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handoutMasterIdLst>
    <p:handoutMasterId r:id="rId13"/>
  </p:handoutMasterIdLst>
  <p:sldIdLst>
    <p:sldId id="2142533512" r:id="rId5"/>
    <p:sldId id="2142533486" r:id="rId6"/>
    <p:sldId id="2142533488" r:id="rId7"/>
    <p:sldId id="2142533489" r:id="rId8"/>
    <p:sldId id="2142533491" r:id="rId9"/>
    <p:sldId id="2142533492" r:id="rId10"/>
    <p:sldId id="27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74216E-E602-B0BD-016A-F4C7E798A71B}" name="Jackson Wallace" initials="JW" userId="68c8ae1f8303539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1EE38E-FEF2-43B6-A915-63A27ABE5B02}" v="1" dt="2026-06-25T20:59:31.0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070"/>
    <p:restoredTop sz="97419"/>
  </p:normalViewPr>
  <p:slideViewPr>
    <p:cSldViewPr snapToGrid="0" showGuides="1">
      <p:cViewPr varScale="1">
        <p:scale>
          <a:sx n="57" d="100"/>
          <a:sy n="57" d="100"/>
        </p:scale>
        <p:origin x="824" y="44"/>
      </p:cViewPr>
      <p:guideLst/>
    </p:cSldViewPr>
  </p:slideViewPr>
  <p:notesTextViewPr>
    <p:cViewPr>
      <p:scale>
        <a:sx n="185" d="100"/>
        <a:sy n="185" d="100"/>
      </p:scale>
      <p:origin x="0" y="0"/>
    </p:cViewPr>
  </p:notesTextViewPr>
  <p:sorterViewPr>
    <p:cViewPr>
      <p:scale>
        <a:sx n="80" d="100"/>
        <a:sy n="80" d="100"/>
      </p:scale>
      <p:origin x="0" y="0"/>
    </p:cViewPr>
  </p:sorterViewPr>
  <p:notesViewPr>
    <p:cSldViewPr snapToGrid="0" showGuides="1">
      <p:cViewPr varScale="1">
        <p:scale>
          <a:sx n="159" d="100"/>
          <a:sy n="159" d="100"/>
        </p:scale>
        <p:origin x="6824"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iella, Stephanie" userId="22b88b3d-0707-4e25-a618-92f7d1f9e983" providerId="ADAL" clId="{FE6C92B2-8546-4E99-B9F6-6E92F66A99B7}"/>
    <pc:docChg chg="delSld modSld">
      <pc:chgData name="Faiella, Stephanie" userId="22b88b3d-0707-4e25-a618-92f7d1f9e983" providerId="ADAL" clId="{FE6C92B2-8546-4E99-B9F6-6E92F66A99B7}" dt="2026-06-25T20:59:31.001" v="1"/>
      <pc:docMkLst>
        <pc:docMk/>
      </pc:docMkLst>
      <pc:sldChg chg="del">
        <pc:chgData name="Faiella, Stephanie" userId="22b88b3d-0707-4e25-a618-92f7d1f9e983" providerId="ADAL" clId="{FE6C92B2-8546-4E99-B9F6-6E92F66A99B7}" dt="2026-06-25T20:59:27.448" v="0" actId="47"/>
        <pc:sldMkLst>
          <pc:docMk/>
          <pc:sldMk cId="3067717240" sldId="260"/>
        </pc:sldMkLst>
      </pc:sldChg>
      <pc:sldChg chg="del">
        <pc:chgData name="Faiella, Stephanie" userId="22b88b3d-0707-4e25-a618-92f7d1f9e983" providerId="ADAL" clId="{FE6C92B2-8546-4E99-B9F6-6E92F66A99B7}" dt="2026-06-25T20:59:27.448" v="0" actId="47"/>
        <pc:sldMkLst>
          <pc:docMk/>
          <pc:sldMk cId="3085886972" sldId="262"/>
        </pc:sldMkLst>
      </pc:sldChg>
      <pc:sldChg chg="del">
        <pc:chgData name="Faiella, Stephanie" userId="22b88b3d-0707-4e25-a618-92f7d1f9e983" providerId="ADAL" clId="{FE6C92B2-8546-4E99-B9F6-6E92F66A99B7}" dt="2026-06-25T20:59:27.448" v="0" actId="47"/>
        <pc:sldMkLst>
          <pc:docMk/>
          <pc:sldMk cId="298233157" sldId="265"/>
        </pc:sldMkLst>
      </pc:sldChg>
      <pc:sldChg chg="del">
        <pc:chgData name="Faiella, Stephanie" userId="22b88b3d-0707-4e25-a618-92f7d1f9e983" providerId="ADAL" clId="{FE6C92B2-8546-4E99-B9F6-6E92F66A99B7}" dt="2026-06-25T20:59:27.448" v="0" actId="47"/>
        <pc:sldMkLst>
          <pc:docMk/>
          <pc:sldMk cId="3002037123" sldId="266"/>
        </pc:sldMkLst>
      </pc:sldChg>
      <pc:sldChg chg="modSp">
        <pc:chgData name="Faiella, Stephanie" userId="22b88b3d-0707-4e25-a618-92f7d1f9e983" providerId="ADAL" clId="{FE6C92B2-8546-4E99-B9F6-6E92F66A99B7}" dt="2026-06-25T20:59:31.001" v="1"/>
        <pc:sldMkLst>
          <pc:docMk/>
          <pc:sldMk cId="3951970720" sldId="278"/>
        </pc:sldMkLst>
        <pc:spChg chg="mod">
          <ac:chgData name="Faiella, Stephanie" userId="22b88b3d-0707-4e25-a618-92f7d1f9e983" providerId="ADAL" clId="{FE6C92B2-8546-4E99-B9F6-6E92F66A99B7}" dt="2026-06-25T20:59:31.001" v="1"/>
          <ac:spMkLst>
            <pc:docMk/>
            <pc:sldMk cId="3951970720" sldId="278"/>
            <ac:spMk id="4" creationId="{49C0D39A-1B80-9FAF-47A4-CB12CC8E4D56}"/>
          </ac:spMkLst>
        </pc:spChg>
      </pc:sldChg>
      <pc:sldChg chg="del">
        <pc:chgData name="Faiella, Stephanie" userId="22b88b3d-0707-4e25-a618-92f7d1f9e983" providerId="ADAL" clId="{FE6C92B2-8546-4E99-B9F6-6E92F66A99B7}" dt="2026-06-25T20:59:27.448" v="0" actId="47"/>
        <pc:sldMkLst>
          <pc:docMk/>
          <pc:sldMk cId="3258659347" sldId="1038"/>
        </pc:sldMkLst>
      </pc:sldChg>
      <pc:sldChg chg="del">
        <pc:chgData name="Faiella, Stephanie" userId="22b88b3d-0707-4e25-a618-92f7d1f9e983" providerId="ADAL" clId="{FE6C92B2-8546-4E99-B9F6-6E92F66A99B7}" dt="2026-06-25T20:59:27.448" v="0" actId="47"/>
        <pc:sldMkLst>
          <pc:docMk/>
          <pc:sldMk cId="2983706160" sldId="2142533484"/>
        </pc:sldMkLst>
      </pc:sldChg>
      <pc:sldChg chg="del">
        <pc:chgData name="Faiella, Stephanie" userId="22b88b3d-0707-4e25-a618-92f7d1f9e983" providerId="ADAL" clId="{FE6C92B2-8546-4E99-B9F6-6E92F66A99B7}" dt="2026-06-25T20:59:27.448" v="0" actId="47"/>
        <pc:sldMkLst>
          <pc:docMk/>
          <pc:sldMk cId="547209104" sldId="2142533493"/>
        </pc:sldMkLst>
      </pc:sldChg>
      <pc:sldChg chg="del">
        <pc:chgData name="Faiella, Stephanie" userId="22b88b3d-0707-4e25-a618-92f7d1f9e983" providerId="ADAL" clId="{FE6C92B2-8546-4E99-B9F6-6E92F66A99B7}" dt="2026-06-25T20:59:27.448" v="0" actId="47"/>
        <pc:sldMkLst>
          <pc:docMk/>
          <pc:sldMk cId="4033609671" sldId="2142533494"/>
        </pc:sldMkLst>
      </pc:sldChg>
      <pc:sldChg chg="del">
        <pc:chgData name="Faiella, Stephanie" userId="22b88b3d-0707-4e25-a618-92f7d1f9e983" providerId="ADAL" clId="{FE6C92B2-8546-4E99-B9F6-6E92F66A99B7}" dt="2026-06-25T20:59:27.448" v="0" actId="47"/>
        <pc:sldMkLst>
          <pc:docMk/>
          <pc:sldMk cId="2454043957" sldId="2142533495"/>
        </pc:sldMkLst>
      </pc:sldChg>
      <pc:sldChg chg="del">
        <pc:chgData name="Faiella, Stephanie" userId="22b88b3d-0707-4e25-a618-92f7d1f9e983" providerId="ADAL" clId="{FE6C92B2-8546-4E99-B9F6-6E92F66A99B7}" dt="2026-06-25T20:59:27.448" v="0" actId="47"/>
        <pc:sldMkLst>
          <pc:docMk/>
          <pc:sldMk cId="4118629974" sldId="2142533497"/>
        </pc:sldMkLst>
      </pc:sldChg>
      <pc:sldChg chg="del">
        <pc:chgData name="Faiella, Stephanie" userId="22b88b3d-0707-4e25-a618-92f7d1f9e983" providerId="ADAL" clId="{FE6C92B2-8546-4E99-B9F6-6E92F66A99B7}" dt="2026-06-25T20:59:27.448" v="0" actId="47"/>
        <pc:sldMkLst>
          <pc:docMk/>
          <pc:sldMk cId="818301236" sldId="2142533500"/>
        </pc:sldMkLst>
      </pc:sldChg>
      <pc:sldChg chg="del">
        <pc:chgData name="Faiella, Stephanie" userId="22b88b3d-0707-4e25-a618-92f7d1f9e983" providerId="ADAL" clId="{FE6C92B2-8546-4E99-B9F6-6E92F66A99B7}" dt="2026-06-25T20:59:27.448" v="0" actId="47"/>
        <pc:sldMkLst>
          <pc:docMk/>
          <pc:sldMk cId="3663122591" sldId="2142533501"/>
        </pc:sldMkLst>
      </pc:sldChg>
      <pc:sldChg chg="del">
        <pc:chgData name="Faiella, Stephanie" userId="22b88b3d-0707-4e25-a618-92f7d1f9e983" providerId="ADAL" clId="{FE6C92B2-8546-4E99-B9F6-6E92F66A99B7}" dt="2026-06-25T20:59:27.448" v="0" actId="47"/>
        <pc:sldMkLst>
          <pc:docMk/>
          <pc:sldMk cId="2254932184" sldId="2142533502"/>
        </pc:sldMkLst>
      </pc:sldChg>
      <pc:sldChg chg="del">
        <pc:chgData name="Faiella, Stephanie" userId="22b88b3d-0707-4e25-a618-92f7d1f9e983" providerId="ADAL" clId="{FE6C92B2-8546-4E99-B9F6-6E92F66A99B7}" dt="2026-06-25T20:59:27.448" v="0" actId="47"/>
        <pc:sldMkLst>
          <pc:docMk/>
          <pc:sldMk cId="1492823628" sldId="2142533503"/>
        </pc:sldMkLst>
      </pc:sldChg>
      <pc:sldChg chg="del">
        <pc:chgData name="Faiella, Stephanie" userId="22b88b3d-0707-4e25-a618-92f7d1f9e983" providerId="ADAL" clId="{FE6C92B2-8546-4E99-B9F6-6E92F66A99B7}" dt="2026-06-25T20:59:27.448" v="0" actId="47"/>
        <pc:sldMkLst>
          <pc:docMk/>
          <pc:sldMk cId="1741105082" sldId="2142533504"/>
        </pc:sldMkLst>
      </pc:sldChg>
      <pc:sldChg chg="del">
        <pc:chgData name="Faiella, Stephanie" userId="22b88b3d-0707-4e25-a618-92f7d1f9e983" providerId="ADAL" clId="{FE6C92B2-8546-4E99-B9F6-6E92F66A99B7}" dt="2026-06-25T20:59:27.448" v="0" actId="47"/>
        <pc:sldMkLst>
          <pc:docMk/>
          <pc:sldMk cId="2000746183" sldId="2142533506"/>
        </pc:sldMkLst>
      </pc:sldChg>
      <pc:sldChg chg="del">
        <pc:chgData name="Faiella, Stephanie" userId="22b88b3d-0707-4e25-a618-92f7d1f9e983" providerId="ADAL" clId="{FE6C92B2-8546-4E99-B9F6-6E92F66A99B7}" dt="2026-06-25T20:59:27.448" v="0" actId="47"/>
        <pc:sldMkLst>
          <pc:docMk/>
          <pc:sldMk cId="1307125159" sldId="2142533513"/>
        </pc:sldMkLst>
      </pc:sldChg>
      <pc:sldChg chg="del">
        <pc:chgData name="Faiella, Stephanie" userId="22b88b3d-0707-4e25-a618-92f7d1f9e983" providerId="ADAL" clId="{FE6C92B2-8546-4E99-B9F6-6E92F66A99B7}" dt="2026-06-25T20:59:27.448" v="0" actId="47"/>
        <pc:sldMkLst>
          <pc:docMk/>
          <pc:sldMk cId="784260524" sldId="2142533514"/>
        </pc:sldMkLst>
      </pc:sldChg>
      <pc:sldChg chg="del">
        <pc:chgData name="Faiella, Stephanie" userId="22b88b3d-0707-4e25-a618-92f7d1f9e983" providerId="ADAL" clId="{FE6C92B2-8546-4E99-B9F6-6E92F66A99B7}" dt="2026-06-25T20:59:27.448" v="0" actId="47"/>
        <pc:sldMkLst>
          <pc:docMk/>
          <pc:sldMk cId="1076084162" sldId="214253351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971814123832487E-2"/>
          <c:y val="4.6497757693234082E-2"/>
          <c:w val="0.91295789673117711"/>
          <c:h val="0.81339324753886166"/>
        </c:manualLayout>
      </c:layout>
      <c:barChart>
        <c:barDir val="col"/>
        <c:grouping val="clustered"/>
        <c:varyColors val="0"/>
        <c:ser>
          <c:idx val="0"/>
          <c:order val="0"/>
          <c:tx>
            <c:strRef>
              <c:f>Sheet1!$B$1</c:f>
              <c:strCache>
                <c:ptCount val="1"/>
                <c:pt idx="0">
                  <c:v> Single </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Age 83</c:v>
                </c:pt>
                <c:pt idx="1">
                  <c:v>Age 90</c:v>
                </c:pt>
                <c:pt idx="2">
                  <c:v>Age 95</c:v>
                </c:pt>
              </c:strCache>
            </c:strRef>
          </c:cat>
          <c:val>
            <c:numRef>
              <c:f>Sheet1!$B$2:$B$4</c:f>
              <c:numCache>
                <c:formatCode>0%</c:formatCode>
                <c:ptCount val="3"/>
                <c:pt idx="0">
                  <c:v>0.75</c:v>
                </c:pt>
                <c:pt idx="1">
                  <c:v>0.5</c:v>
                </c:pt>
                <c:pt idx="2">
                  <c:v>0.25</c:v>
                </c:pt>
              </c:numCache>
            </c:numRef>
          </c:val>
          <c:extLst>
            <c:ext xmlns:c16="http://schemas.microsoft.com/office/drawing/2014/chart" uri="{C3380CC4-5D6E-409C-BE32-E72D297353CC}">
              <c16:uniqueId val="{00000000-8D24-491A-8D6C-9A78BA0966F1}"/>
            </c:ext>
          </c:extLst>
        </c:ser>
        <c:ser>
          <c:idx val="1"/>
          <c:order val="1"/>
          <c:tx>
            <c:strRef>
              <c:f>Sheet1!$C$1</c:f>
              <c:strCache>
                <c:ptCount val="1"/>
                <c:pt idx="0">
                  <c:v> Joint</c:v>
                </c:pt>
              </c:strCache>
            </c:strRef>
          </c:tx>
          <c:spPr>
            <a:solidFill>
              <a:schemeClr val="accent4"/>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2-8D24-491A-8D6C-9A78BA0966F1}"/>
              </c:ext>
            </c:extLst>
          </c:dPt>
          <c:dPt>
            <c:idx val="1"/>
            <c:invertIfNegative val="0"/>
            <c:bubble3D val="0"/>
            <c:spPr>
              <a:solidFill>
                <a:schemeClr val="accent4"/>
              </a:solidFill>
              <a:ln>
                <a:noFill/>
              </a:ln>
              <a:effectLst/>
            </c:spPr>
            <c:extLst>
              <c:ext xmlns:c16="http://schemas.microsoft.com/office/drawing/2014/chart" uri="{C3380CC4-5D6E-409C-BE32-E72D297353CC}">
                <c16:uniqueId val="{00000004-8D24-491A-8D6C-9A78BA0966F1}"/>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6-8D24-491A-8D6C-9A78BA0966F1}"/>
              </c:ext>
            </c:extLst>
          </c:dPt>
          <c:dLbls>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Arial" panose="020B06040202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Age 83</c:v>
                </c:pt>
                <c:pt idx="1">
                  <c:v>Age 90</c:v>
                </c:pt>
                <c:pt idx="2">
                  <c:v>Age 95</c:v>
                </c:pt>
              </c:strCache>
            </c:strRef>
          </c:cat>
          <c:val>
            <c:numRef>
              <c:f>Sheet1!$C$2:$C$4</c:f>
              <c:numCache>
                <c:formatCode>0%</c:formatCode>
                <c:ptCount val="3"/>
                <c:pt idx="0">
                  <c:v>0.94</c:v>
                </c:pt>
                <c:pt idx="1">
                  <c:v>0.74</c:v>
                </c:pt>
                <c:pt idx="2">
                  <c:v>0.46</c:v>
                </c:pt>
              </c:numCache>
            </c:numRef>
          </c:val>
          <c:extLst>
            <c:ext xmlns:c16="http://schemas.microsoft.com/office/drawing/2014/chart" uri="{C3380CC4-5D6E-409C-BE32-E72D297353CC}">
              <c16:uniqueId val="{00000007-8D24-491A-8D6C-9A78BA0966F1}"/>
            </c:ext>
          </c:extLst>
        </c:ser>
        <c:dLbls>
          <c:dLblPos val="outEnd"/>
          <c:showLegendKey val="0"/>
          <c:showVal val="1"/>
          <c:showCatName val="0"/>
          <c:showSerName val="0"/>
          <c:showPercent val="0"/>
          <c:showBubbleSize val="0"/>
        </c:dLbls>
        <c:gapWidth val="100"/>
        <c:overlap val="-10"/>
        <c:axId val="167491840"/>
        <c:axId val="167505920"/>
      </c:barChart>
      <c:catAx>
        <c:axId val="167491840"/>
        <c:scaling>
          <c:orientation val="minMax"/>
        </c:scaling>
        <c:delete val="0"/>
        <c:axPos val="b"/>
        <c:numFmt formatCode="General" sourceLinked="1"/>
        <c:majorTickMark val="none"/>
        <c:minorTickMark val="none"/>
        <c:tickLblPos val="nextTo"/>
        <c:spPr>
          <a:noFill/>
          <a:ln w="12700" cap="flat" cmpd="sng" algn="ctr">
            <a:solidFill>
              <a:schemeClr val="bg1">
                <a:lumMod val="75000"/>
              </a:schemeClr>
            </a:solidFill>
            <a:prstDash val="solid"/>
            <a:round/>
          </a:ln>
          <a:effectLst/>
        </c:spPr>
        <c:txPr>
          <a:bodyPr rot="-60000000" spcFirstLastPara="1" vertOverflow="ellipsis" vert="horz" wrap="square" anchor="ctr" anchorCtr="1"/>
          <a:lstStyle/>
          <a:p>
            <a:pPr>
              <a:defRPr sz="1200" b="1" i="0" u="none" strike="noStrike" kern="1200" baseline="0">
                <a:solidFill>
                  <a:schemeClr val="bg1"/>
                </a:solidFill>
                <a:latin typeface="Arial" panose="020B0604020202020204" pitchFamily="34" charset="0"/>
                <a:ea typeface="+mn-ea"/>
                <a:cs typeface="+mn-cs"/>
              </a:defRPr>
            </a:pPr>
            <a:endParaRPr lang="en-US"/>
          </a:p>
        </c:txPr>
        <c:crossAx val="167505920"/>
        <c:crosses val="autoZero"/>
        <c:auto val="1"/>
        <c:lblAlgn val="ctr"/>
        <c:lblOffset val="100"/>
        <c:noMultiLvlLbl val="0"/>
      </c:catAx>
      <c:valAx>
        <c:axId val="167505920"/>
        <c:scaling>
          <c:orientation val="minMax"/>
          <c:max val="1"/>
          <c:min val="0"/>
        </c:scaling>
        <c:delete val="1"/>
        <c:axPos val="l"/>
        <c:numFmt formatCode="0%" sourceLinked="1"/>
        <c:majorTickMark val="out"/>
        <c:minorTickMark val="none"/>
        <c:tickLblPos val="nextTo"/>
        <c:crossAx val="167491840"/>
        <c:crosses val="autoZero"/>
        <c:crossBetween val="between"/>
        <c:majorUnit val="0.25"/>
      </c:valAx>
      <c:spPr>
        <a:noFill/>
        <a:ln>
          <a:noFill/>
        </a:ln>
        <a:effectLst/>
      </c:spPr>
    </c:plotArea>
    <c:legend>
      <c:legendPos val="t"/>
      <c:legendEntry>
        <c:idx val="0"/>
        <c:txPr>
          <a:bodyPr rot="0" spcFirstLastPara="1" vertOverflow="ellipsis" vert="horz" wrap="square" anchor="ctr" anchorCtr="1"/>
          <a:lstStyle/>
          <a:p>
            <a:pPr>
              <a:defRPr sz="1200" b="1" i="0" u="none" strike="noStrike" kern="1200" baseline="0">
                <a:solidFill>
                  <a:schemeClr val="bg1"/>
                </a:solidFill>
                <a:latin typeface="Arial" panose="020B0604020202020204" pitchFamily="34" charset="0"/>
                <a:ea typeface="+mn-ea"/>
                <a:cs typeface="+mn-cs"/>
              </a:defRPr>
            </a:pPr>
            <a:endParaRPr lang="en-US"/>
          </a:p>
        </c:txPr>
      </c:legendEntry>
      <c:legendEntry>
        <c:idx val="1"/>
        <c:txPr>
          <a:bodyPr rot="0" spcFirstLastPara="1" vertOverflow="ellipsis" vert="horz" wrap="square" anchor="ctr" anchorCtr="1"/>
          <a:lstStyle/>
          <a:p>
            <a:pPr>
              <a:defRPr sz="1200" b="1" i="0" u="none" strike="noStrike" kern="1200" baseline="0">
                <a:solidFill>
                  <a:schemeClr val="bg1"/>
                </a:solidFill>
                <a:latin typeface="Arial" panose="020B0604020202020204" pitchFamily="34" charset="0"/>
                <a:ea typeface="+mn-ea"/>
                <a:cs typeface="+mn-cs"/>
              </a:defRPr>
            </a:pPr>
            <a:endParaRPr lang="en-US"/>
          </a:p>
        </c:txPr>
      </c:legendEntry>
      <c:layout>
        <c:manualLayout>
          <c:xMode val="edge"/>
          <c:yMode val="edge"/>
          <c:x val="0.77253586802641805"/>
          <c:y val="5.6104806405743529E-2"/>
          <c:w val="0.16696139610901467"/>
          <c:h val="0.12634799269414465"/>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Arial" panose="020B0604020202020204" pitchFamily="34" charset="0"/>
              <a:ea typeface="+mn-ea"/>
              <a:cs typeface="+mn-cs"/>
            </a:defRPr>
          </a:pPr>
          <a:endParaRPr lang="en-US"/>
        </a:p>
      </c:txPr>
    </c:legend>
    <c:plotVisOnly val="1"/>
    <c:dispBlanksAs val="gap"/>
    <c:showDLblsOverMax val="0"/>
  </c:chart>
  <c:spPr>
    <a:noFill/>
    <a:ln w="12700" cap="flat" cmpd="sng" algn="ctr">
      <a:noFill/>
      <a:prstDash val="solid"/>
      <a:miter lim="800000"/>
    </a:ln>
    <a:effectLst/>
  </c:spPr>
  <c:txPr>
    <a:bodyPr/>
    <a:lstStyle/>
    <a:p>
      <a:pPr>
        <a:defRPr sz="1200" b="1" baseline="0">
          <a:solidFill>
            <a:schemeClr val="bg1"/>
          </a:solidFill>
          <a:latin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lifetime income</c:v>
                </c:pt>
              </c:strCache>
            </c:strRef>
          </c:tx>
          <c:spPr>
            <a:ln>
              <a:noFill/>
            </a:ln>
          </c:spPr>
          <c:dPt>
            <c:idx val="0"/>
            <c:bubble3D val="0"/>
            <c:spPr>
              <a:solidFill>
                <a:schemeClr val="accent4"/>
              </a:solidFill>
              <a:ln w="19050">
                <a:noFill/>
              </a:ln>
              <a:effectLst/>
            </c:spPr>
            <c:extLst>
              <c:ext xmlns:c16="http://schemas.microsoft.com/office/drawing/2014/chart" uri="{C3380CC4-5D6E-409C-BE32-E72D297353CC}">
                <c16:uniqueId val="{00000001-6ACA-416F-B94C-3B403E161779}"/>
              </c:ext>
            </c:extLst>
          </c:dPt>
          <c:dPt>
            <c:idx val="1"/>
            <c:bubble3D val="0"/>
            <c:spPr>
              <a:noFill/>
              <a:ln w="19050">
                <a:noFill/>
              </a:ln>
              <a:effectLst/>
            </c:spPr>
            <c:extLst>
              <c:ext xmlns:c16="http://schemas.microsoft.com/office/drawing/2014/chart" uri="{C3380CC4-5D6E-409C-BE32-E72D297353CC}">
                <c16:uniqueId val="{00000003-6ACA-416F-B94C-3B403E161779}"/>
              </c:ext>
            </c:extLst>
          </c:dPt>
          <c:cat>
            <c:strRef>
              <c:f>Sheet1!$A$2:$A$3</c:f>
              <c:strCache>
                <c:ptCount val="2"/>
                <c:pt idx="0">
                  <c:v>participants</c:v>
                </c:pt>
                <c:pt idx="1">
                  <c:v>no</c:v>
                </c:pt>
              </c:strCache>
            </c:strRef>
          </c:cat>
          <c:val>
            <c:numRef>
              <c:f>Sheet1!$B$2:$B$3</c:f>
              <c:numCache>
                <c:formatCode>General</c:formatCode>
                <c:ptCount val="2"/>
                <c:pt idx="0">
                  <c:v>92</c:v>
                </c:pt>
                <c:pt idx="1">
                  <c:v>8</c:v>
                </c:pt>
              </c:numCache>
            </c:numRef>
          </c:val>
          <c:extLst>
            <c:ext xmlns:c16="http://schemas.microsoft.com/office/drawing/2014/chart" uri="{C3380CC4-5D6E-409C-BE32-E72D297353CC}">
              <c16:uniqueId val="{00000004-6ACA-416F-B94C-3B403E161779}"/>
            </c:ext>
          </c:extLst>
        </c:ser>
        <c:dLbls>
          <c:showLegendKey val="0"/>
          <c:showVal val="0"/>
          <c:showCatName val="0"/>
          <c:showSerName val="0"/>
          <c:showPercent val="0"/>
          <c:showBubbleSize val="0"/>
          <c:showLeaderLines val="1"/>
        </c:dLbls>
        <c:firstSliceAng val="0"/>
        <c:holeSize val="79"/>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lifetime income</c:v>
                </c:pt>
              </c:strCache>
            </c:strRef>
          </c:tx>
          <c:spPr>
            <a:ln>
              <a:noFill/>
            </a:ln>
          </c:spPr>
          <c:dPt>
            <c:idx val="0"/>
            <c:bubble3D val="0"/>
            <c:spPr>
              <a:solidFill>
                <a:schemeClr val="accent4"/>
              </a:solidFill>
              <a:ln w="19050">
                <a:noFill/>
              </a:ln>
              <a:effectLst/>
            </c:spPr>
            <c:extLst>
              <c:ext xmlns:c16="http://schemas.microsoft.com/office/drawing/2014/chart" uri="{C3380CC4-5D6E-409C-BE32-E72D297353CC}">
                <c16:uniqueId val="{00000001-335A-4D9F-8A12-AA0516B37CFF}"/>
              </c:ext>
            </c:extLst>
          </c:dPt>
          <c:dPt>
            <c:idx val="1"/>
            <c:bubble3D val="0"/>
            <c:spPr>
              <a:noFill/>
              <a:ln w="19050">
                <a:noFill/>
              </a:ln>
              <a:effectLst/>
            </c:spPr>
            <c:extLst>
              <c:ext xmlns:c16="http://schemas.microsoft.com/office/drawing/2014/chart" uri="{C3380CC4-5D6E-409C-BE32-E72D297353CC}">
                <c16:uniqueId val="{00000003-335A-4D9F-8A12-AA0516B37CFF}"/>
              </c:ext>
            </c:extLst>
          </c:dPt>
          <c:cat>
            <c:strRef>
              <c:f>Sheet1!$A$2:$A$3</c:f>
              <c:strCache>
                <c:ptCount val="2"/>
                <c:pt idx="0">
                  <c:v>participants</c:v>
                </c:pt>
                <c:pt idx="1">
                  <c:v>no</c:v>
                </c:pt>
              </c:strCache>
            </c:strRef>
          </c:cat>
          <c:val>
            <c:numRef>
              <c:f>Sheet1!$B$2:$B$3</c:f>
              <c:numCache>
                <c:formatCode>General</c:formatCode>
                <c:ptCount val="2"/>
                <c:pt idx="0">
                  <c:v>95</c:v>
                </c:pt>
                <c:pt idx="1">
                  <c:v>5</c:v>
                </c:pt>
              </c:numCache>
            </c:numRef>
          </c:val>
          <c:extLst>
            <c:ext xmlns:c16="http://schemas.microsoft.com/office/drawing/2014/chart" uri="{C3380CC4-5D6E-409C-BE32-E72D297353CC}">
              <c16:uniqueId val="{00000004-335A-4D9F-8A12-AA0516B37CFF}"/>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lifetime income</c:v>
                </c:pt>
              </c:strCache>
            </c:strRef>
          </c:tx>
          <c:spPr>
            <a:ln>
              <a:noFill/>
            </a:ln>
          </c:spPr>
          <c:dPt>
            <c:idx val="0"/>
            <c:bubble3D val="0"/>
            <c:spPr>
              <a:solidFill>
                <a:schemeClr val="accent4"/>
              </a:solidFill>
              <a:ln w="19050">
                <a:noFill/>
              </a:ln>
              <a:effectLst/>
            </c:spPr>
            <c:extLst>
              <c:ext xmlns:c16="http://schemas.microsoft.com/office/drawing/2014/chart" uri="{C3380CC4-5D6E-409C-BE32-E72D297353CC}">
                <c16:uniqueId val="{00000001-3793-41E8-9121-325B054DDE63}"/>
              </c:ext>
            </c:extLst>
          </c:dPt>
          <c:dPt>
            <c:idx val="1"/>
            <c:bubble3D val="0"/>
            <c:spPr>
              <a:noFill/>
              <a:ln w="19050">
                <a:noFill/>
              </a:ln>
              <a:effectLst/>
            </c:spPr>
            <c:extLst>
              <c:ext xmlns:c16="http://schemas.microsoft.com/office/drawing/2014/chart" uri="{C3380CC4-5D6E-409C-BE32-E72D297353CC}">
                <c16:uniqueId val="{00000003-3793-41E8-9121-325B054DDE63}"/>
              </c:ext>
            </c:extLst>
          </c:dPt>
          <c:cat>
            <c:strRef>
              <c:f>Sheet1!$A$2:$A$3</c:f>
              <c:strCache>
                <c:ptCount val="2"/>
                <c:pt idx="0">
                  <c:v>participants</c:v>
                </c:pt>
                <c:pt idx="1">
                  <c:v>no</c:v>
                </c:pt>
              </c:strCache>
            </c:strRef>
          </c:cat>
          <c:val>
            <c:numRef>
              <c:f>Sheet1!$B$2:$B$3</c:f>
              <c:numCache>
                <c:formatCode>General</c:formatCode>
                <c:ptCount val="2"/>
                <c:pt idx="0">
                  <c:v>87</c:v>
                </c:pt>
                <c:pt idx="1">
                  <c:v>13</c:v>
                </c:pt>
              </c:numCache>
            </c:numRef>
          </c:val>
          <c:extLst>
            <c:ext xmlns:c16="http://schemas.microsoft.com/office/drawing/2014/chart" uri="{C3380CC4-5D6E-409C-BE32-E72D297353CC}">
              <c16:uniqueId val="{00000004-3793-41E8-9121-325B054DDE63}"/>
            </c:ext>
          </c:extLst>
        </c:ser>
        <c:dLbls>
          <c:showLegendKey val="0"/>
          <c:showVal val="0"/>
          <c:showCatName val="0"/>
          <c:showSerName val="0"/>
          <c:showPercent val="0"/>
          <c:showBubbleSize val="0"/>
          <c:showLeaderLines val="1"/>
        </c:dLbls>
        <c:firstSliceAng val="0"/>
        <c:holeSize val="8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9FE369-2074-A2CD-4709-EE1D98F537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CFC97F8-C7F0-8336-308C-2AAE449D56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D15B36-5DD3-2148-8985-3124D29169A2}" type="datetimeFigureOut">
              <a:rPr lang="en-US" smtClean="0"/>
              <a:t>6/25/2026</a:t>
            </a:fld>
            <a:endParaRPr lang="en-US"/>
          </a:p>
        </p:txBody>
      </p:sp>
      <p:sp>
        <p:nvSpPr>
          <p:cNvPr id="4" name="Footer Placeholder 3">
            <a:extLst>
              <a:ext uri="{FF2B5EF4-FFF2-40B4-BE49-F238E27FC236}">
                <a16:creationId xmlns:a16="http://schemas.microsoft.com/office/drawing/2014/main" id="{757E2F57-EEAD-2D00-950F-800884E3036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4EFC7E9-2317-D435-C585-2D83847843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C47500-A6CB-D942-88E2-00E85DC588BD}" type="slidenum">
              <a:rPr lang="en-US" smtClean="0"/>
              <a:t>‹#›</a:t>
            </a:fld>
            <a:endParaRPr lang="en-US"/>
          </a:p>
        </p:txBody>
      </p:sp>
    </p:spTree>
    <p:extLst>
      <p:ext uri="{BB962C8B-B14F-4D97-AF65-F5344CB8AC3E}">
        <p14:creationId xmlns:p14="http://schemas.microsoft.com/office/powerpoint/2010/main" val="231077106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98D71E-98D0-1643-9CF3-53543A6F0746}"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F05CFF-3A2B-0941-B67D-8A3AE4A78A23}" type="slidenum">
              <a:rPr lang="en-US" smtClean="0"/>
              <a:t>‹#›</a:t>
            </a:fld>
            <a:endParaRPr lang="en-US"/>
          </a:p>
        </p:txBody>
      </p:sp>
    </p:spTree>
    <p:extLst>
      <p:ext uri="{BB962C8B-B14F-4D97-AF65-F5344CB8AC3E}">
        <p14:creationId xmlns:p14="http://schemas.microsoft.com/office/powerpoint/2010/main" val="1457964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a:lnSpc>
                <a:spcPct val="107000"/>
              </a:lnSpc>
              <a:spcBef>
                <a:spcPts val="0"/>
              </a:spcBef>
              <a:spcAft>
                <a:spcPts val="0"/>
              </a:spcAft>
              <a:tabLst>
                <a:tab pos="2324100" algn="l"/>
              </a:tabLst>
            </a:pPr>
            <a:r>
              <a:rPr lang="en-US" sz="1100" i="1" kern="100" dirty="0">
                <a:effectLst/>
                <a:latin typeface="Calibri" panose="020F0502020204030204" pitchFamily="34" charset="0"/>
                <a:ea typeface="Calibri" panose="020F0502020204030204" pitchFamily="34" charset="0"/>
                <a:cs typeface="Times New Roman" panose="02020603050405020304" pitchFamily="18" charset="0"/>
              </a:rPr>
              <a:t>Explain background why 401(k)s were introduced.</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In the late 1970s, 70% of American workers had access to a defined benefit plan. Today, only 12% of the workforce has a pension plan, leaving millions of Americans without dependable lifetime income (other than Social Security).</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Over time, there’s been an increasing need for dependable lifetime income, especially as a greater number of Americans are approaching retirement and living longer. </a:t>
            </a:r>
          </a:p>
          <a:p>
            <a:pPr marL="742950" marR="0" lvl="1" indent="-285750">
              <a:lnSpc>
                <a:spcPct val="107000"/>
              </a:lnSpc>
              <a:spcBef>
                <a:spcPts val="0"/>
              </a:spcBef>
              <a:spcAft>
                <a:spcPts val="0"/>
              </a:spcAft>
              <a:buFont typeface="Courier New" panose="02070309020205020404" pitchFamily="49" charset="0"/>
              <a:buChar char="o"/>
              <a:tabLst>
                <a:tab pos="23241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According to the Society of Actuaries, for a 65-year-old couple, there is a 50% chance that one of the two will live to be 93 years old, and a further 25% chance that one will make it to 97. </a:t>
            </a:r>
          </a:p>
          <a:p>
            <a:pPr marL="742950" marR="0" lvl="1" indent="-285750">
              <a:lnSpc>
                <a:spcPct val="107000"/>
              </a:lnSpc>
              <a:spcBef>
                <a:spcPts val="0"/>
              </a:spcBef>
              <a:spcAft>
                <a:spcPts val="0"/>
              </a:spcAft>
              <a:buFont typeface="Courier New" panose="02070309020205020404" pitchFamily="49" charset="0"/>
              <a:buChar char="o"/>
              <a:tabLst>
                <a:tab pos="23241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The data shows that one-in-three men, and one-in-two women who are currently in their mid-50s, can expect to live to be 90 years old.</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On top of this, 40% of American households risk running out of money in retirement.</a:t>
            </a: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2</a:t>
            </a:fld>
            <a:endParaRPr lang="en-US"/>
          </a:p>
        </p:txBody>
      </p:sp>
    </p:spTree>
    <p:extLst>
      <p:ext uri="{BB962C8B-B14F-4D97-AF65-F5344CB8AC3E}">
        <p14:creationId xmlns:p14="http://schemas.microsoft.com/office/powerpoint/2010/main" val="3778816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Arial" panose="020B0604020202020204" pitchFamily="34" charset="0"/>
              <a:buChar char="•"/>
              <a:tabLst>
                <a:tab pos="457200" algn="l"/>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Almost 50% of private-sector workers lack access to an employer-sponsored retirement plan. </a:t>
            </a:r>
          </a:p>
          <a:p>
            <a:pPr marL="0" marR="0" lvl="0" indent="0">
              <a:lnSpc>
                <a:spcPct val="107000"/>
              </a:lnSpc>
              <a:spcBef>
                <a:spcPts val="0"/>
              </a:spcBef>
              <a:spcAft>
                <a:spcPts val="0"/>
              </a:spcAft>
              <a:buFont typeface="Arial" panose="020B0604020202020204" pitchFamily="34" charset="0"/>
              <a:buNone/>
              <a:tabLst>
                <a:tab pos="457200" algn="l"/>
                <a:tab pos="23241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852312" marR="0" lvl="1" indent="-342900">
              <a:lnSpc>
                <a:spcPct val="107000"/>
              </a:lnSpc>
              <a:spcBef>
                <a:spcPts val="0"/>
              </a:spcBef>
              <a:spcAft>
                <a:spcPts val="0"/>
              </a:spcAft>
              <a:buFont typeface="Courier New" panose="02070309020205020404" pitchFamily="49" charset="0"/>
              <a:buChar char="o"/>
              <a:tabLst>
                <a:tab pos="457200" algn="l"/>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This number grows across Hispanic and Black American workers </a:t>
            </a:r>
          </a:p>
          <a:p>
            <a:pPr marL="852312" marR="0" lvl="1" indent="-342900">
              <a:lnSpc>
                <a:spcPct val="107000"/>
              </a:lnSpc>
              <a:spcBef>
                <a:spcPts val="0"/>
              </a:spcBef>
              <a:spcAft>
                <a:spcPts val="0"/>
              </a:spcAft>
              <a:buFont typeface="Courier New" panose="02070309020205020404" pitchFamily="49" charset="0"/>
              <a:buChar char="o"/>
              <a:tabLst>
                <a:tab pos="457200" algn="l"/>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Almost 80% of those employed by firms with fewer than 10 people do not have access to a retirement plan</a:t>
            </a:r>
          </a:p>
          <a:p>
            <a:pPr marL="342900" marR="0" lvl="0" indent="-342900" algn="l" defTabSz="509412" rtl="0" eaLnBrk="1" fontAlgn="auto" latinLnBrk="0" hangingPunct="1">
              <a:lnSpc>
                <a:spcPct val="107000"/>
              </a:lnSpc>
              <a:spcBef>
                <a:spcPts val="0"/>
              </a:spcBef>
              <a:spcAft>
                <a:spcPts val="0"/>
              </a:spcAft>
              <a:buClrTx/>
              <a:buSzTx/>
              <a:buFont typeface="Arial" panose="020B0604020202020204" pitchFamily="34" charset="0"/>
              <a:buChar char="•"/>
              <a:tabLst>
                <a:tab pos="457200" algn="l"/>
                <a:tab pos="2324100" algn="l"/>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Women retire with 30% less income than men.</a:t>
            </a:r>
          </a:p>
          <a:p>
            <a:pPr marL="342900" marR="0" lvl="0" indent="-342900">
              <a:lnSpc>
                <a:spcPct val="107000"/>
              </a:lnSpc>
              <a:spcBef>
                <a:spcPts val="0"/>
              </a:spcBef>
              <a:spcAft>
                <a:spcPts val="0"/>
              </a:spcAft>
              <a:buFont typeface="Arial" panose="020B0604020202020204" pitchFamily="34" charset="0"/>
              <a:buChar char="•"/>
              <a:tabLst>
                <a:tab pos="457200" algn="l"/>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It’s projected Social Security beneficiaries will face a 20% across-the-board benefit cut by the mid-2030s. </a:t>
            </a: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3</a:t>
            </a:fld>
            <a:endParaRPr lang="en-US"/>
          </a:p>
        </p:txBody>
      </p:sp>
    </p:spTree>
    <p:extLst>
      <p:ext uri="{BB962C8B-B14F-4D97-AF65-F5344CB8AC3E}">
        <p14:creationId xmlns:p14="http://schemas.microsoft.com/office/powerpoint/2010/main" val="241627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tabLst>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All of these issues have created gaps in our country’s retirement savings system. </a:t>
            </a:r>
          </a:p>
          <a:p>
            <a:pPr marL="0" marR="0">
              <a:lnSpc>
                <a:spcPct val="107000"/>
              </a:lnSpc>
              <a:spcBef>
                <a:spcPts val="0"/>
              </a:spcBef>
              <a:spcAft>
                <a:spcPts val="0"/>
              </a:spcAft>
              <a:tabLst>
                <a:tab pos="23241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tabLst>
                <a:tab pos="457200" algn="l"/>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We saw from the previous slide that too many American workers lack access to a defined contribution plan.</a:t>
            </a:r>
          </a:p>
          <a:p>
            <a:pPr marL="342900" marR="0" lvl="0" indent="-342900">
              <a:lnSpc>
                <a:spcPct val="107000"/>
              </a:lnSpc>
              <a:spcBef>
                <a:spcPts val="0"/>
              </a:spcBef>
              <a:spcAft>
                <a:spcPts val="0"/>
              </a:spcAft>
              <a:buFont typeface="+mj-lt"/>
              <a:buAutoNum type="arabicPeriod"/>
              <a:tabLst>
                <a:tab pos="457200" algn="l"/>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Those who do have access are not saving enough to make ends meet in retirement.</a:t>
            </a:r>
          </a:p>
          <a:p>
            <a:pPr marL="342900" marR="0" lvl="0" indent="-342900">
              <a:lnSpc>
                <a:spcPct val="107000"/>
              </a:lnSpc>
              <a:spcBef>
                <a:spcPts val="0"/>
              </a:spcBef>
              <a:spcAft>
                <a:spcPts val="0"/>
              </a:spcAft>
              <a:buFont typeface="+mj-lt"/>
              <a:buAutoNum type="arabicPeriod"/>
              <a:tabLst>
                <a:tab pos="457200" algn="l"/>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And many do not understand how to manage what they’ve worked hard to save to see them financially secure through retirement. </a:t>
            </a:r>
          </a:p>
          <a:p>
            <a:pPr marL="0" marR="0" lvl="0" indent="0">
              <a:lnSpc>
                <a:spcPct val="107000"/>
              </a:lnSpc>
              <a:spcBef>
                <a:spcPts val="0"/>
              </a:spcBef>
              <a:spcAft>
                <a:spcPts val="0"/>
              </a:spcAft>
              <a:buFont typeface="+mj-lt"/>
              <a:buNone/>
              <a:tabLst>
                <a:tab pos="457200" algn="l"/>
                <a:tab pos="23241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0"/>
              </a:spcAft>
              <a:buFont typeface="+mj-lt"/>
              <a:buNone/>
              <a:tabLst>
                <a:tab pos="457200" algn="l"/>
                <a:tab pos="2324100" algn="l"/>
              </a:tabLs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So how do we close these gaps?</a:t>
            </a: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a:t>
            </a:fld>
            <a:endParaRPr lang="en-US"/>
          </a:p>
        </p:txBody>
      </p:sp>
    </p:spTree>
    <p:extLst>
      <p:ext uri="{BB962C8B-B14F-4D97-AF65-F5344CB8AC3E}">
        <p14:creationId xmlns:p14="http://schemas.microsoft.com/office/powerpoint/2010/main" val="3017138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tabLst>
                <a:tab pos="23241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Enter the SECURE Acts.</a:t>
            </a:r>
          </a:p>
          <a:p>
            <a:pPr marL="0" marR="0">
              <a:lnSpc>
                <a:spcPct val="107000"/>
              </a:lnSpc>
              <a:spcBef>
                <a:spcPts val="0"/>
              </a:spcBef>
              <a:spcAft>
                <a:spcPts val="0"/>
              </a:spcAft>
              <a:tabLst>
                <a:tab pos="2324100" algn="l"/>
              </a:tabLst>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tabLst>
                <a:tab pos="23241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The conversation around guaranteed lifetime income has grown steadily since the introduction of the SECURE Act. </a:t>
            </a:r>
          </a:p>
          <a:p>
            <a:pPr marL="0" marR="0">
              <a:lnSpc>
                <a:spcPct val="107000"/>
              </a:lnSpc>
              <a:spcBef>
                <a:spcPts val="0"/>
              </a:spcBef>
              <a:spcAft>
                <a:spcPts val="0"/>
              </a:spcAft>
              <a:tabLst>
                <a:tab pos="2324100" algn="l"/>
              </a:tabLst>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SECURE Act 1.0 - passed in 2020 - </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was a significant step forward in retirement legislation.</a:t>
            </a:r>
          </a:p>
          <a:p>
            <a:pPr marL="742950" marR="0" lvl="1" indent="-285750">
              <a:lnSpc>
                <a:spcPct val="107000"/>
              </a:lnSpc>
              <a:spcBef>
                <a:spcPts val="0"/>
              </a:spcBef>
              <a:spcAft>
                <a:spcPts val="0"/>
              </a:spcAft>
              <a:buFont typeface="Courier New" panose="02070309020205020404" pitchFamily="49" charset="0"/>
              <a:buChar char="o"/>
              <a:tabLst>
                <a:tab pos="23241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Highlights that fixing America’s retirement crisis is a growing area of concern for Congress</a:t>
            </a:r>
          </a:p>
          <a:p>
            <a:pPr marL="742950" marR="0" lvl="1" indent="-285750">
              <a:lnSpc>
                <a:spcPct val="107000"/>
              </a:lnSpc>
              <a:spcBef>
                <a:spcPts val="0"/>
              </a:spcBef>
              <a:spcAft>
                <a:spcPts val="0"/>
              </a:spcAft>
              <a:buFont typeface="Courier New" panose="02070309020205020404" pitchFamily="49" charset="0"/>
              <a:buChar char="o"/>
              <a:tabLst>
                <a:tab pos="23241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Had wide bipartisan support. </a:t>
            </a:r>
          </a:p>
          <a:p>
            <a:pPr marL="742950" marR="0" lvl="1" indent="-285750">
              <a:lnSpc>
                <a:spcPct val="107000"/>
              </a:lnSpc>
              <a:spcBef>
                <a:spcPts val="0"/>
              </a:spcBef>
              <a:spcAft>
                <a:spcPts val="0"/>
              </a:spcAft>
              <a:buFont typeface="Courier New" panose="02070309020205020404" pitchFamily="49" charset="0"/>
              <a:buChar char="o"/>
              <a:tabLst>
                <a:tab pos="23241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Made it easier for part-time employees to get access to retirement plans</a:t>
            </a:r>
          </a:p>
          <a:p>
            <a:pPr marL="742950" marR="0" lvl="1" indent="-285750">
              <a:lnSpc>
                <a:spcPct val="107000"/>
              </a:lnSpc>
              <a:spcBef>
                <a:spcPts val="0"/>
              </a:spcBef>
              <a:spcAft>
                <a:spcPts val="0"/>
              </a:spcAft>
              <a:buFont typeface="Courier New" panose="02070309020205020404" pitchFamily="49" charset="0"/>
              <a:buChar char="o"/>
              <a:tabLst>
                <a:tab pos="23241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Changed RMD provisions</a:t>
            </a:r>
          </a:p>
          <a:p>
            <a:pPr marL="742950" marR="0" lvl="1" indent="-285750">
              <a:lnSpc>
                <a:spcPct val="107000"/>
              </a:lnSpc>
              <a:spcBef>
                <a:spcPts val="0"/>
              </a:spcBef>
              <a:spcAft>
                <a:spcPts val="0"/>
              </a:spcAft>
              <a:buFont typeface="Courier New" panose="02070309020205020404" pitchFamily="49" charset="0"/>
              <a:buChar char="o"/>
              <a:tabLst>
                <a:tab pos="23241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Opened up a greater use of annuities within 401(k) plans by adding safe harbor provisions</a:t>
            </a:r>
          </a:p>
          <a:p>
            <a:pPr marL="457200" marR="0" lvl="1" indent="0">
              <a:lnSpc>
                <a:spcPct val="107000"/>
              </a:lnSpc>
              <a:spcBef>
                <a:spcPts val="0"/>
              </a:spcBef>
              <a:spcAft>
                <a:spcPts val="0"/>
              </a:spcAft>
              <a:buFont typeface="Courier New" panose="02070309020205020404" pitchFamily="49" charset="0"/>
              <a:buNone/>
              <a:tabLst>
                <a:tab pos="2324100" algn="l"/>
              </a:tabLst>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100" b="1" kern="100" dirty="0">
                <a:effectLst/>
                <a:latin typeface="Calibri" panose="020F0502020204030204" pitchFamily="34" charset="0"/>
                <a:ea typeface="Calibri" panose="020F0502020204030204" pitchFamily="34" charset="0"/>
                <a:cs typeface="Times New Roman" panose="02020603050405020304" pitchFamily="18" charset="0"/>
              </a:rPr>
              <a:t>SECURE Act 2.0 passed in 2022. </a:t>
            </a: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This follow-up piece of legislation continued to build upon the original SECURE Act:</a:t>
            </a:r>
          </a:p>
          <a:p>
            <a:pPr marL="742950" marR="0" lvl="1" indent="-285750">
              <a:lnSpc>
                <a:spcPct val="107000"/>
              </a:lnSpc>
              <a:spcBef>
                <a:spcPts val="0"/>
              </a:spcBef>
              <a:spcAft>
                <a:spcPts val="0"/>
              </a:spcAft>
              <a:buFont typeface="Courier New" panose="02070309020205020404" pitchFamily="49" charset="0"/>
              <a:buChar char="o"/>
              <a:tabLst>
                <a:tab pos="23241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Incentivizing businesses to offer retirement plans, included automatic 401(k) enrollment</a:t>
            </a:r>
          </a:p>
          <a:p>
            <a:pPr marL="742950" marR="0" lvl="1" indent="-285750">
              <a:lnSpc>
                <a:spcPct val="107000"/>
              </a:lnSpc>
              <a:spcBef>
                <a:spcPts val="0"/>
              </a:spcBef>
              <a:spcAft>
                <a:spcPts val="0"/>
              </a:spcAft>
              <a:buFont typeface="Courier New" panose="02070309020205020404" pitchFamily="49" charset="0"/>
              <a:buChar char="o"/>
              <a:tabLst>
                <a:tab pos="2324100" algn="l"/>
              </a:tabLst>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Further changing tax codes and RMDs to help encourage savings by participants</a:t>
            </a:r>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5</a:t>
            </a:fld>
            <a:endParaRPr lang="en-US"/>
          </a:p>
        </p:txBody>
      </p:sp>
    </p:spTree>
    <p:extLst>
      <p:ext uri="{BB962C8B-B14F-4D97-AF65-F5344CB8AC3E}">
        <p14:creationId xmlns:p14="http://schemas.microsoft.com/office/powerpoint/2010/main" val="3471491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337" b="0" i="0" u="none" strike="noStrike" kern="1200" dirty="0">
                <a:solidFill>
                  <a:schemeClr val="tx1"/>
                </a:solidFill>
                <a:effectLst/>
                <a:latin typeface="+mn-lt"/>
                <a:ea typeface="+mn-ea"/>
                <a:cs typeface="+mn-cs"/>
              </a:rPr>
              <a:t>Let me share some powerful insights from recent groundbreaking research conducted by Nuveen in collaboration with the TIAA Institute. We surveyed 2,100 401(k) participants across different demographics about their views on lifetime income options.</a:t>
            </a:r>
            <a:r>
              <a:rPr lang="en-US" sz="1337" b="0" i="0" kern="1200" dirty="0">
                <a:solidFill>
                  <a:schemeClr val="tx1"/>
                </a:solidFill>
                <a:effectLst/>
                <a:latin typeface="+mn-lt"/>
                <a:ea typeface="+mn-ea"/>
                <a:cs typeface="+mn-cs"/>
              </a:rPr>
              <a:t>​</a:t>
            </a:r>
          </a:p>
          <a:p>
            <a:pPr rtl="0" fontAlgn="base"/>
            <a:endParaRPr lang="en-US" sz="1337" b="0" i="0" kern="1200" dirty="0">
              <a:solidFill>
                <a:schemeClr val="tx1"/>
              </a:solidFill>
              <a:effectLst/>
              <a:latin typeface="+mn-lt"/>
              <a:ea typeface="+mn-ea"/>
              <a:cs typeface="+mn-cs"/>
            </a:endParaRPr>
          </a:p>
          <a:p>
            <a:pPr rtl="0" fontAlgn="base"/>
            <a:r>
              <a:rPr lang="en-US" sz="1337" b="0" i="0" u="none" strike="noStrike" kern="1200" dirty="0">
                <a:solidFill>
                  <a:schemeClr val="tx1"/>
                </a:solidFill>
                <a:effectLst/>
                <a:latin typeface="+mn-lt"/>
                <a:ea typeface="+mn-ea"/>
                <a:cs typeface="+mn-cs"/>
              </a:rPr>
              <a:t>Most 401(k) plans today lack consistent monthly income guarantees that last through retirement. This creates uncertainty for participants trying to convert their savings into reliable retirement income. </a:t>
            </a:r>
          </a:p>
          <a:p>
            <a:pPr rtl="0" fontAlgn="base"/>
            <a:endParaRPr lang="en-US" sz="1337" b="0" i="0" u="none" strike="noStrike" kern="1200" dirty="0">
              <a:solidFill>
                <a:schemeClr val="tx1"/>
              </a:solidFill>
              <a:effectLst/>
              <a:latin typeface="+mn-lt"/>
              <a:ea typeface="+mn-ea"/>
              <a:cs typeface="+mn-cs"/>
            </a:endParaRPr>
          </a:p>
          <a:p>
            <a:pPr rtl="0" fontAlgn="base"/>
            <a:r>
              <a:rPr lang="en-US" sz="1337" b="0" i="0" u="none" strike="noStrike" kern="1200" dirty="0">
                <a:solidFill>
                  <a:schemeClr val="tx1"/>
                </a:solidFill>
                <a:effectLst/>
                <a:latin typeface="+mn-lt"/>
                <a:ea typeface="+mn-ea"/>
                <a:cs typeface="+mn-cs"/>
              </a:rPr>
              <a:t>Our study revealed overwhelming participant interest in lifetime income solutions:</a:t>
            </a:r>
            <a:r>
              <a:rPr lang="en-US" sz="1337" b="0" i="0" kern="1200" dirty="0">
                <a:solidFill>
                  <a:schemeClr val="tx1"/>
                </a:solidFill>
                <a:effectLst/>
                <a:latin typeface="+mn-lt"/>
                <a:ea typeface="+mn-ea"/>
                <a:cs typeface="+mn-cs"/>
              </a:rPr>
              <a:t>​</a:t>
            </a:r>
          </a:p>
          <a:p>
            <a:pPr marL="285750" indent="-285750" rtl="0" fontAlgn="base">
              <a:buFont typeface="Arial" panose="020B0604020202020204" pitchFamily="34" charset="0"/>
              <a:buChar char="•"/>
            </a:pPr>
            <a:r>
              <a:rPr lang="en-US" sz="1337" b="0" i="0" u="none" strike="noStrike" kern="1200" dirty="0">
                <a:solidFill>
                  <a:schemeClr val="tx1"/>
                </a:solidFill>
                <a:effectLst/>
                <a:latin typeface="+mn-lt"/>
                <a:ea typeface="+mn-ea"/>
                <a:cs typeface="+mn-cs"/>
              </a:rPr>
              <a:t>92% expressed interest in using an in-plan fixed annuity for guaranteed lifetime income</a:t>
            </a:r>
            <a:r>
              <a:rPr lang="en-US" sz="1337" b="0" i="0" kern="1200" dirty="0">
                <a:solidFill>
                  <a:schemeClr val="tx1"/>
                </a:solidFill>
                <a:effectLst/>
                <a:latin typeface="+mn-lt"/>
                <a:ea typeface="+mn-ea"/>
                <a:cs typeface="+mn-cs"/>
              </a:rPr>
              <a:t>​</a:t>
            </a:r>
          </a:p>
          <a:p>
            <a:pPr marL="285750" indent="-285750" rtl="0" fontAlgn="base">
              <a:buFont typeface="Arial" panose="020B0604020202020204" pitchFamily="34" charset="0"/>
              <a:buChar char="•"/>
            </a:pPr>
            <a:r>
              <a:rPr lang="en-US" sz="1337" b="0" i="0" u="none" strike="noStrike" kern="1200" dirty="0">
                <a:solidFill>
                  <a:schemeClr val="tx1"/>
                </a:solidFill>
                <a:effectLst/>
                <a:latin typeface="+mn-lt"/>
                <a:ea typeface="+mn-ea"/>
                <a:cs typeface="+mn-cs"/>
              </a:rPr>
              <a:t>92% think fixed annuities would be valuable in 401(k) plans</a:t>
            </a:r>
            <a:r>
              <a:rPr lang="en-US" sz="1337" b="0" i="0" kern="1200" dirty="0">
                <a:solidFill>
                  <a:schemeClr val="tx1"/>
                </a:solidFill>
                <a:effectLst/>
                <a:latin typeface="+mn-lt"/>
                <a:ea typeface="+mn-ea"/>
                <a:cs typeface="+mn-cs"/>
              </a:rPr>
              <a:t>​</a:t>
            </a:r>
          </a:p>
          <a:p>
            <a:pPr marL="285750" indent="-285750" rtl="0" fontAlgn="base">
              <a:buFont typeface="Arial" panose="020B0604020202020204" pitchFamily="34" charset="0"/>
              <a:buChar char="•"/>
            </a:pPr>
            <a:r>
              <a:rPr lang="en-US" sz="1337" b="0" i="0" u="none" strike="noStrike" kern="1200" dirty="0">
                <a:solidFill>
                  <a:schemeClr val="tx1"/>
                </a:solidFill>
                <a:effectLst/>
                <a:latin typeface="+mn-lt"/>
                <a:ea typeface="+mn-ea"/>
                <a:cs typeface="+mn-cs"/>
              </a:rPr>
              <a:t>95% with target date investments think it would be valuable for these to include a fixed annuity component</a:t>
            </a:r>
            <a:r>
              <a:rPr lang="en-US" sz="1337" b="0" i="0" kern="1200" dirty="0">
                <a:solidFill>
                  <a:schemeClr val="tx1"/>
                </a:solidFill>
                <a:effectLst/>
                <a:latin typeface="+mn-lt"/>
                <a:ea typeface="+mn-ea"/>
                <a:cs typeface="+mn-cs"/>
              </a:rPr>
              <a:t>​</a:t>
            </a:r>
          </a:p>
          <a:p>
            <a:pPr marL="285750" indent="-285750" rtl="0" fontAlgn="base">
              <a:buFont typeface="Arial" panose="020B0604020202020204" pitchFamily="34" charset="0"/>
              <a:buChar char="•"/>
            </a:pPr>
            <a:r>
              <a:rPr lang="en-US" sz="1337" b="0" i="0" u="none" strike="noStrike" kern="1200" dirty="0">
                <a:solidFill>
                  <a:schemeClr val="tx1"/>
                </a:solidFill>
                <a:effectLst/>
                <a:latin typeface="+mn-lt"/>
                <a:ea typeface="+mn-ea"/>
                <a:cs typeface="+mn-cs"/>
              </a:rPr>
              <a:t>87% believe employers have a responsibility to help employes achieve retirement income security </a:t>
            </a:r>
            <a:r>
              <a:rPr lang="en-US" sz="1337" b="0" i="0" kern="1200" dirty="0">
                <a:solidFill>
                  <a:schemeClr val="tx1"/>
                </a:solidFill>
                <a:effectLst/>
                <a:latin typeface="+mn-lt"/>
                <a:ea typeface="+mn-ea"/>
                <a:cs typeface="+mn-cs"/>
              </a:rPr>
              <a:t>​</a:t>
            </a:r>
          </a:p>
          <a:p>
            <a:pPr rtl="0" fontAlgn="base"/>
            <a:endParaRPr lang="en-US" sz="1337" b="0" i="0" u="none" strike="noStrike" kern="1200" dirty="0">
              <a:solidFill>
                <a:schemeClr val="tx1"/>
              </a:solidFill>
              <a:effectLst/>
              <a:latin typeface="+mn-lt"/>
              <a:ea typeface="+mn-ea"/>
              <a:cs typeface="+mn-cs"/>
            </a:endParaRPr>
          </a:p>
          <a:p>
            <a:pPr rtl="0" fontAlgn="base"/>
            <a:r>
              <a:rPr lang="en-US" sz="1337" b="0" i="0" u="none" strike="noStrike" kern="1200" dirty="0">
                <a:solidFill>
                  <a:schemeClr val="tx1"/>
                </a:solidFill>
                <a:effectLst/>
                <a:latin typeface="+mn-lt"/>
                <a:ea typeface="+mn-ea"/>
                <a:cs typeface="+mn-cs"/>
              </a:rPr>
              <a:t>These findings point to clear opportunities to evolve 401(k) plan design:</a:t>
            </a:r>
            <a:r>
              <a:rPr lang="en-US" sz="1337" b="0" i="0" kern="1200" dirty="0">
                <a:solidFill>
                  <a:schemeClr val="tx1"/>
                </a:solidFill>
                <a:effectLst/>
                <a:latin typeface="+mn-lt"/>
                <a:ea typeface="+mn-ea"/>
                <a:cs typeface="+mn-cs"/>
              </a:rPr>
              <a:t>​</a:t>
            </a:r>
          </a:p>
          <a:p>
            <a:pPr rtl="0" fontAlgn="base"/>
            <a:endParaRPr lang="en-US" sz="1337" b="0" i="0" u="none" strike="noStrike" kern="1200" dirty="0">
              <a:solidFill>
                <a:schemeClr val="tx1"/>
              </a:solidFill>
              <a:effectLst/>
              <a:latin typeface="+mn-lt"/>
              <a:ea typeface="+mn-ea"/>
              <a:cs typeface="+mn-cs"/>
            </a:endParaRPr>
          </a:p>
          <a:p>
            <a:pPr rtl="0" fontAlgn="base"/>
            <a:r>
              <a:rPr lang="en-US" sz="1337" b="0" i="0" u="none" strike="noStrike" kern="1200" dirty="0">
                <a:solidFill>
                  <a:schemeClr val="tx1"/>
                </a:solidFill>
                <a:effectLst/>
                <a:latin typeface="+mn-lt"/>
                <a:ea typeface="+mn-ea"/>
                <a:cs typeface="+mn-cs"/>
              </a:rPr>
              <a:t>Participants want options within their plans to convert savings into guaranteed monthly payments that last their lifetime</a:t>
            </a:r>
            <a:r>
              <a:rPr lang="en-US" sz="1337" b="0" i="0" kern="1200" dirty="0">
                <a:solidFill>
                  <a:schemeClr val="tx1"/>
                </a:solidFill>
                <a:effectLst/>
                <a:latin typeface="+mn-lt"/>
                <a:ea typeface="+mn-ea"/>
                <a:cs typeface="+mn-cs"/>
              </a:rPr>
              <a:t>​</a:t>
            </a:r>
          </a:p>
          <a:p>
            <a:pPr rtl="0" fontAlgn="base"/>
            <a:r>
              <a:rPr lang="en-US" sz="1337" b="0" i="0" u="none" strike="noStrike" kern="1200" dirty="0">
                <a:solidFill>
                  <a:schemeClr val="tx1"/>
                </a:solidFill>
                <a:effectLst/>
                <a:latin typeface="+mn-lt"/>
                <a:ea typeface="+mn-ea"/>
                <a:cs typeface="+mn-cs"/>
              </a:rPr>
              <a:t>There is strong receptivity to in-plan fixed annuities as a solution</a:t>
            </a:r>
            <a:r>
              <a:rPr lang="en-US" sz="1337" b="0" i="0" kern="1200" dirty="0">
                <a:solidFill>
                  <a:schemeClr val="tx1"/>
                </a:solidFill>
                <a:effectLst/>
                <a:latin typeface="+mn-lt"/>
                <a:ea typeface="+mn-ea"/>
                <a:cs typeface="+mn-cs"/>
              </a:rPr>
              <a:t>​</a:t>
            </a:r>
          </a:p>
          <a:p>
            <a:pPr rtl="0" fontAlgn="base"/>
            <a:endParaRPr lang="en-US" sz="1337" b="0" i="0" u="none" strike="noStrike" kern="1200" dirty="0">
              <a:solidFill>
                <a:schemeClr val="tx1"/>
              </a:solidFill>
              <a:effectLst/>
              <a:latin typeface="+mn-lt"/>
              <a:ea typeface="+mn-ea"/>
              <a:cs typeface="+mn-cs"/>
            </a:endParaRPr>
          </a:p>
          <a:p>
            <a:pPr rtl="0" fontAlgn="base"/>
            <a:r>
              <a:rPr lang="en-US" sz="1337" b="0" i="0" u="none" strike="noStrike" kern="1200" dirty="0">
                <a:solidFill>
                  <a:schemeClr val="tx1"/>
                </a:solidFill>
                <a:effectLst/>
                <a:latin typeface="+mn-lt"/>
                <a:ea typeface="+mn-ea"/>
                <a:cs typeface="+mn-cs"/>
              </a:rPr>
              <a:t>For participants invested in target-date options, incorporating a fixed annuity component aligns with their preferences</a:t>
            </a:r>
            <a:r>
              <a:rPr lang="en-US" sz="1337" b="0" i="0" kern="1200" dirty="0">
                <a:solidFill>
                  <a:schemeClr val="tx1"/>
                </a:solidFill>
                <a:effectLst/>
                <a:latin typeface="+mn-lt"/>
                <a:ea typeface="+mn-ea"/>
                <a:cs typeface="+mn-cs"/>
              </a:rPr>
              <a:t>​.</a:t>
            </a:r>
          </a:p>
          <a:p>
            <a:pPr rtl="0" fontAlgn="base"/>
            <a:endParaRPr lang="en-US" sz="1337" b="1" i="0" u="none" strike="noStrike" kern="1200" dirty="0">
              <a:solidFill>
                <a:schemeClr val="tx1"/>
              </a:solidFill>
              <a:effectLst/>
              <a:latin typeface="+mn-lt"/>
              <a:ea typeface="+mn-ea"/>
              <a:cs typeface="+mn-cs"/>
            </a:endParaRPr>
          </a:p>
          <a:p>
            <a:pPr rtl="0" fontAlgn="base"/>
            <a:r>
              <a:rPr lang="en-US" sz="1337" b="1" i="0" u="none" strike="noStrike" kern="1200" dirty="0">
                <a:solidFill>
                  <a:schemeClr val="tx1"/>
                </a:solidFill>
                <a:effectLst/>
                <a:latin typeface="+mn-lt"/>
                <a:ea typeface="+mn-ea"/>
                <a:cs typeface="+mn-cs"/>
              </a:rPr>
              <a:t>This research helps validate the importance of addressing the retirement income challenge through plan design innovation. The data shows participants are seeking the security of guaranteed lifetime income features and see employers as partners in helping them achieve retirement security.</a:t>
            </a:r>
            <a:r>
              <a:rPr lang="en-US" sz="1337" b="0" i="0" kern="1200" dirty="0">
                <a:solidFill>
                  <a:schemeClr val="tx1"/>
                </a:solidFill>
                <a:effectLst/>
                <a:latin typeface="+mn-lt"/>
                <a:ea typeface="+mn-ea"/>
                <a:cs typeface="+mn-cs"/>
              </a:rPr>
              <a:t>​</a:t>
            </a:r>
          </a:p>
          <a:p>
            <a:pPr marL="0" marR="0">
              <a:lnSpc>
                <a:spcPct val="107000"/>
              </a:lnSpc>
              <a:spcBef>
                <a:spcPts val="0"/>
              </a:spcBef>
              <a:spcAft>
                <a:spcPts val="0"/>
              </a:spcAft>
              <a:tabLst>
                <a:tab pos="2324100" algn="l"/>
              </a:tabLst>
            </a:pPr>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6</a:t>
            </a:fld>
            <a:endParaRPr lang="en-US"/>
          </a:p>
        </p:txBody>
      </p:sp>
    </p:spTree>
    <p:extLst>
      <p:ext uri="{BB962C8B-B14F-4D97-AF65-F5344CB8AC3E}">
        <p14:creationId xmlns:p14="http://schemas.microsoft.com/office/powerpoint/2010/main" val="1645608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airie_Cover_Photo">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20605F7-F234-649B-4544-AA485FD68B38}"/>
              </a:ext>
            </a:extLst>
          </p:cNvPr>
          <p:cNvSpPr>
            <a:spLocks noGrp="1"/>
          </p:cNvSpPr>
          <p:nvPr>
            <p:ph type="pic" sz="quarter" idx="22"/>
          </p:nvPr>
        </p:nvSpPr>
        <p:spPr>
          <a:xfrm>
            <a:off x="0" y="0"/>
            <a:ext cx="12192000" cy="6858000"/>
          </a:xfrm>
        </p:spPr>
        <p:txBody>
          <a:bodyPr/>
          <a:lstStyle/>
          <a:p>
            <a:endParaRPr lang="en-US"/>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334963" y="5233820"/>
            <a:ext cx="5189282" cy="413737"/>
          </a:xfrm>
          <a:prstGeom prst="rect">
            <a:avLst/>
          </a:prstGeom>
        </p:spPr>
        <p:txBody>
          <a:bodyPr lIns="0" tIns="0" rIns="0" bIns="0" anchor="t">
            <a:noAutofit/>
          </a:bodyPr>
          <a:lstStyle>
            <a:lvl1pPr marL="0" indent="0">
              <a:lnSpc>
                <a:spcPct val="100000"/>
              </a:lnSpc>
              <a:spcAft>
                <a:spcPts val="0"/>
              </a:spcAft>
              <a:buNone/>
              <a:defRPr sz="1600" b="0">
                <a:solidFill>
                  <a:schemeClr val="accent5"/>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334963" y="4779029"/>
            <a:ext cx="5189282" cy="224454"/>
          </a:xfrm>
          <a:prstGeom prst="rect">
            <a:avLst/>
          </a:prstGeom>
        </p:spPr>
        <p:txBody>
          <a:bodyPr lIns="0" tIns="0" rIns="0" bIns="0" anchor="b">
            <a:noAutofit/>
          </a:bodyPr>
          <a:lstStyle>
            <a:lvl1pPr marL="0" indent="0">
              <a:lnSpc>
                <a:spcPct val="100000"/>
              </a:lnSpc>
              <a:spcAft>
                <a:spcPts val="0"/>
              </a:spcAft>
              <a:buNone/>
              <a:defRPr sz="1000" b="1">
                <a:solidFill>
                  <a:schemeClr val="accent5"/>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4" name="Text Placeholder 7">
            <a:extLst>
              <a:ext uri="{FF2B5EF4-FFF2-40B4-BE49-F238E27FC236}">
                <a16:creationId xmlns:a16="http://schemas.microsoft.com/office/drawing/2014/main" id="{CF1A355B-60B1-5B3E-AD27-0F2B698BE23B}"/>
              </a:ext>
            </a:extLst>
          </p:cNvPr>
          <p:cNvSpPr>
            <a:spLocks noGrp="1"/>
          </p:cNvSpPr>
          <p:nvPr>
            <p:ph type="body" sz="quarter" idx="15" hasCustomPrompt="1"/>
          </p:nvPr>
        </p:nvSpPr>
        <p:spPr>
          <a:xfrm>
            <a:off x="334964" y="3308350"/>
            <a:ext cx="561657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6" name="Title 2">
            <a:extLst>
              <a:ext uri="{FF2B5EF4-FFF2-40B4-BE49-F238E27FC236}">
                <a16:creationId xmlns:a16="http://schemas.microsoft.com/office/drawing/2014/main" id="{DA423E81-D364-8D0D-0175-6D7F70F50A67}"/>
              </a:ext>
            </a:extLst>
          </p:cNvPr>
          <p:cNvSpPr>
            <a:spLocks noGrp="1"/>
          </p:cNvSpPr>
          <p:nvPr>
            <p:ph type="title"/>
          </p:nvPr>
        </p:nvSpPr>
        <p:spPr>
          <a:xfrm>
            <a:off x="334963" y="1803070"/>
            <a:ext cx="8569325" cy="1325550"/>
          </a:xfrm>
        </p:spPr>
        <p:txBody>
          <a:bodyPr/>
          <a:lstStyle>
            <a:lvl1pPr>
              <a:defRPr>
                <a:solidFill>
                  <a:schemeClr val="accent3"/>
                </a:solidFill>
              </a:defRPr>
            </a:lvl1pPr>
          </a:lstStyle>
          <a:p>
            <a:r>
              <a:rPr lang="en-US" dirty="0"/>
              <a:t>Click to edit Master title style</a:t>
            </a:r>
          </a:p>
        </p:txBody>
      </p:sp>
      <p:sp>
        <p:nvSpPr>
          <p:cNvPr id="5" name="Footer Placeholder 24">
            <a:extLst>
              <a:ext uri="{FF2B5EF4-FFF2-40B4-BE49-F238E27FC236}">
                <a16:creationId xmlns:a16="http://schemas.microsoft.com/office/drawing/2014/main" id="{5598066D-82D3-D857-33B1-237C4F5BCE31}"/>
              </a:ext>
            </a:extLst>
          </p:cNvPr>
          <p:cNvSpPr>
            <a:spLocks noGrp="1"/>
          </p:cNvSpPr>
          <p:nvPr>
            <p:ph type="ftr" sz="quarter" idx="21"/>
          </p:nvPr>
        </p:nvSpPr>
        <p:spPr>
          <a:xfrm>
            <a:off x="345122" y="6397825"/>
            <a:ext cx="9601200" cy="125727"/>
          </a:xfrm>
          <a:prstGeom prst="rect">
            <a:avLst/>
          </a:prstGeom>
        </p:spPr>
        <p:txBody>
          <a:bodyPr anchor="b"/>
          <a:lstStyle>
            <a:lvl1pPr>
              <a:defRPr sz="900">
                <a:solidFill>
                  <a:schemeClr val="bg2"/>
                </a:solidFill>
              </a:defRPr>
            </a:lvl1pPr>
          </a:lstStyle>
          <a:p>
            <a:r>
              <a:rPr lang="en-US" dirty="0"/>
              <a:t>USE DISCLOSURE – EDIT VIA FOOTER</a:t>
            </a:r>
            <a:endParaRPr lang="en-US" sz="900" dirty="0"/>
          </a:p>
        </p:txBody>
      </p:sp>
    </p:spTree>
    <p:extLst>
      <p:ext uri="{BB962C8B-B14F-4D97-AF65-F5344CB8AC3E}">
        <p14:creationId xmlns:p14="http://schemas.microsoft.com/office/powerpoint/2010/main" val="961073773"/>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chemeClr val="accent4"/>
        </a:solidFill>
        <a:effectLst/>
      </p:bgPr>
    </p:bg>
    <p:spTree>
      <p:nvGrpSpPr>
        <p:cNvPr id="1" name=""/>
        <p:cNvGrpSpPr/>
        <p:nvPr/>
      </p:nvGrpSpPr>
      <p:grpSpPr>
        <a:xfrm>
          <a:off x="0" y="0"/>
          <a:ext cx="0" cy="0"/>
          <a:chOff x="0" y="0"/>
          <a:chExt cx="0" cy="0"/>
        </a:xfrm>
      </p:grpSpPr>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9" y="290183"/>
            <a:ext cx="1133351" cy="2890813"/>
          </a:xfrm>
          <a:prstGeom prst="round1Rect">
            <a:avLst>
              <a:gd name="adj" fmla="val 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8" y="290183"/>
            <a:ext cx="2844044"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1" y="292597"/>
            <a:ext cx="2766855"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10" name="Text Placeholder 7">
            <a:extLst>
              <a:ext uri="{FF2B5EF4-FFF2-40B4-BE49-F238E27FC236}">
                <a16:creationId xmlns:a16="http://schemas.microsoft.com/office/drawing/2014/main" id="{549681C4-9D25-E2C6-6D6D-F923684CD20D}"/>
              </a:ext>
            </a:extLst>
          </p:cNvPr>
          <p:cNvSpPr>
            <a:spLocks noGrp="1"/>
          </p:cNvSpPr>
          <p:nvPr userDrawn="1">
            <p:ph type="body" sz="quarter" idx="15" hasCustomPrompt="1"/>
          </p:nvPr>
        </p:nvSpPr>
        <p:spPr>
          <a:xfrm>
            <a:off x="7391437" y="3719685"/>
            <a:ext cx="4465602" cy="933278"/>
          </a:xfrm>
          <a:prstGeom prst="rect">
            <a:avLst/>
          </a:prstGeom>
        </p:spPr>
        <p:txBody>
          <a:bodyPr lIns="0" tIns="0" rIns="0" bIns="0" anchor="t">
            <a:noAutofit/>
          </a:bodyPr>
          <a:lstStyle>
            <a:lvl1pPr marL="0" indent="0" algn="l">
              <a:lnSpc>
                <a:spcPct val="100000"/>
              </a:lnSpc>
              <a:spcAft>
                <a:spcPts val="0"/>
              </a:spcAft>
              <a:buNone/>
              <a:defRPr sz="1600" b="1">
                <a:solidFill>
                  <a:schemeClr val="accent2"/>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userDrawn="1">
            <p:ph type="body" sz="quarter" idx="19" hasCustomPrompt="1"/>
          </p:nvPr>
        </p:nvSpPr>
        <p:spPr>
          <a:xfrm>
            <a:off x="7391436"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2"/>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userDrawn="1">
            <p:ph type="body" sz="quarter" idx="20" hasCustomPrompt="1"/>
          </p:nvPr>
        </p:nvSpPr>
        <p:spPr>
          <a:xfrm>
            <a:off x="7391436"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accent2"/>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userDrawn="1">
            <p:ph type="title"/>
          </p:nvPr>
        </p:nvSpPr>
        <p:spPr>
          <a:xfrm>
            <a:off x="340103" y="3719685"/>
            <a:ext cx="5611435" cy="1940057"/>
          </a:xfrm>
        </p:spPr>
        <p:txBody>
          <a:bodyPr/>
          <a:lstStyle>
            <a:lvl1pPr>
              <a:defRPr>
                <a:solidFill>
                  <a:schemeClr val="accent2"/>
                </a:solidFill>
              </a:defRPr>
            </a:lvl1pPr>
          </a:lstStyle>
          <a:p>
            <a:r>
              <a:rPr lang="en-US"/>
              <a:t>Click to edit Master title style</a:t>
            </a:r>
            <a:endParaRPr lang="en-US" dirty="0"/>
          </a:p>
        </p:txBody>
      </p:sp>
      <p:pic>
        <p:nvPicPr>
          <p:cNvPr id="2" name="Graphic 1">
            <a:extLst>
              <a:ext uri="{FF2B5EF4-FFF2-40B4-BE49-F238E27FC236}">
                <a16:creationId xmlns:a16="http://schemas.microsoft.com/office/drawing/2014/main" id="{A3727517-E42A-B358-42F6-23BAF5BED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2" name="Footer Placeholder 24">
            <a:extLst>
              <a:ext uri="{FF2B5EF4-FFF2-40B4-BE49-F238E27FC236}">
                <a16:creationId xmlns:a16="http://schemas.microsoft.com/office/drawing/2014/main" id="{F96DBD24-831C-53FE-63B8-E8E493FD3472}"/>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3" name="Text Placeholder 14">
            <a:extLst>
              <a:ext uri="{FF2B5EF4-FFF2-40B4-BE49-F238E27FC236}">
                <a16:creationId xmlns:a16="http://schemas.microsoft.com/office/drawing/2014/main" id="{F5806C3C-470F-8BDC-1F90-3099B72F5B5D}"/>
              </a:ext>
            </a:extLst>
          </p:cNvPr>
          <p:cNvSpPr txBox="1">
            <a:spLocks/>
          </p:cNvSpPr>
          <p:nvPr userDrawn="1"/>
        </p:nvSpPr>
        <p:spPr>
          <a:xfrm>
            <a:off x="334962" y="6541641"/>
            <a:ext cx="3200400" cy="125727"/>
          </a:xfrm>
          <a:prstGeom prst="rect">
            <a:avLst/>
          </a:prstGeom>
          <a:ln w="6350">
            <a:solidFill>
              <a:schemeClr val="tx2"/>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tx1"/>
                </a:solidFill>
                <a:latin typeface="Arial Narrow" panose="020B0604020202020204" pitchFamily="34" charset="0"/>
                <a:cs typeface="Arial Narrow" panose="020B0604020202020204" pitchFamily="34" charset="0"/>
              </a:rPr>
              <a:t>NOT FDIC INSURED 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 NO BANK GUARANTEE 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 MAY LOSE VALUE</a:t>
            </a:r>
          </a:p>
        </p:txBody>
      </p:sp>
      <p:sp>
        <p:nvSpPr>
          <p:cNvPr id="14" name="Picture Placeholder 16">
            <a:extLst>
              <a:ext uri="{FF2B5EF4-FFF2-40B4-BE49-F238E27FC236}">
                <a16:creationId xmlns:a16="http://schemas.microsoft.com/office/drawing/2014/main" id="{EED5392E-AFA1-7FAA-F3E3-D8FE3A3B4390}"/>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Tree>
    <p:extLst>
      <p:ext uri="{BB962C8B-B14F-4D97-AF65-F5344CB8AC3E}">
        <p14:creationId xmlns:p14="http://schemas.microsoft.com/office/powerpoint/2010/main" val="2241452400"/>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Divider">
    <p:bg>
      <p:bgPr>
        <a:solidFill>
          <a:schemeClr val="accent4"/>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p>
            <a:r>
              <a:rPr lang="en-US" dirty="0"/>
              <a:t>Divider Title Slide</a:t>
            </a:r>
          </a:p>
        </p:txBody>
      </p:sp>
      <p:sp>
        <p:nvSpPr>
          <p:cNvPr id="12" name="Footer Placeholder 24">
            <a:extLst>
              <a:ext uri="{FF2B5EF4-FFF2-40B4-BE49-F238E27FC236}">
                <a16:creationId xmlns:a16="http://schemas.microsoft.com/office/drawing/2014/main" id="{D6171904-C889-7E0A-EEAA-0CFDE10C774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13" name="Slide Number Placeholder 26">
            <a:extLst>
              <a:ext uri="{FF2B5EF4-FFF2-40B4-BE49-F238E27FC236}">
                <a16:creationId xmlns:a16="http://schemas.microsoft.com/office/drawing/2014/main" id="{ECF1DAAB-1620-8BCF-0297-3DBD3ACF789B}"/>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CCEFDD24-3283-3FC7-DCC4-3442EFAB9307}"/>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133602054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Section Divider">
    <p:bg>
      <p:bgPr>
        <a:solidFill>
          <a:schemeClr val="accent4"/>
        </a:solidFill>
        <a:effectLst/>
      </p:bgPr>
    </p:bg>
    <p:spTree>
      <p:nvGrpSpPr>
        <p:cNvPr id="1" name=""/>
        <p:cNvGrpSpPr/>
        <p:nvPr/>
      </p:nvGrpSpPr>
      <p:grpSpPr>
        <a:xfrm>
          <a:off x="0" y="0"/>
          <a:ext cx="0" cy="0"/>
          <a:chOff x="0" y="0"/>
          <a:chExt cx="0" cy="0"/>
        </a:xfrm>
      </p:grpSpPr>
      <p:sp>
        <p:nvSpPr>
          <p:cNvPr id="13" name="Rectangle: Single Corner Rounded 2">
            <a:extLst>
              <a:ext uri="{FF2B5EF4-FFF2-40B4-BE49-F238E27FC236}">
                <a16:creationId xmlns:a16="http://schemas.microsoft.com/office/drawing/2014/main" id="{F5184C9C-D889-7455-C113-984C44F9AE7D}"/>
              </a:ext>
            </a:extLst>
          </p:cNvPr>
          <p:cNvSpPr/>
          <p:nvPr userDrawn="1"/>
        </p:nvSpPr>
        <p:spPr>
          <a:xfrm>
            <a:off x="0" y="658257"/>
            <a:ext cx="8904287" cy="5507592"/>
          </a:xfrm>
          <a:prstGeom prst="round1Rect">
            <a:avLst>
              <a:gd name="adj" fmla="val 21539"/>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4"/>
                </a:solidFill>
              </a:defRPr>
            </a:lvl1pPr>
          </a:lstStyle>
          <a:p>
            <a:r>
              <a:rPr lang="en-US" dirty="0"/>
              <a:t>Divider Title Slide</a:t>
            </a:r>
          </a:p>
        </p:txBody>
      </p:sp>
      <p:sp>
        <p:nvSpPr>
          <p:cNvPr id="4" name="Text Placeholder 7">
            <a:extLst>
              <a:ext uri="{FF2B5EF4-FFF2-40B4-BE49-F238E27FC236}">
                <a16:creationId xmlns:a16="http://schemas.microsoft.com/office/drawing/2014/main" id="{40141274-E11E-A6C6-5420-B52541F02C3B}"/>
              </a:ext>
            </a:extLst>
          </p:cNvPr>
          <p:cNvSpPr>
            <a:spLocks noGrp="1"/>
          </p:cNvSpPr>
          <p:nvPr>
            <p:ph type="body" sz="quarter" idx="15" hasCustomPrompt="1"/>
          </p:nvPr>
        </p:nvSpPr>
        <p:spPr>
          <a:xfrm>
            <a:off x="345123" y="3297320"/>
            <a:ext cx="731082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5" name="Footer Placeholder 24">
            <a:extLst>
              <a:ext uri="{FF2B5EF4-FFF2-40B4-BE49-F238E27FC236}">
                <a16:creationId xmlns:a16="http://schemas.microsoft.com/office/drawing/2014/main" id="{D9046AFA-721C-FAA3-3124-8822335DC6C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a:t>USE DISCLOSURE – EDIT VIA FOOTER</a:t>
            </a:r>
            <a:endParaRPr lang="en-US" dirty="0"/>
          </a:p>
        </p:txBody>
      </p:sp>
      <p:sp>
        <p:nvSpPr>
          <p:cNvPr id="16" name="Slide Number Placeholder 26">
            <a:extLst>
              <a:ext uri="{FF2B5EF4-FFF2-40B4-BE49-F238E27FC236}">
                <a16:creationId xmlns:a16="http://schemas.microsoft.com/office/drawing/2014/main" id="{9385CBC5-6469-09F5-408E-E620D08153E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20186830-28F5-3F39-C6FD-77FB4D7FF043}"/>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2660546375"/>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Section Divider">
    <p:bg>
      <p:bgPr>
        <a:solidFill>
          <a:schemeClr val="accent4"/>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6290909" y="1773237"/>
            <a:ext cx="5566129" cy="1952602"/>
          </a:xfrm>
        </p:spPr>
        <p:txBody>
          <a:bodyPr anchor="b"/>
          <a:lstStyle>
            <a:lvl1pPr>
              <a:defRPr>
                <a:solidFill>
                  <a:schemeClr val="tx1"/>
                </a:solidFill>
              </a:defRPr>
            </a:lvl1pPr>
          </a:lstStyle>
          <a:p>
            <a:r>
              <a:rPr lang="en-US" dirty="0"/>
              <a:t>Divider Title Slide</a:t>
            </a:r>
          </a:p>
        </p:txBody>
      </p:sp>
      <p:sp>
        <p:nvSpPr>
          <p:cNvPr id="15" name="Footer Placeholder 24">
            <a:extLst>
              <a:ext uri="{FF2B5EF4-FFF2-40B4-BE49-F238E27FC236}">
                <a16:creationId xmlns:a16="http://schemas.microsoft.com/office/drawing/2014/main" id="{D9046AFA-721C-FAA3-3124-8822335DC6C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a:t>USE DISCLOSURE – EDIT VIA FOOTER</a:t>
            </a:r>
            <a:endParaRPr lang="en-US" dirty="0"/>
          </a:p>
        </p:txBody>
      </p:sp>
      <p:sp>
        <p:nvSpPr>
          <p:cNvPr id="16" name="Slide Number Placeholder 26">
            <a:extLst>
              <a:ext uri="{FF2B5EF4-FFF2-40B4-BE49-F238E27FC236}">
                <a16:creationId xmlns:a16="http://schemas.microsoft.com/office/drawing/2014/main" id="{9385CBC5-6469-09F5-408E-E620D08153E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20186830-28F5-3F39-C6FD-77FB4D7FF043}"/>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
        <p:nvSpPr>
          <p:cNvPr id="5" name="Picture Placeholder 2">
            <a:extLst>
              <a:ext uri="{FF2B5EF4-FFF2-40B4-BE49-F238E27FC236}">
                <a16:creationId xmlns:a16="http://schemas.microsoft.com/office/drawing/2014/main" id="{3AFE35E2-917A-9FB9-27EC-52F99859E764}"/>
              </a:ext>
            </a:extLst>
          </p:cNvPr>
          <p:cNvSpPr>
            <a:spLocks noGrp="1"/>
          </p:cNvSpPr>
          <p:nvPr>
            <p:ph type="pic" sz="quarter" idx="23"/>
          </p:nvPr>
        </p:nvSpPr>
        <p:spPr>
          <a:xfrm>
            <a:off x="0" y="658813"/>
            <a:ext cx="5940425" cy="5507037"/>
          </a:xfrm>
          <a:prstGeom prst="round1Rect">
            <a:avLst>
              <a:gd name="adj" fmla="val 21910"/>
            </a:avLst>
          </a:prstGeom>
        </p:spPr>
        <p:txBody>
          <a:bodyPr/>
          <a:lstStyle/>
          <a:p>
            <a:endParaRPr lang="en-US"/>
          </a:p>
        </p:txBody>
      </p:sp>
    </p:spTree>
    <p:extLst>
      <p:ext uri="{BB962C8B-B14F-4D97-AF65-F5344CB8AC3E}">
        <p14:creationId xmlns:p14="http://schemas.microsoft.com/office/powerpoint/2010/main" val="71902993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ection Divider">
    <p:bg>
      <p:bgPr>
        <a:solidFill>
          <a:schemeClr val="accent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p>
            <a:r>
              <a:rPr lang="en-US" dirty="0"/>
              <a:t>Divider Title Slide</a:t>
            </a:r>
          </a:p>
        </p:txBody>
      </p:sp>
      <p:sp>
        <p:nvSpPr>
          <p:cNvPr id="12" name="Footer Placeholder 24">
            <a:extLst>
              <a:ext uri="{FF2B5EF4-FFF2-40B4-BE49-F238E27FC236}">
                <a16:creationId xmlns:a16="http://schemas.microsoft.com/office/drawing/2014/main" id="{D6171904-C889-7E0A-EEAA-0CFDE10C774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13" name="Slide Number Placeholder 26">
            <a:extLst>
              <a:ext uri="{FF2B5EF4-FFF2-40B4-BE49-F238E27FC236}">
                <a16:creationId xmlns:a16="http://schemas.microsoft.com/office/drawing/2014/main" id="{ECF1DAAB-1620-8BCF-0297-3DBD3ACF789B}"/>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CCEFDD24-3283-3FC7-DCC4-3442EFAB9307}"/>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285329987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Section Divider">
    <p:bg>
      <p:bgPr>
        <a:solidFill>
          <a:schemeClr val="accent3"/>
        </a:solidFill>
        <a:effectLst/>
      </p:bgPr>
    </p:bg>
    <p:spTree>
      <p:nvGrpSpPr>
        <p:cNvPr id="1" name=""/>
        <p:cNvGrpSpPr/>
        <p:nvPr/>
      </p:nvGrpSpPr>
      <p:grpSpPr>
        <a:xfrm>
          <a:off x="0" y="0"/>
          <a:ext cx="0" cy="0"/>
          <a:chOff x="0" y="0"/>
          <a:chExt cx="0" cy="0"/>
        </a:xfrm>
      </p:grpSpPr>
      <p:sp>
        <p:nvSpPr>
          <p:cNvPr id="13" name="Rectangle: Single Corner Rounded 2">
            <a:extLst>
              <a:ext uri="{FF2B5EF4-FFF2-40B4-BE49-F238E27FC236}">
                <a16:creationId xmlns:a16="http://schemas.microsoft.com/office/drawing/2014/main" id="{F5184C9C-D889-7455-C113-984C44F9AE7D}"/>
              </a:ext>
            </a:extLst>
          </p:cNvPr>
          <p:cNvSpPr/>
          <p:nvPr userDrawn="1"/>
        </p:nvSpPr>
        <p:spPr>
          <a:xfrm>
            <a:off x="0" y="658257"/>
            <a:ext cx="8904287" cy="5507592"/>
          </a:xfrm>
          <a:prstGeom prst="round1Rect">
            <a:avLst>
              <a:gd name="adj" fmla="val 21539"/>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3"/>
                </a:solidFill>
              </a:defRPr>
            </a:lvl1pPr>
          </a:lstStyle>
          <a:p>
            <a:r>
              <a:rPr lang="en-US" dirty="0"/>
              <a:t>Divider Title Slide</a:t>
            </a:r>
          </a:p>
        </p:txBody>
      </p:sp>
      <p:sp>
        <p:nvSpPr>
          <p:cNvPr id="4" name="Text Placeholder 7">
            <a:extLst>
              <a:ext uri="{FF2B5EF4-FFF2-40B4-BE49-F238E27FC236}">
                <a16:creationId xmlns:a16="http://schemas.microsoft.com/office/drawing/2014/main" id="{40141274-E11E-A6C6-5420-B52541F02C3B}"/>
              </a:ext>
            </a:extLst>
          </p:cNvPr>
          <p:cNvSpPr>
            <a:spLocks noGrp="1"/>
          </p:cNvSpPr>
          <p:nvPr>
            <p:ph type="body" sz="quarter" idx="15" hasCustomPrompt="1"/>
          </p:nvPr>
        </p:nvSpPr>
        <p:spPr>
          <a:xfrm>
            <a:off x="345123" y="3297320"/>
            <a:ext cx="731082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5" name="Footer Placeholder 24">
            <a:extLst>
              <a:ext uri="{FF2B5EF4-FFF2-40B4-BE49-F238E27FC236}">
                <a16:creationId xmlns:a16="http://schemas.microsoft.com/office/drawing/2014/main" id="{D9046AFA-721C-FAA3-3124-8822335DC6C8}"/>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a:t>USE DISCLOSURE – EDIT VIA FOOTER</a:t>
            </a:r>
            <a:endParaRPr lang="en-US" dirty="0"/>
          </a:p>
        </p:txBody>
      </p:sp>
      <p:sp>
        <p:nvSpPr>
          <p:cNvPr id="16" name="Slide Number Placeholder 26">
            <a:extLst>
              <a:ext uri="{FF2B5EF4-FFF2-40B4-BE49-F238E27FC236}">
                <a16:creationId xmlns:a16="http://schemas.microsoft.com/office/drawing/2014/main" id="{9385CBC5-6469-09F5-408E-E620D08153E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20186830-28F5-3F39-C6FD-77FB4D7FF043}"/>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404918887"/>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Section Divider">
    <p:bg>
      <p:bgPr>
        <a:solidFill>
          <a:schemeClr val="tx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3"/>
                </a:solidFill>
              </a:defRPr>
            </a:lvl1pPr>
          </a:lstStyle>
          <a:p>
            <a:r>
              <a:rPr lang="en-US" dirty="0"/>
              <a:t>Divider Title Slide</a:t>
            </a:r>
          </a:p>
        </p:txBody>
      </p:sp>
      <p:sp>
        <p:nvSpPr>
          <p:cNvPr id="12" name="Footer Placeholder 24">
            <a:extLst>
              <a:ext uri="{FF2B5EF4-FFF2-40B4-BE49-F238E27FC236}">
                <a16:creationId xmlns:a16="http://schemas.microsoft.com/office/drawing/2014/main" id="{11825EC3-C70B-DA05-EF20-301AD8874636}"/>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5"/>
                </a:solidFill>
              </a:defRPr>
            </a:lvl1pPr>
          </a:lstStyle>
          <a:p>
            <a:r>
              <a:rPr lang="en-US" dirty="0"/>
              <a:t>USE DISCLOSURE – EDIT VIA FOOTER</a:t>
            </a:r>
          </a:p>
        </p:txBody>
      </p:sp>
      <p:sp>
        <p:nvSpPr>
          <p:cNvPr id="13" name="Slide Number Placeholder 26">
            <a:extLst>
              <a:ext uri="{FF2B5EF4-FFF2-40B4-BE49-F238E27FC236}">
                <a16:creationId xmlns:a16="http://schemas.microsoft.com/office/drawing/2014/main" id="{6618DABB-A933-CE6A-831D-60A450E7E2C1}"/>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5"/>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5034242E-8EE5-F676-9515-64FF19B1457B}"/>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bg2"/>
                </a:solidFill>
              </a:rPr>
              <a:t>nuveen</a:t>
            </a:r>
            <a:r>
              <a:rPr lang="en-US" sz="900" dirty="0">
                <a:solidFill>
                  <a:schemeClr val="bg2"/>
                </a:solidFill>
              </a:rPr>
              <a:t>    |</a:t>
            </a:r>
          </a:p>
        </p:txBody>
      </p:sp>
    </p:spTree>
    <p:extLst>
      <p:ext uri="{BB962C8B-B14F-4D97-AF65-F5344CB8AC3E}">
        <p14:creationId xmlns:p14="http://schemas.microsoft.com/office/powerpoint/2010/main" val="267796499"/>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Section Divider">
    <p:bg>
      <p:bgPr>
        <a:solidFill>
          <a:schemeClr val="accent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p>
            <a:r>
              <a:rPr lang="en-US" dirty="0"/>
              <a:t>Divider Title Slide</a:t>
            </a:r>
          </a:p>
        </p:txBody>
      </p:sp>
      <p:sp>
        <p:nvSpPr>
          <p:cNvPr id="12" name="Footer Placeholder 24">
            <a:extLst>
              <a:ext uri="{FF2B5EF4-FFF2-40B4-BE49-F238E27FC236}">
                <a16:creationId xmlns:a16="http://schemas.microsoft.com/office/drawing/2014/main" id="{16B9A512-88C4-0334-D2A4-4E3CF51F061D}"/>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a:t>USE DISCLOSURE – EDIT VIA FOOTER</a:t>
            </a:r>
            <a:endParaRPr lang="en-US" dirty="0"/>
          </a:p>
        </p:txBody>
      </p:sp>
      <p:sp>
        <p:nvSpPr>
          <p:cNvPr id="13" name="Slide Number Placeholder 26">
            <a:extLst>
              <a:ext uri="{FF2B5EF4-FFF2-40B4-BE49-F238E27FC236}">
                <a16:creationId xmlns:a16="http://schemas.microsoft.com/office/drawing/2014/main" id="{D5908CCC-3410-EB7C-DD26-182FEA9F98FF}"/>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D8D44590-96F2-378C-06A6-E07154F9CD9B}"/>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1877166385"/>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Section Divider">
    <p:bg>
      <p:bgPr>
        <a:solidFill>
          <a:schemeClr val="accent1"/>
        </a:solidFill>
        <a:effectLst/>
      </p:bgPr>
    </p:bg>
    <p:spTree>
      <p:nvGrpSpPr>
        <p:cNvPr id="1" name=""/>
        <p:cNvGrpSpPr/>
        <p:nvPr/>
      </p:nvGrpSpPr>
      <p:grpSpPr>
        <a:xfrm>
          <a:off x="0" y="0"/>
          <a:ext cx="0" cy="0"/>
          <a:chOff x="0" y="0"/>
          <a:chExt cx="0" cy="0"/>
        </a:xfrm>
      </p:grpSpPr>
      <p:sp>
        <p:nvSpPr>
          <p:cNvPr id="2" name="Rectangle: Single Corner Rounded 2">
            <a:extLst>
              <a:ext uri="{FF2B5EF4-FFF2-40B4-BE49-F238E27FC236}">
                <a16:creationId xmlns:a16="http://schemas.microsoft.com/office/drawing/2014/main" id="{E2F733C7-3679-5C78-7A34-17B5C13ED4F1}"/>
              </a:ext>
            </a:extLst>
          </p:cNvPr>
          <p:cNvSpPr/>
          <p:nvPr userDrawn="1"/>
        </p:nvSpPr>
        <p:spPr>
          <a:xfrm>
            <a:off x="0" y="658257"/>
            <a:ext cx="8904287" cy="5507592"/>
          </a:xfrm>
          <a:prstGeom prst="round1Rect">
            <a:avLst>
              <a:gd name="adj" fmla="val 21539"/>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1"/>
                </a:solidFill>
              </a:defRPr>
            </a:lvl1pPr>
          </a:lstStyle>
          <a:p>
            <a:r>
              <a:rPr lang="en-US" dirty="0"/>
              <a:t>Divider Title Slide</a:t>
            </a:r>
          </a:p>
        </p:txBody>
      </p:sp>
      <p:sp>
        <p:nvSpPr>
          <p:cNvPr id="4" name="Text Placeholder 7">
            <a:extLst>
              <a:ext uri="{FF2B5EF4-FFF2-40B4-BE49-F238E27FC236}">
                <a16:creationId xmlns:a16="http://schemas.microsoft.com/office/drawing/2014/main" id="{40141274-E11E-A6C6-5420-B52541F02C3B}"/>
              </a:ext>
            </a:extLst>
          </p:cNvPr>
          <p:cNvSpPr>
            <a:spLocks noGrp="1"/>
          </p:cNvSpPr>
          <p:nvPr>
            <p:ph type="body" sz="quarter" idx="15" hasCustomPrompt="1"/>
          </p:nvPr>
        </p:nvSpPr>
        <p:spPr>
          <a:xfrm>
            <a:off x="345123" y="3297320"/>
            <a:ext cx="731082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6" name="Footer Placeholder 24">
            <a:extLst>
              <a:ext uri="{FF2B5EF4-FFF2-40B4-BE49-F238E27FC236}">
                <a16:creationId xmlns:a16="http://schemas.microsoft.com/office/drawing/2014/main" id="{640B67C9-4603-C3FD-E4EB-57DBF499D63F}"/>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7" name="Slide Number Placeholder 26">
            <a:extLst>
              <a:ext uri="{FF2B5EF4-FFF2-40B4-BE49-F238E27FC236}">
                <a16:creationId xmlns:a16="http://schemas.microsoft.com/office/drawing/2014/main" id="{217C2BA7-F0F9-2A22-1E35-5FACDA394EF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tx1"/>
                </a:solidFill>
              </a:defRPr>
            </a:lvl1pPr>
          </a:lstStyle>
          <a:p>
            <a:fld id="{6772E023-1036-8A41-858B-B2D045903905}" type="slidenum">
              <a:rPr lang="en-US" smtClean="0"/>
              <a:pPr/>
              <a:t>‹#›</a:t>
            </a:fld>
            <a:endParaRPr lang="en-US" dirty="0"/>
          </a:p>
        </p:txBody>
      </p:sp>
      <p:sp>
        <p:nvSpPr>
          <p:cNvPr id="5" name="Footer Placeholder 14">
            <a:extLst>
              <a:ext uri="{FF2B5EF4-FFF2-40B4-BE49-F238E27FC236}">
                <a16:creationId xmlns:a16="http://schemas.microsoft.com/office/drawing/2014/main" id="{3B02F62B-236E-972D-CEEB-9A0D443BE1A9}"/>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2"/>
                </a:solidFill>
              </a:rPr>
              <a:t>nuveen</a:t>
            </a:r>
            <a:r>
              <a:rPr lang="en-US" sz="900" dirty="0">
                <a:solidFill>
                  <a:schemeClr val="accent2"/>
                </a:solidFill>
              </a:rPr>
              <a:t>    |</a:t>
            </a:r>
          </a:p>
        </p:txBody>
      </p:sp>
    </p:spTree>
    <p:extLst>
      <p:ext uri="{BB962C8B-B14F-4D97-AF65-F5344CB8AC3E}">
        <p14:creationId xmlns:p14="http://schemas.microsoft.com/office/powerpoint/2010/main" val="2169044099"/>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Section Divider">
    <p:bg>
      <p:bgPr>
        <a:solidFill>
          <a:schemeClr val="tx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accent1"/>
                </a:solidFill>
              </a:defRPr>
            </a:lvl1pPr>
          </a:lstStyle>
          <a:p>
            <a:r>
              <a:rPr lang="en-US" dirty="0"/>
              <a:t>Divider Title Slide</a:t>
            </a:r>
          </a:p>
        </p:txBody>
      </p:sp>
      <p:sp>
        <p:nvSpPr>
          <p:cNvPr id="12" name="Footer Placeholder 24">
            <a:extLst>
              <a:ext uri="{FF2B5EF4-FFF2-40B4-BE49-F238E27FC236}">
                <a16:creationId xmlns:a16="http://schemas.microsoft.com/office/drawing/2014/main" id="{11825EC3-C70B-DA05-EF20-301AD8874636}"/>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5"/>
                </a:solidFill>
              </a:defRPr>
            </a:lvl1pPr>
          </a:lstStyle>
          <a:p>
            <a:r>
              <a:rPr lang="en-US" dirty="0"/>
              <a:t>USE DISCLOSURE – EDIT VIA FOOTER</a:t>
            </a:r>
          </a:p>
        </p:txBody>
      </p:sp>
      <p:sp>
        <p:nvSpPr>
          <p:cNvPr id="13" name="Slide Number Placeholder 26">
            <a:extLst>
              <a:ext uri="{FF2B5EF4-FFF2-40B4-BE49-F238E27FC236}">
                <a16:creationId xmlns:a16="http://schemas.microsoft.com/office/drawing/2014/main" id="{6618DABB-A933-CE6A-831D-60A450E7E2C1}"/>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5"/>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5034242E-8EE5-F676-9515-64FF19B1457B}"/>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bg2"/>
                </a:solidFill>
              </a:rPr>
              <a:t>nuveen</a:t>
            </a:r>
            <a:r>
              <a:rPr lang="en-US" sz="900" dirty="0">
                <a:solidFill>
                  <a:schemeClr val="bg2"/>
                </a:solidFill>
              </a:rPr>
              <a:t>    |</a:t>
            </a:r>
          </a:p>
        </p:txBody>
      </p:sp>
    </p:spTree>
    <p:extLst>
      <p:ext uri="{BB962C8B-B14F-4D97-AF65-F5344CB8AC3E}">
        <p14:creationId xmlns:p14="http://schemas.microsoft.com/office/powerpoint/2010/main" val="1328985840"/>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lementine_Cover_Photo">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20605F7-F234-649B-4544-AA485FD68B38}"/>
              </a:ext>
            </a:extLst>
          </p:cNvPr>
          <p:cNvSpPr>
            <a:spLocks noGrp="1"/>
          </p:cNvSpPr>
          <p:nvPr>
            <p:ph type="pic" sz="quarter" idx="22"/>
          </p:nvPr>
        </p:nvSpPr>
        <p:spPr>
          <a:xfrm>
            <a:off x="0" y="0"/>
            <a:ext cx="12192000" cy="6858000"/>
          </a:xfrm>
        </p:spPr>
        <p:txBody>
          <a:bodyPr/>
          <a:lstStyle/>
          <a:p>
            <a:endParaRPr lang="en-US"/>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334963" y="5233820"/>
            <a:ext cx="5189282" cy="413737"/>
          </a:xfrm>
          <a:prstGeom prst="rect">
            <a:avLst/>
          </a:prstGeom>
        </p:spPr>
        <p:txBody>
          <a:bodyPr lIns="0" tIns="0" rIns="0" bIns="0" anchor="t">
            <a:noAutofit/>
          </a:bodyPr>
          <a:lstStyle>
            <a:lvl1pPr marL="0" indent="0">
              <a:lnSpc>
                <a:spcPct val="100000"/>
              </a:lnSpc>
              <a:spcAft>
                <a:spcPts val="0"/>
              </a:spcAft>
              <a:buNone/>
              <a:defRPr sz="1600" b="0">
                <a:solidFill>
                  <a:schemeClr val="accent5"/>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334963" y="4779029"/>
            <a:ext cx="5189282" cy="224454"/>
          </a:xfrm>
          <a:prstGeom prst="rect">
            <a:avLst/>
          </a:prstGeom>
        </p:spPr>
        <p:txBody>
          <a:bodyPr lIns="0" tIns="0" rIns="0" bIns="0" anchor="b">
            <a:noAutofit/>
          </a:bodyPr>
          <a:lstStyle>
            <a:lvl1pPr marL="0" indent="0">
              <a:lnSpc>
                <a:spcPct val="100000"/>
              </a:lnSpc>
              <a:spcAft>
                <a:spcPts val="0"/>
              </a:spcAft>
              <a:buNone/>
              <a:defRPr sz="1000" b="1">
                <a:solidFill>
                  <a:schemeClr val="accent5"/>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4" name="Text Placeholder 7">
            <a:extLst>
              <a:ext uri="{FF2B5EF4-FFF2-40B4-BE49-F238E27FC236}">
                <a16:creationId xmlns:a16="http://schemas.microsoft.com/office/drawing/2014/main" id="{CF1A355B-60B1-5B3E-AD27-0F2B698BE23B}"/>
              </a:ext>
            </a:extLst>
          </p:cNvPr>
          <p:cNvSpPr>
            <a:spLocks noGrp="1"/>
          </p:cNvSpPr>
          <p:nvPr>
            <p:ph type="body" sz="quarter" idx="15" hasCustomPrompt="1"/>
          </p:nvPr>
        </p:nvSpPr>
        <p:spPr>
          <a:xfrm>
            <a:off x="334964" y="3308350"/>
            <a:ext cx="5616574" cy="864122"/>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6" name="Title 2">
            <a:extLst>
              <a:ext uri="{FF2B5EF4-FFF2-40B4-BE49-F238E27FC236}">
                <a16:creationId xmlns:a16="http://schemas.microsoft.com/office/drawing/2014/main" id="{DA423E81-D364-8D0D-0175-6D7F70F50A67}"/>
              </a:ext>
            </a:extLst>
          </p:cNvPr>
          <p:cNvSpPr>
            <a:spLocks noGrp="1"/>
          </p:cNvSpPr>
          <p:nvPr>
            <p:ph type="title"/>
          </p:nvPr>
        </p:nvSpPr>
        <p:spPr>
          <a:xfrm>
            <a:off x="334963" y="1803070"/>
            <a:ext cx="8569325" cy="1325550"/>
          </a:xfrm>
        </p:spPr>
        <p:txBody>
          <a:bodyPr/>
          <a:lstStyle>
            <a:lvl1pPr>
              <a:defRPr>
                <a:solidFill>
                  <a:schemeClr val="accent1"/>
                </a:solidFill>
              </a:defRPr>
            </a:lvl1pPr>
          </a:lstStyle>
          <a:p>
            <a:r>
              <a:rPr lang="en-US" dirty="0"/>
              <a:t>Click to edit Master title style</a:t>
            </a:r>
          </a:p>
        </p:txBody>
      </p:sp>
      <p:sp>
        <p:nvSpPr>
          <p:cNvPr id="5" name="Footer Placeholder 24">
            <a:extLst>
              <a:ext uri="{FF2B5EF4-FFF2-40B4-BE49-F238E27FC236}">
                <a16:creationId xmlns:a16="http://schemas.microsoft.com/office/drawing/2014/main" id="{5598066D-82D3-D857-33B1-237C4F5BCE31}"/>
              </a:ext>
            </a:extLst>
          </p:cNvPr>
          <p:cNvSpPr>
            <a:spLocks noGrp="1"/>
          </p:cNvSpPr>
          <p:nvPr>
            <p:ph type="ftr" sz="quarter" idx="21"/>
          </p:nvPr>
        </p:nvSpPr>
        <p:spPr>
          <a:xfrm>
            <a:off x="345122" y="6397825"/>
            <a:ext cx="9601200" cy="125727"/>
          </a:xfrm>
          <a:prstGeom prst="rect">
            <a:avLst/>
          </a:prstGeom>
        </p:spPr>
        <p:txBody>
          <a:bodyPr anchor="b"/>
          <a:lstStyle>
            <a:lvl1pPr>
              <a:defRPr sz="900">
                <a:solidFill>
                  <a:schemeClr val="bg2"/>
                </a:solidFill>
              </a:defRPr>
            </a:lvl1pPr>
          </a:lstStyle>
          <a:p>
            <a:r>
              <a:rPr lang="en-US" dirty="0"/>
              <a:t>USE DISCLOSURE – EDIT VIA FOOTER</a:t>
            </a:r>
            <a:endParaRPr lang="en-US" sz="900" dirty="0"/>
          </a:p>
        </p:txBody>
      </p:sp>
    </p:spTree>
    <p:extLst>
      <p:ext uri="{BB962C8B-B14F-4D97-AF65-F5344CB8AC3E}">
        <p14:creationId xmlns:p14="http://schemas.microsoft.com/office/powerpoint/2010/main" val="2685809527"/>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Section Divider Print">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345122" y="1773237"/>
            <a:ext cx="7310825" cy="1403349"/>
          </a:xfrm>
        </p:spPr>
        <p:txBody>
          <a:bodyPr anchor="b"/>
          <a:lstStyle>
            <a:lvl1pPr>
              <a:defRPr>
                <a:solidFill>
                  <a:schemeClr val="tx1"/>
                </a:solidFill>
              </a:defRPr>
            </a:lvl1pPr>
          </a:lstStyle>
          <a:p>
            <a:r>
              <a:rPr lang="en-US" dirty="0"/>
              <a:t>Divider Title Slide</a:t>
            </a:r>
          </a:p>
        </p:txBody>
      </p:sp>
      <p:sp>
        <p:nvSpPr>
          <p:cNvPr id="12" name="Footer Placeholder 24">
            <a:extLst>
              <a:ext uri="{FF2B5EF4-FFF2-40B4-BE49-F238E27FC236}">
                <a16:creationId xmlns:a16="http://schemas.microsoft.com/office/drawing/2014/main" id="{BDC48D2C-55F8-12B6-897E-368EAFAF5E5A}"/>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r>
              <a:rPr lang="en-US" dirty="0"/>
              <a:t>USE DISCLOSURE – EDIT VIA FOOTER</a:t>
            </a:r>
          </a:p>
        </p:txBody>
      </p:sp>
      <p:sp>
        <p:nvSpPr>
          <p:cNvPr id="13" name="Slide Number Placeholder 26">
            <a:extLst>
              <a:ext uri="{FF2B5EF4-FFF2-40B4-BE49-F238E27FC236}">
                <a16:creationId xmlns:a16="http://schemas.microsoft.com/office/drawing/2014/main" id="{CA6B6EDE-86C2-2510-2D19-DA9397D2755F}"/>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2" name="Footer Placeholder 14">
            <a:extLst>
              <a:ext uri="{FF2B5EF4-FFF2-40B4-BE49-F238E27FC236}">
                <a16:creationId xmlns:a16="http://schemas.microsoft.com/office/drawing/2014/main" id="{31C39696-1743-6A0E-0E4F-D616E47F2B2B}"/>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Tree>
    <p:extLst>
      <p:ext uri="{BB962C8B-B14F-4D97-AF65-F5344CB8AC3E}">
        <p14:creationId xmlns:p14="http://schemas.microsoft.com/office/powerpoint/2010/main" val="593479122"/>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345123" y="296863"/>
            <a:ext cx="11522074" cy="837543"/>
          </a:xfrm>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238AF3B8-BD5C-2E81-243D-F7A16E1DC64F}"/>
              </a:ext>
            </a:extLst>
          </p:cNvPr>
          <p:cNvSpPr>
            <a:spLocks noGrp="1"/>
          </p:cNvSpPr>
          <p:nvPr>
            <p:ph type="body" sz="quarter" idx="12"/>
          </p:nvPr>
        </p:nvSpPr>
        <p:spPr>
          <a:xfrm>
            <a:off x="344489" y="1773238"/>
            <a:ext cx="11522074" cy="3794581"/>
          </a:xfrm>
        </p:spPr>
        <p:txBody>
          <a:bodyPr/>
          <a:lstStyle>
            <a:lvl1pPr>
              <a:defRPr sz="1300" b="0"/>
            </a:lvl1pPr>
          </a:lstStyle>
          <a:p>
            <a:pPr lvl="0"/>
            <a:r>
              <a:rPr lang="en-US" dirty="0"/>
              <a:t>Click to edit Master text styles</a:t>
            </a:r>
          </a:p>
        </p:txBody>
      </p:sp>
      <p:sp>
        <p:nvSpPr>
          <p:cNvPr id="9" name="Text Placeholder 7">
            <a:extLst>
              <a:ext uri="{FF2B5EF4-FFF2-40B4-BE49-F238E27FC236}">
                <a16:creationId xmlns:a16="http://schemas.microsoft.com/office/drawing/2014/main" id="{F35A6CFE-5C86-AC90-97C4-54093649E3D8}"/>
              </a:ext>
            </a:extLst>
          </p:cNvPr>
          <p:cNvSpPr>
            <a:spLocks noGrp="1"/>
          </p:cNvSpPr>
          <p:nvPr>
            <p:ph type="body" sz="quarter" idx="13" hasCustomPrompt="1"/>
          </p:nvPr>
        </p:nvSpPr>
        <p:spPr>
          <a:xfrm>
            <a:off x="344489" y="1216978"/>
            <a:ext cx="11522074" cy="366438"/>
          </a:xfrm>
        </p:spPr>
        <p:txBody>
          <a:bodyPr anchor="t"/>
          <a:lstStyle>
            <a:lvl1pPr>
              <a:defRPr sz="1300" b="1"/>
            </a:lvl1pPr>
          </a:lstStyle>
          <a:p>
            <a:pPr lvl="0"/>
            <a:r>
              <a:rPr lang="en-US" dirty="0"/>
              <a:t>Click to edit Subtitle</a:t>
            </a:r>
          </a:p>
        </p:txBody>
      </p:sp>
      <p:sp>
        <p:nvSpPr>
          <p:cNvPr id="16" name="Text Placeholder 7">
            <a:extLst>
              <a:ext uri="{FF2B5EF4-FFF2-40B4-BE49-F238E27FC236}">
                <a16:creationId xmlns:a16="http://schemas.microsoft.com/office/drawing/2014/main" id="{23512265-3AC5-DB94-4D75-03D917760181}"/>
              </a:ext>
            </a:extLst>
          </p:cNvPr>
          <p:cNvSpPr>
            <a:spLocks noGrp="1"/>
          </p:cNvSpPr>
          <p:nvPr>
            <p:ph type="body" sz="quarter" idx="23" hasCustomPrompt="1"/>
          </p:nvPr>
        </p:nvSpPr>
        <p:spPr>
          <a:xfrm>
            <a:off x="344489" y="5975864"/>
            <a:ext cx="11522074" cy="365125"/>
          </a:xfrm>
        </p:spPr>
        <p:txBody>
          <a:bodyPr anchor="b"/>
          <a:lstStyle>
            <a:lvl1pPr>
              <a:defRPr sz="8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
        <p:nvSpPr>
          <p:cNvPr id="17" name="Footer Placeholder 24">
            <a:extLst>
              <a:ext uri="{FF2B5EF4-FFF2-40B4-BE49-F238E27FC236}">
                <a16:creationId xmlns:a16="http://schemas.microsoft.com/office/drawing/2014/main" id="{3862D1CE-27AF-C8F9-9D71-75FE9C6F942B}"/>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r>
              <a:rPr lang="en-US"/>
              <a:t>USE DISCLOSURE – EDIT VIA FOOTER</a:t>
            </a:r>
            <a:endParaRPr lang="en-US" dirty="0"/>
          </a:p>
        </p:txBody>
      </p:sp>
      <p:sp>
        <p:nvSpPr>
          <p:cNvPr id="18" name="Slide Number Placeholder 26">
            <a:extLst>
              <a:ext uri="{FF2B5EF4-FFF2-40B4-BE49-F238E27FC236}">
                <a16:creationId xmlns:a16="http://schemas.microsoft.com/office/drawing/2014/main" id="{F10F49DD-9418-0CB5-C869-33BA5F9D8164}"/>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3" name="Footer Placeholder 14">
            <a:extLst>
              <a:ext uri="{FF2B5EF4-FFF2-40B4-BE49-F238E27FC236}">
                <a16:creationId xmlns:a16="http://schemas.microsoft.com/office/drawing/2014/main" id="{8D43B6FC-D04D-3028-F299-75311FCEE3B2}"/>
              </a:ext>
            </a:extLst>
          </p:cNvPr>
          <p:cNvSpPr txBox="1">
            <a:spLocks/>
          </p:cNvSpPr>
          <p:nvPr userDrawn="1"/>
        </p:nvSpPr>
        <p:spPr>
          <a:xfrm>
            <a:off x="9685625" y="6379036"/>
            <a:ext cx="1949450" cy="365125"/>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Tree>
    <p:extLst>
      <p:ext uri="{BB962C8B-B14F-4D97-AF65-F5344CB8AC3E}">
        <p14:creationId xmlns:p14="http://schemas.microsoft.com/office/powerpoint/2010/main" val="19454257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345123" y="296863"/>
            <a:ext cx="11522074" cy="1275715"/>
          </a:xfrm>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238AF3B8-BD5C-2E81-243D-F7A16E1DC64F}"/>
              </a:ext>
            </a:extLst>
          </p:cNvPr>
          <p:cNvSpPr>
            <a:spLocks noGrp="1"/>
          </p:cNvSpPr>
          <p:nvPr>
            <p:ph type="body" sz="quarter" idx="12"/>
          </p:nvPr>
        </p:nvSpPr>
        <p:spPr>
          <a:xfrm>
            <a:off x="344489" y="1773238"/>
            <a:ext cx="11522074" cy="365125"/>
          </a:xfrm>
        </p:spPr>
        <p:txBody>
          <a:bodyPr/>
          <a:lstStyle/>
          <a:p>
            <a:pPr lvl="0"/>
            <a:r>
              <a:rPr lang="en-US" dirty="0"/>
              <a:t>Click to edit Master text styles</a:t>
            </a:r>
          </a:p>
        </p:txBody>
      </p:sp>
      <p:sp>
        <p:nvSpPr>
          <p:cNvPr id="5" name="Text Placeholder 7">
            <a:extLst>
              <a:ext uri="{FF2B5EF4-FFF2-40B4-BE49-F238E27FC236}">
                <a16:creationId xmlns:a16="http://schemas.microsoft.com/office/drawing/2014/main" id="{8EE52507-E68E-8CB1-5715-EDA9FF231E74}"/>
              </a:ext>
            </a:extLst>
          </p:cNvPr>
          <p:cNvSpPr>
            <a:spLocks noGrp="1"/>
          </p:cNvSpPr>
          <p:nvPr>
            <p:ph type="body" sz="quarter" idx="14"/>
          </p:nvPr>
        </p:nvSpPr>
        <p:spPr>
          <a:xfrm>
            <a:off x="344489" y="2206375"/>
            <a:ext cx="5607049" cy="3511757"/>
          </a:xfrm>
        </p:spPr>
        <p:txBody>
          <a:bodyPr/>
          <a:lstStyle>
            <a:lvl1pPr>
              <a:defRPr sz="1300" b="0"/>
            </a:lvl1pPr>
          </a:lstStyle>
          <a:p>
            <a:pPr lvl="0"/>
            <a:r>
              <a:rPr lang="en-US"/>
              <a:t>Click to edit Master text styles</a:t>
            </a:r>
          </a:p>
        </p:txBody>
      </p:sp>
      <p:sp>
        <p:nvSpPr>
          <p:cNvPr id="6" name="Text Placeholder 7">
            <a:extLst>
              <a:ext uri="{FF2B5EF4-FFF2-40B4-BE49-F238E27FC236}">
                <a16:creationId xmlns:a16="http://schemas.microsoft.com/office/drawing/2014/main" id="{E2A99B98-F05E-F824-AF76-01E0C1149C40}"/>
              </a:ext>
            </a:extLst>
          </p:cNvPr>
          <p:cNvSpPr>
            <a:spLocks noGrp="1"/>
          </p:cNvSpPr>
          <p:nvPr>
            <p:ph type="body" sz="quarter" idx="15"/>
          </p:nvPr>
        </p:nvSpPr>
        <p:spPr>
          <a:xfrm>
            <a:off x="6215899" y="2206375"/>
            <a:ext cx="5641137" cy="3511757"/>
          </a:xfrm>
        </p:spPr>
        <p:txBody>
          <a:bodyPr/>
          <a:lstStyle>
            <a:lvl1pPr>
              <a:defRPr sz="1300" b="0"/>
            </a:lvl1pPr>
          </a:lstStyle>
          <a:p>
            <a:pPr lvl="0"/>
            <a:r>
              <a:rPr lang="en-US"/>
              <a:t>Click to edit Master text styles</a:t>
            </a:r>
          </a:p>
        </p:txBody>
      </p:sp>
      <p:sp>
        <p:nvSpPr>
          <p:cNvPr id="18" name="Footer Placeholder 24">
            <a:extLst>
              <a:ext uri="{FF2B5EF4-FFF2-40B4-BE49-F238E27FC236}">
                <a16:creationId xmlns:a16="http://schemas.microsoft.com/office/drawing/2014/main" id="{1E9122C7-1E4A-D0F7-A0EE-2EC6DBD209AA}"/>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r>
              <a:rPr lang="en-US" dirty="0"/>
              <a:t>USE DISCLOSURE – EDIT VIA FOOTER</a:t>
            </a:r>
          </a:p>
        </p:txBody>
      </p:sp>
      <p:sp>
        <p:nvSpPr>
          <p:cNvPr id="19" name="Slide Number Placeholder 26">
            <a:extLst>
              <a:ext uri="{FF2B5EF4-FFF2-40B4-BE49-F238E27FC236}">
                <a16:creationId xmlns:a16="http://schemas.microsoft.com/office/drawing/2014/main" id="{9EFC7BC4-A3D1-175B-5B57-1BC559F31F82}"/>
              </a:ext>
            </a:extLst>
          </p:cNvPr>
          <p:cNvSpPr>
            <a:spLocks noGrp="1"/>
          </p:cNvSpPr>
          <p:nvPr>
            <p:ph type="sldNum" sz="quarter" idx="22"/>
          </p:nvPr>
        </p:nvSpPr>
        <p:spPr>
          <a:xfrm>
            <a:off x="11541760" y="6397826"/>
            <a:ext cx="315276" cy="172730"/>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3" name="Text Placeholder 7">
            <a:extLst>
              <a:ext uri="{FF2B5EF4-FFF2-40B4-BE49-F238E27FC236}">
                <a16:creationId xmlns:a16="http://schemas.microsoft.com/office/drawing/2014/main" id="{3EF02018-0A5C-B271-B3A0-5AF1807BE231}"/>
              </a:ext>
            </a:extLst>
          </p:cNvPr>
          <p:cNvSpPr>
            <a:spLocks noGrp="1"/>
          </p:cNvSpPr>
          <p:nvPr>
            <p:ph type="body" sz="quarter" idx="23" hasCustomPrompt="1"/>
          </p:nvPr>
        </p:nvSpPr>
        <p:spPr>
          <a:xfrm>
            <a:off x="344489" y="5975864"/>
            <a:ext cx="11522074" cy="365125"/>
          </a:xfrm>
        </p:spPr>
        <p:txBody>
          <a:bodyPr anchor="b"/>
          <a:lstStyle>
            <a:lvl1pPr>
              <a:defRPr sz="8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
        <p:nvSpPr>
          <p:cNvPr id="7" name="Footer Placeholder 14">
            <a:extLst>
              <a:ext uri="{FF2B5EF4-FFF2-40B4-BE49-F238E27FC236}">
                <a16:creationId xmlns:a16="http://schemas.microsoft.com/office/drawing/2014/main" id="{F96902D8-3694-10F8-507C-F2C3C0BC4312}"/>
              </a:ext>
            </a:extLst>
          </p:cNvPr>
          <p:cNvSpPr txBox="1">
            <a:spLocks/>
          </p:cNvSpPr>
          <p:nvPr userDrawn="1"/>
        </p:nvSpPr>
        <p:spPr>
          <a:xfrm>
            <a:off x="10893019" y="6379036"/>
            <a:ext cx="742055" cy="182101"/>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Tree>
    <p:extLst>
      <p:ext uri="{BB962C8B-B14F-4D97-AF65-F5344CB8AC3E}">
        <p14:creationId xmlns:p14="http://schemas.microsoft.com/office/powerpoint/2010/main" val="27888797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p:txBody>
          <a:bodyPr/>
          <a:lstStyle/>
          <a:p>
            <a:r>
              <a:rPr lang="en-US"/>
              <a:t>Click to edit Master title style</a:t>
            </a:r>
            <a:endParaRPr lang="en-US" dirty="0"/>
          </a:p>
        </p:txBody>
      </p:sp>
      <p:sp>
        <p:nvSpPr>
          <p:cNvPr id="10" name="Footer Placeholder 18">
            <a:extLst>
              <a:ext uri="{FF2B5EF4-FFF2-40B4-BE49-F238E27FC236}">
                <a16:creationId xmlns:a16="http://schemas.microsoft.com/office/drawing/2014/main" id="{F875FAD9-768F-7AEC-709F-C0832DE047AF}"/>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r>
              <a:rPr lang="en-US"/>
              <a:t>USE DISCLOSURE – EDIT VIA FOOTER</a:t>
            </a:r>
            <a:endParaRPr lang="en-US" dirty="0"/>
          </a:p>
        </p:txBody>
      </p:sp>
      <p:sp>
        <p:nvSpPr>
          <p:cNvPr id="11" name="Slide Number Placeholder 19">
            <a:extLst>
              <a:ext uri="{FF2B5EF4-FFF2-40B4-BE49-F238E27FC236}">
                <a16:creationId xmlns:a16="http://schemas.microsoft.com/office/drawing/2014/main" id="{F6E81C14-630D-F4B6-9D11-81C5FB54E258}"/>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4" name="Footer Placeholder 14">
            <a:extLst>
              <a:ext uri="{FF2B5EF4-FFF2-40B4-BE49-F238E27FC236}">
                <a16:creationId xmlns:a16="http://schemas.microsoft.com/office/drawing/2014/main" id="{14D93BFD-ED13-6A4F-71F8-4C0AF9196AF2}"/>
              </a:ext>
            </a:extLst>
          </p:cNvPr>
          <p:cNvSpPr txBox="1">
            <a:spLocks/>
          </p:cNvSpPr>
          <p:nvPr userDrawn="1"/>
        </p:nvSpPr>
        <p:spPr>
          <a:xfrm>
            <a:off x="10893019" y="6379036"/>
            <a:ext cx="742055" cy="182101"/>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
        <p:nvSpPr>
          <p:cNvPr id="3" name="Text Placeholder 7">
            <a:extLst>
              <a:ext uri="{FF2B5EF4-FFF2-40B4-BE49-F238E27FC236}">
                <a16:creationId xmlns:a16="http://schemas.microsoft.com/office/drawing/2014/main" id="{6B034843-265D-E353-3AD1-2E905A7D81DA}"/>
              </a:ext>
            </a:extLst>
          </p:cNvPr>
          <p:cNvSpPr>
            <a:spLocks noGrp="1"/>
          </p:cNvSpPr>
          <p:nvPr>
            <p:ph type="body" sz="quarter" idx="23" hasCustomPrompt="1"/>
          </p:nvPr>
        </p:nvSpPr>
        <p:spPr>
          <a:xfrm>
            <a:off x="344489" y="5975864"/>
            <a:ext cx="11522074" cy="365125"/>
          </a:xfrm>
        </p:spPr>
        <p:txBody>
          <a:bodyPr anchor="b"/>
          <a:lstStyle>
            <a:lvl1pPr>
              <a:defRPr sz="8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22630087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sclos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p:txBody>
          <a:bodyPr/>
          <a:lstStyle/>
          <a:p>
            <a:r>
              <a:rPr lang="en-US"/>
              <a:t>Click to edit Master title style</a:t>
            </a:r>
            <a:endParaRPr lang="en-US" dirty="0"/>
          </a:p>
        </p:txBody>
      </p:sp>
      <p:sp>
        <p:nvSpPr>
          <p:cNvPr id="10" name="Footer Placeholder 18">
            <a:extLst>
              <a:ext uri="{FF2B5EF4-FFF2-40B4-BE49-F238E27FC236}">
                <a16:creationId xmlns:a16="http://schemas.microsoft.com/office/drawing/2014/main" id="{F875FAD9-768F-7AEC-709F-C0832DE047AF}"/>
              </a:ext>
            </a:extLst>
          </p:cNvPr>
          <p:cNvSpPr>
            <a:spLocks noGrp="1"/>
          </p:cNvSpPr>
          <p:nvPr>
            <p:ph type="ftr" sz="quarter" idx="21"/>
          </p:nvPr>
        </p:nvSpPr>
        <p:spPr>
          <a:xfrm>
            <a:off x="345122" y="6397825"/>
            <a:ext cx="9601200" cy="125727"/>
          </a:xfrm>
          <a:prstGeom prst="rect">
            <a:avLst/>
          </a:prstGeom>
        </p:spPr>
        <p:txBody>
          <a:bodyPr/>
          <a:lstStyle>
            <a:lvl1pPr>
              <a:defRPr>
                <a:solidFill>
                  <a:schemeClr val="accent6"/>
                </a:solidFill>
              </a:defRPr>
            </a:lvl1pPr>
          </a:lstStyle>
          <a:p>
            <a:r>
              <a:rPr lang="en-US"/>
              <a:t>USE DISCLOSURE – EDIT VIA FOOTER</a:t>
            </a:r>
            <a:endParaRPr lang="en-US" dirty="0"/>
          </a:p>
        </p:txBody>
      </p:sp>
      <p:sp>
        <p:nvSpPr>
          <p:cNvPr id="11" name="Slide Number Placeholder 19">
            <a:extLst>
              <a:ext uri="{FF2B5EF4-FFF2-40B4-BE49-F238E27FC236}">
                <a16:creationId xmlns:a16="http://schemas.microsoft.com/office/drawing/2014/main" id="{F6E81C14-630D-F4B6-9D11-81C5FB54E258}"/>
              </a:ext>
            </a:extLst>
          </p:cNvPr>
          <p:cNvSpPr>
            <a:spLocks noGrp="1"/>
          </p:cNvSpPr>
          <p:nvPr>
            <p:ph type="sldNum" sz="quarter" idx="22"/>
          </p:nvPr>
        </p:nvSpPr>
        <p:spPr>
          <a:xfrm>
            <a:off x="11541760" y="6397825"/>
            <a:ext cx="315276" cy="365125"/>
          </a:xfrm>
          <a:prstGeom prst="rect">
            <a:avLst/>
          </a:prstGeom>
        </p:spPr>
        <p:txBody>
          <a:bodyPr/>
          <a:lstStyle>
            <a:lvl1pPr>
              <a:defRPr>
                <a:solidFill>
                  <a:schemeClr val="accent6"/>
                </a:solidFill>
              </a:defRPr>
            </a:lvl1pPr>
          </a:lstStyle>
          <a:p>
            <a:fld id="{6772E023-1036-8A41-858B-B2D045903905}" type="slidenum">
              <a:rPr lang="en-US" smtClean="0"/>
              <a:pPr/>
              <a:t>‹#›</a:t>
            </a:fld>
            <a:endParaRPr lang="en-US" dirty="0"/>
          </a:p>
        </p:txBody>
      </p:sp>
      <p:sp>
        <p:nvSpPr>
          <p:cNvPr id="4" name="Footer Placeholder 14">
            <a:extLst>
              <a:ext uri="{FF2B5EF4-FFF2-40B4-BE49-F238E27FC236}">
                <a16:creationId xmlns:a16="http://schemas.microsoft.com/office/drawing/2014/main" id="{14D93BFD-ED13-6A4F-71F8-4C0AF9196AF2}"/>
              </a:ext>
            </a:extLst>
          </p:cNvPr>
          <p:cNvSpPr txBox="1">
            <a:spLocks/>
          </p:cNvSpPr>
          <p:nvPr userDrawn="1"/>
        </p:nvSpPr>
        <p:spPr>
          <a:xfrm>
            <a:off x="10893019" y="6379036"/>
            <a:ext cx="742055" cy="182101"/>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dirty="0" err="1">
                <a:solidFill>
                  <a:schemeClr val="accent6"/>
                </a:solidFill>
              </a:rPr>
              <a:t>nuveen</a:t>
            </a:r>
            <a:r>
              <a:rPr lang="en-US" sz="900" dirty="0">
                <a:solidFill>
                  <a:schemeClr val="accent6"/>
                </a:solidFill>
              </a:rPr>
              <a:t>    |</a:t>
            </a:r>
          </a:p>
        </p:txBody>
      </p:sp>
      <p:sp>
        <p:nvSpPr>
          <p:cNvPr id="3" name="Text Placeholder 7">
            <a:extLst>
              <a:ext uri="{FF2B5EF4-FFF2-40B4-BE49-F238E27FC236}">
                <a16:creationId xmlns:a16="http://schemas.microsoft.com/office/drawing/2014/main" id="{6B034843-265D-E353-3AD1-2E905A7D81DA}"/>
              </a:ext>
            </a:extLst>
          </p:cNvPr>
          <p:cNvSpPr>
            <a:spLocks noGrp="1"/>
          </p:cNvSpPr>
          <p:nvPr>
            <p:ph type="body" sz="quarter" idx="23" hasCustomPrompt="1"/>
          </p:nvPr>
        </p:nvSpPr>
        <p:spPr>
          <a:xfrm>
            <a:off x="344489" y="1773238"/>
            <a:ext cx="11522074" cy="4392612"/>
          </a:xfrm>
        </p:spPr>
        <p:txBody>
          <a:bodyPr numCol="2" spcCol="274320" anchor="t"/>
          <a:lstStyle>
            <a:lvl1pPr>
              <a:lnSpc>
                <a:spcPts val="950"/>
              </a:lnSpc>
              <a:spcAft>
                <a:spcPts val="300"/>
              </a:spcAft>
              <a:defRPr sz="9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4103373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Marine_Cover_Photo">
    <p:bg>
      <p:bgPr>
        <a:solidFill>
          <a:schemeClr val="bg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20605F7-F234-649B-4544-AA485FD68B38}"/>
              </a:ext>
            </a:extLst>
          </p:cNvPr>
          <p:cNvSpPr>
            <a:spLocks noGrp="1"/>
          </p:cNvSpPr>
          <p:nvPr>
            <p:ph type="pic" sz="quarter" idx="22"/>
          </p:nvPr>
        </p:nvSpPr>
        <p:spPr>
          <a:xfrm>
            <a:off x="0" y="7191"/>
            <a:ext cx="12192000" cy="6858000"/>
          </a:xfrm>
        </p:spPr>
        <p:txBody>
          <a:bodyPr/>
          <a:lstStyle/>
          <a:p>
            <a:endParaRPr lang="en-US"/>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8904288" y="5218299"/>
            <a:ext cx="2952750" cy="326354"/>
          </a:xfrm>
          <a:prstGeom prst="rect">
            <a:avLst/>
          </a:prstGeom>
        </p:spPr>
        <p:txBody>
          <a:bodyPr lIns="0" tIns="0" rIns="0" bIns="0" anchor="b">
            <a:noAutofit/>
          </a:bodyPr>
          <a:lstStyle>
            <a:lvl1pPr marL="0" indent="0">
              <a:lnSpc>
                <a:spcPct val="100000"/>
              </a:lnSpc>
              <a:spcAft>
                <a:spcPts val="0"/>
              </a:spcAft>
              <a:buNone/>
              <a:defRPr sz="1400" b="1">
                <a:solidFill>
                  <a:schemeClr val="accent5"/>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4" name="Text Placeholder 7">
            <a:extLst>
              <a:ext uri="{FF2B5EF4-FFF2-40B4-BE49-F238E27FC236}">
                <a16:creationId xmlns:a16="http://schemas.microsoft.com/office/drawing/2014/main" id="{CF1A355B-60B1-5B3E-AD27-0F2B698BE23B}"/>
              </a:ext>
            </a:extLst>
          </p:cNvPr>
          <p:cNvSpPr>
            <a:spLocks noGrp="1"/>
          </p:cNvSpPr>
          <p:nvPr>
            <p:ph type="body" sz="quarter" idx="15" hasCustomPrompt="1"/>
          </p:nvPr>
        </p:nvSpPr>
        <p:spPr>
          <a:xfrm>
            <a:off x="1554480" y="3308350"/>
            <a:ext cx="5616574" cy="864122"/>
          </a:xfrm>
          <a:prstGeom prst="rect">
            <a:avLst/>
          </a:prstGeom>
        </p:spPr>
        <p:txBody>
          <a:bodyPr lIns="0" tIns="0" rIns="0" bIns="0" anchor="t">
            <a:noAutofit/>
          </a:bodyPr>
          <a:lstStyle>
            <a:lvl1pPr marL="0" indent="0" algn="l">
              <a:lnSpc>
                <a:spcPct val="100000"/>
              </a:lnSpc>
              <a:spcAft>
                <a:spcPts val="0"/>
              </a:spcAft>
              <a:buNone/>
              <a:defRPr sz="1600" b="1">
                <a:solidFill>
                  <a:schemeClr val="accent5"/>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6" name="Title 2">
            <a:extLst>
              <a:ext uri="{FF2B5EF4-FFF2-40B4-BE49-F238E27FC236}">
                <a16:creationId xmlns:a16="http://schemas.microsoft.com/office/drawing/2014/main" id="{DA423E81-D364-8D0D-0175-6D7F70F50A67}"/>
              </a:ext>
            </a:extLst>
          </p:cNvPr>
          <p:cNvSpPr>
            <a:spLocks noGrp="1"/>
          </p:cNvSpPr>
          <p:nvPr>
            <p:ph type="title"/>
          </p:nvPr>
        </p:nvSpPr>
        <p:spPr>
          <a:xfrm>
            <a:off x="1554480" y="1554480"/>
            <a:ext cx="8569325" cy="1325550"/>
          </a:xfrm>
        </p:spPr>
        <p:txBody>
          <a:bodyPr/>
          <a:lstStyle>
            <a:lvl1pPr>
              <a:defRPr>
                <a:solidFill>
                  <a:schemeClr val="bg1"/>
                </a:solidFill>
              </a:defRPr>
            </a:lvl1pPr>
          </a:lstStyle>
          <a:p>
            <a:r>
              <a:rPr lang="en-US" dirty="0"/>
              <a:t>Click to edit Master title style</a:t>
            </a:r>
          </a:p>
        </p:txBody>
      </p:sp>
      <p:sp>
        <p:nvSpPr>
          <p:cNvPr id="5" name="Footer Placeholder 24">
            <a:extLst>
              <a:ext uri="{FF2B5EF4-FFF2-40B4-BE49-F238E27FC236}">
                <a16:creationId xmlns:a16="http://schemas.microsoft.com/office/drawing/2014/main" id="{5598066D-82D3-D857-33B1-237C4F5BCE31}"/>
              </a:ext>
            </a:extLst>
          </p:cNvPr>
          <p:cNvSpPr>
            <a:spLocks noGrp="1"/>
          </p:cNvSpPr>
          <p:nvPr>
            <p:ph type="ftr" sz="quarter" idx="21"/>
          </p:nvPr>
        </p:nvSpPr>
        <p:spPr>
          <a:xfrm>
            <a:off x="345122" y="6397825"/>
            <a:ext cx="9601200" cy="125727"/>
          </a:xfrm>
          <a:prstGeom prst="rect">
            <a:avLst/>
          </a:prstGeom>
        </p:spPr>
        <p:txBody>
          <a:bodyPr anchor="b"/>
          <a:lstStyle>
            <a:lvl1pPr>
              <a:defRPr sz="900">
                <a:solidFill>
                  <a:schemeClr val="bg2"/>
                </a:solidFill>
              </a:defRPr>
            </a:lvl1pPr>
          </a:lstStyle>
          <a:p>
            <a:r>
              <a:rPr lang="en-US" dirty="0"/>
              <a:t>USE DISCLOSURE – EDIT VIA FOOTER</a:t>
            </a:r>
            <a:endParaRPr lang="en-US" sz="900" dirty="0"/>
          </a:p>
        </p:txBody>
      </p:sp>
    </p:spTree>
    <p:extLst>
      <p:ext uri="{BB962C8B-B14F-4D97-AF65-F5344CB8AC3E}">
        <p14:creationId xmlns:p14="http://schemas.microsoft.com/office/powerpoint/2010/main" val="813087066"/>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_Prairi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901A429-B548-3DF6-BFDA-D2C774A441B5}"/>
              </a:ext>
            </a:extLst>
          </p:cNvPr>
          <p:cNvSpPr>
            <a:spLocks noGrp="1"/>
          </p:cNvSpPr>
          <p:nvPr>
            <p:ph type="pic" sz="quarter" idx="22"/>
          </p:nvPr>
        </p:nvSpPr>
        <p:spPr>
          <a:xfrm>
            <a:off x="0" y="658813"/>
            <a:ext cx="5940425" cy="5507037"/>
          </a:xfrm>
          <a:prstGeom prst="round1Rect">
            <a:avLst>
              <a:gd name="adj" fmla="val 21910"/>
            </a:avLst>
          </a:prstGeom>
        </p:spPr>
        <p:txBody>
          <a:bodyPr/>
          <a:lstStyle/>
          <a:p>
            <a:endParaRPr lang="en-US"/>
          </a:p>
        </p:txBody>
      </p:sp>
      <p:sp>
        <p:nvSpPr>
          <p:cNvPr id="18" name="Text Placeholder 7">
            <a:extLst>
              <a:ext uri="{FF2B5EF4-FFF2-40B4-BE49-F238E27FC236}">
                <a16:creationId xmlns:a16="http://schemas.microsoft.com/office/drawing/2014/main" id="{9D94C887-7CE4-6501-96D4-0619E38AEAE2}"/>
              </a:ext>
            </a:extLst>
          </p:cNvPr>
          <p:cNvSpPr>
            <a:spLocks noGrp="1"/>
          </p:cNvSpPr>
          <p:nvPr>
            <p:ph type="body" sz="quarter" idx="15" hasCustomPrompt="1"/>
          </p:nvPr>
        </p:nvSpPr>
        <p:spPr>
          <a:xfrm>
            <a:off x="6216224" y="3913632"/>
            <a:ext cx="5653088" cy="499011"/>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9" name="Text Placeholder 16">
            <a:extLst>
              <a:ext uri="{FF2B5EF4-FFF2-40B4-BE49-F238E27FC236}">
                <a16:creationId xmlns:a16="http://schemas.microsoft.com/office/drawing/2014/main" id="{1285BA93-27B5-53DD-393A-44BCCE1C2DBE}"/>
              </a:ext>
            </a:extLst>
          </p:cNvPr>
          <p:cNvSpPr>
            <a:spLocks noGrp="1"/>
          </p:cNvSpPr>
          <p:nvPr>
            <p:ph type="body" sz="quarter" idx="19" hasCustomPrompt="1"/>
          </p:nvPr>
        </p:nvSpPr>
        <p:spPr>
          <a:xfrm>
            <a:off x="6216224" y="5438800"/>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3"/>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1" name="Text Placeholder 4">
            <a:extLst>
              <a:ext uri="{FF2B5EF4-FFF2-40B4-BE49-F238E27FC236}">
                <a16:creationId xmlns:a16="http://schemas.microsoft.com/office/drawing/2014/main" id="{56745AE8-5ACF-15DF-D1AE-B6422A2CFDD7}"/>
              </a:ext>
            </a:extLst>
          </p:cNvPr>
          <p:cNvSpPr>
            <a:spLocks noGrp="1"/>
          </p:cNvSpPr>
          <p:nvPr>
            <p:ph type="body" sz="quarter" idx="20" hasCustomPrompt="1"/>
          </p:nvPr>
        </p:nvSpPr>
        <p:spPr>
          <a:xfrm>
            <a:off x="6216224" y="5749598"/>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bg1"/>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25" name="Title 5">
            <a:extLst>
              <a:ext uri="{FF2B5EF4-FFF2-40B4-BE49-F238E27FC236}">
                <a16:creationId xmlns:a16="http://schemas.microsoft.com/office/drawing/2014/main" id="{7C027039-F72E-2DA1-59AF-0FC728DDB0FC}"/>
              </a:ext>
            </a:extLst>
          </p:cNvPr>
          <p:cNvSpPr>
            <a:spLocks noGrp="1"/>
          </p:cNvSpPr>
          <p:nvPr>
            <p:ph type="title"/>
          </p:nvPr>
        </p:nvSpPr>
        <p:spPr>
          <a:xfrm>
            <a:off x="6216223" y="1786268"/>
            <a:ext cx="5653089" cy="1378237"/>
          </a:xfrm>
        </p:spPr>
        <p:txBody>
          <a:bodyPr/>
          <a:lstStyle>
            <a:lvl1pPr>
              <a:defRPr>
                <a:solidFill>
                  <a:schemeClr val="accent3"/>
                </a:solidFill>
              </a:defRPr>
            </a:lvl1pPr>
          </a:lstStyle>
          <a:p>
            <a:r>
              <a:rPr lang="en-US"/>
              <a:t>Click to edit Master title style</a:t>
            </a:r>
            <a:endParaRPr lang="en-US" dirty="0"/>
          </a:p>
        </p:txBody>
      </p:sp>
      <p:sp>
        <p:nvSpPr>
          <p:cNvPr id="31" name="Footer Placeholder 24">
            <a:extLst>
              <a:ext uri="{FF2B5EF4-FFF2-40B4-BE49-F238E27FC236}">
                <a16:creationId xmlns:a16="http://schemas.microsoft.com/office/drawing/2014/main" id="{5018A447-4A8C-61AF-063F-D7EC29E13878}"/>
              </a:ext>
            </a:extLst>
          </p:cNvPr>
          <p:cNvSpPr>
            <a:spLocks noGrp="1"/>
          </p:cNvSpPr>
          <p:nvPr>
            <p:ph type="ftr" sz="quarter" idx="21"/>
          </p:nvPr>
        </p:nvSpPr>
        <p:spPr>
          <a:xfrm>
            <a:off x="345122" y="6397825"/>
            <a:ext cx="9601200" cy="125727"/>
          </a:xfrm>
          <a:prstGeom prst="rect">
            <a:avLst/>
          </a:prstGeom>
        </p:spPr>
        <p:txBody>
          <a:bodyPr anchor="b"/>
          <a:lstStyle>
            <a:lvl1pPr>
              <a:defRPr>
                <a:solidFill>
                  <a:schemeClr val="bg2"/>
                </a:solidFill>
              </a:defRPr>
            </a:lvl1pPr>
          </a:lstStyle>
          <a:p>
            <a:r>
              <a:rPr lang="en-US" dirty="0"/>
              <a:t>USE DISCLOSURE – EDIT VIA FOOTER</a:t>
            </a:r>
          </a:p>
        </p:txBody>
      </p:sp>
      <p:sp>
        <p:nvSpPr>
          <p:cNvPr id="37" name="Text Placeholder 14">
            <a:extLst>
              <a:ext uri="{FF2B5EF4-FFF2-40B4-BE49-F238E27FC236}">
                <a16:creationId xmlns:a16="http://schemas.microsoft.com/office/drawing/2014/main" id="{B4D75170-0529-472F-1F39-DF456EFC52C1}"/>
              </a:ext>
            </a:extLst>
          </p:cNvPr>
          <p:cNvSpPr txBox="1">
            <a:spLocks/>
          </p:cNvSpPr>
          <p:nvPr userDrawn="1"/>
        </p:nvSpPr>
        <p:spPr>
          <a:xfrm>
            <a:off x="334962" y="6557516"/>
            <a:ext cx="3200400" cy="125727"/>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pic>
        <p:nvPicPr>
          <p:cNvPr id="23" name="Graphic 22">
            <a:extLst>
              <a:ext uri="{FF2B5EF4-FFF2-40B4-BE49-F238E27FC236}">
                <a16:creationId xmlns:a16="http://schemas.microsoft.com/office/drawing/2014/main" id="{AA5EF940-4CB6-3272-ECE1-DA18FDD233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7227" y="5853141"/>
            <a:ext cx="1165822" cy="310059"/>
          </a:xfrm>
          <a:prstGeom prst="rect">
            <a:avLst/>
          </a:prstGeom>
        </p:spPr>
      </p:pic>
    </p:spTree>
    <p:extLst>
      <p:ext uri="{BB962C8B-B14F-4D97-AF65-F5344CB8AC3E}">
        <p14:creationId xmlns:p14="http://schemas.microsoft.com/office/powerpoint/2010/main" val="1416351855"/>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_Clementine">
    <p:bg>
      <p:bgPr>
        <a:solidFill>
          <a:schemeClr val="tx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901A429-B548-3DF6-BFDA-D2C774A441B5}"/>
              </a:ext>
            </a:extLst>
          </p:cNvPr>
          <p:cNvSpPr>
            <a:spLocks noGrp="1"/>
          </p:cNvSpPr>
          <p:nvPr>
            <p:ph type="pic" sz="quarter" idx="22"/>
          </p:nvPr>
        </p:nvSpPr>
        <p:spPr>
          <a:xfrm>
            <a:off x="0" y="658813"/>
            <a:ext cx="5940425" cy="5507037"/>
          </a:xfrm>
          <a:prstGeom prst="round1Rect">
            <a:avLst>
              <a:gd name="adj" fmla="val 21910"/>
            </a:avLst>
          </a:prstGeom>
        </p:spPr>
        <p:txBody>
          <a:bodyPr/>
          <a:lstStyle/>
          <a:p>
            <a:endParaRPr lang="en-US"/>
          </a:p>
        </p:txBody>
      </p:sp>
      <p:sp>
        <p:nvSpPr>
          <p:cNvPr id="18" name="Text Placeholder 7">
            <a:extLst>
              <a:ext uri="{FF2B5EF4-FFF2-40B4-BE49-F238E27FC236}">
                <a16:creationId xmlns:a16="http://schemas.microsoft.com/office/drawing/2014/main" id="{9D94C887-7CE4-6501-96D4-0619E38AEAE2}"/>
              </a:ext>
            </a:extLst>
          </p:cNvPr>
          <p:cNvSpPr>
            <a:spLocks noGrp="1"/>
          </p:cNvSpPr>
          <p:nvPr>
            <p:ph type="body" sz="quarter" idx="15" hasCustomPrompt="1"/>
          </p:nvPr>
        </p:nvSpPr>
        <p:spPr>
          <a:xfrm>
            <a:off x="6216224" y="3913632"/>
            <a:ext cx="5653088" cy="499011"/>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9" name="Text Placeholder 16">
            <a:extLst>
              <a:ext uri="{FF2B5EF4-FFF2-40B4-BE49-F238E27FC236}">
                <a16:creationId xmlns:a16="http://schemas.microsoft.com/office/drawing/2014/main" id="{1285BA93-27B5-53DD-393A-44BCCE1C2DBE}"/>
              </a:ext>
            </a:extLst>
          </p:cNvPr>
          <p:cNvSpPr>
            <a:spLocks noGrp="1"/>
          </p:cNvSpPr>
          <p:nvPr>
            <p:ph type="body" sz="quarter" idx="19" hasCustomPrompt="1"/>
          </p:nvPr>
        </p:nvSpPr>
        <p:spPr>
          <a:xfrm>
            <a:off x="6216224" y="5438800"/>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1"/>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1" name="Text Placeholder 4">
            <a:extLst>
              <a:ext uri="{FF2B5EF4-FFF2-40B4-BE49-F238E27FC236}">
                <a16:creationId xmlns:a16="http://schemas.microsoft.com/office/drawing/2014/main" id="{56745AE8-5ACF-15DF-D1AE-B6422A2CFDD7}"/>
              </a:ext>
            </a:extLst>
          </p:cNvPr>
          <p:cNvSpPr>
            <a:spLocks noGrp="1"/>
          </p:cNvSpPr>
          <p:nvPr>
            <p:ph type="body" sz="quarter" idx="20" hasCustomPrompt="1"/>
          </p:nvPr>
        </p:nvSpPr>
        <p:spPr>
          <a:xfrm>
            <a:off x="6216224" y="5749598"/>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bg1"/>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25" name="Title 5">
            <a:extLst>
              <a:ext uri="{FF2B5EF4-FFF2-40B4-BE49-F238E27FC236}">
                <a16:creationId xmlns:a16="http://schemas.microsoft.com/office/drawing/2014/main" id="{7C027039-F72E-2DA1-59AF-0FC728DDB0FC}"/>
              </a:ext>
            </a:extLst>
          </p:cNvPr>
          <p:cNvSpPr>
            <a:spLocks noGrp="1"/>
          </p:cNvSpPr>
          <p:nvPr>
            <p:ph type="title"/>
          </p:nvPr>
        </p:nvSpPr>
        <p:spPr>
          <a:xfrm>
            <a:off x="6216223" y="1786268"/>
            <a:ext cx="5653089" cy="1378237"/>
          </a:xfrm>
        </p:spPr>
        <p:txBody>
          <a:bodyPr/>
          <a:lstStyle>
            <a:lvl1pPr>
              <a:defRPr>
                <a:solidFill>
                  <a:schemeClr val="accent1"/>
                </a:solidFill>
              </a:defRPr>
            </a:lvl1pPr>
          </a:lstStyle>
          <a:p>
            <a:r>
              <a:rPr lang="en-US" dirty="0"/>
              <a:t>Click to edit Master title style</a:t>
            </a:r>
          </a:p>
        </p:txBody>
      </p:sp>
      <p:sp>
        <p:nvSpPr>
          <p:cNvPr id="31" name="Footer Placeholder 24">
            <a:extLst>
              <a:ext uri="{FF2B5EF4-FFF2-40B4-BE49-F238E27FC236}">
                <a16:creationId xmlns:a16="http://schemas.microsoft.com/office/drawing/2014/main" id="{5018A447-4A8C-61AF-063F-D7EC29E13878}"/>
              </a:ext>
            </a:extLst>
          </p:cNvPr>
          <p:cNvSpPr>
            <a:spLocks noGrp="1"/>
          </p:cNvSpPr>
          <p:nvPr>
            <p:ph type="ftr" sz="quarter" idx="21"/>
          </p:nvPr>
        </p:nvSpPr>
        <p:spPr>
          <a:xfrm>
            <a:off x="345122" y="6397825"/>
            <a:ext cx="9601200" cy="125727"/>
          </a:xfrm>
          <a:prstGeom prst="rect">
            <a:avLst/>
          </a:prstGeom>
        </p:spPr>
        <p:txBody>
          <a:bodyPr anchor="b"/>
          <a:lstStyle>
            <a:lvl1pPr>
              <a:defRPr>
                <a:solidFill>
                  <a:schemeClr val="bg2"/>
                </a:solidFill>
              </a:defRPr>
            </a:lvl1pPr>
          </a:lstStyle>
          <a:p>
            <a:r>
              <a:rPr lang="en-US" dirty="0"/>
              <a:t>USE DISCLOSURE – EDIT VIA FOOTER</a:t>
            </a:r>
          </a:p>
        </p:txBody>
      </p:sp>
      <p:sp>
        <p:nvSpPr>
          <p:cNvPr id="37" name="Text Placeholder 14">
            <a:extLst>
              <a:ext uri="{FF2B5EF4-FFF2-40B4-BE49-F238E27FC236}">
                <a16:creationId xmlns:a16="http://schemas.microsoft.com/office/drawing/2014/main" id="{B4D75170-0529-472F-1F39-DF456EFC52C1}"/>
              </a:ext>
            </a:extLst>
          </p:cNvPr>
          <p:cNvSpPr txBox="1">
            <a:spLocks/>
          </p:cNvSpPr>
          <p:nvPr userDrawn="1"/>
        </p:nvSpPr>
        <p:spPr>
          <a:xfrm>
            <a:off x="334962" y="6557516"/>
            <a:ext cx="3200400" cy="125727"/>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pic>
        <p:nvPicPr>
          <p:cNvPr id="23" name="Graphic 22">
            <a:extLst>
              <a:ext uri="{FF2B5EF4-FFF2-40B4-BE49-F238E27FC236}">
                <a16:creationId xmlns:a16="http://schemas.microsoft.com/office/drawing/2014/main" id="{AA5EF940-4CB6-3272-ECE1-DA18FDD233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697227" y="5853141"/>
            <a:ext cx="1165822" cy="310059"/>
          </a:xfrm>
          <a:prstGeom prst="rect">
            <a:avLst/>
          </a:prstGeom>
        </p:spPr>
      </p:pic>
    </p:spTree>
    <p:extLst>
      <p:ext uri="{BB962C8B-B14F-4D97-AF65-F5344CB8AC3E}">
        <p14:creationId xmlns:p14="http://schemas.microsoft.com/office/powerpoint/2010/main" val="1735875942"/>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airie_Dark_Strip">
    <p:bg>
      <p:bgPr>
        <a:solidFill>
          <a:schemeClr val="tx2"/>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0BD37A7-8A30-44CB-D0CD-82567FD6CF38}"/>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
        <p:nvSpPr>
          <p:cNvPr id="10" name="Text Placeholder 7">
            <a:extLst>
              <a:ext uri="{FF2B5EF4-FFF2-40B4-BE49-F238E27FC236}">
                <a16:creationId xmlns:a16="http://schemas.microsoft.com/office/drawing/2014/main" id="{549681C4-9D25-E2C6-6D6D-F923684CD20D}"/>
              </a:ext>
            </a:extLst>
          </p:cNvPr>
          <p:cNvSpPr>
            <a:spLocks noGrp="1"/>
          </p:cNvSpPr>
          <p:nvPr>
            <p:ph type="body" sz="quarter" idx="15" hasCustomPrompt="1"/>
          </p:nvPr>
        </p:nvSpPr>
        <p:spPr>
          <a:xfrm>
            <a:off x="7346703" y="3719685"/>
            <a:ext cx="4505194" cy="933278"/>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7346703"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bg1"/>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7346703"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bg1"/>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p:ph type="title"/>
          </p:nvPr>
        </p:nvSpPr>
        <p:spPr>
          <a:xfrm>
            <a:off x="340103" y="3719685"/>
            <a:ext cx="5611435" cy="1940057"/>
          </a:xfrm>
        </p:spPr>
        <p:txBody>
          <a:bodyPr/>
          <a:lstStyle>
            <a:lvl1pPr>
              <a:defRPr>
                <a:solidFill>
                  <a:schemeClr val="accent3"/>
                </a:solidFill>
              </a:defRPr>
            </a:lvl1pPr>
          </a:lstStyle>
          <a:p>
            <a:r>
              <a:rPr lang="en-US" dirty="0"/>
              <a:t>Click to edit Master title style</a:t>
            </a:r>
          </a:p>
        </p:txBody>
      </p:sp>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8" y="290183"/>
            <a:ext cx="1133351" cy="2890813"/>
          </a:xfrm>
          <a:prstGeom prst="round1Rect">
            <a:avLst>
              <a:gd name="adj" fmla="val 0"/>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7" y="290183"/>
            <a:ext cx="2844044" cy="2890813"/>
          </a:xfrm>
          <a:prstGeom prst="round1Rect">
            <a:avLst>
              <a:gd name="adj" fmla="val 30177"/>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0" y="292597"/>
            <a:ext cx="2766855" cy="2890813"/>
          </a:xfrm>
          <a:prstGeom prst="round1Rect">
            <a:avLst>
              <a:gd name="adj" fmla="val 30177"/>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pic>
        <p:nvPicPr>
          <p:cNvPr id="3" name="Graphic 2">
            <a:extLst>
              <a:ext uri="{FF2B5EF4-FFF2-40B4-BE49-F238E27FC236}">
                <a16:creationId xmlns:a16="http://schemas.microsoft.com/office/drawing/2014/main" id="{97F87D5B-1FEC-B577-8279-6CE7A03B74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4" name="Footer Placeholder 24">
            <a:extLst>
              <a:ext uri="{FF2B5EF4-FFF2-40B4-BE49-F238E27FC236}">
                <a16:creationId xmlns:a16="http://schemas.microsoft.com/office/drawing/2014/main" id="{FC93B7A9-F018-54A5-5D5F-2816BBC4A9FF}"/>
              </a:ext>
            </a:extLst>
          </p:cNvPr>
          <p:cNvSpPr>
            <a:spLocks noGrp="1"/>
          </p:cNvSpPr>
          <p:nvPr userDrawn="1">
            <p:ph type="ftr" sz="quarter" idx="21"/>
          </p:nvPr>
        </p:nvSpPr>
        <p:spPr>
          <a:xfrm>
            <a:off x="345122" y="6397825"/>
            <a:ext cx="9601200" cy="125727"/>
          </a:xfrm>
          <a:prstGeom prst="rect">
            <a:avLst/>
          </a:prstGeom>
        </p:spPr>
        <p:txBody>
          <a:bodyPr/>
          <a:lstStyle>
            <a:lvl1pPr>
              <a:defRPr>
                <a:solidFill>
                  <a:schemeClr val="bg2"/>
                </a:solidFill>
              </a:defRPr>
            </a:lvl1pPr>
          </a:lstStyle>
          <a:p>
            <a:r>
              <a:rPr lang="en-US" dirty="0"/>
              <a:t>USE DISCLOSURE – EDIT VIA FOOTER</a:t>
            </a:r>
          </a:p>
        </p:txBody>
      </p:sp>
      <p:sp>
        <p:nvSpPr>
          <p:cNvPr id="2" name="Text Placeholder 14">
            <a:extLst>
              <a:ext uri="{FF2B5EF4-FFF2-40B4-BE49-F238E27FC236}">
                <a16:creationId xmlns:a16="http://schemas.microsoft.com/office/drawing/2014/main" id="{BCE0A385-A778-BE74-C2E5-22FB5372B0C3}"/>
              </a:ext>
            </a:extLst>
          </p:cNvPr>
          <p:cNvSpPr txBox="1">
            <a:spLocks/>
          </p:cNvSpPr>
          <p:nvPr userDrawn="1"/>
        </p:nvSpPr>
        <p:spPr>
          <a:xfrm>
            <a:off x="334962" y="6557516"/>
            <a:ext cx="3200400" cy="125727"/>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spTree>
    <p:extLst>
      <p:ext uri="{BB962C8B-B14F-4D97-AF65-F5344CB8AC3E}">
        <p14:creationId xmlns:p14="http://schemas.microsoft.com/office/powerpoint/2010/main" val="3686484945"/>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ementine_Dark_Strip">
    <p:bg>
      <p:bgPr>
        <a:solidFill>
          <a:schemeClr val="tx2"/>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0BD37A7-8A30-44CB-D0CD-82567FD6CF38}"/>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
        <p:nvSpPr>
          <p:cNvPr id="10" name="Text Placeholder 7">
            <a:extLst>
              <a:ext uri="{FF2B5EF4-FFF2-40B4-BE49-F238E27FC236}">
                <a16:creationId xmlns:a16="http://schemas.microsoft.com/office/drawing/2014/main" id="{549681C4-9D25-E2C6-6D6D-F923684CD20D}"/>
              </a:ext>
            </a:extLst>
          </p:cNvPr>
          <p:cNvSpPr>
            <a:spLocks noGrp="1"/>
          </p:cNvSpPr>
          <p:nvPr>
            <p:ph type="body" sz="quarter" idx="15" hasCustomPrompt="1"/>
          </p:nvPr>
        </p:nvSpPr>
        <p:spPr>
          <a:xfrm>
            <a:off x="7346703" y="3719685"/>
            <a:ext cx="4505194" cy="933278"/>
          </a:xfrm>
          <a:prstGeom prst="rect">
            <a:avLst/>
          </a:prstGeom>
        </p:spPr>
        <p:txBody>
          <a:bodyPr lIns="0" tIns="0" rIns="0" bIns="0" anchor="t">
            <a:noAutofit/>
          </a:bodyPr>
          <a:lstStyle>
            <a:lvl1pPr marL="0" indent="0" algn="l">
              <a:lnSpc>
                <a:spcPct val="100000"/>
              </a:lnSpc>
              <a:spcAft>
                <a:spcPts val="0"/>
              </a:spcAft>
              <a:buNone/>
              <a:defRPr sz="1600" b="1">
                <a:solidFill>
                  <a:schemeClr val="bg1"/>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7346703"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bg1"/>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7346703"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bg1"/>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p:ph type="title"/>
          </p:nvPr>
        </p:nvSpPr>
        <p:spPr>
          <a:xfrm>
            <a:off x="340103" y="3719685"/>
            <a:ext cx="5611435" cy="1940057"/>
          </a:xfrm>
        </p:spPr>
        <p:txBody>
          <a:bodyPr/>
          <a:lstStyle>
            <a:lvl1pPr>
              <a:defRPr>
                <a:solidFill>
                  <a:schemeClr val="accent1"/>
                </a:solidFill>
              </a:defRPr>
            </a:lvl1pPr>
          </a:lstStyle>
          <a:p>
            <a:r>
              <a:rPr lang="en-US" dirty="0"/>
              <a:t>Click to edit Master title style</a:t>
            </a:r>
          </a:p>
        </p:txBody>
      </p:sp>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8" y="290183"/>
            <a:ext cx="1133351" cy="2890813"/>
          </a:xfrm>
          <a:prstGeom prst="round1Rect">
            <a:avLst>
              <a:gd name="adj" fmla="val 0"/>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7" y="290183"/>
            <a:ext cx="2844044" cy="2890813"/>
          </a:xfrm>
          <a:prstGeom prst="round1Rect">
            <a:avLst>
              <a:gd name="adj" fmla="val 30177"/>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0" y="292597"/>
            <a:ext cx="2766855" cy="2890813"/>
          </a:xfrm>
          <a:prstGeom prst="round1Rect">
            <a:avLst>
              <a:gd name="adj" fmla="val 30177"/>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pic>
        <p:nvPicPr>
          <p:cNvPr id="3" name="Graphic 2">
            <a:extLst>
              <a:ext uri="{FF2B5EF4-FFF2-40B4-BE49-F238E27FC236}">
                <a16:creationId xmlns:a16="http://schemas.microsoft.com/office/drawing/2014/main" id="{97F87D5B-1FEC-B577-8279-6CE7A03B744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4" name="Footer Placeholder 24">
            <a:extLst>
              <a:ext uri="{FF2B5EF4-FFF2-40B4-BE49-F238E27FC236}">
                <a16:creationId xmlns:a16="http://schemas.microsoft.com/office/drawing/2014/main" id="{FC93B7A9-F018-54A5-5D5F-2816BBC4A9FF}"/>
              </a:ext>
            </a:extLst>
          </p:cNvPr>
          <p:cNvSpPr>
            <a:spLocks noGrp="1"/>
          </p:cNvSpPr>
          <p:nvPr userDrawn="1">
            <p:ph type="ftr" sz="quarter" idx="21"/>
          </p:nvPr>
        </p:nvSpPr>
        <p:spPr>
          <a:xfrm>
            <a:off x="345122" y="6397825"/>
            <a:ext cx="9601200" cy="125727"/>
          </a:xfrm>
          <a:prstGeom prst="rect">
            <a:avLst/>
          </a:prstGeom>
        </p:spPr>
        <p:txBody>
          <a:bodyPr/>
          <a:lstStyle>
            <a:lvl1pPr>
              <a:defRPr>
                <a:solidFill>
                  <a:schemeClr val="bg2"/>
                </a:solidFill>
              </a:defRPr>
            </a:lvl1pPr>
          </a:lstStyle>
          <a:p>
            <a:r>
              <a:rPr lang="en-US" dirty="0"/>
              <a:t>USE DISCLOSURE – EDIT VIA FOOTER</a:t>
            </a:r>
          </a:p>
        </p:txBody>
      </p:sp>
      <p:sp>
        <p:nvSpPr>
          <p:cNvPr id="2" name="Text Placeholder 14">
            <a:extLst>
              <a:ext uri="{FF2B5EF4-FFF2-40B4-BE49-F238E27FC236}">
                <a16:creationId xmlns:a16="http://schemas.microsoft.com/office/drawing/2014/main" id="{BCE0A385-A778-BE74-C2E5-22FB5372B0C3}"/>
              </a:ext>
            </a:extLst>
          </p:cNvPr>
          <p:cNvSpPr txBox="1">
            <a:spLocks/>
          </p:cNvSpPr>
          <p:nvPr userDrawn="1"/>
        </p:nvSpPr>
        <p:spPr>
          <a:xfrm>
            <a:off x="334962" y="6557516"/>
            <a:ext cx="3200400" cy="125727"/>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bg2"/>
                </a:solidFill>
                <a:latin typeface="Arial Narrow" panose="020B0604020202020204" pitchFamily="34" charset="0"/>
                <a:cs typeface="Arial Narrow" panose="020B0604020202020204" pitchFamily="34" charset="0"/>
              </a:rPr>
              <a:t>NOT FDIC INSURED 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 NO BANK GUARANTEE </a:t>
            </a:r>
            <a:r>
              <a:rPr lang="en-US" sz="900" b="1" i="0" baseline="18000" dirty="0">
                <a:solidFill>
                  <a:schemeClr val="bg2"/>
                </a:solidFill>
                <a:latin typeface="Arial Narrow" panose="020B0604020202020204" pitchFamily="34" charset="0"/>
                <a:cs typeface="Arial Narrow" panose="020B0604020202020204" pitchFamily="34" charset="0"/>
              </a:rPr>
              <a:t>|</a:t>
            </a:r>
            <a:r>
              <a:rPr lang="en-US" sz="900" b="1" i="0" dirty="0">
                <a:solidFill>
                  <a:schemeClr val="bg2"/>
                </a:solidFill>
                <a:latin typeface="Arial Narrow" panose="020B0604020202020204" pitchFamily="34" charset="0"/>
                <a:cs typeface="Arial Narrow" panose="020B0604020202020204" pitchFamily="34" charset="0"/>
              </a:rPr>
              <a:t> MAY LOSE VALUE</a:t>
            </a:r>
          </a:p>
        </p:txBody>
      </p:sp>
    </p:spTree>
    <p:extLst>
      <p:ext uri="{BB962C8B-B14F-4D97-AF65-F5344CB8AC3E}">
        <p14:creationId xmlns:p14="http://schemas.microsoft.com/office/powerpoint/2010/main" val="2102193851"/>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accent1"/>
        </a:solidFill>
        <a:effectLst/>
      </p:bgPr>
    </p:bg>
    <p:spTree>
      <p:nvGrpSpPr>
        <p:cNvPr id="1" name=""/>
        <p:cNvGrpSpPr/>
        <p:nvPr/>
      </p:nvGrpSpPr>
      <p:grpSpPr>
        <a:xfrm>
          <a:off x="0" y="0"/>
          <a:ext cx="0" cy="0"/>
          <a:chOff x="0" y="0"/>
          <a:chExt cx="0" cy="0"/>
        </a:xfrm>
      </p:grpSpPr>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9" y="290183"/>
            <a:ext cx="1133351" cy="2890813"/>
          </a:xfrm>
          <a:prstGeom prst="round1Rect">
            <a:avLst>
              <a:gd name="adj" fmla="val 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8" y="290183"/>
            <a:ext cx="2844044"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1" y="292597"/>
            <a:ext cx="2766855"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10" name="Text Placeholder 7">
            <a:extLst>
              <a:ext uri="{FF2B5EF4-FFF2-40B4-BE49-F238E27FC236}">
                <a16:creationId xmlns:a16="http://schemas.microsoft.com/office/drawing/2014/main" id="{549681C4-9D25-E2C6-6D6D-F923684CD20D}"/>
              </a:ext>
            </a:extLst>
          </p:cNvPr>
          <p:cNvSpPr>
            <a:spLocks noGrp="1"/>
          </p:cNvSpPr>
          <p:nvPr userDrawn="1">
            <p:ph type="body" sz="quarter" idx="15" hasCustomPrompt="1"/>
          </p:nvPr>
        </p:nvSpPr>
        <p:spPr>
          <a:xfrm>
            <a:off x="7391437" y="3719685"/>
            <a:ext cx="4465602" cy="933278"/>
          </a:xfrm>
          <a:prstGeom prst="rect">
            <a:avLst/>
          </a:prstGeom>
        </p:spPr>
        <p:txBody>
          <a:bodyPr lIns="0" tIns="0" rIns="0" bIns="0" anchor="t">
            <a:noAutofit/>
          </a:bodyPr>
          <a:lstStyle>
            <a:lvl1pPr marL="0" indent="0" algn="l">
              <a:lnSpc>
                <a:spcPct val="100000"/>
              </a:lnSpc>
              <a:spcAft>
                <a:spcPts val="0"/>
              </a:spcAft>
              <a:buNone/>
              <a:defRPr sz="1600" b="1">
                <a:solidFill>
                  <a:schemeClr val="accent2"/>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userDrawn="1">
            <p:ph type="body" sz="quarter" idx="19" hasCustomPrompt="1"/>
          </p:nvPr>
        </p:nvSpPr>
        <p:spPr>
          <a:xfrm>
            <a:off x="7391436"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2"/>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userDrawn="1">
            <p:ph type="body" sz="quarter" idx="20" hasCustomPrompt="1"/>
          </p:nvPr>
        </p:nvSpPr>
        <p:spPr>
          <a:xfrm>
            <a:off x="7391436"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accent2"/>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userDrawn="1">
            <p:ph type="title"/>
          </p:nvPr>
        </p:nvSpPr>
        <p:spPr>
          <a:xfrm>
            <a:off x="340103" y="3719685"/>
            <a:ext cx="5611435" cy="1940057"/>
          </a:xfrm>
        </p:spPr>
        <p:txBody>
          <a:bodyPr/>
          <a:lstStyle>
            <a:lvl1pPr>
              <a:defRPr>
                <a:solidFill>
                  <a:schemeClr val="accent2"/>
                </a:solidFill>
              </a:defRPr>
            </a:lvl1pPr>
          </a:lstStyle>
          <a:p>
            <a:r>
              <a:rPr lang="en-US"/>
              <a:t>Click to edit Master title style</a:t>
            </a:r>
            <a:endParaRPr lang="en-US" dirty="0"/>
          </a:p>
        </p:txBody>
      </p:sp>
      <p:pic>
        <p:nvPicPr>
          <p:cNvPr id="2" name="Graphic 1">
            <a:extLst>
              <a:ext uri="{FF2B5EF4-FFF2-40B4-BE49-F238E27FC236}">
                <a16:creationId xmlns:a16="http://schemas.microsoft.com/office/drawing/2014/main" id="{A3727517-E42A-B358-42F6-23BAF5BED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2" name="Footer Placeholder 24">
            <a:extLst>
              <a:ext uri="{FF2B5EF4-FFF2-40B4-BE49-F238E27FC236}">
                <a16:creationId xmlns:a16="http://schemas.microsoft.com/office/drawing/2014/main" id="{6F9D1F4C-C84B-C120-7C0C-D6844CB0042B}"/>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15" name="Text Placeholder 14">
            <a:extLst>
              <a:ext uri="{FF2B5EF4-FFF2-40B4-BE49-F238E27FC236}">
                <a16:creationId xmlns:a16="http://schemas.microsoft.com/office/drawing/2014/main" id="{516A4FE7-BCE2-E497-F25D-527461A0B255}"/>
              </a:ext>
            </a:extLst>
          </p:cNvPr>
          <p:cNvSpPr txBox="1">
            <a:spLocks/>
          </p:cNvSpPr>
          <p:nvPr userDrawn="1"/>
        </p:nvSpPr>
        <p:spPr>
          <a:xfrm>
            <a:off x="334962" y="6541641"/>
            <a:ext cx="3200400" cy="125727"/>
          </a:xfrm>
          <a:prstGeom prst="rect">
            <a:avLst/>
          </a:prstGeom>
          <a:ln w="6350">
            <a:solidFill>
              <a:schemeClr val="tx2"/>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tx1"/>
                </a:solidFill>
                <a:latin typeface="Arial Narrow" panose="020B0604020202020204" pitchFamily="34" charset="0"/>
                <a:cs typeface="Arial Narrow" panose="020B0604020202020204" pitchFamily="34" charset="0"/>
              </a:rPr>
              <a:t>NOT FDIC INSURED 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 NO BANK GUARANTEE 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 MAY LOSE VALUE</a:t>
            </a:r>
          </a:p>
        </p:txBody>
      </p:sp>
      <p:sp>
        <p:nvSpPr>
          <p:cNvPr id="3" name="Picture Placeholder 16">
            <a:extLst>
              <a:ext uri="{FF2B5EF4-FFF2-40B4-BE49-F238E27FC236}">
                <a16:creationId xmlns:a16="http://schemas.microsoft.com/office/drawing/2014/main" id="{C58A9047-7876-2828-F5F9-07E1208130DF}"/>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Tree>
    <p:extLst>
      <p:ext uri="{BB962C8B-B14F-4D97-AF65-F5344CB8AC3E}">
        <p14:creationId xmlns:p14="http://schemas.microsoft.com/office/powerpoint/2010/main" val="188104526"/>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accent3"/>
        </a:solidFill>
        <a:effectLst/>
      </p:bgPr>
    </p:bg>
    <p:spTree>
      <p:nvGrpSpPr>
        <p:cNvPr id="1" name=""/>
        <p:cNvGrpSpPr/>
        <p:nvPr/>
      </p:nvGrpSpPr>
      <p:grpSpPr>
        <a:xfrm>
          <a:off x="0" y="0"/>
          <a:ext cx="0" cy="0"/>
          <a:chOff x="0" y="0"/>
          <a:chExt cx="0" cy="0"/>
        </a:xfrm>
      </p:grpSpPr>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1058649" y="290183"/>
            <a:ext cx="1133351" cy="2890813"/>
          </a:xfrm>
          <a:prstGeom prst="round1Rect">
            <a:avLst>
              <a:gd name="adj" fmla="val 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3634758" y="290183"/>
            <a:ext cx="2844044"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1" y="292597"/>
            <a:ext cx="2766855" cy="2890813"/>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2067" dirty="0"/>
          </a:p>
        </p:txBody>
      </p:sp>
      <p:sp>
        <p:nvSpPr>
          <p:cNvPr id="10" name="Text Placeholder 7">
            <a:extLst>
              <a:ext uri="{FF2B5EF4-FFF2-40B4-BE49-F238E27FC236}">
                <a16:creationId xmlns:a16="http://schemas.microsoft.com/office/drawing/2014/main" id="{549681C4-9D25-E2C6-6D6D-F923684CD20D}"/>
              </a:ext>
            </a:extLst>
          </p:cNvPr>
          <p:cNvSpPr>
            <a:spLocks noGrp="1"/>
          </p:cNvSpPr>
          <p:nvPr userDrawn="1">
            <p:ph type="body" sz="quarter" idx="15" hasCustomPrompt="1"/>
          </p:nvPr>
        </p:nvSpPr>
        <p:spPr>
          <a:xfrm>
            <a:off x="7391437" y="3719685"/>
            <a:ext cx="4465602" cy="933278"/>
          </a:xfrm>
          <a:prstGeom prst="rect">
            <a:avLst/>
          </a:prstGeom>
        </p:spPr>
        <p:txBody>
          <a:bodyPr lIns="0" tIns="0" rIns="0" bIns="0" anchor="t">
            <a:noAutofit/>
          </a:bodyPr>
          <a:lstStyle>
            <a:lvl1pPr marL="0" indent="0" algn="l">
              <a:lnSpc>
                <a:spcPct val="100000"/>
              </a:lnSpc>
              <a:spcAft>
                <a:spcPts val="0"/>
              </a:spcAft>
              <a:buNone/>
              <a:defRPr sz="1600" b="1">
                <a:solidFill>
                  <a:schemeClr val="accent2"/>
                </a:solidFill>
                <a:latin typeface="+mn-lt"/>
              </a:defRPr>
            </a:lvl1pPr>
            <a:lvl2pPr>
              <a:defRPr sz="907"/>
            </a:lvl2pPr>
            <a:lvl3pPr>
              <a:defRPr sz="907"/>
            </a:lvl3pPr>
            <a:lvl4pPr>
              <a:defRPr sz="907"/>
            </a:lvl4pPr>
            <a:lvl5pPr>
              <a:defRPr sz="907"/>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userDrawn="1">
            <p:ph type="body" sz="quarter" idx="19" hasCustomPrompt="1"/>
          </p:nvPr>
        </p:nvSpPr>
        <p:spPr>
          <a:xfrm>
            <a:off x="7391436" y="4950153"/>
            <a:ext cx="3772857" cy="295538"/>
          </a:xfrm>
          <a:prstGeom prst="rect">
            <a:avLst/>
          </a:prstGeom>
        </p:spPr>
        <p:txBody>
          <a:bodyPr lIns="0" tIns="0" rIns="0" bIns="0" anchor="t">
            <a:noAutofit/>
          </a:bodyPr>
          <a:lstStyle>
            <a:lvl1pPr marL="0" indent="0">
              <a:lnSpc>
                <a:spcPct val="100000"/>
              </a:lnSpc>
              <a:spcAft>
                <a:spcPts val="0"/>
              </a:spcAft>
              <a:buNone/>
              <a:defRPr sz="1400" b="0">
                <a:solidFill>
                  <a:schemeClr val="accent2"/>
                </a:solidFill>
                <a:latin typeface="+mn-lt"/>
              </a:defRPr>
            </a:lvl1pPr>
            <a:lvl2pPr>
              <a:defRPr sz="907"/>
            </a:lvl2pPr>
            <a:lvl3pPr>
              <a:defRPr sz="907"/>
            </a:lvl3pPr>
            <a:lvl4pPr>
              <a:defRPr sz="907"/>
            </a:lvl4pPr>
            <a:lvl5pPr>
              <a:defRPr sz="907"/>
            </a:lvl5pPr>
          </a:lstStyle>
          <a:p>
            <a:pPr lvl="0"/>
            <a:r>
              <a:rPr lang="en-US" dirty="0"/>
              <a:t>Click to edit presenter name</a:t>
            </a:r>
          </a:p>
        </p:txBody>
      </p:sp>
      <p:sp>
        <p:nvSpPr>
          <p:cNvPr id="22" name="Text Placeholder 4">
            <a:extLst>
              <a:ext uri="{FF2B5EF4-FFF2-40B4-BE49-F238E27FC236}">
                <a16:creationId xmlns:a16="http://schemas.microsoft.com/office/drawing/2014/main" id="{0F24710F-EB34-B785-943F-3AD87D0F0483}"/>
              </a:ext>
            </a:extLst>
          </p:cNvPr>
          <p:cNvSpPr>
            <a:spLocks noGrp="1"/>
          </p:cNvSpPr>
          <p:nvPr userDrawn="1">
            <p:ph type="body" sz="quarter" idx="20" hasCustomPrompt="1"/>
          </p:nvPr>
        </p:nvSpPr>
        <p:spPr>
          <a:xfrm>
            <a:off x="7391436" y="5260951"/>
            <a:ext cx="3772857" cy="224454"/>
          </a:xfrm>
          <a:prstGeom prst="rect">
            <a:avLst/>
          </a:prstGeom>
        </p:spPr>
        <p:txBody>
          <a:bodyPr lIns="0" tIns="0" rIns="0" bIns="0" anchor="b">
            <a:noAutofit/>
          </a:bodyPr>
          <a:lstStyle>
            <a:lvl1pPr marL="0" indent="0">
              <a:lnSpc>
                <a:spcPct val="100000"/>
              </a:lnSpc>
              <a:spcAft>
                <a:spcPts val="0"/>
              </a:spcAft>
              <a:buNone/>
              <a:defRPr sz="1000" b="0">
                <a:solidFill>
                  <a:schemeClr val="accent2"/>
                </a:solidFill>
                <a:latin typeface="+mj-lt"/>
              </a:defRPr>
            </a:lvl1pPr>
            <a:lvl2pPr marL="518158" indent="0">
              <a:buNone/>
              <a:defRPr sz="907"/>
            </a:lvl2pPr>
            <a:lvl3pPr marL="1036317" indent="0">
              <a:buNone/>
              <a:defRPr sz="907"/>
            </a:lvl3pPr>
            <a:lvl4pPr marL="1554475" indent="0">
              <a:buNone/>
              <a:defRPr sz="907"/>
            </a:lvl4pPr>
            <a:lvl5pPr marL="2072634" indent="0">
              <a:buNone/>
              <a:defRPr sz="907"/>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userDrawn="1">
            <p:ph type="title"/>
          </p:nvPr>
        </p:nvSpPr>
        <p:spPr>
          <a:xfrm>
            <a:off x="340103" y="3719685"/>
            <a:ext cx="5611435" cy="1940057"/>
          </a:xfrm>
        </p:spPr>
        <p:txBody>
          <a:bodyPr/>
          <a:lstStyle>
            <a:lvl1pPr>
              <a:defRPr>
                <a:solidFill>
                  <a:schemeClr val="accent2"/>
                </a:solidFill>
              </a:defRPr>
            </a:lvl1pPr>
          </a:lstStyle>
          <a:p>
            <a:r>
              <a:rPr lang="en-US"/>
              <a:t>Click to edit Master title style</a:t>
            </a:r>
            <a:endParaRPr lang="en-US" dirty="0"/>
          </a:p>
        </p:txBody>
      </p:sp>
      <p:pic>
        <p:nvPicPr>
          <p:cNvPr id="2" name="Graphic 1">
            <a:extLst>
              <a:ext uri="{FF2B5EF4-FFF2-40B4-BE49-F238E27FC236}">
                <a16:creationId xmlns:a16="http://schemas.microsoft.com/office/drawing/2014/main" id="{A3727517-E42A-B358-42F6-23BAF5BED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589" y="698424"/>
            <a:ext cx="1642901" cy="436941"/>
          </a:xfrm>
          <a:prstGeom prst="rect">
            <a:avLst/>
          </a:prstGeom>
        </p:spPr>
      </p:pic>
      <p:sp>
        <p:nvSpPr>
          <p:cNvPr id="12" name="Footer Placeholder 24">
            <a:extLst>
              <a:ext uri="{FF2B5EF4-FFF2-40B4-BE49-F238E27FC236}">
                <a16:creationId xmlns:a16="http://schemas.microsoft.com/office/drawing/2014/main" id="{F96DBD24-831C-53FE-63B8-E8E493FD3472}"/>
              </a:ext>
            </a:extLst>
          </p:cNvPr>
          <p:cNvSpPr>
            <a:spLocks noGrp="1"/>
          </p:cNvSpPr>
          <p:nvPr>
            <p:ph type="ftr" sz="quarter" idx="21"/>
          </p:nvPr>
        </p:nvSpPr>
        <p:spPr>
          <a:xfrm>
            <a:off x="345122" y="6397825"/>
            <a:ext cx="9601200" cy="125727"/>
          </a:xfrm>
          <a:prstGeom prst="rect">
            <a:avLst/>
          </a:prstGeom>
        </p:spPr>
        <p:txBody>
          <a:bodyPr/>
          <a:lstStyle>
            <a:lvl1pPr>
              <a:defRPr>
                <a:solidFill>
                  <a:schemeClr val="tx1"/>
                </a:solidFill>
              </a:defRPr>
            </a:lvl1pPr>
          </a:lstStyle>
          <a:p>
            <a:r>
              <a:rPr lang="en-US" dirty="0"/>
              <a:t>USE DISCLOSURE – EDIT VIA FOOTER</a:t>
            </a:r>
          </a:p>
        </p:txBody>
      </p:sp>
      <p:sp>
        <p:nvSpPr>
          <p:cNvPr id="3" name="Text Placeholder 14">
            <a:extLst>
              <a:ext uri="{FF2B5EF4-FFF2-40B4-BE49-F238E27FC236}">
                <a16:creationId xmlns:a16="http://schemas.microsoft.com/office/drawing/2014/main" id="{F5806C3C-470F-8BDC-1F90-3099B72F5B5D}"/>
              </a:ext>
            </a:extLst>
          </p:cNvPr>
          <p:cNvSpPr txBox="1">
            <a:spLocks/>
          </p:cNvSpPr>
          <p:nvPr userDrawn="1"/>
        </p:nvSpPr>
        <p:spPr>
          <a:xfrm>
            <a:off x="334962" y="6541641"/>
            <a:ext cx="3200400" cy="125727"/>
          </a:xfrm>
          <a:prstGeom prst="rect">
            <a:avLst/>
          </a:prstGeom>
          <a:ln w="6350">
            <a:solidFill>
              <a:schemeClr val="tx2"/>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518158" rtl="0" eaLnBrk="1" fontAlgn="auto" latinLnBrk="0" hangingPunct="1">
              <a:lnSpc>
                <a:spcPct val="100000"/>
              </a:lnSpc>
              <a:spcBef>
                <a:spcPts val="0"/>
              </a:spcBef>
              <a:spcAft>
                <a:spcPts val="0"/>
              </a:spcAft>
              <a:buClrTx/>
              <a:buSzTx/>
              <a:buFont typeface="Arial"/>
              <a:buNone/>
              <a:tabLst/>
              <a:defRPr/>
            </a:pPr>
            <a:r>
              <a:rPr lang="en-US" sz="900" b="1" i="0" dirty="0">
                <a:solidFill>
                  <a:schemeClr val="tx1"/>
                </a:solidFill>
                <a:latin typeface="Arial Narrow" panose="020B0604020202020204" pitchFamily="34" charset="0"/>
                <a:cs typeface="Arial Narrow" panose="020B0604020202020204" pitchFamily="34" charset="0"/>
              </a:rPr>
              <a:t>NOT FDIC INSURED 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 NO BANK GUARANTEE </a:t>
            </a:r>
            <a:r>
              <a:rPr lang="en-US" sz="900" b="1" i="0" baseline="18000" dirty="0">
                <a:solidFill>
                  <a:schemeClr val="tx1"/>
                </a:solidFill>
                <a:latin typeface="Arial Narrow" panose="020B0604020202020204" pitchFamily="34" charset="0"/>
                <a:cs typeface="Arial Narrow" panose="020B0604020202020204" pitchFamily="34" charset="0"/>
              </a:rPr>
              <a:t>|</a:t>
            </a:r>
            <a:r>
              <a:rPr lang="en-US" sz="900" b="1" i="0" dirty="0">
                <a:solidFill>
                  <a:schemeClr val="tx1"/>
                </a:solidFill>
                <a:latin typeface="Arial Narrow" panose="020B0604020202020204" pitchFamily="34" charset="0"/>
                <a:cs typeface="Arial Narrow" panose="020B0604020202020204" pitchFamily="34" charset="0"/>
              </a:rPr>
              <a:t> MAY LOSE VALUE</a:t>
            </a:r>
          </a:p>
        </p:txBody>
      </p:sp>
      <p:sp>
        <p:nvSpPr>
          <p:cNvPr id="14" name="Picture Placeholder 16">
            <a:extLst>
              <a:ext uri="{FF2B5EF4-FFF2-40B4-BE49-F238E27FC236}">
                <a16:creationId xmlns:a16="http://schemas.microsoft.com/office/drawing/2014/main" id="{EED5392E-AFA1-7FAA-F3E3-D8FE3A3B4390}"/>
              </a:ext>
            </a:extLst>
          </p:cNvPr>
          <p:cNvSpPr>
            <a:spLocks noGrp="1"/>
          </p:cNvSpPr>
          <p:nvPr>
            <p:ph type="pic" sz="quarter" idx="22"/>
          </p:nvPr>
        </p:nvSpPr>
        <p:spPr>
          <a:xfrm>
            <a:off x="7334250" y="290513"/>
            <a:ext cx="2855913" cy="2886075"/>
          </a:xfrm>
          <a:prstGeom prst="round1Rect">
            <a:avLst>
              <a:gd name="adj" fmla="val 29924"/>
            </a:avLst>
          </a:prstGeom>
        </p:spPr>
        <p:txBody>
          <a:bodyPr/>
          <a:lstStyle/>
          <a:p>
            <a:endParaRPr lang="en-US"/>
          </a:p>
        </p:txBody>
      </p:sp>
    </p:spTree>
    <p:extLst>
      <p:ext uri="{BB962C8B-B14F-4D97-AF65-F5344CB8AC3E}">
        <p14:creationId xmlns:p14="http://schemas.microsoft.com/office/powerpoint/2010/main" val="383846992"/>
      </p:ext>
    </p:extLst>
  </p:cSld>
  <p:clrMapOvr>
    <a:masterClrMapping/>
  </p:clrMapOvr>
  <p:extLst>
    <p:ext uri="{DCECCB84-F9BA-43D5-87BE-67443E8EF086}">
      <p15:sldGuideLst xmlns:p15="http://schemas.microsoft.com/office/powerpoint/2012/main">
        <p15:guide id="2" pos="21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A8E9C7-5216-FCF4-19B8-49C1A59DD10B}"/>
              </a:ext>
            </a:extLst>
          </p:cNvPr>
          <p:cNvSpPr>
            <a:spLocks noGrp="1"/>
          </p:cNvSpPr>
          <p:nvPr>
            <p:ph type="title"/>
          </p:nvPr>
        </p:nvSpPr>
        <p:spPr>
          <a:xfrm>
            <a:off x="345123" y="296863"/>
            <a:ext cx="11522074" cy="1227137"/>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11EDA99-B57D-7872-67FE-31F3FA6F1D2F}"/>
              </a:ext>
            </a:extLst>
          </p:cNvPr>
          <p:cNvSpPr>
            <a:spLocks noGrp="1"/>
          </p:cNvSpPr>
          <p:nvPr>
            <p:ph type="body" idx="1"/>
          </p:nvPr>
        </p:nvSpPr>
        <p:spPr>
          <a:xfrm>
            <a:off x="345123" y="1773238"/>
            <a:ext cx="11522074" cy="4200525"/>
          </a:xfrm>
          <a:prstGeom prst="rect">
            <a:avLst/>
          </a:prstGeom>
        </p:spPr>
        <p:txBody>
          <a:bodyPr vert="horz" lIns="0" tIns="0" rIns="0" bIns="0" rtlCol="0">
            <a:noAutofit/>
          </a:bodyPr>
          <a:lstStyle/>
          <a:p>
            <a:pPr lvl="0"/>
            <a:r>
              <a:rPr lang="en-US" dirty="0"/>
              <a:t>Subhead</a:t>
            </a:r>
          </a:p>
          <a:p>
            <a:pPr lvl="2"/>
            <a:r>
              <a:rPr lang="en-US" dirty="0"/>
              <a:t>Body Copy Emphasis</a:t>
            </a:r>
          </a:p>
          <a:p>
            <a:pPr lvl="3"/>
            <a:r>
              <a:rPr lang="en-US" dirty="0"/>
              <a:t>Body Copy</a:t>
            </a:r>
          </a:p>
          <a:p>
            <a:pPr lvl="4"/>
            <a:r>
              <a:rPr lang="en-US" dirty="0"/>
              <a:t>Bullet</a:t>
            </a:r>
          </a:p>
          <a:p>
            <a:pPr lvl="5"/>
            <a:r>
              <a:rPr lang="en-US" dirty="0"/>
              <a:t>En Dash Bullet</a:t>
            </a:r>
          </a:p>
          <a:p>
            <a:pPr lvl="6"/>
            <a:r>
              <a:rPr lang="en-US" dirty="0"/>
              <a:t>Body Copy, Small</a:t>
            </a:r>
          </a:p>
          <a:p>
            <a:pPr lvl="7"/>
            <a:r>
              <a:rPr lang="en-US" dirty="0"/>
              <a:t>Descriptor Copy</a:t>
            </a:r>
          </a:p>
          <a:p>
            <a:pPr lvl="4"/>
            <a:endParaRPr lang="en-US" dirty="0"/>
          </a:p>
        </p:txBody>
      </p:sp>
      <p:sp>
        <p:nvSpPr>
          <p:cNvPr id="6" name="Slide Number Placeholder 5">
            <a:extLst>
              <a:ext uri="{FF2B5EF4-FFF2-40B4-BE49-F238E27FC236}">
                <a16:creationId xmlns:a16="http://schemas.microsoft.com/office/drawing/2014/main" id="{044B4A13-8307-1FBC-6276-55ACA59B5F72}"/>
              </a:ext>
            </a:extLst>
          </p:cNvPr>
          <p:cNvSpPr>
            <a:spLocks noGrp="1"/>
          </p:cNvSpPr>
          <p:nvPr>
            <p:ph type="sldNum" sz="quarter" idx="4"/>
          </p:nvPr>
        </p:nvSpPr>
        <p:spPr>
          <a:xfrm>
            <a:off x="11541760" y="6397825"/>
            <a:ext cx="315276" cy="365125"/>
          </a:xfrm>
          <a:prstGeom prst="rect">
            <a:avLst/>
          </a:prstGeom>
        </p:spPr>
        <p:txBody>
          <a:bodyPr vert="horz" lIns="0" tIns="0" rIns="0" bIns="0" rtlCol="0" anchor="t"/>
          <a:lstStyle>
            <a:lvl1pPr algn="r">
              <a:defRPr sz="900">
                <a:solidFill>
                  <a:schemeClr val="accent6"/>
                </a:solidFill>
                <a:latin typeface="Arial" panose="020B0604020202020204" pitchFamily="34" charset="0"/>
                <a:cs typeface="Arial" panose="020B0604020202020204" pitchFamily="34" charset="0"/>
              </a:defRPr>
            </a:lvl1pPr>
          </a:lstStyle>
          <a:p>
            <a:fld id="{6772E023-1036-8A41-858B-B2D045903905}" type="slidenum">
              <a:rPr lang="en-US" smtClean="0"/>
              <a:pPr/>
              <a:t>‹#›</a:t>
            </a:fld>
            <a:endParaRPr lang="en-US" sz="900" dirty="0"/>
          </a:p>
        </p:txBody>
      </p:sp>
      <p:sp>
        <p:nvSpPr>
          <p:cNvPr id="15" name="Footer Placeholder 14">
            <a:extLst>
              <a:ext uri="{FF2B5EF4-FFF2-40B4-BE49-F238E27FC236}">
                <a16:creationId xmlns:a16="http://schemas.microsoft.com/office/drawing/2014/main" id="{AAEDBCFB-EB6C-C6DC-B57F-2A5097DAC478}"/>
              </a:ext>
            </a:extLst>
          </p:cNvPr>
          <p:cNvSpPr>
            <a:spLocks noGrp="1"/>
          </p:cNvSpPr>
          <p:nvPr>
            <p:ph type="ftr" sz="quarter" idx="3"/>
          </p:nvPr>
        </p:nvSpPr>
        <p:spPr>
          <a:xfrm>
            <a:off x="345120" y="6397825"/>
            <a:ext cx="9144000" cy="125727"/>
          </a:xfrm>
          <a:prstGeom prst="rect">
            <a:avLst/>
          </a:prstGeom>
        </p:spPr>
        <p:txBody>
          <a:bodyPr vert="horz" lIns="0" tIns="0" rIns="0" bIns="0" rtlCol="0" anchor="t"/>
          <a:lstStyle>
            <a:lvl1pPr algn="l">
              <a:defRPr sz="900" b="1" i="0">
                <a:solidFill>
                  <a:schemeClr val="accent6"/>
                </a:solidFill>
                <a:latin typeface="Arial Narrow" panose="020B0604020202020204" pitchFamily="34" charset="0"/>
                <a:cs typeface="Arial Narrow" panose="020B0604020202020204" pitchFamily="34" charset="0"/>
              </a:defRPr>
            </a:lvl1pPr>
          </a:lstStyle>
          <a:p>
            <a:r>
              <a:rPr lang="en-US" dirty="0"/>
              <a:t>USE DISCLOSURE – EDIT VIA FOOTER</a:t>
            </a:r>
            <a:endParaRPr lang="en-US" sz="900" dirty="0"/>
          </a:p>
        </p:txBody>
      </p:sp>
    </p:spTree>
    <p:extLst>
      <p:ext uri="{BB962C8B-B14F-4D97-AF65-F5344CB8AC3E}">
        <p14:creationId xmlns:p14="http://schemas.microsoft.com/office/powerpoint/2010/main" val="4258734954"/>
      </p:ext>
    </p:extLst>
  </p:cSld>
  <p:clrMap bg1="lt1" tx1="dk1" bg2="lt2" tx2="dk2" accent1="accent1" accent2="accent2" accent3="accent3" accent4="accent4" accent5="accent5" accent6="accent6" hlink="hlink" folHlink="folHlink"/>
  <p:sldLayoutIdLst>
    <p:sldLayoutId id="2147483703" r:id="rId1"/>
    <p:sldLayoutId id="2147483708" r:id="rId2"/>
    <p:sldLayoutId id="2147483721" r:id="rId3"/>
    <p:sldLayoutId id="2147483704" r:id="rId4"/>
    <p:sldLayoutId id="2147483709" r:id="rId5"/>
    <p:sldLayoutId id="2147483657" r:id="rId6"/>
    <p:sldLayoutId id="2147483710" r:id="rId7"/>
    <p:sldLayoutId id="2147483658" r:id="rId8"/>
    <p:sldLayoutId id="2147483695" r:id="rId9"/>
    <p:sldLayoutId id="2147483720" r:id="rId10"/>
    <p:sldLayoutId id="2147483659" r:id="rId11"/>
    <p:sldLayoutId id="2147483705" r:id="rId12"/>
    <p:sldLayoutId id="2147483722" r:id="rId13"/>
    <p:sldLayoutId id="2147483718" r:id="rId14"/>
    <p:sldLayoutId id="2147483719" r:id="rId15"/>
    <p:sldLayoutId id="2147483663" r:id="rId16"/>
    <p:sldLayoutId id="2147483661" r:id="rId17"/>
    <p:sldLayoutId id="2147483707" r:id="rId18"/>
    <p:sldLayoutId id="2147483711" r:id="rId19"/>
    <p:sldLayoutId id="2147483664" r:id="rId20"/>
    <p:sldLayoutId id="2147483686" r:id="rId21"/>
    <p:sldLayoutId id="2147483687" r:id="rId22"/>
    <p:sldLayoutId id="2147483677" r:id="rId23"/>
    <p:sldLayoutId id="2147483712" r:id="rId2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0"/>
        </a:spcAft>
        <a:buFontTx/>
        <a:buNone/>
        <a:defRPr sz="1800" b="1" kern="1200">
          <a:solidFill>
            <a:schemeClr val="tx1"/>
          </a:solidFill>
          <a:latin typeface="+mn-lt"/>
          <a:ea typeface="+mn-ea"/>
          <a:cs typeface="+mn-cs"/>
        </a:defRPr>
      </a:lvl1pPr>
      <a:lvl2pPr marL="457200" indent="-449263" algn="l" defTabSz="914400" rtl="0" eaLnBrk="1" latinLnBrk="0" hangingPunct="1">
        <a:lnSpc>
          <a:spcPct val="90000"/>
        </a:lnSpc>
        <a:spcBef>
          <a:spcPts val="500"/>
        </a:spcBef>
        <a:buFont typeface="Arial" panose="020B0604020202020204" pitchFamily="34" charset="0"/>
        <a:buNone/>
        <a:tabLst/>
        <a:defRPr sz="1800" b="0" kern="1200">
          <a:solidFill>
            <a:schemeClr val="tx1"/>
          </a:solidFill>
          <a:latin typeface="+mn-lt"/>
          <a:ea typeface="+mn-ea"/>
          <a:cs typeface="+mn-cs"/>
        </a:defRPr>
      </a:lvl2pPr>
      <a:lvl3pPr marL="0" indent="3175" algn="l" defTabSz="914400" rtl="0" eaLnBrk="1" latinLnBrk="0" hangingPunct="1">
        <a:lnSpc>
          <a:spcPct val="100000"/>
        </a:lnSpc>
        <a:spcBef>
          <a:spcPts val="0"/>
        </a:spcBef>
        <a:spcAft>
          <a:spcPts val="0"/>
        </a:spcAft>
        <a:buFont typeface="Arial" panose="020B0604020202020204" pitchFamily="34" charset="0"/>
        <a:buNone/>
        <a:tabLst/>
        <a:defRPr sz="1300" b="1"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0"/>
        </a:spcAft>
        <a:buFont typeface="Arial" panose="020B0604020202020204" pitchFamily="34" charset="0"/>
        <a:buNone/>
        <a:tabLst/>
        <a:defRPr sz="1300" kern="1200">
          <a:solidFill>
            <a:schemeClr val="tx1"/>
          </a:solidFill>
          <a:latin typeface="+mn-lt"/>
          <a:ea typeface="+mn-ea"/>
          <a:cs typeface="+mn-cs"/>
        </a:defRPr>
      </a:lvl4pPr>
      <a:lvl5pPr marL="182880" marR="0" indent="-18288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sz="1300" kern="1200">
          <a:solidFill>
            <a:schemeClr val="tx1"/>
          </a:solidFill>
          <a:latin typeface="+mn-lt"/>
          <a:ea typeface="+mn-ea"/>
          <a:cs typeface="+mn-cs"/>
        </a:defRPr>
      </a:lvl5pPr>
      <a:lvl6pPr marL="365760" indent="-182880" algn="l" defTabSz="914400" rtl="0" eaLnBrk="1" latinLnBrk="0" hangingPunct="1">
        <a:lnSpc>
          <a:spcPct val="100000"/>
        </a:lnSpc>
        <a:spcBef>
          <a:spcPts val="0"/>
        </a:spcBef>
        <a:spcAft>
          <a:spcPts val="0"/>
        </a:spcAft>
        <a:buFont typeface="System Font Regular"/>
        <a:buChar char="–"/>
        <a:tabLst/>
        <a:defRPr sz="1300" i="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0"/>
        </a:spcAft>
        <a:buFont typeface="Arial" panose="020B0604020202020204" pitchFamily="34" charset="0"/>
        <a:buNone/>
        <a:tabLst/>
        <a:defRPr sz="1000" i="0" kern="1200">
          <a:solidFill>
            <a:schemeClr val="tx1"/>
          </a:solidFill>
          <a:latin typeface="+mn-lt"/>
          <a:ea typeface="+mn-ea"/>
          <a:cs typeface="+mn-cs"/>
        </a:defRPr>
      </a:lvl7pPr>
      <a:lvl8pPr marL="0" indent="0" algn="l" defTabSz="914400" rtl="0" eaLnBrk="1" latinLnBrk="0" hangingPunct="1">
        <a:lnSpc>
          <a:spcPct val="100000"/>
        </a:lnSpc>
        <a:spcBef>
          <a:spcPts val="0"/>
        </a:spcBef>
        <a:buFont typeface="Arial" panose="020B0604020202020204" pitchFamily="34" charset="0"/>
        <a:buNone/>
        <a:tabLst/>
        <a:defRPr sz="1000" i="1"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87" userDrawn="1">
          <p15:clr>
            <a:srgbClr val="F26B43"/>
          </p15:clr>
        </p15:guide>
        <p15:guide id="2" pos="211" userDrawn="1">
          <p15:clr>
            <a:srgbClr val="F26B43"/>
          </p15:clr>
        </p15:guide>
        <p15:guide id="3" pos="1912" userDrawn="1">
          <p15:clr>
            <a:srgbClr val="F26B43"/>
          </p15:clr>
        </p15:guide>
        <p15:guide id="4" pos="2071" userDrawn="1">
          <p15:clr>
            <a:srgbClr val="F26B43"/>
          </p15:clr>
        </p15:guide>
        <p15:guide id="5" pos="3749" userDrawn="1">
          <p15:clr>
            <a:srgbClr val="F26B43"/>
          </p15:clr>
        </p15:guide>
        <p15:guide id="6" pos="3908" userDrawn="1">
          <p15:clr>
            <a:srgbClr val="F26B43"/>
          </p15:clr>
        </p15:guide>
        <p15:guide id="7" pos="5609" userDrawn="1">
          <p15:clr>
            <a:srgbClr val="F26B43"/>
          </p15:clr>
        </p15:guide>
        <p15:guide id="8" pos="5768" userDrawn="1">
          <p15:clr>
            <a:srgbClr val="F26B43"/>
          </p15:clr>
        </p15:guide>
        <p15:guide id="9" pos="7469" userDrawn="1">
          <p15:clr>
            <a:srgbClr val="F26B43"/>
          </p15:clr>
        </p15:guide>
        <p15:guide id="10" orient="horz" pos="3884" userDrawn="1">
          <p15:clr>
            <a:srgbClr val="F26B43"/>
          </p15:clr>
        </p15:guide>
        <p15:guide id="11" orient="horz" pos="1049" userDrawn="1">
          <p15:clr>
            <a:srgbClr val="F26B43"/>
          </p15:clr>
        </p15:guide>
        <p15:guide id="13" orient="horz" pos="2001" userDrawn="1">
          <p15:clr>
            <a:srgbClr val="F26B43"/>
          </p15:clr>
        </p15:guide>
        <p15:guide id="14" orient="horz" pos="2069" userDrawn="1">
          <p15:clr>
            <a:srgbClr val="F26B43"/>
          </p15:clr>
        </p15:guide>
        <p15:guide id="15" orient="horz" pos="2931" userDrawn="1">
          <p15:clr>
            <a:srgbClr val="F26B43"/>
          </p15:clr>
        </p15:guide>
        <p15:guide id="16" orient="horz" pos="2999" userDrawn="1">
          <p15:clr>
            <a:srgbClr val="F26B43"/>
          </p15:clr>
        </p15:guide>
        <p15:guide id="17" orient="horz" pos="111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3.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chart" Target="../charts/chart4.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42E46-69CF-FAE0-C576-052CF3622F5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96F3617-5A0D-D36E-A97B-E9E8FC94B5B8}"/>
              </a:ext>
            </a:extLst>
          </p:cNvPr>
          <p:cNvSpPr>
            <a:spLocks noGrp="1"/>
          </p:cNvSpPr>
          <p:nvPr>
            <p:ph type="title"/>
          </p:nvPr>
        </p:nvSpPr>
        <p:spPr>
          <a:xfrm>
            <a:off x="6291263" y="791570"/>
            <a:ext cx="5565775" cy="2934293"/>
          </a:xfrm>
        </p:spPr>
        <p:txBody>
          <a:bodyPr/>
          <a:lstStyle/>
          <a:p>
            <a:r>
              <a:rPr lang="en-US" dirty="0">
                <a:solidFill>
                  <a:schemeClr val="tx1"/>
                </a:solidFill>
              </a:rPr>
              <a:t>Understand the U.S. retirement savings system today</a:t>
            </a:r>
          </a:p>
        </p:txBody>
      </p:sp>
      <p:sp>
        <p:nvSpPr>
          <p:cNvPr id="4" name="Slide Number Placeholder 3">
            <a:extLst>
              <a:ext uri="{FF2B5EF4-FFF2-40B4-BE49-F238E27FC236}">
                <a16:creationId xmlns:a16="http://schemas.microsoft.com/office/drawing/2014/main" id="{A2787461-A944-3595-2FFC-655AB2DB2E28}"/>
              </a:ext>
            </a:extLst>
          </p:cNvPr>
          <p:cNvSpPr>
            <a:spLocks noGrp="1"/>
          </p:cNvSpPr>
          <p:nvPr>
            <p:ph type="sldNum" sz="quarter" idx="22"/>
          </p:nvPr>
        </p:nvSpPr>
        <p:spPr>
          <a:xfrm>
            <a:off x="11541760" y="6397825"/>
            <a:ext cx="315276" cy="365125"/>
          </a:xfrm>
        </p:spPr>
        <p:txBody>
          <a:bodyPr/>
          <a:lstStyle/>
          <a:p>
            <a:fld id="{6772E023-1036-8A41-858B-B2D045903905}" type="slidenum">
              <a:rPr lang="en-US" smtClean="0"/>
              <a:pPr/>
              <a:t>1</a:t>
            </a:fld>
            <a:endParaRPr lang="en-US" dirty="0"/>
          </a:p>
        </p:txBody>
      </p:sp>
      <p:pic>
        <p:nvPicPr>
          <p:cNvPr id="11" name="Picture Placeholder 5">
            <a:extLst>
              <a:ext uri="{FF2B5EF4-FFF2-40B4-BE49-F238E27FC236}">
                <a16:creationId xmlns:a16="http://schemas.microsoft.com/office/drawing/2014/main" id="{FAEB2ABF-B299-BD55-F0FE-D14C58B46772}"/>
              </a:ext>
            </a:extLst>
          </p:cNvPr>
          <p:cNvPicPr>
            <a:picLocks noGrp="1" noChangeAspect="1"/>
          </p:cNvPicPr>
          <p:nvPr>
            <p:ph type="pic" sz="quarter" idx="23"/>
          </p:nvPr>
        </p:nvPicPr>
        <p:blipFill>
          <a:blip r:embed="rId2" cstate="hqprint">
            <a:extLst>
              <a:ext uri="{28A0092B-C50C-407E-A947-70E740481C1C}">
                <a14:useLocalDpi xmlns:a14="http://schemas.microsoft.com/office/drawing/2010/main"/>
              </a:ext>
            </a:extLst>
          </a:blip>
          <a:srcRect/>
          <a:stretch>
            <a:fillRect/>
          </a:stretch>
        </p:blipFill>
        <p:spPr>
          <a:xfrm>
            <a:off x="0" y="658813"/>
            <a:ext cx="5940425" cy="5507037"/>
          </a:xfrm>
        </p:spPr>
      </p:pic>
    </p:spTree>
    <p:extLst>
      <p:ext uri="{BB962C8B-B14F-4D97-AF65-F5344CB8AC3E}">
        <p14:creationId xmlns:p14="http://schemas.microsoft.com/office/powerpoint/2010/main" val="2048494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DA24E7-B7A1-1C65-4C3C-E8A4CB3D9624}"/>
              </a:ext>
            </a:extLst>
          </p:cNvPr>
          <p:cNvSpPr>
            <a:spLocks noGrp="1"/>
          </p:cNvSpPr>
          <p:nvPr>
            <p:ph type="title"/>
          </p:nvPr>
        </p:nvSpPr>
        <p:spPr>
          <a:xfrm>
            <a:off x="345123" y="296863"/>
            <a:ext cx="11522074" cy="1227137"/>
          </a:xfrm>
        </p:spPr>
        <p:txBody>
          <a:bodyPr/>
          <a:lstStyle/>
          <a:p>
            <a:r>
              <a:rPr lang="en-US" dirty="0"/>
              <a:t>Why lifetime income? Why now?</a:t>
            </a:r>
          </a:p>
        </p:txBody>
      </p:sp>
      <p:sp>
        <p:nvSpPr>
          <p:cNvPr id="38" name="Text Placeholder 6">
            <a:extLst>
              <a:ext uri="{FF2B5EF4-FFF2-40B4-BE49-F238E27FC236}">
                <a16:creationId xmlns:a16="http://schemas.microsoft.com/office/drawing/2014/main" id="{95B421D9-B49D-544E-FCA0-9047BF074F1B}"/>
              </a:ext>
            </a:extLst>
          </p:cNvPr>
          <p:cNvSpPr>
            <a:spLocks noGrp="1"/>
          </p:cNvSpPr>
          <p:nvPr>
            <p:ph type="body" sz="quarter" idx="23"/>
          </p:nvPr>
        </p:nvSpPr>
        <p:spPr>
          <a:xfrm>
            <a:off x="344489" y="5975864"/>
            <a:ext cx="11522074" cy="365125"/>
          </a:xfrm>
        </p:spPr>
        <p:txBody>
          <a:bodyPr numCol="1"/>
          <a:lstStyle/>
          <a:p>
            <a:r>
              <a:rPr lang="en-US" dirty="0"/>
              <a:t>1 Employee Benefits Security Administration, Private Pension Plan Bulletin Historical Tables and Graphs 1975–2022, tables E1 and E7, September 2024.  2 Based on TIAA dividend mortality tables as of 01 Jan 2022 with TIAA Traditional, a type of deferred fixed annuity like the TIAA Secure Income Account.  3 Morningstar. 2024.</a:t>
            </a:r>
          </a:p>
        </p:txBody>
      </p:sp>
      <p:sp>
        <p:nvSpPr>
          <p:cNvPr id="33" name="Rectangle 32">
            <a:extLst>
              <a:ext uri="{FF2B5EF4-FFF2-40B4-BE49-F238E27FC236}">
                <a16:creationId xmlns:a16="http://schemas.microsoft.com/office/drawing/2014/main" id="{3E30DF65-9B5C-6B79-1C19-9B850CBEAFEA}"/>
              </a:ext>
            </a:extLst>
          </p:cNvPr>
          <p:cNvSpPr/>
          <p:nvPr/>
        </p:nvSpPr>
        <p:spPr>
          <a:xfrm>
            <a:off x="344488" y="2660866"/>
            <a:ext cx="1814040" cy="2785193"/>
          </a:xfrm>
          <a:prstGeom prst="rect">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34" name="Rectangle 33">
            <a:extLst>
              <a:ext uri="{FF2B5EF4-FFF2-40B4-BE49-F238E27FC236}">
                <a16:creationId xmlns:a16="http://schemas.microsoft.com/office/drawing/2014/main" id="{4FFAC792-3BC6-20FF-18F1-38C01FDB39DC}"/>
              </a:ext>
            </a:extLst>
          </p:cNvPr>
          <p:cNvSpPr/>
          <p:nvPr/>
        </p:nvSpPr>
        <p:spPr>
          <a:xfrm>
            <a:off x="3011365" y="2349488"/>
            <a:ext cx="4774710" cy="30965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6"/>
          </a:p>
        </p:txBody>
      </p:sp>
      <p:sp>
        <p:nvSpPr>
          <p:cNvPr id="35" name="Rectangle 34">
            <a:extLst>
              <a:ext uri="{FF2B5EF4-FFF2-40B4-BE49-F238E27FC236}">
                <a16:creationId xmlns:a16="http://schemas.microsoft.com/office/drawing/2014/main" id="{7D87BADC-819C-F23D-8E4F-0C4397AA1E13}"/>
              </a:ext>
            </a:extLst>
          </p:cNvPr>
          <p:cNvSpPr/>
          <p:nvPr/>
        </p:nvSpPr>
        <p:spPr>
          <a:xfrm>
            <a:off x="8904287" y="2375698"/>
            <a:ext cx="2962275" cy="3070361"/>
          </a:xfrm>
          <a:prstGeom prst="rect">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289" dirty="0">
              <a:solidFill>
                <a:schemeClr val="accent4">
                  <a:lumMod val="20000"/>
                  <a:lumOff val="80000"/>
                </a:schemeClr>
              </a:solidFill>
            </a:endParaRPr>
          </a:p>
        </p:txBody>
      </p:sp>
      <p:sp>
        <p:nvSpPr>
          <p:cNvPr id="36" name="TextBox 35">
            <a:extLst>
              <a:ext uri="{FF2B5EF4-FFF2-40B4-BE49-F238E27FC236}">
                <a16:creationId xmlns:a16="http://schemas.microsoft.com/office/drawing/2014/main" id="{AF02400F-DFAE-BCEB-67A8-3EFD3E355FEB}"/>
              </a:ext>
            </a:extLst>
          </p:cNvPr>
          <p:cNvSpPr txBox="1"/>
          <p:nvPr/>
        </p:nvSpPr>
        <p:spPr>
          <a:xfrm>
            <a:off x="344933" y="1556281"/>
            <a:ext cx="2766844" cy="614375"/>
          </a:xfrm>
          <a:prstGeom prst="rect">
            <a:avLst/>
          </a:prstGeom>
          <a:noFill/>
        </p:spPr>
        <p:txBody>
          <a:bodyPr wrap="square" lIns="0" tIns="0" rIns="0" bIns="0" rtlCol="0">
            <a:noAutofit/>
          </a:bodyPr>
          <a:lstStyle/>
          <a:p>
            <a:pPr defTabSz="370851">
              <a:defRPr/>
            </a:pPr>
            <a:r>
              <a:rPr lang="en-US" sz="2118" b="1" dirty="0">
                <a:solidFill>
                  <a:schemeClr val="tx2"/>
                </a:solidFill>
                <a:latin typeface="Georgia" panose="02040502050405020303" pitchFamily="18" charset="0"/>
                <a:cs typeface="Gill Sans Light" panose="020B0302020104020203"/>
              </a:rPr>
              <a:t>Lack of </a:t>
            </a:r>
          </a:p>
          <a:p>
            <a:pPr defTabSz="370851">
              <a:defRPr/>
            </a:pPr>
            <a:r>
              <a:rPr lang="en-US" sz="2118" b="1" dirty="0">
                <a:solidFill>
                  <a:schemeClr val="tx2"/>
                </a:solidFill>
                <a:latin typeface="Georgia" panose="02040502050405020303" pitchFamily="18" charset="0"/>
                <a:cs typeface="Gill Sans Light" panose="020B0302020104020203"/>
              </a:rPr>
              <a:t>guaranteed </a:t>
            </a:r>
          </a:p>
          <a:p>
            <a:pPr defTabSz="370851">
              <a:defRPr/>
            </a:pPr>
            <a:r>
              <a:rPr lang="en-US" sz="2118" b="1" dirty="0">
                <a:solidFill>
                  <a:schemeClr val="tx2"/>
                </a:solidFill>
                <a:latin typeface="Georgia" panose="02040502050405020303" pitchFamily="18" charset="0"/>
                <a:cs typeface="Gill Sans Light" panose="020B0302020104020203"/>
              </a:rPr>
              <a:t>income</a:t>
            </a:r>
            <a:r>
              <a:rPr lang="en-US" sz="2118" baseline="30000" dirty="0">
                <a:solidFill>
                  <a:schemeClr val="tx2"/>
                </a:solidFill>
                <a:latin typeface="Georgia" panose="02040502050405020303" pitchFamily="18" charset="0"/>
                <a:cs typeface="Gill Sans Light" panose="020B0302020104020203"/>
              </a:rPr>
              <a:t>1</a:t>
            </a:r>
          </a:p>
        </p:txBody>
      </p:sp>
      <p:sp>
        <p:nvSpPr>
          <p:cNvPr id="37" name="TextBox 36">
            <a:extLst>
              <a:ext uri="{FF2B5EF4-FFF2-40B4-BE49-F238E27FC236}">
                <a16:creationId xmlns:a16="http://schemas.microsoft.com/office/drawing/2014/main" id="{C5C07A73-895D-E4F7-64CF-C616749FBE8F}"/>
              </a:ext>
            </a:extLst>
          </p:cNvPr>
          <p:cNvSpPr txBox="1"/>
          <p:nvPr/>
        </p:nvSpPr>
        <p:spPr>
          <a:xfrm>
            <a:off x="9156700" y="1532929"/>
            <a:ext cx="2623304" cy="805151"/>
          </a:xfrm>
          <a:prstGeom prst="rect">
            <a:avLst/>
          </a:prstGeom>
          <a:noFill/>
        </p:spPr>
        <p:txBody>
          <a:bodyPr wrap="square" lIns="0" tIns="0" rIns="0" bIns="0" rtlCol="0">
            <a:noAutofit/>
          </a:bodyPr>
          <a:lstStyle/>
          <a:p>
            <a:pPr defTabSz="370851">
              <a:defRPr/>
            </a:pPr>
            <a:r>
              <a:rPr lang="en-US" sz="2118" b="1" dirty="0">
                <a:solidFill>
                  <a:schemeClr val="tx2"/>
                </a:solidFill>
                <a:latin typeface="Georgia" panose="02040502050405020303" pitchFamily="18" charset="0"/>
                <a:cs typeface="Gill Sans Light" panose="020B0302020104020203"/>
              </a:rPr>
              <a:t>Retirement </a:t>
            </a:r>
          </a:p>
          <a:p>
            <a:pPr defTabSz="370851">
              <a:defRPr/>
            </a:pPr>
            <a:r>
              <a:rPr lang="en-US" sz="2118" b="1" dirty="0">
                <a:solidFill>
                  <a:schemeClr val="tx2"/>
                </a:solidFill>
                <a:latin typeface="Georgia" panose="02040502050405020303" pitchFamily="18" charset="0"/>
                <a:cs typeface="Gill Sans Light" panose="020B0302020104020203"/>
              </a:rPr>
              <a:t>shortfall</a:t>
            </a:r>
            <a:r>
              <a:rPr lang="en-US" sz="2118" baseline="30000" dirty="0">
                <a:solidFill>
                  <a:schemeClr val="tx2"/>
                </a:solidFill>
                <a:latin typeface="Georgia" panose="02040502050405020303" pitchFamily="18" charset="0"/>
                <a:cs typeface="Gill Sans Light" panose="020B0302020104020203"/>
              </a:rPr>
              <a:t>3</a:t>
            </a:r>
          </a:p>
        </p:txBody>
      </p:sp>
      <p:graphicFrame>
        <p:nvGraphicFramePr>
          <p:cNvPr id="39" name="Chart 38">
            <a:extLst>
              <a:ext uri="{FF2B5EF4-FFF2-40B4-BE49-F238E27FC236}">
                <a16:creationId xmlns:a16="http://schemas.microsoft.com/office/drawing/2014/main" id="{1D0C7242-DAE2-C91D-9FB3-DB748783E078}"/>
              </a:ext>
            </a:extLst>
          </p:cNvPr>
          <p:cNvGraphicFramePr/>
          <p:nvPr>
            <p:extLst>
              <p:ext uri="{D42A27DB-BD31-4B8C-83A1-F6EECF244321}">
                <p14:modId xmlns:p14="http://schemas.microsoft.com/office/powerpoint/2010/main" val="1548411319"/>
              </p:ext>
            </p:extLst>
          </p:nvPr>
        </p:nvGraphicFramePr>
        <p:xfrm>
          <a:off x="3193738" y="2338080"/>
          <a:ext cx="4438268" cy="3154118"/>
        </p:xfrm>
        <a:graphic>
          <a:graphicData uri="http://schemas.openxmlformats.org/drawingml/2006/chart">
            <c:chart xmlns:c="http://schemas.openxmlformats.org/drawingml/2006/chart" xmlns:r="http://schemas.openxmlformats.org/officeDocument/2006/relationships" r:id="rId3"/>
          </a:graphicData>
        </a:graphic>
      </p:graphicFrame>
      <p:sp>
        <p:nvSpPr>
          <p:cNvPr id="40" name="TextBox 39">
            <a:extLst>
              <a:ext uri="{FF2B5EF4-FFF2-40B4-BE49-F238E27FC236}">
                <a16:creationId xmlns:a16="http://schemas.microsoft.com/office/drawing/2014/main" id="{6F108F5B-D615-B51C-CB73-9F95807ADBC2}"/>
              </a:ext>
            </a:extLst>
          </p:cNvPr>
          <p:cNvSpPr txBox="1"/>
          <p:nvPr/>
        </p:nvSpPr>
        <p:spPr>
          <a:xfrm>
            <a:off x="507482" y="4321069"/>
            <a:ext cx="1461489" cy="401007"/>
          </a:xfrm>
          <a:prstGeom prst="rect">
            <a:avLst/>
          </a:prstGeom>
          <a:noFill/>
        </p:spPr>
        <p:txBody>
          <a:bodyPr wrap="square" rtlCol="0">
            <a:spAutoFit/>
          </a:bodyPr>
          <a:lstStyle/>
          <a:p>
            <a:endParaRPr lang="en-US" sz="2006" dirty="0"/>
          </a:p>
        </p:txBody>
      </p:sp>
      <p:sp>
        <p:nvSpPr>
          <p:cNvPr id="41" name="TextBox 40">
            <a:extLst>
              <a:ext uri="{FF2B5EF4-FFF2-40B4-BE49-F238E27FC236}">
                <a16:creationId xmlns:a16="http://schemas.microsoft.com/office/drawing/2014/main" id="{C640BFC8-E985-02AB-366B-69E3CAA36C37}"/>
              </a:ext>
            </a:extLst>
          </p:cNvPr>
          <p:cNvSpPr txBox="1"/>
          <p:nvPr/>
        </p:nvSpPr>
        <p:spPr>
          <a:xfrm>
            <a:off x="507482" y="4168670"/>
            <a:ext cx="1461489" cy="401007"/>
          </a:xfrm>
          <a:prstGeom prst="rect">
            <a:avLst/>
          </a:prstGeom>
          <a:noFill/>
        </p:spPr>
        <p:txBody>
          <a:bodyPr wrap="square" rtlCol="0">
            <a:spAutoFit/>
          </a:bodyPr>
          <a:lstStyle/>
          <a:p>
            <a:endParaRPr lang="en-US" sz="2006" dirty="0"/>
          </a:p>
        </p:txBody>
      </p:sp>
      <p:grpSp>
        <p:nvGrpSpPr>
          <p:cNvPr id="42" name="Group 41">
            <a:extLst>
              <a:ext uri="{FF2B5EF4-FFF2-40B4-BE49-F238E27FC236}">
                <a16:creationId xmlns:a16="http://schemas.microsoft.com/office/drawing/2014/main" id="{B95CF4A8-995C-55D9-A78F-97BF359641C3}"/>
              </a:ext>
            </a:extLst>
          </p:cNvPr>
          <p:cNvGrpSpPr/>
          <p:nvPr/>
        </p:nvGrpSpPr>
        <p:grpSpPr>
          <a:xfrm>
            <a:off x="560277" y="2892161"/>
            <a:ext cx="2036448" cy="812073"/>
            <a:chOff x="753007" y="3359854"/>
            <a:chExt cx="2307974" cy="920349"/>
          </a:xfrm>
        </p:grpSpPr>
        <p:sp>
          <p:nvSpPr>
            <p:cNvPr id="43" name="TextBox 42">
              <a:extLst>
                <a:ext uri="{FF2B5EF4-FFF2-40B4-BE49-F238E27FC236}">
                  <a16:creationId xmlns:a16="http://schemas.microsoft.com/office/drawing/2014/main" id="{8A939422-B93F-C976-5FEE-703CC2A1CAB1}"/>
                </a:ext>
              </a:extLst>
            </p:cNvPr>
            <p:cNvSpPr txBox="1"/>
            <p:nvPr/>
          </p:nvSpPr>
          <p:spPr>
            <a:xfrm>
              <a:off x="753007" y="3359854"/>
              <a:ext cx="898003" cy="400110"/>
            </a:xfrm>
            <a:prstGeom prst="rect">
              <a:avLst/>
            </a:prstGeom>
            <a:noFill/>
          </p:spPr>
          <p:txBody>
            <a:bodyPr wrap="none" lIns="0" tIns="0" rIns="0" bIns="0" rtlCol="0">
              <a:noAutofit/>
            </a:bodyPr>
            <a:lstStyle/>
            <a:p>
              <a:r>
                <a:rPr lang="en-US" sz="1600" b="1" dirty="0">
                  <a:latin typeface="Arial" panose="020B0604020202020204" pitchFamily="34" charset="0"/>
                  <a:cs typeface="Arial" panose="020B0604020202020204" pitchFamily="34" charset="0"/>
                </a:rPr>
                <a:t>1970s</a:t>
              </a:r>
            </a:p>
          </p:txBody>
        </p:sp>
        <p:sp>
          <p:nvSpPr>
            <p:cNvPr id="44" name="TextBox 43">
              <a:extLst>
                <a:ext uri="{FF2B5EF4-FFF2-40B4-BE49-F238E27FC236}">
                  <a16:creationId xmlns:a16="http://schemas.microsoft.com/office/drawing/2014/main" id="{ACFD8045-5B65-48FE-B917-F27D260E9D29}"/>
                </a:ext>
              </a:extLst>
            </p:cNvPr>
            <p:cNvSpPr txBox="1"/>
            <p:nvPr/>
          </p:nvSpPr>
          <p:spPr>
            <a:xfrm>
              <a:off x="777575" y="3512545"/>
              <a:ext cx="2283406" cy="767658"/>
            </a:xfrm>
            <a:prstGeom prst="rect">
              <a:avLst/>
            </a:prstGeom>
            <a:noFill/>
          </p:spPr>
          <p:txBody>
            <a:bodyPr wrap="square" lIns="0" tIns="0" rIns="0" bIns="0" rtlCol="0" anchor="ctr">
              <a:noAutofit/>
            </a:bodyPr>
            <a:lstStyle/>
            <a:p>
              <a:pPr defTabSz="370851">
                <a:spcAft>
                  <a:spcPts val="437"/>
                </a:spcAft>
                <a:defRPr/>
              </a:pPr>
              <a:r>
                <a:rPr lang="en-US" sz="4236" b="1" dirty="0">
                  <a:latin typeface="Georgia" panose="02040502050405020303" pitchFamily="18" charset="0"/>
                  <a:cs typeface="Gill Sans Light" panose="020B0302020104020203"/>
                </a:rPr>
                <a:t>70</a:t>
              </a:r>
              <a:r>
                <a:rPr lang="en-US" sz="3177" b="1" dirty="0">
                  <a:latin typeface="Georgia" panose="02040502050405020303" pitchFamily="18" charset="0"/>
                  <a:cs typeface="Gill Sans Light" panose="020B0302020104020203"/>
                </a:rPr>
                <a:t>%</a:t>
              </a:r>
              <a:endParaRPr lang="en-US" sz="4236" b="1" dirty="0">
                <a:latin typeface="Georgia" panose="02040502050405020303" pitchFamily="18" charset="0"/>
                <a:cs typeface="Gill Sans Light" panose="020B0302020104020203"/>
              </a:endParaRPr>
            </a:p>
          </p:txBody>
        </p:sp>
      </p:grpSp>
      <p:grpSp>
        <p:nvGrpSpPr>
          <p:cNvPr id="45" name="Group 44">
            <a:extLst>
              <a:ext uri="{FF2B5EF4-FFF2-40B4-BE49-F238E27FC236}">
                <a16:creationId xmlns:a16="http://schemas.microsoft.com/office/drawing/2014/main" id="{F5DA50F5-1CB4-6BE3-98CB-CE6852EBBFC6}"/>
              </a:ext>
            </a:extLst>
          </p:cNvPr>
          <p:cNvGrpSpPr/>
          <p:nvPr/>
        </p:nvGrpSpPr>
        <p:grpSpPr>
          <a:xfrm>
            <a:off x="554218" y="4208205"/>
            <a:ext cx="1461489" cy="889515"/>
            <a:chOff x="746140" y="4614343"/>
            <a:chExt cx="1656354" cy="1008117"/>
          </a:xfrm>
        </p:grpSpPr>
        <p:sp>
          <p:nvSpPr>
            <p:cNvPr id="46" name="TextBox 45">
              <a:extLst>
                <a:ext uri="{FF2B5EF4-FFF2-40B4-BE49-F238E27FC236}">
                  <a16:creationId xmlns:a16="http://schemas.microsoft.com/office/drawing/2014/main" id="{BAC95A0C-528B-5B3E-F490-79279BE7212E}"/>
                </a:ext>
              </a:extLst>
            </p:cNvPr>
            <p:cNvSpPr txBox="1"/>
            <p:nvPr/>
          </p:nvSpPr>
          <p:spPr>
            <a:xfrm>
              <a:off x="753007" y="4614343"/>
              <a:ext cx="963469" cy="400110"/>
            </a:xfrm>
            <a:prstGeom prst="rect">
              <a:avLst/>
            </a:prstGeom>
            <a:noFill/>
          </p:spPr>
          <p:txBody>
            <a:bodyPr wrap="none" lIns="0" tIns="0" rIns="0" bIns="0" rtlCol="0">
              <a:noAutofit/>
            </a:bodyPr>
            <a:lstStyle/>
            <a:p>
              <a:r>
                <a:rPr lang="en-US" sz="1600" b="1" dirty="0">
                  <a:latin typeface="Arial" panose="020B0604020202020204" pitchFamily="34" charset="0"/>
                  <a:cs typeface="Arial" panose="020B0604020202020204" pitchFamily="34" charset="0"/>
                </a:rPr>
                <a:t>TODAY</a:t>
              </a:r>
            </a:p>
          </p:txBody>
        </p:sp>
        <p:sp>
          <p:nvSpPr>
            <p:cNvPr id="47" name="TextBox 46">
              <a:extLst>
                <a:ext uri="{FF2B5EF4-FFF2-40B4-BE49-F238E27FC236}">
                  <a16:creationId xmlns:a16="http://schemas.microsoft.com/office/drawing/2014/main" id="{CE462DFB-9DF1-E290-3C0E-D3A653A9C414}"/>
                </a:ext>
              </a:extLst>
            </p:cNvPr>
            <p:cNvSpPr txBox="1"/>
            <p:nvPr/>
          </p:nvSpPr>
          <p:spPr>
            <a:xfrm>
              <a:off x="746140" y="4766807"/>
              <a:ext cx="1656354" cy="855653"/>
            </a:xfrm>
            <a:prstGeom prst="rect">
              <a:avLst/>
            </a:prstGeom>
            <a:noFill/>
          </p:spPr>
          <p:txBody>
            <a:bodyPr wrap="square" lIns="0" tIns="0" rIns="0" bIns="0" rtlCol="0" anchor="ctr">
              <a:noAutofit/>
            </a:bodyPr>
            <a:lstStyle/>
            <a:p>
              <a:pPr defTabSz="370851">
                <a:spcAft>
                  <a:spcPts val="437"/>
                </a:spcAft>
                <a:defRPr/>
              </a:pPr>
              <a:r>
                <a:rPr lang="en-US" sz="4236" b="1" dirty="0">
                  <a:latin typeface="Georgia" panose="02040502050405020303" pitchFamily="18" charset="0"/>
                  <a:cs typeface="Gill Sans Light" panose="020B0302020104020203"/>
                </a:rPr>
                <a:t>11</a:t>
              </a:r>
              <a:r>
                <a:rPr lang="en-US" sz="3177" b="1" dirty="0">
                  <a:latin typeface="Georgia" panose="02040502050405020303" pitchFamily="18" charset="0"/>
                  <a:cs typeface="Gill Sans Light" panose="020B0302020104020203"/>
                </a:rPr>
                <a:t>%</a:t>
              </a:r>
              <a:endParaRPr lang="en-US" sz="4236" b="1" dirty="0">
                <a:latin typeface="Georgia" panose="02040502050405020303" pitchFamily="18" charset="0"/>
                <a:cs typeface="Gill Sans Light" panose="020B0302020104020203"/>
              </a:endParaRPr>
            </a:p>
          </p:txBody>
        </p:sp>
      </p:grpSp>
      <p:sp>
        <p:nvSpPr>
          <p:cNvPr id="48" name="TextBox 47">
            <a:extLst>
              <a:ext uri="{FF2B5EF4-FFF2-40B4-BE49-F238E27FC236}">
                <a16:creationId xmlns:a16="http://schemas.microsoft.com/office/drawing/2014/main" id="{9C45F0E2-BF2F-FA42-3946-ACB581FD5307}"/>
              </a:ext>
            </a:extLst>
          </p:cNvPr>
          <p:cNvSpPr txBox="1"/>
          <p:nvPr/>
        </p:nvSpPr>
        <p:spPr>
          <a:xfrm>
            <a:off x="3315831" y="1566838"/>
            <a:ext cx="4651382" cy="502793"/>
          </a:xfrm>
          <a:prstGeom prst="rect">
            <a:avLst/>
          </a:prstGeom>
          <a:noFill/>
        </p:spPr>
        <p:txBody>
          <a:bodyPr wrap="square" lIns="0" tIns="0" rIns="0" bIns="0" rtlCol="0">
            <a:noAutofit/>
          </a:bodyPr>
          <a:lstStyle/>
          <a:p>
            <a:pPr defTabSz="370851">
              <a:spcAft>
                <a:spcPts val="437"/>
              </a:spcAft>
              <a:defRPr/>
            </a:pPr>
            <a:r>
              <a:rPr lang="en-US" sz="2118" b="1" dirty="0">
                <a:solidFill>
                  <a:schemeClr val="tx2"/>
                </a:solidFill>
                <a:latin typeface="Georgia" panose="02040502050405020303" pitchFamily="18" charset="0"/>
                <a:cs typeface="Gill Sans Light" panose="020B0302020104020203"/>
              </a:rPr>
              <a:t>Longevity </a:t>
            </a:r>
          </a:p>
          <a:p>
            <a:pPr defTabSz="370851">
              <a:spcAft>
                <a:spcPts val="437"/>
              </a:spcAft>
              <a:defRPr/>
            </a:pPr>
            <a:r>
              <a:rPr lang="en-US" sz="2118" b="1" dirty="0">
                <a:solidFill>
                  <a:schemeClr val="tx2"/>
                </a:solidFill>
                <a:latin typeface="Georgia" panose="02040502050405020303" pitchFamily="18" charset="0"/>
                <a:cs typeface="Gill Sans Light" panose="020B0302020104020203"/>
              </a:rPr>
              <a:t>risk</a:t>
            </a:r>
            <a:r>
              <a:rPr lang="en-US" sz="2118" baseline="30000" dirty="0">
                <a:solidFill>
                  <a:schemeClr val="tx2"/>
                </a:solidFill>
                <a:latin typeface="Georgia" panose="02040502050405020303" pitchFamily="18" charset="0"/>
                <a:cs typeface="Gill Sans Light" panose="020B0302020104020203"/>
              </a:rPr>
              <a:t>2</a:t>
            </a:r>
          </a:p>
        </p:txBody>
      </p:sp>
      <p:sp>
        <p:nvSpPr>
          <p:cNvPr id="49" name="TextBox 48">
            <a:extLst>
              <a:ext uri="{FF2B5EF4-FFF2-40B4-BE49-F238E27FC236}">
                <a16:creationId xmlns:a16="http://schemas.microsoft.com/office/drawing/2014/main" id="{64D9DD00-31A0-4189-661A-3518DDBAE685}"/>
              </a:ext>
            </a:extLst>
          </p:cNvPr>
          <p:cNvSpPr txBox="1"/>
          <p:nvPr/>
        </p:nvSpPr>
        <p:spPr>
          <a:xfrm>
            <a:off x="9265187" y="2592049"/>
            <a:ext cx="2372122" cy="2227020"/>
          </a:xfrm>
          <a:prstGeom prst="rect">
            <a:avLst/>
          </a:prstGeom>
          <a:noFill/>
        </p:spPr>
        <p:txBody>
          <a:bodyPr wrap="square" lIns="0" tIns="0" rIns="0" bIns="0" rtlCol="0" anchor="ctr">
            <a:spAutoFit/>
          </a:bodyPr>
          <a:lstStyle/>
          <a:p>
            <a:r>
              <a:rPr lang="en-US" sz="6000" b="1" dirty="0">
                <a:latin typeface="Georgia" panose="02040502050405020303" pitchFamily="18" charset="0"/>
              </a:rPr>
              <a:t>45</a:t>
            </a:r>
            <a:r>
              <a:rPr lang="en-US" sz="3883" b="1" dirty="0">
                <a:latin typeface="Georgia" panose="02040502050405020303" pitchFamily="18" charset="0"/>
              </a:rPr>
              <a:t>%</a:t>
            </a:r>
            <a:br>
              <a:rPr lang="en-US" sz="2000" dirty="0">
                <a:latin typeface="Georgia" panose="02040502050405020303" pitchFamily="18" charset="0"/>
              </a:rPr>
            </a:br>
            <a:r>
              <a:rPr lang="en-US" sz="2118" dirty="0">
                <a:latin typeface="Georgia" panose="02040502050405020303" pitchFamily="18" charset="0"/>
              </a:rPr>
              <a:t>of U.S. households risk running short of money in retirement</a:t>
            </a:r>
            <a:endParaRPr lang="en-US" sz="2000" baseline="30000" dirty="0">
              <a:latin typeface="Georgia" panose="02040502050405020303" pitchFamily="18" charset="0"/>
            </a:endParaRPr>
          </a:p>
        </p:txBody>
      </p:sp>
      <p:sp>
        <p:nvSpPr>
          <p:cNvPr id="53" name="TextBox 52">
            <a:extLst>
              <a:ext uri="{FF2B5EF4-FFF2-40B4-BE49-F238E27FC236}">
                <a16:creationId xmlns:a16="http://schemas.microsoft.com/office/drawing/2014/main" id="{8F86A947-F45C-C6D5-A10D-31AB7E2D64CB}"/>
              </a:ext>
            </a:extLst>
          </p:cNvPr>
          <p:cNvSpPr txBox="1"/>
          <p:nvPr/>
        </p:nvSpPr>
        <p:spPr>
          <a:xfrm>
            <a:off x="7920219" y="3263667"/>
            <a:ext cx="560992" cy="1178656"/>
          </a:xfrm>
          <a:prstGeom prst="rect">
            <a:avLst/>
          </a:prstGeom>
          <a:noFill/>
        </p:spPr>
        <p:txBody>
          <a:bodyPr wrap="square" rtlCol="0">
            <a:spAutoFit/>
          </a:bodyPr>
          <a:lstStyle/>
          <a:p>
            <a:r>
              <a:rPr lang="en-US" sz="7059" b="1" dirty="0">
                <a:solidFill>
                  <a:schemeClr val="bg1">
                    <a:lumMod val="65000"/>
                  </a:schemeClr>
                </a:solidFill>
              </a:rPr>
              <a:t>=</a:t>
            </a:r>
          </a:p>
        </p:txBody>
      </p:sp>
      <p:sp>
        <p:nvSpPr>
          <p:cNvPr id="57" name="TextBox 56">
            <a:extLst>
              <a:ext uri="{FF2B5EF4-FFF2-40B4-BE49-F238E27FC236}">
                <a16:creationId xmlns:a16="http://schemas.microsoft.com/office/drawing/2014/main" id="{38C227E5-7753-C293-DDAA-61ED2C19CA86}"/>
              </a:ext>
            </a:extLst>
          </p:cNvPr>
          <p:cNvSpPr txBox="1"/>
          <p:nvPr/>
        </p:nvSpPr>
        <p:spPr>
          <a:xfrm>
            <a:off x="2205264" y="3263667"/>
            <a:ext cx="453655" cy="1178656"/>
          </a:xfrm>
          <a:prstGeom prst="rect">
            <a:avLst/>
          </a:prstGeom>
          <a:noFill/>
        </p:spPr>
        <p:txBody>
          <a:bodyPr wrap="square" rtlCol="0">
            <a:spAutoFit/>
          </a:bodyPr>
          <a:lstStyle/>
          <a:p>
            <a:r>
              <a:rPr lang="en-US" sz="7059" b="1" dirty="0">
                <a:solidFill>
                  <a:schemeClr val="bg1">
                    <a:lumMod val="65000"/>
                  </a:schemeClr>
                </a:solidFill>
              </a:rPr>
              <a:t>+</a:t>
            </a:r>
          </a:p>
        </p:txBody>
      </p:sp>
      <p:cxnSp>
        <p:nvCxnSpPr>
          <p:cNvPr id="58" name="Straight Connector 57">
            <a:extLst>
              <a:ext uri="{FF2B5EF4-FFF2-40B4-BE49-F238E27FC236}">
                <a16:creationId xmlns:a16="http://schemas.microsoft.com/office/drawing/2014/main" id="{5621B044-AA3B-F69D-1474-086B70EFAADA}"/>
              </a:ext>
            </a:extLst>
          </p:cNvPr>
          <p:cNvCxnSpPr/>
          <p:nvPr/>
        </p:nvCxnSpPr>
        <p:spPr>
          <a:xfrm>
            <a:off x="554218" y="3969137"/>
            <a:ext cx="966242" cy="0"/>
          </a:xfrm>
          <a:prstGeom prst="line">
            <a:avLst/>
          </a:prstGeom>
          <a:ln w="12700">
            <a:solidFill>
              <a:schemeClr val="bg1">
                <a:alpha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085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 Single Corner Rectangle 11">
            <a:extLst>
              <a:ext uri="{FF2B5EF4-FFF2-40B4-BE49-F238E27FC236}">
                <a16:creationId xmlns:a16="http://schemas.microsoft.com/office/drawing/2014/main" id="{3CFDE2C8-CA98-3E8E-3E77-5F122B93871D}"/>
              </a:ext>
            </a:extLst>
          </p:cNvPr>
          <p:cNvSpPr/>
          <p:nvPr/>
        </p:nvSpPr>
        <p:spPr>
          <a:xfrm>
            <a:off x="6360160" y="1670368"/>
            <a:ext cx="1547958" cy="1442839"/>
          </a:xfrm>
          <a:prstGeom prst="round1Rect">
            <a:avLst>
              <a:gd name="adj" fmla="val 28059"/>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 Single Corner Rectangle 18">
            <a:extLst>
              <a:ext uri="{FF2B5EF4-FFF2-40B4-BE49-F238E27FC236}">
                <a16:creationId xmlns:a16="http://schemas.microsoft.com/office/drawing/2014/main" id="{648048BA-908F-4740-6B87-602A67477A28}"/>
              </a:ext>
            </a:extLst>
          </p:cNvPr>
          <p:cNvSpPr/>
          <p:nvPr/>
        </p:nvSpPr>
        <p:spPr>
          <a:xfrm>
            <a:off x="9672320" y="1670368"/>
            <a:ext cx="1547958" cy="1442839"/>
          </a:xfrm>
          <a:prstGeom prst="round1Rect">
            <a:avLst>
              <a:gd name="adj" fmla="val 28059"/>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35182246-C7B8-1EE5-865C-9A70F4C690AB}"/>
              </a:ext>
            </a:extLst>
          </p:cNvPr>
          <p:cNvSpPr>
            <a:spLocks noGrp="1"/>
          </p:cNvSpPr>
          <p:nvPr>
            <p:ph type="title"/>
          </p:nvPr>
        </p:nvSpPr>
        <p:spPr>
          <a:xfrm>
            <a:off x="345123" y="296863"/>
            <a:ext cx="11522074" cy="1227137"/>
          </a:xfrm>
        </p:spPr>
        <p:txBody>
          <a:bodyPr/>
          <a:lstStyle/>
          <a:p>
            <a:r>
              <a:rPr lang="en-US" dirty="0"/>
              <a:t>The retirement crisis is real; it affects all of us.</a:t>
            </a:r>
          </a:p>
        </p:txBody>
      </p:sp>
      <p:sp>
        <p:nvSpPr>
          <p:cNvPr id="6" name="Text Placeholder 5">
            <a:extLst>
              <a:ext uri="{FF2B5EF4-FFF2-40B4-BE49-F238E27FC236}">
                <a16:creationId xmlns:a16="http://schemas.microsoft.com/office/drawing/2014/main" id="{A69A845C-B3FE-0818-F35D-B2648908A28E}"/>
              </a:ext>
            </a:extLst>
          </p:cNvPr>
          <p:cNvSpPr>
            <a:spLocks noGrp="1"/>
          </p:cNvSpPr>
          <p:nvPr>
            <p:ph type="body" sz="quarter" idx="23"/>
          </p:nvPr>
        </p:nvSpPr>
        <p:spPr>
          <a:xfrm>
            <a:off x="344489" y="5975864"/>
            <a:ext cx="11522074" cy="365125"/>
          </a:xfrm>
        </p:spPr>
        <p:txBody>
          <a:bodyPr numCol="1"/>
          <a:lstStyle/>
          <a:p>
            <a:r>
              <a:rPr lang="en-US" dirty="0"/>
              <a:t>1 AARP, July 2022.  2 Committee for a responsible federal budget. March 2026 3. OECD. Pensions at a Glance 2025</a:t>
            </a:r>
          </a:p>
        </p:txBody>
      </p:sp>
      <p:sp>
        <p:nvSpPr>
          <p:cNvPr id="28" name="TextBox 27">
            <a:extLst>
              <a:ext uri="{FF2B5EF4-FFF2-40B4-BE49-F238E27FC236}">
                <a16:creationId xmlns:a16="http://schemas.microsoft.com/office/drawing/2014/main" id="{0A287EF7-5447-AADA-95F7-5C09AB92128F}"/>
              </a:ext>
            </a:extLst>
          </p:cNvPr>
          <p:cNvSpPr txBox="1"/>
          <p:nvPr/>
        </p:nvSpPr>
        <p:spPr>
          <a:xfrm>
            <a:off x="9960138" y="3329577"/>
            <a:ext cx="1854803" cy="1586669"/>
          </a:xfrm>
          <a:prstGeom prst="rect">
            <a:avLst/>
          </a:prstGeom>
          <a:noFill/>
          <a:ln>
            <a:noFill/>
          </a:ln>
        </p:spPr>
        <p:txBody>
          <a:bodyPr wrap="square" lIns="0" tIns="0" rIns="0" bIns="0" rtlCol="0">
            <a:noAutofit/>
          </a:bodyPr>
          <a:lstStyle/>
          <a:p>
            <a:r>
              <a:rPr lang="en-US" sz="1765" b="1" i="1" spc="-29" dirty="0">
                <a:solidFill>
                  <a:schemeClr val="tx2"/>
                </a:solidFill>
              </a:rPr>
              <a:t>Women </a:t>
            </a:r>
            <a:br>
              <a:rPr lang="en-US" sz="1765" b="1" i="1" spc="-29" dirty="0">
                <a:solidFill>
                  <a:schemeClr val="tx2"/>
                </a:solidFill>
              </a:rPr>
            </a:br>
            <a:r>
              <a:rPr lang="en-US" sz="1765" b="1" i="1" spc="-29" dirty="0">
                <a:solidFill>
                  <a:schemeClr val="tx2"/>
                </a:solidFill>
              </a:rPr>
              <a:t>retire with </a:t>
            </a:r>
          </a:p>
          <a:p>
            <a:pPr defTabSz="449505">
              <a:lnSpc>
                <a:spcPts val="3971"/>
              </a:lnSpc>
              <a:spcAft>
                <a:spcPts val="529"/>
              </a:spcAft>
              <a:defRPr/>
            </a:pPr>
            <a:r>
              <a:rPr lang="en-US" sz="4236" b="1" dirty="0">
                <a:solidFill>
                  <a:srgbClr val="00AD97"/>
                </a:solidFill>
                <a:latin typeface="Georgia"/>
              </a:rPr>
              <a:t>30</a:t>
            </a:r>
            <a:r>
              <a:rPr lang="en-US" sz="3177" b="1" dirty="0">
                <a:solidFill>
                  <a:srgbClr val="00AD97"/>
                </a:solidFill>
                <a:latin typeface="Georgia"/>
              </a:rPr>
              <a:t>% </a:t>
            </a:r>
          </a:p>
          <a:p>
            <a:r>
              <a:rPr lang="en-US" sz="1765" spc="-29" dirty="0">
                <a:solidFill>
                  <a:schemeClr val="tx2"/>
                </a:solidFill>
              </a:rPr>
              <a:t>less income </a:t>
            </a:r>
            <a:br>
              <a:rPr lang="en-US" sz="1765" spc="-29" dirty="0">
                <a:solidFill>
                  <a:schemeClr val="tx2"/>
                </a:solidFill>
              </a:rPr>
            </a:br>
            <a:r>
              <a:rPr lang="en-US" sz="1765" spc="-29" dirty="0">
                <a:solidFill>
                  <a:schemeClr val="tx2"/>
                </a:solidFill>
              </a:rPr>
              <a:t>than men.</a:t>
            </a:r>
            <a:r>
              <a:rPr lang="en-US" sz="1765" spc="-29" baseline="30000" dirty="0">
                <a:solidFill>
                  <a:schemeClr val="tx2"/>
                </a:solidFill>
              </a:rPr>
              <a:t>3</a:t>
            </a:r>
          </a:p>
        </p:txBody>
      </p:sp>
      <p:sp>
        <p:nvSpPr>
          <p:cNvPr id="29" name="TextBox 28">
            <a:extLst>
              <a:ext uri="{FF2B5EF4-FFF2-40B4-BE49-F238E27FC236}">
                <a16:creationId xmlns:a16="http://schemas.microsoft.com/office/drawing/2014/main" id="{CC334F09-D249-6914-498A-C4B1A170F816}"/>
              </a:ext>
            </a:extLst>
          </p:cNvPr>
          <p:cNvSpPr txBox="1"/>
          <p:nvPr/>
        </p:nvSpPr>
        <p:spPr>
          <a:xfrm>
            <a:off x="10766794" y="2117930"/>
            <a:ext cx="104867" cy="256568"/>
          </a:xfrm>
          <a:prstGeom prst="rect">
            <a:avLst/>
          </a:prstGeom>
          <a:noFill/>
        </p:spPr>
        <p:txBody>
          <a:bodyPr wrap="none" lIns="0" tIns="0" rIns="0" bIns="0" rtlCol="0">
            <a:noAutofit/>
          </a:bodyPr>
          <a:lstStyle/>
          <a:p>
            <a:pPr>
              <a:spcAft>
                <a:spcPts val="437"/>
              </a:spcAft>
            </a:pPr>
            <a:endParaRPr lang="en-US" sz="1412" dirty="0"/>
          </a:p>
        </p:txBody>
      </p:sp>
      <p:sp>
        <p:nvSpPr>
          <p:cNvPr id="31" name="TextBox 30">
            <a:extLst>
              <a:ext uri="{FF2B5EF4-FFF2-40B4-BE49-F238E27FC236}">
                <a16:creationId xmlns:a16="http://schemas.microsoft.com/office/drawing/2014/main" id="{D70BBDE8-A1B7-41D3-9530-417760D47BC5}"/>
              </a:ext>
            </a:extLst>
          </p:cNvPr>
          <p:cNvSpPr txBox="1"/>
          <p:nvPr/>
        </p:nvSpPr>
        <p:spPr>
          <a:xfrm>
            <a:off x="6679482" y="3313032"/>
            <a:ext cx="2217142" cy="2337141"/>
          </a:xfrm>
          <a:prstGeom prst="rect">
            <a:avLst/>
          </a:prstGeom>
          <a:noFill/>
          <a:ln>
            <a:noFill/>
          </a:ln>
        </p:spPr>
        <p:txBody>
          <a:bodyPr wrap="square" lIns="0" tIns="0" rIns="0" bIns="0" rtlCol="0">
            <a:noAutofit/>
          </a:bodyPr>
          <a:lstStyle/>
          <a:p>
            <a:r>
              <a:rPr lang="en-US" sz="1765" b="1" i="1" dirty="0">
                <a:solidFill>
                  <a:schemeClr val="tx2"/>
                </a:solidFill>
              </a:rPr>
              <a:t>Social Security beneficiaries </a:t>
            </a:r>
            <a:br>
              <a:rPr lang="en-US" sz="1765" b="1" i="1" dirty="0">
                <a:solidFill>
                  <a:schemeClr val="tx2"/>
                </a:solidFill>
              </a:rPr>
            </a:br>
            <a:r>
              <a:rPr lang="en-US" sz="1765" dirty="0">
                <a:solidFill>
                  <a:schemeClr val="tx2"/>
                </a:solidFill>
              </a:rPr>
              <a:t>are projected to face a </a:t>
            </a:r>
          </a:p>
          <a:p>
            <a:pPr>
              <a:lnSpc>
                <a:spcPts val="3971"/>
              </a:lnSpc>
              <a:spcAft>
                <a:spcPts val="529"/>
              </a:spcAft>
            </a:pPr>
            <a:r>
              <a:rPr lang="en-US" sz="4236" b="1" dirty="0">
                <a:solidFill>
                  <a:schemeClr val="accent4"/>
                </a:solidFill>
              </a:rPr>
              <a:t>24</a:t>
            </a:r>
            <a:r>
              <a:rPr lang="en-US" sz="3177" b="1" dirty="0">
                <a:solidFill>
                  <a:schemeClr val="accent4"/>
                </a:solidFill>
              </a:rPr>
              <a:t>% </a:t>
            </a:r>
          </a:p>
          <a:p>
            <a:r>
              <a:rPr lang="en-US" sz="1765" dirty="0">
                <a:solidFill>
                  <a:schemeClr val="tx2"/>
                </a:solidFill>
              </a:rPr>
              <a:t>across-the-board benefit cut by 2033.</a:t>
            </a:r>
            <a:r>
              <a:rPr lang="en-US" sz="1765" baseline="30000" dirty="0">
                <a:solidFill>
                  <a:schemeClr val="tx2"/>
                </a:solidFill>
              </a:rPr>
              <a:t>2</a:t>
            </a:r>
          </a:p>
        </p:txBody>
      </p:sp>
      <p:sp>
        <p:nvSpPr>
          <p:cNvPr id="32" name="TextBox 31">
            <a:extLst>
              <a:ext uri="{FF2B5EF4-FFF2-40B4-BE49-F238E27FC236}">
                <a16:creationId xmlns:a16="http://schemas.microsoft.com/office/drawing/2014/main" id="{8055722A-B1EC-F7CF-C0CD-C37CA93A07E7}"/>
              </a:ext>
            </a:extLst>
          </p:cNvPr>
          <p:cNvSpPr txBox="1"/>
          <p:nvPr/>
        </p:nvSpPr>
        <p:spPr>
          <a:xfrm>
            <a:off x="4771457" y="3282009"/>
            <a:ext cx="130970" cy="619716"/>
          </a:xfrm>
          <a:prstGeom prst="rect">
            <a:avLst/>
          </a:prstGeom>
          <a:noFill/>
        </p:spPr>
        <p:txBody>
          <a:bodyPr wrap="none" lIns="0" tIns="0" rIns="0" bIns="0" rtlCol="0">
            <a:noAutofit/>
          </a:bodyPr>
          <a:lstStyle/>
          <a:p>
            <a:pPr>
              <a:spcAft>
                <a:spcPts val="437"/>
              </a:spcAft>
            </a:pPr>
            <a:endParaRPr lang="en-US" sz="1235" dirty="0"/>
          </a:p>
        </p:txBody>
      </p:sp>
      <p:sp>
        <p:nvSpPr>
          <p:cNvPr id="4" name="TextBox 3">
            <a:extLst>
              <a:ext uri="{FF2B5EF4-FFF2-40B4-BE49-F238E27FC236}">
                <a16:creationId xmlns:a16="http://schemas.microsoft.com/office/drawing/2014/main" id="{6DB0FC6A-0198-F19E-99FC-8A0E9F4F8AA4}"/>
              </a:ext>
            </a:extLst>
          </p:cNvPr>
          <p:cNvSpPr txBox="1"/>
          <p:nvPr/>
        </p:nvSpPr>
        <p:spPr>
          <a:xfrm>
            <a:off x="340367" y="1598371"/>
            <a:ext cx="5202351" cy="1209589"/>
          </a:xfrm>
          <a:prstGeom prst="rect">
            <a:avLst/>
          </a:prstGeom>
          <a:noFill/>
          <a:ln>
            <a:noFill/>
          </a:ln>
        </p:spPr>
        <p:txBody>
          <a:bodyPr wrap="square" lIns="0" tIns="0" rIns="0" bIns="0" rtlCol="0">
            <a:noAutofit/>
          </a:bodyPr>
          <a:lstStyle/>
          <a:p>
            <a:r>
              <a:rPr lang="en-US" sz="2400" dirty="0"/>
              <a:t>Almost half of private-sector workers lack access to an employer-sponsored retirement plan.</a:t>
            </a:r>
            <a:r>
              <a:rPr lang="en-US" sz="2400" baseline="30000" dirty="0"/>
              <a:t>1</a:t>
            </a:r>
          </a:p>
        </p:txBody>
      </p:sp>
      <p:sp>
        <p:nvSpPr>
          <p:cNvPr id="5" name="TextBox 4">
            <a:extLst>
              <a:ext uri="{FF2B5EF4-FFF2-40B4-BE49-F238E27FC236}">
                <a16:creationId xmlns:a16="http://schemas.microsoft.com/office/drawing/2014/main" id="{8737CC9B-FC8E-D7A0-75CE-FC7C8ED5A657}"/>
              </a:ext>
            </a:extLst>
          </p:cNvPr>
          <p:cNvSpPr txBox="1"/>
          <p:nvPr/>
        </p:nvSpPr>
        <p:spPr>
          <a:xfrm>
            <a:off x="434305" y="4051100"/>
            <a:ext cx="1298516" cy="701872"/>
          </a:xfrm>
          <a:prstGeom prst="rect">
            <a:avLst/>
          </a:prstGeom>
          <a:noFill/>
          <a:ln>
            <a:noFill/>
          </a:ln>
        </p:spPr>
        <p:txBody>
          <a:bodyPr wrap="square" lIns="0" tIns="0" rIns="0" bIns="0" rtlCol="0">
            <a:noAutofit/>
          </a:bodyPr>
          <a:lstStyle/>
          <a:p>
            <a:r>
              <a:rPr lang="en-US" sz="1588" dirty="0">
                <a:solidFill>
                  <a:schemeClr val="tx2"/>
                </a:solidFill>
                <a:latin typeface="Arial" panose="020B0604020202020204" pitchFamily="34" charset="0"/>
                <a:cs typeface="Arial" panose="020B0604020202020204" pitchFamily="34" charset="0"/>
              </a:rPr>
              <a:t>of Hispanic workers</a:t>
            </a:r>
            <a:endParaRPr lang="en-US" sz="1588" baseline="30000" dirty="0">
              <a:solidFill>
                <a:schemeClr val="tx2"/>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ADE6024-F4C3-893D-16F4-0FA5FDAD9C66}"/>
              </a:ext>
            </a:extLst>
          </p:cNvPr>
          <p:cNvSpPr txBox="1"/>
          <p:nvPr/>
        </p:nvSpPr>
        <p:spPr>
          <a:xfrm>
            <a:off x="434305" y="3133651"/>
            <a:ext cx="1432987" cy="869953"/>
          </a:xfrm>
          <a:prstGeom prst="rect">
            <a:avLst/>
          </a:prstGeom>
          <a:noFill/>
        </p:spPr>
        <p:txBody>
          <a:bodyPr wrap="square" lIns="0" tIns="0" rIns="0" bIns="0" rtlCol="0">
            <a:noAutofit/>
          </a:bodyPr>
          <a:lstStyle/>
          <a:p>
            <a:r>
              <a:rPr lang="en-US" sz="4765" b="1" dirty="0">
                <a:solidFill>
                  <a:schemeClr val="accent4"/>
                </a:solidFill>
              </a:rPr>
              <a:t>64</a:t>
            </a:r>
            <a:r>
              <a:rPr lang="en-US" sz="2471" b="1" dirty="0">
                <a:solidFill>
                  <a:schemeClr val="accent4"/>
                </a:solidFill>
              </a:rPr>
              <a:t>%</a:t>
            </a:r>
            <a:endParaRPr lang="en-US" sz="4765" b="1" dirty="0">
              <a:solidFill>
                <a:schemeClr val="accent4"/>
              </a:solidFill>
            </a:endParaRPr>
          </a:p>
        </p:txBody>
      </p:sp>
      <p:sp>
        <p:nvSpPr>
          <p:cNvPr id="8" name="TextBox 7">
            <a:extLst>
              <a:ext uri="{FF2B5EF4-FFF2-40B4-BE49-F238E27FC236}">
                <a16:creationId xmlns:a16="http://schemas.microsoft.com/office/drawing/2014/main" id="{96A639FD-3480-25E8-6E7E-92EB2964E4DB}"/>
              </a:ext>
            </a:extLst>
          </p:cNvPr>
          <p:cNvSpPr txBox="1"/>
          <p:nvPr/>
        </p:nvSpPr>
        <p:spPr>
          <a:xfrm>
            <a:off x="2384129" y="4051100"/>
            <a:ext cx="1298516" cy="701872"/>
          </a:xfrm>
          <a:prstGeom prst="rect">
            <a:avLst/>
          </a:prstGeom>
          <a:noFill/>
          <a:ln>
            <a:noFill/>
          </a:ln>
        </p:spPr>
        <p:txBody>
          <a:bodyPr wrap="square" lIns="0" tIns="0" rIns="0" bIns="0" rtlCol="0">
            <a:noAutofit/>
          </a:bodyPr>
          <a:lstStyle/>
          <a:p>
            <a:r>
              <a:rPr lang="en-US" sz="1588" dirty="0">
                <a:solidFill>
                  <a:schemeClr val="tx2"/>
                </a:solidFill>
                <a:latin typeface="Arial" panose="020B0604020202020204" pitchFamily="34" charset="0"/>
                <a:cs typeface="Arial" panose="020B0604020202020204" pitchFamily="34" charset="0"/>
              </a:rPr>
              <a:t>of Black workers</a:t>
            </a:r>
          </a:p>
        </p:txBody>
      </p:sp>
      <p:sp>
        <p:nvSpPr>
          <p:cNvPr id="9" name="TextBox 8">
            <a:extLst>
              <a:ext uri="{FF2B5EF4-FFF2-40B4-BE49-F238E27FC236}">
                <a16:creationId xmlns:a16="http://schemas.microsoft.com/office/drawing/2014/main" id="{FEE7E61D-B311-CF99-4A1F-8761E1ED48D8}"/>
              </a:ext>
            </a:extLst>
          </p:cNvPr>
          <p:cNvSpPr txBox="1"/>
          <p:nvPr/>
        </p:nvSpPr>
        <p:spPr>
          <a:xfrm>
            <a:off x="2384129" y="3133651"/>
            <a:ext cx="1432987" cy="869953"/>
          </a:xfrm>
          <a:prstGeom prst="rect">
            <a:avLst/>
          </a:prstGeom>
          <a:noFill/>
        </p:spPr>
        <p:txBody>
          <a:bodyPr wrap="square" lIns="0" tIns="0" rIns="0" bIns="0" rtlCol="0">
            <a:noAutofit/>
          </a:bodyPr>
          <a:lstStyle/>
          <a:p>
            <a:r>
              <a:rPr lang="en-US" sz="4765" b="1" dirty="0">
                <a:solidFill>
                  <a:schemeClr val="accent4"/>
                </a:solidFill>
              </a:rPr>
              <a:t>53</a:t>
            </a:r>
            <a:r>
              <a:rPr lang="en-US" sz="2471" b="1" dirty="0">
                <a:solidFill>
                  <a:schemeClr val="accent4"/>
                </a:solidFill>
              </a:rPr>
              <a:t>%</a:t>
            </a:r>
            <a:endParaRPr lang="en-US" sz="4765" b="1" dirty="0">
              <a:solidFill>
                <a:schemeClr val="accent4"/>
              </a:solidFill>
            </a:endParaRPr>
          </a:p>
        </p:txBody>
      </p:sp>
      <p:sp>
        <p:nvSpPr>
          <p:cNvPr id="10" name="TextBox 9">
            <a:extLst>
              <a:ext uri="{FF2B5EF4-FFF2-40B4-BE49-F238E27FC236}">
                <a16:creationId xmlns:a16="http://schemas.microsoft.com/office/drawing/2014/main" id="{5964B0CA-9ACA-41C8-B424-D5E038D21E5D}"/>
              </a:ext>
            </a:extLst>
          </p:cNvPr>
          <p:cNvSpPr txBox="1"/>
          <p:nvPr/>
        </p:nvSpPr>
        <p:spPr>
          <a:xfrm>
            <a:off x="4290269" y="4051100"/>
            <a:ext cx="1395271" cy="701872"/>
          </a:xfrm>
          <a:prstGeom prst="rect">
            <a:avLst/>
          </a:prstGeom>
          <a:noFill/>
          <a:ln>
            <a:noFill/>
          </a:ln>
        </p:spPr>
        <p:txBody>
          <a:bodyPr wrap="square" lIns="0" tIns="0" rIns="0" bIns="0" rtlCol="0">
            <a:noAutofit/>
          </a:bodyPr>
          <a:lstStyle/>
          <a:p>
            <a:r>
              <a:rPr lang="en-US" sz="1588" dirty="0">
                <a:solidFill>
                  <a:schemeClr val="tx2"/>
                </a:solidFill>
                <a:latin typeface="Arial" panose="020B0604020202020204" pitchFamily="34" charset="0"/>
                <a:cs typeface="Arial" panose="020B0604020202020204" pitchFamily="34" charset="0"/>
              </a:rPr>
              <a:t>of workers </a:t>
            </a:r>
            <a:br>
              <a:rPr lang="en-US" sz="1588" dirty="0">
                <a:solidFill>
                  <a:schemeClr val="tx2"/>
                </a:solidFill>
                <a:latin typeface="Arial" panose="020B0604020202020204" pitchFamily="34" charset="0"/>
                <a:cs typeface="Arial" panose="020B0604020202020204" pitchFamily="34" charset="0"/>
              </a:rPr>
            </a:br>
            <a:r>
              <a:rPr lang="en-US" sz="1588" dirty="0">
                <a:solidFill>
                  <a:schemeClr val="tx2"/>
                </a:solidFill>
                <a:latin typeface="Arial" panose="020B0604020202020204" pitchFamily="34" charset="0"/>
                <a:cs typeface="Arial" panose="020B0604020202020204" pitchFamily="34" charset="0"/>
              </a:rPr>
              <a:t>at firms with fewer than </a:t>
            </a:r>
            <a:br>
              <a:rPr lang="en-US" sz="1588" dirty="0">
                <a:solidFill>
                  <a:schemeClr val="tx2"/>
                </a:solidFill>
                <a:latin typeface="Arial" panose="020B0604020202020204" pitchFamily="34" charset="0"/>
                <a:cs typeface="Arial" panose="020B0604020202020204" pitchFamily="34" charset="0"/>
              </a:rPr>
            </a:br>
            <a:r>
              <a:rPr lang="en-US" sz="1588" dirty="0">
                <a:solidFill>
                  <a:schemeClr val="tx2"/>
                </a:solidFill>
                <a:latin typeface="Arial" panose="020B0604020202020204" pitchFamily="34" charset="0"/>
                <a:cs typeface="Arial" panose="020B0604020202020204" pitchFamily="34" charset="0"/>
              </a:rPr>
              <a:t>10 employees</a:t>
            </a:r>
          </a:p>
        </p:txBody>
      </p:sp>
      <p:sp>
        <p:nvSpPr>
          <p:cNvPr id="11" name="TextBox 10">
            <a:extLst>
              <a:ext uri="{FF2B5EF4-FFF2-40B4-BE49-F238E27FC236}">
                <a16:creationId xmlns:a16="http://schemas.microsoft.com/office/drawing/2014/main" id="{290C1875-2F3D-A6BE-0C49-52E400BCA566}"/>
              </a:ext>
            </a:extLst>
          </p:cNvPr>
          <p:cNvSpPr txBox="1"/>
          <p:nvPr/>
        </p:nvSpPr>
        <p:spPr>
          <a:xfrm>
            <a:off x="4290270" y="3133651"/>
            <a:ext cx="1432987" cy="869953"/>
          </a:xfrm>
          <a:prstGeom prst="rect">
            <a:avLst/>
          </a:prstGeom>
          <a:noFill/>
        </p:spPr>
        <p:txBody>
          <a:bodyPr wrap="square" lIns="0" tIns="0" rIns="0" bIns="0" rtlCol="0">
            <a:noAutofit/>
          </a:bodyPr>
          <a:lstStyle/>
          <a:p>
            <a:r>
              <a:rPr lang="en-US" sz="4765" b="1" dirty="0">
                <a:solidFill>
                  <a:schemeClr val="accent4"/>
                </a:solidFill>
              </a:rPr>
              <a:t>78</a:t>
            </a:r>
            <a:r>
              <a:rPr lang="en-US" sz="2471" b="1" dirty="0">
                <a:solidFill>
                  <a:schemeClr val="accent4"/>
                </a:solidFill>
              </a:rPr>
              <a:t>%</a:t>
            </a:r>
            <a:endParaRPr lang="en-US" sz="4765" b="1" dirty="0">
              <a:solidFill>
                <a:schemeClr val="accent4"/>
              </a:solidFill>
            </a:endParaRPr>
          </a:p>
        </p:txBody>
      </p:sp>
      <p:grpSp>
        <p:nvGrpSpPr>
          <p:cNvPr id="15" name="Group 14">
            <a:extLst>
              <a:ext uri="{FF2B5EF4-FFF2-40B4-BE49-F238E27FC236}">
                <a16:creationId xmlns:a16="http://schemas.microsoft.com/office/drawing/2014/main" id="{DDB46ED2-FE38-B639-F855-892C2DC6AE09}"/>
              </a:ext>
            </a:extLst>
          </p:cNvPr>
          <p:cNvGrpSpPr/>
          <p:nvPr/>
        </p:nvGrpSpPr>
        <p:grpSpPr>
          <a:xfrm>
            <a:off x="1910975" y="3290254"/>
            <a:ext cx="1890001" cy="2037714"/>
            <a:chOff x="2260600" y="3424347"/>
            <a:chExt cx="2142000" cy="1223853"/>
          </a:xfrm>
        </p:grpSpPr>
        <p:cxnSp>
          <p:nvCxnSpPr>
            <p:cNvPr id="13" name="Straight Connector 12">
              <a:extLst>
                <a:ext uri="{FF2B5EF4-FFF2-40B4-BE49-F238E27FC236}">
                  <a16:creationId xmlns:a16="http://schemas.microsoft.com/office/drawing/2014/main" id="{74DDF8EE-64F2-96BD-DAE7-460AD46C2C96}"/>
                </a:ext>
              </a:extLst>
            </p:cNvPr>
            <p:cNvCxnSpPr/>
            <p:nvPr/>
          </p:nvCxnSpPr>
          <p:spPr>
            <a:xfrm>
              <a:off x="2260600" y="3424347"/>
              <a:ext cx="0" cy="1223853"/>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A9D3290E-94D6-9B25-5DF3-D1D776DAB6E9}"/>
                </a:ext>
              </a:extLst>
            </p:cNvPr>
            <p:cNvCxnSpPr/>
            <p:nvPr/>
          </p:nvCxnSpPr>
          <p:spPr>
            <a:xfrm>
              <a:off x="4402600" y="3424347"/>
              <a:ext cx="0" cy="1223853"/>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grpSp>
      <p:pic>
        <p:nvPicPr>
          <p:cNvPr id="16" name="Graphic 15">
            <a:extLst>
              <a:ext uri="{FF2B5EF4-FFF2-40B4-BE49-F238E27FC236}">
                <a16:creationId xmlns:a16="http://schemas.microsoft.com/office/drawing/2014/main" id="{B3A09C56-F2BE-B04E-F030-EF9BCE0D50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79482" y="2008611"/>
            <a:ext cx="865654" cy="865654"/>
          </a:xfrm>
          <a:prstGeom prst="rect">
            <a:avLst/>
          </a:prstGeom>
        </p:spPr>
      </p:pic>
      <p:pic>
        <p:nvPicPr>
          <p:cNvPr id="17" name="Graphic 16">
            <a:extLst>
              <a:ext uri="{FF2B5EF4-FFF2-40B4-BE49-F238E27FC236}">
                <a16:creationId xmlns:a16="http://schemas.microsoft.com/office/drawing/2014/main" id="{B8361E8D-5C5E-9FB5-6C3D-583793A834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87695" y="1984725"/>
            <a:ext cx="838709" cy="889540"/>
          </a:xfrm>
          <a:prstGeom prst="rect">
            <a:avLst/>
          </a:prstGeom>
        </p:spPr>
      </p:pic>
      <p:cxnSp>
        <p:nvCxnSpPr>
          <p:cNvPr id="18" name="Straight Connector 17">
            <a:extLst>
              <a:ext uri="{FF2B5EF4-FFF2-40B4-BE49-F238E27FC236}">
                <a16:creationId xmlns:a16="http://schemas.microsoft.com/office/drawing/2014/main" id="{FDFA9728-B411-DD17-0DFB-191DDC01BB2B}"/>
              </a:ext>
            </a:extLst>
          </p:cNvPr>
          <p:cNvCxnSpPr>
            <a:cxnSpLocks/>
          </p:cNvCxnSpPr>
          <p:nvPr/>
        </p:nvCxnSpPr>
        <p:spPr>
          <a:xfrm>
            <a:off x="9672320" y="1670368"/>
            <a:ext cx="0" cy="365760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87BA33A9-D3F3-A6D3-26C7-562E8FB7FDCC}"/>
              </a:ext>
            </a:extLst>
          </p:cNvPr>
          <p:cNvCxnSpPr>
            <a:cxnSpLocks/>
          </p:cNvCxnSpPr>
          <p:nvPr/>
        </p:nvCxnSpPr>
        <p:spPr>
          <a:xfrm>
            <a:off x="6360160" y="1670368"/>
            <a:ext cx="0" cy="365760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2720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C15FF8-6A88-5E86-537C-D2130CCFE927}"/>
              </a:ext>
            </a:extLst>
          </p:cNvPr>
          <p:cNvSpPr>
            <a:spLocks noGrp="1"/>
          </p:cNvSpPr>
          <p:nvPr>
            <p:ph type="title"/>
          </p:nvPr>
        </p:nvSpPr>
        <p:spPr>
          <a:xfrm>
            <a:off x="345123" y="296863"/>
            <a:ext cx="11522074" cy="1227137"/>
          </a:xfrm>
        </p:spPr>
        <p:txBody>
          <a:bodyPr/>
          <a:lstStyle/>
          <a:p>
            <a:r>
              <a:rPr lang="en-US" dirty="0"/>
              <a:t>Three major gaps in the U.S. retirement savings system</a:t>
            </a:r>
          </a:p>
        </p:txBody>
      </p:sp>
      <p:sp>
        <p:nvSpPr>
          <p:cNvPr id="24" name="Text Placeholder 23">
            <a:extLst>
              <a:ext uri="{FF2B5EF4-FFF2-40B4-BE49-F238E27FC236}">
                <a16:creationId xmlns:a16="http://schemas.microsoft.com/office/drawing/2014/main" id="{019E6A51-A0AE-0405-F4C3-9A903E6DB746}"/>
              </a:ext>
            </a:extLst>
          </p:cNvPr>
          <p:cNvSpPr>
            <a:spLocks noGrp="1"/>
          </p:cNvSpPr>
          <p:nvPr>
            <p:ph type="body" sz="quarter" idx="23"/>
          </p:nvPr>
        </p:nvSpPr>
        <p:spPr/>
        <p:txBody>
          <a:bodyPr/>
          <a:lstStyle/>
          <a:p>
            <a:endParaRPr lang="en-US"/>
          </a:p>
        </p:txBody>
      </p:sp>
      <p:sp>
        <p:nvSpPr>
          <p:cNvPr id="12" name="TextBox 11">
            <a:extLst>
              <a:ext uri="{FF2B5EF4-FFF2-40B4-BE49-F238E27FC236}">
                <a16:creationId xmlns:a16="http://schemas.microsoft.com/office/drawing/2014/main" id="{FD561C49-E6E6-381A-93B7-7608B8FCCD80}"/>
              </a:ext>
            </a:extLst>
          </p:cNvPr>
          <p:cNvSpPr txBox="1"/>
          <p:nvPr/>
        </p:nvSpPr>
        <p:spPr>
          <a:xfrm>
            <a:off x="940259" y="3623114"/>
            <a:ext cx="2479407" cy="985225"/>
          </a:xfrm>
          <a:prstGeom prst="rect">
            <a:avLst/>
          </a:prstGeom>
          <a:noFill/>
        </p:spPr>
        <p:txBody>
          <a:bodyPr wrap="square" lIns="0" tIns="0" rIns="0" bIns="0">
            <a:noAutofit/>
          </a:bodyPr>
          <a:lstStyle/>
          <a:p>
            <a:pPr>
              <a:spcAft>
                <a:spcPts val="600"/>
              </a:spcAft>
            </a:pPr>
            <a:r>
              <a:rPr lang="en-US" sz="2000" b="1" dirty="0"/>
              <a:t>Coverage gap</a:t>
            </a:r>
            <a:endParaRPr lang="en-US" sz="2000" dirty="0"/>
          </a:p>
          <a:p>
            <a:pPr>
              <a:spcAft>
                <a:spcPts val="600"/>
              </a:spcAft>
            </a:pPr>
            <a:r>
              <a:rPr lang="en-US" sz="2000" dirty="0"/>
              <a:t>Not enough Americans have access to a plan</a:t>
            </a:r>
          </a:p>
        </p:txBody>
      </p:sp>
      <p:sp>
        <p:nvSpPr>
          <p:cNvPr id="13" name="TextBox 12">
            <a:extLst>
              <a:ext uri="{FF2B5EF4-FFF2-40B4-BE49-F238E27FC236}">
                <a16:creationId xmlns:a16="http://schemas.microsoft.com/office/drawing/2014/main" id="{112755EB-9EF1-0480-24EA-7B1B6F0AE896}"/>
              </a:ext>
            </a:extLst>
          </p:cNvPr>
          <p:cNvSpPr txBox="1"/>
          <p:nvPr/>
        </p:nvSpPr>
        <p:spPr>
          <a:xfrm>
            <a:off x="4508392" y="3623114"/>
            <a:ext cx="2512324" cy="985225"/>
          </a:xfrm>
          <a:prstGeom prst="rect">
            <a:avLst/>
          </a:prstGeom>
          <a:noFill/>
        </p:spPr>
        <p:txBody>
          <a:bodyPr wrap="square" lIns="0" tIns="0" rIns="0" bIns="0">
            <a:noAutofit/>
          </a:bodyPr>
          <a:lstStyle/>
          <a:p>
            <a:pPr>
              <a:spcAft>
                <a:spcPts val="600"/>
              </a:spcAft>
            </a:pPr>
            <a:r>
              <a:rPr lang="en-US" sz="2000" b="1" dirty="0"/>
              <a:t>Savings gap</a:t>
            </a:r>
            <a:endParaRPr lang="en-US" sz="2000" dirty="0"/>
          </a:p>
          <a:p>
            <a:pPr>
              <a:spcAft>
                <a:spcPts val="600"/>
              </a:spcAft>
            </a:pPr>
            <a:r>
              <a:rPr lang="en-US" sz="2000" dirty="0"/>
              <a:t>Individuals aren’t saving enough</a:t>
            </a:r>
          </a:p>
        </p:txBody>
      </p:sp>
      <p:sp>
        <p:nvSpPr>
          <p:cNvPr id="14" name="TextBox 13">
            <a:extLst>
              <a:ext uri="{FF2B5EF4-FFF2-40B4-BE49-F238E27FC236}">
                <a16:creationId xmlns:a16="http://schemas.microsoft.com/office/drawing/2014/main" id="{13CF54AD-8FE2-AEFA-C22D-5DC77FBF3619}"/>
              </a:ext>
            </a:extLst>
          </p:cNvPr>
          <p:cNvSpPr txBox="1"/>
          <p:nvPr/>
        </p:nvSpPr>
        <p:spPr>
          <a:xfrm>
            <a:off x="8070836" y="3623114"/>
            <a:ext cx="2800358" cy="1604398"/>
          </a:xfrm>
          <a:prstGeom prst="rect">
            <a:avLst/>
          </a:prstGeom>
          <a:noFill/>
        </p:spPr>
        <p:txBody>
          <a:bodyPr wrap="square" lIns="0" tIns="0" rIns="0" bIns="0">
            <a:noAutofit/>
          </a:bodyPr>
          <a:lstStyle/>
          <a:p>
            <a:pPr>
              <a:spcAft>
                <a:spcPts val="600"/>
              </a:spcAft>
            </a:pPr>
            <a:r>
              <a:rPr lang="en-US" sz="2000" b="1" dirty="0"/>
              <a:t>Guarantee gap</a:t>
            </a:r>
            <a:endParaRPr lang="en-US" sz="2000" dirty="0"/>
          </a:p>
          <a:p>
            <a:pPr>
              <a:spcAft>
                <a:spcPts val="600"/>
              </a:spcAft>
            </a:pPr>
            <a:r>
              <a:rPr lang="en-US" sz="2000" dirty="0"/>
              <a:t>U.S. workers aren’t managing their savings after they retire to ensure income for life</a:t>
            </a:r>
          </a:p>
        </p:txBody>
      </p:sp>
      <p:grpSp>
        <p:nvGrpSpPr>
          <p:cNvPr id="25" name="Group 24">
            <a:extLst>
              <a:ext uri="{FF2B5EF4-FFF2-40B4-BE49-F238E27FC236}">
                <a16:creationId xmlns:a16="http://schemas.microsoft.com/office/drawing/2014/main" id="{DB12DC85-409D-B1B1-AA93-06F3A84F77A3}"/>
              </a:ext>
            </a:extLst>
          </p:cNvPr>
          <p:cNvGrpSpPr/>
          <p:nvPr/>
        </p:nvGrpSpPr>
        <p:grpSpPr>
          <a:xfrm>
            <a:off x="637455" y="1788406"/>
            <a:ext cx="1630754" cy="3718314"/>
            <a:chOff x="637455" y="1788406"/>
            <a:chExt cx="1630754" cy="3718314"/>
          </a:xfrm>
        </p:grpSpPr>
        <p:grpSp>
          <p:nvGrpSpPr>
            <p:cNvPr id="2" name="Group 1">
              <a:extLst>
                <a:ext uri="{FF2B5EF4-FFF2-40B4-BE49-F238E27FC236}">
                  <a16:creationId xmlns:a16="http://schemas.microsoft.com/office/drawing/2014/main" id="{0EB95262-CD63-4490-52E1-B8D4EECC96B9}"/>
                </a:ext>
              </a:extLst>
            </p:cNvPr>
            <p:cNvGrpSpPr/>
            <p:nvPr/>
          </p:nvGrpSpPr>
          <p:grpSpPr>
            <a:xfrm>
              <a:off x="637455" y="1788406"/>
              <a:ext cx="1630754" cy="1555500"/>
              <a:chOff x="334964" y="1788406"/>
              <a:chExt cx="1630754" cy="1555500"/>
            </a:xfrm>
          </p:grpSpPr>
          <p:sp>
            <p:nvSpPr>
              <p:cNvPr id="6" name="Round Single Corner Rectangle 5">
                <a:extLst>
                  <a:ext uri="{FF2B5EF4-FFF2-40B4-BE49-F238E27FC236}">
                    <a16:creationId xmlns:a16="http://schemas.microsoft.com/office/drawing/2014/main" id="{05ACEE0B-62D8-DF62-56CF-278316D5B303}"/>
                  </a:ext>
                </a:extLst>
              </p:cNvPr>
              <p:cNvSpPr/>
              <p:nvPr/>
            </p:nvSpPr>
            <p:spPr>
              <a:xfrm>
                <a:off x="334964" y="1788406"/>
                <a:ext cx="1630754" cy="1555500"/>
              </a:xfrm>
              <a:prstGeom prst="round1Rect">
                <a:avLst>
                  <a:gd name="adj" fmla="val 32343"/>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10" name="TextBox 9">
                <a:extLst>
                  <a:ext uri="{FF2B5EF4-FFF2-40B4-BE49-F238E27FC236}">
                    <a16:creationId xmlns:a16="http://schemas.microsoft.com/office/drawing/2014/main" id="{8B976C82-AF1B-421F-D30D-0B3D900FE5CF}"/>
                  </a:ext>
                </a:extLst>
              </p:cNvPr>
              <p:cNvSpPr txBox="1"/>
              <p:nvPr/>
            </p:nvSpPr>
            <p:spPr>
              <a:xfrm>
                <a:off x="686825" y="2221672"/>
                <a:ext cx="750084" cy="743981"/>
              </a:xfrm>
              <a:prstGeom prst="rect">
                <a:avLst/>
              </a:prstGeom>
              <a:noFill/>
            </p:spPr>
            <p:txBody>
              <a:bodyPr wrap="square" lIns="0" tIns="0" rIns="0" bIns="0" rtlCol="0">
                <a:noAutofit/>
              </a:bodyPr>
              <a:lstStyle/>
              <a:p>
                <a:pPr algn="ctr">
                  <a:lnSpc>
                    <a:spcPts val="5387"/>
                  </a:lnSpc>
                  <a:spcAft>
                    <a:spcPts val="386"/>
                  </a:spcAft>
                </a:pPr>
                <a:r>
                  <a:rPr lang="en-US" sz="6600" b="1" dirty="0">
                    <a:solidFill>
                      <a:schemeClr val="bg1"/>
                    </a:solidFill>
                  </a:rPr>
                  <a:t>1</a:t>
                </a:r>
              </a:p>
            </p:txBody>
          </p:sp>
        </p:grpSp>
        <p:cxnSp>
          <p:nvCxnSpPr>
            <p:cNvPr id="23" name="Straight Connector 22">
              <a:extLst>
                <a:ext uri="{FF2B5EF4-FFF2-40B4-BE49-F238E27FC236}">
                  <a16:creationId xmlns:a16="http://schemas.microsoft.com/office/drawing/2014/main" id="{A7BE9F4E-EC0B-7CBA-EAC1-7726776766C8}"/>
                </a:ext>
              </a:extLst>
            </p:cNvPr>
            <p:cNvCxnSpPr/>
            <p:nvPr/>
          </p:nvCxnSpPr>
          <p:spPr>
            <a:xfrm>
              <a:off x="637455" y="1788406"/>
              <a:ext cx="0" cy="3718314"/>
            </a:xfrm>
            <a:prstGeom prst="line">
              <a:avLst/>
            </a:prstGeom>
            <a:ln w="12700">
              <a:solidFill>
                <a:schemeClr val="accent2"/>
              </a:solidFill>
            </a:ln>
          </p:spPr>
          <p:style>
            <a:lnRef idx="2">
              <a:schemeClr val="accent1"/>
            </a:lnRef>
            <a:fillRef idx="0">
              <a:schemeClr val="accent1"/>
            </a:fillRef>
            <a:effectRef idx="1">
              <a:schemeClr val="accent1"/>
            </a:effectRef>
            <a:fontRef idx="minor">
              <a:schemeClr val="tx1"/>
            </a:fontRef>
          </p:style>
        </p:cxnSp>
      </p:grpSp>
      <p:grpSp>
        <p:nvGrpSpPr>
          <p:cNvPr id="26" name="Group 25">
            <a:extLst>
              <a:ext uri="{FF2B5EF4-FFF2-40B4-BE49-F238E27FC236}">
                <a16:creationId xmlns:a16="http://schemas.microsoft.com/office/drawing/2014/main" id="{AC88CEA0-99EA-0FE0-97BE-E90A17C06766}"/>
              </a:ext>
            </a:extLst>
          </p:cNvPr>
          <p:cNvGrpSpPr/>
          <p:nvPr/>
        </p:nvGrpSpPr>
        <p:grpSpPr>
          <a:xfrm>
            <a:off x="4133800" y="1788406"/>
            <a:ext cx="1630754" cy="3718314"/>
            <a:chOff x="637455" y="1788406"/>
            <a:chExt cx="1630754" cy="3718314"/>
          </a:xfrm>
        </p:grpSpPr>
        <p:grpSp>
          <p:nvGrpSpPr>
            <p:cNvPr id="27" name="Group 26">
              <a:extLst>
                <a:ext uri="{FF2B5EF4-FFF2-40B4-BE49-F238E27FC236}">
                  <a16:creationId xmlns:a16="http://schemas.microsoft.com/office/drawing/2014/main" id="{0261074B-5BEF-481B-37BD-F98ADC62A34D}"/>
                </a:ext>
              </a:extLst>
            </p:cNvPr>
            <p:cNvGrpSpPr/>
            <p:nvPr/>
          </p:nvGrpSpPr>
          <p:grpSpPr>
            <a:xfrm>
              <a:off x="637455" y="1788406"/>
              <a:ext cx="1630754" cy="1555500"/>
              <a:chOff x="334964" y="1788406"/>
              <a:chExt cx="1630754" cy="1555500"/>
            </a:xfrm>
          </p:grpSpPr>
          <p:sp>
            <p:nvSpPr>
              <p:cNvPr id="29" name="Round Single Corner Rectangle 28">
                <a:extLst>
                  <a:ext uri="{FF2B5EF4-FFF2-40B4-BE49-F238E27FC236}">
                    <a16:creationId xmlns:a16="http://schemas.microsoft.com/office/drawing/2014/main" id="{53E3B1B0-16F4-C06F-3665-D2B8BD5E06F4}"/>
                  </a:ext>
                </a:extLst>
              </p:cNvPr>
              <p:cNvSpPr/>
              <p:nvPr/>
            </p:nvSpPr>
            <p:spPr>
              <a:xfrm>
                <a:off x="334964" y="1788406"/>
                <a:ext cx="1630754" cy="1555500"/>
              </a:xfrm>
              <a:prstGeom prst="round1Rect">
                <a:avLst>
                  <a:gd name="adj" fmla="val 32343"/>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30" name="TextBox 29">
                <a:extLst>
                  <a:ext uri="{FF2B5EF4-FFF2-40B4-BE49-F238E27FC236}">
                    <a16:creationId xmlns:a16="http://schemas.microsoft.com/office/drawing/2014/main" id="{C30C8CAD-B12A-6754-9867-2CFEED5CCA47}"/>
                  </a:ext>
                </a:extLst>
              </p:cNvPr>
              <p:cNvSpPr txBox="1"/>
              <p:nvPr/>
            </p:nvSpPr>
            <p:spPr>
              <a:xfrm>
                <a:off x="686825" y="2221672"/>
                <a:ext cx="750084" cy="743981"/>
              </a:xfrm>
              <a:prstGeom prst="rect">
                <a:avLst/>
              </a:prstGeom>
              <a:noFill/>
            </p:spPr>
            <p:txBody>
              <a:bodyPr wrap="square" lIns="0" tIns="0" rIns="0" bIns="0" rtlCol="0">
                <a:noAutofit/>
              </a:bodyPr>
              <a:lstStyle/>
              <a:p>
                <a:pPr algn="ctr">
                  <a:lnSpc>
                    <a:spcPts val="5387"/>
                  </a:lnSpc>
                  <a:spcAft>
                    <a:spcPts val="386"/>
                  </a:spcAft>
                </a:pPr>
                <a:r>
                  <a:rPr lang="en-US" sz="6600" b="1" dirty="0"/>
                  <a:t>2</a:t>
                </a:r>
              </a:p>
            </p:txBody>
          </p:sp>
        </p:grpSp>
        <p:cxnSp>
          <p:nvCxnSpPr>
            <p:cNvPr id="28" name="Straight Connector 27">
              <a:extLst>
                <a:ext uri="{FF2B5EF4-FFF2-40B4-BE49-F238E27FC236}">
                  <a16:creationId xmlns:a16="http://schemas.microsoft.com/office/drawing/2014/main" id="{0824AAAE-75DE-AE48-57F1-447980C17274}"/>
                </a:ext>
              </a:extLst>
            </p:cNvPr>
            <p:cNvCxnSpPr/>
            <p:nvPr/>
          </p:nvCxnSpPr>
          <p:spPr>
            <a:xfrm>
              <a:off x="637455" y="1788406"/>
              <a:ext cx="0" cy="3718314"/>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grpSp>
      <p:grpSp>
        <p:nvGrpSpPr>
          <p:cNvPr id="31" name="Group 30">
            <a:extLst>
              <a:ext uri="{FF2B5EF4-FFF2-40B4-BE49-F238E27FC236}">
                <a16:creationId xmlns:a16="http://schemas.microsoft.com/office/drawing/2014/main" id="{FEA05452-3B5B-686F-50CE-8730080DAC24}"/>
              </a:ext>
            </a:extLst>
          </p:cNvPr>
          <p:cNvGrpSpPr/>
          <p:nvPr/>
        </p:nvGrpSpPr>
        <p:grpSpPr>
          <a:xfrm>
            <a:off x="7718975" y="1788406"/>
            <a:ext cx="1630754" cy="3718314"/>
            <a:chOff x="637455" y="1788406"/>
            <a:chExt cx="1630754" cy="3718314"/>
          </a:xfrm>
        </p:grpSpPr>
        <p:grpSp>
          <p:nvGrpSpPr>
            <p:cNvPr id="32" name="Group 31">
              <a:extLst>
                <a:ext uri="{FF2B5EF4-FFF2-40B4-BE49-F238E27FC236}">
                  <a16:creationId xmlns:a16="http://schemas.microsoft.com/office/drawing/2014/main" id="{F4793E69-A976-83BE-AE96-9033C705FA24}"/>
                </a:ext>
              </a:extLst>
            </p:cNvPr>
            <p:cNvGrpSpPr/>
            <p:nvPr/>
          </p:nvGrpSpPr>
          <p:grpSpPr>
            <a:xfrm>
              <a:off x="637455" y="1788406"/>
              <a:ext cx="1630754" cy="1555500"/>
              <a:chOff x="334964" y="1788406"/>
              <a:chExt cx="1630754" cy="1555500"/>
            </a:xfrm>
          </p:grpSpPr>
          <p:sp>
            <p:nvSpPr>
              <p:cNvPr id="34" name="Round Single Corner Rectangle 33">
                <a:extLst>
                  <a:ext uri="{FF2B5EF4-FFF2-40B4-BE49-F238E27FC236}">
                    <a16:creationId xmlns:a16="http://schemas.microsoft.com/office/drawing/2014/main" id="{2EFDE6B4-E34E-F942-991D-A7A7611A1565}"/>
                  </a:ext>
                </a:extLst>
              </p:cNvPr>
              <p:cNvSpPr/>
              <p:nvPr/>
            </p:nvSpPr>
            <p:spPr>
              <a:xfrm>
                <a:off x="334964" y="1788406"/>
                <a:ext cx="1630754" cy="1555500"/>
              </a:xfrm>
              <a:prstGeom prst="round1Rect">
                <a:avLst>
                  <a:gd name="adj" fmla="val 32343"/>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35" name="TextBox 34">
                <a:extLst>
                  <a:ext uri="{FF2B5EF4-FFF2-40B4-BE49-F238E27FC236}">
                    <a16:creationId xmlns:a16="http://schemas.microsoft.com/office/drawing/2014/main" id="{886AD018-A23B-16F5-EC25-1B0706DFB4EC}"/>
                  </a:ext>
                </a:extLst>
              </p:cNvPr>
              <p:cNvSpPr txBox="1"/>
              <p:nvPr/>
            </p:nvSpPr>
            <p:spPr>
              <a:xfrm>
                <a:off x="686825" y="2221672"/>
                <a:ext cx="750084" cy="743981"/>
              </a:xfrm>
              <a:prstGeom prst="rect">
                <a:avLst/>
              </a:prstGeom>
              <a:noFill/>
            </p:spPr>
            <p:txBody>
              <a:bodyPr wrap="square" lIns="0" tIns="0" rIns="0" bIns="0" rtlCol="0">
                <a:noAutofit/>
              </a:bodyPr>
              <a:lstStyle/>
              <a:p>
                <a:pPr algn="ctr">
                  <a:lnSpc>
                    <a:spcPts val="5387"/>
                  </a:lnSpc>
                  <a:spcAft>
                    <a:spcPts val="386"/>
                  </a:spcAft>
                </a:pPr>
                <a:r>
                  <a:rPr lang="en-US" sz="6600" b="1" dirty="0"/>
                  <a:t>3</a:t>
                </a:r>
              </a:p>
            </p:txBody>
          </p:sp>
        </p:grpSp>
        <p:cxnSp>
          <p:nvCxnSpPr>
            <p:cNvPr id="33" name="Straight Connector 32">
              <a:extLst>
                <a:ext uri="{FF2B5EF4-FFF2-40B4-BE49-F238E27FC236}">
                  <a16:creationId xmlns:a16="http://schemas.microsoft.com/office/drawing/2014/main" id="{36776D38-4016-5731-6B90-E49BF241704D}"/>
                </a:ext>
              </a:extLst>
            </p:cNvPr>
            <p:cNvCxnSpPr/>
            <p:nvPr/>
          </p:nvCxnSpPr>
          <p:spPr>
            <a:xfrm>
              <a:off x="637455" y="1788406"/>
              <a:ext cx="0" cy="3718314"/>
            </a:xfrm>
            <a:prstGeom prst="line">
              <a:avLst/>
            </a:prstGeom>
            <a:ln w="12700">
              <a:solidFill>
                <a:schemeClr val="accent3"/>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08799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 Single Corner Rectangle 25">
            <a:extLst>
              <a:ext uri="{FF2B5EF4-FFF2-40B4-BE49-F238E27FC236}">
                <a16:creationId xmlns:a16="http://schemas.microsoft.com/office/drawing/2014/main" id="{D1FC8AFE-E154-FF02-73E8-DB63F42740D2}"/>
              </a:ext>
            </a:extLst>
          </p:cNvPr>
          <p:cNvSpPr/>
          <p:nvPr/>
        </p:nvSpPr>
        <p:spPr>
          <a:xfrm>
            <a:off x="4337291" y="2522539"/>
            <a:ext cx="1866659" cy="1780519"/>
          </a:xfrm>
          <a:prstGeom prst="round1Rect">
            <a:avLst>
              <a:gd name="adj" fmla="val 32343"/>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27" name="Round Single Corner Rectangle 26">
            <a:extLst>
              <a:ext uri="{FF2B5EF4-FFF2-40B4-BE49-F238E27FC236}">
                <a16:creationId xmlns:a16="http://schemas.microsoft.com/office/drawing/2014/main" id="{87626BA1-6031-9CCB-5EA4-EB7BF7C4B0EE}"/>
              </a:ext>
            </a:extLst>
          </p:cNvPr>
          <p:cNvSpPr/>
          <p:nvPr/>
        </p:nvSpPr>
        <p:spPr>
          <a:xfrm>
            <a:off x="7906578" y="2522539"/>
            <a:ext cx="1866659" cy="1780519"/>
          </a:xfrm>
          <a:prstGeom prst="round1Rect">
            <a:avLst>
              <a:gd name="adj" fmla="val 32343"/>
            </a:avLst>
          </a:prstGeom>
          <a:solidFill>
            <a:srgbClr val="40C5D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23" name="Round Single Corner Rectangle 22">
            <a:extLst>
              <a:ext uri="{FF2B5EF4-FFF2-40B4-BE49-F238E27FC236}">
                <a16:creationId xmlns:a16="http://schemas.microsoft.com/office/drawing/2014/main" id="{E7458F40-D488-CB83-8437-4128758BB0AC}"/>
              </a:ext>
            </a:extLst>
          </p:cNvPr>
          <p:cNvSpPr/>
          <p:nvPr/>
        </p:nvSpPr>
        <p:spPr>
          <a:xfrm>
            <a:off x="708509" y="2522539"/>
            <a:ext cx="1866659" cy="1780519"/>
          </a:xfrm>
          <a:prstGeom prst="round1Rect">
            <a:avLst>
              <a:gd name="adj" fmla="val 32343"/>
            </a:avLst>
          </a:prstGeom>
          <a:solidFill>
            <a:schemeClr val="accent4"/>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p>
        </p:txBody>
      </p:sp>
      <p:sp>
        <p:nvSpPr>
          <p:cNvPr id="3" name="Title 2">
            <a:extLst>
              <a:ext uri="{FF2B5EF4-FFF2-40B4-BE49-F238E27FC236}">
                <a16:creationId xmlns:a16="http://schemas.microsoft.com/office/drawing/2014/main" id="{F4391536-CC87-7F04-C8C3-B8DEDA5B9A55}"/>
              </a:ext>
            </a:extLst>
          </p:cNvPr>
          <p:cNvSpPr>
            <a:spLocks noGrp="1"/>
          </p:cNvSpPr>
          <p:nvPr>
            <p:ph type="title"/>
          </p:nvPr>
        </p:nvSpPr>
        <p:spPr>
          <a:xfrm>
            <a:off x="345123" y="296863"/>
            <a:ext cx="11522074" cy="1227137"/>
          </a:xfrm>
        </p:spPr>
        <p:txBody>
          <a:bodyPr/>
          <a:lstStyle/>
          <a:p>
            <a:r>
              <a:rPr lang="en-US" dirty="0"/>
              <a:t>The SECURE Act 1.0 and 2.0</a:t>
            </a:r>
          </a:p>
        </p:txBody>
      </p:sp>
      <p:sp>
        <p:nvSpPr>
          <p:cNvPr id="5" name="Text Placeholder 4">
            <a:extLst>
              <a:ext uri="{FF2B5EF4-FFF2-40B4-BE49-F238E27FC236}">
                <a16:creationId xmlns:a16="http://schemas.microsoft.com/office/drawing/2014/main" id="{1A101C6A-596A-360F-3874-C054B826A0B4}"/>
              </a:ext>
            </a:extLst>
          </p:cNvPr>
          <p:cNvSpPr>
            <a:spLocks noGrp="1"/>
          </p:cNvSpPr>
          <p:nvPr>
            <p:ph type="body" sz="quarter" idx="23"/>
          </p:nvPr>
        </p:nvSpPr>
        <p:spPr/>
        <p:txBody>
          <a:bodyPr/>
          <a:lstStyle/>
          <a:p>
            <a:endParaRPr lang="en-US"/>
          </a:p>
        </p:txBody>
      </p:sp>
      <p:sp>
        <p:nvSpPr>
          <p:cNvPr id="16" name="TextBox 15">
            <a:extLst>
              <a:ext uri="{FF2B5EF4-FFF2-40B4-BE49-F238E27FC236}">
                <a16:creationId xmlns:a16="http://schemas.microsoft.com/office/drawing/2014/main" id="{41448FDA-05FF-E04E-0EDD-0BCF6B521587}"/>
              </a:ext>
            </a:extLst>
          </p:cNvPr>
          <p:cNvSpPr txBox="1"/>
          <p:nvPr/>
        </p:nvSpPr>
        <p:spPr>
          <a:xfrm>
            <a:off x="694281" y="4656667"/>
            <a:ext cx="1866659" cy="538550"/>
          </a:xfrm>
          <a:prstGeom prst="rect">
            <a:avLst/>
          </a:prstGeom>
          <a:noFill/>
        </p:spPr>
        <p:txBody>
          <a:bodyPr wrap="square" lIns="0" tIns="0" rIns="0" bIns="0" rtlCol="0">
            <a:noAutofit/>
          </a:bodyPr>
          <a:lstStyle/>
          <a:p>
            <a:pPr algn="ctr"/>
            <a:r>
              <a:rPr lang="en-US" sz="2400" b="1" dirty="0">
                <a:latin typeface="Georgia" panose="02040502050405020303" pitchFamily="18" charset="0"/>
              </a:rPr>
              <a:t>Accessible</a:t>
            </a:r>
          </a:p>
        </p:txBody>
      </p:sp>
      <p:sp>
        <p:nvSpPr>
          <p:cNvPr id="17" name="TextBox 16">
            <a:extLst>
              <a:ext uri="{FF2B5EF4-FFF2-40B4-BE49-F238E27FC236}">
                <a16:creationId xmlns:a16="http://schemas.microsoft.com/office/drawing/2014/main" id="{22A897EF-58DD-E8A7-52F7-878F4EDC3511}"/>
              </a:ext>
            </a:extLst>
          </p:cNvPr>
          <p:cNvSpPr txBox="1"/>
          <p:nvPr/>
        </p:nvSpPr>
        <p:spPr>
          <a:xfrm>
            <a:off x="334963" y="1665289"/>
            <a:ext cx="11531600" cy="715962"/>
          </a:xfrm>
          <a:prstGeom prst="rect">
            <a:avLst/>
          </a:prstGeom>
          <a:noFill/>
        </p:spPr>
        <p:txBody>
          <a:bodyPr wrap="square" lIns="0" tIns="0" rIns="0" bIns="0" rtlCol="0">
            <a:noAutofit/>
          </a:bodyPr>
          <a:lstStyle/>
          <a:p>
            <a:r>
              <a:rPr lang="en-US" sz="2471" i="1" dirty="0">
                <a:solidFill>
                  <a:srgbClr val="263746"/>
                </a:solidFill>
                <a:latin typeface="Georgia" panose="02040502050405020303" pitchFamily="18" charset="0"/>
              </a:rPr>
              <a:t>A lifetime income safe harbor for millions more American workers</a:t>
            </a:r>
          </a:p>
        </p:txBody>
      </p:sp>
      <p:sp>
        <p:nvSpPr>
          <p:cNvPr id="18" name="TextBox 17">
            <a:extLst>
              <a:ext uri="{FF2B5EF4-FFF2-40B4-BE49-F238E27FC236}">
                <a16:creationId xmlns:a16="http://schemas.microsoft.com/office/drawing/2014/main" id="{97413272-6F27-9179-A63B-30159D0494A4}"/>
              </a:ext>
            </a:extLst>
          </p:cNvPr>
          <p:cNvSpPr txBox="1"/>
          <p:nvPr/>
        </p:nvSpPr>
        <p:spPr>
          <a:xfrm>
            <a:off x="4396561" y="4656667"/>
            <a:ext cx="1748118" cy="476010"/>
          </a:xfrm>
          <a:prstGeom prst="rect">
            <a:avLst/>
          </a:prstGeom>
          <a:noFill/>
        </p:spPr>
        <p:txBody>
          <a:bodyPr wrap="square" lIns="0" tIns="0" rIns="0" bIns="0" rtlCol="0">
            <a:noAutofit/>
          </a:bodyPr>
          <a:lstStyle/>
          <a:p>
            <a:pPr algn="ctr"/>
            <a:r>
              <a:rPr lang="en-US" sz="2400" b="1" dirty="0">
                <a:latin typeface="Georgia" panose="02040502050405020303" pitchFamily="18" charset="0"/>
                <a:sym typeface="Wingdings" panose="05000000000000000000" pitchFamily="2" charset="2"/>
              </a:rPr>
              <a:t>H</a:t>
            </a:r>
            <a:r>
              <a:rPr lang="en-US" sz="2400" b="1" dirty="0">
                <a:latin typeface="Georgia" panose="02040502050405020303" pitchFamily="18" charset="0"/>
              </a:rPr>
              <a:t>olistic</a:t>
            </a:r>
          </a:p>
        </p:txBody>
      </p:sp>
      <p:sp>
        <p:nvSpPr>
          <p:cNvPr id="19" name="TextBox 18">
            <a:extLst>
              <a:ext uri="{FF2B5EF4-FFF2-40B4-BE49-F238E27FC236}">
                <a16:creationId xmlns:a16="http://schemas.microsoft.com/office/drawing/2014/main" id="{6C730C2C-B118-F9E6-7AD7-27CD71D0B2F3}"/>
              </a:ext>
            </a:extLst>
          </p:cNvPr>
          <p:cNvSpPr txBox="1"/>
          <p:nvPr/>
        </p:nvSpPr>
        <p:spPr>
          <a:xfrm>
            <a:off x="7906578" y="4656667"/>
            <a:ext cx="1800631" cy="510971"/>
          </a:xfrm>
          <a:prstGeom prst="rect">
            <a:avLst/>
          </a:prstGeom>
          <a:noFill/>
        </p:spPr>
        <p:txBody>
          <a:bodyPr wrap="square" lIns="0" tIns="0" rIns="0" bIns="0" rtlCol="0">
            <a:noAutofit/>
          </a:bodyPr>
          <a:lstStyle/>
          <a:p>
            <a:pPr algn="ctr"/>
            <a:r>
              <a:rPr lang="en-US" sz="2400" b="1" dirty="0">
                <a:latin typeface="Georgia" panose="02040502050405020303" pitchFamily="18" charset="0"/>
              </a:rPr>
              <a:t>Flexible</a:t>
            </a:r>
          </a:p>
        </p:txBody>
      </p:sp>
      <p:pic>
        <p:nvPicPr>
          <p:cNvPr id="20" name="Graphic 19">
            <a:extLst>
              <a:ext uri="{FF2B5EF4-FFF2-40B4-BE49-F238E27FC236}">
                <a16:creationId xmlns:a16="http://schemas.microsoft.com/office/drawing/2014/main" id="{8F94B897-FB91-6EDE-4437-A79CBB9930A2}"/>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781367" y="3087748"/>
            <a:ext cx="789526" cy="693900"/>
          </a:xfrm>
          <a:prstGeom prst="rect">
            <a:avLst/>
          </a:prstGeom>
        </p:spPr>
      </p:pic>
      <p:pic>
        <p:nvPicPr>
          <p:cNvPr id="21" name="Graphic 20">
            <a:extLst>
              <a:ext uri="{FF2B5EF4-FFF2-40B4-BE49-F238E27FC236}">
                <a16:creationId xmlns:a16="http://schemas.microsoft.com/office/drawing/2014/main" id="{5A2BB091-AD7F-3725-39AF-DBEF248A40CD}"/>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71191" y="2963513"/>
            <a:ext cx="941294" cy="930973"/>
          </a:xfrm>
          <a:prstGeom prst="rect">
            <a:avLst/>
          </a:prstGeom>
        </p:spPr>
      </p:pic>
      <p:pic>
        <p:nvPicPr>
          <p:cNvPr id="22" name="Graphic 21">
            <a:extLst>
              <a:ext uri="{FF2B5EF4-FFF2-40B4-BE49-F238E27FC236}">
                <a16:creationId xmlns:a16="http://schemas.microsoft.com/office/drawing/2014/main" id="{BA79E11A-7283-12B4-B7C8-DA1083077D20}"/>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8436464" y="3023068"/>
            <a:ext cx="811866" cy="811866"/>
          </a:xfrm>
          <a:prstGeom prst="rect">
            <a:avLst/>
          </a:prstGeom>
        </p:spPr>
      </p:pic>
    </p:spTree>
    <p:extLst>
      <p:ext uri="{BB962C8B-B14F-4D97-AF65-F5344CB8AC3E}">
        <p14:creationId xmlns:p14="http://schemas.microsoft.com/office/powerpoint/2010/main" val="648135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 Single Corner Rectangle 6">
            <a:extLst>
              <a:ext uri="{FF2B5EF4-FFF2-40B4-BE49-F238E27FC236}">
                <a16:creationId xmlns:a16="http://schemas.microsoft.com/office/drawing/2014/main" id="{D19E85B1-AC95-3338-9ED8-2981FEE81E83}"/>
              </a:ext>
            </a:extLst>
          </p:cNvPr>
          <p:cNvSpPr/>
          <p:nvPr/>
        </p:nvSpPr>
        <p:spPr>
          <a:xfrm>
            <a:off x="320085" y="1773238"/>
            <a:ext cx="2727266" cy="4202626"/>
          </a:xfrm>
          <a:prstGeom prst="round1Rect">
            <a:avLst>
              <a:gd name="adj" fmla="val 30078"/>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588">
              <a:solidFill>
                <a:schemeClr val="bg1"/>
              </a:solidFill>
            </a:endParaRPr>
          </a:p>
        </p:txBody>
      </p:sp>
      <p:sp>
        <p:nvSpPr>
          <p:cNvPr id="3" name="Title 2">
            <a:extLst>
              <a:ext uri="{FF2B5EF4-FFF2-40B4-BE49-F238E27FC236}">
                <a16:creationId xmlns:a16="http://schemas.microsoft.com/office/drawing/2014/main" id="{09E25922-35D2-F231-90CD-8C4F50BAA691}"/>
              </a:ext>
            </a:extLst>
          </p:cNvPr>
          <p:cNvSpPr>
            <a:spLocks noGrp="1"/>
          </p:cNvSpPr>
          <p:nvPr>
            <p:ph type="title"/>
          </p:nvPr>
        </p:nvSpPr>
        <p:spPr>
          <a:xfrm>
            <a:off x="345123" y="296863"/>
            <a:ext cx="11522074" cy="1227137"/>
          </a:xfrm>
        </p:spPr>
        <p:txBody>
          <a:bodyPr/>
          <a:lstStyle/>
          <a:p>
            <a:r>
              <a:rPr lang="en-US" dirty="0"/>
              <a:t>401(k) participants want access to ​</a:t>
            </a:r>
            <a:br>
              <a:rPr lang="en-US" dirty="0"/>
            </a:br>
            <a:r>
              <a:rPr lang="en-US" dirty="0"/>
              <a:t>in-plan lifetime income solutions.</a:t>
            </a:r>
            <a:br>
              <a:rPr lang="en-US" dirty="0"/>
            </a:br>
            <a:r>
              <a:rPr lang="en-US" dirty="0"/>
              <a:t>​</a:t>
            </a:r>
          </a:p>
        </p:txBody>
      </p:sp>
      <p:sp>
        <p:nvSpPr>
          <p:cNvPr id="25" name="Text Placeholder 24">
            <a:extLst>
              <a:ext uri="{FF2B5EF4-FFF2-40B4-BE49-F238E27FC236}">
                <a16:creationId xmlns:a16="http://schemas.microsoft.com/office/drawing/2014/main" id="{538478C7-B8A3-A83A-2EF7-DA1224E3375D}"/>
              </a:ext>
            </a:extLst>
          </p:cNvPr>
          <p:cNvSpPr>
            <a:spLocks noGrp="1"/>
          </p:cNvSpPr>
          <p:nvPr>
            <p:ph type="body" sz="quarter" idx="23"/>
          </p:nvPr>
        </p:nvSpPr>
        <p:spPr>
          <a:xfrm>
            <a:off x="344489" y="5975864"/>
            <a:ext cx="11522074" cy="365125"/>
          </a:xfrm>
        </p:spPr>
        <p:txBody>
          <a:bodyPr/>
          <a:lstStyle/>
          <a:p>
            <a:r>
              <a:rPr lang="en-US" dirty="0"/>
              <a:t>Source: Nuveen and TIAA Institute Participant Sentiment Survey on Lifetime Income (2024). </a:t>
            </a:r>
          </a:p>
        </p:txBody>
      </p:sp>
      <p:sp>
        <p:nvSpPr>
          <p:cNvPr id="9" name="TextBox 8">
            <a:extLst>
              <a:ext uri="{FF2B5EF4-FFF2-40B4-BE49-F238E27FC236}">
                <a16:creationId xmlns:a16="http://schemas.microsoft.com/office/drawing/2014/main" id="{19AAA831-5FF9-A6C1-3CB7-49E5A8543612}"/>
              </a:ext>
            </a:extLst>
          </p:cNvPr>
          <p:cNvSpPr txBox="1"/>
          <p:nvPr/>
        </p:nvSpPr>
        <p:spPr>
          <a:xfrm>
            <a:off x="612592" y="1959010"/>
            <a:ext cx="1635135" cy="1613647"/>
          </a:xfrm>
          <a:prstGeom prst="rect">
            <a:avLst/>
          </a:prstGeom>
          <a:noFill/>
        </p:spPr>
        <p:txBody>
          <a:bodyPr wrap="square" lIns="0" tIns="0" rIns="0" bIns="0" rtlCol="0">
            <a:noAutofit/>
          </a:bodyPr>
          <a:lstStyle/>
          <a:p>
            <a:pPr>
              <a:spcAft>
                <a:spcPts val="529"/>
              </a:spcAft>
            </a:pPr>
            <a:r>
              <a:rPr lang="en-US" sz="6353" b="1" dirty="0">
                <a:solidFill>
                  <a:schemeClr val="accent3"/>
                </a:solidFill>
                <a:latin typeface="Georgia" panose="02040502050405020303" pitchFamily="18" charset="0"/>
              </a:rPr>
              <a:t>92</a:t>
            </a:r>
            <a:r>
              <a:rPr lang="en-US" sz="3530" b="1" dirty="0">
                <a:solidFill>
                  <a:schemeClr val="accent3"/>
                </a:solidFill>
                <a:latin typeface="Georgia" panose="02040502050405020303" pitchFamily="18" charset="0"/>
              </a:rPr>
              <a:t>%</a:t>
            </a:r>
            <a:endParaRPr lang="en-US" sz="6353" dirty="0">
              <a:solidFill>
                <a:schemeClr val="accent3"/>
              </a:solidFill>
              <a:latin typeface="Georgia" panose="02040502050405020303" pitchFamily="18" charset="0"/>
            </a:endParaRPr>
          </a:p>
        </p:txBody>
      </p:sp>
      <p:sp>
        <p:nvSpPr>
          <p:cNvPr id="10" name="TextBox 9">
            <a:extLst>
              <a:ext uri="{FF2B5EF4-FFF2-40B4-BE49-F238E27FC236}">
                <a16:creationId xmlns:a16="http://schemas.microsoft.com/office/drawing/2014/main" id="{1AED1DE0-55F7-523B-62D6-C47A12522656}"/>
              </a:ext>
            </a:extLst>
          </p:cNvPr>
          <p:cNvSpPr txBox="1"/>
          <p:nvPr/>
        </p:nvSpPr>
        <p:spPr>
          <a:xfrm>
            <a:off x="612592" y="3114086"/>
            <a:ext cx="1819522" cy="2107079"/>
          </a:xfrm>
          <a:prstGeom prst="rect">
            <a:avLst/>
          </a:prstGeom>
          <a:noFill/>
        </p:spPr>
        <p:txBody>
          <a:bodyPr wrap="square" lIns="0" tIns="0" rIns="0" bIns="0" rtlCol="0">
            <a:noAutofit/>
          </a:bodyPr>
          <a:lstStyle/>
          <a:p>
            <a:pPr>
              <a:spcAft>
                <a:spcPts val="529"/>
              </a:spcAft>
            </a:pPr>
            <a:r>
              <a:rPr lang="en-US" dirty="0">
                <a:solidFill>
                  <a:schemeClr val="bg1"/>
                </a:solidFill>
              </a:rPr>
              <a:t>would be interested in using an in-plan fixed annuity for guaranteed lifetime income</a:t>
            </a:r>
            <a:r>
              <a:rPr lang="en-US" baseline="30000" dirty="0">
                <a:solidFill>
                  <a:schemeClr val="bg1"/>
                </a:solidFill>
              </a:rPr>
              <a:t>1</a:t>
            </a:r>
          </a:p>
        </p:txBody>
      </p:sp>
      <p:sp>
        <p:nvSpPr>
          <p:cNvPr id="11" name="TextBox 10">
            <a:extLst>
              <a:ext uri="{FF2B5EF4-FFF2-40B4-BE49-F238E27FC236}">
                <a16:creationId xmlns:a16="http://schemas.microsoft.com/office/drawing/2014/main" id="{B9A82087-D6CE-0C8B-55B9-F320E9CB2C3F}"/>
              </a:ext>
            </a:extLst>
          </p:cNvPr>
          <p:cNvSpPr txBox="1"/>
          <p:nvPr/>
        </p:nvSpPr>
        <p:spPr>
          <a:xfrm>
            <a:off x="3306273" y="2227951"/>
            <a:ext cx="3496235" cy="537882"/>
          </a:xfrm>
          <a:prstGeom prst="rect">
            <a:avLst/>
          </a:prstGeom>
          <a:noFill/>
        </p:spPr>
        <p:txBody>
          <a:bodyPr wrap="square" lIns="0" tIns="0" rIns="0" bIns="0" rtlCol="0">
            <a:noAutofit/>
          </a:bodyPr>
          <a:lstStyle/>
          <a:p>
            <a:pPr>
              <a:spcAft>
                <a:spcPts val="529"/>
              </a:spcAft>
            </a:pPr>
            <a:r>
              <a:rPr lang="en-US" sz="2000" i="1" dirty="0">
                <a:solidFill>
                  <a:schemeClr val="tx2"/>
                </a:solidFill>
              </a:rPr>
              <a:t>Participants say...</a:t>
            </a:r>
          </a:p>
        </p:txBody>
      </p:sp>
      <p:sp>
        <p:nvSpPr>
          <p:cNvPr id="12" name="TextBox 11">
            <a:extLst>
              <a:ext uri="{FF2B5EF4-FFF2-40B4-BE49-F238E27FC236}">
                <a16:creationId xmlns:a16="http://schemas.microsoft.com/office/drawing/2014/main" id="{1F57517E-E118-A9F2-9A02-D52A32838D6A}"/>
              </a:ext>
            </a:extLst>
          </p:cNvPr>
          <p:cNvSpPr txBox="1"/>
          <p:nvPr/>
        </p:nvSpPr>
        <p:spPr>
          <a:xfrm>
            <a:off x="3408596" y="5113963"/>
            <a:ext cx="1986937" cy="804469"/>
          </a:xfrm>
          <a:prstGeom prst="rect">
            <a:avLst/>
          </a:prstGeom>
          <a:noFill/>
        </p:spPr>
        <p:txBody>
          <a:bodyPr wrap="square" lIns="0" tIns="0" rIns="0" bIns="0" rtlCol="0">
            <a:noAutofit/>
          </a:bodyPr>
          <a:lstStyle/>
          <a:p>
            <a:pPr>
              <a:spcAft>
                <a:spcPts val="529"/>
              </a:spcAft>
            </a:pPr>
            <a:r>
              <a:rPr lang="en-US" sz="1400" dirty="0">
                <a:latin typeface="Arial" panose="020B0604020202020204" pitchFamily="34" charset="0"/>
                <a:cs typeface="Arial" panose="020B0604020202020204" pitchFamily="34" charset="0"/>
              </a:rPr>
              <a:t>think fixed annuities would be valuable in 401(k) plans</a:t>
            </a:r>
            <a:r>
              <a:rPr lang="en-US" sz="1400" baseline="30000" dirty="0">
                <a:solidFill>
                  <a:schemeClr val="tx2"/>
                </a:solidFill>
                <a:latin typeface="Arial" panose="020B0604020202020204" pitchFamily="34" charset="0"/>
                <a:cs typeface="Arial" panose="020B0604020202020204" pitchFamily="34" charset="0"/>
              </a:rPr>
              <a:t>1</a:t>
            </a:r>
          </a:p>
        </p:txBody>
      </p:sp>
      <p:graphicFrame>
        <p:nvGraphicFramePr>
          <p:cNvPr id="13" name="Chart 12">
            <a:extLst>
              <a:ext uri="{FF2B5EF4-FFF2-40B4-BE49-F238E27FC236}">
                <a16:creationId xmlns:a16="http://schemas.microsoft.com/office/drawing/2014/main" id="{AEF9F585-1C52-5DFF-6DB7-4BE271ED8B85}"/>
              </a:ext>
            </a:extLst>
          </p:cNvPr>
          <p:cNvGraphicFramePr/>
          <p:nvPr>
            <p:extLst>
              <p:ext uri="{D42A27DB-BD31-4B8C-83A1-F6EECF244321}">
                <p14:modId xmlns:p14="http://schemas.microsoft.com/office/powerpoint/2010/main" val="2874033659"/>
              </p:ext>
            </p:extLst>
          </p:nvPr>
        </p:nvGraphicFramePr>
        <p:xfrm>
          <a:off x="2609246" y="2765833"/>
          <a:ext cx="3381407" cy="2254271"/>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D9BF5485-37BE-6E7F-6D30-6EA1ECAC6FEC}"/>
              </a:ext>
            </a:extLst>
          </p:cNvPr>
          <p:cNvSpPr txBox="1"/>
          <p:nvPr/>
        </p:nvSpPr>
        <p:spPr>
          <a:xfrm>
            <a:off x="3769424" y="3406063"/>
            <a:ext cx="1284966" cy="1500011"/>
          </a:xfrm>
          <a:prstGeom prst="rect">
            <a:avLst/>
          </a:prstGeom>
          <a:noFill/>
        </p:spPr>
        <p:txBody>
          <a:bodyPr wrap="square" lIns="0" tIns="0" rIns="0" bIns="0" rtlCol="0">
            <a:noAutofit/>
          </a:bodyPr>
          <a:lstStyle/>
          <a:p>
            <a:pPr>
              <a:spcAft>
                <a:spcPts val="529"/>
              </a:spcAft>
            </a:pPr>
            <a:r>
              <a:rPr lang="en-US" sz="4800" b="1" dirty="0">
                <a:solidFill>
                  <a:schemeClr val="tx2"/>
                </a:solidFill>
                <a:latin typeface="Georgia" panose="02040502050405020303" pitchFamily="18" charset="0"/>
              </a:rPr>
              <a:t>92</a:t>
            </a:r>
            <a:r>
              <a:rPr lang="en-US" sz="2800" b="1" dirty="0">
                <a:solidFill>
                  <a:schemeClr val="tx2"/>
                </a:solidFill>
                <a:latin typeface="Georgia" panose="02040502050405020303" pitchFamily="18" charset="0"/>
              </a:rPr>
              <a:t>%</a:t>
            </a:r>
            <a:endParaRPr lang="en-US" sz="4800" dirty="0">
              <a:solidFill>
                <a:schemeClr val="tx2"/>
              </a:solidFill>
              <a:latin typeface="Georgia" panose="02040502050405020303" pitchFamily="18" charset="0"/>
            </a:endParaRPr>
          </a:p>
        </p:txBody>
      </p:sp>
      <p:graphicFrame>
        <p:nvGraphicFramePr>
          <p:cNvPr id="15" name="Chart 14">
            <a:extLst>
              <a:ext uri="{FF2B5EF4-FFF2-40B4-BE49-F238E27FC236}">
                <a16:creationId xmlns:a16="http://schemas.microsoft.com/office/drawing/2014/main" id="{03BE86C1-37EF-1A62-11BB-C5B245C3FF76}"/>
              </a:ext>
            </a:extLst>
          </p:cNvPr>
          <p:cNvGraphicFramePr/>
          <p:nvPr>
            <p:extLst>
              <p:ext uri="{D42A27DB-BD31-4B8C-83A1-F6EECF244321}">
                <p14:modId xmlns:p14="http://schemas.microsoft.com/office/powerpoint/2010/main" val="1309939938"/>
              </p:ext>
            </p:extLst>
          </p:nvPr>
        </p:nvGraphicFramePr>
        <p:xfrm>
          <a:off x="5492941" y="2765833"/>
          <a:ext cx="3381407" cy="2254271"/>
        </p:xfrm>
        <a:graphic>
          <a:graphicData uri="http://schemas.openxmlformats.org/drawingml/2006/chart">
            <c:chart xmlns:c="http://schemas.openxmlformats.org/drawingml/2006/chart" xmlns:r="http://schemas.openxmlformats.org/officeDocument/2006/relationships" r:id="rId4"/>
          </a:graphicData>
        </a:graphic>
      </p:graphicFrame>
      <p:sp>
        <p:nvSpPr>
          <p:cNvPr id="16" name="TextBox 15">
            <a:extLst>
              <a:ext uri="{FF2B5EF4-FFF2-40B4-BE49-F238E27FC236}">
                <a16:creationId xmlns:a16="http://schemas.microsoft.com/office/drawing/2014/main" id="{903EEE22-9987-2EC9-1E82-572947CE7E2E}"/>
              </a:ext>
            </a:extLst>
          </p:cNvPr>
          <p:cNvSpPr txBox="1"/>
          <p:nvPr/>
        </p:nvSpPr>
        <p:spPr>
          <a:xfrm>
            <a:off x="6620471" y="3393734"/>
            <a:ext cx="1284966" cy="1083572"/>
          </a:xfrm>
          <a:prstGeom prst="rect">
            <a:avLst/>
          </a:prstGeom>
          <a:noFill/>
        </p:spPr>
        <p:txBody>
          <a:bodyPr wrap="square" lIns="0" tIns="0" rIns="0" bIns="0" rtlCol="0">
            <a:noAutofit/>
          </a:bodyPr>
          <a:lstStyle/>
          <a:p>
            <a:pPr>
              <a:spcAft>
                <a:spcPts val="529"/>
              </a:spcAft>
            </a:pPr>
            <a:r>
              <a:rPr lang="en-US" sz="4800" b="1" dirty="0">
                <a:solidFill>
                  <a:schemeClr val="tx2"/>
                </a:solidFill>
                <a:latin typeface="Georgia" panose="02040502050405020303" pitchFamily="18" charset="0"/>
              </a:rPr>
              <a:t>95</a:t>
            </a:r>
            <a:r>
              <a:rPr lang="en-US" sz="2800" b="1" dirty="0">
                <a:solidFill>
                  <a:schemeClr val="tx2"/>
                </a:solidFill>
                <a:latin typeface="Georgia" panose="02040502050405020303" pitchFamily="18" charset="0"/>
              </a:rPr>
              <a:t>%</a:t>
            </a:r>
            <a:endParaRPr lang="en-US" sz="4800" dirty="0">
              <a:solidFill>
                <a:schemeClr val="tx2"/>
              </a:solidFill>
              <a:latin typeface="Georgia" panose="02040502050405020303" pitchFamily="18" charset="0"/>
            </a:endParaRPr>
          </a:p>
        </p:txBody>
      </p:sp>
      <p:graphicFrame>
        <p:nvGraphicFramePr>
          <p:cNvPr id="17" name="Chart 16">
            <a:extLst>
              <a:ext uri="{FF2B5EF4-FFF2-40B4-BE49-F238E27FC236}">
                <a16:creationId xmlns:a16="http://schemas.microsoft.com/office/drawing/2014/main" id="{AE504DD5-6210-AA3E-B75B-8EF038C2E538}"/>
              </a:ext>
            </a:extLst>
          </p:cNvPr>
          <p:cNvGraphicFramePr/>
          <p:nvPr>
            <p:extLst>
              <p:ext uri="{D42A27DB-BD31-4B8C-83A1-F6EECF244321}">
                <p14:modId xmlns:p14="http://schemas.microsoft.com/office/powerpoint/2010/main" val="421824328"/>
              </p:ext>
            </p:extLst>
          </p:nvPr>
        </p:nvGraphicFramePr>
        <p:xfrm>
          <a:off x="8460604" y="2765833"/>
          <a:ext cx="3381407" cy="2254271"/>
        </p:xfrm>
        <a:graphic>
          <a:graphicData uri="http://schemas.openxmlformats.org/drawingml/2006/chart">
            <c:chart xmlns:c="http://schemas.openxmlformats.org/drawingml/2006/chart" xmlns:r="http://schemas.openxmlformats.org/officeDocument/2006/relationships" r:id="rId5"/>
          </a:graphicData>
        </a:graphic>
      </p:graphicFrame>
      <p:sp>
        <p:nvSpPr>
          <p:cNvPr id="18" name="TextBox 17">
            <a:extLst>
              <a:ext uri="{FF2B5EF4-FFF2-40B4-BE49-F238E27FC236}">
                <a16:creationId xmlns:a16="http://schemas.microsoft.com/office/drawing/2014/main" id="{BD71E80D-2181-E845-66AD-165C823A9475}"/>
              </a:ext>
            </a:extLst>
          </p:cNvPr>
          <p:cNvSpPr txBox="1"/>
          <p:nvPr/>
        </p:nvSpPr>
        <p:spPr>
          <a:xfrm>
            <a:off x="9635498" y="3470087"/>
            <a:ext cx="1284966" cy="1064631"/>
          </a:xfrm>
          <a:prstGeom prst="rect">
            <a:avLst/>
          </a:prstGeom>
          <a:noFill/>
        </p:spPr>
        <p:txBody>
          <a:bodyPr wrap="square" lIns="0" tIns="0" rIns="0" bIns="0" rtlCol="0">
            <a:noAutofit/>
          </a:bodyPr>
          <a:lstStyle/>
          <a:p>
            <a:pPr>
              <a:spcAft>
                <a:spcPts val="529"/>
              </a:spcAft>
            </a:pPr>
            <a:r>
              <a:rPr lang="en-US" sz="4800" b="1" dirty="0">
                <a:solidFill>
                  <a:schemeClr val="tx2"/>
                </a:solidFill>
                <a:latin typeface="Georgia" panose="02040502050405020303" pitchFamily="18" charset="0"/>
              </a:rPr>
              <a:t>87</a:t>
            </a:r>
            <a:r>
              <a:rPr lang="en-US" sz="2800" b="1" dirty="0">
                <a:solidFill>
                  <a:schemeClr val="tx2"/>
                </a:solidFill>
                <a:latin typeface="Georgia" panose="02040502050405020303" pitchFamily="18" charset="0"/>
              </a:rPr>
              <a:t>%</a:t>
            </a:r>
            <a:endParaRPr lang="en-US" sz="4800" dirty="0">
              <a:solidFill>
                <a:schemeClr val="tx2"/>
              </a:solidFill>
              <a:latin typeface="Georgia" panose="02040502050405020303" pitchFamily="18" charset="0"/>
            </a:endParaRPr>
          </a:p>
        </p:txBody>
      </p:sp>
      <p:sp>
        <p:nvSpPr>
          <p:cNvPr id="19" name="TextBox 18">
            <a:extLst>
              <a:ext uri="{FF2B5EF4-FFF2-40B4-BE49-F238E27FC236}">
                <a16:creationId xmlns:a16="http://schemas.microsoft.com/office/drawing/2014/main" id="{8791147B-9E18-8121-AD21-5C94C78CD26D}"/>
              </a:ext>
            </a:extLst>
          </p:cNvPr>
          <p:cNvSpPr txBox="1"/>
          <p:nvPr/>
        </p:nvSpPr>
        <p:spPr>
          <a:xfrm>
            <a:off x="6296548" y="5113963"/>
            <a:ext cx="2296266" cy="1022005"/>
          </a:xfrm>
          <a:prstGeom prst="rect">
            <a:avLst/>
          </a:prstGeom>
          <a:noFill/>
        </p:spPr>
        <p:txBody>
          <a:bodyPr wrap="square" lIns="0" tIns="0" rIns="0" bIns="0" rtlCol="0">
            <a:noAutofit/>
          </a:bodyPr>
          <a:lstStyle/>
          <a:p>
            <a:r>
              <a:rPr lang="en-US" sz="1400" dirty="0">
                <a:latin typeface="Arial" panose="020B0604020202020204" pitchFamily="34" charset="0"/>
                <a:cs typeface="Arial" panose="020B0604020202020204" pitchFamily="34" charset="0"/>
              </a:rPr>
              <a:t>with target date investments think it would be valuable for these to include a fixed annuity component</a:t>
            </a:r>
            <a:r>
              <a:rPr lang="en-US" sz="1400" baseline="30000" dirty="0">
                <a:solidFill>
                  <a:schemeClr val="tx2"/>
                </a:solidFill>
                <a:latin typeface="Arial" panose="020B0604020202020204" pitchFamily="34" charset="0"/>
                <a:cs typeface="Arial" panose="020B0604020202020204" pitchFamily="34" charset="0"/>
              </a:rPr>
              <a:t>1</a:t>
            </a:r>
            <a:r>
              <a:rPr lang="en-US" sz="1400" dirty="0">
                <a:latin typeface="Arial" panose="020B0604020202020204" pitchFamily="34" charset="0"/>
                <a:cs typeface="Arial" panose="020B0604020202020204" pitchFamily="34" charset="0"/>
              </a:rPr>
              <a:t> </a:t>
            </a:r>
            <a:endParaRPr lang="en-US" sz="1400" baseline="30000" dirty="0">
              <a:solidFill>
                <a:schemeClr val="tx2"/>
              </a:solidFill>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D32B03BF-A3DE-80DD-891F-9B53A5F9DE31}"/>
              </a:ext>
            </a:extLst>
          </p:cNvPr>
          <p:cNvSpPr txBox="1"/>
          <p:nvPr/>
        </p:nvSpPr>
        <p:spPr>
          <a:xfrm>
            <a:off x="9305406" y="5113963"/>
            <a:ext cx="2269973" cy="1447174"/>
          </a:xfrm>
          <a:prstGeom prst="rect">
            <a:avLst/>
          </a:prstGeom>
          <a:noFill/>
        </p:spPr>
        <p:txBody>
          <a:bodyPr wrap="square" lIns="0" tIns="0" rIns="0" bIns="0" rtlCol="0">
            <a:noAutofit/>
          </a:bodyPr>
          <a:lstStyle/>
          <a:p>
            <a:r>
              <a:rPr lang="en-US" sz="1400" dirty="0">
                <a:latin typeface="Arial" panose="020B0604020202020204" pitchFamily="34" charset="0"/>
                <a:cs typeface="Arial" panose="020B0604020202020204" pitchFamily="34" charset="0"/>
              </a:rPr>
              <a:t>believe employers have a responsibility to help employees achieve retirement income security</a:t>
            </a:r>
            <a:r>
              <a:rPr lang="en-US" sz="1400" baseline="30000" dirty="0">
                <a:solidFill>
                  <a:schemeClr val="tx2"/>
                </a:solidFill>
                <a:latin typeface="Arial" panose="020B0604020202020204" pitchFamily="34" charset="0"/>
                <a:cs typeface="Arial" panose="020B0604020202020204" pitchFamily="34" charset="0"/>
              </a:rPr>
              <a:t>1</a:t>
            </a:r>
            <a:r>
              <a:rPr lang="en-US" sz="1400" dirty="0">
                <a:latin typeface="Arial" panose="020B0604020202020204" pitchFamily="34" charset="0"/>
                <a:cs typeface="Arial" panose="020B0604020202020204" pitchFamily="34" charset="0"/>
              </a:rPr>
              <a:t>​</a:t>
            </a:r>
            <a:endParaRPr lang="en-US" sz="1400" baseline="300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8478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849D86-F332-4A7C-909D-6264615BC5A7}"/>
              </a:ext>
            </a:extLst>
          </p:cNvPr>
          <p:cNvSpPr>
            <a:spLocks noGrp="1"/>
          </p:cNvSpPr>
          <p:nvPr>
            <p:ph type="title"/>
          </p:nvPr>
        </p:nvSpPr>
        <p:spPr>
          <a:xfrm>
            <a:off x="345123" y="296863"/>
            <a:ext cx="11522074" cy="1227137"/>
          </a:xfrm>
        </p:spPr>
        <p:txBody>
          <a:bodyPr/>
          <a:lstStyle/>
          <a:p>
            <a:r>
              <a:rPr lang="en-US" dirty="0"/>
              <a:t>Important information</a:t>
            </a:r>
          </a:p>
        </p:txBody>
      </p:sp>
      <p:sp>
        <p:nvSpPr>
          <p:cNvPr id="4" name="Text Placeholder 3">
            <a:extLst>
              <a:ext uri="{FF2B5EF4-FFF2-40B4-BE49-F238E27FC236}">
                <a16:creationId xmlns:a16="http://schemas.microsoft.com/office/drawing/2014/main" id="{49C0D39A-1B80-9FAF-47A4-CB12CC8E4D56}"/>
              </a:ext>
            </a:extLst>
          </p:cNvPr>
          <p:cNvSpPr>
            <a:spLocks noGrp="1"/>
          </p:cNvSpPr>
          <p:nvPr>
            <p:ph type="body" sz="quarter" idx="23"/>
          </p:nvPr>
        </p:nvSpPr>
        <p:spPr>
          <a:xfrm>
            <a:off x="344489" y="1773237"/>
            <a:ext cx="11522074" cy="4787899"/>
          </a:xfrm>
        </p:spPr>
        <p:txBody>
          <a:bodyPr/>
          <a:lstStyle/>
          <a:p>
            <a:pPr>
              <a:lnSpc>
                <a:spcPts val="1100"/>
              </a:lnSpc>
            </a:pPr>
            <a:r>
              <a:rPr lang="en-US" sz="1050" dirty="0"/>
              <a:t>Any guarantees are backed by the claims-paying ability of the issuing company. Annuity contracts and certificates are issued by Teachers Insurance and Annuity Association of America (TIAA). </a:t>
            </a:r>
          </a:p>
          <a:p>
            <a:pPr>
              <a:lnSpc>
                <a:spcPts val="1100"/>
              </a:lnSpc>
            </a:pPr>
            <a:r>
              <a:rPr lang="en-US" sz="1050" dirty="0"/>
              <a:t>The views and opinions expressed are for informational and educational purposes only as of the date of production/writing and may change without notice at any time based on numerous factors, such as market or other conditions, legal and regulatory developments, additional risks and uncertainties and may not come to pass. This material may contain “forward-looking” information that is not purely historical in nature. Such information may include, among other things, projections, forecasts, estimates of market returns, and proposed or expected portfolio composition. Any changes to assumptions that may have been made in preparing this material could have a material impact on the information presented herein by way of example. Past performance is no guarantee of future results. Investing involves risk; principal loss is possible.</a:t>
            </a:r>
          </a:p>
          <a:p>
            <a:pPr>
              <a:lnSpc>
                <a:spcPts val="1100"/>
              </a:lnSpc>
            </a:pPr>
            <a:r>
              <a:rPr lang="en-US" sz="1050" dirty="0"/>
              <a:t>This material is not intended to be a recommendation or investment advice, does not constitute a solicitation to buy, sell or hold a security or an investment strategy, and is not provided in a fiduciary capacity. The information provided does not take into account the specific objectives or circumstances of any particular investor or suggest any specific course of action. Investment decisions should be made based on an investor’s objectives and circumstances and in consultation with his or her financial professionals. </a:t>
            </a:r>
          </a:p>
          <a:p>
            <a:pPr>
              <a:lnSpc>
                <a:spcPts val="1100"/>
              </a:lnSpc>
            </a:pPr>
            <a:r>
              <a:rPr lang="en-US" sz="1050" dirty="0"/>
              <a:t>Please note that this information should not replace a client’s consultation with a tax professional regarding their tax situation. Nuveen is not a tax advisor. Clients should consult their professional advisors before making any tax or investment decisions. </a:t>
            </a:r>
          </a:p>
          <a:p>
            <a:pPr>
              <a:lnSpc>
                <a:spcPts val="1100"/>
              </a:lnSpc>
            </a:pPr>
            <a:r>
              <a:rPr lang="en-US" sz="1050" dirty="0"/>
              <a:t>Nuveen, LLC provides investment solutions through its investment specialists.</a:t>
            </a:r>
          </a:p>
          <a:p>
            <a:pPr>
              <a:lnSpc>
                <a:spcPts val="1100"/>
              </a:lnSpc>
            </a:pPr>
            <a:endParaRPr lang="en-US" sz="1050" dirty="0"/>
          </a:p>
          <a:p>
            <a:pPr>
              <a:lnSpc>
                <a:spcPts val="1100"/>
              </a:lnSpc>
            </a:pPr>
            <a:endParaRPr lang="en-US" sz="1050" dirty="0"/>
          </a:p>
          <a:p>
            <a:pPr>
              <a:lnSpc>
                <a:spcPts val="1100"/>
              </a:lnSpc>
            </a:pPr>
            <a:endParaRPr lang="en-US" sz="1050" dirty="0"/>
          </a:p>
          <a:p>
            <a:pPr>
              <a:lnSpc>
                <a:spcPts val="1100"/>
              </a:lnSpc>
            </a:pPr>
            <a:endParaRPr lang="en-US" sz="1050" dirty="0"/>
          </a:p>
          <a:p>
            <a:pPr>
              <a:lnSpc>
                <a:spcPts val="1100"/>
              </a:lnSpc>
            </a:pPr>
            <a:endParaRPr lang="en-US" sz="1050" dirty="0"/>
          </a:p>
          <a:p>
            <a:pPr>
              <a:lnSpc>
                <a:spcPts val="1100"/>
              </a:lnSpc>
            </a:pPr>
            <a:endParaRPr lang="en-US" sz="1050" dirty="0"/>
          </a:p>
          <a:p>
            <a:pPr>
              <a:lnSpc>
                <a:spcPts val="1100"/>
              </a:lnSpc>
            </a:pPr>
            <a:endParaRPr lang="en-US" sz="1050" dirty="0"/>
          </a:p>
          <a:p>
            <a:pPr>
              <a:lnSpc>
                <a:spcPts val="1100"/>
              </a:lnSpc>
            </a:pPr>
            <a:endParaRPr lang="en-US" sz="1050" dirty="0"/>
          </a:p>
          <a:p>
            <a:pPr>
              <a:lnSpc>
                <a:spcPts val="1100"/>
              </a:lnSpc>
            </a:pPr>
            <a:endParaRPr lang="en-US" sz="1050" dirty="0"/>
          </a:p>
          <a:p>
            <a:pPr>
              <a:lnSpc>
                <a:spcPts val="1100"/>
              </a:lnSpc>
            </a:pPr>
            <a:endParaRPr lang="en-US" sz="1050" dirty="0"/>
          </a:p>
          <a:p>
            <a:pPr>
              <a:lnSpc>
                <a:spcPts val="1100"/>
              </a:lnSpc>
            </a:pPr>
            <a:r>
              <a:rPr lang="en-US" dirty="0"/>
              <a:t>5655547  </a:t>
            </a:r>
            <a:endParaRPr lang="en-US" sz="1050" b="1" dirty="0"/>
          </a:p>
        </p:txBody>
      </p:sp>
    </p:spTree>
    <p:extLst>
      <p:ext uri="{BB962C8B-B14F-4D97-AF65-F5344CB8AC3E}">
        <p14:creationId xmlns:p14="http://schemas.microsoft.com/office/powerpoint/2010/main" val="3951970720"/>
      </p:ext>
    </p:extLst>
  </p:cSld>
  <p:clrMapOvr>
    <a:masterClrMapping/>
  </p:clrMapOvr>
</p:sld>
</file>

<file path=ppt/theme/theme1.xml><?xml version="1.0" encoding="utf-8"?>
<a:theme xmlns:a="http://schemas.openxmlformats.org/drawingml/2006/main" name="Nuveen 2025">
  <a:themeElements>
    <a:clrScheme name="Custom 5">
      <a:dk1>
        <a:srgbClr val="00313C"/>
      </a:dk1>
      <a:lt1>
        <a:srgbClr val="FFFFFF"/>
      </a:lt1>
      <a:dk2>
        <a:srgbClr val="00313C"/>
      </a:dk2>
      <a:lt2>
        <a:srgbClr val="BABCBC"/>
      </a:lt2>
      <a:accent1>
        <a:srgbClr val="FF8D19"/>
      </a:accent1>
      <a:accent2>
        <a:srgbClr val="00313C"/>
      </a:accent2>
      <a:accent3>
        <a:srgbClr val="C3D62E"/>
      </a:accent3>
      <a:accent4>
        <a:srgbClr val="00AD97"/>
      </a:accent4>
      <a:accent5>
        <a:srgbClr val="BABCBC"/>
      </a:accent5>
      <a:accent6>
        <a:srgbClr val="747476"/>
      </a:accent6>
      <a:hlink>
        <a:srgbClr val="FF8D19"/>
      </a:hlink>
      <a:folHlink>
        <a:srgbClr val="FF8D19"/>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9525">
          <a:solidFill>
            <a:schemeClr val="accent2"/>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1300" dirty="0" smtClean="0"/>
        </a:defPPr>
      </a:lstStyle>
    </a:txDef>
  </a:objectDefaults>
  <a:extraClrSchemeLst/>
  <a:custClrLst>
    <a:custClr name="Clementine">
      <a:srgbClr val="FF8D19"/>
    </a:custClr>
    <a:custClr name="Clementine 02">
      <a:srgbClr val="FFC764"/>
    </a:custClr>
    <a:custClr name="Clementine 03">
      <a:srgbClr val="BC4C00"/>
    </a:custClr>
    <a:custClr name="Clementine 04">
      <a:srgbClr val="662A14"/>
    </a:custClr>
    <a:custClr name="Clementine Complement 01">
      <a:srgbClr val="E9E2D5"/>
    </a:custClr>
    <a:custClr name="Clementine Complement 02">
      <a:srgbClr val="898179"/>
    </a:custClr>
    <a:custClr name="Cloud">
      <a:srgbClr val="00313C"/>
    </a:custClr>
    <a:custClr name="Cloud 02">
      <a:srgbClr val="B0E7EA"/>
    </a:custClr>
    <a:custClr name="Cloud 03">
      <a:srgbClr val="40C5D3"/>
    </a:custClr>
    <a:custClr name="Cloud 04">
      <a:srgbClr val="02889E"/>
    </a:custClr>
    <a:custClr name="Cloud Complement 01">
      <a:srgbClr val="BABCBC"/>
    </a:custClr>
    <a:custClr name="Cloud Complement 02">
      <a:srgbClr val="8A8A8D"/>
    </a:custClr>
    <a:custClr name="Prairie">
      <a:srgbClr val="C3D62E"/>
    </a:custClr>
    <a:custClr name="Prairie 02">
      <a:srgbClr val="D9F270"/>
    </a:custClr>
    <a:custClr name="Prairie 03">
      <a:srgbClr val="859910"/>
    </a:custClr>
    <a:custClr name="Prairie 04">
      <a:srgbClr val="46560D"/>
    </a:custClr>
    <a:custClr name="Prairie Complement 01">
      <a:srgbClr val="E3E5DC"/>
    </a:custClr>
    <a:custClr name="Prairie Complement 02">
      <a:srgbClr val="B1B2A1"/>
    </a:custClr>
    <a:custClr name="Marine">
      <a:srgbClr val="00AD97"/>
    </a:custClr>
  </a:custClrLst>
  <a:extLst>
    <a:ext uri="{05A4C25C-085E-4340-85A3-A5531E510DB2}">
      <thm15:themeFamily xmlns:thm15="http://schemas.microsoft.com/office/thememl/2012/main" name="Nuveen_PPT Template_16x9_Final[83]  -  Read-Only" id="{CF904060-16A5-6947-BEBA-72303D7D0664}" vid="{30E2AADF-94E2-734E-AAD8-E354FEACFF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F6B2A694DC5E944B06B92ADB42E3817" ma:contentTypeVersion="18" ma:contentTypeDescription="Create a new document." ma:contentTypeScope="" ma:versionID="6aaea15319e716a2c7e552a053d098fd">
  <xsd:schema xmlns:xsd="http://www.w3.org/2001/XMLSchema" xmlns:xs="http://www.w3.org/2001/XMLSchema" xmlns:p="http://schemas.microsoft.com/office/2006/metadata/properties" xmlns:ns1="http://schemas.microsoft.com/sharepoint/v3" xmlns:ns2="383c6cdf-da49-48e2-9624-06d20b59bcdf" xmlns:ns3="c79e9e08-a3e3-44cd-b0b9-6de56c592b9b" targetNamespace="http://schemas.microsoft.com/office/2006/metadata/properties" ma:root="true" ma:fieldsID="ac60e5b41c9c43f684fddf2187b49ce2" ns1:_="" ns2:_="" ns3:_="">
    <xsd:import namespace="http://schemas.microsoft.com/sharepoint/v3"/>
    <xsd:import namespace="383c6cdf-da49-48e2-9624-06d20b59bcdf"/>
    <xsd:import namespace="c79e9e08-a3e3-44cd-b0b9-6de56c592b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LengthInSecond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c6cdf-da49-48e2-9624-06d20b59b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f051e93-a185-415f-b6e1-484cc9e84e9f"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9e9e08-a3e3-44cd-b0b9-6de56c592b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7e8c4de-8ece-423e-a551-713115edcbf2}" ma:internalName="TaxCatchAll" ma:showField="CatchAllData" ma:web="c79e9e08-a3e3-44cd-b0b9-6de56c592b9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383c6cdf-da49-48e2-9624-06d20b59bcdf">
      <Terms xmlns="http://schemas.microsoft.com/office/infopath/2007/PartnerControls"/>
    </lcf76f155ced4ddcb4097134ff3c332f>
    <_ip_UnifiedCompliancePolicyProperties xmlns="http://schemas.microsoft.com/sharepoint/v3" xsi:nil="true"/>
    <TaxCatchAll xmlns="c79e9e08-a3e3-44cd-b0b9-6de56c592b9b" xsi:nil="true"/>
  </documentManagement>
</p:properties>
</file>

<file path=customXml/itemProps1.xml><?xml version="1.0" encoding="utf-8"?>
<ds:datastoreItem xmlns:ds="http://schemas.openxmlformats.org/officeDocument/2006/customXml" ds:itemID="{C3E07766-954C-4F5B-858C-DA73861D4041}">
  <ds:schemaRefs>
    <ds:schemaRef ds:uri="http://schemas.microsoft.com/sharepoint/v3/contenttype/forms"/>
  </ds:schemaRefs>
</ds:datastoreItem>
</file>

<file path=customXml/itemProps2.xml><?xml version="1.0" encoding="utf-8"?>
<ds:datastoreItem xmlns:ds="http://schemas.openxmlformats.org/officeDocument/2006/customXml" ds:itemID="{39B7A174-72E4-48C8-9CB6-563CF6A3EF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83c6cdf-da49-48e2-9624-06d20b59bcdf"/>
    <ds:schemaRef ds:uri="c79e9e08-a3e3-44cd-b0b9-6de56c592b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7EC78B1-9771-4640-B6F5-2AE819F61495}">
  <ds:schemaRefs>
    <ds:schemaRef ds:uri="c79e9e08-a3e3-44cd-b0b9-6de56c592b9b"/>
    <ds:schemaRef ds:uri="http://schemas.microsoft.com/office/infopath/2007/PartnerControls"/>
    <ds:schemaRef ds:uri="http://purl.org/dc/elements/1.1/"/>
    <ds:schemaRef ds:uri="http://purl.org/dc/terms/"/>
    <ds:schemaRef ds:uri="http://schemas.microsoft.com/office/2006/metadata/properties"/>
    <ds:schemaRef ds:uri="http://schemas.microsoft.com/office/2006/documentManagement/types"/>
    <ds:schemaRef ds:uri="http://schemas.microsoft.com/sharepoint/v3"/>
    <ds:schemaRef ds:uri="http://schemas.openxmlformats.org/package/2006/metadata/core-properties"/>
    <ds:schemaRef ds:uri="383c6cdf-da49-48e2-9624-06d20b59bcd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Nuveen 2025</Template>
  <TotalTime>3271</TotalTime>
  <Words>1415</Words>
  <Application>Microsoft Office PowerPoint</Application>
  <PresentationFormat>Widescreen</PresentationFormat>
  <Paragraphs>132</Paragraphs>
  <Slides>7</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vt:i4>
      </vt:variant>
    </vt:vector>
  </HeadingPairs>
  <TitlesOfParts>
    <vt:vector size="16" baseType="lpstr">
      <vt:lpstr>Aptos</vt:lpstr>
      <vt:lpstr>Arial</vt:lpstr>
      <vt:lpstr>Arial Narrow</vt:lpstr>
      <vt:lpstr>Calibri</vt:lpstr>
      <vt:lpstr>Courier New</vt:lpstr>
      <vt:lpstr>Georgia</vt:lpstr>
      <vt:lpstr>Symbol</vt:lpstr>
      <vt:lpstr>System Font Regular</vt:lpstr>
      <vt:lpstr>Nuveen 2025</vt:lpstr>
      <vt:lpstr>Understand the U.S. retirement savings system today</vt:lpstr>
      <vt:lpstr>Why lifetime income? Why now?</vt:lpstr>
      <vt:lpstr>The retirement crisis is real; it affects all of us.</vt:lpstr>
      <vt:lpstr>Three major gaps in the U.S. retirement savings system</vt:lpstr>
      <vt:lpstr>The SECURE Act 1.0 and 2.0</vt:lpstr>
      <vt:lpstr>401(k) participants want access to ​ in-plan lifetime income solutions. ​</vt:lpstr>
      <vt:lpstr>Important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Carlson, Kris</dc:creator>
  <cp:lastModifiedBy>Faiella, Stephanie</cp:lastModifiedBy>
  <cp:revision>9</cp:revision>
  <dcterms:created xsi:type="dcterms:W3CDTF">2026-02-23T22:22:54Z</dcterms:created>
  <dcterms:modified xsi:type="dcterms:W3CDTF">2026-06-25T20:59:32Z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0x0101009F6B2A694DC5E944B06B92ADB42E3817</vt:lpwstr>
  </property>
  <property fmtid="{D5CDD505-2E9C-101B-9397-08002B2CF9AE}" pid="3" name="MediaServiceImageTags">
    <vt:lpwstr/>
  </property>
  <property fmtid="{D5CDD505-2E9C-101B-9397-08002B2CF9AE}" pid="4" name="MSIP_Label_923fbcac-c1a0-42ae-9212-22391b0bb07a_Enabled">
    <vt:lpwstr>true</vt:lpwstr>
  </property>
  <property fmtid="{D5CDD505-2E9C-101B-9397-08002B2CF9AE}" pid="5" name="MSIP_Label_923fbcac-c1a0-42ae-9212-22391b0bb07a_SetDate">
    <vt:lpwstr>2026-06-25T20:56:57Z</vt:lpwstr>
  </property>
  <property fmtid="{D5CDD505-2E9C-101B-9397-08002B2CF9AE}" pid="6" name="MSIP_Label_923fbcac-c1a0-42ae-9212-22391b0bb07a_Method">
    <vt:lpwstr>Privileged</vt:lpwstr>
  </property>
  <property fmtid="{D5CDD505-2E9C-101B-9397-08002B2CF9AE}" pid="7" name="MSIP_Label_923fbcac-c1a0-42ae-9212-22391b0bb07a_Name">
    <vt:lpwstr>TIAA-Sensitivity-Public-Standard</vt:lpwstr>
  </property>
  <property fmtid="{D5CDD505-2E9C-101B-9397-08002B2CF9AE}" pid="8" name="MSIP_Label_923fbcac-c1a0-42ae-9212-22391b0bb07a_SiteId">
    <vt:lpwstr>67080e55-9c90-409b-9421-7fab7df8331b</vt:lpwstr>
  </property>
  <property fmtid="{D5CDD505-2E9C-101B-9397-08002B2CF9AE}" pid="9" name="MSIP_Label_923fbcac-c1a0-42ae-9212-22391b0bb07a_ActionId">
    <vt:lpwstr>130142a8-3615-4907-83fc-bae5e2979411</vt:lpwstr>
  </property>
  <property fmtid="{D5CDD505-2E9C-101B-9397-08002B2CF9AE}" pid="10" name="MSIP_Label_923fbcac-c1a0-42ae-9212-22391b0bb07a_ContentBits">
    <vt:lpwstr>0</vt:lpwstr>
  </property>
  <property fmtid="{D5CDD505-2E9C-101B-9397-08002B2CF9AE}" pid="11" name="MSIP_Label_923fbcac-c1a0-42ae-9212-22391b0bb07a_Tag">
    <vt:lpwstr>10, 0, 1, 1</vt:lpwstr>
  </property>
</Properties>
</file>