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142533514" r:id="rId5"/>
    <p:sldId id="2142533502" r:id="rId6"/>
    <p:sldId id="2142533484" r:id="rId7"/>
    <p:sldId id="2142533503" r:id="rId8"/>
    <p:sldId id="260" r:id="rId9"/>
    <p:sldId id="2142533504"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4216E-E602-B0BD-016A-F4C7E798A71B}" name="Jackson Wallace" initials="JW" userId="68c8ae1f8303539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67C65-06F3-4947-B75C-5F7EA5B4FEE4}" v="2" dt="2026-06-30T18:27:24.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0"/>
    <p:restoredTop sz="97419"/>
  </p:normalViewPr>
  <p:slideViewPr>
    <p:cSldViewPr snapToGrid="0" showGuides="1">
      <p:cViewPr varScale="1">
        <p:scale>
          <a:sx n="57" d="100"/>
          <a:sy n="57" d="100"/>
        </p:scale>
        <p:origin x="824" y="44"/>
      </p:cViewPr>
      <p:guideLst/>
    </p:cSldViewPr>
  </p:slideViewPr>
  <p:notesTextViewPr>
    <p:cViewPr>
      <p:scale>
        <a:sx n="185" d="100"/>
        <a:sy n="185" d="100"/>
      </p:scale>
      <p:origin x="0" y="0"/>
    </p:cViewPr>
  </p:notesTextViewPr>
  <p:sorterViewPr>
    <p:cViewPr>
      <p:scale>
        <a:sx n="80" d="100"/>
        <a:sy n="80" d="100"/>
      </p:scale>
      <p:origin x="0" y="0"/>
    </p:cViewPr>
  </p:sorterViewPr>
  <p:notesViewPr>
    <p:cSldViewPr snapToGrid="0" showGuides="1">
      <p:cViewPr varScale="1">
        <p:scale>
          <a:sx n="159" d="100"/>
          <a:sy n="159" d="100"/>
        </p:scale>
        <p:origin x="68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ella, Stephanie" userId="22b88b3d-0707-4e25-a618-92f7d1f9e983" providerId="ADAL" clId="{FE6C92B2-8546-4E99-B9F6-6E92F66A99B7}"/>
    <pc:docChg chg="delSld modSld">
      <pc:chgData name="Faiella, Stephanie" userId="22b88b3d-0707-4e25-a618-92f7d1f9e983" providerId="ADAL" clId="{FE6C92B2-8546-4E99-B9F6-6E92F66A99B7}" dt="2026-06-30T18:27:29.024" v="7" actId="255"/>
      <pc:docMkLst>
        <pc:docMk/>
      </pc:docMkLst>
      <pc:sldChg chg="del">
        <pc:chgData name="Faiella, Stephanie" userId="22b88b3d-0707-4e25-a618-92f7d1f9e983" providerId="ADAL" clId="{FE6C92B2-8546-4E99-B9F6-6E92F66A99B7}" dt="2026-06-25T21:18:15.985" v="1" actId="47"/>
        <pc:sldMkLst>
          <pc:docMk/>
          <pc:sldMk cId="3085886972" sldId="262"/>
        </pc:sldMkLst>
      </pc:sldChg>
      <pc:sldChg chg="del">
        <pc:chgData name="Faiella, Stephanie" userId="22b88b3d-0707-4e25-a618-92f7d1f9e983" providerId="ADAL" clId="{FE6C92B2-8546-4E99-B9F6-6E92F66A99B7}" dt="2026-06-25T21:18:15.985" v="1" actId="47"/>
        <pc:sldMkLst>
          <pc:docMk/>
          <pc:sldMk cId="298233157" sldId="265"/>
        </pc:sldMkLst>
      </pc:sldChg>
      <pc:sldChg chg="del">
        <pc:chgData name="Faiella, Stephanie" userId="22b88b3d-0707-4e25-a618-92f7d1f9e983" providerId="ADAL" clId="{FE6C92B2-8546-4E99-B9F6-6E92F66A99B7}" dt="2026-06-25T21:18:15.985" v="1" actId="47"/>
        <pc:sldMkLst>
          <pc:docMk/>
          <pc:sldMk cId="3002037123" sldId="266"/>
        </pc:sldMkLst>
      </pc:sldChg>
      <pc:sldChg chg="modSp mod">
        <pc:chgData name="Faiella, Stephanie" userId="22b88b3d-0707-4e25-a618-92f7d1f9e983" providerId="ADAL" clId="{FE6C92B2-8546-4E99-B9F6-6E92F66A99B7}" dt="2026-06-30T18:27:29.024" v="7" actId="255"/>
        <pc:sldMkLst>
          <pc:docMk/>
          <pc:sldMk cId="3951970720" sldId="278"/>
        </pc:sldMkLst>
        <pc:spChg chg="mod">
          <ac:chgData name="Faiella, Stephanie" userId="22b88b3d-0707-4e25-a618-92f7d1f9e983" providerId="ADAL" clId="{FE6C92B2-8546-4E99-B9F6-6E92F66A99B7}" dt="2026-06-30T18:27:29.024" v="7" actId="255"/>
          <ac:spMkLst>
            <pc:docMk/>
            <pc:sldMk cId="3951970720" sldId="278"/>
            <ac:spMk id="4" creationId="{49C0D39A-1B80-9FAF-47A4-CB12CC8E4D56}"/>
          </ac:spMkLst>
        </pc:spChg>
      </pc:sldChg>
      <pc:sldChg chg="del">
        <pc:chgData name="Faiella, Stephanie" userId="22b88b3d-0707-4e25-a618-92f7d1f9e983" providerId="ADAL" clId="{FE6C92B2-8546-4E99-B9F6-6E92F66A99B7}" dt="2026-06-25T21:18:12.663" v="0" actId="47"/>
        <pc:sldMkLst>
          <pc:docMk/>
          <pc:sldMk cId="3258659347" sldId="1038"/>
        </pc:sldMkLst>
      </pc:sldChg>
      <pc:sldChg chg="del">
        <pc:chgData name="Faiella, Stephanie" userId="22b88b3d-0707-4e25-a618-92f7d1f9e983" providerId="ADAL" clId="{FE6C92B2-8546-4E99-B9F6-6E92F66A99B7}" dt="2026-06-25T21:18:12.663" v="0" actId="47"/>
        <pc:sldMkLst>
          <pc:docMk/>
          <pc:sldMk cId="198085817" sldId="2142533486"/>
        </pc:sldMkLst>
      </pc:sldChg>
      <pc:sldChg chg="del">
        <pc:chgData name="Faiella, Stephanie" userId="22b88b3d-0707-4e25-a618-92f7d1f9e983" providerId="ADAL" clId="{FE6C92B2-8546-4E99-B9F6-6E92F66A99B7}" dt="2026-06-25T21:18:12.663" v="0" actId="47"/>
        <pc:sldMkLst>
          <pc:docMk/>
          <pc:sldMk cId="2632720137" sldId="2142533488"/>
        </pc:sldMkLst>
      </pc:sldChg>
      <pc:sldChg chg="del">
        <pc:chgData name="Faiella, Stephanie" userId="22b88b3d-0707-4e25-a618-92f7d1f9e983" providerId="ADAL" clId="{FE6C92B2-8546-4E99-B9F6-6E92F66A99B7}" dt="2026-06-25T21:18:12.663" v="0" actId="47"/>
        <pc:sldMkLst>
          <pc:docMk/>
          <pc:sldMk cId="308799473" sldId="2142533489"/>
        </pc:sldMkLst>
      </pc:sldChg>
      <pc:sldChg chg="del">
        <pc:chgData name="Faiella, Stephanie" userId="22b88b3d-0707-4e25-a618-92f7d1f9e983" providerId="ADAL" clId="{FE6C92B2-8546-4E99-B9F6-6E92F66A99B7}" dt="2026-06-25T21:18:12.663" v="0" actId="47"/>
        <pc:sldMkLst>
          <pc:docMk/>
          <pc:sldMk cId="648135163" sldId="2142533491"/>
        </pc:sldMkLst>
      </pc:sldChg>
      <pc:sldChg chg="del">
        <pc:chgData name="Faiella, Stephanie" userId="22b88b3d-0707-4e25-a618-92f7d1f9e983" providerId="ADAL" clId="{FE6C92B2-8546-4E99-B9F6-6E92F66A99B7}" dt="2026-06-25T21:18:12.663" v="0" actId="47"/>
        <pc:sldMkLst>
          <pc:docMk/>
          <pc:sldMk cId="3248478917" sldId="2142533492"/>
        </pc:sldMkLst>
      </pc:sldChg>
      <pc:sldChg chg="del">
        <pc:chgData name="Faiella, Stephanie" userId="22b88b3d-0707-4e25-a618-92f7d1f9e983" providerId="ADAL" clId="{FE6C92B2-8546-4E99-B9F6-6E92F66A99B7}" dt="2026-06-25T21:18:12.663" v="0" actId="47"/>
        <pc:sldMkLst>
          <pc:docMk/>
          <pc:sldMk cId="547209104" sldId="2142533493"/>
        </pc:sldMkLst>
      </pc:sldChg>
      <pc:sldChg chg="del">
        <pc:chgData name="Faiella, Stephanie" userId="22b88b3d-0707-4e25-a618-92f7d1f9e983" providerId="ADAL" clId="{FE6C92B2-8546-4E99-B9F6-6E92F66A99B7}" dt="2026-06-25T21:18:12.663" v="0" actId="47"/>
        <pc:sldMkLst>
          <pc:docMk/>
          <pc:sldMk cId="4033609671" sldId="2142533494"/>
        </pc:sldMkLst>
      </pc:sldChg>
      <pc:sldChg chg="del">
        <pc:chgData name="Faiella, Stephanie" userId="22b88b3d-0707-4e25-a618-92f7d1f9e983" providerId="ADAL" clId="{FE6C92B2-8546-4E99-B9F6-6E92F66A99B7}" dt="2026-06-25T21:18:15.985" v="1" actId="47"/>
        <pc:sldMkLst>
          <pc:docMk/>
          <pc:sldMk cId="2454043957" sldId="2142533495"/>
        </pc:sldMkLst>
      </pc:sldChg>
      <pc:sldChg chg="del">
        <pc:chgData name="Faiella, Stephanie" userId="22b88b3d-0707-4e25-a618-92f7d1f9e983" providerId="ADAL" clId="{FE6C92B2-8546-4E99-B9F6-6E92F66A99B7}" dt="2026-06-25T21:18:15.985" v="1" actId="47"/>
        <pc:sldMkLst>
          <pc:docMk/>
          <pc:sldMk cId="4118629974" sldId="2142533497"/>
        </pc:sldMkLst>
      </pc:sldChg>
      <pc:sldChg chg="del">
        <pc:chgData name="Faiella, Stephanie" userId="22b88b3d-0707-4e25-a618-92f7d1f9e983" providerId="ADAL" clId="{FE6C92B2-8546-4E99-B9F6-6E92F66A99B7}" dt="2026-06-25T21:18:12.663" v="0" actId="47"/>
        <pc:sldMkLst>
          <pc:docMk/>
          <pc:sldMk cId="818301236" sldId="2142533500"/>
        </pc:sldMkLst>
      </pc:sldChg>
      <pc:sldChg chg="del">
        <pc:chgData name="Faiella, Stephanie" userId="22b88b3d-0707-4e25-a618-92f7d1f9e983" providerId="ADAL" clId="{FE6C92B2-8546-4E99-B9F6-6E92F66A99B7}" dt="2026-06-25T21:18:12.663" v="0" actId="47"/>
        <pc:sldMkLst>
          <pc:docMk/>
          <pc:sldMk cId="3663122591" sldId="2142533501"/>
        </pc:sldMkLst>
      </pc:sldChg>
      <pc:sldChg chg="del">
        <pc:chgData name="Faiella, Stephanie" userId="22b88b3d-0707-4e25-a618-92f7d1f9e983" providerId="ADAL" clId="{FE6C92B2-8546-4E99-B9F6-6E92F66A99B7}" dt="2026-06-25T21:18:15.985" v="1" actId="47"/>
        <pc:sldMkLst>
          <pc:docMk/>
          <pc:sldMk cId="2000746183" sldId="2142533506"/>
        </pc:sldMkLst>
      </pc:sldChg>
      <pc:sldChg chg="del">
        <pc:chgData name="Faiella, Stephanie" userId="22b88b3d-0707-4e25-a618-92f7d1f9e983" providerId="ADAL" clId="{FE6C92B2-8546-4E99-B9F6-6E92F66A99B7}" dt="2026-06-25T21:18:12.663" v="0" actId="47"/>
        <pc:sldMkLst>
          <pc:docMk/>
          <pc:sldMk cId="2048494135" sldId="2142533512"/>
        </pc:sldMkLst>
      </pc:sldChg>
      <pc:sldChg chg="del">
        <pc:chgData name="Faiella, Stephanie" userId="22b88b3d-0707-4e25-a618-92f7d1f9e983" providerId="ADAL" clId="{FE6C92B2-8546-4E99-B9F6-6E92F66A99B7}" dt="2026-06-25T21:18:12.663" v="0" actId="47"/>
        <pc:sldMkLst>
          <pc:docMk/>
          <pc:sldMk cId="1307125159" sldId="2142533513"/>
        </pc:sldMkLst>
      </pc:sldChg>
      <pc:sldChg chg="del">
        <pc:chgData name="Faiella, Stephanie" userId="22b88b3d-0707-4e25-a618-92f7d1f9e983" providerId="ADAL" clId="{FE6C92B2-8546-4E99-B9F6-6E92F66A99B7}" dt="2026-06-25T21:18:15.985" v="1" actId="47"/>
        <pc:sldMkLst>
          <pc:docMk/>
          <pc:sldMk cId="1076084162" sldId="21425335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9FE369-2074-A2CD-4709-EE1D98F537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FC97F8-C7F0-8336-308C-2AAE449D56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5B36-5DD3-2148-8985-3124D29169A2}" type="datetimeFigureOut">
              <a:rPr lang="en-US" smtClean="0"/>
              <a:t>6/30/2026</a:t>
            </a:fld>
            <a:endParaRPr lang="en-US"/>
          </a:p>
        </p:txBody>
      </p:sp>
      <p:sp>
        <p:nvSpPr>
          <p:cNvPr id="4" name="Footer Placeholder 3">
            <a:extLst>
              <a:ext uri="{FF2B5EF4-FFF2-40B4-BE49-F238E27FC236}">
                <a16:creationId xmlns:a16="http://schemas.microsoft.com/office/drawing/2014/main" id="{757E2F57-EEAD-2D00-950F-800884E303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EFC7E9-2317-D435-C585-2D8384784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7500-A6CB-D942-88E2-00E85DC588BD}" type="slidenum">
              <a:rPr lang="en-US" smtClean="0"/>
              <a:t>‹#›</a:t>
            </a:fld>
            <a:endParaRPr lang="en-US"/>
          </a:p>
        </p:txBody>
      </p:sp>
    </p:spTree>
    <p:extLst>
      <p:ext uri="{BB962C8B-B14F-4D97-AF65-F5344CB8AC3E}">
        <p14:creationId xmlns:p14="http://schemas.microsoft.com/office/powerpoint/2010/main" val="231077106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8D71E-98D0-1643-9CF3-53543A6F0746}"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05CFF-3A2B-0941-B67D-8A3AE4A78A23}" type="slidenum">
              <a:rPr lang="en-US" smtClean="0"/>
              <a:t>‹#›</a:t>
            </a:fld>
            <a:endParaRPr lang="en-US"/>
          </a:p>
        </p:txBody>
      </p:sp>
    </p:spTree>
    <p:extLst>
      <p:ext uri="{BB962C8B-B14F-4D97-AF65-F5344CB8AC3E}">
        <p14:creationId xmlns:p14="http://schemas.microsoft.com/office/powerpoint/2010/main" val="145796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your plan sponsors understand that guaranteed lifetime income plays a significant role to living securely and confidently in retirement, they will be looking to you to help them navigate the lifetime income landscape. Retirement income options come with various strategies, trade-offs and risks.</a:t>
            </a:r>
          </a:p>
          <a:p>
            <a:pPr marL="0" marR="0">
              <a:lnSpc>
                <a:spcPct val="107000"/>
              </a:lnSpc>
              <a:spcBef>
                <a:spcPts val="0"/>
              </a:spcBef>
              <a:spcAft>
                <a:spcPts val="800"/>
              </a:spcAft>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plan sponsors, lifetime income is confusing. As the offerings have expanded in the marketplace, you need to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deeper conversations</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Conduct due diligence on the underlying investment options </a:t>
            </a:r>
          </a:p>
          <a:p>
            <a:pPr marL="285750" marR="0" lvl="0" indent="-285750">
              <a:lnSpc>
                <a:spcPct val="107000"/>
              </a:lnSpc>
              <a:spcBef>
                <a:spcPts val="0"/>
              </a:spcBef>
              <a:spcAft>
                <a:spcPts val="80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Communicate that information in a simple format so the sponsor and their investment committee can make informed decisions with the proper due diligence.</a:t>
            </a:r>
          </a:p>
          <a:p>
            <a:pPr marL="0" marR="0" lvl="0" indent="0">
              <a:lnSpc>
                <a:spcPct val="107000"/>
              </a:lnSpc>
              <a:spcBef>
                <a:spcPts val="0"/>
              </a:spcBef>
              <a:spcAft>
                <a:spcPts val="800"/>
              </a:spcAft>
              <a:buFont typeface="Symbol" panose="05050102010706020507" pitchFamily="18" charset="2"/>
              <a:buNone/>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in-plan annuity presents an option that blends the benefits of the guaranteed lifetime income found in the pension plans of yesteryear with the portability and accumulation features needed for today’s modern 401(k). Take a portion of the accumulated assets in the 401(k) structure and transfer them into a guaranteed income stream.  </a:t>
            </a:r>
          </a:p>
          <a:p>
            <a:pPr marL="0" marR="0">
              <a:lnSpc>
                <a:spcPct val="107000"/>
              </a:lnSpc>
              <a:spcBef>
                <a:spcPts val="0"/>
              </a:spcBef>
              <a:spcAft>
                <a:spcPts val="800"/>
              </a:spcAft>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In-plan annuities are well-established within the 403(b) space. Bringing this to the larger 401(k) market can have wide-ranging benefits for a lot of plan participants, while not putting the burden back on plan sponsors.</a:t>
            </a:r>
          </a:p>
          <a:p>
            <a:pPr marL="0" marR="0">
              <a:lnSpc>
                <a:spcPct val="107000"/>
              </a:lnSpc>
              <a:spcBef>
                <a:spcPts val="0"/>
              </a:spcBef>
              <a:spcAft>
                <a:spcPts val="800"/>
              </a:spcAft>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it comes to comparing retirement income options, there are multiple options that range from preserving liquidity to mitigating longevity risk. The various strategies and tradeoffs come with different levels of risk. This is why it’s important to consider all options before recommending which solution is most appropriate for workforce.</a:t>
            </a:r>
          </a:p>
        </p:txBody>
      </p:sp>
      <p:sp>
        <p:nvSpPr>
          <p:cNvPr id="4" name="Slide Number Placeholder 3"/>
          <p:cNvSpPr>
            <a:spLocks noGrp="1"/>
          </p:cNvSpPr>
          <p:nvPr>
            <p:ph type="sldNum" sz="quarter" idx="5"/>
          </p:nvPr>
        </p:nvSpPr>
        <p:spPr/>
        <p:txBody>
          <a:bodyPr/>
          <a:lstStyle/>
          <a:p>
            <a:fld id="{FCE4A755-847A-4967-AC15-9A2371C18CD3}" type="slidenum">
              <a:rPr lang="en-US" smtClean="0"/>
              <a:t>2</a:t>
            </a:fld>
            <a:endParaRPr lang="en-US"/>
          </a:p>
        </p:txBody>
      </p:sp>
    </p:spTree>
    <p:extLst>
      <p:ext uri="{BB962C8B-B14F-4D97-AF65-F5344CB8AC3E}">
        <p14:creationId xmlns:p14="http://schemas.microsoft.com/office/powerpoint/2010/main" val="4046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2324100" algn="l"/>
              </a:tabLst>
            </a:pPr>
            <a:r>
              <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Systematic withdrawal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Allows automated payments from an investment account.</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Payments are not guaranteed, but the accountholder has full access to the balance of the account.</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option offers potential for growth, but the balance is exposed to market volatility.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possible that the account will run out of funds in retirement.</a:t>
            </a:r>
          </a:p>
          <a:p>
            <a:pPr marL="285750" marR="0" lvl="0" indent="-285750">
              <a:lnSpc>
                <a:spcPct val="107000"/>
              </a:lnSpc>
              <a:spcBef>
                <a:spcPts val="0"/>
              </a:spcBef>
              <a:spcAft>
                <a:spcPts val="80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no insurance protection or guarantees.</a:t>
            </a:r>
          </a:p>
          <a:p>
            <a:pPr marL="0" marR="0">
              <a:lnSpc>
                <a:spcPct val="107000"/>
              </a:lnSpc>
              <a:spcBef>
                <a:spcPts val="0"/>
              </a:spcBef>
              <a:spcAft>
                <a:spcPts val="800"/>
              </a:spcAft>
              <a:tabLst>
                <a:tab pos="2324100" algn="l"/>
              </a:tabLst>
            </a:pPr>
            <a:endPar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Managed payout fund</a:t>
            </a:r>
            <a:r>
              <a:rPr lang="en-US"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professional managed investment – typically within a mutual fund or Collective Investment Trust.</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provides the accountholder regular income payments that can fluctuate and not guaranteed.</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an actively managed fund, the participant has full access to the account balance.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the potential for growth in retirement.</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the flip side, fees can run high.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balance is exposed to market volatility.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account could run out during retirement. </a:t>
            </a:r>
          </a:p>
          <a:p>
            <a:pPr marL="285750" marR="0" lvl="0" indent="-285750">
              <a:lnSpc>
                <a:spcPct val="107000"/>
              </a:lnSpc>
              <a:spcBef>
                <a:spcPts val="0"/>
              </a:spcBef>
              <a:spcAft>
                <a:spcPts val="80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type of investment does not offer insurance protection or guarantees.</a:t>
            </a:r>
          </a:p>
          <a:p>
            <a:pPr marL="0" marR="0">
              <a:lnSpc>
                <a:spcPct val="107000"/>
              </a:lnSpc>
              <a:spcBef>
                <a:spcPts val="0"/>
              </a:spcBef>
              <a:spcAft>
                <a:spcPts val="800"/>
              </a:spcAft>
              <a:tabLst>
                <a:tab pos="2324100" algn="l"/>
              </a:tabLst>
            </a:pPr>
            <a:endPar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Guaranteed minimum withdrawal benefit (GMWB)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Guarantees a specified percentage of withdrawal from the participant’s accumulated balance which is invested in an underlying portfolio.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the account balance is exhausted, the provider guarantees a payout for life.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accountholder has full access to its investment. </a:t>
            </a:r>
          </a:p>
          <a:p>
            <a:pPr marL="285750" marR="0" lvl="0" indent="-285750">
              <a:lnSpc>
                <a:spcPct val="107000"/>
              </a:lnSpc>
              <a:spcBef>
                <a:spcPts val="0"/>
              </a:spcBef>
              <a:spcAft>
                <a:spcPts val="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the possibility of a minimum guaranteed return while saving, backed by the claims-paying ability of the issuer. </a:t>
            </a:r>
          </a:p>
          <a:p>
            <a:pPr marL="285750" marR="0" lvl="0" indent="-285750">
              <a:lnSpc>
                <a:spcPct val="107000"/>
              </a:lnSpc>
              <a:spcBef>
                <a:spcPts val="0"/>
              </a:spcBef>
              <a:spcAft>
                <a:spcPts val="800"/>
              </a:spcAft>
              <a:buFont typeface="Arial" panose="020B0604020202020204" pitchFamily="34" charset="0"/>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the only investment among retirement income options offering liquidity that guarantees income for life.</a:t>
            </a:r>
          </a:p>
          <a:p>
            <a:endParaRPr lang="en-US" sz="1200" dirty="0">
              <a:latin typeface="+mn-lt"/>
            </a:endParaRPr>
          </a:p>
        </p:txBody>
      </p:sp>
      <p:sp>
        <p:nvSpPr>
          <p:cNvPr id="4" name="Slide Number Placeholder 3"/>
          <p:cNvSpPr>
            <a:spLocks noGrp="1"/>
          </p:cNvSpPr>
          <p:nvPr>
            <p:ph type="sldNum" sz="quarter" idx="5"/>
          </p:nvPr>
        </p:nvSpPr>
        <p:spPr/>
        <p:txBody>
          <a:bodyPr/>
          <a:lstStyle/>
          <a:p>
            <a:fld id="{FCE4A755-847A-4967-AC15-9A2371C18CD3}" type="slidenum">
              <a:rPr lang="en-US" smtClean="0"/>
              <a:t>3</a:t>
            </a:fld>
            <a:endParaRPr lang="en-US"/>
          </a:p>
        </p:txBody>
      </p:sp>
    </p:spTree>
    <p:extLst>
      <p:ext uri="{BB962C8B-B14F-4D97-AF65-F5344CB8AC3E}">
        <p14:creationId xmlns:p14="http://schemas.microsoft.com/office/powerpoint/2010/main" val="362575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2324100" algn="l"/>
              </a:tabLst>
            </a:pPr>
            <a:r>
              <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Deferred fixed annuity</a:t>
            </a:r>
            <a:r>
              <a:rPr lang="en-US"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Provides guaranteed returns during accumulation and guaranteed lifetime income during retirement.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Potentially offers lower portfolio fees and less risk of market volatility.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accountholder has full access to the account balance prior to annuitization but loses liquidity once the assets are annuitized.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investor enjoys guaranteed returns while saving</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There’s even the potential for increased income payments in retirement.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type of annuity guarantees the retiree will receive guaranteed lifetime income. </a:t>
            </a:r>
          </a:p>
          <a:p>
            <a:pPr marL="342900" marR="0" lvl="0" indent="-342900">
              <a:lnSpc>
                <a:spcPct val="107000"/>
              </a:lnSpc>
              <a:spcBef>
                <a:spcPts val="0"/>
              </a:spcBef>
              <a:spcAft>
                <a:spcPts val="80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Less upside potential than equity-linked instruments.</a:t>
            </a:r>
          </a:p>
          <a:p>
            <a:pPr marL="0" marR="0">
              <a:lnSpc>
                <a:spcPct val="107000"/>
              </a:lnSpc>
              <a:spcBef>
                <a:spcPts val="0"/>
              </a:spcBef>
              <a:spcAft>
                <a:spcPts val="800"/>
              </a:spcAft>
              <a:tabLst>
                <a:tab pos="2324100" algn="l"/>
              </a:tabLst>
            </a:pPr>
            <a:endPar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b="1"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Deferred income annuity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Provides guaranteed income at a future date.</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account balance can be annuitized into a variable or fixed annuity.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solution also offers the potential for lower portfolio fees and less risk of market volatility.</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Investors are guaranteed income for life and could even experience higher payout rates.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participant loses liquidity once the assets are annuitized</a:t>
            </a:r>
          </a:p>
          <a:p>
            <a:pPr marL="342900" marR="0" lvl="0" indent="-342900">
              <a:lnSpc>
                <a:spcPct val="107000"/>
              </a:lnSpc>
              <a:spcBef>
                <a:spcPts val="0"/>
              </a:spcBef>
              <a:spcAft>
                <a:spcPts val="80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isn’t possible to withdrawal fund prior payments beginning.</a:t>
            </a:r>
          </a:p>
          <a:p>
            <a:pPr marL="0" marR="0">
              <a:lnSpc>
                <a:spcPct val="107000"/>
              </a:lnSpc>
              <a:spcBef>
                <a:spcPts val="0"/>
              </a:spcBef>
              <a:spcAft>
                <a:spcPts val="800"/>
              </a:spcAft>
              <a:tabLst>
                <a:tab pos="2324100" algn="l"/>
              </a:tabLs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Qualified longevity annuity contract – or QLAC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fixed annuity that provides income payments at a postponed, future date. This is typically 5, 10 or 20+ years post-purchase, in exchange for a higher payment rate after the age of 80.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of the benefits enjoyed with a QLAC includes an extended tax deferral and protects the investment from market volatility.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also boasts the highest payment rates and guarantees income for life.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the flipside, QLACs allow a limited purchase amount and have a long deferral period. </a:t>
            </a: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there is no death benefit and should the investor pass before the income start date, the annuitized amount is lost. </a:t>
            </a:r>
          </a:p>
          <a:p>
            <a:pPr marL="342900" marR="0" lvl="0" indent="-342900">
              <a:lnSpc>
                <a:spcPct val="107000"/>
              </a:lnSpc>
              <a:spcBef>
                <a:spcPts val="0"/>
              </a:spcBef>
              <a:spcAft>
                <a:spcPts val="80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addition, the annuitant cannot make withdrawals against the balance before payments begin.</a:t>
            </a:r>
          </a:p>
          <a:p>
            <a:endParaRPr lang="en-US" sz="1200" dirty="0">
              <a:latin typeface="+mn-lt"/>
            </a:endParaRPr>
          </a:p>
        </p:txBody>
      </p:sp>
      <p:sp>
        <p:nvSpPr>
          <p:cNvPr id="4" name="Slide Number Placeholder 3"/>
          <p:cNvSpPr>
            <a:spLocks noGrp="1"/>
          </p:cNvSpPr>
          <p:nvPr>
            <p:ph type="sldNum" sz="quarter" idx="5"/>
          </p:nvPr>
        </p:nvSpPr>
        <p:spPr/>
        <p:txBody>
          <a:bodyPr/>
          <a:lstStyle/>
          <a:p>
            <a:fld id="{FCE4A755-847A-4967-AC15-9A2371C18CD3}" type="slidenum">
              <a:rPr lang="en-US" smtClean="0"/>
              <a:t>4</a:t>
            </a:fld>
            <a:endParaRPr lang="en-US"/>
          </a:p>
        </p:txBody>
      </p:sp>
    </p:spTree>
    <p:extLst>
      <p:ext uri="{BB962C8B-B14F-4D97-AF65-F5344CB8AC3E}">
        <p14:creationId xmlns:p14="http://schemas.microsoft.com/office/powerpoint/2010/main" val="69616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Regardless of the myths we’ve all heard about annuities, here are the facts:</a:t>
            </a:r>
          </a:p>
          <a:p>
            <a:pPr marL="342900" marR="0" lvl="0" indent="-342900">
              <a:lnSpc>
                <a:spcPct val="107000"/>
              </a:lnSpc>
              <a:spcBef>
                <a:spcPts val="0"/>
              </a:spcBef>
              <a:spcAft>
                <a:spcPts val="0"/>
              </a:spcAft>
              <a:buFont typeface="Arial" panose="020B0604020202020204" pitchFamily="34" charset="0"/>
              <a:buChar char="•"/>
              <a:tabLst>
                <a:tab pos="457200" algn="l"/>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Annuities offer a range of options. They can be used to diversify a retirement income plan.</a:t>
            </a:r>
          </a:p>
          <a:p>
            <a:pPr marL="342900" marR="0" lvl="0" indent="-342900">
              <a:lnSpc>
                <a:spcPct val="107000"/>
              </a:lnSpc>
              <a:spcBef>
                <a:spcPts val="0"/>
              </a:spcBef>
              <a:spcAft>
                <a:spcPts val="0"/>
              </a:spcAft>
              <a:buFont typeface="Arial" panose="020B0604020202020204" pitchFamily="34" charset="0"/>
              <a:buChar char="•"/>
              <a:tabLst>
                <a:tab pos="457200" algn="l"/>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Employees can choose to annuitize a portion of their savings and leave the rest to withdrawal until they are ready.</a:t>
            </a:r>
          </a:p>
          <a:p>
            <a:pPr marL="342900" marR="0" lvl="0" indent="-342900">
              <a:lnSpc>
                <a:spcPct val="107000"/>
              </a:lnSpc>
              <a:spcBef>
                <a:spcPts val="0"/>
              </a:spcBef>
              <a:spcAft>
                <a:spcPts val="0"/>
              </a:spcAft>
              <a:buFont typeface="Arial" panose="020B0604020202020204" pitchFamily="34" charset="0"/>
              <a:buChar char="•"/>
              <a:tabLst>
                <a:tab pos="457200" algn="l"/>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Employees have multiple options with annuities. This includes join payout options to provide for estate benefits.</a:t>
            </a:r>
          </a:p>
          <a:p>
            <a:endParaRPr lang="en-US" dirty="0"/>
          </a:p>
        </p:txBody>
      </p:sp>
      <p:sp>
        <p:nvSpPr>
          <p:cNvPr id="4" name="Slide Number Placeholder 3"/>
          <p:cNvSpPr>
            <a:spLocks noGrp="1"/>
          </p:cNvSpPr>
          <p:nvPr>
            <p:ph type="sldNum" sz="quarter" idx="5"/>
          </p:nvPr>
        </p:nvSpPr>
        <p:spPr/>
        <p:txBody>
          <a:bodyPr/>
          <a:lstStyle/>
          <a:p>
            <a:fld id="{71777376-6231-4FF2-90FB-98434EA0AAC6}" type="slidenum">
              <a:rPr lang="en-US" smtClean="0"/>
              <a:t>5</a:t>
            </a:fld>
            <a:endParaRPr lang="en-US"/>
          </a:p>
        </p:txBody>
      </p:sp>
    </p:spTree>
    <p:extLst>
      <p:ext uri="{BB962C8B-B14F-4D97-AF65-F5344CB8AC3E}">
        <p14:creationId xmlns:p14="http://schemas.microsoft.com/office/powerpoint/2010/main" val="363920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In-plan annuities can be wrapped into a target date-like structure. An allocation to an annuity is built into the overall glidepath of the retirement plan. </a:t>
            </a:r>
          </a:p>
          <a:p>
            <a:pPr marL="0" marR="0">
              <a:lnSpc>
                <a:spcPct val="107000"/>
              </a:lnSpc>
              <a:spcBef>
                <a:spcPts val="0"/>
              </a:spcBef>
              <a:spcAft>
                <a:spcPts val="800"/>
              </a:spcAft>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During the working years, a portion of the employee’s contribution is allocated to a guaranteed income product. </a:t>
            </a:r>
          </a:p>
          <a:p>
            <a:pPr marL="342900" marR="0" lvl="0" indent="-342900">
              <a:lnSpc>
                <a:spcPct val="107000"/>
              </a:lnSpc>
              <a:spcBef>
                <a:spcPts val="0"/>
              </a:spcBef>
              <a:spcAft>
                <a:spcPts val="800"/>
              </a:spcAft>
              <a:buFont typeface="Symbol" panose="05050102010706020507" pitchFamily="18" charset="2"/>
              <a:buChar char=""/>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retirement, around 40% is allocated to an annuity product. This percentage can vary depending on specifics. It could also be structured as part of a range of QDIA-eligible structures. </a:t>
            </a:r>
          </a:p>
          <a:p>
            <a:pPr marL="0" marR="0">
              <a:lnSpc>
                <a:spcPct val="107000"/>
              </a:lnSpc>
              <a:spcBef>
                <a:spcPts val="0"/>
              </a:spcBef>
              <a:spcAft>
                <a:spcPts val="800"/>
              </a:spcAft>
              <a:tabLst>
                <a:tab pos="23241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While annuities can be very complex, it’s easiest for investors to adopt these solutions by embedding them into something that the participants are already familiar with — such as a target date or managed account offering. The benefit of an in-plan annuity gives the </a:t>
            </a:r>
          </a:p>
          <a:p>
            <a:pPr marL="0" marR="0">
              <a:lnSpc>
                <a:spcPct val="107000"/>
              </a:lnSpc>
              <a:spcBef>
                <a:spcPts val="0"/>
              </a:spcBef>
              <a:spcAft>
                <a:spcPts val="800"/>
              </a:spcAft>
              <a:tabLst>
                <a:tab pos="23241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option, but not the obligation, to convert those assets into a lifetime income stream at the point of retirement.</a:t>
            </a:r>
          </a:p>
        </p:txBody>
      </p:sp>
      <p:sp>
        <p:nvSpPr>
          <p:cNvPr id="4" name="Slide Number Placeholder 3"/>
          <p:cNvSpPr>
            <a:spLocks noGrp="1"/>
          </p:cNvSpPr>
          <p:nvPr>
            <p:ph type="sldNum" sz="quarter" idx="5"/>
          </p:nvPr>
        </p:nvSpPr>
        <p:spPr/>
        <p:txBody>
          <a:bodyPr/>
          <a:lstStyle/>
          <a:p>
            <a:fld id="{71777376-6231-4FF2-90FB-98434EA0AAC6}" type="slidenum">
              <a:rPr lang="en-US" smtClean="0"/>
              <a:t>6</a:t>
            </a:fld>
            <a:endParaRPr lang="en-US"/>
          </a:p>
        </p:txBody>
      </p:sp>
    </p:spTree>
    <p:extLst>
      <p:ext uri="{BB962C8B-B14F-4D97-AF65-F5344CB8AC3E}">
        <p14:creationId xmlns:p14="http://schemas.microsoft.com/office/powerpoint/2010/main" val="25273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airi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0"/>
            <a:ext cx="12192000" cy="6858000"/>
          </a:xfrm>
        </p:spPr>
        <p:txBody>
          <a:bodyPr/>
          <a:lstStyle/>
          <a:p>
            <a:endParaRPr lang="en-US"/>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334963" y="5233820"/>
            <a:ext cx="5189282" cy="413737"/>
          </a:xfrm>
          <a:prstGeom prst="rect">
            <a:avLst/>
          </a:prstGeom>
        </p:spPr>
        <p:txBody>
          <a:bodyPr lIns="0" tIns="0" rIns="0" bIns="0" anchor="t">
            <a:noAutofit/>
          </a:bodyPr>
          <a:lstStyle>
            <a:lvl1pPr marL="0" indent="0">
              <a:lnSpc>
                <a:spcPct val="100000"/>
              </a:lnSpc>
              <a:spcAft>
                <a:spcPts val="0"/>
              </a:spcAft>
              <a:buNone/>
              <a:defRPr sz="1600" b="0">
                <a:solidFill>
                  <a:schemeClr val="accent5"/>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334963" y="4779029"/>
            <a:ext cx="5189282" cy="224454"/>
          </a:xfrm>
          <a:prstGeom prst="rect">
            <a:avLst/>
          </a:prstGeom>
        </p:spPr>
        <p:txBody>
          <a:bodyPr lIns="0" tIns="0" rIns="0" bIns="0" anchor="b">
            <a:noAutofit/>
          </a:bodyPr>
          <a:lstStyle>
            <a:lvl1pPr marL="0" indent="0">
              <a:lnSpc>
                <a:spcPct val="100000"/>
              </a:lnSpc>
              <a:spcAft>
                <a:spcPts val="0"/>
              </a:spcAft>
              <a:buNone/>
              <a:defRPr sz="10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334964"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334963" y="1803070"/>
            <a:ext cx="8569325" cy="1325550"/>
          </a:xfrm>
        </p:spPr>
        <p:txBody>
          <a:bodyPr/>
          <a:lstStyle>
            <a:lvl1pPr>
              <a:defRPr>
                <a:solidFill>
                  <a:schemeClr val="accent3"/>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961073773"/>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4"/>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F96DBD24-831C-53FE-63B8-E8E493FD3472}"/>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3" name="Text Placeholder 14">
            <a:extLst>
              <a:ext uri="{FF2B5EF4-FFF2-40B4-BE49-F238E27FC236}">
                <a16:creationId xmlns:a16="http://schemas.microsoft.com/office/drawing/2014/main" id="{F5806C3C-470F-8BDC-1F90-3099B72F5B5D}"/>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14" name="Picture Placeholder 16">
            <a:extLst>
              <a:ext uri="{FF2B5EF4-FFF2-40B4-BE49-F238E27FC236}">
                <a16:creationId xmlns:a16="http://schemas.microsoft.com/office/drawing/2014/main" id="{EED5392E-AFA1-7FAA-F3E3-D8FE3A3B4390}"/>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2241452400"/>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D6171904-C889-7E0A-EEAA-0CFDE10C774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ECF1DAAB-1620-8BCF-0297-3DBD3ACF789B}"/>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CCEFDD24-3283-3FC7-DCC4-3442EFAB9307}"/>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133602054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Divider">
    <p:bg>
      <p:bgPr>
        <a:solidFill>
          <a:schemeClr val="accent4"/>
        </a:solidFill>
        <a:effectLst/>
      </p:bgPr>
    </p:bg>
    <p:spTree>
      <p:nvGrpSpPr>
        <p:cNvPr id="1" name=""/>
        <p:cNvGrpSpPr/>
        <p:nvPr/>
      </p:nvGrpSpPr>
      <p:grpSpPr>
        <a:xfrm>
          <a:off x="0" y="0"/>
          <a:ext cx="0" cy="0"/>
          <a:chOff x="0" y="0"/>
          <a:chExt cx="0" cy="0"/>
        </a:xfrm>
      </p:grpSpPr>
      <p:sp>
        <p:nvSpPr>
          <p:cNvPr id="13" name="Rectangle: Single Corner Rounded 2">
            <a:extLst>
              <a:ext uri="{FF2B5EF4-FFF2-40B4-BE49-F238E27FC236}">
                <a16:creationId xmlns:a16="http://schemas.microsoft.com/office/drawing/2014/main" id="{F5184C9C-D889-7455-C113-984C44F9AE7D}"/>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4"/>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6605463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Divider">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6290909" y="1773237"/>
            <a:ext cx="5566129" cy="1952602"/>
          </a:xfrm>
        </p:spPr>
        <p:txBody>
          <a:bodyPr anchor="b"/>
          <a:lstStyle>
            <a:lvl1pPr>
              <a:defRPr>
                <a:solidFill>
                  <a:schemeClr val="tx1"/>
                </a:solidFill>
              </a:defRPr>
            </a:lvl1pPr>
          </a:lstStyle>
          <a:p>
            <a:r>
              <a:rPr lang="en-US" dirty="0"/>
              <a:t>Divider Title Slide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
        <p:nvSpPr>
          <p:cNvPr id="5" name="Picture Placeholder 2">
            <a:extLst>
              <a:ext uri="{FF2B5EF4-FFF2-40B4-BE49-F238E27FC236}">
                <a16:creationId xmlns:a16="http://schemas.microsoft.com/office/drawing/2014/main" id="{3AFE35E2-917A-9FB9-27EC-52F99859E764}"/>
              </a:ext>
            </a:extLst>
          </p:cNvPr>
          <p:cNvSpPr>
            <a:spLocks noGrp="1"/>
          </p:cNvSpPr>
          <p:nvPr>
            <p:ph type="pic" sz="quarter" idx="23"/>
          </p:nvPr>
        </p:nvSpPr>
        <p:spPr>
          <a:xfrm>
            <a:off x="0" y="658813"/>
            <a:ext cx="5940425" cy="5507037"/>
          </a:xfrm>
          <a:prstGeom prst="round1Rect">
            <a:avLst>
              <a:gd name="adj" fmla="val 21910"/>
            </a:avLst>
          </a:prstGeom>
        </p:spPr>
        <p:txBody>
          <a:bodyPr/>
          <a:lstStyle/>
          <a:p>
            <a:endParaRPr lang="en-US"/>
          </a:p>
        </p:txBody>
      </p:sp>
    </p:spTree>
    <p:extLst>
      <p:ext uri="{BB962C8B-B14F-4D97-AF65-F5344CB8AC3E}">
        <p14:creationId xmlns:p14="http://schemas.microsoft.com/office/powerpoint/2010/main" val="71902993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D6171904-C889-7E0A-EEAA-0CFDE10C774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ECF1DAAB-1620-8BCF-0297-3DBD3ACF789B}"/>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CCEFDD24-3283-3FC7-DCC4-3442EFAB9307}"/>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85329987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Section Divider">
    <p:bg>
      <p:bgPr>
        <a:solidFill>
          <a:schemeClr val="accent3"/>
        </a:solidFill>
        <a:effectLst/>
      </p:bgPr>
    </p:bg>
    <p:spTree>
      <p:nvGrpSpPr>
        <p:cNvPr id="1" name=""/>
        <p:cNvGrpSpPr/>
        <p:nvPr/>
      </p:nvGrpSpPr>
      <p:grpSpPr>
        <a:xfrm>
          <a:off x="0" y="0"/>
          <a:ext cx="0" cy="0"/>
          <a:chOff x="0" y="0"/>
          <a:chExt cx="0" cy="0"/>
        </a:xfrm>
      </p:grpSpPr>
      <p:sp>
        <p:nvSpPr>
          <p:cNvPr id="13" name="Rectangle: Single Corner Rounded 2">
            <a:extLst>
              <a:ext uri="{FF2B5EF4-FFF2-40B4-BE49-F238E27FC236}">
                <a16:creationId xmlns:a16="http://schemas.microsoft.com/office/drawing/2014/main" id="{F5184C9C-D889-7455-C113-984C44F9AE7D}"/>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3"/>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5" name="Footer Placeholder 24">
            <a:extLst>
              <a:ext uri="{FF2B5EF4-FFF2-40B4-BE49-F238E27FC236}">
                <a16:creationId xmlns:a16="http://schemas.microsoft.com/office/drawing/2014/main" id="{D9046AFA-721C-FAA3-3124-8822335DC6C8}"/>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6" name="Slide Number Placeholder 26">
            <a:extLst>
              <a:ext uri="{FF2B5EF4-FFF2-40B4-BE49-F238E27FC236}">
                <a16:creationId xmlns:a16="http://schemas.microsoft.com/office/drawing/2014/main" id="{9385CBC5-6469-09F5-408E-E620D08153E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20186830-28F5-3F39-C6FD-77FB4D7FF043}"/>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4049188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Divider">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3"/>
                </a:solidFill>
              </a:defRPr>
            </a:lvl1pPr>
          </a:lstStyle>
          <a:p>
            <a:r>
              <a:rPr lang="en-US" dirty="0"/>
              <a:t>Divider Title Slide</a:t>
            </a:r>
          </a:p>
        </p:txBody>
      </p:sp>
      <p:sp>
        <p:nvSpPr>
          <p:cNvPr id="12" name="Footer Placeholder 24">
            <a:extLst>
              <a:ext uri="{FF2B5EF4-FFF2-40B4-BE49-F238E27FC236}">
                <a16:creationId xmlns:a16="http://schemas.microsoft.com/office/drawing/2014/main" id="{11825EC3-C70B-DA05-EF20-301AD8874636}"/>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5"/>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6618DABB-A933-CE6A-831D-60A450E7E2C1}"/>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5"/>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5034242E-8EE5-F676-9515-64FF19B1457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bg2"/>
                </a:solidFill>
              </a:rPr>
              <a:t>nuveen</a:t>
            </a:r>
            <a:r>
              <a:rPr lang="en-US" sz="900" dirty="0">
                <a:solidFill>
                  <a:schemeClr val="bg2"/>
                </a:solidFill>
              </a:rPr>
              <a:t>    |</a:t>
            </a:r>
          </a:p>
        </p:txBody>
      </p:sp>
    </p:spTree>
    <p:extLst>
      <p:ext uri="{BB962C8B-B14F-4D97-AF65-F5344CB8AC3E}">
        <p14:creationId xmlns:p14="http://schemas.microsoft.com/office/powerpoint/2010/main" val="267796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Divider">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p>
            <a:r>
              <a:rPr lang="en-US" dirty="0"/>
              <a:t>Divider Title Slide</a:t>
            </a:r>
          </a:p>
        </p:txBody>
      </p:sp>
      <p:sp>
        <p:nvSpPr>
          <p:cNvPr id="12" name="Footer Placeholder 24">
            <a:extLst>
              <a:ext uri="{FF2B5EF4-FFF2-40B4-BE49-F238E27FC236}">
                <a16:creationId xmlns:a16="http://schemas.microsoft.com/office/drawing/2014/main" id="{16B9A512-88C4-0334-D2A4-4E3CF51F061D}"/>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a:t>USE DISCLOSURE – EDIT VIA FOOTER</a:t>
            </a:r>
            <a:endParaRPr lang="en-US" dirty="0"/>
          </a:p>
        </p:txBody>
      </p:sp>
      <p:sp>
        <p:nvSpPr>
          <p:cNvPr id="13" name="Slide Number Placeholder 26">
            <a:extLst>
              <a:ext uri="{FF2B5EF4-FFF2-40B4-BE49-F238E27FC236}">
                <a16:creationId xmlns:a16="http://schemas.microsoft.com/office/drawing/2014/main" id="{D5908CCC-3410-EB7C-DD26-182FEA9F98FF}"/>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D8D44590-96F2-378C-06A6-E07154F9CD9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18771663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Section Divider">
    <p:bg>
      <p:bgPr>
        <a:solidFill>
          <a:schemeClr val="accent1"/>
        </a:solidFill>
        <a:effectLst/>
      </p:bgPr>
    </p:bg>
    <p:spTree>
      <p:nvGrpSpPr>
        <p:cNvPr id="1" name=""/>
        <p:cNvGrpSpPr/>
        <p:nvPr/>
      </p:nvGrpSpPr>
      <p:grpSpPr>
        <a:xfrm>
          <a:off x="0" y="0"/>
          <a:ext cx="0" cy="0"/>
          <a:chOff x="0" y="0"/>
          <a:chExt cx="0" cy="0"/>
        </a:xfrm>
      </p:grpSpPr>
      <p:sp>
        <p:nvSpPr>
          <p:cNvPr id="2" name="Rectangle: Single Corner Rounded 2">
            <a:extLst>
              <a:ext uri="{FF2B5EF4-FFF2-40B4-BE49-F238E27FC236}">
                <a16:creationId xmlns:a16="http://schemas.microsoft.com/office/drawing/2014/main" id="{E2F733C7-3679-5C78-7A34-17B5C13ED4F1}"/>
              </a:ext>
            </a:extLst>
          </p:cNvPr>
          <p:cNvSpPr/>
          <p:nvPr userDrawn="1"/>
        </p:nvSpPr>
        <p:spPr>
          <a:xfrm>
            <a:off x="0" y="658257"/>
            <a:ext cx="8904287" cy="5507592"/>
          </a:xfrm>
          <a:prstGeom prst="round1Rect">
            <a:avLst>
              <a:gd name="adj" fmla="val 21539"/>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1"/>
                </a:solidFill>
              </a:defRPr>
            </a:lvl1pPr>
          </a:lstStyle>
          <a:p>
            <a:r>
              <a:rPr lang="en-US" dirty="0"/>
              <a:t>Divider Title Slide</a:t>
            </a:r>
          </a:p>
        </p:txBody>
      </p:sp>
      <p:sp>
        <p:nvSpPr>
          <p:cNvPr id="4" name="Text Placeholder 7">
            <a:extLst>
              <a:ext uri="{FF2B5EF4-FFF2-40B4-BE49-F238E27FC236}">
                <a16:creationId xmlns:a16="http://schemas.microsoft.com/office/drawing/2014/main" id="{40141274-E11E-A6C6-5420-B52541F02C3B}"/>
              </a:ext>
            </a:extLst>
          </p:cNvPr>
          <p:cNvSpPr>
            <a:spLocks noGrp="1"/>
          </p:cNvSpPr>
          <p:nvPr>
            <p:ph type="body" sz="quarter" idx="15" hasCustomPrompt="1"/>
          </p:nvPr>
        </p:nvSpPr>
        <p:spPr>
          <a:xfrm>
            <a:off x="345123" y="3297320"/>
            <a:ext cx="731082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Footer Placeholder 24">
            <a:extLst>
              <a:ext uri="{FF2B5EF4-FFF2-40B4-BE49-F238E27FC236}">
                <a16:creationId xmlns:a16="http://schemas.microsoft.com/office/drawing/2014/main" id="{640B67C9-4603-C3FD-E4EB-57DBF499D63F}"/>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7" name="Slide Number Placeholder 26">
            <a:extLst>
              <a:ext uri="{FF2B5EF4-FFF2-40B4-BE49-F238E27FC236}">
                <a16:creationId xmlns:a16="http://schemas.microsoft.com/office/drawing/2014/main" id="{217C2BA7-F0F9-2A22-1E35-5FACDA394EF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tx1"/>
                </a:solidFill>
              </a:defRPr>
            </a:lvl1pPr>
          </a:lstStyle>
          <a:p>
            <a:fld id="{6772E023-1036-8A41-858B-B2D045903905}" type="slidenum">
              <a:rPr lang="en-US" smtClean="0"/>
              <a:pPr/>
              <a:t>‹#›</a:t>
            </a:fld>
            <a:endParaRPr lang="en-US" dirty="0"/>
          </a:p>
        </p:txBody>
      </p:sp>
      <p:sp>
        <p:nvSpPr>
          <p:cNvPr id="5" name="Footer Placeholder 14">
            <a:extLst>
              <a:ext uri="{FF2B5EF4-FFF2-40B4-BE49-F238E27FC236}">
                <a16:creationId xmlns:a16="http://schemas.microsoft.com/office/drawing/2014/main" id="{3B02F62B-236E-972D-CEEB-9A0D443BE1A9}"/>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2"/>
                </a:solidFill>
              </a:rPr>
              <a:t>nuveen</a:t>
            </a:r>
            <a:r>
              <a:rPr lang="en-US" sz="900" dirty="0">
                <a:solidFill>
                  <a:schemeClr val="accent2"/>
                </a:solidFill>
              </a:rPr>
              <a:t>    |</a:t>
            </a:r>
          </a:p>
        </p:txBody>
      </p:sp>
    </p:spTree>
    <p:extLst>
      <p:ext uri="{BB962C8B-B14F-4D97-AF65-F5344CB8AC3E}">
        <p14:creationId xmlns:p14="http://schemas.microsoft.com/office/powerpoint/2010/main" val="21690440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Divider">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accent1"/>
                </a:solidFill>
              </a:defRPr>
            </a:lvl1pPr>
          </a:lstStyle>
          <a:p>
            <a:r>
              <a:rPr lang="en-US" dirty="0"/>
              <a:t>Divider Title Slide</a:t>
            </a:r>
          </a:p>
        </p:txBody>
      </p:sp>
      <p:sp>
        <p:nvSpPr>
          <p:cNvPr id="12" name="Footer Placeholder 24">
            <a:extLst>
              <a:ext uri="{FF2B5EF4-FFF2-40B4-BE49-F238E27FC236}">
                <a16:creationId xmlns:a16="http://schemas.microsoft.com/office/drawing/2014/main" id="{11825EC3-C70B-DA05-EF20-301AD8874636}"/>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5"/>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6618DABB-A933-CE6A-831D-60A450E7E2C1}"/>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5"/>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5034242E-8EE5-F676-9515-64FF19B1457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bg2"/>
                </a:solidFill>
              </a:rPr>
              <a:t>nuveen</a:t>
            </a:r>
            <a:r>
              <a:rPr lang="en-US" sz="900" dirty="0">
                <a:solidFill>
                  <a:schemeClr val="bg2"/>
                </a:solidFill>
              </a:rPr>
              <a:t>    |</a:t>
            </a:r>
          </a:p>
        </p:txBody>
      </p:sp>
    </p:spTree>
    <p:extLst>
      <p:ext uri="{BB962C8B-B14F-4D97-AF65-F5344CB8AC3E}">
        <p14:creationId xmlns:p14="http://schemas.microsoft.com/office/powerpoint/2010/main" val="13289858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ementin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0"/>
            <a:ext cx="12192000" cy="6858000"/>
          </a:xfrm>
        </p:spPr>
        <p:txBody>
          <a:bodyPr/>
          <a:lstStyle/>
          <a:p>
            <a:endParaRPr lang="en-US"/>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334963" y="5233820"/>
            <a:ext cx="5189282" cy="413737"/>
          </a:xfrm>
          <a:prstGeom prst="rect">
            <a:avLst/>
          </a:prstGeom>
        </p:spPr>
        <p:txBody>
          <a:bodyPr lIns="0" tIns="0" rIns="0" bIns="0" anchor="t">
            <a:noAutofit/>
          </a:bodyPr>
          <a:lstStyle>
            <a:lvl1pPr marL="0" indent="0">
              <a:lnSpc>
                <a:spcPct val="100000"/>
              </a:lnSpc>
              <a:spcAft>
                <a:spcPts val="0"/>
              </a:spcAft>
              <a:buNone/>
              <a:defRPr sz="1600" b="0">
                <a:solidFill>
                  <a:schemeClr val="accent5"/>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334963" y="4779029"/>
            <a:ext cx="5189282" cy="224454"/>
          </a:xfrm>
          <a:prstGeom prst="rect">
            <a:avLst/>
          </a:prstGeom>
        </p:spPr>
        <p:txBody>
          <a:bodyPr lIns="0" tIns="0" rIns="0" bIns="0" anchor="b">
            <a:noAutofit/>
          </a:bodyPr>
          <a:lstStyle>
            <a:lvl1pPr marL="0" indent="0">
              <a:lnSpc>
                <a:spcPct val="100000"/>
              </a:lnSpc>
              <a:spcAft>
                <a:spcPts val="0"/>
              </a:spcAft>
              <a:buNone/>
              <a:defRPr sz="10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334964"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334963" y="1803070"/>
            <a:ext cx="8569325" cy="1325550"/>
          </a:xfrm>
        </p:spPr>
        <p:txBody>
          <a:bodyPr/>
          <a:lstStyle>
            <a:lvl1pPr>
              <a:defRPr>
                <a:solidFill>
                  <a:schemeClr val="accent1"/>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2685809527"/>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Divider Pri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09696-467E-3D93-52A1-5380EECC35DE}"/>
              </a:ext>
            </a:extLst>
          </p:cNvPr>
          <p:cNvSpPr>
            <a:spLocks noGrp="1"/>
          </p:cNvSpPr>
          <p:nvPr>
            <p:ph type="title" hasCustomPrompt="1"/>
          </p:nvPr>
        </p:nvSpPr>
        <p:spPr>
          <a:xfrm>
            <a:off x="345122" y="1773237"/>
            <a:ext cx="7310825" cy="1403349"/>
          </a:xfrm>
        </p:spPr>
        <p:txBody>
          <a:bodyPr anchor="b"/>
          <a:lstStyle>
            <a:lvl1pPr>
              <a:defRPr>
                <a:solidFill>
                  <a:schemeClr val="tx1"/>
                </a:solidFill>
              </a:defRPr>
            </a:lvl1pPr>
          </a:lstStyle>
          <a:p>
            <a:r>
              <a:rPr lang="en-US" dirty="0"/>
              <a:t>Divider Title Slide</a:t>
            </a:r>
          </a:p>
        </p:txBody>
      </p:sp>
      <p:sp>
        <p:nvSpPr>
          <p:cNvPr id="12" name="Footer Placeholder 24">
            <a:extLst>
              <a:ext uri="{FF2B5EF4-FFF2-40B4-BE49-F238E27FC236}">
                <a16:creationId xmlns:a16="http://schemas.microsoft.com/office/drawing/2014/main" id="{BDC48D2C-55F8-12B6-897E-368EAFAF5E5A}"/>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dirty="0"/>
              <a:t>USE DISCLOSURE – EDIT VIA FOOTER</a:t>
            </a:r>
          </a:p>
        </p:txBody>
      </p:sp>
      <p:sp>
        <p:nvSpPr>
          <p:cNvPr id="13" name="Slide Number Placeholder 26">
            <a:extLst>
              <a:ext uri="{FF2B5EF4-FFF2-40B4-BE49-F238E27FC236}">
                <a16:creationId xmlns:a16="http://schemas.microsoft.com/office/drawing/2014/main" id="{CA6B6EDE-86C2-2510-2D19-DA9397D2755F}"/>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2" name="Footer Placeholder 14">
            <a:extLst>
              <a:ext uri="{FF2B5EF4-FFF2-40B4-BE49-F238E27FC236}">
                <a16:creationId xmlns:a16="http://schemas.microsoft.com/office/drawing/2014/main" id="{31C39696-1743-6A0E-0E4F-D616E47F2B2B}"/>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59347912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A917-D85D-6D6A-AF05-D9DB27A1CDB5}"/>
              </a:ext>
            </a:extLst>
          </p:cNvPr>
          <p:cNvSpPr>
            <a:spLocks noGrp="1"/>
          </p:cNvSpPr>
          <p:nvPr>
            <p:ph type="title"/>
          </p:nvPr>
        </p:nvSpPr>
        <p:spPr>
          <a:xfrm>
            <a:off x="345123" y="296863"/>
            <a:ext cx="11522074" cy="83754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38AF3B8-BD5C-2E81-243D-F7A16E1DC64F}"/>
              </a:ext>
            </a:extLst>
          </p:cNvPr>
          <p:cNvSpPr>
            <a:spLocks noGrp="1"/>
          </p:cNvSpPr>
          <p:nvPr>
            <p:ph type="body" sz="quarter" idx="12"/>
          </p:nvPr>
        </p:nvSpPr>
        <p:spPr>
          <a:xfrm>
            <a:off x="344489" y="1773238"/>
            <a:ext cx="11522074" cy="3794581"/>
          </a:xfrm>
        </p:spPr>
        <p:txBody>
          <a:bodyPr/>
          <a:lstStyle>
            <a:lvl1pPr>
              <a:defRPr sz="1300" b="0"/>
            </a:lvl1pPr>
          </a:lstStyle>
          <a:p>
            <a:pPr lvl="0"/>
            <a:r>
              <a:rPr lang="en-US" dirty="0"/>
              <a:t>Click to edit Master text styles</a:t>
            </a:r>
          </a:p>
        </p:txBody>
      </p:sp>
      <p:sp>
        <p:nvSpPr>
          <p:cNvPr id="9" name="Text Placeholder 7">
            <a:extLst>
              <a:ext uri="{FF2B5EF4-FFF2-40B4-BE49-F238E27FC236}">
                <a16:creationId xmlns:a16="http://schemas.microsoft.com/office/drawing/2014/main" id="{F35A6CFE-5C86-AC90-97C4-54093649E3D8}"/>
              </a:ext>
            </a:extLst>
          </p:cNvPr>
          <p:cNvSpPr>
            <a:spLocks noGrp="1"/>
          </p:cNvSpPr>
          <p:nvPr>
            <p:ph type="body" sz="quarter" idx="13" hasCustomPrompt="1"/>
          </p:nvPr>
        </p:nvSpPr>
        <p:spPr>
          <a:xfrm>
            <a:off x="344489" y="1216978"/>
            <a:ext cx="11522074" cy="366438"/>
          </a:xfrm>
        </p:spPr>
        <p:txBody>
          <a:bodyPr anchor="t"/>
          <a:lstStyle>
            <a:lvl1pPr>
              <a:defRPr sz="1300" b="1"/>
            </a:lvl1pPr>
          </a:lstStyle>
          <a:p>
            <a:pPr lvl="0"/>
            <a:r>
              <a:rPr lang="en-US" dirty="0"/>
              <a:t>Click to edit Subtitle</a:t>
            </a:r>
          </a:p>
        </p:txBody>
      </p:sp>
      <p:sp>
        <p:nvSpPr>
          <p:cNvPr id="16" name="Text Placeholder 7">
            <a:extLst>
              <a:ext uri="{FF2B5EF4-FFF2-40B4-BE49-F238E27FC236}">
                <a16:creationId xmlns:a16="http://schemas.microsoft.com/office/drawing/2014/main" id="{23512265-3AC5-DB94-4D75-03D917760181}"/>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
        <p:nvSpPr>
          <p:cNvPr id="17" name="Footer Placeholder 24">
            <a:extLst>
              <a:ext uri="{FF2B5EF4-FFF2-40B4-BE49-F238E27FC236}">
                <a16:creationId xmlns:a16="http://schemas.microsoft.com/office/drawing/2014/main" id="{3862D1CE-27AF-C8F9-9D71-75FE9C6F942B}"/>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8" name="Slide Number Placeholder 26">
            <a:extLst>
              <a:ext uri="{FF2B5EF4-FFF2-40B4-BE49-F238E27FC236}">
                <a16:creationId xmlns:a16="http://schemas.microsoft.com/office/drawing/2014/main" id="{F10F49DD-9418-0CB5-C869-33BA5F9D8164}"/>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3" name="Footer Placeholder 14">
            <a:extLst>
              <a:ext uri="{FF2B5EF4-FFF2-40B4-BE49-F238E27FC236}">
                <a16:creationId xmlns:a16="http://schemas.microsoft.com/office/drawing/2014/main" id="{8D43B6FC-D04D-3028-F299-75311FCEE3B2}"/>
              </a:ext>
            </a:extLst>
          </p:cNvPr>
          <p:cNvSpPr txBox="1">
            <a:spLocks/>
          </p:cNvSpPr>
          <p:nvPr userDrawn="1"/>
        </p:nvSpPr>
        <p:spPr>
          <a:xfrm>
            <a:off x="9685625" y="6379036"/>
            <a:ext cx="1949450" cy="365125"/>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194542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A917-D85D-6D6A-AF05-D9DB27A1CDB5}"/>
              </a:ext>
            </a:extLst>
          </p:cNvPr>
          <p:cNvSpPr>
            <a:spLocks noGrp="1"/>
          </p:cNvSpPr>
          <p:nvPr>
            <p:ph type="title"/>
          </p:nvPr>
        </p:nvSpPr>
        <p:spPr>
          <a:xfrm>
            <a:off x="345123" y="296863"/>
            <a:ext cx="11522074" cy="1275715"/>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38AF3B8-BD5C-2E81-243D-F7A16E1DC64F}"/>
              </a:ext>
            </a:extLst>
          </p:cNvPr>
          <p:cNvSpPr>
            <a:spLocks noGrp="1"/>
          </p:cNvSpPr>
          <p:nvPr>
            <p:ph type="body" sz="quarter" idx="12"/>
          </p:nvPr>
        </p:nvSpPr>
        <p:spPr>
          <a:xfrm>
            <a:off x="344489" y="1773238"/>
            <a:ext cx="11522074" cy="365125"/>
          </a:xfrm>
        </p:spPr>
        <p:txBody>
          <a:bodyPr/>
          <a:lstStyle/>
          <a:p>
            <a:pPr lvl="0"/>
            <a:r>
              <a:rPr lang="en-US" dirty="0"/>
              <a:t>Click to edit Master text styles</a:t>
            </a:r>
          </a:p>
        </p:txBody>
      </p:sp>
      <p:sp>
        <p:nvSpPr>
          <p:cNvPr id="5" name="Text Placeholder 7">
            <a:extLst>
              <a:ext uri="{FF2B5EF4-FFF2-40B4-BE49-F238E27FC236}">
                <a16:creationId xmlns:a16="http://schemas.microsoft.com/office/drawing/2014/main" id="{8EE52507-E68E-8CB1-5715-EDA9FF231E74}"/>
              </a:ext>
            </a:extLst>
          </p:cNvPr>
          <p:cNvSpPr>
            <a:spLocks noGrp="1"/>
          </p:cNvSpPr>
          <p:nvPr>
            <p:ph type="body" sz="quarter" idx="14"/>
          </p:nvPr>
        </p:nvSpPr>
        <p:spPr>
          <a:xfrm>
            <a:off x="344489" y="2206375"/>
            <a:ext cx="5607049" cy="3511757"/>
          </a:xfrm>
        </p:spPr>
        <p:txBody>
          <a:bodyPr/>
          <a:lstStyle>
            <a:lvl1pPr>
              <a:defRPr sz="1300" b="0"/>
            </a:lvl1pPr>
          </a:lstStyle>
          <a:p>
            <a:pPr lvl="0"/>
            <a:r>
              <a:rPr lang="en-US"/>
              <a:t>Click to edit Master text styles</a:t>
            </a:r>
          </a:p>
        </p:txBody>
      </p:sp>
      <p:sp>
        <p:nvSpPr>
          <p:cNvPr id="6" name="Text Placeholder 7">
            <a:extLst>
              <a:ext uri="{FF2B5EF4-FFF2-40B4-BE49-F238E27FC236}">
                <a16:creationId xmlns:a16="http://schemas.microsoft.com/office/drawing/2014/main" id="{E2A99B98-F05E-F824-AF76-01E0C1149C40}"/>
              </a:ext>
            </a:extLst>
          </p:cNvPr>
          <p:cNvSpPr>
            <a:spLocks noGrp="1"/>
          </p:cNvSpPr>
          <p:nvPr>
            <p:ph type="body" sz="quarter" idx="15"/>
          </p:nvPr>
        </p:nvSpPr>
        <p:spPr>
          <a:xfrm>
            <a:off x="6215899" y="2206375"/>
            <a:ext cx="5641137" cy="3511757"/>
          </a:xfrm>
        </p:spPr>
        <p:txBody>
          <a:bodyPr/>
          <a:lstStyle>
            <a:lvl1pPr>
              <a:defRPr sz="1300" b="0"/>
            </a:lvl1pPr>
          </a:lstStyle>
          <a:p>
            <a:pPr lvl="0"/>
            <a:r>
              <a:rPr lang="en-US"/>
              <a:t>Click to edit Master text styles</a:t>
            </a:r>
          </a:p>
        </p:txBody>
      </p:sp>
      <p:sp>
        <p:nvSpPr>
          <p:cNvPr id="18" name="Footer Placeholder 24">
            <a:extLst>
              <a:ext uri="{FF2B5EF4-FFF2-40B4-BE49-F238E27FC236}">
                <a16:creationId xmlns:a16="http://schemas.microsoft.com/office/drawing/2014/main" id="{1E9122C7-1E4A-D0F7-A0EE-2EC6DBD209AA}"/>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dirty="0"/>
              <a:t>USE DISCLOSURE – EDIT VIA FOOTER</a:t>
            </a:r>
          </a:p>
        </p:txBody>
      </p:sp>
      <p:sp>
        <p:nvSpPr>
          <p:cNvPr id="19" name="Slide Number Placeholder 26">
            <a:extLst>
              <a:ext uri="{FF2B5EF4-FFF2-40B4-BE49-F238E27FC236}">
                <a16:creationId xmlns:a16="http://schemas.microsoft.com/office/drawing/2014/main" id="{9EFC7BC4-A3D1-175B-5B57-1BC559F31F82}"/>
              </a:ext>
            </a:extLst>
          </p:cNvPr>
          <p:cNvSpPr>
            <a:spLocks noGrp="1"/>
          </p:cNvSpPr>
          <p:nvPr>
            <p:ph type="sldNum" sz="quarter" idx="22"/>
          </p:nvPr>
        </p:nvSpPr>
        <p:spPr>
          <a:xfrm>
            <a:off x="11541760" y="6397826"/>
            <a:ext cx="315276" cy="172730"/>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3" name="Text Placeholder 7">
            <a:extLst>
              <a:ext uri="{FF2B5EF4-FFF2-40B4-BE49-F238E27FC236}">
                <a16:creationId xmlns:a16="http://schemas.microsoft.com/office/drawing/2014/main" id="{3EF02018-0A5C-B271-B3A0-5AF1807BE231}"/>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
        <p:nvSpPr>
          <p:cNvPr id="7" name="Footer Placeholder 14">
            <a:extLst>
              <a:ext uri="{FF2B5EF4-FFF2-40B4-BE49-F238E27FC236}">
                <a16:creationId xmlns:a16="http://schemas.microsoft.com/office/drawing/2014/main" id="{F96902D8-3694-10F8-507C-F2C3C0BC431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Tree>
    <p:extLst>
      <p:ext uri="{BB962C8B-B14F-4D97-AF65-F5344CB8AC3E}">
        <p14:creationId xmlns:p14="http://schemas.microsoft.com/office/powerpoint/2010/main" val="278887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A94E-BC98-376C-6A7D-8030D2FC9944}"/>
              </a:ext>
            </a:extLst>
          </p:cNvPr>
          <p:cNvSpPr>
            <a:spLocks noGrp="1"/>
          </p:cNvSpPr>
          <p:nvPr>
            <p:ph type="title"/>
          </p:nvPr>
        </p:nvSpPr>
        <p:spPr/>
        <p:txBody>
          <a:bodyPr/>
          <a:lstStyle/>
          <a:p>
            <a:r>
              <a:rPr lang="en-US"/>
              <a:t>Click to edit Master title style</a:t>
            </a:r>
            <a:endParaRPr lang="en-US" dirty="0"/>
          </a:p>
        </p:txBody>
      </p:sp>
      <p:sp>
        <p:nvSpPr>
          <p:cNvPr id="10" name="Footer Placeholder 18">
            <a:extLst>
              <a:ext uri="{FF2B5EF4-FFF2-40B4-BE49-F238E27FC236}">
                <a16:creationId xmlns:a16="http://schemas.microsoft.com/office/drawing/2014/main" id="{F875FAD9-768F-7AEC-709F-C0832DE047AF}"/>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1" name="Slide Number Placeholder 19">
            <a:extLst>
              <a:ext uri="{FF2B5EF4-FFF2-40B4-BE49-F238E27FC236}">
                <a16:creationId xmlns:a16="http://schemas.microsoft.com/office/drawing/2014/main" id="{F6E81C14-630D-F4B6-9D11-81C5FB54E258}"/>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4" name="Footer Placeholder 14">
            <a:extLst>
              <a:ext uri="{FF2B5EF4-FFF2-40B4-BE49-F238E27FC236}">
                <a16:creationId xmlns:a16="http://schemas.microsoft.com/office/drawing/2014/main" id="{14D93BFD-ED13-6A4F-71F8-4C0AF9196AF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
        <p:nvSpPr>
          <p:cNvPr id="3" name="Text Placeholder 7">
            <a:extLst>
              <a:ext uri="{FF2B5EF4-FFF2-40B4-BE49-F238E27FC236}">
                <a16:creationId xmlns:a16="http://schemas.microsoft.com/office/drawing/2014/main" id="{6B034843-265D-E353-3AD1-2E905A7D81DA}"/>
              </a:ext>
            </a:extLst>
          </p:cNvPr>
          <p:cNvSpPr>
            <a:spLocks noGrp="1"/>
          </p:cNvSpPr>
          <p:nvPr>
            <p:ph type="body" sz="quarter" idx="23" hasCustomPrompt="1"/>
          </p:nvPr>
        </p:nvSpPr>
        <p:spPr>
          <a:xfrm>
            <a:off x="344489" y="5975864"/>
            <a:ext cx="11522074" cy="365125"/>
          </a:xfrm>
        </p:spPr>
        <p:txBody>
          <a:bodyPr anchor="b"/>
          <a:lstStyle>
            <a:lvl1pPr>
              <a:defRPr sz="8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Tree>
    <p:extLst>
      <p:ext uri="{BB962C8B-B14F-4D97-AF65-F5344CB8AC3E}">
        <p14:creationId xmlns:p14="http://schemas.microsoft.com/office/powerpoint/2010/main" val="2263008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A94E-BC98-376C-6A7D-8030D2FC9944}"/>
              </a:ext>
            </a:extLst>
          </p:cNvPr>
          <p:cNvSpPr>
            <a:spLocks noGrp="1"/>
          </p:cNvSpPr>
          <p:nvPr>
            <p:ph type="title"/>
          </p:nvPr>
        </p:nvSpPr>
        <p:spPr/>
        <p:txBody>
          <a:bodyPr/>
          <a:lstStyle/>
          <a:p>
            <a:r>
              <a:rPr lang="en-US"/>
              <a:t>Click to edit Master title style</a:t>
            </a:r>
            <a:endParaRPr lang="en-US" dirty="0"/>
          </a:p>
        </p:txBody>
      </p:sp>
      <p:sp>
        <p:nvSpPr>
          <p:cNvPr id="10" name="Footer Placeholder 18">
            <a:extLst>
              <a:ext uri="{FF2B5EF4-FFF2-40B4-BE49-F238E27FC236}">
                <a16:creationId xmlns:a16="http://schemas.microsoft.com/office/drawing/2014/main" id="{F875FAD9-768F-7AEC-709F-C0832DE047AF}"/>
              </a:ext>
            </a:extLst>
          </p:cNvPr>
          <p:cNvSpPr>
            <a:spLocks noGrp="1"/>
          </p:cNvSpPr>
          <p:nvPr>
            <p:ph type="ftr" sz="quarter" idx="21"/>
          </p:nvPr>
        </p:nvSpPr>
        <p:spPr>
          <a:xfrm>
            <a:off x="345122" y="6397825"/>
            <a:ext cx="9601200" cy="125727"/>
          </a:xfrm>
          <a:prstGeom prst="rect">
            <a:avLst/>
          </a:prstGeom>
        </p:spPr>
        <p:txBody>
          <a:bodyPr/>
          <a:lstStyle>
            <a:lvl1pPr>
              <a:defRPr>
                <a:solidFill>
                  <a:schemeClr val="accent6"/>
                </a:solidFill>
              </a:defRPr>
            </a:lvl1pPr>
          </a:lstStyle>
          <a:p>
            <a:r>
              <a:rPr lang="en-US"/>
              <a:t>USE DISCLOSURE – EDIT VIA FOOTER</a:t>
            </a:r>
            <a:endParaRPr lang="en-US" dirty="0"/>
          </a:p>
        </p:txBody>
      </p:sp>
      <p:sp>
        <p:nvSpPr>
          <p:cNvPr id="11" name="Slide Number Placeholder 19">
            <a:extLst>
              <a:ext uri="{FF2B5EF4-FFF2-40B4-BE49-F238E27FC236}">
                <a16:creationId xmlns:a16="http://schemas.microsoft.com/office/drawing/2014/main" id="{F6E81C14-630D-F4B6-9D11-81C5FB54E258}"/>
              </a:ext>
            </a:extLst>
          </p:cNvPr>
          <p:cNvSpPr>
            <a:spLocks noGrp="1"/>
          </p:cNvSpPr>
          <p:nvPr>
            <p:ph type="sldNum" sz="quarter" idx="22"/>
          </p:nvPr>
        </p:nvSpPr>
        <p:spPr>
          <a:xfrm>
            <a:off x="11541760" y="6397825"/>
            <a:ext cx="315276" cy="365125"/>
          </a:xfrm>
          <a:prstGeom prst="rect">
            <a:avLst/>
          </a:prstGeom>
        </p:spPr>
        <p:txBody>
          <a:bodyPr/>
          <a:lstStyle>
            <a:lvl1pPr>
              <a:defRPr>
                <a:solidFill>
                  <a:schemeClr val="accent6"/>
                </a:solidFill>
              </a:defRPr>
            </a:lvl1pPr>
          </a:lstStyle>
          <a:p>
            <a:fld id="{6772E023-1036-8A41-858B-B2D045903905}" type="slidenum">
              <a:rPr lang="en-US" smtClean="0"/>
              <a:pPr/>
              <a:t>‹#›</a:t>
            </a:fld>
            <a:endParaRPr lang="en-US" dirty="0"/>
          </a:p>
        </p:txBody>
      </p:sp>
      <p:sp>
        <p:nvSpPr>
          <p:cNvPr id="4" name="Footer Placeholder 14">
            <a:extLst>
              <a:ext uri="{FF2B5EF4-FFF2-40B4-BE49-F238E27FC236}">
                <a16:creationId xmlns:a16="http://schemas.microsoft.com/office/drawing/2014/main" id="{14D93BFD-ED13-6A4F-71F8-4C0AF9196AF2}"/>
              </a:ext>
            </a:extLst>
          </p:cNvPr>
          <p:cNvSpPr txBox="1">
            <a:spLocks/>
          </p:cNvSpPr>
          <p:nvPr userDrawn="1"/>
        </p:nvSpPr>
        <p:spPr>
          <a:xfrm>
            <a:off x="10893019" y="6379036"/>
            <a:ext cx="742055" cy="182101"/>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err="1">
                <a:solidFill>
                  <a:schemeClr val="accent6"/>
                </a:solidFill>
              </a:rPr>
              <a:t>nuveen</a:t>
            </a:r>
            <a:r>
              <a:rPr lang="en-US" sz="900" dirty="0">
                <a:solidFill>
                  <a:schemeClr val="accent6"/>
                </a:solidFill>
              </a:rPr>
              <a:t>    |</a:t>
            </a:r>
          </a:p>
        </p:txBody>
      </p:sp>
      <p:sp>
        <p:nvSpPr>
          <p:cNvPr id="3" name="Text Placeholder 7">
            <a:extLst>
              <a:ext uri="{FF2B5EF4-FFF2-40B4-BE49-F238E27FC236}">
                <a16:creationId xmlns:a16="http://schemas.microsoft.com/office/drawing/2014/main" id="{6B034843-265D-E353-3AD1-2E905A7D81DA}"/>
              </a:ext>
            </a:extLst>
          </p:cNvPr>
          <p:cNvSpPr>
            <a:spLocks noGrp="1"/>
          </p:cNvSpPr>
          <p:nvPr>
            <p:ph type="body" sz="quarter" idx="23" hasCustomPrompt="1"/>
          </p:nvPr>
        </p:nvSpPr>
        <p:spPr>
          <a:xfrm>
            <a:off x="344489" y="1773238"/>
            <a:ext cx="11522074" cy="4392612"/>
          </a:xfrm>
        </p:spPr>
        <p:txBody>
          <a:bodyPr numCol="2" spcCol="274320" anchor="t"/>
          <a:lstStyle>
            <a:lvl1pPr>
              <a:lnSpc>
                <a:spcPts val="950"/>
              </a:lnSpc>
              <a:spcAft>
                <a:spcPts val="300"/>
              </a:spcAft>
              <a:defRPr sz="900" b="0" i="0">
                <a:solidFill>
                  <a:schemeClr val="accent6"/>
                </a:solidFill>
                <a:latin typeface="Arial Narrow" panose="020B0604020202020204" pitchFamily="34" charset="0"/>
                <a:cs typeface="Arial Narrow" panose="020B0604020202020204" pitchFamily="34" charset="0"/>
              </a:defRPr>
            </a:lvl1pPr>
          </a:lstStyle>
          <a:p>
            <a:pPr lvl="0"/>
            <a:r>
              <a:rPr lang="en-US" dirty="0"/>
              <a:t>Click to edit Footnote</a:t>
            </a:r>
          </a:p>
        </p:txBody>
      </p:sp>
    </p:spTree>
    <p:extLst>
      <p:ext uri="{BB962C8B-B14F-4D97-AF65-F5344CB8AC3E}">
        <p14:creationId xmlns:p14="http://schemas.microsoft.com/office/powerpoint/2010/main" val="410337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rine_Cover_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20605F7-F234-649B-4544-AA485FD68B38}"/>
              </a:ext>
            </a:extLst>
          </p:cNvPr>
          <p:cNvSpPr>
            <a:spLocks noGrp="1"/>
          </p:cNvSpPr>
          <p:nvPr>
            <p:ph type="pic" sz="quarter" idx="22"/>
          </p:nvPr>
        </p:nvSpPr>
        <p:spPr>
          <a:xfrm>
            <a:off x="0" y="7191"/>
            <a:ext cx="12192000" cy="6858000"/>
          </a:xfrm>
        </p:spPr>
        <p:txBody>
          <a:bodyPr/>
          <a:lstStyle/>
          <a:p>
            <a:endParaRPr lang="en-US"/>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8904288" y="5218299"/>
            <a:ext cx="2952750" cy="326354"/>
          </a:xfrm>
          <a:prstGeom prst="rect">
            <a:avLst/>
          </a:prstGeom>
        </p:spPr>
        <p:txBody>
          <a:bodyPr lIns="0" tIns="0" rIns="0" bIns="0" anchor="b">
            <a:noAutofit/>
          </a:bodyPr>
          <a:lstStyle>
            <a:lvl1pPr marL="0" indent="0">
              <a:lnSpc>
                <a:spcPct val="100000"/>
              </a:lnSpc>
              <a:spcAft>
                <a:spcPts val="0"/>
              </a:spcAft>
              <a:buNone/>
              <a:defRPr sz="1400" b="1">
                <a:solidFill>
                  <a:schemeClr val="accent5"/>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4" name="Text Placeholder 7">
            <a:extLst>
              <a:ext uri="{FF2B5EF4-FFF2-40B4-BE49-F238E27FC236}">
                <a16:creationId xmlns:a16="http://schemas.microsoft.com/office/drawing/2014/main" id="{CF1A355B-60B1-5B3E-AD27-0F2B698BE23B}"/>
              </a:ext>
            </a:extLst>
          </p:cNvPr>
          <p:cNvSpPr>
            <a:spLocks noGrp="1"/>
          </p:cNvSpPr>
          <p:nvPr>
            <p:ph type="body" sz="quarter" idx="15" hasCustomPrompt="1"/>
          </p:nvPr>
        </p:nvSpPr>
        <p:spPr>
          <a:xfrm>
            <a:off x="1554480" y="3308350"/>
            <a:ext cx="5616574" cy="864122"/>
          </a:xfrm>
          <a:prstGeom prst="rect">
            <a:avLst/>
          </a:prstGeom>
        </p:spPr>
        <p:txBody>
          <a:bodyPr lIns="0" tIns="0" rIns="0" bIns="0" anchor="t">
            <a:noAutofit/>
          </a:bodyPr>
          <a:lstStyle>
            <a:lvl1pPr marL="0" indent="0" algn="l">
              <a:lnSpc>
                <a:spcPct val="100000"/>
              </a:lnSpc>
              <a:spcAft>
                <a:spcPts val="0"/>
              </a:spcAft>
              <a:buNone/>
              <a:defRPr sz="1600" b="1">
                <a:solidFill>
                  <a:schemeClr val="accent5"/>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6" name="Title 2">
            <a:extLst>
              <a:ext uri="{FF2B5EF4-FFF2-40B4-BE49-F238E27FC236}">
                <a16:creationId xmlns:a16="http://schemas.microsoft.com/office/drawing/2014/main" id="{DA423E81-D364-8D0D-0175-6D7F70F50A67}"/>
              </a:ext>
            </a:extLst>
          </p:cNvPr>
          <p:cNvSpPr>
            <a:spLocks noGrp="1"/>
          </p:cNvSpPr>
          <p:nvPr>
            <p:ph type="title"/>
          </p:nvPr>
        </p:nvSpPr>
        <p:spPr>
          <a:xfrm>
            <a:off x="1554480" y="1554480"/>
            <a:ext cx="8569325" cy="1325550"/>
          </a:xfrm>
        </p:spPr>
        <p:txBody>
          <a:bodyPr/>
          <a:lstStyle>
            <a:lvl1pPr>
              <a:defRPr>
                <a:solidFill>
                  <a:schemeClr val="bg1"/>
                </a:solidFill>
              </a:defRPr>
            </a:lvl1pPr>
          </a:lstStyle>
          <a:p>
            <a:r>
              <a:rPr lang="en-US" dirty="0"/>
              <a:t>Click to edit Master title style</a:t>
            </a:r>
          </a:p>
        </p:txBody>
      </p:sp>
      <p:sp>
        <p:nvSpPr>
          <p:cNvPr id="5" name="Footer Placeholder 24">
            <a:extLst>
              <a:ext uri="{FF2B5EF4-FFF2-40B4-BE49-F238E27FC236}">
                <a16:creationId xmlns:a16="http://schemas.microsoft.com/office/drawing/2014/main" id="{5598066D-82D3-D857-33B1-237C4F5BCE31}"/>
              </a:ext>
            </a:extLst>
          </p:cNvPr>
          <p:cNvSpPr>
            <a:spLocks noGrp="1"/>
          </p:cNvSpPr>
          <p:nvPr>
            <p:ph type="ftr" sz="quarter" idx="21"/>
          </p:nvPr>
        </p:nvSpPr>
        <p:spPr>
          <a:xfrm>
            <a:off x="345122" y="6397825"/>
            <a:ext cx="9601200" cy="125727"/>
          </a:xfrm>
          <a:prstGeom prst="rect">
            <a:avLst/>
          </a:prstGeom>
        </p:spPr>
        <p:txBody>
          <a:bodyPr anchor="b"/>
          <a:lstStyle>
            <a:lvl1pPr>
              <a:defRPr sz="900">
                <a:solidFill>
                  <a:schemeClr val="bg2"/>
                </a:solidFill>
              </a:defRPr>
            </a:lvl1pPr>
          </a:lstStyle>
          <a:p>
            <a:r>
              <a:rPr lang="en-US" dirty="0"/>
              <a:t>USE DISCLOSURE – EDIT VIA FOOTER</a:t>
            </a:r>
            <a:endParaRPr lang="en-US" sz="900" dirty="0"/>
          </a:p>
        </p:txBody>
      </p:sp>
    </p:spTree>
    <p:extLst>
      <p:ext uri="{BB962C8B-B14F-4D97-AF65-F5344CB8AC3E}">
        <p14:creationId xmlns:p14="http://schemas.microsoft.com/office/powerpoint/2010/main" val="813087066"/>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rairi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901A429-B548-3DF6-BFDA-D2C774A441B5}"/>
              </a:ext>
            </a:extLst>
          </p:cNvPr>
          <p:cNvSpPr>
            <a:spLocks noGrp="1"/>
          </p:cNvSpPr>
          <p:nvPr>
            <p:ph type="pic" sz="quarter" idx="22"/>
          </p:nvPr>
        </p:nvSpPr>
        <p:spPr>
          <a:xfrm>
            <a:off x="0" y="658813"/>
            <a:ext cx="5940425" cy="5507037"/>
          </a:xfrm>
          <a:prstGeom prst="round1Rect">
            <a:avLst>
              <a:gd name="adj" fmla="val 21910"/>
            </a:avLst>
          </a:prstGeom>
        </p:spPr>
        <p:txBody>
          <a:bodyPr/>
          <a:lstStyle/>
          <a:p>
            <a:endParaRPr lang="en-US"/>
          </a:p>
        </p:txBody>
      </p:sp>
      <p:sp>
        <p:nvSpPr>
          <p:cNvPr id="18" name="Text Placeholder 7">
            <a:extLst>
              <a:ext uri="{FF2B5EF4-FFF2-40B4-BE49-F238E27FC236}">
                <a16:creationId xmlns:a16="http://schemas.microsoft.com/office/drawing/2014/main" id="{9D94C887-7CE4-6501-96D4-0619E38AEAE2}"/>
              </a:ext>
            </a:extLst>
          </p:cNvPr>
          <p:cNvSpPr>
            <a:spLocks noGrp="1"/>
          </p:cNvSpPr>
          <p:nvPr>
            <p:ph type="body" sz="quarter" idx="15" hasCustomPrompt="1"/>
          </p:nvPr>
        </p:nvSpPr>
        <p:spPr>
          <a:xfrm>
            <a:off x="6216224" y="3913632"/>
            <a:ext cx="5653088" cy="499011"/>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9" name="Text Placeholder 16">
            <a:extLst>
              <a:ext uri="{FF2B5EF4-FFF2-40B4-BE49-F238E27FC236}">
                <a16:creationId xmlns:a16="http://schemas.microsoft.com/office/drawing/2014/main" id="{1285BA93-27B5-53DD-393A-44BCCE1C2DBE}"/>
              </a:ext>
            </a:extLst>
          </p:cNvPr>
          <p:cNvSpPr>
            <a:spLocks noGrp="1"/>
          </p:cNvSpPr>
          <p:nvPr>
            <p:ph type="body" sz="quarter" idx="19" hasCustomPrompt="1"/>
          </p:nvPr>
        </p:nvSpPr>
        <p:spPr>
          <a:xfrm>
            <a:off x="6216224" y="5438800"/>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3"/>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1" name="Text Placeholder 4">
            <a:extLst>
              <a:ext uri="{FF2B5EF4-FFF2-40B4-BE49-F238E27FC236}">
                <a16:creationId xmlns:a16="http://schemas.microsoft.com/office/drawing/2014/main" id="{56745AE8-5ACF-15DF-D1AE-B6422A2CFDD7}"/>
              </a:ext>
            </a:extLst>
          </p:cNvPr>
          <p:cNvSpPr>
            <a:spLocks noGrp="1"/>
          </p:cNvSpPr>
          <p:nvPr>
            <p:ph type="body" sz="quarter" idx="20" hasCustomPrompt="1"/>
          </p:nvPr>
        </p:nvSpPr>
        <p:spPr>
          <a:xfrm>
            <a:off x="6216224" y="5749598"/>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25" name="Title 5">
            <a:extLst>
              <a:ext uri="{FF2B5EF4-FFF2-40B4-BE49-F238E27FC236}">
                <a16:creationId xmlns:a16="http://schemas.microsoft.com/office/drawing/2014/main" id="{7C027039-F72E-2DA1-59AF-0FC728DDB0FC}"/>
              </a:ext>
            </a:extLst>
          </p:cNvPr>
          <p:cNvSpPr>
            <a:spLocks noGrp="1"/>
          </p:cNvSpPr>
          <p:nvPr>
            <p:ph type="title"/>
          </p:nvPr>
        </p:nvSpPr>
        <p:spPr>
          <a:xfrm>
            <a:off x="6216223" y="1786268"/>
            <a:ext cx="5653089" cy="1378237"/>
          </a:xfrm>
        </p:spPr>
        <p:txBody>
          <a:bodyPr/>
          <a:lstStyle>
            <a:lvl1pPr>
              <a:defRPr>
                <a:solidFill>
                  <a:schemeClr val="accent3"/>
                </a:solidFill>
              </a:defRPr>
            </a:lvl1pPr>
          </a:lstStyle>
          <a:p>
            <a:r>
              <a:rPr lang="en-US"/>
              <a:t>Click to edit Master title style</a:t>
            </a:r>
            <a:endParaRPr lang="en-US" dirty="0"/>
          </a:p>
        </p:txBody>
      </p:sp>
      <p:sp>
        <p:nvSpPr>
          <p:cNvPr id="31" name="Footer Placeholder 24">
            <a:extLst>
              <a:ext uri="{FF2B5EF4-FFF2-40B4-BE49-F238E27FC236}">
                <a16:creationId xmlns:a16="http://schemas.microsoft.com/office/drawing/2014/main" id="{5018A447-4A8C-61AF-063F-D7EC29E13878}"/>
              </a:ext>
            </a:extLst>
          </p:cNvPr>
          <p:cNvSpPr>
            <a:spLocks noGrp="1"/>
          </p:cNvSpPr>
          <p:nvPr>
            <p:ph type="ftr" sz="quarter" idx="21"/>
          </p:nvPr>
        </p:nvSpPr>
        <p:spPr>
          <a:xfrm>
            <a:off x="345122" y="6397825"/>
            <a:ext cx="9601200" cy="125727"/>
          </a:xfrm>
          <a:prstGeom prst="rect">
            <a:avLst/>
          </a:prstGeom>
        </p:spPr>
        <p:txBody>
          <a:bodyPr anchor="b"/>
          <a:lstStyle>
            <a:lvl1pPr>
              <a:defRPr>
                <a:solidFill>
                  <a:schemeClr val="bg2"/>
                </a:solidFill>
              </a:defRPr>
            </a:lvl1pPr>
          </a:lstStyle>
          <a:p>
            <a:r>
              <a:rPr lang="en-US" dirty="0"/>
              <a:t>USE DISCLOSURE – EDIT VIA FOOTER</a:t>
            </a:r>
          </a:p>
        </p:txBody>
      </p:sp>
      <p:sp>
        <p:nvSpPr>
          <p:cNvPr id="37" name="Text Placeholder 14">
            <a:extLst>
              <a:ext uri="{FF2B5EF4-FFF2-40B4-BE49-F238E27FC236}">
                <a16:creationId xmlns:a16="http://schemas.microsoft.com/office/drawing/2014/main" id="{B4D75170-0529-472F-1F39-DF456EFC52C1}"/>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pic>
        <p:nvPicPr>
          <p:cNvPr id="23" name="Graphic 22">
            <a:extLst>
              <a:ext uri="{FF2B5EF4-FFF2-40B4-BE49-F238E27FC236}">
                <a16:creationId xmlns:a16="http://schemas.microsoft.com/office/drawing/2014/main" id="{AA5EF940-4CB6-3272-ECE1-DA18FDD233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227" y="5853141"/>
            <a:ext cx="1165822" cy="310059"/>
          </a:xfrm>
          <a:prstGeom prst="rect">
            <a:avLst/>
          </a:prstGeom>
        </p:spPr>
      </p:pic>
    </p:spTree>
    <p:extLst>
      <p:ext uri="{BB962C8B-B14F-4D97-AF65-F5344CB8AC3E}">
        <p14:creationId xmlns:p14="http://schemas.microsoft.com/office/powerpoint/2010/main" val="1416351855"/>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Clementin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901A429-B548-3DF6-BFDA-D2C774A441B5}"/>
              </a:ext>
            </a:extLst>
          </p:cNvPr>
          <p:cNvSpPr>
            <a:spLocks noGrp="1"/>
          </p:cNvSpPr>
          <p:nvPr>
            <p:ph type="pic" sz="quarter" idx="22"/>
          </p:nvPr>
        </p:nvSpPr>
        <p:spPr>
          <a:xfrm>
            <a:off x="0" y="658813"/>
            <a:ext cx="5940425" cy="5507037"/>
          </a:xfrm>
          <a:prstGeom prst="round1Rect">
            <a:avLst>
              <a:gd name="adj" fmla="val 21910"/>
            </a:avLst>
          </a:prstGeom>
        </p:spPr>
        <p:txBody>
          <a:bodyPr/>
          <a:lstStyle/>
          <a:p>
            <a:endParaRPr lang="en-US"/>
          </a:p>
        </p:txBody>
      </p:sp>
      <p:sp>
        <p:nvSpPr>
          <p:cNvPr id="18" name="Text Placeholder 7">
            <a:extLst>
              <a:ext uri="{FF2B5EF4-FFF2-40B4-BE49-F238E27FC236}">
                <a16:creationId xmlns:a16="http://schemas.microsoft.com/office/drawing/2014/main" id="{9D94C887-7CE4-6501-96D4-0619E38AEAE2}"/>
              </a:ext>
            </a:extLst>
          </p:cNvPr>
          <p:cNvSpPr>
            <a:spLocks noGrp="1"/>
          </p:cNvSpPr>
          <p:nvPr>
            <p:ph type="body" sz="quarter" idx="15" hasCustomPrompt="1"/>
          </p:nvPr>
        </p:nvSpPr>
        <p:spPr>
          <a:xfrm>
            <a:off x="6216224" y="3913632"/>
            <a:ext cx="5653088" cy="499011"/>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9" name="Text Placeholder 16">
            <a:extLst>
              <a:ext uri="{FF2B5EF4-FFF2-40B4-BE49-F238E27FC236}">
                <a16:creationId xmlns:a16="http://schemas.microsoft.com/office/drawing/2014/main" id="{1285BA93-27B5-53DD-393A-44BCCE1C2DBE}"/>
              </a:ext>
            </a:extLst>
          </p:cNvPr>
          <p:cNvSpPr>
            <a:spLocks noGrp="1"/>
          </p:cNvSpPr>
          <p:nvPr>
            <p:ph type="body" sz="quarter" idx="19" hasCustomPrompt="1"/>
          </p:nvPr>
        </p:nvSpPr>
        <p:spPr>
          <a:xfrm>
            <a:off x="6216224" y="5438800"/>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1" name="Text Placeholder 4">
            <a:extLst>
              <a:ext uri="{FF2B5EF4-FFF2-40B4-BE49-F238E27FC236}">
                <a16:creationId xmlns:a16="http://schemas.microsoft.com/office/drawing/2014/main" id="{56745AE8-5ACF-15DF-D1AE-B6422A2CFDD7}"/>
              </a:ext>
            </a:extLst>
          </p:cNvPr>
          <p:cNvSpPr>
            <a:spLocks noGrp="1"/>
          </p:cNvSpPr>
          <p:nvPr>
            <p:ph type="body" sz="quarter" idx="20" hasCustomPrompt="1"/>
          </p:nvPr>
        </p:nvSpPr>
        <p:spPr>
          <a:xfrm>
            <a:off x="6216224" y="5749598"/>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25" name="Title 5">
            <a:extLst>
              <a:ext uri="{FF2B5EF4-FFF2-40B4-BE49-F238E27FC236}">
                <a16:creationId xmlns:a16="http://schemas.microsoft.com/office/drawing/2014/main" id="{7C027039-F72E-2DA1-59AF-0FC728DDB0FC}"/>
              </a:ext>
            </a:extLst>
          </p:cNvPr>
          <p:cNvSpPr>
            <a:spLocks noGrp="1"/>
          </p:cNvSpPr>
          <p:nvPr>
            <p:ph type="title"/>
          </p:nvPr>
        </p:nvSpPr>
        <p:spPr>
          <a:xfrm>
            <a:off x="6216223" y="1786268"/>
            <a:ext cx="5653089" cy="1378237"/>
          </a:xfrm>
        </p:spPr>
        <p:txBody>
          <a:bodyPr/>
          <a:lstStyle>
            <a:lvl1pPr>
              <a:defRPr>
                <a:solidFill>
                  <a:schemeClr val="accent1"/>
                </a:solidFill>
              </a:defRPr>
            </a:lvl1pPr>
          </a:lstStyle>
          <a:p>
            <a:r>
              <a:rPr lang="en-US" dirty="0"/>
              <a:t>Click to edit Master title style</a:t>
            </a:r>
          </a:p>
        </p:txBody>
      </p:sp>
      <p:sp>
        <p:nvSpPr>
          <p:cNvPr id="31" name="Footer Placeholder 24">
            <a:extLst>
              <a:ext uri="{FF2B5EF4-FFF2-40B4-BE49-F238E27FC236}">
                <a16:creationId xmlns:a16="http://schemas.microsoft.com/office/drawing/2014/main" id="{5018A447-4A8C-61AF-063F-D7EC29E13878}"/>
              </a:ext>
            </a:extLst>
          </p:cNvPr>
          <p:cNvSpPr>
            <a:spLocks noGrp="1"/>
          </p:cNvSpPr>
          <p:nvPr>
            <p:ph type="ftr" sz="quarter" idx="21"/>
          </p:nvPr>
        </p:nvSpPr>
        <p:spPr>
          <a:xfrm>
            <a:off x="345122" y="6397825"/>
            <a:ext cx="9601200" cy="125727"/>
          </a:xfrm>
          <a:prstGeom prst="rect">
            <a:avLst/>
          </a:prstGeom>
        </p:spPr>
        <p:txBody>
          <a:bodyPr anchor="b"/>
          <a:lstStyle>
            <a:lvl1pPr>
              <a:defRPr>
                <a:solidFill>
                  <a:schemeClr val="bg2"/>
                </a:solidFill>
              </a:defRPr>
            </a:lvl1pPr>
          </a:lstStyle>
          <a:p>
            <a:r>
              <a:rPr lang="en-US" dirty="0"/>
              <a:t>USE DISCLOSURE – EDIT VIA FOOTER</a:t>
            </a:r>
          </a:p>
        </p:txBody>
      </p:sp>
      <p:sp>
        <p:nvSpPr>
          <p:cNvPr id="37" name="Text Placeholder 14">
            <a:extLst>
              <a:ext uri="{FF2B5EF4-FFF2-40B4-BE49-F238E27FC236}">
                <a16:creationId xmlns:a16="http://schemas.microsoft.com/office/drawing/2014/main" id="{B4D75170-0529-472F-1F39-DF456EFC52C1}"/>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pic>
        <p:nvPicPr>
          <p:cNvPr id="23" name="Graphic 22">
            <a:extLst>
              <a:ext uri="{FF2B5EF4-FFF2-40B4-BE49-F238E27FC236}">
                <a16:creationId xmlns:a16="http://schemas.microsoft.com/office/drawing/2014/main" id="{AA5EF940-4CB6-3272-ECE1-DA18FDD233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7227" y="5853141"/>
            <a:ext cx="1165822" cy="310059"/>
          </a:xfrm>
          <a:prstGeom prst="rect">
            <a:avLst/>
          </a:prstGeom>
        </p:spPr>
      </p:pic>
    </p:spTree>
    <p:extLst>
      <p:ext uri="{BB962C8B-B14F-4D97-AF65-F5344CB8AC3E}">
        <p14:creationId xmlns:p14="http://schemas.microsoft.com/office/powerpoint/2010/main" val="1735875942"/>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irie_Dark_Strip">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0BD37A7-8A30-44CB-D0CD-82567FD6CF38}"/>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
        <p:nvSpPr>
          <p:cNvPr id="10" name="Text Placeholder 7">
            <a:extLst>
              <a:ext uri="{FF2B5EF4-FFF2-40B4-BE49-F238E27FC236}">
                <a16:creationId xmlns:a16="http://schemas.microsoft.com/office/drawing/2014/main" id="{549681C4-9D25-E2C6-6D6D-F923684CD20D}"/>
              </a:ext>
            </a:extLst>
          </p:cNvPr>
          <p:cNvSpPr>
            <a:spLocks noGrp="1"/>
          </p:cNvSpPr>
          <p:nvPr>
            <p:ph type="body" sz="quarter" idx="15" hasCustomPrompt="1"/>
          </p:nvPr>
        </p:nvSpPr>
        <p:spPr>
          <a:xfrm>
            <a:off x="7346703" y="3719685"/>
            <a:ext cx="4505194" cy="933278"/>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7346703"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bg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7346703"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p:ph type="title"/>
          </p:nvPr>
        </p:nvSpPr>
        <p:spPr>
          <a:xfrm>
            <a:off x="340103" y="3719685"/>
            <a:ext cx="5611435" cy="1940057"/>
          </a:xfrm>
        </p:spPr>
        <p:txBody>
          <a:bodyPr/>
          <a:lstStyle>
            <a:lvl1pPr>
              <a:defRPr>
                <a:solidFill>
                  <a:schemeClr val="accent3"/>
                </a:solidFill>
              </a:defRPr>
            </a:lvl1pPr>
          </a:lstStyle>
          <a:p>
            <a:r>
              <a:rPr lang="en-US" dirty="0"/>
              <a:t>Click to edit Master title style</a:t>
            </a:r>
          </a:p>
        </p:txBody>
      </p:sp>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8" y="290183"/>
            <a:ext cx="1133351" cy="2890813"/>
          </a:xfrm>
          <a:prstGeom prst="round1Rect">
            <a:avLst>
              <a:gd name="adj" fmla="val 0"/>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7" y="290183"/>
            <a:ext cx="2844044" cy="2890813"/>
          </a:xfrm>
          <a:prstGeom prst="round1Rect">
            <a:avLst>
              <a:gd name="adj" fmla="val 30177"/>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0" y="292597"/>
            <a:ext cx="2766855" cy="2890813"/>
          </a:xfrm>
          <a:prstGeom prst="round1Rect">
            <a:avLst>
              <a:gd name="adj" fmla="val 30177"/>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pic>
        <p:nvPicPr>
          <p:cNvPr id="3" name="Graphic 2">
            <a:extLst>
              <a:ext uri="{FF2B5EF4-FFF2-40B4-BE49-F238E27FC236}">
                <a16:creationId xmlns:a16="http://schemas.microsoft.com/office/drawing/2014/main" id="{97F87D5B-1FEC-B577-8279-6CE7A03B74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4" name="Footer Placeholder 24">
            <a:extLst>
              <a:ext uri="{FF2B5EF4-FFF2-40B4-BE49-F238E27FC236}">
                <a16:creationId xmlns:a16="http://schemas.microsoft.com/office/drawing/2014/main" id="{FC93B7A9-F018-54A5-5D5F-2816BBC4A9FF}"/>
              </a:ext>
            </a:extLst>
          </p:cNvPr>
          <p:cNvSpPr>
            <a:spLocks noGrp="1"/>
          </p:cNvSpPr>
          <p:nvPr userDrawn="1">
            <p:ph type="ftr" sz="quarter" idx="21"/>
          </p:nvPr>
        </p:nvSpPr>
        <p:spPr>
          <a:xfrm>
            <a:off x="345122" y="6397825"/>
            <a:ext cx="9601200" cy="125727"/>
          </a:xfrm>
          <a:prstGeom prst="rect">
            <a:avLst/>
          </a:prstGeom>
        </p:spPr>
        <p:txBody>
          <a:bodyPr/>
          <a:lstStyle>
            <a:lvl1pPr>
              <a:defRPr>
                <a:solidFill>
                  <a:schemeClr val="bg2"/>
                </a:solidFill>
              </a:defRPr>
            </a:lvl1pPr>
          </a:lstStyle>
          <a:p>
            <a:r>
              <a:rPr lang="en-US" dirty="0"/>
              <a:t>USE DISCLOSURE – EDIT VIA FOOTER</a:t>
            </a:r>
          </a:p>
        </p:txBody>
      </p:sp>
      <p:sp>
        <p:nvSpPr>
          <p:cNvPr id="2" name="Text Placeholder 14">
            <a:extLst>
              <a:ext uri="{FF2B5EF4-FFF2-40B4-BE49-F238E27FC236}">
                <a16:creationId xmlns:a16="http://schemas.microsoft.com/office/drawing/2014/main" id="{BCE0A385-A778-BE74-C2E5-22FB5372B0C3}"/>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spTree>
    <p:extLst>
      <p:ext uri="{BB962C8B-B14F-4D97-AF65-F5344CB8AC3E}">
        <p14:creationId xmlns:p14="http://schemas.microsoft.com/office/powerpoint/2010/main" val="3686484945"/>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ementine_Dark_Strip">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0BD37A7-8A30-44CB-D0CD-82567FD6CF38}"/>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
        <p:nvSpPr>
          <p:cNvPr id="10" name="Text Placeholder 7">
            <a:extLst>
              <a:ext uri="{FF2B5EF4-FFF2-40B4-BE49-F238E27FC236}">
                <a16:creationId xmlns:a16="http://schemas.microsoft.com/office/drawing/2014/main" id="{549681C4-9D25-E2C6-6D6D-F923684CD20D}"/>
              </a:ext>
            </a:extLst>
          </p:cNvPr>
          <p:cNvSpPr>
            <a:spLocks noGrp="1"/>
          </p:cNvSpPr>
          <p:nvPr>
            <p:ph type="body" sz="quarter" idx="15" hasCustomPrompt="1"/>
          </p:nvPr>
        </p:nvSpPr>
        <p:spPr>
          <a:xfrm>
            <a:off x="7346703" y="3719685"/>
            <a:ext cx="4505194" cy="933278"/>
          </a:xfrm>
          <a:prstGeom prst="rect">
            <a:avLst/>
          </a:prstGeom>
        </p:spPr>
        <p:txBody>
          <a:bodyPr lIns="0" tIns="0" rIns="0" bIns="0" anchor="t">
            <a:noAutofit/>
          </a:bodyPr>
          <a:lstStyle>
            <a:lvl1pPr marL="0" indent="0" algn="l">
              <a:lnSpc>
                <a:spcPct val="100000"/>
              </a:lnSpc>
              <a:spcAft>
                <a:spcPts val="0"/>
              </a:spcAft>
              <a:buNone/>
              <a:defRPr sz="1600" b="1">
                <a:solidFill>
                  <a:schemeClr val="bg1"/>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p:ph type="body" sz="quarter" idx="19" hasCustomPrompt="1"/>
          </p:nvPr>
        </p:nvSpPr>
        <p:spPr>
          <a:xfrm>
            <a:off x="7346703"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bg1"/>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p:ph type="body" sz="quarter" idx="20" hasCustomPrompt="1"/>
          </p:nvPr>
        </p:nvSpPr>
        <p:spPr>
          <a:xfrm>
            <a:off x="7346703"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bg1"/>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p:ph type="title"/>
          </p:nvPr>
        </p:nvSpPr>
        <p:spPr>
          <a:xfrm>
            <a:off x="340103" y="3719685"/>
            <a:ext cx="5611435" cy="1940057"/>
          </a:xfrm>
        </p:spPr>
        <p:txBody>
          <a:bodyPr/>
          <a:lstStyle>
            <a:lvl1pPr>
              <a:defRPr>
                <a:solidFill>
                  <a:schemeClr val="accent1"/>
                </a:solidFill>
              </a:defRPr>
            </a:lvl1pPr>
          </a:lstStyle>
          <a:p>
            <a:r>
              <a:rPr lang="en-US" dirty="0"/>
              <a:t>Click to edit Master title style</a:t>
            </a:r>
          </a:p>
        </p:txBody>
      </p:sp>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8" y="290183"/>
            <a:ext cx="1133351" cy="2890813"/>
          </a:xfrm>
          <a:prstGeom prst="round1Rect">
            <a:avLst>
              <a:gd name="adj" fmla="val 0"/>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7" y="290183"/>
            <a:ext cx="2844044" cy="2890813"/>
          </a:xfrm>
          <a:prstGeom prst="round1Rect">
            <a:avLst>
              <a:gd name="adj" fmla="val 30177"/>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0" y="292597"/>
            <a:ext cx="2766855" cy="2890813"/>
          </a:xfrm>
          <a:prstGeom prst="round1Rect">
            <a:avLst>
              <a:gd name="adj" fmla="val 30177"/>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pic>
        <p:nvPicPr>
          <p:cNvPr id="3" name="Graphic 2">
            <a:extLst>
              <a:ext uri="{FF2B5EF4-FFF2-40B4-BE49-F238E27FC236}">
                <a16:creationId xmlns:a16="http://schemas.microsoft.com/office/drawing/2014/main" id="{97F87D5B-1FEC-B577-8279-6CE7A03B74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4" name="Footer Placeholder 24">
            <a:extLst>
              <a:ext uri="{FF2B5EF4-FFF2-40B4-BE49-F238E27FC236}">
                <a16:creationId xmlns:a16="http://schemas.microsoft.com/office/drawing/2014/main" id="{FC93B7A9-F018-54A5-5D5F-2816BBC4A9FF}"/>
              </a:ext>
            </a:extLst>
          </p:cNvPr>
          <p:cNvSpPr>
            <a:spLocks noGrp="1"/>
          </p:cNvSpPr>
          <p:nvPr userDrawn="1">
            <p:ph type="ftr" sz="quarter" idx="21"/>
          </p:nvPr>
        </p:nvSpPr>
        <p:spPr>
          <a:xfrm>
            <a:off x="345122" y="6397825"/>
            <a:ext cx="9601200" cy="125727"/>
          </a:xfrm>
          <a:prstGeom prst="rect">
            <a:avLst/>
          </a:prstGeom>
        </p:spPr>
        <p:txBody>
          <a:bodyPr/>
          <a:lstStyle>
            <a:lvl1pPr>
              <a:defRPr>
                <a:solidFill>
                  <a:schemeClr val="bg2"/>
                </a:solidFill>
              </a:defRPr>
            </a:lvl1pPr>
          </a:lstStyle>
          <a:p>
            <a:r>
              <a:rPr lang="en-US" dirty="0"/>
              <a:t>USE DISCLOSURE – EDIT VIA FOOTER</a:t>
            </a:r>
          </a:p>
        </p:txBody>
      </p:sp>
      <p:sp>
        <p:nvSpPr>
          <p:cNvPr id="2" name="Text Placeholder 14">
            <a:extLst>
              <a:ext uri="{FF2B5EF4-FFF2-40B4-BE49-F238E27FC236}">
                <a16:creationId xmlns:a16="http://schemas.microsoft.com/office/drawing/2014/main" id="{BCE0A385-A778-BE74-C2E5-22FB5372B0C3}"/>
              </a:ext>
            </a:extLst>
          </p:cNvPr>
          <p:cNvSpPr txBox="1">
            <a:spLocks/>
          </p:cNvSpPr>
          <p:nvPr userDrawn="1"/>
        </p:nvSpPr>
        <p:spPr>
          <a:xfrm>
            <a:off x="334962" y="6557516"/>
            <a:ext cx="3200400" cy="125727"/>
          </a:xfrm>
          <a:prstGeom prst="rect">
            <a:avLst/>
          </a:prstGeom>
          <a:ln w="635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bg2"/>
                </a:solidFill>
                <a:latin typeface="Arial Narrow" panose="020B0604020202020204" pitchFamily="34" charset="0"/>
                <a:cs typeface="Arial Narrow" panose="020B0604020202020204" pitchFamily="34" charset="0"/>
              </a:rPr>
              <a:t>NOT FDIC INSURED 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 NO BANK GUARANTEE </a:t>
            </a:r>
            <a:r>
              <a:rPr lang="en-US" sz="900" b="1" i="0" baseline="18000" dirty="0">
                <a:solidFill>
                  <a:schemeClr val="bg2"/>
                </a:solidFill>
                <a:latin typeface="Arial Narrow" panose="020B0604020202020204" pitchFamily="34" charset="0"/>
                <a:cs typeface="Arial Narrow" panose="020B0604020202020204" pitchFamily="34" charset="0"/>
              </a:rPr>
              <a:t>|</a:t>
            </a:r>
            <a:r>
              <a:rPr lang="en-US" sz="900" b="1" i="0" dirty="0">
                <a:solidFill>
                  <a:schemeClr val="bg2"/>
                </a:solidFill>
                <a:latin typeface="Arial Narrow" panose="020B0604020202020204" pitchFamily="34" charset="0"/>
                <a:cs typeface="Arial Narrow" panose="020B0604020202020204" pitchFamily="34" charset="0"/>
              </a:rPr>
              <a:t> MAY LOSE VALUE</a:t>
            </a:r>
          </a:p>
        </p:txBody>
      </p:sp>
    </p:spTree>
    <p:extLst>
      <p:ext uri="{BB962C8B-B14F-4D97-AF65-F5344CB8AC3E}">
        <p14:creationId xmlns:p14="http://schemas.microsoft.com/office/powerpoint/2010/main" val="2102193851"/>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6F9D1F4C-C84B-C120-7C0C-D6844CB0042B}"/>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15" name="Text Placeholder 14">
            <a:extLst>
              <a:ext uri="{FF2B5EF4-FFF2-40B4-BE49-F238E27FC236}">
                <a16:creationId xmlns:a16="http://schemas.microsoft.com/office/drawing/2014/main" id="{516A4FE7-BCE2-E497-F25D-527461A0B255}"/>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3" name="Picture Placeholder 16">
            <a:extLst>
              <a:ext uri="{FF2B5EF4-FFF2-40B4-BE49-F238E27FC236}">
                <a16:creationId xmlns:a16="http://schemas.microsoft.com/office/drawing/2014/main" id="{C58A9047-7876-2828-F5F9-07E1208130DF}"/>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188104526"/>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3"/>
        </a:solidFill>
        <a:effectLst/>
      </p:bgPr>
    </p:bg>
    <p:spTree>
      <p:nvGrpSpPr>
        <p:cNvPr id="1" name=""/>
        <p:cNvGrpSpPr/>
        <p:nvPr/>
      </p:nvGrpSpPr>
      <p:grpSpPr>
        <a:xfrm>
          <a:off x="0" y="0"/>
          <a:ext cx="0" cy="0"/>
          <a:chOff x="0" y="0"/>
          <a:chExt cx="0" cy="0"/>
        </a:xfrm>
      </p:grpSpPr>
      <p:sp>
        <p:nvSpPr>
          <p:cNvPr id="4" name="Rectangle: Single Corner Rounded 2">
            <a:extLst>
              <a:ext uri="{FF2B5EF4-FFF2-40B4-BE49-F238E27FC236}">
                <a16:creationId xmlns:a16="http://schemas.microsoft.com/office/drawing/2014/main" id="{79EE356B-C020-5FFE-4914-10E2EBFA4C1C}"/>
              </a:ext>
            </a:extLst>
          </p:cNvPr>
          <p:cNvSpPr>
            <a:spLocks/>
          </p:cNvSpPr>
          <p:nvPr userDrawn="1"/>
        </p:nvSpPr>
        <p:spPr>
          <a:xfrm>
            <a:off x="11058649" y="290183"/>
            <a:ext cx="1133351" cy="2890813"/>
          </a:xfrm>
          <a:prstGeom prst="round1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5" name="Rectangle: Single Corner Rounded 2">
            <a:extLst>
              <a:ext uri="{FF2B5EF4-FFF2-40B4-BE49-F238E27FC236}">
                <a16:creationId xmlns:a16="http://schemas.microsoft.com/office/drawing/2014/main" id="{17A0A6FA-0B9C-5515-F209-C7A7A57E9C57}"/>
              </a:ext>
            </a:extLst>
          </p:cNvPr>
          <p:cNvSpPr>
            <a:spLocks/>
          </p:cNvSpPr>
          <p:nvPr userDrawn="1"/>
        </p:nvSpPr>
        <p:spPr>
          <a:xfrm>
            <a:off x="3634758" y="290183"/>
            <a:ext cx="2844044"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7" name="Rectangle: Single Corner Rounded 2">
            <a:extLst>
              <a:ext uri="{FF2B5EF4-FFF2-40B4-BE49-F238E27FC236}">
                <a16:creationId xmlns:a16="http://schemas.microsoft.com/office/drawing/2014/main" id="{13A83022-2685-178D-5669-5DE5FE47B165}"/>
              </a:ext>
            </a:extLst>
          </p:cNvPr>
          <p:cNvSpPr>
            <a:spLocks/>
          </p:cNvSpPr>
          <p:nvPr userDrawn="1"/>
        </p:nvSpPr>
        <p:spPr>
          <a:xfrm>
            <a:off x="1" y="292597"/>
            <a:ext cx="2766855" cy="2890813"/>
          </a:xfrm>
          <a:prstGeom prst="round1Rect">
            <a:avLst>
              <a:gd name="adj" fmla="val 30177"/>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dirty="0"/>
          </a:p>
        </p:txBody>
      </p:sp>
      <p:sp>
        <p:nvSpPr>
          <p:cNvPr id="10" name="Text Placeholder 7">
            <a:extLst>
              <a:ext uri="{FF2B5EF4-FFF2-40B4-BE49-F238E27FC236}">
                <a16:creationId xmlns:a16="http://schemas.microsoft.com/office/drawing/2014/main" id="{549681C4-9D25-E2C6-6D6D-F923684CD20D}"/>
              </a:ext>
            </a:extLst>
          </p:cNvPr>
          <p:cNvSpPr>
            <a:spLocks noGrp="1"/>
          </p:cNvSpPr>
          <p:nvPr userDrawn="1">
            <p:ph type="body" sz="quarter" idx="15" hasCustomPrompt="1"/>
          </p:nvPr>
        </p:nvSpPr>
        <p:spPr>
          <a:xfrm>
            <a:off x="7391437" y="3719685"/>
            <a:ext cx="4465602" cy="933278"/>
          </a:xfrm>
          <a:prstGeom prst="rect">
            <a:avLst/>
          </a:prstGeom>
        </p:spPr>
        <p:txBody>
          <a:bodyPr lIns="0" tIns="0" rIns="0" bIns="0" anchor="t">
            <a:noAutofit/>
          </a:bodyPr>
          <a:lstStyle>
            <a:lvl1pPr marL="0" indent="0" algn="l">
              <a:lnSpc>
                <a:spcPct val="100000"/>
              </a:lnSpc>
              <a:spcAft>
                <a:spcPts val="0"/>
              </a:spcAft>
              <a:buNone/>
              <a:defRPr sz="1600" b="1">
                <a:solidFill>
                  <a:schemeClr val="accent2"/>
                </a:solidFill>
                <a:latin typeface="+mn-lt"/>
              </a:defRPr>
            </a:lvl1pPr>
            <a:lvl2pPr>
              <a:defRPr sz="907"/>
            </a:lvl2pPr>
            <a:lvl3pPr>
              <a:defRPr sz="907"/>
            </a:lvl3pPr>
            <a:lvl4pPr>
              <a:defRPr sz="907"/>
            </a:lvl4pPr>
            <a:lvl5pPr>
              <a:defRPr sz="907"/>
            </a:lvl5pPr>
          </a:lstStyle>
          <a:p>
            <a:pPr lvl="0"/>
            <a:r>
              <a:rPr lang="en-US" dirty="0"/>
              <a:t>Click to edit subtitle</a:t>
            </a:r>
          </a:p>
        </p:txBody>
      </p:sp>
      <p:sp>
        <p:nvSpPr>
          <p:cNvPr id="11" name="Text Placeholder 16">
            <a:extLst>
              <a:ext uri="{FF2B5EF4-FFF2-40B4-BE49-F238E27FC236}">
                <a16:creationId xmlns:a16="http://schemas.microsoft.com/office/drawing/2014/main" id="{C478162D-113E-7F84-2EF8-3F357C9D6059}"/>
              </a:ext>
            </a:extLst>
          </p:cNvPr>
          <p:cNvSpPr>
            <a:spLocks noGrp="1"/>
          </p:cNvSpPr>
          <p:nvPr userDrawn="1">
            <p:ph type="body" sz="quarter" idx="19" hasCustomPrompt="1"/>
          </p:nvPr>
        </p:nvSpPr>
        <p:spPr>
          <a:xfrm>
            <a:off x="7391436" y="4950153"/>
            <a:ext cx="3772857" cy="295538"/>
          </a:xfrm>
          <a:prstGeom prst="rect">
            <a:avLst/>
          </a:prstGeom>
        </p:spPr>
        <p:txBody>
          <a:bodyPr lIns="0" tIns="0" rIns="0" bIns="0" anchor="t">
            <a:noAutofit/>
          </a:bodyPr>
          <a:lstStyle>
            <a:lvl1pPr marL="0" indent="0">
              <a:lnSpc>
                <a:spcPct val="100000"/>
              </a:lnSpc>
              <a:spcAft>
                <a:spcPts val="0"/>
              </a:spcAft>
              <a:buNone/>
              <a:defRPr sz="1400" b="0">
                <a:solidFill>
                  <a:schemeClr val="accent2"/>
                </a:solidFill>
                <a:latin typeface="+mn-lt"/>
              </a:defRPr>
            </a:lvl1pPr>
            <a:lvl2pPr>
              <a:defRPr sz="907"/>
            </a:lvl2pPr>
            <a:lvl3pPr>
              <a:defRPr sz="907"/>
            </a:lvl3pPr>
            <a:lvl4pPr>
              <a:defRPr sz="907"/>
            </a:lvl4pPr>
            <a:lvl5pPr>
              <a:defRPr sz="907"/>
            </a:lvl5pPr>
          </a:lstStyle>
          <a:p>
            <a:pPr lvl="0"/>
            <a:r>
              <a:rPr lang="en-US" dirty="0"/>
              <a:t>Click to edit presenter name</a:t>
            </a:r>
          </a:p>
        </p:txBody>
      </p:sp>
      <p:sp>
        <p:nvSpPr>
          <p:cNvPr id="22" name="Text Placeholder 4">
            <a:extLst>
              <a:ext uri="{FF2B5EF4-FFF2-40B4-BE49-F238E27FC236}">
                <a16:creationId xmlns:a16="http://schemas.microsoft.com/office/drawing/2014/main" id="{0F24710F-EB34-B785-943F-3AD87D0F0483}"/>
              </a:ext>
            </a:extLst>
          </p:cNvPr>
          <p:cNvSpPr>
            <a:spLocks noGrp="1"/>
          </p:cNvSpPr>
          <p:nvPr userDrawn="1">
            <p:ph type="body" sz="quarter" idx="20" hasCustomPrompt="1"/>
          </p:nvPr>
        </p:nvSpPr>
        <p:spPr>
          <a:xfrm>
            <a:off x="7391436" y="5260951"/>
            <a:ext cx="3772857" cy="224454"/>
          </a:xfrm>
          <a:prstGeom prst="rect">
            <a:avLst/>
          </a:prstGeom>
        </p:spPr>
        <p:txBody>
          <a:bodyPr lIns="0" tIns="0" rIns="0" bIns="0" anchor="b">
            <a:noAutofit/>
          </a:bodyPr>
          <a:lstStyle>
            <a:lvl1pPr marL="0" indent="0">
              <a:lnSpc>
                <a:spcPct val="100000"/>
              </a:lnSpc>
              <a:spcAft>
                <a:spcPts val="0"/>
              </a:spcAft>
              <a:buNone/>
              <a:defRPr sz="1000" b="0">
                <a:solidFill>
                  <a:schemeClr val="accent2"/>
                </a:solidFill>
                <a:latin typeface="+mj-lt"/>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dirty="0"/>
              <a:t>Click to edit date</a:t>
            </a:r>
          </a:p>
        </p:txBody>
      </p:sp>
      <p:sp>
        <p:nvSpPr>
          <p:cNvPr id="6" name="Title 5">
            <a:extLst>
              <a:ext uri="{FF2B5EF4-FFF2-40B4-BE49-F238E27FC236}">
                <a16:creationId xmlns:a16="http://schemas.microsoft.com/office/drawing/2014/main" id="{4D06D919-6099-7921-5770-7ADCBFF8BC9D}"/>
              </a:ext>
            </a:extLst>
          </p:cNvPr>
          <p:cNvSpPr>
            <a:spLocks noGrp="1"/>
          </p:cNvSpPr>
          <p:nvPr userDrawn="1">
            <p:ph type="title"/>
          </p:nvPr>
        </p:nvSpPr>
        <p:spPr>
          <a:xfrm>
            <a:off x="340103" y="3719685"/>
            <a:ext cx="5611435" cy="1940057"/>
          </a:xfrm>
        </p:spPr>
        <p:txBody>
          <a:bodyPr/>
          <a:lstStyle>
            <a:lvl1pPr>
              <a:defRPr>
                <a:solidFill>
                  <a:schemeClr val="accent2"/>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A3727517-E42A-B358-42F6-23BAF5BED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6589" y="698424"/>
            <a:ext cx="1642901" cy="436941"/>
          </a:xfrm>
          <a:prstGeom prst="rect">
            <a:avLst/>
          </a:prstGeom>
        </p:spPr>
      </p:pic>
      <p:sp>
        <p:nvSpPr>
          <p:cNvPr id="12" name="Footer Placeholder 24">
            <a:extLst>
              <a:ext uri="{FF2B5EF4-FFF2-40B4-BE49-F238E27FC236}">
                <a16:creationId xmlns:a16="http://schemas.microsoft.com/office/drawing/2014/main" id="{F96DBD24-831C-53FE-63B8-E8E493FD3472}"/>
              </a:ext>
            </a:extLst>
          </p:cNvPr>
          <p:cNvSpPr>
            <a:spLocks noGrp="1"/>
          </p:cNvSpPr>
          <p:nvPr>
            <p:ph type="ftr" sz="quarter" idx="21"/>
          </p:nvPr>
        </p:nvSpPr>
        <p:spPr>
          <a:xfrm>
            <a:off x="345122" y="6397825"/>
            <a:ext cx="9601200" cy="125727"/>
          </a:xfrm>
          <a:prstGeom prst="rect">
            <a:avLst/>
          </a:prstGeom>
        </p:spPr>
        <p:txBody>
          <a:bodyPr/>
          <a:lstStyle>
            <a:lvl1pPr>
              <a:defRPr>
                <a:solidFill>
                  <a:schemeClr val="tx1"/>
                </a:solidFill>
              </a:defRPr>
            </a:lvl1pPr>
          </a:lstStyle>
          <a:p>
            <a:r>
              <a:rPr lang="en-US" dirty="0"/>
              <a:t>USE DISCLOSURE – EDIT VIA FOOTER</a:t>
            </a:r>
          </a:p>
        </p:txBody>
      </p:sp>
      <p:sp>
        <p:nvSpPr>
          <p:cNvPr id="3" name="Text Placeholder 14">
            <a:extLst>
              <a:ext uri="{FF2B5EF4-FFF2-40B4-BE49-F238E27FC236}">
                <a16:creationId xmlns:a16="http://schemas.microsoft.com/office/drawing/2014/main" id="{F5806C3C-470F-8BDC-1F90-3099B72F5B5D}"/>
              </a:ext>
            </a:extLst>
          </p:cNvPr>
          <p:cNvSpPr txBox="1">
            <a:spLocks/>
          </p:cNvSpPr>
          <p:nvPr userDrawn="1"/>
        </p:nvSpPr>
        <p:spPr>
          <a:xfrm>
            <a:off x="334962" y="6541641"/>
            <a:ext cx="3200400" cy="125727"/>
          </a:xfrm>
          <a:prstGeom prst="rect">
            <a:avLst/>
          </a:prstGeom>
          <a:ln w="635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900" b="1" i="0" dirty="0">
                <a:solidFill>
                  <a:schemeClr val="tx1"/>
                </a:solidFill>
                <a:latin typeface="Arial Narrow" panose="020B0604020202020204" pitchFamily="34" charset="0"/>
                <a:cs typeface="Arial Narrow" panose="020B0604020202020204" pitchFamily="34" charset="0"/>
              </a:rPr>
              <a:t>NOT FDIC INSURED 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 NO BANK GUARANTEE </a:t>
            </a:r>
            <a:r>
              <a:rPr lang="en-US" sz="900" b="1" i="0" baseline="18000" dirty="0">
                <a:solidFill>
                  <a:schemeClr val="tx1"/>
                </a:solidFill>
                <a:latin typeface="Arial Narrow" panose="020B0604020202020204" pitchFamily="34" charset="0"/>
                <a:cs typeface="Arial Narrow" panose="020B0604020202020204" pitchFamily="34" charset="0"/>
              </a:rPr>
              <a:t>|</a:t>
            </a:r>
            <a:r>
              <a:rPr lang="en-US" sz="900" b="1" i="0" dirty="0">
                <a:solidFill>
                  <a:schemeClr val="tx1"/>
                </a:solidFill>
                <a:latin typeface="Arial Narrow" panose="020B0604020202020204" pitchFamily="34" charset="0"/>
                <a:cs typeface="Arial Narrow" panose="020B0604020202020204" pitchFamily="34" charset="0"/>
              </a:rPr>
              <a:t> MAY LOSE VALUE</a:t>
            </a:r>
          </a:p>
        </p:txBody>
      </p:sp>
      <p:sp>
        <p:nvSpPr>
          <p:cNvPr id="14" name="Picture Placeholder 16">
            <a:extLst>
              <a:ext uri="{FF2B5EF4-FFF2-40B4-BE49-F238E27FC236}">
                <a16:creationId xmlns:a16="http://schemas.microsoft.com/office/drawing/2014/main" id="{EED5392E-AFA1-7FAA-F3E3-D8FE3A3B4390}"/>
              </a:ext>
            </a:extLst>
          </p:cNvPr>
          <p:cNvSpPr>
            <a:spLocks noGrp="1"/>
          </p:cNvSpPr>
          <p:nvPr>
            <p:ph type="pic" sz="quarter" idx="22"/>
          </p:nvPr>
        </p:nvSpPr>
        <p:spPr>
          <a:xfrm>
            <a:off x="7334250" y="290513"/>
            <a:ext cx="2855913" cy="2886075"/>
          </a:xfrm>
          <a:prstGeom prst="round1Rect">
            <a:avLst>
              <a:gd name="adj" fmla="val 29924"/>
            </a:avLst>
          </a:prstGeom>
        </p:spPr>
        <p:txBody>
          <a:bodyPr/>
          <a:lstStyle/>
          <a:p>
            <a:endParaRPr lang="en-US"/>
          </a:p>
        </p:txBody>
      </p:sp>
    </p:spTree>
    <p:extLst>
      <p:ext uri="{BB962C8B-B14F-4D97-AF65-F5344CB8AC3E}">
        <p14:creationId xmlns:p14="http://schemas.microsoft.com/office/powerpoint/2010/main" val="383846992"/>
      </p:ext>
    </p:extLst>
  </p:cSld>
  <p:clrMapOvr>
    <a:masterClrMapping/>
  </p:clrMapOvr>
  <p:extLst>
    <p:ext uri="{DCECCB84-F9BA-43D5-87BE-67443E8EF086}">
      <p15:sldGuideLst xmlns:p15="http://schemas.microsoft.com/office/powerpoint/2012/main">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8E9C7-5216-FCF4-19B8-49C1A59DD10B}"/>
              </a:ext>
            </a:extLst>
          </p:cNvPr>
          <p:cNvSpPr>
            <a:spLocks noGrp="1"/>
          </p:cNvSpPr>
          <p:nvPr>
            <p:ph type="title"/>
          </p:nvPr>
        </p:nvSpPr>
        <p:spPr>
          <a:xfrm>
            <a:off x="345123" y="296863"/>
            <a:ext cx="11522074" cy="122713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EDA99-B57D-7872-67FE-31F3FA6F1D2F}"/>
              </a:ext>
            </a:extLst>
          </p:cNvPr>
          <p:cNvSpPr>
            <a:spLocks noGrp="1"/>
          </p:cNvSpPr>
          <p:nvPr>
            <p:ph type="body" idx="1"/>
          </p:nvPr>
        </p:nvSpPr>
        <p:spPr>
          <a:xfrm>
            <a:off x="345123" y="1773238"/>
            <a:ext cx="11522074" cy="4200525"/>
          </a:xfrm>
          <a:prstGeom prst="rect">
            <a:avLst/>
          </a:prstGeom>
        </p:spPr>
        <p:txBody>
          <a:bodyPr vert="horz" lIns="0" tIns="0" rIns="0" bIns="0" rtlCol="0">
            <a:noAutofit/>
          </a:bodyPr>
          <a:lstStyle/>
          <a:p>
            <a:pPr lvl="0"/>
            <a:r>
              <a:rPr lang="en-US" dirty="0"/>
              <a:t>Subhead</a:t>
            </a:r>
          </a:p>
          <a:p>
            <a:pPr lvl="2"/>
            <a:r>
              <a:rPr lang="en-US" dirty="0"/>
              <a:t>Body Copy Emphasis</a:t>
            </a:r>
          </a:p>
          <a:p>
            <a:pPr lvl="3"/>
            <a:r>
              <a:rPr lang="en-US" dirty="0"/>
              <a:t>Body Copy</a:t>
            </a:r>
          </a:p>
          <a:p>
            <a:pPr lvl="4"/>
            <a:r>
              <a:rPr lang="en-US" dirty="0"/>
              <a:t>Bullet</a:t>
            </a:r>
          </a:p>
          <a:p>
            <a:pPr lvl="5"/>
            <a:r>
              <a:rPr lang="en-US" dirty="0"/>
              <a:t>En Dash Bullet</a:t>
            </a:r>
          </a:p>
          <a:p>
            <a:pPr lvl="6"/>
            <a:r>
              <a:rPr lang="en-US" dirty="0"/>
              <a:t>Body Copy, Small</a:t>
            </a:r>
          </a:p>
          <a:p>
            <a:pPr lvl="7"/>
            <a:r>
              <a:rPr lang="en-US" dirty="0"/>
              <a:t>Descriptor Copy</a:t>
            </a:r>
          </a:p>
          <a:p>
            <a:pPr lvl="4"/>
            <a:endParaRPr lang="en-US" dirty="0"/>
          </a:p>
        </p:txBody>
      </p:sp>
      <p:sp>
        <p:nvSpPr>
          <p:cNvPr id="6" name="Slide Number Placeholder 5">
            <a:extLst>
              <a:ext uri="{FF2B5EF4-FFF2-40B4-BE49-F238E27FC236}">
                <a16:creationId xmlns:a16="http://schemas.microsoft.com/office/drawing/2014/main" id="{044B4A13-8307-1FBC-6276-55ACA59B5F72}"/>
              </a:ext>
            </a:extLst>
          </p:cNvPr>
          <p:cNvSpPr>
            <a:spLocks noGrp="1"/>
          </p:cNvSpPr>
          <p:nvPr>
            <p:ph type="sldNum" sz="quarter" idx="4"/>
          </p:nvPr>
        </p:nvSpPr>
        <p:spPr>
          <a:xfrm>
            <a:off x="11541760" y="6397825"/>
            <a:ext cx="315276" cy="365125"/>
          </a:xfrm>
          <a:prstGeom prst="rect">
            <a:avLst/>
          </a:prstGeom>
        </p:spPr>
        <p:txBody>
          <a:bodyPr vert="horz" lIns="0" tIns="0" rIns="0" bIns="0" rtlCol="0" anchor="t"/>
          <a:lstStyle>
            <a:lvl1pPr algn="r">
              <a:defRPr sz="900">
                <a:solidFill>
                  <a:schemeClr val="accent6"/>
                </a:solidFill>
                <a:latin typeface="Arial" panose="020B0604020202020204" pitchFamily="34" charset="0"/>
                <a:cs typeface="Arial" panose="020B0604020202020204" pitchFamily="34" charset="0"/>
              </a:defRPr>
            </a:lvl1pPr>
          </a:lstStyle>
          <a:p>
            <a:fld id="{6772E023-1036-8A41-858B-B2D045903905}" type="slidenum">
              <a:rPr lang="en-US" smtClean="0"/>
              <a:pPr/>
              <a:t>‹#›</a:t>
            </a:fld>
            <a:endParaRPr lang="en-US" sz="900" dirty="0"/>
          </a:p>
        </p:txBody>
      </p:sp>
      <p:sp>
        <p:nvSpPr>
          <p:cNvPr id="15" name="Footer Placeholder 14">
            <a:extLst>
              <a:ext uri="{FF2B5EF4-FFF2-40B4-BE49-F238E27FC236}">
                <a16:creationId xmlns:a16="http://schemas.microsoft.com/office/drawing/2014/main" id="{AAEDBCFB-EB6C-C6DC-B57F-2A5097DAC478}"/>
              </a:ext>
            </a:extLst>
          </p:cNvPr>
          <p:cNvSpPr>
            <a:spLocks noGrp="1"/>
          </p:cNvSpPr>
          <p:nvPr>
            <p:ph type="ftr" sz="quarter" idx="3"/>
          </p:nvPr>
        </p:nvSpPr>
        <p:spPr>
          <a:xfrm>
            <a:off x="345120" y="6397825"/>
            <a:ext cx="9144000" cy="125727"/>
          </a:xfrm>
          <a:prstGeom prst="rect">
            <a:avLst/>
          </a:prstGeom>
        </p:spPr>
        <p:txBody>
          <a:bodyPr vert="horz" lIns="0" tIns="0" rIns="0" bIns="0" rtlCol="0" anchor="t"/>
          <a:lstStyle>
            <a:lvl1pPr algn="l">
              <a:defRPr sz="900" b="1" i="0">
                <a:solidFill>
                  <a:schemeClr val="accent6"/>
                </a:solidFill>
                <a:latin typeface="Arial Narrow" panose="020B0604020202020204" pitchFamily="34" charset="0"/>
                <a:cs typeface="Arial Narrow" panose="020B0604020202020204" pitchFamily="34" charset="0"/>
              </a:defRPr>
            </a:lvl1pPr>
          </a:lstStyle>
          <a:p>
            <a:r>
              <a:rPr lang="en-US" dirty="0"/>
              <a:t>USE DISCLOSURE – EDIT VIA FOOTER</a:t>
            </a:r>
            <a:endParaRPr lang="en-US" sz="900" dirty="0"/>
          </a:p>
        </p:txBody>
      </p:sp>
    </p:spTree>
    <p:extLst>
      <p:ext uri="{BB962C8B-B14F-4D97-AF65-F5344CB8AC3E}">
        <p14:creationId xmlns:p14="http://schemas.microsoft.com/office/powerpoint/2010/main" val="4258734954"/>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21" r:id="rId3"/>
    <p:sldLayoutId id="2147483704" r:id="rId4"/>
    <p:sldLayoutId id="2147483709" r:id="rId5"/>
    <p:sldLayoutId id="2147483657" r:id="rId6"/>
    <p:sldLayoutId id="2147483710" r:id="rId7"/>
    <p:sldLayoutId id="2147483658" r:id="rId8"/>
    <p:sldLayoutId id="2147483695" r:id="rId9"/>
    <p:sldLayoutId id="2147483720" r:id="rId10"/>
    <p:sldLayoutId id="2147483659" r:id="rId11"/>
    <p:sldLayoutId id="2147483705" r:id="rId12"/>
    <p:sldLayoutId id="2147483722" r:id="rId13"/>
    <p:sldLayoutId id="2147483718" r:id="rId14"/>
    <p:sldLayoutId id="2147483719" r:id="rId15"/>
    <p:sldLayoutId id="2147483663" r:id="rId16"/>
    <p:sldLayoutId id="2147483661" r:id="rId17"/>
    <p:sldLayoutId id="2147483707" r:id="rId18"/>
    <p:sldLayoutId id="2147483711" r:id="rId19"/>
    <p:sldLayoutId id="2147483664" r:id="rId20"/>
    <p:sldLayoutId id="2147483686" r:id="rId21"/>
    <p:sldLayoutId id="2147483687" r:id="rId22"/>
    <p:sldLayoutId id="2147483677" r:id="rId23"/>
    <p:sldLayoutId id="2147483712"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b="1" kern="1200">
          <a:solidFill>
            <a:schemeClr val="tx1"/>
          </a:solidFill>
          <a:latin typeface="+mn-lt"/>
          <a:ea typeface="+mn-ea"/>
          <a:cs typeface="+mn-cs"/>
        </a:defRPr>
      </a:lvl1pPr>
      <a:lvl2pPr marL="457200" indent="-449263" algn="l" defTabSz="914400" rtl="0" eaLnBrk="1" latinLnBrk="0" hangingPunct="1">
        <a:lnSpc>
          <a:spcPct val="90000"/>
        </a:lnSpc>
        <a:spcBef>
          <a:spcPts val="500"/>
        </a:spcBef>
        <a:buFont typeface="Arial" panose="020B0604020202020204" pitchFamily="34" charset="0"/>
        <a:buNone/>
        <a:tabLst/>
        <a:defRPr sz="1800" b="0" kern="1200">
          <a:solidFill>
            <a:schemeClr val="tx1"/>
          </a:solidFill>
          <a:latin typeface="+mn-lt"/>
          <a:ea typeface="+mn-ea"/>
          <a:cs typeface="+mn-cs"/>
        </a:defRPr>
      </a:lvl2pPr>
      <a:lvl3pPr marL="0" indent="3175" algn="l" defTabSz="914400" rtl="0" eaLnBrk="1" latinLnBrk="0" hangingPunct="1">
        <a:lnSpc>
          <a:spcPct val="100000"/>
        </a:lnSpc>
        <a:spcBef>
          <a:spcPts val="0"/>
        </a:spcBef>
        <a:spcAft>
          <a:spcPts val="0"/>
        </a:spcAft>
        <a:buFont typeface="Arial" panose="020B0604020202020204" pitchFamily="34" charset="0"/>
        <a:buNone/>
        <a:tabLst/>
        <a:defRPr sz="1300" b="1"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tabLst/>
        <a:defRPr sz="1300" kern="1200">
          <a:solidFill>
            <a:schemeClr val="tx1"/>
          </a:solidFill>
          <a:latin typeface="+mn-lt"/>
          <a:ea typeface="+mn-ea"/>
          <a:cs typeface="+mn-cs"/>
        </a:defRPr>
      </a:lvl4pPr>
      <a:lvl5pPr marL="18288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300" kern="1200">
          <a:solidFill>
            <a:schemeClr val="tx1"/>
          </a:solidFill>
          <a:latin typeface="+mn-lt"/>
          <a:ea typeface="+mn-ea"/>
          <a:cs typeface="+mn-cs"/>
        </a:defRPr>
      </a:lvl5pPr>
      <a:lvl6pPr marL="365760" indent="-182880" algn="l" defTabSz="914400" rtl="0" eaLnBrk="1" latinLnBrk="0" hangingPunct="1">
        <a:lnSpc>
          <a:spcPct val="100000"/>
        </a:lnSpc>
        <a:spcBef>
          <a:spcPts val="0"/>
        </a:spcBef>
        <a:spcAft>
          <a:spcPts val="0"/>
        </a:spcAft>
        <a:buFont typeface="System Font Regular"/>
        <a:buChar char="–"/>
        <a:tabLst/>
        <a:defRPr sz="1300" i="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None/>
        <a:tabLst/>
        <a:defRPr sz="1000" i="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tabLst/>
        <a:defRPr sz="1000" i="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211" userDrawn="1">
          <p15:clr>
            <a:srgbClr val="F26B43"/>
          </p15:clr>
        </p15:guide>
        <p15:guide id="3" pos="1912" userDrawn="1">
          <p15:clr>
            <a:srgbClr val="F26B43"/>
          </p15:clr>
        </p15:guide>
        <p15:guide id="4" pos="2071" userDrawn="1">
          <p15:clr>
            <a:srgbClr val="F26B43"/>
          </p15:clr>
        </p15:guide>
        <p15:guide id="5" pos="3749" userDrawn="1">
          <p15:clr>
            <a:srgbClr val="F26B43"/>
          </p15:clr>
        </p15:guide>
        <p15:guide id="6" pos="3908" userDrawn="1">
          <p15:clr>
            <a:srgbClr val="F26B43"/>
          </p15:clr>
        </p15:guide>
        <p15:guide id="7" pos="5609" userDrawn="1">
          <p15:clr>
            <a:srgbClr val="F26B43"/>
          </p15:clr>
        </p15:guide>
        <p15:guide id="8" pos="5768" userDrawn="1">
          <p15:clr>
            <a:srgbClr val="F26B43"/>
          </p15:clr>
        </p15:guide>
        <p15:guide id="9" pos="7469" userDrawn="1">
          <p15:clr>
            <a:srgbClr val="F26B43"/>
          </p15:clr>
        </p15:guide>
        <p15:guide id="10" orient="horz" pos="3884" userDrawn="1">
          <p15:clr>
            <a:srgbClr val="F26B43"/>
          </p15:clr>
        </p15:guide>
        <p15:guide id="11" orient="horz" pos="1049" userDrawn="1">
          <p15:clr>
            <a:srgbClr val="F26B43"/>
          </p15:clr>
        </p15:guide>
        <p15:guide id="13" orient="horz" pos="2001" userDrawn="1">
          <p15:clr>
            <a:srgbClr val="F26B43"/>
          </p15:clr>
        </p15:guide>
        <p15:guide id="14" orient="horz" pos="2069" userDrawn="1">
          <p15:clr>
            <a:srgbClr val="F26B43"/>
          </p15:clr>
        </p15:guide>
        <p15:guide id="15" orient="horz" pos="2931" userDrawn="1">
          <p15:clr>
            <a:srgbClr val="F26B43"/>
          </p15:clr>
        </p15:guide>
        <p15:guide id="16" orient="horz" pos="2999" userDrawn="1">
          <p15:clr>
            <a:srgbClr val="F26B43"/>
          </p15:clr>
        </p15:guide>
        <p15:guide id="17"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11.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FE7A-2606-0327-1DB7-F49ED71ECE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FA03EA-2A30-293C-3EB3-B80590C99CF1}"/>
              </a:ext>
            </a:extLst>
          </p:cNvPr>
          <p:cNvSpPr>
            <a:spLocks noGrp="1"/>
          </p:cNvSpPr>
          <p:nvPr>
            <p:ph type="title"/>
          </p:nvPr>
        </p:nvSpPr>
        <p:spPr>
          <a:xfrm>
            <a:off x="6291263" y="791570"/>
            <a:ext cx="5565775" cy="2934293"/>
          </a:xfrm>
        </p:spPr>
        <p:txBody>
          <a:bodyPr/>
          <a:lstStyle/>
          <a:p>
            <a:r>
              <a:rPr lang="en-US" dirty="0"/>
              <a:t>Know the lifetime income landscape</a:t>
            </a:r>
            <a:endParaRPr lang="en-US" dirty="0">
              <a:solidFill>
                <a:schemeClr val="tx1"/>
              </a:solidFill>
            </a:endParaRPr>
          </a:p>
        </p:txBody>
      </p:sp>
      <p:sp>
        <p:nvSpPr>
          <p:cNvPr id="3" name="Footer Placeholder 2">
            <a:extLst>
              <a:ext uri="{FF2B5EF4-FFF2-40B4-BE49-F238E27FC236}">
                <a16:creationId xmlns:a16="http://schemas.microsoft.com/office/drawing/2014/main" id="{253E7A96-5FEB-327A-EC99-C9D7DE4FD945}"/>
              </a:ext>
            </a:extLst>
          </p:cNvPr>
          <p:cNvSpPr>
            <a:spLocks noGrp="1"/>
          </p:cNvSpPr>
          <p:nvPr>
            <p:ph type="ftr" sz="quarter" idx="21"/>
          </p:nvPr>
        </p:nvSpPr>
        <p:spPr>
          <a:xfrm>
            <a:off x="345122" y="6397825"/>
            <a:ext cx="9601200" cy="125727"/>
          </a:xfrm>
        </p:spPr>
        <p:txBody>
          <a:bodyPr/>
          <a:lstStyle/>
          <a:p>
            <a:r>
              <a:rPr lang="en-US"/>
              <a:t>USE DISCLOSURE – EDIT VIA FOOTER</a:t>
            </a:r>
            <a:endParaRPr lang="en-US" dirty="0"/>
          </a:p>
        </p:txBody>
      </p:sp>
      <p:sp>
        <p:nvSpPr>
          <p:cNvPr id="4" name="Slide Number Placeholder 3">
            <a:extLst>
              <a:ext uri="{FF2B5EF4-FFF2-40B4-BE49-F238E27FC236}">
                <a16:creationId xmlns:a16="http://schemas.microsoft.com/office/drawing/2014/main" id="{DD0435C5-8D98-AE39-05F7-C50D811CA2BE}"/>
              </a:ext>
            </a:extLst>
          </p:cNvPr>
          <p:cNvSpPr>
            <a:spLocks noGrp="1"/>
          </p:cNvSpPr>
          <p:nvPr>
            <p:ph type="sldNum" sz="quarter" idx="22"/>
          </p:nvPr>
        </p:nvSpPr>
        <p:spPr>
          <a:xfrm>
            <a:off x="11541760" y="6397825"/>
            <a:ext cx="315276" cy="365125"/>
          </a:xfrm>
        </p:spPr>
        <p:txBody>
          <a:bodyPr/>
          <a:lstStyle/>
          <a:p>
            <a:fld id="{6772E023-1036-8A41-858B-B2D045903905}" type="slidenum">
              <a:rPr lang="en-US" smtClean="0"/>
              <a:pPr/>
              <a:t>1</a:t>
            </a:fld>
            <a:endParaRPr lang="en-US" dirty="0"/>
          </a:p>
        </p:txBody>
      </p:sp>
      <p:pic>
        <p:nvPicPr>
          <p:cNvPr id="7" name="Picture Placeholder 5">
            <a:extLst>
              <a:ext uri="{FF2B5EF4-FFF2-40B4-BE49-F238E27FC236}">
                <a16:creationId xmlns:a16="http://schemas.microsoft.com/office/drawing/2014/main" id="{9ACA4255-337F-69A1-60D7-39DB6CA313A3}"/>
              </a:ext>
            </a:extLst>
          </p:cNvPr>
          <p:cNvPicPr>
            <a:picLocks noGrp="1" noChangeAspect="1"/>
          </p:cNvPicPr>
          <p:nvPr>
            <p:ph type="pic" sz="quarter" idx="23"/>
          </p:nvPr>
        </p:nvPicPr>
        <p:blipFill rotWithShape="1">
          <a:blip r:embed="rId2" cstate="hqprint">
            <a:extLst>
              <a:ext uri="{28A0092B-C50C-407E-A947-70E740481C1C}">
                <a14:useLocalDpi xmlns:a14="http://schemas.microsoft.com/office/drawing/2010/main"/>
              </a:ext>
            </a:extLst>
          </a:blip>
          <a:srcRect/>
          <a:stretch>
            <a:fillRect/>
          </a:stretch>
        </p:blipFill>
        <p:spPr>
          <a:xfrm>
            <a:off x="0" y="658813"/>
            <a:ext cx="5940425" cy="5507037"/>
          </a:xfrm>
        </p:spPr>
      </p:pic>
    </p:spTree>
    <p:extLst>
      <p:ext uri="{BB962C8B-B14F-4D97-AF65-F5344CB8AC3E}">
        <p14:creationId xmlns:p14="http://schemas.microsoft.com/office/powerpoint/2010/main" val="78426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261-6BE8-99E8-5439-BC497870B522}"/>
              </a:ext>
            </a:extLst>
          </p:cNvPr>
          <p:cNvSpPr>
            <a:spLocks noGrp="1"/>
          </p:cNvSpPr>
          <p:nvPr>
            <p:ph type="title"/>
          </p:nvPr>
        </p:nvSpPr>
        <p:spPr>
          <a:xfrm>
            <a:off x="345123" y="296863"/>
            <a:ext cx="11522074" cy="1227137"/>
          </a:xfrm>
        </p:spPr>
        <p:txBody>
          <a:bodyPr>
            <a:normAutofit/>
          </a:bodyPr>
          <a:lstStyle/>
          <a:p>
            <a:r>
              <a:rPr lang="en-US" dirty="0"/>
              <a:t>Understanding the lifetime income landscape</a:t>
            </a:r>
            <a:r>
              <a:rPr lang="en-US" baseline="30000" dirty="0"/>
              <a:t>1</a:t>
            </a:r>
          </a:p>
        </p:txBody>
      </p:sp>
      <p:sp>
        <p:nvSpPr>
          <p:cNvPr id="7" name="Text Placeholder 6">
            <a:extLst>
              <a:ext uri="{FF2B5EF4-FFF2-40B4-BE49-F238E27FC236}">
                <a16:creationId xmlns:a16="http://schemas.microsoft.com/office/drawing/2014/main" id="{0C984D40-C561-3713-AA53-1E04D96B2451}"/>
              </a:ext>
            </a:extLst>
          </p:cNvPr>
          <p:cNvSpPr>
            <a:spLocks noGrp="1"/>
          </p:cNvSpPr>
          <p:nvPr>
            <p:ph type="body" sz="quarter" idx="23"/>
          </p:nvPr>
        </p:nvSpPr>
        <p:spPr>
          <a:xfrm>
            <a:off x="344489" y="5975864"/>
            <a:ext cx="11522074" cy="365125"/>
          </a:xfrm>
        </p:spPr>
        <p:txBody>
          <a:bodyPr/>
          <a:lstStyle/>
          <a:p>
            <a:r>
              <a:rPr lang="en-US" dirty="0"/>
              <a:t>1 Insurance product guarantees are backed by the claims-paying ability of the issuer.</a:t>
            </a:r>
          </a:p>
        </p:txBody>
      </p:sp>
      <p:sp>
        <p:nvSpPr>
          <p:cNvPr id="12" name="Rectangle 11">
            <a:extLst>
              <a:ext uri="{FF2B5EF4-FFF2-40B4-BE49-F238E27FC236}">
                <a16:creationId xmlns:a16="http://schemas.microsoft.com/office/drawing/2014/main" id="{5772BF5D-15A2-B884-ECB1-EEC91E9DCC0F}"/>
              </a:ext>
            </a:extLst>
          </p:cNvPr>
          <p:cNvSpPr/>
          <p:nvPr/>
        </p:nvSpPr>
        <p:spPr>
          <a:xfrm>
            <a:off x="0" y="1546412"/>
            <a:ext cx="12192000" cy="2915659"/>
          </a:xfrm>
          <a:prstGeom prst="rect">
            <a:avLst/>
          </a:prstGeom>
          <a:solidFill>
            <a:srgbClr val="E3E5DC">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cxnSp>
        <p:nvCxnSpPr>
          <p:cNvPr id="14" name="Straight Connector 13">
            <a:extLst>
              <a:ext uri="{FF2B5EF4-FFF2-40B4-BE49-F238E27FC236}">
                <a16:creationId xmlns:a16="http://schemas.microsoft.com/office/drawing/2014/main" id="{863ABA3D-2AC7-E599-428B-3B4AFF16FF44}"/>
              </a:ext>
            </a:extLst>
          </p:cNvPr>
          <p:cNvCxnSpPr>
            <a:cxnSpLocks/>
          </p:cNvCxnSpPr>
          <p:nvPr/>
        </p:nvCxnSpPr>
        <p:spPr>
          <a:xfrm>
            <a:off x="0" y="2530401"/>
            <a:ext cx="12192000" cy="0"/>
          </a:xfrm>
          <a:prstGeom prst="line">
            <a:avLst/>
          </a:prstGeom>
          <a:ln w="508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ound Single Corner Rectangle 9">
            <a:extLst>
              <a:ext uri="{FF2B5EF4-FFF2-40B4-BE49-F238E27FC236}">
                <a16:creationId xmlns:a16="http://schemas.microsoft.com/office/drawing/2014/main" id="{B3E3B178-9397-608F-9E7D-6C0D1E1F4621}"/>
              </a:ext>
            </a:extLst>
          </p:cNvPr>
          <p:cNvSpPr/>
          <p:nvPr/>
        </p:nvSpPr>
        <p:spPr>
          <a:xfrm>
            <a:off x="542803" y="1885051"/>
            <a:ext cx="1210235" cy="1210235"/>
          </a:xfrm>
          <a:prstGeom prst="round1Rect">
            <a:avLst>
              <a:gd name="adj" fmla="val 28351"/>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sp>
        <p:nvSpPr>
          <p:cNvPr id="8" name="TextBox 7">
            <a:extLst>
              <a:ext uri="{FF2B5EF4-FFF2-40B4-BE49-F238E27FC236}">
                <a16:creationId xmlns:a16="http://schemas.microsoft.com/office/drawing/2014/main" id="{32D335D0-2114-E90B-6306-EE5A9C83C018}"/>
              </a:ext>
            </a:extLst>
          </p:cNvPr>
          <p:cNvSpPr txBox="1"/>
          <p:nvPr/>
        </p:nvSpPr>
        <p:spPr>
          <a:xfrm>
            <a:off x="726028" y="3334794"/>
            <a:ext cx="2823882" cy="739588"/>
          </a:xfrm>
          <a:prstGeom prst="rect">
            <a:avLst/>
          </a:prstGeom>
          <a:noFill/>
        </p:spPr>
        <p:txBody>
          <a:bodyPr wrap="square" lIns="0" tIns="0" rIns="0" bIns="0" rtlCol="0">
            <a:noAutofit/>
          </a:bodyPr>
          <a:lstStyle/>
          <a:p>
            <a:r>
              <a:rPr lang="en-US" sz="2824" b="1" dirty="0">
                <a:solidFill>
                  <a:schemeClr val="tx2"/>
                </a:solidFill>
              </a:rPr>
              <a:t>Emphasizes liquidity</a:t>
            </a:r>
          </a:p>
        </p:txBody>
      </p:sp>
      <p:sp>
        <p:nvSpPr>
          <p:cNvPr id="9" name="TextBox 8">
            <a:extLst>
              <a:ext uri="{FF2B5EF4-FFF2-40B4-BE49-F238E27FC236}">
                <a16:creationId xmlns:a16="http://schemas.microsoft.com/office/drawing/2014/main" id="{C22E0142-FBC2-A0DA-3BE2-0C299DC7C12B}"/>
              </a:ext>
            </a:extLst>
          </p:cNvPr>
          <p:cNvSpPr txBox="1"/>
          <p:nvPr/>
        </p:nvSpPr>
        <p:spPr>
          <a:xfrm>
            <a:off x="6275462" y="3334794"/>
            <a:ext cx="4549588" cy="739588"/>
          </a:xfrm>
          <a:prstGeom prst="rect">
            <a:avLst/>
          </a:prstGeom>
          <a:noFill/>
        </p:spPr>
        <p:txBody>
          <a:bodyPr wrap="square" lIns="0" tIns="0" rIns="0" bIns="0" rtlCol="0">
            <a:noAutofit/>
          </a:bodyPr>
          <a:lstStyle/>
          <a:p>
            <a:r>
              <a:rPr lang="en-US" sz="2824" b="1" dirty="0">
                <a:solidFill>
                  <a:schemeClr val="tx2"/>
                </a:solidFill>
              </a:rPr>
              <a:t>Emphasizes longevity risk protection</a:t>
            </a:r>
          </a:p>
        </p:txBody>
      </p:sp>
      <p:graphicFrame>
        <p:nvGraphicFramePr>
          <p:cNvPr id="19" name="Table 18">
            <a:extLst>
              <a:ext uri="{FF2B5EF4-FFF2-40B4-BE49-F238E27FC236}">
                <a16:creationId xmlns:a16="http://schemas.microsoft.com/office/drawing/2014/main" id="{E6201F14-BAD9-F3CF-434D-9F0B826BD886}"/>
              </a:ext>
            </a:extLst>
          </p:cNvPr>
          <p:cNvGraphicFramePr>
            <a:graphicFrameLocks noGrp="1"/>
          </p:cNvGraphicFramePr>
          <p:nvPr>
            <p:extLst>
              <p:ext uri="{D42A27DB-BD31-4B8C-83A1-F6EECF244321}">
                <p14:modId xmlns:p14="http://schemas.microsoft.com/office/powerpoint/2010/main" val="80576978"/>
              </p:ext>
            </p:extLst>
          </p:nvPr>
        </p:nvGraphicFramePr>
        <p:xfrm>
          <a:off x="-156882" y="4462071"/>
          <a:ext cx="5759822" cy="960943"/>
        </p:xfrm>
        <a:graphic>
          <a:graphicData uri="http://schemas.openxmlformats.org/drawingml/2006/table">
            <a:tbl>
              <a:tblPr firstRow="1" bandRow="1">
                <a:tableStyleId>{5C22544A-7EE6-4342-B048-85BDC9FD1C3A}</a:tableStyleId>
              </a:tblPr>
              <a:tblGrid>
                <a:gridCol w="793676">
                  <a:extLst>
                    <a:ext uri="{9D8B030D-6E8A-4147-A177-3AD203B41FA5}">
                      <a16:colId xmlns:a16="http://schemas.microsoft.com/office/drawing/2014/main" val="3984741009"/>
                    </a:ext>
                  </a:extLst>
                </a:gridCol>
                <a:gridCol w="1402676">
                  <a:extLst>
                    <a:ext uri="{9D8B030D-6E8A-4147-A177-3AD203B41FA5}">
                      <a16:colId xmlns:a16="http://schemas.microsoft.com/office/drawing/2014/main" val="2577583529"/>
                    </a:ext>
                  </a:extLst>
                </a:gridCol>
                <a:gridCol w="1479176">
                  <a:extLst>
                    <a:ext uri="{9D8B030D-6E8A-4147-A177-3AD203B41FA5}">
                      <a16:colId xmlns:a16="http://schemas.microsoft.com/office/drawing/2014/main" val="520878606"/>
                    </a:ext>
                  </a:extLst>
                </a:gridCol>
                <a:gridCol w="2084294">
                  <a:extLst>
                    <a:ext uri="{9D8B030D-6E8A-4147-A177-3AD203B41FA5}">
                      <a16:colId xmlns:a16="http://schemas.microsoft.com/office/drawing/2014/main" val="2381179960"/>
                    </a:ext>
                  </a:extLst>
                </a:gridCol>
              </a:tblGrid>
              <a:tr h="960943">
                <a:tc>
                  <a:txBody>
                    <a:bodyPr/>
                    <a:lstStyle/>
                    <a:p>
                      <a:endParaRPr lang="en-US" sz="1200" b="1" dirty="0">
                        <a:solidFill>
                          <a:schemeClr val="tx1"/>
                        </a:solidFill>
                        <a:latin typeface="Georgia" panose="02040502050405020303" pitchFamily="18" charset="0"/>
                      </a:endParaRPr>
                    </a:p>
                  </a:txBody>
                  <a:tcPr marL="161365" marR="0" marT="161365"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latin typeface="Georgia" panose="02040502050405020303" pitchFamily="18" charset="0"/>
                        </a:rPr>
                        <a:t>Systematic withdrawal</a:t>
                      </a:r>
                    </a:p>
                  </a:txBody>
                  <a:tcPr marL="161365" marR="0" marT="161365"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F27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Georgia" panose="02040502050405020303" pitchFamily="18" charset="0"/>
                        </a:rPr>
                        <a:t>Managed </a:t>
                      </a:r>
                      <a:br>
                        <a:rPr lang="en-US" sz="1200" b="1" dirty="0">
                          <a:solidFill>
                            <a:schemeClr val="tx1"/>
                          </a:solidFill>
                          <a:latin typeface="Georgia" panose="02040502050405020303" pitchFamily="18" charset="0"/>
                        </a:rPr>
                      </a:br>
                      <a:r>
                        <a:rPr lang="en-US" sz="1200" b="1" dirty="0">
                          <a:solidFill>
                            <a:schemeClr val="tx1"/>
                          </a:solidFill>
                          <a:latin typeface="Georgia" panose="02040502050405020303" pitchFamily="18" charset="0"/>
                        </a:rPr>
                        <a:t>payout funds</a:t>
                      </a:r>
                    </a:p>
                  </a:txBody>
                  <a:tcPr marL="161365" marR="0"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Georgia" panose="02040502050405020303" pitchFamily="18" charset="0"/>
                        </a:rPr>
                        <a:t>Guaranteed lifetime withdrawal benefit </a:t>
                      </a:r>
                      <a:r>
                        <a:rPr lang="en-US" sz="1200" b="0" dirty="0">
                          <a:solidFill>
                            <a:schemeClr val="tx1"/>
                          </a:solidFill>
                          <a:latin typeface="Georgia" panose="02040502050405020303" pitchFamily="18" charset="0"/>
                        </a:rPr>
                        <a:t>(GLWB)</a:t>
                      </a:r>
                    </a:p>
                  </a:txBody>
                  <a:tcPr marL="161365" marR="0" marT="161365"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59910"/>
                    </a:solidFill>
                  </a:tcPr>
                </a:tc>
                <a:extLst>
                  <a:ext uri="{0D108BD9-81ED-4DB2-BD59-A6C34878D82A}">
                    <a16:rowId xmlns:a16="http://schemas.microsoft.com/office/drawing/2014/main" val="2223493232"/>
                  </a:ext>
                </a:extLst>
              </a:tr>
            </a:tbl>
          </a:graphicData>
        </a:graphic>
      </p:graphicFrame>
      <p:graphicFrame>
        <p:nvGraphicFramePr>
          <p:cNvPr id="20" name="Table 19">
            <a:extLst>
              <a:ext uri="{FF2B5EF4-FFF2-40B4-BE49-F238E27FC236}">
                <a16:creationId xmlns:a16="http://schemas.microsoft.com/office/drawing/2014/main" id="{7899913F-9D42-5D5B-0E00-AAF7C89E76D4}"/>
              </a:ext>
            </a:extLst>
          </p:cNvPr>
          <p:cNvGraphicFramePr>
            <a:graphicFrameLocks noGrp="1"/>
          </p:cNvGraphicFramePr>
          <p:nvPr>
            <p:extLst>
              <p:ext uri="{D42A27DB-BD31-4B8C-83A1-F6EECF244321}">
                <p14:modId xmlns:p14="http://schemas.microsoft.com/office/powerpoint/2010/main" val="493209414"/>
              </p:ext>
            </p:extLst>
          </p:nvPr>
        </p:nvGraphicFramePr>
        <p:xfrm>
          <a:off x="6238876" y="4462071"/>
          <a:ext cx="5953123" cy="960943"/>
        </p:xfrm>
        <a:graphic>
          <a:graphicData uri="http://schemas.openxmlformats.org/drawingml/2006/table">
            <a:tbl>
              <a:tblPr firstRow="1" bandRow="1">
                <a:tableStyleId>{5C22544A-7EE6-4342-B048-85BDC9FD1C3A}</a:tableStyleId>
              </a:tblPr>
              <a:tblGrid>
                <a:gridCol w="1739713">
                  <a:extLst>
                    <a:ext uri="{9D8B030D-6E8A-4147-A177-3AD203B41FA5}">
                      <a16:colId xmlns:a16="http://schemas.microsoft.com/office/drawing/2014/main" val="642277898"/>
                    </a:ext>
                  </a:extLst>
                </a:gridCol>
                <a:gridCol w="1613647">
                  <a:extLst>
                    <a:ext uri="{9D8B030D-6E8A-4147-A177-3AD203B41FA5}">
                      <a16:colId xmlns:a16="http://schemas.microsoft.com/office/drawing/2014/main" val="2300253628"/>
                    </a:ext>
                  </a:extLst>
                </a:gridCol>
                <a:gridCol w="2276110">
                  <a:extLst>
                    <a:ext uri="{9D8B030D-6E8A-4147-A177-3AD203B41FA5}">
                      <a16:colId xmlns:a16="http://schemas.microsoft.com/office/drawing/2014/main" val="974442196"/>
                    </a:ext>
                  </a:extLst>
                </a:gridCol>
                <a:gridCol w="323653">
                  <a:extLst>
                    <a:ext uri="{9D8B030D-6E8A-4147-A177-3AD203B41FA5}">
                      <a16:colId xmlns:a16="http://schemas.microsoft.com/office/drawing/2014/main" val="315687432"/>
                    </a:ext>
                  </a:extLst>
                </a:gridCol>
              </a:tblGrid>
              <a:tr h="960943">
                <a:tc>
                  <a:txBody>
                    <a:bodyPr/>
                    <a:lstStyle/>
                    <a:p>
                      <a:r>
                        <a:rPr lang="en-US" sz="1200" b="1" dirty="0">
                          <a:solidFill>
                            <a:schemeClr val="tx1"/>
                          </a:solidFill>
                          <a:latin typeface="Georgia" panose="02040502050405020303" pitchFamily="18" charset="0"/>
                        </a:rPr>
                        <a:t>Deferred fixed annuity</a:t>
                      </a:r>
                    </a:p>
                  </a:txBody>
                  <a:tcPr marL="161365" marR="0" marT="161365"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Georgia" panose="02040502050405020303" pitchFamily="18" charset="0"/>
                        </a:rPr>
                        <a:t>Deferred income annuity</a:t>
                      </a:r>
                    </a:p>
                  </a:txBody>
                  <a:tcPr marL="161365" marR="0" marT="16136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Georgia" panose="02040502050405020303" pitchFamily="18" charset="0"/>
                        </a:rPr>
                        <a:t>Qualified longevity annuity contract </a:t>
                      </a:r>
                      <a:r>
                        <a:rPr lang="en-US" sz="1200" b="0" dirty="0">
                          <a:solidFill>
                            <a:schemeClr val="tx1"/>
                          </a:solidFill>
                          <a:latin typeface="Georgia" panose="02040502050405020303" pitchFamily="18" charset="0"/>
                        </a:rPr>
                        <a:t>(QLAC)</a:t>
                      </a:r>
                    </a:p>
                  </a:txBody>
                  <a:tcPr marL="161365" marR="0" marT="161365"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Georgia" panose="02040502050405020303" pitchFamily="18" charset="0"/>
                      </a:endParaRPr>
                    </a:p>
                  </a:txBody>
                  <a:tcPr marL="161365" marR="0" marT="161365"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72756"/>
                  </a:ext>
                </a:extLst>
              </a:tr>
            </a:tbl>
          </a:graphicData>
        </a:graphic>
      </p:graphicFrame>
      <p:pic>
        <p:nvPicPr>
          <p:cNvPr id="22" name="Graphic 21">
            <a:extLst>
              <a:ext uri="{FF2B5EF4-FFF2-40B4-BE49-F238E27FC236}">
                <a16:creationId xmlns:a16="http://schemas.microsoft.com/office/drawing/2014/main" id="{53A58753-870E-737D-D7DE-B8183E71C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027" y="2110991"/>
            <a:ext cx="826068" cy="758357"/>
          </a:xfrm>
          <a:prstGeom prst="rect">
            <a:avLst/>
          </a:prstGeom>
        </p:spPr>
      </p:pic>
      <p:grpSp>
        <p:nvGrpSpPr>
          <p:cNvPr id="6" name="Group 5">
            <a:extLst>
              <a:ext uri="{FF2B5EF4-FFF2-40B4-BE49-F238E27FC236}">
                <a16:creationId xmlns:a16="http://schemas.microsoft.com/office/drawing/2014/main" id="{71951913-2DEC-14E9-D9EB-F2B9269AD05C}"/>
              </a:ext>
            </a:extLst>
          </p:cNvPr>
          <p:cNvGrpSpPr/>
          <p:nvPr/>
        </p:nvGrpSpPr>
        <p:grpSpPr>
          <a:xfrm>
            <a:off x="6028764" y="1885051"/>
            <a:ext cx="1210234" cy="1210234"/>
            <a:chOff x="6745636" y="2136391"/>
            <a:chExt cx="1371598" cy="1371598"/>
          </a:xfrm>
        </p:grpSpPr>
        <p:sp>
          <p:nvSpPr>
            <p:cNvPr id="16" name="Round Single Corner Rectangle 15">
              <a:extLst>
                <a:ext uri="{FF2B5EF4-FFF2-40B4-BE49-F238E27FC236}">
                  <a16:creationId xmlns:a16="http://schemas.microsoft.com/office/drawing/2014/main" id="{5B0D5F9B-C804-5E1F-F06D-56B4337B2BC6}"/>
                </a:ext>
              </a:extLst>
            </p:cNvPr>
            <p:cNvSpPr/>
            <p:nvPr/>
          </p:nvSpPr>
          <p:spPr>
            <a:xfrm>
              <a:off x="6745636" y="2136391"/>
              <a:ext cx="1371598" cy="1371598"/>
            </a:xfrm>
            <a:prstGeom prst="round1Rect">
              <a:avLst>
                <a:gd name="adj" fmla="val 25235"/>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pic>
          <p:nvPicPr>
            <p:cNvPr id="23" name="Graphic 22">
              <a:extLst>
                <a:ext uri="{FF2B5EF4-FFF2-40B4-BE49-F238E27FC236}">
                  <a16:creationId xmlns:a16="http://schemas.microsoft.com/office/drawing/2014/main" id="{0F622C6E-043A-3EC0-7E92-CB21054DC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8705" y="2423105"/>
              <a:ext cx="765460" cy="870523"/>
            </a:xfrm>
            <a:prstGeom prst="rect">
              <a:avLst/>
            </a:prstGeom>
          </p:spPr>
        </p:pic>
      </p:grpSp>
    </p:spTree>
    <p:extLst>
      <p:ext uri="{BB962C8B-B14F-4D97-AF65-F5344CB8AC3E}">
        <p14:creationId xmlns:p14="http://schemas.microsoft.com/office/powerpoint/2010/main" val="225493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156D9-5EE9-0166-379F-E3EA243C5A16}"/>
              </a:ext>
            </a:extLst>
          </p:cNvPr>
          <p:cNvGraphicFramePr>
            <a:graphicFrameLocks noGrp="1"/>
          </p:cNvGraphicFramePr>
          <p:nvPr>
            <p:extLst>
              <p:ext uri="{D42A27DB-BD31-4B8C-83A1-F6EECF244321}">
                <p14:modId xmlns:p14="http://schemas.microsoft.com/office/powerpoint/2010/main" val="3683216716"/>
              </p:ext>
            </p:extLst>
          </p:nvPr>
        </p:nvGraphicFramePr>
        <p:xfrm>
          <a:off x="0" y="1553640"/>
          <a:ext cx="12348882" cy="4109307"/>
        </p:xfrm>
        <a:graphic>
          <a:graphicData uri="http://schemas.openxmlformats.org/drawingml/2006/table">
            <a:tbl>
              <a:tblPr firstRow="1" bandRow="1">
                <a:tableStyleId>{2D5ABB26-0587-4C30-8999-92F81FD0307C}</a:tableStyleId>
              </a:tblPr>
              <a:tblGrid>
                <a:gridCol w="339365">
                  <a:extLst>
                    <a:ext uri="{9D8B030D-6E8A-4147-A177-3AD203B41FA5}">
                      <a16:colId xmlns:a16="http://schemas.microsoft.com/office/drawing/2014/main" val="1335418186"/>
                    </a:ext>
                  </a:extLst>
                </a:gridCol>
                <a:gridCol w="1520811">
                  <a:extLst>
                    <a:ext uri="{9D8B030D-6E8A-4147-A177-3AD203B41FA5}">
                      <a16:colId xmlns:a16="http://schemas.microsoft.com/office/drawing/2014/main" val="3996122449"/>
                    </a:ext>
                  </a:extLst>
                </a:gridCol>
                <a:gridCol w="2904565">
                  <a:extLst>
                    <a:ext uri="{9D8B030D-6E8A-4147-A177-3AD203B41FA5}">
                      <a16:colId xmlns:a16="http://schemas.microsoft.com/office/drawing/2014/main" val="2044324428"/>
                    </a:ext>
                  </a:extLst>
                </a:gridCol>
                <a:gridCol w="3307976">
                  <a:extLst>
                    <a:ext uri="{9D8B030D-6E8A-4147-A177-3AD203B41FA5}">
                      <a16:colId xmlns:a16="http://schemas.microsoft.com/office/drawing/2014/main" val="3324875706"/>
                    </a:ext>
                  </a:extLst>
                </a:gridCol>
                <a:gridCol w="3603812">
                  <a:extLst>
                    <a:ext uri="{9D8B030D-6E8A-4147-A177-3AD203B41FA5}">
                      <a16:colId xmlns:a16="http://schemas.microsoft.com/office/drawing/2014/main" val="1676440907"/>
                    </a:ext>
                  </a:extLst>
                </a:gridCol>
                <a:gridCol w="672353">
                  <a:extLst>
                    <a:ext uri="{9D8B030D-6E8A-4147-A177-3AD203B41FA5}">
                      <a16:colId xmlns:a16="http://schemas.microsoft.com/office/drawing/2014/main" val="1016372727"/>
                    </a:ext>
                  </a:extLst>
                </a:gridCol>
              </a:tblGrid>
              <a:tr h="806824">
                <a:tc>
                  <a:txBody>
                    <a:bodyPr/>
                    <a:lstStyle/>
                    <a:p>
                      <a:endParaRPr lang="en-US" sz="1600" dirty="0"/>
                    </a:p>
                  </a:txBody>
                  <a:tcPr marL="0" marR="0" marT="0" marB="0" anchor="b">
                    <a:lnB w="12700" cap="flat" cmpd="sng" algn="ctr">
                      <a:solidFill>
                        <a:schemeClr val="bg1">
                          <a:lumMod val="75000"/>
                        </a:schemeClr>
                      </a:solidFill>
                      <a:prstDash val="solid"/>
                      <a:round/>
                      <a:headEnd type="none" w="med" len="med"/>
                      <a:tailEnd type="none" w="med" len="med"/>
                    </a:lnB>
                    <a:noFill/>
                  </a:tcPr>
                </a:tc>
                <a:tc>
                  <a:txBody>
                    <a:bodyPr/>
                    <a:lstStyle/>
                    <a:p>
                      <a:endParaRPr lang="en-US" sz="1600" dirty="0"/>
                    </a:p>
                  </a:txBody>
                  <a:tcPr marL="80682" marR="0" marT="80682" marB="0" anchor="b">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anose="02040502050405020303" pitchFamily="18" charset="0"/>
                        </a:rPr>
                        <a:t>Systematic </a:t>
                      </a:r>
                      <a:br>
                        <a:rPr lang="en-US" sz="1800" b="1" dirty="0">
                          <a:solidFill>
                            <a:schemeClr val="tx1"/>
                          </a:solidFill>
                          <a:latin typeface="Georgia" panose="02040502050405020303" pitchFamily="18" charset="0"/>
                        </a:rPr>
                      </a:br>
                      <a:r>
                        <a:rPr lang="en-US" sz="1800" b="1" dirty="0">
                          <a:solidFill>
                            <a:schemeClr val="tx1"/>
                          </a:solidFill>
                          <a:latin typeface="Georgia" panose="02040502050405020303" pitchFamily="18" charset="0"/>
                        </a:rPr>
                        <a:t>withdrawal</a:t>
                      </a:r>
                    </a:p>
                  </a:txBody>
                  <a:tcPr marL="161365" marR="0" marT="80682" marB="80682" anchor="b">
                    <a:lnB w="12700" cap="flat" cmpd="sng" algn="ctr">
                      <a:solidFill>
                        <a:schemeClr val="bg1">
                          <a:lumMod val="75000"/>
                        </a:schemeClr>
                      </a:solidFill>
                      <a:prstDash val="solid"/>
                      <a:round/>
                      <a:headEnd type="none" w="med" len="med"/>
                      <a:tailEnd type="none" w="med" len="med"/>
                    </a:lnB>
                    <a:solidFill>
                      <a:srgbClr val="D9F270"/>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anose="02040502050405020303" pitchFamily="18" charset="0"/>
                        </a:rPr>
                        <a:t>Managed </a:t>
                      </a:r>
                      <a:br>
                        <a:rPr lang="en-US" sz="1800" b="1" dirty="0">
                          <a:solidFill>
                            <a:schemeClr val="tx1"/>
                          </a:solidFill>
                          <a:latin typeface="Georgia" panose="02040502050405020303" pitchFamily="18" charset="0"/>
                        </a:rPr>
                      </a:br>
                      <a:r>
                        <a:rPr lang="en-US" sz="1800" b="1" dirty="0">
                          <a:solidFill>
                            <a:schemeClr val="tx1"/>
                          </a:solidFill>
                          <a:latin typeface="Georgia" panose="02040502050405020303" pitchFamily="18" charset="0"/>
                        </a:rPr>
                        <a:t>payout funds</a:t>
                      </a:r>
                    </a:p>
                  </a:txBody>
                  <a:tcPr marL="161365" marR="0" marT="80682" marB="80682" anchor="b">
                    <a:lnB w="12700" cap="flat" cmpd="sng" algn="ctr">
                      <a:solidFill>
                        <a:schemeClr val="bg1">
                          <a:lumMod val="75000"/>
                        </a:schemeClr>
                      </a:solidFill>
                      <a:prstDash val="solid"/>
                      <a:round/>
                      <a:headEnd type="none" w="med" len="med"/>
                      <a:tailEnd type="none" w="med" len="med"/>
                    </a:lnB>
                    <a:solidFill>
                      <a:schemeClr val="accent3"/>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anose="02040502050405020303" pitchFamily="18" charset="0"/>
                        </a:rPr>
                        <a:t>Guaranteed lifetime withdrawal benefit </a:t>
                      </a:r>
                      <a:r>
                        <a:rPr lang="en-US" sz="1800" b="0" dirty="0">
                          <a:solidFill>
                            <a:schemeClr val="tx1"/>
                          </a:solidFill>
                          <a:latin typeface="Georgia" panose="02040502050405020303" pitchFamily="18" charset="0"/>
                        </a:rPr>
                        <a:t>(GLWB)</a:t>
                      </a:r>
                    </a:p>
                  </a:txBody>
                  <a:tcPr marL="161365" marR="0" marT="80682" marB="80682" anchor="b">
                    <a:lnB w="12700" cap="flat" cmpd="sng" algn="ctr">
                      <a:solidFill>
                        <a:schemeClr val="bg1">
                          <a:lumMod val="75000"/>
                        </a:schemeClr>
                      </a:solidFill>
                      <a:prstDash val="solid"/>
                      <a:round/>
                      <a:headEnd type="none" w="med" len="med"/>
                      <a:tailEnd type="none" w="med" len="med"/>
                    </a:lnB>
                    <a:solidFill>
                      <a:srgbClr val="859910"/>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Georgia" panose="02040502050405020303" pitchFamily="18" charset="0"/>
                      </a:endParaRPr>
                    </a:p>
                  </a:txBody>
                  <a:tcPr marL="0" marR="0" marT="0" marB="0" anchor="b">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9903359"/>
                  </a:ext>
                </a:extLst>
              </a:tr>
              <a:tr h="1111371">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eorgia" panose="02040502050405020303" pitchFamily="18" charset="0"/>
                        </a:rPr>
                        <a:t>Product </a:t>
                      </a:r>
                    </a:p>
                    <a:p>
                      <a:pPr marL="0" marR="0" lvl="0" indent="0" algn="l" defTabSz="50292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eorgia" panose="02040502050405020303" pitchFamily="18" charset="0"/>
                        </a:rPr>
                        <a:t>overview</a:t>
                      </a:r>
                    </a:p>
                  </a:txBody>
                  <a:tcPr marL="0" marR="0" marT="564776"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tc>
                  <a:txBody>
                    <a:bodyPr/>
                    <a:lstStyle/>
                    <a:p>
                      <a:pPr>
                        <a:spcAft>
                          <a:spcPts val="600"/>
                        </a:spcAft>
                      </a:pPr>
                      <a:r>
                        <a:rPr lang="en-US" sz="1100" dirty="0">
                          <a:solidFill>
                            <a:schemeClr val="tx1"/>
                          </a:solidFill>
                          <a:latin typeface="Georgia" panose="02040502050405020303" pitchFamily="18" charset="0"/>
                        </a:rPr>
                        <a:t>Method of withdrawing funds from an investment account</a:t>
                      </a:r>
                    </a:p>
                    <a:p>
                      <a:pPr marL="0" indent="0">
                        <a:spcAft>
                          <a:spcPts val="600"/>
                        </a:spcAft>
                        <a:buFont typeface="Arial" panose="020B0604020202020204" pitchFamily="34" charset="0"/>
                        <a:buNone/>
                      </a:pPr>
                      <a:r>
                        <a:rPr lang="en-US" sz="1100" dirty="0">
                          <a:solidFill>
                            <a:schemeClr val="tx1"/>
                          </a:solidFill>
                          <a:latin typeface="Georgia" panose="02040502050405020303" pitchFamily="18" charset="0"/>
                        </a:rPr>
                        <a:t>Payments not guaranteed</a:t>
                      </a:r>
                    </a:p>
                    <a:p>
                      <a:endParaRPr lang="en-US" sz="1100" dirty="0"/>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tc>
                  <a:txBody>
                    <a:bodyPr/>
                    <a:lstStyle/>
                    <a:p>
                      <a:pPr>
                        <a:spcAft>
                          <a:spcPts val="600"/>
                        </a:spcAft>
                      </a:pPr>
                      <a:r>
                        <a:rPr lang="en-US" sz="1100" dirty="0">
                          <a:solidFill>
                            <a:schemeClr val="tx1"/>
                          </a:solidFill>
                          <a:latin typeface="Georgia" panose="02040502050405020303" pitchFamily="18" charset="0"/>
                        </a:rPr>
                        <a:t>Professionally managed investments (i.e. mutual fund or CIT) that provide regular income payments to investors</a:t>
                      </a:r>
                    </a:p>
                    <a:p>
                      <a:pPr marL="0" indent="0">
                        <a:spcAft>
                          <a:spcPts val="600"/>
                        </a:spcAft>
                        <a:buFont typeface="Arial" panose="020B0604020202020204" pitchFamily="34" charset="0"/>
                        <a:buNone/>
                      </a:pPr>
                      <a:r>
                        <a:rPr lang="en-US" sz="1100" dirty="0">
                          <a:solidFill>
                            <a:schemeClr val="tx1"/>
                          </a:solidFill>
                          <a:latin typeface="Georgia" panose="02040502050405020303" pitchFamily="18" charset="0"/>
                        </a:rPr>
                        <a:t>Payments can fluctuate and are not guaranteed</a:t>
                      </a:r>
                    </a:p>
                    <a:p>
                      <a:endParaRPr lang="en-US" sz="1100" dirty="0"/>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tc>
                  <a:txBody>
                    <a:bodyPr/>
                    <a:lstStyle/>
                    <a:p>
                      <a:pPr>
                        <a:spcAft>
                          <a:spcPts val="600"/>
                        </a:spcAft>
                      </a:pPr>
                      <a:r>
                        <a:rPr lang="en-US" sz="1100" dirty="0">
                          <a:solidFill>
                            <a:schemeClr val="tx1"/>
                          </a:solidFill>
                          <a:latin typeface="Georgia" panose="02040502050405020303" pitchFamily="18" charset="0"/>
                        </a:rPr>
                        <a:t>Guarantees a specified withdrawal percentage from participants’ accumulated balance from an underlying investment portfolio</a:t>
                      </a:r>
                    </a:p>
                    <a:p>
                      <a:pPr>
                        <a:spcAft>
                          <a:spcPts val="600"/>
                        </a:spcAft>
                      </a:pPr>
                      <a:r>
                        <a:rPr lang="en-US" sz="1100" dirty="0">
                          <a:solidFill>
                            <a:schemeClr val="tx1"/>
                          </a:solidFill>
                          <a:latin typeface="Georgia" panose="02040502050405020303" pitchFamily="18" charset="0"/>
                        </a:rPr>
                        <a:t>Once total balance depleted, the provider pays a guaranteed payout for life</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00"/>
                      </a:srgbClr>
                    </a:solidFill>
                  </a:tcPr>
                </a:tc>
                <a:extLst>
                  <a:ext uri="{0D108BD9-81ED-4DB2-BD59-A6C34878D82A}">
                    <a16:rowId xmlns:a16="http://schemas.microsoft.com/office/drawing/2014/main" val="3238331956"/>
                  </a:ext>
                </a:extLst>
              </a:tr>
              <a:tr h="1079741">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r>
                        <a:rPr lang="en-US" sz="1200" b="1" dirty="0">
                          <a:solidFill>
                            <a:schemeClr val="tx2"/>
                          </a:solidFill>
                          <a:latin typeface="Georgia" panose="02040502050405020303" pitchFamily="18" charset="0"/>
                        </a:rPr>
                        <a:t>Benefits</a:t>
                      </a:r>
                      <a:endParaRPr lang="en-US" sz="1200" b="1" dirty="0">
                        <a:solidFill>
                          <a:schemeClr val="tx2"/>
                        </a:solidFill>
                      </a:endParaRPr>
                    </a:p>
                  </a:txBody>
                  <a:tcPr marL="0" marR="0" marT="564776"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Participant has full access to account value</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Potential for growth in retirement</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Actively managed fund</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Participant has full access to account balance</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Potential for growth in retirement</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Participant has full access to account balance</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May have a minimum guaranteed return while saving*</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Guaranteed income for life*</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extLst>
                  <a:ext uri="{0D108BD9-81ED-4DB2-BD59-A6C34878D82A}">
                    <a16:rowId xmlns:a16="http://schemas.microsoft.com/office/drawing/2014/main" val="3874058778"/>
                  </a:ext>
                </a:extLst>
              </a:tr>
              <a:tr h="1111371">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solidFill>
                      <a:srgbClr val="E3E5DC"/>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eorgia" panose="02040502050405020303" pitchFamily="18" charset="0"/>
                        </a:rPr>
                        <a:t>Drawbacks</a:t>
                      </a:r>
                    </a:p>
                  </a:txBody>
                  <a:tcPr marL="0" marR="0" marT="564776" marB="0">
                    <a:lnT w="12700" cap="flat" cmpd="sng" algn="ctr">
                      <a:solidFill>
                        <a:schemeClr val="bg1">
                          <a:lumMod val="75000"/>
                        </a:schemeClr>
                      </a:solidFill>
                      <a:prstDash val="solid"/>
                      <a:round/>
                      <a:headEnd type="none" w="med" len="med"/>
                      <a:tailEnd type="none" w="med" len="med"/>
                    </a:lnT>
                    <a:solidFill>
                      <a:srgbClr val="E3E5DC"/>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Balance is exposed to market volatility</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Account value may run out during retirement</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No insurance protection or guarantees</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Potentially high fees</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Balance is exposed to market volatility</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Account value may run out during retirement</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No insurance protection or guarantees</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Potentially high fees</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Complicated rules and provisions</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Excess withdrawals from account balance may reduce income</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solidFill>
                  </a:tcPr>
                </a:tc>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solidFill>
                      <a:srgbClr val="E3E5DC"/>
                    </a:solidFill>
                  </a:tcPr>
                </a:tc>
                <a:extLst>
                  <a:ext uri="{0D108BD9-81ED-4DB2-BD59-A6C34878D82A}">
                    <a16:rowId xmlns:a16="http://schemas.microsoft.com/office/drawing/2014/main" val="1745985406"/>
                  </a:ext>
                </a:extLst>
              </a:tr>
            </a:tbl>
          </a:graphicData>
        </a:graphic>
      </p:graphicFrame>
      <p:sp>
        <p:nvSpPr>
          <p:cNvPr id="2" name="Title 1">
            <a:extLst>
              <a:ext uri="{FF2B5EF4-FFF2-40B4-BE49-F238E27FC236}">
                <a16:creationId xmlns:a16="http://schemas.microsoft.com/office/drawing/2014/main" id="{E50DA93D-2518-285A-E377-D334FCA213A4}"/>
              </a:ext>
            </a:extLst>
          </p:cNvPr>
          <p:cNvSpPr>
            <a:spLocks noGrp="1"/>
          </p:cNvSpPr>
          <p:nvPr>
            <p:ph type="title"/>
          </p:nvPr>
        </p:nvSpPr>
        <p:spPr>
          <a:xfrm>
            <a:off x="345123" y="296863"/>
            <a:ext cx="11522074" cy="1227137"/>
          </a:xfrm>
        </p:spPr>
        <p:txBody>
          <a:bodyPr>
            <a:normAutofit/>
          </a:bodyPr>
          <a:lstStyle/>
          <a:p>
            <a:r>
              <a:rPr lang="en-US"/>
              <a:t>Options emphasizing liquidity</a:t>
            </a:r>
            <a:endParaRPr lang="en-US" dirty="0"/>
          </a:p>
        </p:txBody>
      </p:sp>
      <p:sp>
        <p:nvSpPr>
          <p:cNvPr id="8" name="Text Placeholder 7">
            <a:extLst>
              <a:ext uri="{FF2B5EF4-FFF2-40B4-BE49-F238E27FC236}">
                <a16:creationId xmlns:a16="http://schemas.microsoft.com/office/drawing/2014/main" id="{D6E14384-8E9C-F72B-C0B2-07EB934163C4}"/>
              </a:ext>
            </a:extLst>
          </p:cNvPr>
          <p:cNvSpPr>
            <a:spLocks noGrp="1"/>
          </p:cNvSpPr>
          <p:nvPr>
            <p:ph type="body" sz="quarter" idx="23"/>
          </p:nvPr>
        </p:nvSpPr>
        <p:spPr>
          <a:xfrm>
            <a:off x="344489" y="5975864"/>
            <a:ext cx="11522074" cy="365125"/>
          </a:xfrm>
        </p:spPr>
        <p:txBody>
          <a:bodyPr/>
          <a:lstStyle/>
          <a:p>
            <a:r>
              <a:rPr lang="en-US"/>
              <a:t>* Insurance product guarantees are backed by the claims-paying ability of the issuer.</a:t>
            </a:r>
            <a:endParaRPr lang="en-US" dirty="0"/>
          </a:p>
        </p:txBody>
      </p:sp>
      <p:pic>
        <p:nvPicPr>
          <p:cNvPr id="7" name="Graphic 6">
            <a:extLst>
              <a:ext uri="{FF2B5EF4-FFF2-40B4-BE49-F238E27FC236}">
                <a16:creationId xmlns:a16="http://schemas.microsoft.com/office/drawing/2014/main" id="{0F719EFF-76B1-995A-A3DC-B4C83556DA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538" y="3591739"/>
            <a:ext cx="404111" cy="404111"/>
          </a:xfrm>
          <a:prstGeom prst="rect">
            <a:avLst/>
          </a:prstGeom>
        </p:spPr>
      </p:pic>
      <p:pic>
        <p:nvPicPr>
          <p:cNvPr id="13" name="Graphic 12">
            <a:extLst>
              <a:ext uri="{FF2B5EF4-FFF2-40B4-BE49-F238E27FC236}">
                <a16:creationId xmlns:a16="http://schemas.microsoft.com/office/drawing/2014/main" id="{3676F7A2-5F25-0354-3DDE-36C5F2ABAF3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9538" y="2453040"/>
            <a:ext cx="404111" cy="404111"/>
          </a:xfrm>
          <a:prstGeom prst="rect">
            <a:avLst/>
          </a:prstGeom>
        </p:spPr>
      </p:pic>
      <p:pic>
        <p:nvPicPr>
          <p:cNvPr id="14" name="Graphic 13">
            <a:extLst>
              <a:ext uri="{FF2B5EF4-FFF2-40B4-BE49-F238E27FC236}">
                <a16:creationId xmlns:a16="http://schemas.microsoft.com/office/drawing/2014/main" id="{3E94173B-C82C-4205-C55D-77BBF6D496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9538" y="4677894"/>
            <a:ext cx="415804" cy="415804"/>
          </a:xfrm>
          <a:prstGeom prst="rect">
            <a:avLst/>
          </a:prstGeom>
        </p:spPr>
      </p:pic>
      <p:cxnSp>
        <p:nvCxnSpPr>
          <p:cNvPr id="15" name="Straight Connector 14">
            <a:extLst>
              <a:ext uri="{FF2B5EF4-FFF2-40B4-BE49-F238E27FC236}">
                <a16:creationId xmlns:a16="http://schemas.microsoft.com/office/drawing/2014/main" id="{BEB8EB3C-FD10-EED3-FD16-7276EF768BEB}"/>
              </a:ext>
            </a:extLst>
          </p:cNvPr>
          <p:cNvCxnSpPr>
            <a:cxnSpLocks/>
          </p:cNvCxnSpPr>
          <p:nvPr/>
        </p:nvCxnSpPr>
        <p:spPr>
          <a:xfrm>
            <a:off x="0" y="1533750"/>
            <a:ext cx="12192000" cy="0"/>
          </a:xfrm>
          <a:prstGeom prst="line">
            <a:avLst/>
          </a:prstGeom>
          <a:ln w="50800" cap="rnd">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A4A07C12-17E9-039E-0403-37FA6001675A}"/>
              </a:ext>
            </a:extLst>
          </p:cNvPr>
          <p:cNvGrpSpPr/>
          <p:nvPr/>
        </p:nvGrpSpPr>
        <p:grpSpPr>
          <a:xfrm>
            <a:off x="344489" y="1260476"/>
            <a:ext cx="693868" cy="693868"/>
            <a:chOff x="615176" y="1198534"/>
            <a:chExt cx="1371600" cy="1371600"/>
          </a:xfrm>
        </p:grpSpPr>
        <p:sp>
          <p:nvSpPr>
            <p:cNvPr id="4" name="Round Single Corner Rectangle 3">
              <a:extLst>
                <a:ext uri="{FF2B5EF4-FFF2-40B4-BE49-F238E27FC236}">
                  <a16:creationId xmlns:a16="http://schemas.microsoft.com/office/drawing/2014/main" id="{8A5D28E1-5616-3745-092C-7411FDBB5A85}"/>
                </a:ext>
              </a:extLst>
            </p:cNvPr>
            <p:cNvSpPr/>
            <p:nvPr/>
          </p:nvSpPr>
          <p:spPr>
            <a:xfrm>
              <a:off x="615176" y="1198534"/>
              <a:ext cx="1371600" cy="1371600"/>
            </a:xfrm>
            <a:prstGeom prst="round1Rect">
              <a:avLst>
                <a:gd name="adj" fmla="val 27536"/>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pic>
          <p:nvPicPr>
            <p:cNvPr id="5" name="Graphic 4">
              <a:extLst>
                <a:ext uri="{FF2B5EF4-FFF2-40B4-BE49-F238E27FC236}">
                  <a16:creationId xmlns:a16="http://schemas.microsoft.com/office/drawing/2014/main" id="{28BB357A-4C2A-136D-84AE-E460FEA4B7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831" y="1454599"/>
              <a:ext cx="936210" cy="859471"/>
            </a:xfrm>
            <a:prstGeom prst="rect">
              <a:avLst/>
            </a:prstGeom>
          </p:spPr>
        </p:pic>
      </p:grpSp>
    </p:spTree>
    <p:extLst>
      <p:ext uri="{BB962C8B-B14F-4D97-AF65-F5344CB8AC3E}">
        <p14:creationId xmlns:p14="http://schemas.microsoft.com/office/powerpoint/2010/main" val="298370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9156D9-5EE9-0166-379F-E3EA243C5A16}"/>
              </a:ext>
            </a:extLst>
          </p:cNvPr>
          <p:cNvGraphicFramePr>
            <a:graphicFrameLocks noGrp="1"/>
          </p:cNvGraphicFramePr>
          <p:nvPr>
            <p:extLst>
              <p:ext uri="{D42A27DB-BD31-4B8C-83A1-F6EECF244321}">
                <p14:modId xmlns:p14="http://schemas.microsoft.com/office/powerpoint/2010/main" val="1676854750"/>
              </p:ext>
            </p:extLst>
          </p:nvPr>
        </p:nvGraphicFramePr>
        <p:xfrm>
          <a:off x="0" y="1546412"/>
          <a:ext cx="12285233" cy="4584112"/>
        </p:xfrm>
        <a:graphic>
          <a:graphicData uri="http://schemas.openxmlformats.org/drawingml/2006/table">
            <a:tbl>
              <a:tblPr firstRow="1" bandRow="1">
                <a:tableStyleId>{2D5ABB26-0587-4C30-8999-92F81FD0307C}</a:tableStyleId>
              </a:tblPr>
              <a:tblGrid>
                <a:gridCol w="336550">
                  <a:extLst>
                    <a:ext uri="{9D8B030D-6E8A-4147-A177-3AD203B41FA5}">
                      <a16:colId xmlns:a16="http://schemas.microsoft.com/office/drawing/2014/main" val="1335418186"/>
                    </a:ext>
                  </a:extLst>
                </a:gridCol>
                <a:gridCol w="1527212">
                  <a:extLst>
                    <a:ext uri="{9D8B030D-6E8A-4147-A177-3AD203B41FA5}">
                      <a16:colId xmlns:a16="http://schemas.microsoft.com/office/drawing/2014/main" val="3996122449"/>
                    </a:ext>
                  </a:extLst>
                </a:gridCol>
                <a:gridCol w="3452956">
                  <a:extLst>
                    <a:ext uri="{9D8B030D-6E8A-4147-A177-3AD203B41FA5}">
                      <a16:colId xmlns:a16="http://schemas.microsoft.com/office/drawing/2014/main" val="2044324428"/>
                    </a:ext>
                  </a:extLst>
                </a:gridCol>
                <a:gridCol w="2705492">
                  <a:extLst>
                    <a:ext uri="{9D8B030D-6E8A-4147-A177-3AD203B41FA5}">
                      <a16:colId xmlns:a16="http://schemas.microsoft.com/office/drawing/2014/main" val="3324875706"/>
                    </a:ext>
                  </a:extLst>
                </a:gridCol>
                <a:gridCol w="3855563">
                  <a:extLst>
                    <a:ext uri="{9D8B030D-6E8A-4147-A177-3AD203B41FA5}">
                      <a16:colId xmlns:a16="http://schemas.microsoft.com/office/drawing/2014/main" val="1676440907"/>
                    </a:ext>
                  </a:extLst>
                </a:gridCol>
                <a:gridCol w="407460">
                  <a:extLst>
                    <a:ext uri="{9D8B030D-6E8A-4147-A177-3AD203B41FA5}">
                      <a16:colId xmlns:a16="http://schemas.microsoft.com/office/drawing/2014/main" val="1016372727"/>
                    </a:ext>
                  </a:extLst>
                </a:gridCol>
              </a:tblGrid>
              <a:tr h="806824">
                <a:tc>
                  <a:txBody>
                    <a:bodyPr/>
                    <a:lstStyle/>
                    <a:p>
                      <a:endParaRPr lang="en-US" sz="1600" dirty="0"/>
                    </a:p>
                  </a:txBody>
                  <a:tcPr marL="0" marR="0" marT="0" marB="0" anchor="b">
                    <a:lnB w="12700" cap="flat" cmpd="sng" algn="ctr">
                      <a:solidFill>
                        <a:schemeClr val="bg1">
                          <a:lumMod val="75000"/>
                        </a:schemeClr>
                      </a:solidFill>
                      <a:prstDash val="solid"/>
                      <a:round/>
                      <a:headEnd type="none" w="med" len="med"/>
                      <a:tailEnd type="none" w="med" len="med"/>
                    </a:lnB>
                    <a:noFill/>
                  </a:tcPr>
                </a:tc>
                <a:tc>
                  <a:txBody>
                    <a:bodyPr/>
                    <a:lstStyle/>
                    <a:p>
                      <a:endParaRPr lang="en-US" sz="1600" dirty="0"/>
                    </a:p>
                  </a:txBody>
                  <a:tcPr marL="80682" marR="0" marT="80682" marB="0" anchor="b">
                    <a:lnB w="12700" cap="flat" cmpd="sng" algn="ctr">
                      <a:solidFill>
                        <a:schemeClr val="bg1">
                          <a:lumMod val="75000"/>
                        </a:schemeClr>
                      </a:solidFill>
                      <a:prstDash val="solid"/>
                      <a:round/>
                      <a:headEnd type="none" w="med" len="med"/>
                      <a:tailEnd type="none" w="med" len="med"/>
                    </a:lnB>
                    <a:noFill/>
                  </a:tcPr>
                </a:tc>
                <a:tc>
                  <a:txBody>
                    <a:bodyPr/>
                    <a:lstStyle/>
                    <a:p>
                      <a:r>
                        <a:rPr lang="en-US" sz="1800" b="1" dirty="0">
                          <a:solidFill>
                            <a:schemeClr val="tx1"/>
                          </a:solidFill>
                          <a:latin typeface="Georgia" panose="02040502050405020303" pitchFamily="18" charset="0"/>
                        </a:rPr>
                        <a:t>Deferred </a:t>
                      </a:r>
                    </a:p>
                    <a:p>
                      <a:r>
                        <a:rPr lang="en-US" sz="1800" b="1" dirty="0">
                          <a:solidFill>
                            <a:schemeClr val="tx1"/>
                          </a:solidFill>
                          <a:latin typeface="Georgia" panose="02040502050405020303" pitchFamily="18" charset="0"/>
                        </a:rPr>
                        <a:t>fixed annuity</a:t>
                      </a:r>
                    </a:p>
                  </a:txBody>
                  <a:tcPr marL="161365" marR="0" marT="80682" marB="80682" anchor="b">
                    <a:lnB w="12700" cap="flat" cmpd="sng" algn="ctr">
                      <a:solidFill>
                        <a:schemeClr val="bg1">
                          <a:lumMod val="75000"/>
                        </a:schemeClr>
                      </a:solidFill>
                      <a:prstDash val="solid"/>
                      <a:round/>
                      <a:headEnd type="none" w="med" len="med"/>
                      <a:tailEnd type="none" w="med" len="med"/>
                    </a:lnB>
                    <a:solidFill>
                      <a:schemeClr val="accent4">
                        <a:alpha val="30000"/>
                      </a:schemeClr>
                    </a:solidFill>
                  </a:tcPr>
                </a:tc>
                <a:tc>
                  <a:txBody>
                    <a:bodyPr/>
                    <a:lstStyle/>
                    <a:p>
                      <a:r>
                        <a:rPr lang="en-US" sz="1800" b="1" dirty="0">
                          <a:solidFill>
                            <a:schemeClr val="tx1"/>
                          </a:solidFill>
                          <a:latin typeface="Georgia" panose="02040502050405020303" pitchFamily="18" charset="0"/>
                        </a:rPr>
                        <a:t>Deferred </a:t>
                      </a:r>
                    </a:p>
                    <a:p>
                      <a:r>
                        <a:rPr lang="en-US" sz="1800" b="1" dirty="0">
                          <a:solidFill>
                            <a:schemeClr val="tx1"/>
                          </a:solidFill>
                          <a:latin typeface="Georgia" panose="02040502050405020303" pitchFamily="18" charset="0"/>
                        </a:rPr>
                        <a:t>income annuity</a:t>
                      </a:r>
                    </a:p>
                  </a:txBody>
                  <a:tcPr marL="161365" marR="0" marT="80682" marB="80682" anchor="b">
                    <a:lnB w="12700" cap="flat" cmpd="sng" algn="ctr">
                      <a:solidFill>
                        <a:schemeClr val="bg1">
                          <a:lumMod val="75000"/>
                        </a:schemeClr>
                      </a:solidFill>
                      <a:prstDash val="solid"/>
                      <a:round/>
                      <a:headEnd type="none" w="med" len="med"/>
                      <a:tailEnd type="none" w="med" len="med"/>
                    </a:lnB>
                    <a:solidFill>
                      <a:schemeClr val="accent4">
                        <a:alpha val="70000"/>
                      </a:scheme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Georgia" panose="02040502050405020303" pitchFamily="18" charset="0"/>
                        </a:rPr>
                        <a:t>Qualified longevity annuity contract </a:t>
                      </a:r>
                      <a:r>
                        <a:rPr lang="en-US" sz="1800" b="0" dirty="0">
                          <a:solidFill>
                            <a:schemeClr val="tx1"/>
                          </a:solidFill>
                          <a:latin typeface="Georgia" panose="02040502050405020303" pitchFamily="18" charset="0"/>
                        </a:rPr>
                        <a:t>(QLAC)</a:t>
                      </a:r>
                    </a:p>
                  </a:txBody>
                  <a:tcPr marL="161365" marR="0" marT="80682" marB="80682" anchor="b">
                    <a:lnB w="12700" cap="flat" cmpd="sng" algn="ctr">
                      <a:solidFill>
                        <a:schemeClr val="bg1">
                          <a:lumMod val="75000"/>
                        </a:schemeClr>
                      </a:solidFill>
                      <a:prstDash val="solid"/>
                      <a:round/>
                      <a:headEnd type="none" w="med" len="med"/>
                      <a:tailEnd type="none" w="med" len="med"/>
                    </a:lnB>
                    <a:solidFill>
                      <a:schemeClr val="accent4"/>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Georgia" panose="02040502050405020303" pitchFamily="18" charset="0"/>
                      </a:endParaRPr>
                    </a:p>
                  </a:txBody>
                  <a:tcPr marL="0" marR="0" marT="0" marB="0" anchor="b">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9903359"/>
                  </a:ext>
                </a:extLst>
              </a:tr>
              <a:tr h="1030987">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eorgia" panose="02040502050405020303" pitchFamily="18" charset="0"/>
                        </a:rPr>
                        <a:t>Product </a:t>
                      </a:r>
                      <a:br>
                        <a:rPr lang="en-US" sz="1200" b="1" dirty="0">
                          <a:solidFill>
                            <a:schemeClr val="tx2"/>
                          </a:solidFill>
                          <a:latin typeface="Georgia" panose="02040502050405020303" pitchFamily="18" charset="0"/>
                        </a:rPr>
                      </a:br>
                      <a:r>
                        <a:rPr lang="en-US" sz="1200" b="1" dirty="0">
                          <a:solidFill>
                            <a:schemeClr val="tx2"/>
                          </a:solidFill>
                          <a:latin typeface="Georgia" panose="02040502050405020303" pitchFamily="18" charset="0"/>
                        </a:rPr>
                        <a:t>overview</a:t>
                      </a:r>
                    </a:p>
                  </a:txBody>
                  <a:tcPr marL="0" marR="0" marT="575534"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tc>
                  <a:txBody>
                    <a:bodyPr/>
                    <a:lstStyle/>
                    <a:p>
                      <a:pPr>
                        <a:spcAft>
                          <a:spcPts val="600"/>
                        </a:spcAft>
                      </a:pPr>
                      <a:r>
                        <a:rPr lang="en-US" sz="1100" dirty="0">
                          <a:solidFill>
                            <a:schemeClr val="tx1"/>
                          </a:solidFill>
                          <a:latin typeface="Georgia" panose="02040502050405020303" pitchFamily="18" charset="0"/>
                        </a:rPr>
                        <a:t>Provides guaranteed returns during accumulation </a:t>
                      </a:r>
                      <a:br>
                        <a:rPr lang="en-US" sz="1100" dirty="0">
                          <a:solidFill>
                            <a:schemeClr val="tx1"/>
                          </a:solidFill>
                          <a:latin typeface="Georgia" panose="02040502050405020303" pitchFamily="18" charset="0"/>
                        </a:rPr>
                      </a:br>
                      <a:r>
                        <a:rPr lang="en-US" sz="1100" dirty="0">
                          <a:solidFill>
                            <a:schemeClr val="tx1"/>
                          </a:solidFill>
                          <a:latin typeface="Georgia" panose="02040502050405020303" pitchFamily="18" charset="0"/>
                        </a:rPr>
                        <a:t>and guaranteed lifetime income during retirement</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tc>
                  <a:txBody>
                    <a:bodyPr/>
                    <a:lstStyle/>
                    <a:p>
                      <a:pPr>
                        <a:spcAft>
                          <a:spcPts val="600"/>
                        </a:spcAft>
                      </a:pPr>
                      <a:r>
                        <a:rPr lang="en-US" sz="1100" dirty="0">
                          <a:solidFill>
                            <a:schemeClr val="tx1"/>
                          </a:solidFill>
                          <a:latin typeface="Georgia" panose="02040502050405020303" pitchFamily="18" charset="0"/>
                        </a:rPr>
                        <a:t>Provides guaranteed income at </a:t>
                      </a:r>
                      <a:br>
                        <a:rPr lang="en-US" sz="1100" dirty="0">
                          <a:solidFill>
                            <a:schemeClr val="tx1"/>
                          </a:solidFill>
                          <a:latin typeface="Georgia" panose="02040502050405020303" pitchFamily="18" charset="0"/>
                        </a:rPr>
                      </a:br>
                      <a:r>
                        <a:rPr lang="en-US" sz="1100" dirty="0">
                          <a:solidFill>
                            <a:schemeClr val="tx1"/>
                          </a:solidFill>
                          <a:latin typeface="Georgia" panose="02040502050405020303" pitchFamily="18" charset="0"/>
                        </a:rPr>
                        <a:t>a future date; can be a variable or </a:t>
                      </a:r>
                      <a:br>
                        <a:rPr lang="en-US" sz="1100" dirty="0">
                          <a:solidFill>
                            <a:schemeClr val="tx1"/>
                          </a:solidFill>
                          <a:latin typeface="Georgia" panose="02040502050405020303" pitchFamily="18" charset="0"/>
                        </a:rPr>
                      </a:br>
                      <a:r>
                        <a:rPr lang="en-US" sz="1100" dirty="0">
                          <a:solidFill>
                            <a:schemeClr val="tx1"/>
                          </a:solidFill>
                          <a:latin typeface="Georgia" panose="02040502050405020303" pitchFamily="18" charset="0"/>
                        </a:rPr>
                        <a:t>fixed annuity</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tc>
                  <a:txBody>
                    <a:bodyPr/>
                    <a:lstStyle/>
                    <a:p>
                      <a:pPr>
                        <a:spcAft>
                          <a:spcPts val="600"/>
                        </a:spcAft>
                      </a:pPr>
                      <a:r>
                        <a:rPr lang="en-US" sz="1100" dirty="0">
                          <a:solidFill>
                            <a:schemeClr val="tx1"/>
                          </a:solidFill>
                          <a:latin typeface="Georgia" panose="02040502050405020303" pitchFamily="18" charset="0"/>
                        </a:rPr>
                        <a:t>A fixed annuity that provides income payments at a postponed, future date, typically 5, 10. or 20+ years </a:t>
                      </a:r>
                      <a:br>
                        <a:rPr lang="en-US" sz="1100" dirty="0">
                          <a:solidFill>
                            <a:schemeClr val="tx1"/>
                          </a:solidFill>
                          <a:latin typeface="Georgia" panose="02040502050405020303" pitchFamily="18" charset="0"/>
                        </a:rPr>
                      </a:br>
                      <a:r>
                        <a:rPr lang="en-US" sz="1100" dirty="0">
                          <a:solidFill>
                            <a:schemeClr val="tx1"/>
                          </a:solidFill>
                          <a:latin typeface="Georgia" panose="02040502050405020303" pitchFamily="18" charset="0"/>
                        </a:rPr>
                        <a:t>post-purchase, in exchange for a higher payment rate after 80 years of age</a:t>
                      </a:r>
                    </a:p>
                  </a:txBody>
                  <a:tcPr marL="161365" marR="80682" marT="80682"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70042"/>
                      </a:srgbClr>
                    </a:solidFill>
                  </a:tcPr>
                </a:tc>
                <a:extLst>
                  <a:ext uri="{0D108BD9-81ED-4DB2-BD59-A6C34878D82A}">
                    <a16:rowId xmlns:a16="http://schemas.microsoft.com/office/drawing/2014/main" val="3238331956"/>
                  </a:ext>
                </a:extLst>
              </a:tr>
              <a:tr h="1557581">
                <a:tc>
                  <a:txBody>
                    <a:bodyPr/>
                    <a:lstStyle/>
                    <a:p>
                      <a:endParaRPr lang="en-US" sz="1600" dirty="0"/>
                    </a:p>
                  </a:txBody>
                  <a:tcPr marL="0" marR="0" marT="0"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r>
                        <a:rPr lang="en-US" sz="1200" b="1" dirty="0">
                          <a:solidFill>
                            <a:schemeClr val="tx2"/>
                          </a:solidFill>
                          <a:latin typeface="Georgia" panose="02040502050405020303" pitchFamily="18" charset="0"/>
                        </a:rPr>
                        <a:t>Benefits</a:t>
                      </a:r>
                      <a:endParaRPr lang="en-US" sz="1200" b="1" dirty="0">
                        <a:solidFill>
                          <a:schemeClr val="tx2"/>
                        </a:solidFill>
                      </a:endParaRPr>
                    </a:p>
                  </a:txBody>
                  <a:tcPr marL="0" marR="0" marT="564776"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73038" marR="0" indent="-173038" algn="l" defTabSz="50292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Potential to lower portfolio fees and market volatility</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Full access to account value before annuitization</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Guaranteed returns while saving</a:t>
                      </a:r>
                      <a:r>
                        <a:rPr lang="en-US" sz="1100" baseline="30000" dirty="0">
                          <a:solidFill>
                            <a:schemeClr val="tx1"/>
                          </a:solidFill>
                          <a:latin typeface="Georgia" panose="02040502050405020303" pitchFamily="18" charset="0"/>
                        </a:rPr>
                        <a:t>1</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Potential for increasing income payments in retirement</a:t>
                      </a:r>
                      <a:r>
                        <a:rPr lang="en-US" sz="1100" baseline="30000" dirty="0">
                          <a:solidFill>
                            <a:schemeClr val="tx1"/>
                          </a:solidFill>
                          <a:latin typeface="Georgia" panose="02040502050405020303" pitchFamily="18" charset="0"/>
                        </a:rPr>
                        <a:t>2</a:t>
                      </a:r>
                      <a:endParaRPr lang="en-US" sz="1100" dirty="0">
                        <a:solidFill>
                          <a:schemeClr val="tx1"/>
                        </a:solidFill>
                        <a:latin typeface="Georgia" panose="02040502050405020303" pitchFamily="18" charset="0"/>
                      </a:endParaRP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Guaranteed income for life</a:t>
                      </a:r>
                      <a:r>
                        <a:rPr lang="en-US" sz="1100" baseline="30000" dirty="0">
                          <a:solidFill>
                            <a:schemeClr val="tx1"/>
                          </a:solidFill>
                          <a:latin typeface="Georgia" panose="02040502050405020303" pitchFamily="18" charset="0"/>
                        </a:rPr>
                        <a:t>1</a:t>
                      </a:r>
                    </a:p>
                  </a:txBody>
                  <a:tcPr marL="161365" marR="80682" marT="80682"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Potential to lower portfolio fees </a:t>
                      </a:r>
                      <a:br>
                        <a:rPr lang="en-US" sz="1100" dirty="0">
                          <a:solidFill>
                            <a:schemeClr val="tx1"/>
                          </a:solidFill>
                          <a:latin typeface="Georgia" panose="02040502050405020303" pitchFamily="18" charset="0"/>
                        </a:rPr>
                      </a:br>
                      <a:r>
                        <a:rPr lang="en-US" sz="1100" dirty="0">
                          <a:solidFill>
                            <a:schemeClr val="tx1"/>
                          </a:solidFill>
                          <a:latin typeface="Georgia" panose="02040502050405020303" pitchFamily="18" charset="0"/>
                        </a:rPr>
                        <a:t>and market volatility</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Potentially higher payout rates</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Guaranteed income for life</a:t>
                      </a:r>
                      <a:r>
                        <a:rPr lang="en-US" sz="1100" baseline="30000" dirty="0">
                          <a:solidFill>
                            <a:schemeClr val="tx1"/>
                          </a:solidFill>
                          <a:latin typeface="Georgia" panose="02040502050405020303" pitchFamily="18" charset="0"/>
                        </a:rPr>
                        <a:t>1</a:t>
                      </a:r>
                    </a:p>
                  </a:txBody>
                  <a:tcPr marL="161365" marR="80682" marT="80682"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Extended tax deferral</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Protected from market volatility</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Highest payout rates</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Guaranteed income for life</a:t>
                      </a:r>
                      <a:r>
                        <a:rPr lang="en-US" sz="1100" baseline="30000" dirty="0">
                          <a:solidFill>
                            <a:schemeClr val="tx1"/>
                          </a:solidFill>
                          <a:latin typeface="Georgia" panose="02040502050405020303" pitchFamily="18" charset="0"/>
                        </a:rPr>
                        <a:t>1</a:t>
                      </a:r>
                    </a:p>
                  </a:txBody>
                  <a:tcPr marL="161365" marR="80682" marT="80682"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tc>
                  <a:txBody>
                    <a:bodyPr/>
                    <a:lstStyle/>
                    <a:p>
                      <a:endParaRPr lang="en-US" sz="1600" dirty="0"/>
                    </a:p>
                  </a:txBody>
                  <a:tcPr marL="0" marR="0" marT="0" marB="914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5DC">
                        <a:alpha val="30000"/>
                      </a:srgbClr>
                    </a:solidFill>
                  </a:tcPr>
                </a:tc>
                <a:extLst>
                  <a:ext uri="{0D108BD9-81ED-4DB2-BD59-A6C34878D82A}">
                    <a16:rowId xmlns:a16="http://schemas.microsoft.com/office/drawing/2014/main" val="3874058778"/>
                  </a:ext>
                </a:extLst>
              </a:tr>
              <a:tr h="1188720">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solidFill>
                      <a:srgbClr val="E3E5DC">
                        <a:alpha val="70000"/>
                      </a:srgb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eorgia" panose="02040502050405020303" pitchFamily="18" charset="0"/>
                        </a:rPr>
                        <a:t>Drawbacks</a:t>
                      </a:r>
                    </a:p>
                  </a:txBody>
                  <a:tcPr marL="0" marR="0" marT="564776" marB="0">
                    <a:lnT w="12700" cap="flat" cmpd="sng" algn="ctr">
                      <a:solidFill>
                        <a:schemeClr val="bg1">
                          <a:lumMod val="75000"/>
                        </a:schemeClr>
                      </a:solidFill>
                      <a:prstDash val="solid"/>
                      <a:round/>
                      <a:headEnd type="none" w="med" len="med"/>
                      <a:tailEnd type="none" w="med" len="med"/>
                    </a:lnT>
                    <a:solidFill>
                      <a:srgbClr val="E3E5DC">
                        <a:alpha val="70000"/>
                      </a:srgbClr>
                    </a:solidFill>
                  </a:tcPr>
                </a:tc>
                <a:tc>
                  <a:txBody>
                    <a:bodyPr/>
                    <a:lstStyle/>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Participant loses liquidity to annuitized assets</a:t>
                      </a:r>
                    </a:p>
                    <a:p>
                      <a:pPr marL="173038" indent="-173038">
                        <a:spcAft>
                          <a:spcPts val="400"/>
                        </a:spcAft>
                        <a:buFont typeface="Arial" panose="020B0604020202020204" pitchFamily="34" charset="0"/>
                        <a:buChar char="•"/>
                      </a:pPr>
                      <a:r>
                        <a:rPr lang="en-US" sz="1100" dirty="0">
                          <a:solidFill>
                            <a:schemeClr val="tx1"/>
                          </a:solidFill>
                          <a:latin typeface="Georgia" panose="02040502050405020303" pitchFamily="18" charset="0"/>
                        </a:rPr>
                        <a:t>Less upside potential than equity-linked instruments</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alpha val="70000"/>
                      </a:srgbClr>
                    </a:solidFill>
                  </a:tcPr>
                </a:tc>
                <a:tc>
                  <a:txBody>
                    <a:bodyPr/>
                    <a:lstStyle/>
                    <a:p>
                      <a:pPr marL="174625" marR="0" lvl="0" indent="-17462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dirty="0">
                          <a:solidFill>
                            <a:schemeClr val="tx1"/>
                          </a:solidFill>
                          <a:latin typeface="Georgia" panose="02040502050405020303" pitchFamily="18" charset="0"/>
                        </a:rPr>
                        <a:t>Participant loses liquidity to annuitized assets</a:t>
                      </a:r>
                    </a:p>
                    <a:p>
                      <a:pPr marL="174625" indent="-174625">
                        <a:spcAft>
                          <a:spcPts val="400"/>
                        </a:spcAft>
                        <a:buFont typeface="Arial" panose="020B0604020202020204" pitchFamily="34" charset="0"/>
                        <a:buChar char="•"/>
                      </a:pPr>
                      <a:r>
                        <a:rPr lang="en-US" sz="1100" dirty="0">
                          <a:solidFill>
                            <a:schemeClr val="tx1"/>
                          </a:solidFill>
                          <a:latin typeface="Georgia" panose="02040502050405020303" pitchFamily="18" charset="0"/>
                        </a:rPr>
                        <a:t>No ability to withdraw balance before payments begin</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alpha val="70000"/>
                      </a:srgbClr>
                    </a:solidFill>
                  </a:tcPr>
                </a:tc>
                <a:tc>
                  <a:txBody>
                    <a:bodyPr/>
                    <a:lstStyle/>
                    <a:p>
                      <a:pPr marL="174625" indent="-174625">
                        <a:spcAft>
                          <a:spcPts val="400"/>
                        </a:spcAft>
                        <a:buFont typeface="Arial" panose="020B0604020202020204" pitchFamily="34" charset="0"/>
                        <a:buChar char="•"/>
                      </a:pPr>
                      <a:r>
                        <a:rPr lang="en-US" sz="1100" dirty="0">
                          <a:solidFill>
                            <a:schemeClr val="tx1"/>
                          </a:solidFill>
                          <a:latin typeface="Georgia" panose="02040502050405020303" pitchFamily="18" charset="0"/>
                        </a:rPr>
                        <a:t>Limited purchase amount</a:t>
                      </a:r>
                    </a:p>
                    <a:p>
                      <a:pPr marL="174625" indent="-174625">
                        <a:spcAft>
                          <a:spcPts val="400"/>
                        </a:spcAft>
                        <a:buFont typeface="Arial" panose="020B0604020202020204" pitchFamily="34" charset="0"/>
                        <a:buChar char="•"/>
                      </a:pPr>
                      <a:r>
                        <a:rPr lang="en-US" sz="1100" dirty="0">
                          <a:solidFill>
                            <a:schemeClr val="tx1"/>
                          </a:solidFill>
                          <a:latin typeface="Georgia" panose="02040502050405020303" pitchFamily="18" charset="0"/>
                        </a:rPr>
                        <a:t>Long deferral period</a:t>
                      </a:r>
                    </a:p>
                    <a:p>
                      <a:pPr marL="174625" indent="-174625">
                        <a:spcAft>
                          <a:spcPts val="400"/>
                        </a:spcAft>
                        <a:buFont typeface="Arial" panose="020B0604020202020204" pitchFamily="34" charset="0"/>
                        <a:buChar char="•"/>
                      </a:pPr>
                      <a:r>
                        <a:rPr lang="en-US" sz="1100" dirty="0">
                          <a:solidFill>
                            <a:schemeClr val="tx1"/>
                          </a:solidFill>
                          <a:latin typeface="Georgia" panose="02040502050405020303" pitchFamily="18" charset="0"/>
                        </a:rPr>
                        <a:t>If no death benefit, amounts annuitized are lost if investor passes before income start date</a:t>
                      </a:r>
                    </a:p>
                    <a:p>
                      <a:pPr marL="174625" indent="-174625">
                        <a:spcAft>
                          <a:spcPts val="400"/>
                        </a:spcAft>
                        <a:buFont typeface="Arial" panose="020B0604020202020204" pitchFamily="34" charset="0"/>
                        <a:buChar char="•"/>
                      </a:pPr>
                      <a:r>
                        <a:rPr lang="en-US" sz="1100" dirty="0">
                          <a:solidFill>
                            <a:schemeClr val="tx1"/>
                          </a:solidFill>
                          <a:latin typeface="Georgia" panose="02040502050405020303" pitchFamily="18" charset="0"/>
                        </a:rPr>
                        <a:t>No ability to withdraw balance before payments begin</a:t>
                      </a:r>
                    </a:p>
                  </a:txBody>
                  <a:tcPr marL="161365" marR="80682" marT="80682" marB="0">
                    <a:lnT w="12700" cap="flat" cmpd="sng" algn="ctr">
                      <a:solidFill>
                        <a:schemeClr val="bg1">
                          <a:lumMod val="75000"/>
                        </a:schemeClr>
                      </a:solidFill>
                      <a:prstDash val="solid"/>
                      <a:round/>
                      <a:headEnd type="none" w="med" len="med"/>
                      <a:tailEnd type="none" w="med" len="med"/>
                    </a:lnT>
                    <a:solidFill>
                      <a:srgbClr val="E3E5DC">
                        <a:alpha val="70000"/>
                      </a:srgbClr>
                    </a:solidFill>
                  </a:tcPr>
                </a:tc>
                <a:tc>
                  <a:txBody>
                    <a:bodyPr/>
                    <a:lstStyle/>
                    <a:p>
                      <a:endParaRPr lang="en-US" sz="1600" dirty="0"/>
                    </a:p>
                  </a:txBody>
                  <a:tcPr marL="0" marR="0" marT="0" marB="0">
                    <a:lnT w="12700" cap="flat" cmpd="sng" algn="ctr">
                      <a:solidFill>
                        <a:schemeClr val="bg1">
                          <a:lumMod val="75000"/>
                        </a:schemeClr>
                      </a:solidFill>
                      <a:prstDash val="solid"/>
                      <a:round/>
                      <a:headEnd type="none" w="med" len="med"/>
                      <a:tailEnd type="none" w="med" len="med"/>
                    </a:lnT>
                    <a:solidFill>
                      <a:srgbClr val="E3E5DC">
                        <a:alpha val="70000"/>
                      </a:srgbClr>
                    </a:solidFill>
                  </a:tcPr>
                </a:tc>
                <a:extLst>
                  <a:ext uri="{0D108BD9-81ED-4DB2-BD59-A6C34878D82A}">
                    <a16:rowId xmlns:a16="http://schemas.microsoft.com/office/drawing/2014/main" val="1745985406"/>
                  </a:ext>
                </a:extLst>
              </a:tr>
            </a:tbl>
          </a:graphicData>
        </a:graphic>
      </p:graphicFrame>
      <p:sp>
        <p:nvSpPr>
          <p:cNvPr id="2" name="Title 1">
            <a:extLst>
              <a:ext uri="{FF2B5EF4-FFF2-40B4-BE49-F238E27FC236}">
                <a16:creationId xmlns:a16="http://schemas.microsoft.com/office/drawing/2014/main" id="{E50DA93D-2518-285A-E377-D334FCA213A4}"/>
              </a:ext>
            </a:extLst>
          </p:cNvPr>
          <p:cNvSpPr>
            <a:spLocks noGrp="1"/>
          </p:cNvSpPr>
          <p:nvPr>
            <p:ph type="title"/>
          </p:nvPr>
        </p:nvSpPr>
        <p:spPr>
          <a:xfrm>
            <a:off x="345123" y="296863"/>
            <a:ext cx="11522074" cy="1227137"/>
          </a:xfrm>
        </p:spPr>
        <p:txBody>
          <a:bodyPr>
            <a:normAutofit/>
          </a:bodyPr>
          <a:lstStyle/>
          <a:p>
            <a:r>
              <a:rPr lang="en-US" dirty="0"/>
              <a:t>Options emphasizing longevity risk protection</a:t>
            </a:r>
          </a:p>
        </p:txBody>
      </p:sp>
      <p:sp>
        <p:nvSpPr>
          <p:cNvPr id="8" name="Text Placeholder 7">
            <a:extLst>
              <a:ext uri="{FF2B5EF4-FFF2-40B4-BE49-F238E27FC236}">
                <a16:creationId xmlns:a16="http://schemas.microsoft.com/office/drawing/2014/main" id="{D6E14384-8E9C-F72B-C0B2-07EB934163C4}"/>
              </a:ext>
            </a:extLst>
          </p:cNvPr>
          <p:cNvSpPr>
            <a:spLocks noGrp="1"/>
          </p:cNvSpPr>
          <p:nvPr>
            <p:ph type="body" sz="quarter" idx="23"/>
          </p:nvPr>
        </p:nvSpPr>
        <p:spPr>
          <a:xfrm>
            <a:off x="344489" y="5975864"/>
            <a:ext cx="11522074" cy="365125"/>
          </a:xfrm>
        </p:spPr>
        <p:txBody>
          <a:bodyPr/>
          <a:lstStyle/>
          <a:p>
            <a:r>
              <a:rPr lang="en-US" b="1" dirty="0"/>
              <a:t>1</a:t>
            </a:r>
            <a:r>
              <a:rPr lang="en-US" dirty="0"/>
              <a:t> Insurance product guarantees are backed by the claims-paying ability of the issuer.  </a:t>
            </a:r>
            <a:r>
              <a:rPr lang="en-US" b="1" dirty="0"/>
              <a:t>2</a:t>
            </a:r>
            <a:r>
              <a:rPr lang="en-US" dirty="0"/>
              <a:t> Product feature is not universal and may vary by product.</a:t>
            </a:r>
          </a:p>
        </p:txBody>
      </p:sp>
      <p:cxnSp>
        <p:nvCxnSpPr>
          <p:cNvPr id="11" name="Straight Connector 10">
            <a:extLst>
              <a:ext uri="{FF2B5EF4-FFF2-40B4-BE49-F238E27FC236}">
                <a16:creationId xmlns:a16="http://schemas.microsoft.com/office/drawing/2014/main" id="{83870305-07EA-AB21-93F1-68C52C142D8F}"/>
              </a:ext>
            </a:extLst>
          </p:cNvPr>
          <p:cNvCxnSpPr>
            <a:cxnSpLocks/>
          </p:cNvCxnSpPr>
          <p:nvPr/>
        </p:nvCxnSpPr>
        <p:spPr>
          <a:xfrm>
            <a:off x="0" y="1533750"/>
            <a:ext cx="12192000" cy="0"/>
          </a:xfrm>
          <a:prstGeom prst="line">
            <a:avLst/>
          </a:prstGeom>
          <a:ln w="50800" cap="rnd">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40124510-8CED-98B6-4F5A-2946D1857838}"/>
              </a:ext>
            </a:extLst>
          </p:cNvPr>
          <p:cNvGrpSpPr/>
          <p:nvPr/>
        </p:nvGrpSpPr>
        <p:grpSpPr>
          <a:xfrm>
            <a:off x="342752" y="1260477"/>
            <a:ext cx="697370" cy="697370"/>
            <a:chOff x="6745636" y="2136391"/>
            <a:chExt cx="1371598" cy="1371598"/>
          </a:xfrm>
        </p:grpSpPr>
        <p:sp>
          <p:nvSpPr>
            <p:cNvPr id="9" name="Round Single Corner Rectangle 8">
              <a:extLst>
                <a:ext uri="{FF2B5EF4-FFF2-40B4-BE49-F238E27FC236}">
                  <a16:creationId xmlns:a16="http://schemas.microsoft.com/office/drawing/2014/main" id="{0DE39AA6-104A-40D6-288B-12E615A1AF12}"/>
                </a:ext>
              </a:extLst>
            </p:cNvPr>
            <p:cNvSpPr/>
            <p:nvPr/>
          </p:nvSpPr>
          <p:spPr>
            <a:xfrm>
              <a:off x="6745636" y="2136391"/>
              <a:ext cx="1371598" cy="1371598"/>
            </a:xfrm>
            <a:prstGeom prst="round1Rect">
              <a:avLst>
                <a:gd name="adj" fmla="val 27139"/>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dirty="0"/>
            </a:p>
          </p:txBody>
        </p:sp>
        <p:pic>
          <p:nvPicPr>
            <p:cNvPr id="10" name="Graphic 9">
              <a:extLst>
                <a:ext uri="{FF2B5EF4-FFF2-40B4-BE49-F238E27FC236}">
                  <a16:creationId xmlns:a16="http://schemas.microsoft.com/office/drawing/2014/main" id="{8C5E5208-BABE-659F-A6F5-85BB5A22A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5799" y="2427581"/>
              <a:ext cx="714887" cy="813010"/>
            </a:xfrm>
            <a:prstGeom prst="rect">
              <a:avLst/>
            </a:prstGeom>
          </p:spPr>
        </p:pic>
      </p:grpSp>
      <p:pic>
        <p:nvPicPr>
          <p:cNvPr id="12" name="Graphic 11">
            <a:extLst>
              <a:ext uri="{FF2B5EF4-FFF2-40B4-BE49-F238E27FC236}">
                <a16:creationId xmlns:a16="http://schemas.microsoft.com/office/drawing/2014/main" id="{BC26852D-DF4F-CA02-7D8F-5332C333BF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193" y="3500165"/>
            <a:ext cx="404111" cy="404111"/>
          </a:xfrm>
          <a:prstGeom prst="rect">
            <a:avLst/>
          </a:prstGeom>
        </p:spPr>
      </p:pic>
      <p:pic>
        <p:nvPicPr>
          <p:cNvPr id="13" name="Graphic 12">
            <a:extLst>
              <a:ext uri="{FF2B5EF4-FFF2-40B4-BE49-F238E27FC236}">
                <a16:creationId xmlns:a16="http://schemas.microsoft.com/office/drawing/2014/main" id="{C0C33998-1517-5845-6B0F-CDF47239ADD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1673" y="2447166"/>
            <a:ext cx="404111" cy="404111"/>
          </a:xfrm>
          <a:prstGeom prst="rect">
            <a:avLst/>
          </a:prstGeom>
        </p:spPr>
      </p:pic>
      <p:pic>
        <p:nvPicPr>
          <p:cNvPr id="14" name="Graphic 13">
            <a:extLst>
              <a:ext uri="{FF2B5EF4-FFF2-40B4-BE49-F238E27FC236}">
                <a16:creationId xmlns:a16="http://schemas.microsoft.com/office/drawing/2014/main" id="{87104C35-30D6-EC70-33AF-1CAB939A1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541" y="5020407"/>
            <a:ext cx="415804" cy="415804"/>
          </a:xfrm>
          <a:prstGeom prst="rect">
            <a:avLst/>
          </a:prstGeom>
        </p:spPr>
      </p:pic>
    </p:spTree>
    <p:extLst>
      <p:ext uri="{BB962C8B-B14F-4D97-AF65-F5344CB8AC3E}">
        <p14:creationId xmlns:p14="http://schemas.microsoft.com/office/powerpoint/2010/main" val="149282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E936346-BAEC-CB0D-D0D5-C94D9423620E}"/>
              </a:ext>
            </a:extLst>
          </p:cNvPr>
          <p:cNvSpPr/>
          <p:nvPr/>
        </p:nvSpPr>
        <p:spPr>
          <a:xfrm>
            <a:off x="0" y="1409689"/>
            <a:ext cx="12192000" cy="2019311"/>
          </a:xfrm>
          <a:prstGeom prst="rect">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6" name="Rectangle 15">
            <a:extLst>
              <a:ext uri="{FF2B5EF4-FFF2-40B4-BE49-F238E27FC236}">
                <a16:creationId xmlns:a16="http://schemas.microsoft.com/office/drawing/2014/main" id="{4631196D-0320-DD50-9878-DFE0EDF43D78}"/>
              </a:ext>
            </a:extLst>
          </p:cNvPr>
          <p:cNvSpPr/>
          <p:nvPr/>
        </p:nvSpPr>
        <p:spPr>
          <a:xfrm>
            <a:off x="1" y="3429000"/>
            <a:ext cx="12191999" cy="2089971"/>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3" name="Title 2">
            <a:extLst>
              <a:ext uri="{FF2B5EF4-FFF2-40B4-BE49-F238E27FC236}">
                <a16:creationId xmlns:a16="http://schemas.microsoft.com/office/drawing/2014/main" id="{80CDFB7A-E510-2772-492D-00AEE7D51E5B}"/>
              </a:ext>
            </a:extLst>
          </p:cNvPr>
          <p:cNvSpPr>
            <a:spLocks noGrp="1"/>
          </p:cNvSpPr>
          <p:nvPr>
            <p:ph type="title"/>
          </p:nvPr>
        </p:nvSpPr>
        <p:spPr>
          <a:xfrm>
            <a:off x="345123" y="296863"/>
            <a:ext cx="11522074" cy="1227137"/>
          </a:xfrm>
        </p:spPr>
        <p:txBody>
          <a:bodyPr/>
          <a:lstStyle/>
          <a:p>
            <a:r>
              <a:rPr lang="en-US" dirty="0"/>
              <a:t>Annuities: myth vs. reality</a:t>
            </a:r>
          </a:p>
        </p:txBody>
      </p:sp>
      <p:sp>
        <p:nvSpPr>
          <p:cNvPr id="18" name="Text Placeholder 17">
            <a:extLst>
              <a:ext uri="{FF2B5EF4-FFF2-40B4-BE49-F238E27FC236}">
                <a16:creationId xmlns:a16="http://schemas.microsoft.com/office/drawing/2014/main" id="{643BECCF-53AB-8FC1-CD72-CA41EB260743}"/>
              </a:ext>
            </a:extLst>
          </p:cNvPr>
          <p:cNvSpPr>
            <a:spLocks noGrp="1"/>
          </p:cNvSpPr>
          <p:nvPr>
            <p:ph type="body" sz="quarter" idx="23"/>
          </p:nvPr>
        </p:nvSpPr>
        <p:spPr/>
        <p:txBody>
          <a:bodyPr/>
          <a:lstStyle/>
          <a:p>
            <a:endParaRPr lang="en-US"/>
          </a:p>
        </p:txBody>
      </p:sp>
      <p:sp>
        <p:nvSpPr>
          <p:cNvPr id="2" name="TextBox 1">
            <a:extLst>
              <a:ext uri="{FF2B5EF4-FFF2-40B4-BE49-F238E27FC236}">
                <a16:creationId xmlns:a16="http://schemas.microsoft.com/office/drawing/2014/main" id="{74B0F12C-B4D3-E0EE-FA1F-29D0D3755441}"/>
              </a:ext>
            </a:extLst>
          </p:cNvPr>
          <p:cNvSpPr txBox="1"/>
          <p:nvPr/>
        </p:nvSpPr>
        <p:spPr>
          <a:xfrm>
            <a:off x="2333802" y="1783482"/>
            <a:ext cx="2020954" cy="951331"/>
          </a:xfrm>
          <a:prstGeom prst="rect">
            <a:avLst/>
          </a:prstGeom>
          <a:noFill/>
        </p:spPr>
        <p:txBody>
          <a:bodyPr wrap="square" lIns="0" tIns="0" rIns="0" bIns="0" rtlCol="0">
            <a:noAutofit/>
          </a:bodyPr>
          <a:lstStyle/>
          <a:p>
            <a:pPr>
              <a:spcAft>
                <a:spcPts val="529"/>
              </a:spcAft>
            </a:pPr>
            <a:r>
              <a:rPr lang="en-US" sz="2118" b="1" dirty="0">
                <a:cs typeface="Arial" panose="020B0604020202020204" pitchFamily="34" charset="0"/>
              </a:rPr>
              <a:t>Annuities are restrictive, with little to no flexibility.</a:t>
            </a:r>
          </a:p>
        </p:txBody>
      </p:sp>
      <p:sp>
        <p:nvSpPr>
          <p:cNvPr id="4" name="TextBox 3">
            <a:extLst>
              <a:ext uri="{FF2B5EF4-FFF2-40B4-BE49-F238E27FC236}">
                <a16:creationId xmlns:a16="http://schemas.microsoft.com/office/drawing/2014/main" id="{1E86B67B-2566-41CD-374A-446E6B17D4D0}"/>
              </a:ext>
            </a:extLst>
          </p:cNvPr>
          <p:cNvSpPr txBox="1"/>
          <p:nvPr/>
        </p:nvSpPr>
        <p:spPr>
          <a:xfrm>
            <a:off x="2333802" y="3910502"/>
            <a:ext cx="2597915" cy="1277471"/>
          </a:xfrm>
          <a:prstGeom prst="rect">
            <a:avLst/>
          </a:prstGeom>
          <a:noFill/>
        </p:spPr>
        <p:txBody>
          <a:bodyPr wrap="square" lIns="0" tIns="0" rIns="0" bIns="0" rtlCol="0">
            <a:noAutofit/>
          </a:bodyPr>
          <a:lstStyle/>
          <a:p>
            <a:pPr>
              <a:spcAft>
                <a:spcPts val="529"/>
              </a:spcAft>
            </a:pPr>
            <a:r>
              <a:rPr lang="en-US" sz="1765" dirty="0">
                <a:cs typeface="Arial" panose="020B0604020202020204" pitchFamily="34" charset="0"/>
              </a:rPr>
              <a:t>Annuities offer a range of options and can be used to diversify a retirement income plan.</a:t>
            </a:r>
          </a:p>
          <a:p>
            <a:pPr>
              <a:spcAft>
                <a:spcPts val="529"/>
              </a:spcAft>
            </a:pPr>
            <a:endParaRPr lang="en-US" sz="2471" dirty="0" err="1">
              <a:cs typeface="Arial" panose="020B0604020202020204" pitchFamily="34" charset="0"/>
            </a:endParaRPr>
          </a:p>
        </p:txBody>
      </p:sp>
      <p:sp>
        <p:nvSpPr>
          <p:cNvPr id="6" name="TextBox 5">
            <a:extLst>
              <a:ext uri="{FF2B5EF4-FFF2-40B4-BE49-F238E27FC236}">
                <a16:creationId xmlns:a16="http://schemas.microsoft.com/office/drawing/2014/main" id="{48BA8A30-5C89-0E0F-C340-6BF4D894D58F}"/>
              </a:ext>
            </a:extLst>
          </p:cNvPr>
          <p:cNvSpPr txBox="1"/>
          <p:nvPr/>
        </p:nvSpPr>
        <p:spPr>
          <a:xfrm>
            <a:off x="5591027" y="1783481"/>
            <a:ext cx="2689412" cy="806824"/>
          </a:xfrm>
          <a:prstGeom prst="rect">
            <a:avLst/>
          </a:prstGeom>
          <a:noFill/>
        </p:spPr>
        <p:txBody>
          <a:bodyPr wrap="square" lIns="0" tIns="0" rIns="0" bIns="0" rtlCol="0">
            <a:noAutofit/>
          </a:bodyPr>
          <a:lstStyle/>
          <a:p>
            <a:pPr>
              <a:spcAft>
                <a:spcPts val="529"/>
              </a:spcAft>
            </a:pPr>
            <a:r>
              <a:rPr lang="en-US" sz="2118" b="1" dirty="0">
                <a:cs typeface="Arial" panose="020B0604020202020204" pitchFamily="34" charset="0"/>
              </a:rPr>
              <a:t>It’s all or nothing with annuities: they require using total savings.</a:t>
            </a:r>
          </a:p>
        </p:txBody>
      </p:sp>
      <p:sp>
        <p:nvSpPr>
          <p:cNvPr id="7" name="TextBox 6">
            <a:extLst>
              <a:ext uri="{FF2B5EF4-FFF2-40B4-BE49-F238E27FC236}">
                <a16:creationId xmlns:a16="http://schemas.microsoft.com/office/drawing/2014/main" id="{27550A9A-5444-F109-3568-5954FE4C94BA}"/>
              </a:ext>
            </a:extLst>
          </p:cNvPr>
          <p:cNvSpPr txBox="1"/>
          <p:nvPr/>
        </p:nvSpPr>
        <p:spPr>
          <a:xfrm>
            <a:off x="5591027" y="3910502"/>
            <a:ext cx="3208391" cy="1277471"/>
          </a:xfrm>
          <a:prstGeom prst="rect">
            <a:avLst/>
          </a:prstGeom>
          <a:noFill/>
        </p:spPr>
        <p:txBody>
          <a:bodyPr wrap="square" lIns="0" tIns="0" rIns="0" bIns="0" rtlCol="0">
            <a:noAutofit/>
          </a:bodyPr>
          <a:lstStyle/>
          <a:p>
            <a:pPr>
              <a:spcAft>
                <a:spcPts val="529"/>
              </a:spcAft>
            </a:pPr>
            <a:r>
              <a:rPr lang="en-US" sz="1765" dirty="0">
                <a:cs typeface="Arial" panose="020B0604020202020204" pitchFamily="34" charset="0"/>
              </a:rPr>
              <a:t>Employees can annuitize a portion of their savings and leave the rest until they are ready to withdraw them.</a:t>
            </a:r>
          </a:p>
        </p:txBody>
      </p:sp>
      <p:sp>
        <p:nvSpPr>
          <p:cNvPr id="8" name="TextBox 7">
            <a:extLst>
              <a:ext uri="{FF2B5EF4-FFF2-40B4-BE49-F238E27FC236}">
                <a16:creationId xmlns:a16="http://schemas.microsoft.com/office/drawing/2014/main" id="{07A99570-9180-F874-D75D-6EB58FC9113B}"/>
              </a:ext>
            </a:extLst>
          </p:cNvPr>
          <p:cNvSpPr txBox="1"/>
          <p:nvPr/>
        </p:nvSpPr>
        <p:spPr>
          <a:xfrm>
            <a:off x="9121589" y="1783481"/>
            <a:ext cx="1832488" cy="806824"/>
          </a:xfrm>
          <a:prstGeom prst="rect">
            <a:avLst/>
          </a:prstGeom>
          <a:noFill/>
        </p:spPr>
        <p:txBody>
          <a:bodyPr wrap="square" lIns="0" tIns="0" rIns="0" bIns="0" rtlCol="0">
            <a:noAutofit/>
          </a:bodyPr>
          <a:lstStyle/>
          <a:p>
            <a:pPr>
              <a:spcAft>
                <a:spcPts val="529"/>
              </a:spcAft>
            </a:pPr>
            <a:r>
              <a:rPr lang="en-US" sz="2118" b="1" dirty="0">
                <a:cs typeface="Arial" panose="020B0604020202020204" pitchFamily="34" charset="0"/>
              </a:rPr>
              <a:t>Employees lose estate value.</a:t>
            </a:r>
          </a:p>
        </p:txBody>
      </p:sp>
      <p:sp>
        <p:nvSpPr>
          <p:cNvPr id="9" name="TextBox 8">
            <a:extLst>
              <a:ext uri="{FF2B5EF4-FFF2-40B4-BE49-F238E27FC236}">
                <a16:creationId xmlns:a16="http://schemas.microsoft.com/office/drawing/2014/main" id="{B4C7F26A-D12C-D9F6-F965-94CB7B7EE3E0}"/>
              </a:ext>
            </a:extLst>
          </p:cNvPr>
          <p:cNvSpPr txBox="1"/>
          <p:nvPr/>
        </p:nvSpPr>
        <p:spPr>
          <a:xfrm>
            <a:off x="9121589" y="3910502"/>
            <a:ext cx="2748241" cy="1277471"/>
          </a:xfrm>
          <a:prstGeom prst="rect">
            <a:avLst/>
          </a:prstGeom>
          <a:noFill/>
        </p:spPr>
        <p:txBody>
          <a:bodyPr wrap="square" lIns="0" tIns="0" rIns="0" bIns="0" rtlCol="0">
            <a:noAutofit/>
          </a:bodyPr>
          <a:lstStyle/>
          <a:p>
            <a:pPr>
              <a:spcAft>
                <a:spcPts val="529"/>
              </a:spcAft>
            </a:pPr>
            <a:r>
              <a:rPr lang="en-US" sz="1765" dirty="0">
                <a:cs typeface="Arial" panose="020B0604020202020204" pitchFamily="34" charset="0"/>
              </a:rPr>
              <a:t>Employees have multiple options with annuities, including joint payout options to provide for an estate benefit.</a:t>
            </a:r>
          </a:p>
        </p:txBody>
      </p:sp>
      <p:sp>
        <p:nvSpPr>
          <p:cNvPr id="10" name="TextBox 9">
            <a:extLst>
              <a:ext uri="{FF2B5EF4-FFF2-40B4-BE49-F238E27FC236}">
                <a16:creationId xmlns:a16="http://schemas.microsoft.com/office/drawing/2014/main" id="{8EF89B2A-2027-DDEE-8882-EFB3034D3AF4}"/>
              </a:ext>
            </a:extLst>
          </p:cNvPr>
          <p:cNvSpPr txBox="1"/>
          <p:nvPr/>
        </p:nvSpPr>
        <p:spPr>
          <a:xfrm>
            <a:off x="559670" y="2382420"/>
            <a:ext cx="1210235" cy="479142"/>
          </a:xfrm>
          <a:prstGeom prst="rect">
            <a:avLst/>
          </a:prstGeom>
          <a:noFill/>
        </p:spPr>
        <p:txBody>
          <a:bodyPr wrap="square" lIns="0" tIns="0" rIns="0" bIns="0" rtlCol="0">
            <a:noAutofit/>
          </a:bodyPr>
          <a:lstStyle/>
          <a:p>
            <a:r>
              <a:rPr lang="en-US" sz="2400" b="1" dirty="0"/>
              <a:t>Myth </a:t>
            </a:r>
          </a:p>
        </p:txBody>
      </p:sp>
      <p:sp>
        <p:nvSpPr>
          <p:cNvPr id="12" name="TextBox 11">
            <a:extLst>
              <a:ext uri="{FF2B5EF4-FFF2-40B4-BE49-F238E27FC236}">
                <a16:creationId xmlns:a16="http://schemas.microsoft.com/office/drawing/2014/main" id="{25275A95-CE65-6908-C3A1-56669ED4D3B3}"/>
              </a:ext>
            </a:extLst>
          </p:cNvPr>
          <p:cNvSpPr txBox="1"/>
          <p:nvPr/>
        </p:nvSpPr>
        <p:spPr>
          <a:xfrm>
            <a:off x="559670" y="4102646"/>
            <a:ext cx="1210235" cy="609091"/>
          </a:xfrm>
          <a:prstGeom prst="rect">
            <a:avLst/>
          </a:prstGeom>
          <a:noFill/>
        </p:spPr>
        <p:txBody>
          <a:bodyPr wrap="square" lIns="0" tIns="0" rIns="0" bIns="0" rtlCol="0">
            <a:noAutofit/>
          </a:bodyPr>
          <a:lstStyle/>
          <a:p>
            <a:r>
              <a:rPr lang="en-US" sz="2400" b="1" i="1" dirty="0"/>
              <a:t>Reality</a:t>
            </a:r>
            <a:endParaRPr lang="en-US" sz="1600" b="1" i="1" dirty="0"/>
          </a:p>
        </p:txBody>
      </p:sp>
      <p:grpSp>
        <p:nvGrpSpPr>
          <p:cNvPr id="5" name="Group 4">
            <a:extLst>
              <a:ext uri="{FF2B5EF4-FFF2-40B4-BE49-F238E27FC236}">
                <a16:creationId xmlns:a16="http://schemas.microsoft.com/office/drawing/2014/main" id="{15C16B1E-6384-F687-B75A-633630B11A96}"/>
              </a:ext>
            </a:extLst>
          </p:cNvPr>
          <p:cNvGrpSpPr/>
          <p:nvPr/>
        </p:nvGrpSpPr>
        <p:grpSpPr>
          <a:xfrm>
            <a:off x="2039179" y="1864683"/>
            <a:ext cx="6760239" cy="3379670"/>
            <a:chOff x="2311070" y="2113307"/>
            <a:chExt cx="7661604" cy="3551377"/>
          </a:xfrm>
        </p:grpSpPr>
        <p:cxnSp>
          <p:nvCxnSpPr>
            <p:cNvPr id="13" name="Straight Connector 12">
              <a:extLst>
                <a:ext uri="{FF2B5EF4-FFF2-40B4-BE49-F238E27FC236}">
                  <a16:creationId xmlns:a16="http://schemas.microsoft.com/office/drawing/2014/main" id="{80D5AF46-F380-B694-B396-F9D151223964}"/>
                </a:ext>
              </a:extLst>
            </p:cNvPr>
            <p:cNvCxnSpPr>
              <a:cxnSpLocks/>
            </p:cNvCxnSpPr>
            <p:nvPr/>
          </p:nvCxnSpPr>
          <p:spPr>
            <a:xfrm>
              <a:off x="9972674" y="2113307"/>
              <a:ext cx="0" cy="3551377"/>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0767D49-4550-4459-7453-ACFC38A945E7}"/>
                </a:ext>
              </a:extLst>
            </p:cNvPr>
            <p:cNvCxnSpPr>
              <a:cxnSpLocks/>
            </p:cNvCxnSpPr>
            <p:nvPr/>
          </p:nvCxnSpPr>
          <p:spPr>
            <a:xfrm>
              <a:off x="5918200" y="2113307"/>
              <a:ext cx="0" cy="3551377"/>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E1F2611-DB16-2E3B-6CE4-9E7E55DCB560}"/>
                </a:ext>
              </a:extLst>
            </p:cNvPr>
            <p:cNvCxnSpPr>
              <a:cxnSpLocks/>
            </p:cNvCxnSpPr>
            <p:nvPr/>
          </p:nvCxnSpPr>
          <p:spPr>
            <a:xfrm>
              <a:off x="2311070" y="2113307"/>
              <a:ext cx="0" cy="3551377"/>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22" name="Oval 21">
            <a:extLst>
              <a:ext uri="{FF2B5EF4-FFF2-40B4-BE49-F238E27FC236}">
                <a16:creationId xmlns:a16="http://schemas.microsoft.com/office/drawing/2014/main" id="{CA73456F-ADD9-BAFA-0A77-F144815F9428}"/>
              </a:ext>
            </a:extLst>
          </p:cNvPr>
          <p:cNvSpPr/>
          <p:nvPr/>
        </p:nvSpPr>
        <p:spPr>
          <a:xfrm>
            <a:off x="488944" y="3102266"/>
            <a:ext cx="672353" cy="672353"/>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11" name="TextBox 10">
            <a:extLst>
              <a:ext uri="{FF2B5EF4-FFF2-40B4-BE49-F238E27FC236}">
                <a16:creationId xmlns:a16="http://schemas.microsoft.com/office/drawing/2014/main" id="{07B75631-8AF7-37BA-9D32-A6FDAFBB4545}"/>
              </a:ext>
            </a:extLst>
          </p:cNvPr>
          <p:cNvSpPr txBox="1"/>
          <p:nvPr/>
        </p:nvSpPr>
        <p:spPr>
          <a:xfrm>
            <a:off x="488936" y="3305994"/>
            <a:ext cx="672353" cy="479142"/>
          </a:xfrm>
          <a:prstGeom prst="rect">
            <a:avLst/>
          </a:prstGeom>
          <a:noFill/>
        </p:spPr>
        <p:txBody>
          <a:bodyPr wrap="square" lIns="0" tIns="0" rIns="0" bIns="0" rtlCol="0">
            <a:noAutofit/>
          </a:bodyPr>
          <a:lstStyle/>
          <a:p>
            <a:pPr algn="ctr"/>
            <a:r>
              <a:rPr lang="en-US" sz="1600" b="1" dirty="0">
                <a:solidFill>
                  <a:schemeClr val="accent2"/>
                </a:solidFill>
              </a:rPr>
              <a:t>VS.</a:t>
            </a:r>
            <a:endParaRPr lang="en-US" sz="1400" b="1" i="1" dirty="0">
              <a:solidFill>
                <a:schemeClr val="accent2"/>
              </a:solidFill>
            </a:endParaRPr>
          </a:p>
        </p:txBody>
      </p:sp>
    </p:spTree>
    <p:extLst>
      <p:ext uri="{BB962C8B-B14F-4D97-AF65-F5344CB8AC3E}">
        <p14:creationId xmlns:p14="http://schemas.microsoft.com/office/powerpoint/2010/main" val="306771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26BEB7-BB30-BD8E-169B-C088C9B2F164}"/>
              </a:ext>
            </a:extLst>
          </p:cNvPr>
          <p:cNvSpPr/>
          <p:nvPr/>
        </p:nvSpPr>
        <p:spPr>
          <a:xfrm>
            <a:off x="0" y="2420470"/>
            <a:ext cx="12192000" cy="3025589"/>
          </a:xfrm>
          <a:prstGeom prst="rect">
            <a:avLst/>
          </a:prstGeom>
          <a:solidFill>
            <a:schemeClr val="accent5">
              <a:alpha val="3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sp>
        <p:nvSpPr>
          <p:cNvPr id="6" name="Title 5">
            <a:extLst>
              <a:ext uri="{FF2B5EF4-FFF2-40B4-BE49-F238E27FC236}">
                <a16:creationId xmlns:a16="http://schemas.microsoft.com/office/drawing/2014/main" id="{8F560EC8-583D-606D-A0A8-8CE00FF506A9}"/>
              </a:ext>
            </a:extLst>
          </p:cNvPr>
          <p:cNvSpPr>
            <a:spLocks noGrp="1"/>
          </p:cNvSpPr>
          <p:nvPr>
            <p:ph type="title"/>
          </p:nvPr>
        </p:nvSpPr>
        <p:spPr>
          <a:xfrm>
            <a:off x="345123" y="296863"/>
            <a:ext cx="11522074" cy="1227137"/>
          </a:xfrm>
        </p:spPr>
        <p:txBody>
          <a:bodyPr/>
          <a:lstStyle/>
          <a:p>
            <a:r>
              <a:rPr lang="en-US" dirty="0"/>
              <a:t>A closer look at in-plan annuities</a:t>
            </a:r>
          </a:p>
        </p:txBody>
      </p:sp>
      <p:sp>
        <p:nvSpPr>
          <p:cNvPr id="9" name="Text Placeholder 8">
            <a:extLst>
              <a:ext uri="{FF2B5EF4-FFF2-40B4-BE49-F238E27FC236}">
                <a16:creationId xmlns:a16="http://schemas.microsoft.com/office/drawing/2014/main" id="{88618205-2D69-8B85-38C7-EC55ED10391A}"/>
              </a:ext>
            </a:extLst>
          </p:cNvPr>
          <p:cNvSpPr>
            <a:spLocks noGrp="1"/>
          </p:cNvSpPr>
          <p:nvPr>
            <p:ph type="body" sz="quarter" idx="23"/>
          </p:nvPr>
        </p:nvSpPr>
        <p:spPr/>
        <p:txBody>
          <a:bodyPr/>
          <a:lstStyle/>
          <a:p>
            <a:endParaRPr lang="en-US"/>
          </a:p>
        </p:txBody>
      </p:sp>
      <p:grpSp>
        <p:nvGrpSpPr>
          <p:cNvPr id="16" name="Group 15">
            <a:extLst>
              <a:ext uri="{FF2B5EF4-FFF2-40B4-BE49-F238E27FC236}">
                <a16:creationId xmlns:a16="http://schemas.microsoft.com/office/drawing/2014/main" id="{F47FF402-ED34-56DB-74F8-347F21C33FB5}"/>
              </a:ext>
            </a:extLst>
          </p:cNvPr>
          <p:cNvGrpSpPr/>
          <p:nvPr/>
        </p:nvGrpSpPr>
        <p:grpSpPr>
          <a:xfrm>
            <a:off x="811139" y="1658121"/>
            <a:ext cx="1238250" cy="1238250"/>
            <a:chOff x="744141" y="1879204"/>
            <a:chExt cx="1403350" cy="1403350"/>
          </a:xfrm>
        </p:grpSpPr>
        <p:sp>
          <p:nvSpPr>
            <p:cNvPr id="5" name="Round Single Corner Rectangle 4">
              <a:extLst>
                <a:ext uri="{FF2B5EF4-FFF2-40B4-BE49-F238E27FC236}">
                  <a16:creationId xmlns:a16="http://schemas.microsoft.com/office/drawing/2014/main" id="{DED8A89C-5FD9-4040-1123-3808C4753DFE}"/>
                </a:ext>
              </a:extLst>
            </p:cNvPr>
            <p:cNvSpPr/>
            <p:nvPr/>
          </p:nvSpPr>
          <p:spPr>
            <a:xfrm>
              <a:off x="744141" y="1879204"/>
              <a:ext cx="1403350" cy="1403350"/>
            </a:xfrm>
            <a:prstGeom prst="round1Rect">
              <a:avLst>
                <a:gd name="adj" fmla="val 28154"/>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pic>
          <p:nvPicPr>
            <p:cNvPr id="2" name="Graphic 1">
              <a:extLst>
                <a:ext uri="{FF2B5EF4-FFF2-40B4-BE49-F238E27FC236}">
                  <a16:creationId xmlns:a16="http://schemas.microsoft.com/office/drawing/2014/main" id="{A253D786-4F2E-DD0A-E6E2-CC1550C82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sp>
        <p:nvSpPr>
          <p:cNvPr id="3" name="TextBox 2">
            <a:extLst>
              <a:ext uri="{FF2B5EF4-FFF2-40B4-BE49-F238E27FC236}">
                <a16:creationId xmlns:a16="http://schemas.microsoft.com/office/drawing/2014/main" id="{94D4C4B9-0C92-7A35-C069-C607EAF880A0}"/>
              </a:ext>
            </a:extLst>
          </p:cNvPr>
          <p:cNvSpPr txBox="1"/>
          <p:nvPr/>
        </p:nvSpPr>
        <p:spPr>
          <a:xfrm>
            <a:off x="780429" y="3286058"/>
            <a:ext cx="2017059" cy="1378255"/>
          </a:xfrm>
          <a:prstGeom prst="rect">
            <a:avLst/>
          </a:prstGeom>
          <a:noFill/>
        </p:spPr>
        <p:txBody>
          <a:bodyPr wrap="square" lIns="0" tIns="0" rIns="0" bIns="0" rtlCol="0">
            <a:noAutofit/>
          </a:bodyPr>
          <a:lstStyle/>
          <a:p>
            <a:pPr>
              <a:spcAft>
                <a:spcPts val="529"/>
              </a:spcAft>
            </a:pPr>
            <a:r>
              <a:rPr lang="en-US" sz="2118" dirty="0">
                <a:solidFill>
                  <a:schemeClr val="tx2"/>
                </a:solidFill>
              </a:rPr>
              <a:t>Integrates a lifetime income solution into a retirement menu</a:t>
            </a:r>
          </a:p>
        </p:txBody>
      </p:sp>
      <p:sp>
        <p:nvSpPr>
          <p:cNvPr id="10" name="TextBox 9">
            <a:extLst>
              <a:ext uri="{FF2B5EF4-FFF2-40B4-BE49-F238E27FC236}">
                <a16:creationId xmlns:a16="http://schemas.microsoft.com/office/drawing/2014/main" id="{25DB286B-DEEB-CCA8-F329-47A69ECE9A59}"/>
              </a:ext>
            </a:extLst>
          </p:cNvPr>
          <p:cNvSpPr txBox="1"/>
          <p:nvPr/>
        </p:nvSpPr>
        <p:spPr>
          <a:xfrm>
            <a:off x="4247849" y="3286058"/>
            <a:ext cx="2823882" cy="1378255"/>
          </a:xfrm>
          <a:prstGeom prst="rect">
            <a:avLst/>
          </a:prstGeom>
          <a:noFill/>
        </p:spPr>
        <p:txBody>
          <a:bodyPr wrap="square" lIns="0" tIns="0" rIns="0" bIns="0" rtlCol="0">
            <a:noAutofit/>
          </a:bodyPr>
          <a:lstStyle/>
          <a:p>
            <a:pPr>
              <a:spcAft>
                <a:spcPts val="529"/>
              </a:spcAft>
            </a:pPr>
            <a:r>
              <a:rPr lang="en-US" sz="2118" dirty="0">
                <a:solidFill>
                  <a:schemeClr val="tx2"/>
                </a:solidFill>
              </a:rPr>
              <a:t>Gives the option – without the obligation – to roll assets into a guaranteed income stream.</a:t>
            </a:r>
          </a:p>
        </p:txBody>
      </p:sp>
      <p:sp>
        <p:nvSpPr>
          <p:cNvPr id="12" name="TextBox 11">
            <a:extLst>
              <a:ext uri="{FF2B5EF4-FFF2-40B4-BE49-F238E27FC236}">
                <a16:creationId xmlns:a16="http://schemas.microsoft.com/office/drawing/2014/main" id="{577A7139-608C-AF71-D8A5-9137A94EC11D}"/>
              </a:ext>
            </a:extLst>
          </p:cNvPr>
          <p:cNvSpPr txBox="1"/>
          <p:nvPr/>
        </p:nvSpPr>
        <p:spPr>
          <a:xfrm>
            <a:off x="7848546" y="3286058"/>
            <a:ext cx="3555321" cy="1378255"/>
          </a:xfrm>
          <a:prstGeom prst="rect">
            <a:avLst/>
          </a:prstGeom>
          <a:noFill/>
        </p:spPr>
        <p:txBody>
          <a:bodyPr wrap="square" lIns="0" tIns="0" rIns="0" bIns="0" rtlCol="0">
            <a:noAutofit/>
          </a:bodyPr>
          <a:lstStyle/>
          <a:p>
            <a:pPr>
              <a:spcAft>
                <a:spcPts val="529"/>
              </a:spcAft>
            </a:pPr>
            <a:r>
              <a:rPr lang="en-US" sz="2118" dirty="0">
                <a:solidFill>
                  <a:schemeClr val="tx2"/>
                </a:solidFill>
              </a:rPr>
              <a:t>The easiest lifetime income solutions to adopt – when embedded in a familiar target date or managed account structure</a:t>
            </a:r>
          </a:p>
        </p:txBody>
      </p:sp>
      <p:grpSp>
        <p:nvGrpSpPr>
          <p:cNvPr id="11" name="Group 10">
            <a:extLst>
              <a:ext uri="{FF2B5EF4-FFF2-40B4-BE49-F238E27FC236}">
                <a16:creationId xmlns:a16="http://schemas.microsoft.com/office/drawing/2014/main" id="{3B896497-AAB3-700D-6B6A-DAA8CDD0C0F1}"/>
              </a:ext>
            </a:extLst>
          </p:cNvPr>
          <p:cNvGrpSpPr/>
          <p:nvPr/>
        </p:nvGrpSpPr>
        <p:grpSpPr>
          <a:xfrm>
            <a:off x="4229979" y="1658121"/>
            <a:ext cx="1238250" cy="1238250"/>
            <a:chOff x="744141" y="1879204"/>
            <a:chExt cx="1403350" cy="1403350"/>
          </a:xfrm>
        </p:grpSpPr>
        <p:sp>
          <p:nvSpPr>
            <p:cNvPr id="13" name="Round Single Corner Rectangle 12">
              <a:extLst>
                <a:ext uri="{FF2B5EF4-FFF2-40B4-BE49-F238E27FC236}">
                  <a16:creationId xmlns:a16="http://schemas.microsoft.com/office/drawing/2014/main" id="{D47A60BA-9FC5-C6B8-8824-9EE2450809AA}"/>
                </a:ext>
              </a:extLst>
            </p:cNvPr>
            <p:cNvSpPr/>
            <p:nvPr/>
          </p:nvSpPr>
          <p:spPr>
            <a:xfrm>
              <a:off x="744141" y="1879204"/>
              <a:ext cx="1403350" cy="1403350"/>
            </a:xfrm>
            <a:prstGeom prst="round1Rect">
              <a:avLst>
                <a:gd name="adj" fmla="val 28154"/>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pic>
          <p:nvPicPr>
            <p:cNvPr id="27" name="Graphic 26">
              <a:extLst>
                <a:ext uri="{FF2B5EF4-FFF2-40B4-BE49-F238E27FC236}">
                  <a16:creationId xmlns:a16="http://schemas.microsoft.com/office/drawing/2014/main" id="{73989E53-FF03-8DDB-D4A7-8F195EF9E2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grpSp>
        <p:nvGrpSpPr>
          <p:cNvPr id="28" name="Group 27">
            <a:extLst>
              <a:ext uri="{FF2B5EF4-FFF2-40B4-BE49-F238E27FC236}">
                <a16:creationId xmlns:a16="http://schemas.microsoft.com/office/drawing/2014/main" id="{64378BE9-1069-2B27-0C9E-2A28EC7C53ED}"/>
              </a:ext>
            </a:extLst>
          </p:cNvPr>
          <p:cNvGrpSpPr/>
          <p:nvPr/>
        </p:nvGrpSpPr>
        <p:grpSpPr>
          <a:xfrm>
            <a:off x="7848546" y="1658121"/>
            <a:ext cx="1238250" cy="1238250"/>
            <a:chOff x="744141" y="1879204"/>
            <a:chExt cx="1403350" cy="1403350"/>
          </a:xfrm>
        </p:grpSpPr>
        <p:sp>
          <p:nvSpPr>
            <p:cNvPr id="29" name="Round Single Corner Rectangle 28">
              <a:extLst>
                <a:ext uri="{FF2B5EF4-FFF2-40B4-BE49-F238E27FC236}">
                  <a16:creationId xmlns:a16="http://schemas.microsoft.com/office/drawing/2014/main" id="{829A1170-7EC6-9701-B3BF-DBF9304C84A4}"/>
                </a:ext>
              </a:extLst>
            </p:cNvPr>
            <p:cNvSpPr/>
            <p:nvPr/>
          </p:nvSpPr>
          <p:spPr>
            <a:xfrm>
              <a:off x="744141" y="1879204"/>
              <a:ext cx="1403350" cy="1403350"/>
            </a:xfrm>
            <a:prstGeom prst="round1Rect">
              <a:avLst>
                <a:gd name="adj" fmla="val 28154"/>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88"/>
            </a:p>
          </p:txBody>
        </p:sp>
        <p:pic>
          <p:nvPicPr>
            <p:cNvPr id="30" name="Graphic 29">
              <a:extLst>
                <a:ext uri="{FF2B5EF4-FFF2-40B4-BE49-F238E27FC236}">
                  <a16:creationId xmlns:a16="http://schemas.microsoft.com/office/drawing/2014/main" id="{4155A148-8E58-C2AC-2F8B-6694144FBE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spTree>
    <p:extLst>
      <p:ext uri="{BB962C8B-B14F-4D97-AF65-F5344CB8AC3E}">
        <p14:creationId xmlns:p14="http://schemas.microsoft.com/office/powerpoint/2010/main" val="174110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345123" y="296863"/>
            <a:ext cx="11522074" cy="1227137"/>
          </a:xfrm>
        </p:spPr>
        <p:txBody>
          <a:bodyPr/>
          <a:lstStyle/>
          <a:p>
            <a:r>
              <a:rPr lang="en-US" dirty="0"/>
              <a:t>Important information</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3"/>
          </p:nvPr>
        </p:nvSpPr>
        <p:spPr>
          <a:xfrm>
            <a:off x="344489" y="1773237"/>
            <a:ext cx="11522074" cy="4787899"/>
          </a:xfrm>
        </p:spPr>
        <p:txBody>
          <a:bodyPr/>
          <a:lstStyle/>
          <a:p>
            <a:r>
              <a:rPr lang="en-US" sz="1000" dirty="0"/>
              <a:t>Investing involves risk; principal loss is possible.</a:t>
            </a:r>
          </a:p>
          <a:p>
            <a:pPr>
              <a:lnSpc>
                <a:spcPts val="1100"/>
              </a:lnSpc>
            </a:pPr>
            <a:r>
              <a:rPr lang="en-US" sz="1000" dirty="0"/>
              <a:t>Any guarantees are backed by the claims-paying ability of the issuing company. Annuity contracts and certificates are issued by Teachers Insurance and Annuity Association of America (TIAA). </a:t>
            </a:r>
          </a:p>
          <a:p>
            <a:pPr>
              <a:lnSpc>
                <a:spcPts val="1100"/>
              </a:lnSpc>
            </a:pPr>
            <a:r>
              <a:rPr lang="en-US" sz="1000"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Past performance is no guarantee of future results. Investing involves risk; principal loss is possible.</a:t>
            </a:r>
          </a:p>
          <a:p>
            <a:pPr>
              <a:lnSpc>
                <a:spcPts val="1100"/>
              </a:lnSpc>
            </a:pPr>
            <a:r>
              <a:rPr lang="en-US" sz="1000"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pPr>
              <a:lnSpc>
                <a:spcPts val="1100"/>
              </a:lnSpc>
            </a:pPr>
            <a:r>
              <a:rPr lang="en-US" sz="1000" dirty="0"/>
              <a:t>Please note that this information should not replace a client’s consultation with a tax professional regarding their tax situation. Nuveen is not a tax advisor. Clients should consult their professional advisors before making any tax or investment decisions. </a:t>
            </a:r>
          </a:p>
          <a:p>
            <a:pPr>
              <a:lnSpc>
                <a:spcPts val="1100"/>
              </a:lnSpc>
            </a:pPr>
            <a:r>
              <a:rPr lang="en-US" sz="1000" dirty="0"/>
              <a:t>Nuveen, LLC provides investment solutions through its investment specialists.</a:t>
            </a:r>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endParaRPr lang="en-US" sz="1000" dirty="0"/>
          </a:p>
          <a:p>
            <a:pPr>
              <a:lnSpc>
                <a:spcPts val="1100"/>
              </a:lnSpc>
            </a:pPr>
            <a:r>
              <a:rPr lang="en-US" sz="1000" dirty="0"/>
              <a:t>5655606  </a:t>
            </a:r>
            <a:endParaRPr lang="en-US" sz="1000" b="1" dirty="0"/>
          </a:p>
        </p:txBody>
      </p:sp>
    </p:spTree>
    <p:extLst>
      <p:ext uri="{BB962C8B-B14F-4D97-AF65-F5344CB8AC3E}">
        <p14:creationId xmlns:p14="http://schemas.microsoft.com/office/powerpoint/2010/main" val="3951970720"/>
      </p:ext>
    </p:extLst>
  </p:cSld>
  <p:clrMapOvr>
    <a:masterClrMapping/>
  </p:clrMapOvr>
</p:sld>
</file>

<file path=ppt/theme/theme1.xml><?xml version="1.0" encoding="utf-8"?>
<a:theme xmlns:a="http://schemas.openxmlformats.org/drawingml/2006/main" name="Nuveen 2025">
  <a:themeElements>
    <a:clrScheme name="Custom 5">
      <a:dk1>
        <a:srgbClr val="00313C"/>
      </a:dk1>
      <a:lt1>
        <a:srgbClr val="FFFFFF"/>
      </a:lt1>
      <a:dk2>
        <a:srgbClr val="00313C"/>
      </a:dk2>
      <a:lt2>
        <a:srgbClr val="BABCBC"/>
      </a:lt2>
      <a:accent1>
        <a:srgbClr val="FF8D19"/>
      </a:accent1>
      <a:accent2>
        <a:srgbClr val="00313C"/>
      </a:accent2>
      <a:accent3>
        <a:srgbClr val="C3D62E"/>
      </a:accent3>
      <a:accent4>
        <a:srgbClr val="00AD97"/>
      </a:accent4>
      <a:accent5>
        <a:srgbClr val="BABCBC"/>
      </a:accent5>
      <a:accent6>
        <a:srgbClr val="747476"/>
      </a:accent6>
      <a:hlink>
        <a:srgbClr val="FF8D19"/>
      </a:hlink>
      <a:folHlink>
        <a:srgbClr val="FF8D19"/>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300" dirty="0" smtClean="0"/>
        </a:defPPr>
      </a:lstStyle>
    </a:txDef>
  </a:objectDefaults>
  <a:extraClrSchemeLst/>
  <a:custClrLst>
    <a:custClr name="Clementine">
      <a:srgbClr val="FF8D19"/>
    </a:custClr>
    <a:custClr name="Clementine 02">
      <a:srgbClr val="FFC764"/>
    </a:custClr>
    <a:custClr name="Clementine 03">
      <a:srgbClr val="BC4C00"/>
    </a:custClr>
    <a:custClr name="Clementine 04">
      <a:srgbClr val="662A14"/>
    </a:custClr>
    <a:custClr name="Clementine Complement 01">
      <a:srgbClr val="E9E2D5"/>
    </a:custClr>
    <a:custClr name="Clementine Complement 02">
      <a:srgbClr val="898179"/>
    </a:custClr>
    <a:custClr name="Cloud">
      <a:srgbClr val="00313C"/>
    </a:custClr>
    <a:custClr name="Cloud 02">
      <a:srgbClr val="B0E7EA"/>
    </a:custClr>
    <a:custClr name="Cloud 03">
      <a:srgbClr val="40C5D3"/>
    </a:custClr>
    <a:custClr name="Cloud 04">
      <a:srgbClr val="02889E"/>
    </a:custClr>
    <a:custClr name="Cloud Complement 01">
      <a:srgbClr val="BABCBC"/>
    </a:custClr>
    <a:custClr name="Cloud Complement 02">
      <a:srgbClr val="8A8A8D"/>
    </a:custClr>
    <a:custClr name="Prairie">
      <a:srgbClr val="C3D62E"/>
    </a:custClr>
    <a:custClr name="Prairie 02">
      <a:srgbClr val="D9F270"/>
    </a:custClr>
    <a:custClr name="Prairie 03">
      <a:srgbClr val="859910"/>
    </a:custClr>
    <a:custClr name="Prairie 04">
      <a:srgbClr val="46560D"/>
    </a:custClr>
    <a:custClr name="Prairie Complement 01">
      <a:srgbClr val="E3E5DC"/>
    </a:custClr>
    <a:custClr name="Prairie Complement 02">
      <a:srgbClr val="B1B2A1"/>
    </a:custClr>
    <a:custClr name="Marine">
      <a:srgbClr val="00AD97"/>
    </a:custClr>
  </a:custClrLst>
  <a:extLst>
    <a:ext uri="{05A4C25C-085E-4340-85A3-A5531E510DB2}">
      <thm15:themeFamily xmlns:thm15="http://schemas.microsoft.com/office/thememl/2012/main" name="Nuveen_PPT Template_16x9_Final[83]  -  Read-Only" id="{CF904060-16A5-6947-BEBA-72303D7D0664}" vid="{30E2AADF-94E2-734E-AAD8-E354FEACFF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83c6cdf-da49-48e2-9624-06d20b59bcdf">
      <Terms xmlns="http://schemas.microsoft.com/office/infopath/2007/PartnerControls"/>
    </lcf76f155ced4ddcb4097134ff3c332f>
    <_ip_UnifiedCompliancePolicyProperties xmlns="http://schemas.microsoft.com/sharepoint/v3" xsi:nil="true"/>
    <TaxCatchAll xmlns="c79e9e08-a3e3-44cd-b0b9-6de56c592b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8" ma:contentTypeDescription="Create a new document." ma:contentTypeScope="" ma:versionID="6aaea15319e716a2c7e552a053d098fd">
  <xsd:schema xmlns:xsd="http://www.w3.org/2001/XMLSchema" xmlns:xs="http://www.w3.org/2001/XMLSchema" xmlns:p="http://schemas.microsoft.com/office/2006/metadata/properties" xmlns:ns1="http://schemas.microsoft.com/sharepoint/v3" xmlns:ns2="383c6cdf-da49-48e2-9624-06d20b59bcdf" xmlns:ns3="c79e9e08-a3e3-44cd-b0b9-6de56c592b9b" targetNamespace="http://schemas.microsoft.com/office/2006/metadata/properties" ma:root="true" ma:fieldsID="ac60e5b41c9c43f684fddf2187b49ce2" ns1:_="" ns2:_="" ns3:_="">
    <xsd:import namespace="http://schemas.microsoft.com/sharepoint/v3"/>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C78B1-9771-4640-B6F5-2AE819F61495}">
  <ds:schemaRefs>
    <ds:schemaRef ds:uri="c79e9e08-a3e3-44cd-b0b9-6de56c592b9b"/>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383c6cdf-da49-48e2-9624-06d20b59bcdf"/>
    <ds:schemaRef ds:uri="http://www.w3.org/XML/1998/namespace"/>
    <ds:schemaRef ds:uri="http://purl.org/dc/dcmitype/"/>
  </ds:schemaRefs>
</ds:datastoreItem>
</file>

<file path=customXml/itemProps2.xml><?xml version="1.0" encoding="utf-8"?>
<ds:datastoreItem xmlns:ds="http://schemas.openxmlformats.org/officeDocument/2006/customXml" ds:itemID="{C3E07766-954C-4F5B-858C-DA73861D4041}">
  <ds:schemaRefs>
    <ds:schemaRef ds:uri="http://schemas.microsoft.com/sharepoint/v3/contenttype/forms"/>
  </ds:schemaRefs>
</ds:datastoreItem>
</file>

<file path=customXml/itemProps3.xml><?xml version="1.0" encoding="utf-8"?>
<ds:datastoreItem xmlns:ds="http://schemas.openxmlformats.org/officeDocument/2006/customXml" ds:itemID="{39B7A174-72E4-48C8-9CB6-563CF6A3E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Nuveen 2025</Template>
  <TotalTime>3292</TotalTime>
  <Words>1996</Words>
  <Application>Microsoft Office PowerPoint</Application>
  <PresentationFormat>Widescreen</PresentationFormat>
  <Paragraphs>186</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Arial Narrow</vt:lpstr>
      <vt:lpstr>Calibri</vt:lpstr>
      <vt:lpstr>Georgia</vt:lpstr>
      <vt:lpstr>Symbol</vt:lpstr>
      <vt:lpstr>System Font Regular</vt:lpstr>
      <vt:lpstr>Nuveen 2025</vt:lpstr>
      <vt:lpstr>Know the lifetime income landscape</vt:lpstr>
      <vt:lpstr>Understanding the lifetime income landscape1</vt:lpstr>
      <vt:lpstr>Options emphasizing liquidity</vt:lpstr>
      <vt:lpstr>Options emphasizing longevity risk protection</vt:lpstr>
      <vt:lpstr>Annuities: myth vs. reality</vt:lpstr>
      <vt:lpstr>A closer look at in-plan annuities</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Carlson, Kris</dc:creator>
  <cp:lastModifiedBy>Faiella, Stephanie</cp:lastModifiedBy>
  <cp:revision>9</cp:revision>
  <dcterms:created xsi:type="dcterms:W3CDTF">2026-02-23T22:22:54Z</dcterms:created>
  <dcterms:modified xsi:type="dcterms:W3CDTF">2026-06-30T18:27:30Z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MediaServiceImageTags">
    <vt:lpwstr/>
  </property>
  <property fmtid="{D5CDD505-2E9C-101B-9397-08002B2CF9AE}" pid="4" name="MSIP_Label_923fbcac-c1a0-42ae-9212-22391b0bb07a_Enabled">
    <vt:lpwstr>true</vt:lpwstr>
  </property>
  <property fmtid="{D5CDD505-2E9C-101B-9397-08002B2CF9AE}" pid="5" name="MSIP_Label_923fbcac-c1a0-42ae-9212-22391b0bb07a_SetDate">
    <vt:lpwstr>2026-06-25T20:56:57Z</vt:lpwstr>
  </property>
  <property fmtid="{D5CDD505-2E9C-101B-9397-08002B2CF9AE}" pid="6" name="MSIP_Label_923fbcac-c1a0-42ae-9212-22391b0bb07a_Method">
    <vt:lpwstr>Privileged</vt:lpwstr>
  </property>
  <property fmtid="{D5CDD505-2E9C-101B-9397-08002B2CF9AE}" pid="7" name="MSIP_Label_923fbcac-c1a0-42ae-9212-22391b0bb07a_Name">
    <vt:lpwstr>TIAA-Sensitivity-Public-Standard</vt:lpwstr>
  </property>
  <property fmtid="{D5CDD505-2E9C-101B-9397-08002B2CF9AE}" pid="8" name="MSIP_Label_923fbcac-c1a0-42ae-9212-22391b0bb07a_SiteId">
    <vt:lpwstr>67080e55-9c90-409b-9421-7fab7df8331b</vt:lpwstr>
  </property>
  <property fmtid="{D5CDD505-2E9C-101B-9397-08002B2CF9AE}" pid="9" name="MSIP_Label_923fbcac-c1a0-42ae-9212-22391b0bb07a_ActionId">
    <vt:lpwstr>130142a8-3615-4907-83fc-bae5e2979411</vt:lpwstr>
  </property>
  <property fmtid="{D5CDD505-2E9C-101B-9397-08002B2CF9AE}" pid="10" name="MSIP_Label_923fbcac-c1a0-42ae-9212-22391b0bb07a_ContentBits">
    <vt:lpwstr>0</vt:lpwstr>
  </property>
  <property fmtid="{D5CDD505-2E9C-101B-9397-08002B2CF9AE}" pid="11" name="MSIP_Label_923fbcac-c1a0-42ae-9212-22391b0bb07a_Tag">
    <vt:lpwstr>10, 0, 1, 1</vt:lpwstr>
  </property>
</Properties>
</file>