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1"/>
  </p:sldMasterIdLst>
  <p:notesMasterIdLst>
    <p:notesMasterId r:id="rId19"/>
  </p:notesMasterIdLst>
  <p:handoutMasterIdLst>
    <p:handoutMasterId r:id="rId20"/>
  </p:handoutMasterIdLst>
  <p:sldIdLst>
    <p:sldId id="696" r:id="rId12"/>
    <p:sldId id="261" r:id="rId13"/>
    <p:sldId id="257" r:id="rId14"/>
    <p:sldId id="1268" r:id="rId15"/>
    <p:sldId id="259" r:id="rId16"/>
    <p:sldId id="1267" r:id="rId17"/>
    <p:sldId id="263" r:id="rId18"/>
  </p:sldIdLst>
  <p:sldSz cx="13817600" cy="7772400"/>
  <p:notesSz cx="7010400" cy="9296400"/>
  <p:custDataLst>
    <p:custData r:id="rId4"/>
    <p:custData r:id="rId5"/>
    <p:custData r:id="rId6"/>
    <p:custData r:id="rId7"/>
    <p:custData r:id="rId8"/>
    <p:custData r:id="rId9"/>
    <p:custData r:id="rId10"/>
    <p:tags r:id="rId21"/>
  </p:custDataLst>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3888" userDrawn="1">
          <p15:clr>
            <a:srgbClr val="A4A3A4"/>
          </p15:clr>
        </p15:guide>
        <p15:guide id="3" pos="4352">
          <p15:clr>
            <a:srgbClr val="A4A3A4"/>
          </p15:clr>
        </p15:guide>
      </p15:sldGuideLst>
    </p:ext>
    <p:ext uri="{2D200454-40CA-4A62-9FC3-DE9A4176ACB9}">
      <p15:notesGuideLst xmlns:p15="http://schemas.microsoft.com/office/powerpoint/2012/main">
        <p15:guide id="1" orient="horz" pos="2832" userDrawn="1">
          <p15:clr>
            <a:srgbClr val="A4A3A4"/>
          </p15:clr>
        </p15:guide>
        <p15:guide id="2" pos="2376"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060DF3-158E-5283-7FE9-2F5F17A3D807}" name="Munday, Elizabeth" initials="ME" userId="S::Elizabeth.Munday@tiaa.org::a921ee34-f531-4ed8-8387-754c22030bb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offman, Melanie" initials="HM" lastIdx="1" clrIdx="0"/>
  <p:cmAuthor id="2" name="Withers, Barb" initials="WB" lastIdx="8" clrIdx="1">
    <p:extLst>
      <p:ext uri="{19B8F6BF-5375-455C-9EA6-DF929625EA0E}">
        <p15:presenceInfo xmlns:p15="http://schemas.microsoft.com/office/powerpoint/2012/main" userId="S-1-5-21-2427478449-4063828735-1968950468-6395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BED5"/>
    <a:srgbClr val="008FBE"/>
    <a:srgbClr val="595959"/>
    <a:srgbClr val="7F7F7F"/>
    <a:srgbClr val="263746"/>
    <a:srgbClr val="44546A"/>
    <a:srgbClr val="EDEEEE"/>
    <a:srgbClr val="6600CC"/>
    <a:srgbClr val="C3D62E"/>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6288" autoAdjust="0"/>
  </p:normalViewPr>
  <p:slideViewPr>
    <p:cSldViewPr snapToObjects="1" showGuides="1">
      <p:cViewPr>
        <p:scale>
          <a:sx n="50" d="100"/>
          <a:sy n="50" d="100"/>
        </p:scale>
        <p:origin x="-123" y="21"/>
      </p:cViewPr>
      <p:guideLst>
        <p:guide orient="horz" pos="3888"/>
        <p:guide pos="4352"/>
      </p:guideLst>
    </p:cSldViewPr>
  </p:slideViewPr>
  <p:notesTextViewPr>
    <p:cViewPr>
      <p:scale>
        <a:sx n="100" d="100"/>
        <a:sy n="100" d="100"/>
      </p:scale>
      <p:origin x="0" y="0"/>
    </p:cViewPr>
  </p:notesTextViewPr>
  <p:sorterViewPr>
    <p:cViewPr varScale="1">
      <p:scale>
        <a:sx n="1" d="1"/>
        <a:sy n="1" d="1"/>
      </p:scale>
      <p:origin x="0" y="0"/>
    </p:cViewPr>
  </p:sorterViewPr>
  <p:notesViewPr>
    <p:cSldViewPr snapToObjects="1">
      <p:cViewPr varScale="1">
        <p:scale>
          <a:sx n="68" d="100"/>
          <a:sy n="68" d="100"/>
        </p:scale>
        <p:origin x="2724" y="72"/>
      </p:cViewPr>
      <p:guideLst>
        <p:guide orient="horz" pos="2832"/>
        <p:guide pos="2376"/>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customXml" Target="../customXml/item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1.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4.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customXml" Target="../customXml/item10.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3.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iella, Stephanie" userId="22b88b3d-0707-4e25-a618-92f7d1f9e983" providerId="ADAL" clId="{CD7EBD9E-7337-495A-A10D-A62D2BC39F29}"/>
    <pc:docChg chg="">
      <pc:chgData name="Faiella, Stephanie" userId="22b88b3d-0707-4e25-a618-92f7d1f9e983" providerId="ADAL" clId="{CD7EBD9E-7337-495A-A10D-A62D2BC39F29}" dt="2024-01-31T21:19:11.534" v="2"/>
      <pc:docMkLst>
        <pc:docMk/>
      </pc:docMkLst>
      <pc:sldChg chg="delCm">
        <pc:chgData name="Faiella, Stephanie" userId="22b88b3d-0707-4e25-a618-92f7d1f9e983" providerId="ADAL" clId="{CD7EBD9E-7337-495A-A10D-A62D2BC39F29}" dt="2024-01-31T21:19:11.534" v="2"/>
        <pc:sldMkLst>
          <pc:docMk/>
          <pc:sldMk cId="3713015546" sldId="261"/>
        </pc:sldMkLst>
        <pc:extLst>
          <p:ext xmlns:p="http://schemas.openxmlformats.org/presentationml/2006/main" uri="{D6D511B9-2390-475A-947B-AFAB55BFBCF1}">
            <pc226:cmChg xmlns:pc226="http://schemas.microsoft.com/office/powerpoint/2022/06/main/command" chg="del">
              <pc226:chgData name="Faiella, Stephanie" userId="22b88b3d-0707-4e25-a618-92f7d1f9e983" providerId="ADAL" clId="{CD7EBD9E-7337-495A-A10D-A62D2BC39F29}" dt="2024-01-31T21:19:09.383" v="1"/>
              <pc2:cmMkLst xmlns:pc2="http://schemas.microsoft.com/office/powerpoint/2019/9/main/command">
                <pc:docMk/>
                <pc:sldMk cId="3713015546" sldId="261"/>
                <pc2:cmMk id="{918CE86D-2B37-42E2-A9CB-FB3CB82EF550}"/>
              </pc2:cmMkLst>
            </pc226:cmChg>
            <pc226:cmChg xmlns:pc226="http://schemas.microsoft.com/office/powerpoint/2022/06/main/command" chg="del">
              <pc226:chgData name="Faiella, Stephanie" userId="22b88b3d-0707-4e25-a618-92f7d1f9e983" providerId="ADAL" clId="{CD7EBD9E-7337-495A-A10D-A62D2BC39F29}" dt="2024-01-31T21:19:11.534" v="2"/>
              <pc2:cmMkLst xmlns:pc2="http://schemas.microsoft.com/office/powerpoint/2019/9/main/command">
                <pc:docMk/>
                <pc:sldMk cId="3713015546" sldId="261"/>
                <pc2:cmMk id="{6AA51A7E-E619-4CED-83B4-2EC427AF957D}"/>
              </pc2:cmMkLst>
            </pc226:cmChg>
          </p:ext>
        </pc:extLst>
      </pc:sldChg>
      <pc:sldChg chg="delCm">
        <pc:chgData name="Faiella, Stephanie" userId="22b88b3d-0707-4e25-a618-92f7d1f9e983" providerId="ADAL" clId="{CD7EBD9E-7337-495A-A10D-A62D2BC39F29}" dt="2024-01-31T21:19:04.579" v="0"/>
        <pc:sldMkLst>
          <pc:docMk/>
          <pc:sldMk cId="2892279137" sldId="263"/>
        </pc:sldMkLst>
        <pc:extLst>
          <p:ext xmlns:p="http://schemas.openxmlformats.org/presentationml/2006/main" uri="{D6D511B9-2390-475A-947B-AFAB55BFBCF1}">
            <pc226:cmChg xmlns:pc226="http://schemas.microsoft.com/office/powerpoint/2022/06/main/command" chg="del">
              <pc226:chgData name="Faiella, Stephanie" userId="22b88b3d-0707-4e25-a618-92f7d1f9e983" providerId="ADAL" clId="{CD7EBD9E-7337-495A-A10D-A62D2BC39F29}" dt="2024-01-31T21:19:04.579" v="0"/>
              <pc2:cmMkLst xmlns:pc2="http://schemas.microsoft.com/office/powerpoint/2019/9/main/command">
                <pc:docMk/>
                <pc:sldMk cId="2892279137" sldId="263"/>
                <pc2:cmMk id="{9260D185-7312-493C-A75D-396FC1C20427}"/>
              </pc2:cmMkLst>
            </pc226:cmChg>
          </p:ext>
        </pc:ext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971814123832487E-2"/>
          <c:y val="4.6497757693234082E-2"/>
          <c:w val="0.91295789673117711"/>
          <c:h val="0.81339324753886166"/>
        </c:manualLayout>
      </c:layout>
      <c:barChart>
        <c:barDir val="col"/>
        <c:grouping val="clustered"/>
        <c:varyColors val="0"/>
        <c:ser>
          <c:idx val="0"/>
          <c:order val="0"/>
          <c:tx>
            <c:strRef>
              <c:f>Sheet1!$B$1</c:f>
              <c:strCache>
                <c:ptCount val="1"/>
                <c:pt idx="0">
                  <c:v> Single </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Age 83</c:v>
                </c:pt>
                <c:pt idx="1">
                  <c:v>Age 90</c:v>
                </c:pt>
                <c:pt idx="2">
                  <c:v>Age 95</c:v>
                </c:pt>
              </c:strCache>
            </c:strRef>
          </c:cat>
          <c:val>
            <c:numRef>
              <c:f>Sheet1!$B$2:$B$4</c:f>
              <c:numCache>
                <c:formatCode>0%</c:formatCode>
                <c:ptCount val="3"/>
                <c:pt idx="0">
                  <c:v>0.75</c:v>
                </c:pt>
                <c:pt idx="1">
                  <c:v>0.5</c:v>
                </c:pt>
                <c:pt idx="2">
                  <c:v>0.25</c:v>
                </c:pt>
              </c:numCache>
            </c:numRef>
          </c:val>
          <c:extLst>
            <c:ext xmlns:c16="http://schemas.microsoft.com/office/drawing/2014/chart" uri="{C3380CC4-5D6E-409C-BE32-E72D297353CC}">
              <c16:uniqueId val="{00000000-38BD-48DB-B469-470C0A18ABF7}"/>
            </c:ext>
          </c:extLst>
        </c:ser>
        <c:ser>
          <c:idx val="1"/>
          <c:order val="1"/>
          <c:tx>
            <c:strRef>
              <c:f>Sheet1!$C$1</c:f>
              <c:strCache>
                <c:ptCount val="1"/>
                <c:pt idx="0">
                  <c:v> Joint</c:v>
                </c:pt>
              </c:strCache>
            </c:strRef>
          </c:tx>
          <c:spPr>
            <a:solidFill>
              <a:schemeClr val="accent6"/>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2-38BD-48DB-B469-470C0A18ABF7}"/>
              </c:ext>
            </c:extLst>
          </c:dPt>
          <c:dPt>
            <c:idx val="1"/>
            <c:invertIfNegative val="0"/>
            <c:bubble3D val="0"/>
            <c:spPr>
              <a:solidFill>
                <a:schemeClr val="accent6"/>
              </a:solidFill>
              <a:ln>
                <a:noFill/>
              </a:ln>
              <a:effectLst/>
            </c:spPr>
            <c:extLst>
              <c:ext xmlns:c16="http://schemas.microsoft.com/office/drawing/2014/chart" uri="{C3380CC4-5D6E-409C-BE32-E72D297353CC}">
                <c16:uniqueId val="{00000004-38BD-48DB-B469-470C0A18ABF7}"/>
              </c:ext>
            </c:extLst>
          </c:dPt>
          <c:dPt>
            <c:idx val="2"/>
            <c:invertIfNegative val="0"/>
            <c:bubble3D val="0"/>
            <c:spPr>
              <a:solidFill>
                <a:schemeClr val="accent6"/>
              </a:solidFill>
              <a:ln>
                <a:noFill/>
              </a:ln>
              <a:effectLst/>
            </c:spPr>
            <c:extLst>
              <c:ext xmlns:c16="http://schemas.microsoft.com/office/drawing/2014/chart" uri="{C3380CC4-5D6E-409C-BE32-E72D297353CC}">
                <c16:uniqueId val="{00000006-38BD-48DB-B469-470C0A18ABF7}"/>
              </c:ext>
            </c:extLst>
          </c:dPt>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Age 83</c:v>
                </c:pt>
                <c:pt idx="1">
                  <c:v>Age 90</c:v>
                </c:pt>
                <c:pt idx="2">
                  <c:v>Age 95</c:v>
                </c:pt>
              </c:strCache>
            </c:strRef>
          </c:cat>
          <c:val>
            <c:numRef>
              <c:f>Sheet1!$C$2:$C$4</c:f>
              <c:numCache>
                <c:formatCode>0%</c:formatCode>
                <c:ptCount val="3"/>
                <c:pt idx="0">
                  <c:v>0.94</c:v>
                </c:pt>
                <c:pt idx="1">
                  <c:v>0.74</c:v>
                </c:pt>
                <c:pt idx="2">
                  <c:v>0.46</c:v>
                </c:pt>
              </c:numCache>
            </c:numRef>
          </c:val>
          <c:extLst>
            <c:ext xmlns:c16="http://schemas.microsoft.com/office/drawing/2014/chart" uri="{C3380CC4-5D6E-409C-BE32-E72D297353CC}">
              <c16:uniqueId val="{00000007-38BD-48DB-B469-470C0A18ABF7}"/>
            </c:ext>
          </c:extLst>
        </c:ser>
        <c:dLbls>
          <c:dLblPos val="outEnd"/>
          <c:showLegendKey val="0"/>
          <c:showVal val="1"/>
          <c:showCatName val="0"/>
          <c:showSerName val="0"/>
          <c:showPercent val="0"/>
          <c:showBubbleSize val="0"/>
        </c:dLbls>
        <c:gapWidth val="100"/>
        <c:overlap val="-10"/>
        <c:axId val="167491840"/>
        <c:axId val="167505920"/>
      </c:barChart>
      <c:catAx>
        <c:axId val="167491840"/>
        <c:scaling>
          <c:orientation val="minMax"/>
        </c:scaling>
        <c:delete val="0"/>
        <c:axPos val="b"/>
        <c:numFmt formatCode="General" sourceLinked="1"/>
        <c:majorTickMark val="none"/>
        <c:minorTickMark val="none"/>
        <c:tickLblPos val="nextTo"/>
        <c:spPr>
          <a:noFill/>
          <a:ln w="9525" cap="flat" cmpd="sng" algn="ctr">
            <a:solidFill>
              <a:schemeClr val="bg1">
                <a:lumMod val="75000"/>
              </a:schemeClr>
            </a:solidFill>
            <a:prstDash val="solid"/>
            <a:round/>
          </a:ln>
          <a:effectLst/>
        </c:spPr>
        <c:txPr>
          <a:bodyPr rot="-6000000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crossAx val="167505920"/>
        <c:crosses val="autoZero"/>
        <c:auto val="1"/>
        <c:lblAlgn val="ctr"/>
        <c:lblOffset val="100"/>
        <c:noMultiLvlLbl val="0"/>
      </c:catAx>
      <c:valAx>
        <c:axId val="167505920"/>
        <c:scaling>
          <c:orientation val="minMax"/>
          <c:max val="1"/>
          <c:min val="0"/>
        </c:scaling>
        <c:delete val="1"/>
        <c:axPos val="l"/>
        <c:numFmt formatCode="0%" sourceLinked="1"/>
        <c:majorTickMark val="out"/>
        <c:minorTickMark val="none"/>
        <c:tickLblPos val="nextTo"/>
        <c:crossAx val="167491840"/>
        <c:crosses val="autoZero"/>
        <c:crossBetween val="between"/>
        <c:majorUnit val="0.25"/>
      </c:valAx>
      <c:spPr>
        <a:noFill/>
        <a:ln>
          <a:noFill/>
        </a:ln>
        <a:effectLst/>
      </c:spPr>
    </c:plotArea>
    <c:legend>
      <c:legendPos val="t"/>
      <c:legendEntry>
        <c:idx val="0"/>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legendEntry>
      <c:legendEntry>
        <c:idx val="1"/>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legendEntry>
      <c:layout>
        <c:manualLayout>
          <c:xMode val="edge"/>
          <c:yMode val="edge"/>
          <c:x val="0.77253586802641805"/>
          <c:y val="5.6104806405743529E-2"/>
          <c:w val="0.16696139610901467"/>
          <c:h val="0.12634799269414465"/>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Arial" panose="020B0604020202020204" pitchFamily="34" charset="0"/>
              <a:ea typeface="+mn-ea"/>
              <a:cs typeface="+mn-cs"/>
            </a:defRPr>
          </a:pPr>
          <a:endParaRPr lang="en-US"/>
        </a:p>
      </c:txPr>
    </c:legend>
    <c:plotVisOnly val="1"/>
    <c:dispBlanksAs val="gap"/>
    <c:showDLblsOverMax val="0"/>
  </c:chart>
  <c:spPr>
    <a:noFill/>
    <a:ln w="9525" cap="flat" cmpd="sng" algn="ctr">
      <a:noFill/>
      <a:prstDash val="solid"/>
    </a:ln>
    <a:effectLst/>
  </c:spPr>
  <c:txPr>
    <a:bodyPr/>
    <a:lstStyle/>
    <a:p>
      <a:pPr>
        <a:defRPr sz="1200" b="1" baseline="0">
          <a:solidFill>
            <a:schemeClr val="bg1"/>
          </a:solidFill>
          <a:latin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6653" tIns="48327" rIns="96653" bIns="48327" rtlCol="0"/>
          <a:lstStyle>
            <a:lvl1pPr algn="r">
              <a:defRPr sz="1200"/>
            </a:lvl1pPr>
          </a:lstStyle>
          <a:p>
            <a:fld id="{84A12E58-8FC3-8547-9F9B-3A01EB113CB3}" type="datetimeFigureOut">
              <a:rPr lang="en-US" smtClean="0"/>
              <a:pPr/>
              <a:t>1/31/2024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6653" tIns="48327" rIns="96653" bIns="48327" rtlCol="0" anchor="b"/>
          <a:lstStyle>
            <a:lvl1pPr algn="r">
              <a:defRPr sz="1200"/>
            </a:lvl1pPr>
          </a:lstStyle>
          <a:p>
            <a:fld id="{178F25CE-8490-0E45-8DEC-136F20232716}" type="slidenum">
              <a:rPr lang="en-US" smtClean="0"/>
              <a:pPr/>
              <a:t>‹#›</a:t>
            </a:fld>
            <a:endParaRPr lang="en-US"/>
          </a:p>
        </p:txBody>
      </p:sp>
    </p:spTree>
    <p:extLst>
      <p:ext uri="{BB962C8B-B14F-4D97-AF65-F5344CB8AC3E}">
        <p14:creationId xmlns:p14="http://schemas.microsoft.com/office/powerpoint/2010/main" val="26404204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6653" tIns="48327" rIns="96653" bIns="48327" rtlCol="0"/>
          <a:lstStyle>
            <a:lvl1pPr algn="r">
              <a:defRPr sz="1200"/>
            </a:lvl1pPr>
          </a:lstStyle>
          <a:p>
            <a:fld id="{E87FA6A0-8E5C-564C-9788-458373FD8A8F}" type="datetimeFigureOut">
              <a:rPr lang="en-US" smtClean="0"/>
              <a:pPr/>
              <a:t>1/31/2024</a:t>
            </a:fld>
            <a:endParaRPr lang="en-US"/>
          </a:p>
        </p:txBody>
      </p:sp>
      <p:sp>
        <p:nvSpPr>
          <p:cNvPr id="4" name="Slide Image Placeholder 3"/>
          <p:cNvSpPr>
            <a:spLocks noGrp="1" noRot="1" noChangeAspect="1"/>
          </p:cNvSpPr>
          <p:nvPr>
            <p:ph type="sldImg" idx="2"/>
          </p:nvPr>
        </p:nvSpPr>
        <p:spPr>
          <a:xfrm>
            <a:off x="406400" y="695325"/>
            <a:ext cx="6197600" cy="3487738"/>
          </a:xfrm>
          <a:prstGeom prst="rect">
            <a:avLst/>
          </a:prstGeom>
          <a:noFill/>
          <a:ln w="12700">
            <a:solidFill>
              <a:prstClr val="black"/>
            </a:solidFill>
          </a:ln>
        </p:spPr>
        <p:txBody>
          <a:bodyPr vert="horz" lIns="96653" tIns="48327" rIns="96653" bIns="48327" rtlCol="0" anchor="ctr"/>
          <a:lstStyle/>
          <a:p>
            <a:r>
              <a:rPr lang="en-US" dirty="0"/>
              <a:t>l</a:t>
            </a:r>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6653" tIns="48327" rIns="96653" bIns="48327" rtlCol="0" anchor="b"/>
          <a:lstStyle>
            <a:lvl1pPr algn="r">
              <a:defRPr sz="1200"/>
            </a:lvl1pPr>
          </a:lstStyle>
          <a:p>
            <a:fld id="{C832F44B-C367-AC45-8ED1-DB5A0EF77DB2}" type="slidenum">
              <a:rPr lang="en-US" smtClean="0"/>
              <a:pPr/>
              <a:t>‹#›</a:t>
            </a:fld>
            <a:endParaRPr lang="en-US"/>
          </a:p>
        </p:txBody>
      </p:sp>
    </p:spTree>
    <p:extLst>
      <p:ext uri="{BB962C8B-B14F-4D97-AF65-F5344CB8AC3E}">
        <p14:creationId xmlns:p14="http://schemas.microsoft.com/office/powerpoint/2010/main" val="836588355"/>
      </p:ext>
    </p:extLst>
  </p:cSld>
  <p:clrMap bg1="lt1" tx1="dk1" bg2="lt2" tx2="dk2" accent1="accent1" accent2="accent2" accent3="accent3" accent4="accent4" accent5="accent5" accent6="accent6" hlink="hlink" folHlink="folHlink"/>
  <p:hf hdr="0" ftr="0" dt="0"/>
  <p:notesStyle>
    <a:lvl1pPr marL="0" algn="l" defTabSz="509412" rtl="0" eaLnBrk="1" latinLnBrk="0" hangingPunct="1">
      <a:defRPr sz="1337" kern="1200">
        <a:solidFill>
          <a:schemeClr val="tx1"/>
        </a:solidFill>
        <a:latin typeface="+mn-lt"/>
        <a:ea typeface="+mn-ea"/>
        <a:cs typeface="+mn-cs"/>
      </a:defRPr>
    </a:lvl1pPr>
    <a:lvl2pPr marL="509412" algn="l" defTabSz="509412" rtl="0" eaLnBrk="1" latinLnBrk="0" hangingPunct="1">
      <a:defRPr sz="1337" kern="1200">
        <a:solidFill>
          <a:schemeClr val="tx1"/>
        </a:solidFill>
        <a:latin typeface="+mn-lt"/>
        <a:ea typeface="+mn-ea"/>
        <a:cs typeface="+mn-cs"/>
      </a:defRPr>
    </a:lvl2pPr>
    <a:lvl3pPr marL="1018824" algn="l" defTabSz="509412" rtl="0" eaLnBrk="1" latinLnBrk="0" hangingPunct="1">
      <a:defRPr sz="1337" kern="1200">
        <a:solidFill>
          <a:schemeClr val="tx1"/>
        </a:solidFill>
        <a:latin typeface="+mn-lt"/>
        <a:ea typeface="+mn-ea"/>
        <a:cs typeface="+mn-cs"/>
      </a:defRPr>
    </a:lvl3pPr>
    <a:lvl4pPr marL="1528237" algn="l" defTabSz="509412" rtl="0" eaLnBrk="1" latinLnBrk="0" hangingPunct="1">
      <a:defRPr sz="1337" kern="1200">
        <a:solidFill>
          <a:schemeClr val="tx1"/>
        </a:solidFill>
        <a:latin typeface="+mn-lt"/>
        <a:ea typeface="+mn-ea"/>
        <a:cs typeface="+mn-cs"/>
      </a:defRPr>
    </a:lvl4pPr>
    <a:lvl5pPr marL="2037649" algn="l" defTabSz="509412" rtl="0" eaLnBrk="1" latinLnBrk="0" hangingPunct="1">
      <a:defRPr sz="1337" kern="1200">
        <a:solidFill>
          <a:schemeClr val="tx1"/>
        </a:solidFill>
        <a:latin typeface="+mn-lt"/>
        <a:ea typeface="+mn-ea"/>
        <a:cs typeface="+mn-cs"/>
      </a:defRPr>
    </a:lvl5pPr>
    <a:lvl6pPr marL="2547061" algn="l" defTabSz="509412" rtl="0" eaLnBrk="1" latinLnBrk="0" hangingPunct="1">
      <a:defRPr sz="1337" kern="1200">
        <a:solidFill>
          <a:schemeClr val="tx1"/>
        </a:solidFill>
        <a:latin typeface="+mn-lt"/>
        <a:ea typeface="+mn-ea"/>
        <a:cs typeface="+mn-cs"/>
      </a:defRPr>
    </a:lvl6pPr>
    <a:lvl7pPr marL="3056473" algn="l" defTabSz="509412" rtl="0" eaLnBrk="1" latinLnBrk="0" hangingPunct="1">
      <a:defRPr sz="1337" kern="1200">
        <a:solidFill>
          <a:schemeClr val="tx1"/>
        </a:solidFill>
        <a:latin typeface="+mn-lt"/>
        <a:ea typeface="+mn-ea"/>
        <a:cs typeface="+mn-cs"/>
      </a:defRPr>
    </a:lvl7pPr>
    <a:lvl8pPr marL="3565886" algn="l" defTabSz="509412" rtl="0" eaLnBrk="1" latinLnBrk="0" hangingPunct="1">
      <a:defRPr sz="1337" kern="1200">
        <a:solidFill>
          <a:schemeClr val="tx1"/>
        </a:solidFill>
        <a:latin typeface="+mn-lt"/>
        <a:ea typeface="+mn-ea"/>
        <a:cs typeface="+mn-cs"/>
      </a:defRPr>
    </a:lvl8pPr>
    <a:lvl9pPr marL="4075298" algn="l" defTabSz="509412" rtl="0" eaLnBrk="1" latinLnBrk="0" hangingPunct="1">
      <a:defRPr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5325"/>
            <a:ext cx="6197600" cy="34877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44B-C367-AC45-8ED1-DB5A0EF77DB2}" type="slidenum">
              <a:rPr lang="en-US" smtClean="0"/>
              <a:pPr/>
              <a:t>1</a:t>
            </a:fld>
            <a:endParaRPr lang="en-US"/>
          </a:p>
        </p:txBody>
      </p:sp>
    </p:spTree>
    <p:extLst>
      <p:ext uri="{BB962C8B-B14F-4D97-AF65-F5344CB8AC3E}">
        <p14:creationId xmlns:p14="http://schemas.microsoft.com/office/powerpoint/2010/main" val="190101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Georgia" panose="02040502050405020303" pitchFamily="18" charset="0"/>
              </a:rPr>
              <a:t>Our country is facing a crisis when it comes to American workers retiring with confidence and security. Why is that? </a:t>
            </a:r>
          </a:p>
          <a:p>
            <a:endParaRPr lang="en-US" sz="1200" dirty="0">
              <a:latin typeface="Georgia" panose="02040502050405020303" pitchFamily="18" charset="0"/>
            </a:endParaRPr>
          </a:p>
          <a:p>
            <a:r>
              <a:rPr lang="en-US" sz="1200" b="1" dirty="0">
                <a:latin typeface="Georgia" panose="02040502050405020303" pitchFamily="18" charset="0"/>
              </a:rPr>
              <a:t>Pensions are vanishing. </a:t>
            </a:r>
          </a:p>
          <a:p>
            <a:r>
              <a:rPr lang="en-US" sz="1200" kern="1200" dirty="0">
                <a:solidFill>
                  <a:schemeClr val="tx1"/>
                </a:solidFill>
                <a:latin typeface="Georgia" panose="02040502050405020303" pitchFamily="18" charset="0"/>
                <a:cs typeface="Gill Sans Light" panose="020B0302020104020203"/>
              </a:rPr>
              <a:t>Dependable lifetime income has largely disappeared. In the last 30 years, private sector employers shifted away from offering DB plans in favor of DC plans. </a:t>
            </a:r>
            <a:r>
              <a:rPr lang="en-US" sz="1200" i="1" kern="1200" dirty="0">
                <a:solidFill>
                  <a:schemeClr val="tx1"/>
                </a:solidFill>
                <a:latin typeface="Georgia" panose="02040502050405020303" pitchFamily="18" charset="0"/>
                <a:cs typeface="Gill Sans Light" panose="020B0302020104020203"/>
              </a:rPr>
              <a:t>In fact, 70% of retirement plan participants had one in 1975 compared to only 12% today.</a:t>
            </a:r>
            <a:r>
              <a:rPr lang="en-US" sz="1200" i="1" kern="1200" baseline="30000" dirty="0">
                <a:solidFill>
                  <a:schemeClr val="tx1"/>
                </a:solidFill>
                <a:latin typeface="Georgia" panose="02040502050405020303" pitchFamily="18" charset="0"/>
                <a:cs typeface="Gill Sans Light" panose="020B0302020104020203"/>
              </a:rPr>
              <a:t>1</a:t>
            </a:r>
          </a:p>
          <a:p>
            <a:endParaRPr lang="en-US" sz="1200" i="1" baseline="30000" dirty="0">
              <a:latin typeface="Georgia" panose="02040502050405020303" pitchFamily="18" charset="0"/>
            </a:endParaRPr>
          </a:p>
          <a:p>
            <a:r>
              <a:rPr lang="en-US" sz="1200" b="1" dirty="0">
                <a:latin typeface="Georgia" panose="02040502050405020303" pitchFamily="18" charset="0"/>
              </a:rPr>
              <a:t>Americans are living longer.</a:t>
            </a:r>
          </a:p>
          <a:p>
            <a:r>
              <a:rPr lang="en-US" sz="1200" kern="1200" dirty="0">
                <a:solidFill>
                  <a:schemeClr val="tx1"/>
                </a:solidFill>
                <a:latin typeface="Georgia" panose="02040502050405020303" pitchFamily="18" charset="0"/>
                <a:cs typeface="Gill Sans Light" panose="020B0302020104020203"/>
              </a:rPr>
              <a:t>Retirees are living longer: at age 65—Probability of survival of a single annuitant, or at least one member of a couple</a:t>
            </a:r>
            <a:r>
              <a:rPr lang="en-US" sz="1200" kern="1200" baseline="30000" dirty="0">
                <a:solidFill>
                  <a:schemeClr val="tx1"/>
                </a:solidFill>
                <a:latin typeface="Georgia" panose="02040502050405020303" pitchFamily="18" charset="0"/>
                <a:cs typeface="Gill Sans Light" panose="020B0302020104020203"/>
              </a:rPr>
              <a:t>2</a:t>
            </a:r>
            <a:endParaRPr lang="en-US" sz="1200" baseline="30000" dirty="0">
              <a:latin typeface="Georgia" panose="02040502050405020303" pitchFamily="18" charset="0"/>
              <a:cs typeface="Gill Sans Light" panose="020B0302020104020203"/>
            </a:endParaRPr>
          </a:p>
          <a:p>
            <a:endParaRPr lang="en-US" sz="1200" dirty="0">
              <a:latin typeface="Georgia" panose="02040502050405020303" pitchFamily="18" charset="0"/>
            </a:endParaRPr>
          </a:p>
          <a:p>
            <a:r>
              <a:rPr lang="en-US" sz="1200" b="1" dirty="0">
                <a:latin typeface="Georgia" panose="02040502050405020303" pitchFamily="18" charset="0"/>
              </a:rPr>
              <a:t>401(k) plans are not enough. </a:t>
            </a:r>
            <a:r>
              <a:rPr lang="en-US" sz="1200" dirty="0">
                <a:latin typeface="Georgia" panose="02040502050405020303" pitchFamily="18" charset="0"/>
                <a:cs typeface="Gill Sans Light" panose="020B0302020104020203"/>
              </a:rPr>
              <a:t>American workers are at risk of running out of income in retirement. </a:t>
            </a:r>
          </a:p>
          <a:p>
            <a:pPr>
              <a:lnSpc>
                <a:spcPts val="2805"/>
              </a:lnSpc>
              <a:spcAft>
                <a:spcPts val="495"/>
              </a:spcAft>
            </a:pPr>
            <a:r>
              <a:rPr lang="en-US" sz="1200" b="0" dirty="0">
                <a:solidFill>
                  <a:schemeClr val="bg1"/>
                </a:solidFill>
                <a:latin typeface="Georgia" panose="02040502050405020303" pitchFamily="18" charset="0"/>
              </a:rPr>
              <a:t>In fact, </a:t>
            </a:r>
            <a:r>
              <a:rPr lang="en-US" sz="9600" b="0" dirty="0">
                <a:solidFill>
                  <a:schemeClr val="bg1"/>
                </a:solidFill>
                <a:latin typeface="Georgia" panose="02040502050405020303" pitchFamily="18" charset="0"/>
              </a:rPr>
              <a:t>40% </a:t>
            </a:r>
            <a:r>
              <a:rPr lang="en-US" sz="1200" b="0" dirty="0">
                <a:solidFill>
                  <a:schemeClr val="bg1"/>
                </a:solidFill>
                <a:latin typeface="Georgia" panose="02040502050405020303" pitchFamily="18" charset="0"/>
              </a:rPr>
              <a:t>of U.S. households risk running short of money in retirement</a:t>
            </a:r>
            <a:r>
              <a:rPr lang="en-US" sz="1200" b="0" baseline="30000" dirty="0">
                <a:solidFill>
                  <a:schemeClr val="bg1"/>
                </a:solidFill>
                <a:latin typeface="Georgia" panose="02040502050405020303" pitchFamily="18" charset="0"/>
              </a:rPr>
              <a:t>3</a:t>
            </a:r>
          </a:p>
          <a:p>
            <a:endParaRPr lang="en-US" sz="1200" dirty="0">
              <a:latin typeface="Georgia" panose="02040502050405020303" pitchFamily="18" charset="0"/>
            </a:endParaRPr>
          </a:p>
          <a:p>
            <a:endParaRPr lang="en-US" sz="1200" dirty="0">
              <a:latin typeface="Georgia" panose="02040502050405020303" pitchFamily="18" charset="0"/>
            </a:endParaRPr>
          </a:p>
          <a:p>
            <a:endParaRPr lang="en-US" dirty="0">
              <a:latin typeface="Georgia" panose="02040502050405020303" pitchFamily="18" charset="0"/>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2</a:t>
            </a:fld>
            <a:endParaRPr lang="en-US"/>
          </a:p>
        </p:txBody>
      </p:sp>
    </p:spTree>
    <p:extLst>
      <p:ext uri="{BB962C8B-B14F-4D97-AF65-F5344CB8AC3E}">
        <p14:creationId xmlns:p14="http://schemas.microsoft.com/office/powerpoint/2010/main" val="357678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0" i="0" u="none" strike="noStrike" baseline="0" dirty="0">
                <a:solidFill>
                  <a:schemeClr val="tx1"/>
                </a:solidFill>
                <a:latin typeface="Georgia" panose="02040502050405020303" pitchFamily="18" charset="0"/>
              </a:rPr>
              <a:t>The </a:t>
            </a:r>
            <a:r>
              <a:rPr lang="en-US" sz="1800" dirty="0">
                <a:effectLst/>
                <a:latin typeface="Segoe UI" panose="020B0502040204020203" pitchFamily="34" charset="0"/>
              </a:rPr>
              <a:t>SECURE Act was passed in December 2019 and became a law as of Jan. 1, 2020.</a:t>
            </a:r>
            <a:r>
              <a:rPr lang="en-US" sz="1200" b="0" i="0" u="none" strike="noStrike" baseline="0" dirty="0">
                <a:solidFill>
                  <a:schemeClr val="tx1"/>
                </a:solidFill>
                <a:latin typeface="Georgia" panose="02040502050405020303" pitchFamily="18" charset="0"/>
              </a:rPr>
              <a:t> It's become a significant step forward in retirement legislation. It demonstrated that fixing America’s retirement crisis is a growing area of concern for Congress, and it has wide bipartisan support. </a:t>
            </a:r>
          </a:p>
          <a:p>
            <a:pPr algn="l"/>
            <a:endParaRPr lang="en-US" sz="1200" b="0" i="0" u="none" strike="noStrike" baseline="0" dirty="0">
              <a:solidFill>
                <a:schemeClr val="tx1"/>
              </a:solidFill>
              <a:latin typeface="Georgia" panose="02040502050405020303" pitchFamily="18" charset="0"/>
            </a:endParaRPr>
          </a:p>
          <a:p>
            <a:pPr algn="l"/>
            <a:r>
              <a:rPr lang="en-US" sz="1200" b="0" i="0" u="none" strike="noStrike" baseline="0" dirty="0">
                <a:solidFill>
                  <a:schemeClr val="tx1"/>
                </a:solidFill>
                <a:latin typeface="Georgia" panose="02040502050405020303" pitchFamily="18" charset="0"/>
              </a:rPr>
              <a:t>The Act : </a:t>
            </a:r>
          </a:p>
          <a:p>
            <a:pPr algn="l"/>
            <a:r>
              <a:rPr lang="en-US" sz="1200" b="0" i="0" u="none" strike="noStrike" baseline="0" dirty="0">
                <a:solidFill>
                  <a:schemeClr val="tx1"/>
                </a:solidFill>
                <a:latin typeface="Georgia" panose="02040502050405020303" pitchFamily="18" charset="0"/>
              </a:rPr>
              <a:t>-   Made it much easier for part-time employees to get access to retirement plans</a:t>
            </a:r>
          </a:p>
          <a:p>
            <a:pPr marL="171450" indent="-171450" algn="l">
              <a:buFontTx/>
              <a:buChar char="-"/>
            </a:pPr>
            <a:r>
              <a:rPr lang="en-US" sz="1200" b="0" i="0" u="none" strike="noStrike" baseline="0" dirty="0">
                <a:solidFill>
                  <a:schemeClr val="tx1"/>
                </a:solidFill>
                <a:latin typeface="Georgia" panose="02040502050405020303" pitchFamily="18" charset="0"/>
              </a:rPr>
              <a:t>Changed </a:t>
            </a:r>
            <a:r>
              <a:rPr lang="en-US" b="0" i="0" dirty="0">
                <a:solidFill>
                  <a:srgbClr val="202124"/>
                </a:solidFill>
                <a:effectLst/>
                <a:latin typeface="Google Sans"/>
              </a:rPr>
              <a:t>Required minimum distributions (RMDs) </a:t>
            </a:r>
            <a:r>
              <a:rPr lang="en-US" sz="1200" b="0" i="0" u="none" strike="noStrike" baseline="0" dirty="0">
                <a:solidFill>
                  <a:schemeClr val="tx1"/>
                </a:solidFill>
                <a:latin typeface="Georgia" panose="02040502050405020303" pitchFamily="18" charset="0"/>
              </a:rPr>
              <a:t>provisions</a:t>
            </a:r>
          </a:p>
          <a:p>
            <a:pPr marL="171450" indent="-171450" algn="l">
              <a:buFontTx/>
              <a:buChar char="-"/>
            </a:pPr>
            <a:r>
              <a:rPr lang="en-US" sz="1200" b="0" i="0" u="none" strike="noStrike" baseline="0" dirty="0">
                <a:solidFill>
                  <a:schemeClr val="tx1"/>
                </a:solidFill>
                <a:latin typeface="Georgia" panose="02040502050405020303" pitchFamily="18" charset="0"/>
              </a:rPr>
              <a:t>Offered a greater use of annuities within 401(k) plans by adding safe harbor provisions. </a:t>
            </a:r>
          </a:p>
          <a:p>
            <a:pPr algn="l"/>
            <a:endParaRPr lang="en-US" sz="1200" b="0" i="0" u="none" strike="noStrike" baseline="0" dirty="0">
              <a:solidFill>
                <a:schemeClr val="tx1"/>
              </a:solidFill>
              <a:latin typeface="Georgia" panose="02040502050405020303"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On December 29, 2022, the SECURE 2.0 Act was signed into law</a:t>
            </a:r>
            <a:r>
              <a:rPr lang="en-US" sz="1800" b="0" i="0" u="none" strike="noStrike" baseline="0" dirty="0">
                <a:solidFill>
                  <a:schemeClr val="tx1"/>
                </a:solidFill>
                <a:effectLst/>
                <a:latin typeface="Arial" panose="020B0604020202020204" pitchFamily="34" charset="0"/>
              </a:rPr>
              <a:t>. </a:t>
            </a:r>
            <a:r>
              <a:rPr lang="en-US" sz="1200" b="0" i="0" u="none" strike="noStrike" baseline="0" dirty="0">
                <a:solidFill>
                  <a:schemeClr val="tx1"/>
                </a:solidFill>
                <a:latin typeface="Georgia" panose="02040502050405020303" pitchFamily="18" charset="0"/>
              </a:rPr>
              <a:t>This follow-up piece of legislation continued to build on the SECURE Act. It continued to incentivize businesses to offer retirement plans, included automatic 401(k) enrollment, and further changed tax codes and RMDs to help encourage savings by participants. 	</a:t>
            </a:r>
          </a:p>
          <a:p>
            <a:endParaRPr lang="en-US" sz="1200" b="0" i="0" u="none" strike="noStrike" baseline="0" dirty="0">
              <a:solidFill>
                <a:schemeClr val="tx1"/>
              </a:solidFill>
              <a:latin typeface="Georgia" panose="02040502050405020303" pitchFamily="18" charset="0"/>
            </a:endParaRPr>
          </a:p>
          <a:p>
            <a:r>
              <a:rPr lang="en-US" sz="1200" b="0" i="0" u="none" strike="noStrike" baseline="0" dirty="0">
                <a:solidFill>
                  <a:schemeClr val="tx1"/>
                </a:solidFill>
                <a:latin typeface="Georgia" panose="02040502050405020303" pitchFamily="18" charset="0"/>
              </a:rPr>
              <a:t>Which leads us to where we are today. </a:t>
            </a:r>
          </a:p>
          <a:p>
            <a:endParaRPr lang="en-US" sz="1200" dirty="0">
              <a:solidFill>
                <a:schemeClr val="tx1"/>
              </a:solidFill>
              <a:latin typeface="Georgia" panose="02040502050405020303" pitchFamily="18" charset="0"/>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3</a:t>
            </a:fld>
            <a:endParaRPr lang="en-US"/>
          </a:p>
        </p:txBody>
      </p:sp>
    </p:spTree>
    <p:extLst>
      <p:ext uri="{BB962C8B-B14F-4D97-AF65-F5344CB8AC3E}">
        <p14:creationId xmlns:p14="http://schemas.microsoft.com/office/powerpoint/2010/main" val="3286033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i="0" dirty="0">
                <a:solidFill>
                  <a:schemeClr val="tx1"/>
                </a:solidFill>
                <a:latin typeface="Georgia" panose="02040502050405020303" pitchFamily="18" charset="0"/>
              </a:rPr>
              <a:t>When it comes to comparing retirement income options, </a:t>
            </a:r>
            <a:r>
              <a:rPr lang="en-US" sz="1200" b="0" i="0" u="none" strike="noStrike" baseline="0" dirty="0">
                <a:solidFill>
                  <a:schemeClr val="tx1"/>
                </a:solidFill>
                <a:latin typeface="Georgia" panose="02040502050405020303" pitchFamily="18" charset="0"/>
              </a:rPr>
              <a:t>there are multiple options that range from preserving liquidity to mitigating longevity risk. The various strategies and tradeoffs come with different levels of risk. This is why it’s important to consider all options before deciding which approach is most appropriate for your workforce.</a:t>
            </a:r>
          </a:p>
          <a:p>
            <a:pPr algn="l"/>
            <a:endParaRPr lang="en-US" sz="1200" b="0" i="0" u="none" strike="noStrike" baseline="0" dirty="0">
              <a:solidFill>
                <a:schemeClr val="tx1"/>
              </a:solidFill>
              <a:latin typeface="Georgia" panose="02040502050405020303" pitchFamily="18" charset="0"/>
            </a:endParaRPr>
          </a:p>
          <a:p>
            <a:pPr algn="l"/>
            <a:r>
              <a:rPr lang="en-US" sz="1200" b="0" i="0" u="none" strike="noStrike" baseline="0" dirty="0">
                <a:solidFill>
                  <a:schemeClr val="tx1"/>
                </a:solidFill>
                <a:latin typeface="Georgia" panose="02040502050405020303" pitchFamily="18" charset="0"/>
              </a:rPr>
              <a:t>Let’s take a closer look.</a:t>
            </a:r>
          </a:p>
          <a:p>
            <a:pPr algn="l"/>
            <a:endParaRPr lang="en-US" sz="1200" b="0" i="0" u="none" strike="noStrike" baseline="0" dirty="0">
              <a:solidFill>
                <a:schemeClr val="tx1"/>
              </a:solidFill>
              <a:latin typeface="Georgia" panose="02040502050405020303" pitchFamily="18" charset="0"/>
            </a:endParaRPr>
          </a:p>
          <a:p>
            <a:pPr algn="l"/>
            <a:endParaRPr lang="en-US" sz="1200" b="0" i="0" u="none" strike="noStrike" baseline="0" dirty="0">
              <a:solidFill>
                <a:schemeClr val="tx1"/>
              </a:solidFill>
              <a:latin typeface="Georgia" panose="02040502050405020303" pitchFamily="18" charset="0"/>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4</a:t>
            </a:fld>
            <a:endParaRPr lang="en-US"/>
          </a:p>
        </p:txBody>
      </p:sp>
    </p:spTree>
    <p:extLst>
      <p:ext uri="{BB962C8B-B14F-4D97-AF65-F5344CB8AC3E}">
        <p14:creationId xmlns:p14="http://schemas.microsoft.com/office/powerpoint/2010/main" val="1175047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tabLst>
                <a:tab pos="457200" algn="l"/>
              </a:tabLst>
            </a:pPr>
            <a:r>
              <a:rPr lang="en-US" sz="1200" dirty="0">
                <a:effectLst/>
                <a:latin typeface="+mn-lt"/>
                <a:ea typeface="Calibri" panose="020F0502020204030204" pitchFamily="34" charset="0"/>
                <a:cs typeface="Times New Roman" panose="02020603050405020304" pitchFamily="18" charset="0"/>
              </a:rPr>
              <a:t>Our first option is </a:t>
            </a:r>
            <a:r>
              <a:rPr lang="en-US" sz="1200" b="1" dirty="0">
                <a:effectLst/>
                <a:latin typeface="+mn-lt"/>
                <a:ea typeface="Calibri" panose="020F0502020204030204" pitchFamily="34" charset="0"/>
                <a:cs typeface="Times New Roman" panose="02020603050405020304" pitchFamily="18" charset="0"/>
              </a:rPr>
              <a:t>systematic withdrawal</a:t>
            </a:r>
            <a:r>
              <a:rPr lang="en-US" sz="1200" dirty="0">
                <a:effectLst/>
                <a:latin typeface="+mn-lt"/>
                <a:ea typeface="Calibri" panose="020F0502020204030204" pitchFamily="34" charset="0"/>
                <a:cs typeface="Times New Roman" panose="02020603050405020304" pitchFamily="18" charset="0"/>
              </a:rPr>
              <a:t> which allows automated payments from an investment account. While the payments are not guaranteed, the accountholder has full access to the balance of the account. This option offers potential for growth, but the balance is exposed to market volatility. It’s possible that the account will run out of funds in retirement, and there is no insurance protection or guarantees.</a:t>
            </a:r>
          </a:p>
          <a:p>
            <a:pPr marL="0" marR="0">
              <a:lnSpc>
                <a:spcPct val="107000"/>
              </a:lnSpc>
              <a:spcBef>
                <a:spcPts val="0"/>
              </a:spcBef>
              <a:spcAft>
                <a:spcPts val="800"/>
              </a:spcAft>
              <a:tabLst>
                <a:tab pos="457200" algn="l"/>
              </a:tabLst>
            </a:pPr>
            <a:endParaRPr lang="en-US" sz="12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mn-lt"/>
                <a:ea typeface="Calibri" panose="020F0502020204030204" pitchFamily="34" charset="0"/>
                <a:cs typeface="Times New Roman" panose="02020603050405020304" pitchFamily="18" charset="0"/>
              </a:rPr>
              <a:t>A </a:t>
            </a:r>
            <a:r>
              <a:rPr lang="en-US" sz="1200" b="1" dirty="0">
                <a:effectLst/>
                <a:latin typeface="+mn-lt"/>
                <a:ea typeface="Calibri" panose="020F0502020204030204" pitchFamily="34" charset="0"/>
                <a:cs typeface="Times New Roman" panose="02020603050405020304" pitchFamily="18" charset="0"/>
              </a:rPr>
              <a:t>managed payout fund</a:t>
            </a:r>
            <a:r>
              <a:rPr lang="en-US" sz="1200" dirty="0">
                <a:effectLst/>
                <a:latin typeface="+mn-lt"/>
                <a:ea typeface="Calibri" panose="020F0502020204030204" pitchFamily="34" charset="0"/>
                <a:cs typeface="Times New Roman" panose="02020603050405020304" pitchFamily="18" charset="0"/>
              </a:rPr>
              <a:t> is a professional managed investment – typically within a mutual fund or Collective Investment Trust. It provides the accountholder regular income payments that can fluctuate and not guaranteed. As an actively managed fund, the participant has full access to the account balance. There is the potential for growth in retirement. On the flip side, fees can run high. The balance is exposed to market volatility. The account could run out during retirement. This type of investment does not offers insurance protection or guarantees.</a:t>
            </a:r>
          </a:p>
          <a:p>
            <a:pPr marL="0" marR="0">
              <a:lnSpc>
                <a:spcPct val="107000"/>
              </a:lnSpc>
              <a:spcBef>
                <a:spcPts val="0"/>
              </a:spcBef>
              <a:spcAft>
                <a:spcPts val="800"/>
              </a:spcAft>
            </a:pPr>
            <a:endParaRPr lang="en-US" sz="12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mn-lt"/>
                <a:ea typeface="Calibri" panose="020F0502020204030204" pitchFamily="34" charset="0"/>
                <a:cs typeface="Times New Roman" panose="02020603050405020304" pitchFamily="18" charset="0"/>
              </a:rPr>
              <a:t>A guaranteed minimum withdrawal benefit (GMWB) </a:t>
            </a:r>
            <a:r>
              <a:rPr lang="en-US" sz="1200" dirty="0">
                <a:effectLst/>
                <a:latin typeface="+mn-lt"/>
                <a:ea typeface="Calibri" panose="020F0502020204030204" pitchFamily="34" charset="0"/>
                <a:cs typeface="Times New Roman" panose="02020603050405020304" pitchFamily="18" charset="0"/>
              </a:rPr>
              <a:t>guarantees a specified percentage of withdrawal from the participant’s accumulated balance which is invested in an underlying portfolio. Once the account balance is exhausted, the provider guarantees a payout for life. The account holder has full access to its investment. There is the possibility of a minimum guaranteed return while saving, backed by the claims-paying ability of the issuer. This is the only investment among retirement income options offering liquidity that guarantees income for life.</a:t>
            </a:r>
          </a:p>
          <a:p>
            <a:endParaRPr lang="en-US" sz="1200" dirty="0">
              <a:latin typeface="+mn-lt"/>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5</a:t>
            </a:fld>
            <a:endParaRPr lang="en-US"/>
          </a:p>
        </p:txBody>
      </p:sp>
    </p:spTree>
    <p:extLst>
      <p:ext uri="{BB962C8B-B14F-4D97-AF65-F5344CB8AC3E}">
        <p14:creationId xmlns:p14="http://schemas.microsoft.com/office/powerpoint/2010/main" val="3296282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tabLst>
                <a:tab pos="457200" algn="l"/>
              </a:tabLst>
            </a:pPr>
            <a:r>
              <a:rPr lang="en-US" sz="1200" dirty="0">
                <a:effectLst/>
                <a:latin typeface="+mn-lt"/>
                <a:ea typeface="Calibri" panose="020F0502020204030204" pitchFamily="34" charset="0"/>
                <a:cs typeface="Times New Roman" panose="02020603050405020304" pitchFamily="18" charset="0"/>
              </a:rPr>
              <a:t>Our first option is </a:t>
            </a:r>
            <a:r>
              <a:rPr lang="en-US" sz="1200" b="1" dirty="0">
                <a:effectLst/>
                <a:latin typeface="+mn-lt"/>
                <a:ea typeface="Calibri" panose="020F0502020204030204" pitchFamily="34" charset="0"/>
                <a:cs typeface="Times New Roman" panose="02020603050405020304" pitchFamily="18" charset="0"/>
              </a:rPr>
              <a:t>systematic withdrawal</a:t>
            </a:r>
            <a:r>
              <a:rPr lang="en-US" sz="1200" dirty="0">
                <a:effectLst/>
                <a:latin typeface="+mn-lt"/>
                <a:ea typeface="Calibri" panose="020F0502020204030204" pitchFamily="34" charset="0"/>
                <a:cs typeface="Times New Roman" panose="02020603050405020304" pitchFamily="18" charset="0"/>
              </a:rPr>
              <a:t> which allows automated payments from an investment account. While the payments are not guaranteed, the accountholder has full access to the balance of the account. This option offers potential for growth, but the balance is exposed to market volatility. It’s possible that the account will run out of funds in retirement, and there is no insurance protection or guarantees.</a:t>
            </a:r>
          </a:p>
          <a:p>
            <a:pPr marL="0" marR="0">
              <a:lnSpc>
                <a:spcPct val="107000"/>
              </a:lnSpc>
              <a:spcBef>
                <a:spcPts val="0"/>
              </a:spcBef>
              <a:spcAft>
                <a:spcPts val="800"/>
              </a:spcAft>
              <a:tabLst>
                <a:tab pos="457200" algn="l"/>
              </a:tabLst>
            </a:pPr>
            <a:endParaRPr lang="en-US" sz="12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mn-lt"/>
                <a:ea typeface="Calibri" panose="020F0502020204030204" pitchFamily="34" charset="0"/>
                <a:cs typeface="Times New Roman" panose="02020603050405020304" pitchFamily="18" charset="0"/>
              </a:rPr>
              <a:t>A </a:t>
            </a:r>
            <a:r>
              <a:rPr lang="en-US" sz="1200" b="1" dirty="0">
                <a:effectLst/>
                <a:latin typeface="+mn-lt"/>
                <a:ea typeface="Calibri" panose="020F0502020204030204" pitchFamily="34" charset="0"/>
                <a:cs typeface="Times New Roman" panose="02020603050405020304" pitchFamily="18" charset="0"/>
              </a:rPr>
              <a:t>managed payout fund</a:t>
            </a:r>
            <a:r>
              <a:rPr lang="en-US" sz="1200" dirty="0">
                <a:effectLst/>
                <a:latin typeface="+mn-lt"/>
                <a:ea typeface="Calibri" panose="020F0502020204030204" pitchFamily="34" charset="0"/>
                <a:cs typeface="Times New Roman" panose="02020603050405020304" pitchFamily="18" charset="0"/>
              </a:rPr>
              <a:t> is a professional managed investment – typically within a mutual fund or Collective Investment Trust. It provides the accountholder regular income payments that can fluctuate and not guaranteed. As an actively managed fund, the participant has full access to the account balance. There is the potential for growth in retirement. On the flip side, fees can run high. The balance is exposed to market volatility. The account could run out during retirement. This type of investment does not offers insurance protection or guarantees.</a:t>
            </a:r>
          </a:p>
          <a:p>
            <a:pPr marL="0" marR="0">
              <a:lnSpc>
                <a:spcPct val="107000"/>
              </a:lnSpc>
              <a:spcBef>
                <a:spcPts val="0"/>
              </a:spcBef>
              <a:spcAft>
                <a:spcPts val="800"/>
              </a:spcAft>
            </a:pPr>
            <a:endParaRPr lang="en-US" sz="12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mn-lt"/>
                <a:ea typeface="Calibri" panose="020F0502020204030204" pitchFamily="34" charset="0"/>
                <a:cs typeface="Times New Roman" panose="02020603050405020304" pitchFamily="18" charset="0"/>
              </a:rPr>
              <a:t>A guaranteed minimum withdrawal benefit (GMWB) </a:t>
            </a:r>
            <a:r>
              <a:rPr lang="en-US" sz="1200" dirty="0">
                <a:effectLst/>
                <a:latin typeface="+mn-lt"/>
                <a:ea typeface="Calibri" panose="020F0502020204030204" pitchFamily="34" charset="0"/>
                <a:cs typeface="Times New Roman" panose="02020603050405020304" pitchFamily="18" charset="0"/>
              </a:rPr>
              <a:t>guarantees a specified percentage of withdrawal from the participant’s accumulated balance which is invested in an underlying portfolio. Once the account balance is exhausted, the provider guarantees a payout for life. The account holder has full access to its investment. There is the possibility of a minimum guaranteed return while saving, backed by the claims-paying ability of the issuer. This is the only investment among retirement income options offering liquidity that guarantees income for life.</a:t>
            </a:r>
          </a:p>
          <a:p>
            <a:endParaRPr lang="en-US" sz="1200" dirty="0">
              <a:latin typeface="+mn-lt"/>
            </a:endParaRPr>
          </a:p>
        </p:txBody>
      </p:sp>
      <p:sp>
        <p:nvSpPr>
          <p:cNvPr id="4" name="Slide Number Placeholder 3"/>
          <p:cNvSpPr>
            <a:spLocks noGrp="1"/>
          </p:cNvSpPr>
          <p:nvPr>
            <p:ph type="sldNum" sz="quarter" idx="5"/>
          </p:nvPr>
        </p:nvSpPr>
        <p:spPr/>
        <p:txBody>
          <a:bodyPr/>
          <a:lstStyle/>
          <a:p>
            <a:fld id="{FCE4A755-847A-4967-AC15-9A2371C18CD3}" type="slidenum">
              <a:rPr lang="en-US" smtClean="0"/>
              <a:t>6</a:t>
            </a:fld>
            <a:endParaRPr lang="en-US"/>
          </a:p>
        </p:txBody>
      </p:sp>
    </p:spTree>
    <p:extLst>
      <p:ext uri="{BB962C8B-B14F-4D97-AF65-F5344CB8AC3E}">
        <p14:creationId xmlns:p14="http://schemas.microsoft.com/office/powerpoint/2010/main" val="1770952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E4A755-847A-4967-AC15-9A2371C18CD3}" type="slidenum">
              <a:rPr lang="en-US" smtClean="0"/>
              <a:t>7</a:t>
            </a:fld>
            <a:endParaRPr lang="en-US"/>
          </a:p>
        </p:txBody>
      </p:sp>
    </p:spTree>
    <p:extLst>
      <p:ext uri="{BB962C8B-B14F-4D97-AF65-F5344CB8AC3E}">
        <p14:creationId xmlns:p14="http://schemas.microsoft.com/office/powerpoint/2010/main" val="9699609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4_Title Slide">
    <p:bg>
      <p:bgPr>
        <a:solidFill>
          <a:schemeClr val="accent3"/>
        </a:solidFill>
        <a:effectLst/>
      </p:bgPr>
    </p:bg>
    <p:spTree>
      <p:nvGrpSpPr>
        <p:cNvPr id="1" name=""/>
        <p:cNvGrpSpPr/>
        <p:nvPr/>
      </p:nvGrpSpPr>
      <p:grpSpPr>
        <a:xfrm>
          <a:off x="0" y="0"/>
          <a:ext cx="0" cy="0"/>
          <a:chOff x="0" y="0"/>
          <a:chExt cx="0" cy="0"/>
        </a:xfrm>
      </p:grpSpPr>
      <p:sp>
        <p:nvSpPr>
          <p:cNvPr id="15" name="object 3"/>
          <p:cNvSpPr/>
          <p:nvPr userDrawn="1"/>
        </p:nvSpPr>
        <p:spPr>
          <a:xfrm>
            <a:off x="1" y="6812280"/>
            <a:ext cx="13817600" cy="1021080"/>
          </a:xfrm>
          <a:custGeom>
            <a:avLst/>
            <a:gdLst/>
            <a:ahLst/>
            <a:cxnLst/>
            <a:rect l="l" t="t" r="r" b="b"/>
            <a:pathLst>
              <a:path w="12189460" h="1021079">
                <a:moveTo>
                  <a:pt x="0" y="1021079"/>
                </a:moveTo>
                <a:lnTo>
                  <a:pt x="12188952" y="1021079"/>
                </a:lnTo>
                <a:lnTo>
                  <a:pt x="12188952" y="0"/>
                </a:lnTo>
                <a:lnTo>
                  <a:pt x="0" y="0"/>
                </a:lnTo>
                <a:lnTo>
                  <a:pt x="0" y="1021079"/>
                </a:lnTo>
                <a:close/>
              </a:path>
            </a:pathLst>
          </a:custGeom>
          <a:solidFill>
            <a:schemeClr val="tx2"/>
          </a:solidFill>
        </p:spPr>
        <p:txBody>
          <a:bodyPr wrap="square" lIns="0" tIns="0" rIns="0" bIns="0" rtlCol="0"/>
          <a:lstStyle/>
          <a:p>
            <a:endParaRPr/>
          </a:p>
        </p:txBody>
      </p:sp>
      <p:sp>
        <p:nvSpPr>
          <p:cNvPr id="2" name="Title 1"/>
          <p:cNvSpPr>
            <a:spLocks noGrp="1"/>
          </p:cNvSpPr>
          <p:nvPr>
            <p:ph type="ctrTitle"/>
          </p:nvPr>
        </p:nvSpPr>
        <p:spPr>
          <a:xfrm>
            <a:off x="2302039" y="1752600"/>
            <a:ext cx="9938328" cy="3150193"/>
          </a:xfrm>
        </p:spPr>
        <p:txBody>
          <a:bodyPr lIns="0" tIns="0" rIns="0" bIns="0" anchor="t">
            <a:noAutofit/>
          </a:bodyPr>
          <a:lstStyle>
            <a:lvl1pPr algn="l">
              <a:spcAft>
                <a:spcPts val="600"/>
              </a:spcAft>
              <a:defRPr sz="4400" b="1">
                <a:solidFill>
                  <a:schemeClr val="bg1"/>
                </a:solidFill>
                <a:latin typeface="+mn-lt"/>
              </a:defRPr>
            </a:lvl1pPr>
          </a:lstStyle>
          <a:p>
            <a:endParaRPr lang="en-US" dirty="0"/>
          </a:p>
        </p:txBody>
      </p:sp>
      <p:pic>
        <p:nvPicPr>
          <p:cNvPr id="17" name="Picture 1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630" y="89903"/>
            <a:ext cx="3327400" cy="1626728"/>
          </a:xfrm>
          <a:prstGeom prst="rect">
            <a:avLst/>
          </a:prstGeom>
        </p:spPr>
      </p:pic>
      <p:sp>
        <p:nvSpPr>
          <p:cNvPr id="14" name="Text Placeholder 14"/>
          <p:cNvSpPr txBox="1">
            <a:spLocks/>
          </p:cNvSpPr>
          <p:nvPr userDrawn="1"/>
        </p:nvSpPr>
        <p:spPr>
          <a:xfrm>
            <a:off x="6839510" y="6812280"/>
            <a:ext cx="6349440" cy="1021080"/>
          </a:xfrm>
          <a:prstGeom prst="rect">
            <a:avLst/>
          </a:prstGeom>
        </p:spPr>
        <p:txBody>
          <a:bodyPr lIns="0" tIns="0" rIns="0" bIns="0" anchor="ctr" anchorCtr="0"/>
          <a:lstStyle>
            <a:lvl1pPr marL="0" indent="0" algn="l" defTabSz="502920" rtl="0" eaLnBrk="1" latinLnBrk="0" hangingPunct="1">
              <a:lnSpc>
                <a:spcPct val="100000"/>
              </a:lnSpc>
              <a:spcBef>
                <a:spcPts val="0"/>
              </a:spcBef>
              <a:spcAft>
                <a:spcPts val="432"/>
              </a:spcAft>
              <a:buFont typeface="Arial"/>
              <a:buNone/>
              <a:defRPr sz="10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ct val="100000"/>
              </a:lnSpc>
              <a:spcBef>
                <a:spcPts val="432"/>
              </a:spcBef>
              <a:spcAft>
                <a:spcPts val="432"/>
              </a:spcAft>
              <a:buFont typeface="Arial" panose="020B0604020202020204" pitchFamily="34" charset="0"/>
              <a:buNone/>
              <a:defRPr sz="2000" b="1" kern="1200">
                <a:solidFill>
                  <a:schemeClr val="tx2"/>
                </a:solidFill>
                <a:latin typeface="+mn-lt"/>
                <a:ea typeface="+mn-ea"/>
                <a:cs typeface="+mn-cs"/>
              </a:defRPr>
            </a:lvl2pPr>
            <a:lvl3pPr marL="114300" indent="-11430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3pPr>
            <a:lvl4pPr marL="400050" indent="-228600" algn="l" defTabSz="502920" rtl="0" eaLnBrk="1" latinLnBrk="0" hangingPunct="1">
              <a:lnSpc>
                <a:spcPct val="100000"/>
              </a:lnSpc>
              <a:spcBef>
                <a:spcPts val="0"/>
              </a:spcBef>
              <a:spcAft>
                <a:spcPts val="432"/>
              </a:spcAft>
              <a:buFont typeface="Georgia" panose="02040502050405020303" pitchFamily="18" charset="0"/>
              <a:buChar char="—"/>
              <a:tabLst/>
              <a:defRPr sz="1600" kern="1200">
                <a:solidFill>
                  <a:schemeClr val="tx2"/>
                </a:solidFill>
                <a:latin typeface="+mn-lt"/>
                <a:ea typeface="+mn-ea"/>
                <a:cs typeface="+mn-cs"/>
              </a:defRPr>
            </a:lvl4pPr>
            <a:lvl5pPr marL="571500" indent="-17145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gn="r"/>
            <a:r>
              <a:rPr lang="en-US" sz="1000" b="1" kern="1200" cap="all" baseline="0" dirty="0">
                <a:solidFill>
                  <a:srgbClr val="BABCBC"/>
                </a:solidFill>
                <a:latin typeface="Arial Narrow" panose="020B0606020202030204" pitchFamily="34" charset="0"/>
                <a:ea typeface="+mn-ea"/>
                <a:cs typeface="+mn-cs"/>
              </a:rPr>
              <a:t>NOT FDIC INSURED | MAY LOSE VALUE | NO BANK GUARANTEE</a:t>
            </a:r>
          </a:p>
        </p:txBody>
      </p:sp>
    </p:spTree>
    <p:extLst>
      <p:ext uri="{BB962C8B-B14F-4D97-AF65-F5344CB8AC3E}">
        <p14:creationId xmlns:p14="http://schemas.microsoft.com/office/powerpoint/2010/main" val="2972733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B">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63056" y="2670048"/>
            <a:ext cx="7804726" cy="1049338"/>
          </a:xfrm>
        </p:spPr>
        <p:txBody>
          <a:bodyPr lIns="0" tIns="0" rIns="0" bIns="0" anchor="t">
            <a:noAutofit/>
          </a:bodyPr>
          <a:lstStyle>
            <a:lvl1pPr marL="12700" indent="0" algn="l" defTabSz="502920" rtl="0" eaLnBrk="1" latinLnBrk="0" hangingPunct="1">
              <a:buFont typeface="+mj-lt"/>
              <a:buNone/>
              <a:defRPr lang="en-US" sz="4000" b="1" kern="1200" spc="-10" baseline="0" dirty="0">
                <a:solidFill>
                  <a:schemeClr val="bg1"/>
                </a:solidFill>
                <a:latin typeface="Georgia"/>
                <a:ea typeface="+mj-ea"/>
                <a:cs typeface="Georgia"/>
              </a:defRPr>
            </a:lvl1pPr>
          </a:lstStyle>
          <a:p>
            <a:r>
              <a:rPr lang="en-US" dirty="0"/>
              <a:t>Divider Page</a:t>
            </a:r>
          </a:p>
        </p:txBody>
      </p:sp>
      <p:sp>
        <p:nvSpPr>
          <p:cNvPr id="4" name="Picture Placeholder 3"/>
          <p:cNvSpPr>
            <a:spLocks noGrp="1"/>
          </p:cNvSpPr>
          <p:nvPr>
            <p:ph type="pic" sz="quarter" idx="10"/>
          </p:nvPr>
        </p:nvSpPr>
        <p:spPr>
          <a:xfrm>
            <a:off x="0" y="0"/>
            <a:ext cx="13816584" cy="6811963"/>
          </a:xfrm>
          <a:ln>
            <a:noFill/>
          </a:ln>
        </p:spPr>
        <p:txBody>
          <a:bodyPr/>
          <a:lstStyle/>
          <a:p>
            <a:endParaRPr lang="en-US"/>
          </a:p>
        </p:txBody>
      </p:sp>
    </p:spTree>
    <p:extLst>
      <p:ext uri="{BB962C8B-B14F-4D97-AF65-F5344CB8AC3E}">
        <p14:creationId xmlns:p14="http://schemas.microsoft.com/office/powerpoint/2010/main" val="2909909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vider B">
    <p:bg>
      <p:bgPr>
        <a:solidFill>
          <a:schemeClr val="accent3"/>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Large 2">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073" y="1755649"/>
            <a:ext cx="12561455" cy="4815995"/>
          </a:xfrm>
        </p:spPr>
        <p:txBody>
          <a:bodyPr lIns="0" tIns="0" rIns="0" bIns="0">
            <a:noAutofit/>
          </a:bodyPr>
          <a:lstStyle>
            <a:lvl1pPr marL="0" indent="0">
              <a:lnSpc>
                <a:spcPts val="3520"/>
              </a:lnSpc>
              <a:spcBef>
                <a:spcPts val="0"/>
              </a:spcBef>
              <a:buFont typeface="+mj-lt"/>
              <a:buNone/>
              <a:defRPr sz="2800" b="1">
                <a:solidFill>
                  <a:schemeClr val="tx2"/>
                </a:solidFill>
              </a:defRPr>
            </a:lvl1pPr>
            <a:lvl2pPr>
              <a:defRPr sz="2000">
                <a:solidFill>
                  <a:schemeClr val="tx2"/>
                </a:solidFill>
              </a:defRPr>
            </a:lvl2pPr>
          </a:lstStyle>
          <a:p>
            <a:pPr lvl="0"/>
            <a:r>
              <a:rPr lang="en-US" dirty="0"/>
              <a:t>Click to edit Master text styles</a:t>
            </a:r>
          </a:p>
          <a:p>
            <a:pPr lvl="1"/>
            <a:r>
              <a:rPr lang="en-US" dirty="0"/>
              <a:t>Second level</a:t>
            </a:r>
          </a:p>
        </p:txBody>
      </p:sp>
      <p:sp>
        <p:nvSpPr>
          <p:cNvPr id="18"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10" name="Text Placeholder 11"/>
          <p:cNvSpPr>
            <a:spLocks noGrp="1"/>
          </p:cNvSpPr>
          <p:nvPr>
            <p:ph type="body" sz="quarter" idx="11"/>
          </p:nvPr>
        </p:nvSpPr>
        <p:spPr>
          <a:xfrm>
            <a:off x="628073" y="6291072"/>
            <a:ext cx="12561455"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3850138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13817600" cy="6816725"/>
          </a:xfrm>
          <a:ln>
            <a:noFill/>
          </a:ln>
        </p:spPr>
        <p:txBody>
          <a:bodyPr/>
          <a:lstStyle/>
          <a:p>
            <a:endParaRPr lang="en-US"/>
          </a:p>
        </p:txBody>
      </p:sp>
      <p:sp>
        <p:nvSpPr>
          <p:cNvPr id="3" name="object 4"/>
          <p:cNvSpPr/>
          <p:nvPr userDrawn="1"/>
        </p:nvSpPr>
        <p:spPr>
          <a:xfrm>
            <a:off x="8356600" y="-7407"/>
            <a:ext cx="5461000" cy="6817782"/>
          </a:xfrm>
          <a:custGeom>
            <a:avLst/>
            <a:gdLst/>
            <a:ahLst/>
            <a:cxnLst/>
            <a:rect l="l" t="t" r="r" b="b"/>
            <a:pathLst>
              <a:path w="4131945" h="5836920">
                <a:moveTo>
                  <a:pt x="0" y="5836920"/>
                </a:moveTo>
                <a:lnTo>
                  <a:pt x="4131779" y="5836920"/>
                </a:lnTo>
                <a:lnTo>
                  <a:pt x="4131779" y="0"/>
                </a:lnTo>
                <a:lnTo>
                  <a:pt x="0" y="0"/>
                </a:lnTo>
                <a:lnTo>
                  <a:pt x="0" y="5836920"/>
                </a:lnTo>
                <a:close/>
              </a:path>
            </a:pathLst>
          </a:custGeom>
          <a:solidFill>
            <a:srgbClr val="F1F1F1">
              <a:alpha val="91998"/>
            </a:srgbClr>
          </a:solidFill>
        </p:spPr>
        <p:txBody>
          <a:bodyPr wrap="square" lIns="0" tIns="0" rIns="0" bIns="0" rtlCol="0"/>
          <a:lstStyle/>
          <a:p>
            <a:endParaRPr/>
          </a:p>
        </p:txBody>
      </p:sp>
      <p:sp>
        <p:nvSpPr>
          <p:cNvPr id="2" name="Title 1"/>
          <p:cNvSpPr>
            <a:spLocks noGrp="1"/>
          </p:cNvSpPr>
          <p:nvPr>
            <p:ph type="title"/>
          </p:nvPr>
        </p:nvSpPr>
        <p:spPr>
          <a:xfrm>
            <a:off x="8890000" y="1752600"/>
            <a:ext cx="3918528" cy="3637464"/>
          </a:xfrm>
        </p:spPr>
        <p:txBody>
          <a:bodyPr/>
          <a:lstStyle/>
          <a:p>
            <a:r>
              <a:rPr lang="en-US"/>
              <a:t>Click to edit Master title style</a:t>
            </a:r>
          </a:p>
        </p:txBody>
      </p:sp>
    </p:spTree>
    <p:extLst>
      <p:ext uri="{BB962C8B-B14F-4D97-AF65-F5344CB8AC3E}">
        <p14:creationId xmlns:p14="http://schemas.microsoft.com/office/powerpoint/2010/main" val="36140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Bullets A">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80" y="1755648"/>
            <a:ext cx="12561455" cy="4815996"/>
          </a:xfrm>
        </p:spPr>
        <p:txBody>
          <a:bodyPr lIns="0" tIns="0" rIns="0" bIns="0">
            <a:noAutofit/>
          </a:bodyPr>
          <a:lstStyle>
            <a:lvl1pPr marL="0" indent="0">
              <a:lnSpc>
                <a:spcPct val="100000"/>
              </a:lnSpc>
              <a:spcBef>
                <a:spcPts val="0"/>
              </a:spcBef>
              <a:buFont typeface="+mj-lt"/>
              <a:buNone/>
              <a:defRPr sz="2400">
                <a:solidFill>
                  <a:schemeClr val="accent3"/>
                </a:solidFill>
              </a:defRPr>
            </a:lvl1pPr>
            <a:lvl2pPr>
              <a:lnSpc>
                <a:spcPct val="100000"/>
              </a:lnSpc>
              <a:defRPr baseline="0">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baseline="0">
                <a:solidFill>
                  <a:schemeClr val="tx2"/>
                </a:solidFill>
              </a:defRPr>
            </a:lvl5pPr>
            <a:lvl6pPr marL="804863" indent="-233363">
              <a:lnSpc>
                <a:spcPct val="100000"/>
              </a:lnSpc>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9"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2" name="Text Placeholder 11">
            <a:extLst>
              <a:ext uri="{FF2B5EF4-FFF2-40B4-BE49-F238E27FC236}">
                <a16:creationId xmlns:a16="http://schemas.microsoft.com/office/drawing/2014/main" id="{4534953F-0D6E-6E73-27C1-B07127B130D4}"/>
              </a:ext>
            </a:extLst>
          </p:cNvPr>
          <p:cNvSpPr>
            <a:spLocks noGrp="1"/>
          </p:cNvSpPr>
          <p:nvPr>
            <p:ph type="body" sz="quarter" idx="11"/>
          </p:nvPr>
        </p:nvSpPr>
        <p:spPr>
          <a:xfrm>
            <a:off x="628073" y="6291072"/>
            <a:ext cx="12565139"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430964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11" name="Text Placeholder 11"/>
          <p:cNvSpPr>
            <a:spLocks noGrp="1"/>
          </p:cNvSpPr>
          <p:nvPr>
            <p:ph type="body" sz="quarter" idx="11"/>
          </p:nvPr>
        </p:nvSpPr>
        <p:spPr>
          <a:xfrm>
            <a:off x="628073" y="6291072"/>
            <a:ext cx="12565139"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82468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sclosures">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628073" y="1752601"/>
            <a:ext cx="12561455" cy="4922043"/>
          </a:xfrm>
          <a:ln>
            <a:noFill/>
          </a:ln>
        </p:spPr>
        <p:txBody>
          <a:bodyPr numCol="2" spcCol="228600">
            <a:noAutofit/>
          </a:bodyPr>
          <a:lstStyle>
            <a:lvl1pPr marL="0" indent="0">
              <a:lnSpc>
                <a:spcPct val="100000"/>
              </a:lnSpc>
              <a:spcBef>
                <a:spcPts val="600"/>
              </a:spcBef>
              <a:spcAft>
                <a:spcPts val="600"/>
              </a:spcAft>
              <a:buFontTx/>
              <a:buNone/>
              <a:defRPr sz="1000" b="0">
                <a:solidFill>
                  <a:schemeClr val="tx1">
                    <a:lumMod val="50000"/>
                    <a:lumOff val="50000"/>
                  </a:schemeClr>
                </a:solidFill>
                <a:latin typeface="Arial" panose="020B0604020202020204" pitchFamily="34" charset="0"/>
                <a:cs typeface="Arial" panose="020B0604020202020204" pitchFamily="34" charset="0"/>
              </a:defRPr>
            </a:lvl1pPr>
            <a:lvl2pPr marL="0" indent="0">
              <a:lnSpc>
                <a:spcPct val="100000"/>
              </a:lnSpc>
              <a:spcBef>
                <a:spcPts val="600"/>
              </a:spcBef>
              <a:spcAft>
                <a:spcPts val="600"/>
              </a:spcAft>
              <a:buClr>
                <a:schemeClr val="tx2"/>
              </a:buClr>
              <a:buFontTx/>
              <a:buNone/>
              <a:defRPr sz="1200" b="0" baseline="0">
                <a:solidFill>
                  <a:schemeClr val="tx1">
                    <a:lumMod val="50000"/>
                    <a:lumOff val="50000"/>
                  </a:schemeClr>
                </a:solidFill>
                <a:latin typeface="Arial" panose="020B0604020202020204" pitchFamily="34" charset="0"/>
                <a:cs typeface="Arial" panose="020B0604020202020204" pitchFamily="34" charset="0"/>
              </a:defRPr>
            </a:lvl2pPr>
            <a:lvl3pPr>
              <a:buFont typeface="Wingdings" charset="2"/>
              <a:buChar char="§"/>
              <a:defRPr>
                <a:solidFill>
                  <a:srgbClr val="2D4769"/>
                </a:solidFill>
              </a:defRPr>
            </a:lvl3pPr>
            <a:lvl4pPr>
              <a:buFontTx/>
              <a:buNone/>
              <a:defRPr>
                <a:solidFill>
                  <a:srgbClr val="2D4769"/>
                </a:solidFill>
              </a:defRPr>
            </a:lvl4pPr>
            <a:lvl5pPr>
              <a:buFontTx/>
              <a:buNone/>
              <a:defRPr>
                <a:solidFill>
                  <a:srgbClr val="2D4769"/>
                </a:solidFill>
              </a:defRPr>
            </a:lvl5pPr>
          </a:lstStyle>
          <a:p>
            <a:pPr lvl="0"/>
            <a:r>
              <a:rPr lang="en-US" dirty="0"/>
              <a:t>Click to edit 10 </a:t>
            </a:r>
            <a:r>
              <a:rPr lang="en-US" dirty="0" err="1"/>
              <a:t>pt</a:t>
            </a:r>
            <a:r>
              <a:rPr lang="en-US" dirty="0"/>
              <a:t> disclosure</a:t>
            </a:r>
          </a:p>
          <a:p>
            <a:pPr lvl="1"/>
            <a:r>
              <a:rPr lang="en-US" dirty="0"/>
              <a:t>Second Level to edit 12 </a:t>
            </a:r>
            <a:r>
              <a:rPr lang="en-US" dirty="0" err="1"/>
              <a:t>pt</a:t>
            </a:r>
            <a:r>
              <a:rPr lang="en-US" dirty="0"/>
              <a:t> disclosure</a:t>
            </a:r>
          </a:p>
        </p:txBody>
      </p:sp>
      <p:sp>
        <p:nvSpPr>
          <p:cNvPr id="9" name="Text Placeholder 8"/>
          <p:cNvSpPr>
            <a:spLocks noGrp="1"/>
          </p:cNvSpPr>
          <p:nvPr>
            <p:ph type="body" sz="quarter" idx="20" hasCustomPrompt="1"/>
          </p:nvPr>
        </p:nvSpPr>
        <p:spPr>
          <a:xfrm rot="16200000">
            <a:off x="12337175" y="5588863"/>
            <a:ext cx="1981202" cy="190359"/>
          </a:xfrm>
        </p:spPr>
        <p:txBody>
          <a:bodyPr>
            <a:noAutofit/>
          </a:bodyPr>
          <a:lstStyle>
            <a:lvl1pPr marL="0" indent="0">
              <a:lnSpc>
                <a:spcPct val="100000"/>
              </a:lnSpc>
              <a:spcAft>
                <a:spcPts val="0"/>
              </a:spcAft>
              <a:buNone/>
              <a:defRPr sz="700" b="0" baseline="0">
                <a:solidFill>
                  <a:srgbClr val="8A8A8D"/>
                </a:solidFill>
                <a:latin typeface="Arial Narrow" panose="020B0606020202030204" pitchFamily="34" charset="0"/>
                <a:cs typeface="Adobe Gurmukhi" panose="01010101010101010101" pitchFamily="50" charset="0"/>
              </a:defRPr>
            </a:lvl1pPr>
            <a:lvl2pPr marL="218807" indent="0">
              <a:buNone/>
              <a:defRPr sz="582"/>
            </a:lvl2pPr>
            <a:lvl3pPr marL="437613" indent="0">
              <a:buNone/>
              <a:defRPr sz="582"/>
            </a:lvl3pPr>
            <a:lvl4pPr marL="610193" indent="0">
              <a:buNone/>
              <a:defRPr sz="582"/>
            </a:lvl4pPr>
            <a:lvl5pPr marL="781232" indent="0">
              <a:buNone/>
              <a:defRPr sz="582"/>
            </a:lvl5pPr>
          </a:lstStyle>
          <a:p>
            <a:pPr lvl="0"/>
            <a:r>
              <a:rPr lang="en-US" dirty="0"/>
              <a:t>Click to insert code</a:t>
            </a:r>
          </a:p>
        </p:txBody>
      </p:sp>
      <p:sp>
        <p:nvSpPr>
          <p:cNvPr id="10" name="Title Placeholder 1"/>
          <p:cNvSpPr>
            <a:spLocks noGrp="1"/>
          </p:cNvSpPr>
          <p:nvPr>
            <p:ph type="title"/>
          </p:nvPr>
        </p:nvSpPr>
        <p:spPr>
          <a:xfrm>
            <a:off x="628073" y="630937"/>
            <a:ext cx="12859157" cy="1035139"/>
          </a:xfrm>
          <a:prstGeom prst="rect">
            <a:avLst/>
          </a:prstGeom>
        </p:spPr>
        <p:txBody>
          <a:bodyPr vert="horz" lIns="0" tIns="0" rIns="0" bIns="0" rtlCol="0" anchor="t">
            <a:noAutofit/>
          </a:bodyPr>
          <a:lstStyle/>
          <a:p>
            <a:r>
              <a:rPr lang="en-US" dirty="0"/>
              <a:t>Click to edit Master title style</a:t>
            </a:r>
          </a:p>
        </p:txBody>
      </p:sp>
    </p:spTree>
    <p:extLst>
      <p:ext uri="{BB962C8B-B14F-4D97-AF65-F5344CB8AC3E}">
        <p14:creationId xmlns:p14="http://schemas.microsoft.com/office/powerpoint/2010/main" val="2557340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3543D-F9FC-C303-D701-42E1511F86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630BB2-8932-9F70-432F-153D710CA4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B8F18-705F-7FBC-5D9B-F0B3C1586E52}"/>
              </a:ext>
            </a:extLst>
          </p:cNvPr>
          <p:cNvSpPr>
            <a:spLocks noGrp="1"/>
          </p:cNvSpPr>
          <p:nvPr>
            <p:ph type="dt" sz="half" idx="10"/>
          </p:nvPr>
        </p:nvSpPr>
        <p:spPr/>
        <p:txBody>
          <a:bodyPr/>
          <a:lstStyle/>
          <a:p>
            <a:fld id="{C96E21CC-CC87-463E-A948-55FFF6E3CC3F}" type="datetimeFigureOut">
              <a:rPr lang="en-US" smtClean="0"/>
              <a:t>1/31/2024</a:t>
            </a:fld>
            <a:endParaRPr lang="en-US"/>
          </a:p>
        </p:txBody>
      </p:sp>
      <p:sp>
        <p:nvSpPr>
          <p:cNvPr id="5" name="Footer Placeholder 4">
            <a:extLst>
              <a:ext uri="{FF2B5EF4-FFF2-40B4-BE49-F238E27FC236}">
                <a16:creationId xmlns:a16="http://schemas.microsoft.com/office/drawing/2014/main" id="{20207AB5-C936-4FB0-8CC0-20AD8005AD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5EF026-8FCE-DFBC-ED73-798DB0DB2858}"/>
              </a:ext>
            </a:extLst>
          </p:cNvPr>
          <p:cNvSpPr>
            <a:spLocks noGrp="1"/>
          </p:cNvSpPr>
          <p:nvPr>
            <p:ph type="sldNum" sz="quarter" idx="12"/>
          </p:nvPr>
        </p:nvSpPr>
        <p:spPr/>
        <p:txBody>
          <a:bodyPr/>
          <a:lstStyle/>
          <a:p>
            <a:fld id="{5D5B3753-EC80-4A80-8FDC-B06EBFEF7C3E}" type="slidenum">
              <a:rPr lang="en-US" smtClean="0"/>
              <a:t>‹#›</a:t>
            </a:fld>
            <a:endParaRPr lang="en-US"/>
          </a:p>
        </p:txBody>
      </p:sp>
    </p:spTree>
    <p:extLst>
      <p:ext uri="{BB962C8B-B14F-4D97-AF65-F5344CB8AC3E}">
        <p14:creationId xmlns:p14="http://schemas.microsoft.com/office/powerpoint/2010/main" val="1191236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DEEEE"/>
        </a:solidFill>
        <a:effectLst/>
      </p:bgPr>
    </p:bg>
    <p:spTree>
      <p:nvGrpSpPr>
        <p:cNvPr id="1" name=""/>
        <p:cNvGrpSpPr/>
        <p:nvPr/>
      </p:nvGrpSpPr>
      <p:grpSpPr>
        <a:xfrm>
          <a:off x="0" y="0"/>
          <a:ext cx="0" cy="0"/>
          <a:chOff x="0" y="0"/>
          <a:chExt cx="0" cy="0"/>
        </a:xfrm>
      </p:grpSpPr>
      <p:sp>
        <p:nvSpPr>
          <p:cNvPr id="17" name="object 3"/>
          <p:cNvSpPr/>
          <p:nvPr userDrawn="1"/>
        </p:nvSpPr>
        <p:spPr>
          <a:xfrm>
            <a:off x="1" y="6812280"/>
            <a:ext cx="13817600" cy="1021080"/>
          </a:xfrm>
          <a:custGeom>
            <a:avLst/>
            <a:gdLst/>
            <a:ahLst/>
            <a:cxnLst/>
            <a:rect l="l" t="t" r="r" b="b"/>
            <a:pathLst>
              <a:path w="12189460" h="1021079">
                <a:moveTo>
                  <a:pt x="0" y="1021079"/>
                </a:moveTo>
                <a:lnTo>
                  <a:pt x="12188952" y="1021079"/>
                </a:lnTo>
                <a:lnTo>
                  <a:pt x="12188952" y="0"/>
                </a:lnTo>
                <a:lnTo>
                  <a:pt x="0" y="0"/>
                </a:lnTo>
                <a:lnTo>
                  <a:pt x="0" y="1021079"/>
                </a:lnTo>
                <a:close/>
              </a:path>
            </a:pathLst>
          </a:custGeom>
          <a:solidFill>
            <a:schemeClr val="tx2"/>
          </a:solidFill>
        </p:spPr>
        <p:txBody>
          <a:bodyPr wrap="square" lIns="0" tIns="0" rIns="0" bIns="0" rtlCol="0"/>
          <a:lstStyle/>
          <a:p>
            <a:endParaRPr/>
          </a:p>
        </p:txBody>
      </p:sp>
      <p:graphicFrame>
        <p:nvGraphicFramePr>
          <p:cNvPr id="4" name="Object 3" hidden="1"/>
          <p:cNvGraphicFramePr>
            <a:graphicFrameLocks noChangeAspect="1"/>
          </p:cNvGraphicFramePr>
          <p:nvPr userDrawn="1">
            <p:custDataLst>
              <p:tags r:id="rId11"/>
            </p:custDataLst>
            <p:extLst>
              <p:ext uri="{D42A27DB-BD31-4B8C-83A1-F6EECF244321}">
                <p14:modId xmlns:p14="http://schemas.microsoft.com/office/powerpoint/2010/main" val="2901899139"/>
              </p:ext>
            </p:extLst>
          </p:nvPr>
        </p:nvGraphicFramePr>
        <p:xfrm>
          <a:off x="2182" y="1589"/>
          <a:ext cx="2180" cy="1587"/>
        </p:xfrm>
        <a:graphic>
          <a:graphicData uri="http://schemas.openxmlformats.org/presentationml/2006/ole">
            <mc:AlternateContent xmlns:mc="http://schemas.openxmlformats.org/markup-compatibility/2006">
              <mc:Choice xmlns:v="urn:schemas-microsoft-com:vml" Requires="v">
                <p:oleObj name="think-cell Slide" r:id="rId15" imgW="270" imgH="270" progId="TCLayout.ActiveDocument.1">
                  <p:embed/>
                </p:oleObj>
              </mc:Choice>
              <mc:Fallback>
                <p:oleObj name="think-cell Slide" r:id="rId15" imgW="270" imgH="270" progId="TCLayout.ActiveDocument.1">
                  <p:embed/>
                  <p:pic>
                    <p:nvPicPr>
                      <p:cNvPr id="4" name="Object 3" hidden="1"/>
                      <p:cNvPicPr/>
                      <p:nvPr/>
                    </p:nvPicPr>
                    <p:blipFill>
                      <a:blip r:embed="rId16"/>
                      <a:stretch>
                        <a:fillRect/>
                      </a:stretch>
                    </p:blipFill>
                    <p:spPr>
                      <a:xfrm>
                        <a:off x="2182" y="1589"/>
                        <a:ext cx="2180" cy="1587"/>
                      </a:xfrm>
                      <a:prstGeom prst="rect">
                        <a:avLst/>
                      </a:prstGeom>
                    </p:spPr>
                  </p:pic>
                </p:oleObj>
              </mc:Fallback>
            </mc:AlternateContent>
          </a:graphicData>
        </a:graphic>
      </p:graphicFrame>
      <p:sp>
        <p:nvSpPr>
          <p:cNvPr id="6" name="Rectangle 5" hidden="1"/>
          <p:cNvSpPr/>
          <p:nvPr userDrawn="1">
            <p:custDataLst>
              <p:tags r:id="rId12"/>
            </p:custDataLst>
          </p:nvPr>
        </p:nvSpPr>
        <p:spPr>
          <a:xfrm>
            <a:off x="0" y="0"/>
            <a:ext cx="158750" cy="158750"/>
          </a:xfrm>
          <a:prstGeom prst="rect">
            <a:avLst/>
          </a:prstGeom>
          <a:noFill/>
        </p:spPr>
        <p:style>
          <a:lnRef idx="2">
            <a:schemeClr val="accent1"/>
          </a:lnRef>
          <a:fillRef idx="1">
            <a:schemeClr val="lt1"/>
          </a:fillRef>
          <a:effectRef idx="0">
            <a:schemeClr val="accent1"/>
          </a:effectRef>
          <a:fontRef idx="minor">
            <a:schemeClr val="dk1"/>
          </a:fontRef>
        </p:style>
        <p:txBody>
          <a:bodyPr wrap="none" lIns="0" tIns="0" rIns="0" bIns="0" rtlCol="0" anchor="ctr"/>
          <a:lstStyle/>
          <a:p>
            <a:pPr marL="0" lvl="0" indent="0" algn="ctr" eaLnBrk="1">
              <a:lnSpc>
                <a:spcPct val="100000"/>
              </a:lnSpc>
              <a:spcBef>
                <a:spcPct val="0"/>
              </a:spcBef>
              <a:spcAft>
                <a:spcPct val="0"/>
              </a:spcAft>
            </a:pPr>
            <a:endParaRPr lang="en-US" sz="3200" b="1" i="0" baseline="0" dirty="0">
              <a:latin typeface="Georgia" panose="02040502050405020303" pitchFamily="18" charset="0"/>
              <a:ea typeface="+mj-ea"/>
              <a:cs typeface="+mj-cs"/>
              <a:sym typeface="Georgia" panose="02040502050405020303" pitchFamily="18" charset="0"/>
            </a:endParaRPr>
          </a:p>
        </p:txBody>
      </p:sp>
      <p:sp>
        <p:nvSpPr>
          <p:cNvPr id="2" name="Title Placeholder 1"/>
          <p:cNvSpPr>
            <a:spLocks noGrp="1"/>
          </p:cNvSpPr>
          <p:nvPr>
            <p:ph type="title"/>
          </p:nvPr>
        </p:nvSpPr>
        <p:spPr>
          <a:xfrm>
            <a:off x="628073" y="629736"/>
            <a:ext cx="12561455" cy="819341"/>
          </a:xfrm>
          <a:prstGeom prst="rect">
            <a:avLst/>
          </a:prstGeom>
        </p:spPr>
        <p:txBody>
          <a:bodyPr vert="horz" lIns="0" tIns="0" rIns="0" bIns="0" rtlCol="0" anchor="t">
            <a:noAutofit/>
          </a:bodyPr>
          <a:lstStyle/>
          <a:p>
            <a:r>
              <a:rPr lang="en-US" dirty="0"/>
              <a:t>Click to edit Master title style</a:t>
            </a:r>
          </a:p>
        </p:txBody>
      </p:sp>
      <p:sp>
        <p:nvSpPr>
          <p:cNvPr id="3" name="Text Placeholder 2"/>
          <p:cNvSpPr>
            <a:spLocks noGrp="1"/>
          </p:cNvSpPr>
          <p:nvPr>
            <p:ph type="body" idx="1"/>
          </p:nvPr>
        </p:nvSpPr>
        <p:spPr>
          <a:xfrm>
            <a:off x="628073" y="1755649"/>
            <a:ext cx="12561455" cy="418795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sz="900" dirty="0"/>
              <a:t>Sixth level</a:t>
            </a:r>
            <a:endParaRPr lang="en-US" dirty="0"/>
          </a:p>
        </p:txBody>
      </p:sp>
      <p:sp>
        <p:nvSpPr>
          <p:cNvPr id="14" name="TextBox 13"/>
          <p:cNvSpPr txBox="1"/>
          <p:nvPr/>
        </p:nvSpPr>
        <p:spPr>
          <a:xfrm>
            <a:off x="12826924" y="7218462"/>
            <a:ext cx="362603" cy="300786"/>
          </a:xfrm>
          <a:prstGeom prst="rect">
            <a:avLst/>
          </a:prstGeom>
          <a:noFill/>
        </p:spPr>
        <p:txBody>
          <a:bodyPr wrap="square" lIns="0" tIns="0" rIns="0" bIns="0" rtlCol="0">
            <a:noAutofit/>
          </a:bodyPr>
          <a:lstStyle/>
          <a:p>
            <a:pPr algn="r"/>
            <a:fld id="{5463D488-B33C-44D1-8C6D-19E9BAD2ABCF}" type="slidenum">
              <a:rPr lang="en-US" sz="1600" b="0" smtClean="0">
                <a:solidFill>
                  <a:schemeClr val="bg1"/>
                </a:solidFill>
                <a:latin typeface="Georgia" charset="0"/>
                <a:ea typeface="Georgia" charset="0"/>
                <a:cs typeface="Georgia" charset="0"/>
              </a:rPr>
              <a:pPr algn="r"/>
              <a:t>‹#›</a:t>
            </a:fld>
            <a:endParaRPr lang="en-US" sz="1600" b="0" dirty="0">
              <a:solidFill>
                <a:schemeClr val="bg1"/>
              </a:solidFill>
              <a:latin typeface="Georgia" charset="0"/>
              <a:ea typeface="Georgia" charset="0"/>
              <a:cs typeface="Georgia" charset="0"/>
            </a:endParaRPr>
          </a:p>
        </p:txBody>
      </p:sp>
      <p:pic>
        <p:nvPicPr>
          <p:cNvPr id="5" name="Picture 4"/>
          <p:cNvPicPr>
            <a:picLocks noChangeAspect="1"/>
          </p:cNvPicPr>
          <p:nvPr userDrawn="1"/>
        </p:nvPicPr>
        <p:blipFill>
          <a:blip r:embed="rId17" cstate="screen">
            <a:extLst>
              <a:ext uri="{28A0092B-C50C-407E-A947-70E740481C1C}">
                <a14:useLocalDpi xmlns:a14="http://schemas.microsoft.com/office/drawing/2010/main"/>
              </a:ext>
            </a:extLst>
          </a:blip>
          <a:stretch>
            <a:fillRect/>
          </a:stretch>
        </p:blipFill>
        <p:spPr>
          <a:xfrm>
            <a:off x="335721" y="6941921"/>
            <a:ext cx="1851039" cy="770844"/>
          </a:xfrm>
          <a:prstGeom prst="rect">
            <a:avLst/>
          </a:prstGeom>
        </p:spPr>
      </p:pic>
      <p:sp>
        <p:nvSpPr>
          <p:cNvPr id="7" name="TextBox 6" hidden="1"/>
          <p:cNvSpPr txBox="1"/>
          <p:nvPr userDrawn="1">
            <p:custDataLst>
              <p:tags r:id="rId13"/>
            </p:custDataLst>
          </p:nvPr>
        </p:nvSpPr>
        <p:spPr>
          <a:xfrm>
            <a:off x="12700000" y="12700000"/>
            <a:ext cx="12700" cy="12700"/>
          </a:xfrm>
          <a:prstGeom prst="rect">
            <a:avLst/>
          </a:prstGeom>
          <a:noFill/>
        </p:spPr>
        <p:txBody>
          <a:bodyPr vert="horz" wrap="square" lIns="0" tIns="0" rIns="0" bIns="0" rtlCol="0">
            <a:noAutofit/>
          </a:bodyPr>
          <a:lstStyle/>
          <a:p>
            <a:pPr>
              <a:spcAft>
                <a:spcPts val="600"/>
              </a:spcAft>
            </a:pPr>
            <a:r>
              <a:rPr lang="en-US" sz="2000">
                <a:solidFill>
                  <a:schemeClr val="bg2"/>
                </a:solidFill>
              </a:rPr>
              <a:t>gorave6301merpalert</a:t>
            </a:r>
            <a:endParaRPr lang="en-US" sz="2000" dirty="0" err="1">
              <a:solidFill>
                <a:schemeClr val="bg2"/>
              </a:solidFill>
            </a:endParaRPr>
          </a:p>
        </p:txBody>
      </p:sp>
      <p:pic>
        <p:nvPicPr>
          <p:cNvPr id="18" name="Picture 17"/>
          <p:cNvPicPr>
            <a:picLocks noChangeAspect="1"/>
          </p:cNvPicPr>
          <p:nvPr userDrawn="1"/>
        </p:nvPicPr>
        <p:blipFill>
          <a:blip r:embed="rId18" cstate="screen">
            <a:extLst>
              <a:ext uri="{28A0092B-C50C-407E-A947-70E740481C1C}">
                <a14:useLocalDpi xmlns:a14="http://schemas.microsoft.com/office/drawing/2010/main"/>
              </a:ext>
            </a:extLst>
          </a:blip>
          <a:stretch>
            <a:fillRect/>
          </a:stretch>
        </p:blipFill>
        <p:spPr>
          <a:xfrm>
            <a:off x="54816" y="6797040"/>
            <a:ext cx="2154977" cy="1051560"/>
          </a:xfrm>
          <a:prstGeom prst="rect">
            <a:avLst/>
          </a:prstGeom>
        </p:spPr>
      </p:pic>
      <p:sp>
        <p:nvSpPr>
          <p:cNvPr id="10" name="TextBox 9" hidden="1"/>
          <p:cNvSpPr txBox="1"/>
          <p:nvPr userDrawn="1">
            <p:custDataLst>
              <p:tags r:id="rId14"/>
            </p:custDataLst>
          </p:nvPr>
        </p:nvSpPr>
        <p:spPr>
          <a:xfrm>
            <a:off x="12700000" y="12700000"/>
            <a:ext cx="12700" cy="12700"/>
          </a:xfrm>
          <a:prstGeom prst="rect">
            <a:avLst/>
          </a:prstGeom>
          <a:noFill/>
        </p:spPr>
        <p:txBody>
          <a:bodyPr vert="horz" wrap="square" lIns="0" tIns="0" rIns="0" bIns="0" rtlCol="0">
            <a:noAutofit/>
          </a:bodyPr>
          <a:lstStyle/>
          <a:p>
            <a:pPr>
              <a:spcAft>
                <a:spcPts val="600"/>
              </a:spcAft>
            </a:pPr>
            <a:r>
              <a:rPr lang="en-US" sz="2000">
                <a:solidFill>
                  <a:schemeClr val="bg2"/>
                </a:solidFill>
              </a:rPr>
              <a:t>wryged201kastsk : {LikelihoodValues:{HC:0.09,C:0.55,I:0.18,P:0.18},Classification:Confidential,Keywords:[1:1,6:1,7:1,8:1,123:3,133:1,223:3,252:9,307:1,361:1,407:1,426:1,451:1,517:1,598:8,608:4,610:1,674:1,1027:4,1028:1,1087:1,1137:1,1501:3,1916:1,2086:9,2107:1,2115:1,2280:1,2413:1,2433:1,2458:1,2868:12,2878:1,3189:1,3294:1,3907:1,3964:2,4139:1,4170:1,4179:4,4352:2,4446:21,4467:1,4604:1,4789:1,4857:1,4859:1,5312:1,5434:1,5460:1,5666:1,5809:1,5967:28,6239:1,6357:1,6372:1,6396:1,6453:1,6533:2,6600:1,6690:2,6692:4,6727:1,6760:1,6856:1,7091:1,7225:6,7487:1,8150:1,8158:9,8395:1,8569:1,8756:2,8912:1,8946:1,9070:1,9367:1,9472:1,9798:1,9989:1,10030:1,10035:2,10036:2,10453:5,10489:1,10847:1,11000:1,11015:1,11033:1,11053:1,11207:1,11225:1,11296:1,11469:15,11599:2,11681:3,11695:1,11741:1,12182:1,12232:1,12665:1,12735:4,12847:1,12936:1,13169:2,13286:2,13291:1,13820:1,13903:2,14033:2,14153:1,14185:1,14221:2,14338:7,14352:1,14711:1,15042:1,15089:1,15090:1,15195:1,15424:1,15456:1,15591:1,15592:12,15597:1,15619:1,16536:1,17170:2,17564:1,17795:1,18001:1,18033:1,18140:1,18298:1,18315:1,18363:1,18731:1,18738:1,18794:1,18889:1,18996:1,19136:1,19237:1,19248:5,19502:1,19606:1,20143:1,20268:1,20553:1,21133:4,21218:2,21256:1,21299:1,21696:1,22120:1,22166:1,22287:1,22405:2,22407:4,22594:1,22645:6,22657:1,22670:3,22911:1,22913:4,23069:1,23100:3,23281:1,23589:1,23595:1,23599:1,23610:1,23619:2,23802:1,23998:2,24005:3,24025:2,24235:1,24267:1,24269:1,24291:5,24497:3,24596:1,24714:1,24803:2,24813:1,24843:1,24847:1,24853:2,24975:1,25009:4,25010:2,25014:1,25296:2,25636:2,25780:2,25900:1,26210:12,26255:1,26285:1,26411:3,26479:1,26546:2,26566:1,26641:1,26648:1,26657:2,26662:1,26666:5,26714:8,26970:2,27084:1,27501:1,27810:1,27964:1,28237:1,28266:2,28275:1,28331:1,28462:1,28466:7,28483:1,28764:1,29343:1,29387:1,29402:1,29486:2,29568:1,29578:2,29609:1,29998:1,30008:1,30090:1,30257:1,30282:1,30330:1,30475:1,30502:1,30623:1,30954:1,30970:1,31236:1,31316:1,31356:2,31437:1,31738:2,31984:2,32017:3,32156:3,32166:2,32184:4,32186:1,32189:1,32202:4,32389:1,32407:1,32611:1,32807:1,32923:1,33403:4,34321:3,34903:2,34939:2,35145:1,35202:3,35228:3]}</a:t>
            </a:r>
            <a:endParaRPr lang="en-US" sz="2000" dirty="0" err="1">
              <a:solidFill>
                <a:schemeClr val="bg2"/>
              </a:solidFill>
            </a:endParaRPr>
          </a:p>
        </p:txBody>
      </p:sp>
      <p:sp>
        <p:nvSpPr>
          <p:cNvPr id="13" name="Text Placeholder 3"/>
          <p:cNvSpPr txBox="1">
            <a:spLocks/>
          </p:cNvSpPr>
          <p:nvPr userDrawn="1"/>
        </p:nvSpPr>
        <p:spPr>
          <a:xfrm>
            <a:off x="7120424" y="7227316"/>
            <a:ext cx="5650350" cy="387766"/>
          </a:xfrm>
          <a:prstGeom prst="rect">
            <a:avLst/>
          </a:prstGeom>
        </p:spPr>
        <p:txBody>
          <a:bodyPr lIns="0" tIns="0" rIns="0" bIns="0"/>
          <a:lstStyle>
            <a:lvl1pPr marL="0" indent="0" algn="r" defTabSz="502920" rtl="0" eaLnBrk="1" latinLnBrk="0" hangingPunct="1">
              <a:lnSpc>
                <a:spcPct val="100000"/>
              </a:lnSpc>
              <a:spcBef>
                <a:spcPts val="0"/>
              </a:spcBef>
              <a:spcAft>
                <a:spcPts val="0"/>
              </a:spcAft>
              <a:buFont typeface="Arial"/>
              <a:buNone/>
              <a:defRPr sz="1200" i="1" kern="1200" baseline="0">
                <a:solidFill>
                  <a:schemeClr val="bg2"/>
                </a:solidFill>
                <a:latin typeface="+mn-lt"/>
                <a:ea typeface="+mn-ea"/>
                <a:cs typeface="+mn-cs"/>
              </a:defRPr>
            </a:lvl1pPr>
            <a:lvl2pPr marL="0" indent="0" algn="l" defTabSz="502920" rtl="0" eaLnBrk="1" latinLnBrk="0" hangingPunct="1">
              <a:lnSpc>
                <a:spcPct val="100000"/>
              </a:lnSpc>
              <a:spcBef>
                <a:spcPts val="432"/>
              </a:spcBef>
              <a:spcAft>
                <a:spcPts val="432"/>
              </a:spcAft>
              <a:buFont typeface="Arial" panose="020B0604020202020204" pitchFamily="34" charset="0"/>
              <a:buNone/>
              <a:defRPr sz="2000" b="1" kern="1200">
                <a:solidFill>
                  <a:schemeClr val="tx2"/>
                </a:solidFill>
                <a:latin typeface="+mn-lt"/>
                <a:ea typeface="+mn-ea"/>
                <a:cs typeface="+mn-cs"/>
              </a:defRPr>
            </a:lvl2pPr>
            <a:lvl3pPr marL="114300" indent="-11430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3pPr>
            <a:lvl4pPr marL="400050" indent="-228600" algn="l" defTabSz="502920" rtl="0" eaLnBrk="1" latinLnBrk="0" hangingPunct="1">
              <a:lnSpc>
                <a:spcPct val="100000"/>
              </a:lnSpc>
              <a:spcBef>
                <a:spcPts val="0"/>
              </a:spcBef>
              <a:spcAft>
                <a:spcPts val="432"/>
              </a:spcAft>
              <a:buFont typeface="Georgia" panose="02040502050405020303" pitchFamily="18" charset="0"/>
              <a:buChar char="—"/>
              <a:tabLst/>
              <a:defRPr sz="1600" kern="1200">
                <a:solidFill>
                  <a:schemeClr val="tx2"/>
                </a:solidFill>
                <a:latin typeface="+mn-lt"/>
                <a:ea typeface="+mn-ea"/>
                <a:cs typeface="+mn-cs"/>
              </a:defRPr>
            </a:lvl4pPr>
            <a:lvl5pPr marL="571500" indent="-17145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r>
              <a:rPr lang="en-US" sz="1500" b="1" i="0" dirty="0">
                <a:solidFill>
                  <a:schemeClr val="accent6"/>
                </a:solidFill>
              </a:rPr>
              <a:t>Navigating the lifetime income landscape</a:t>
            </a:r>
            <a:endParaRPr lang="en-US" sz="1500" b="1" i="0" dirty="0">
              <a:solidFill>
                <a:srgbClr val="C3D62E"/>
              </a:solidFill>
            </a:endParaRPr>
          </a:p>
        </p:txBody>
      </p:sp>
    </p:spTree>
    <p:extLst>
      <p:ext uri="{BB962C8B-B14F-4D97-AF65-F5344CB8AC3E}">
        <p14:creationId xmlns:p14="http://schemas.microsoft.com/office/powerpoint/2010/main" val="1483667998"/>
      </p:ext>
    </p:extLst>
  </p:cSld>
  <p:clrMap bg1="lt1" tx1="dk1" bg2="lt2" tx2="dk2" accent1="accent1" accent2="accent2" accent3="accent3" accent4="accent4" accent5="accent5" accent6="accent6" hlink="hlink" folHlink="folHlink"/>
  <p:sldLayoutIdLst>
    <p:sldLayoutId id="2147483689" r:id="rId1"/>
    <p:sldLayoutId id="2147483662" r:id="rId2"/>
    <p:sldLayoutId id="2147483755" r:id="rId3"/>
    <p:sldLayoutId id="2147483690" r:id="rId4"/>
    <p:sldLayoutId id="2147483756" r:id="rId5"/>
    <p:sldLayoutId id="2147483664" r:id="rId6"/>
    <p:sldLayoutId id="2147483680" r:id="rId7"/>
    <p:sldLayoutId id="2147483685" r:id="rId8"/>
    <p:sldLayoutId id="2147483758" r:id="rId9"/>
  </p:sldLayoutIdLst>
  <p:hf hdr="0" ftr="0"/>
  <p:txStyles>
    <p:titleStyle>
      <a:lvl1pPr algn="l" defTabSz="502920" rtl="0" eaLnBrk="1" latinLnBrk="0" hangingPunct="1">
        <a:spcBef>
          <a:spcPct val="0"/>
        </a:spcBef>
        <a:buNone/>
        <a:defRPr sz="3200" b="1" kern="1200">
          <a:solidFill>
            <a:schemeClr val="accent3"/>
          </a:solidFill>
          <a:latin typeface="+mj-lt"/>
          <a:ea typeface="+mj-ea"/>
          <a:cs typeface="+mj-cs"/>
        </a:defRPr>
      </a:lvl1pPr>
    </p:titleStyle>
    <p:bodyStyle>
      <a:lvl1pPr marL="0" indent="0" algn="l" defTabSz="502920" rtl="0" eaLnBrk="1" latinLnBrk="0" hangingPunct="1">
        <a:lnSpc>
          <a:spcPct val="100000"/>
        </a:lnSpc>
        <a:spcBef>
          <a:spcPts val="0"/>
        </a:spcBef>
        <a:spcAft>
          <a:spcPts val="432"/>
        </a:spcAft>
        <a:buFont typeface="Arial"/>
        <a:buNone/>
        <a:defRPr sz="2400" kern="1200">
          <a:solidFill>
            <a:schemeClr val="accent3"/>
          </a:solidFill>
          <a:latin typeface="+mn-lt"/>
          <a:ea typeface="+mn-ea"/>
          <a:cs typeface="+mn-cs"/>
        </a:defRPr>
      </a:lvl1pPr>
      <a:lvl2pPr marL="0" indent="0" algn="l" defTabSz="502920" rtl="0" eaLnBrk="1" latinLnBrk="0" hangingPunct="1">
        <a:lnSpc>
          <a:spcPct val="100000"/>
        </a:lnSpc>
        <a:spcBef>
          <a:spcPts val="432"/>
        </a:spcBef>
        <a:spcAft>
          <a:spcPts val="432"/>
        </a:spcAft>
        <a:buFont typeface="Arial" panose="020B0604020202020204" pitchFamily="34" charset="0"/>
        <a:buNone/>
        <a:defRPr sz="2000" b="1" kern="1200">
          <a:solidFill>
            <a:schemeClr val="tx2"/>
          </a:solidFill>
          <a:latin typeface="+mn-lt"/>
          <a:ea typeface="+mn-ea"/>
          <a:cs typeface="+mn-cs"/>
        </a:defRPr>
      </a:lvl2pPr>
      <a:lvl3pPr marL="114300" indent="-11430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3pPr>
      <a:lvl4pPr marL="400050" indent="-228600" algn="l" defTabSz="502920" rtl="0" eaLnBrk="1" latinLnBrk="0" hangingPunct="1">
        <a:lnSpc>
          <a:spcPct val="100000"/>
        </a:lnSpc>
        <a:spcBef>
          <a:spcPts val="0"/>
        </a:spcBef>
        <a:spcAft>
          <a:spcPts val="432"/>
        </a:spcAft>
        <a:buFont typeface="Georgia" panose="02040502050405020303" pitchFamily="18" charset="0"/>
        <a:buChar char="—"/>
        <a:tabLst/>
        <a:defRPr sz="1600" kern="1200">
          <a:solidFill>
            <a:schemeClr val="tx2"/>
          </a:solidFill>
          <a:latin typeface="+mn-lt"/>
          <a:ea typeface="+mn-ea"/>
          <a:cs typeface="+mn-cs"/>
        </a:defRPr>
      </a:lvl4pPr>
      <a:lvl5pPr marL="571500" indent="-17145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48" userDrawn="1">
          <p15:clr>
            <a:srgbClr val="F26B43"/>
          </p15:clr>
        </p15:guide>
        <p15:guide id="2" pos="4352" userDrawn="1">
          <p15:clr>
            <a:srgbClr val="F26B43"/>
          </p15:clr>
        </p15:guide>
        <p15:guide id="3" orient="horz" pos="1104" userDrawn="1">
          <p15:clr>
            <a:srgbClr val="F26B43"/>
          </p15:clr>
        </p15:guide>
        <p15:guide id="4" orient="horz" pos="4547" userDrawn="1">
          <p15:clr>
            <a:srgbClr val="F26B43"/>
          </p15:clr>
        </p15:guide>
        <p15:guide id="5" pos="396" userDrawn="1">
          <p15:clr>
            <a:srgbClr val="F26B43"/>
          </p15:clr>
        </p15:guide>
        <p15:guide id="6" pos="8308" userDrawn="1">
          <p15:clr>
            <a:srgbClr val="F26B43"/>
          </p15:clr>
        </p15:guide>
        <p15:guide id="7" orient="horz" pos="394" userDrawn="1">
          <p15:clr>
            <a:srgbClr val="F26B43"/>
          </p15:clr>
        </p15:guide>
        <p15:guide id="8" pos="4454" userDrawn="1">
          <p15:clr>
            <a:srgbClr val="F26B43"/>
          </p15:clr>
        </p15:guide>
        <p15:guide id="9" pos="425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13.svg"/><Relationship Id="rId4" Type="http://schemas.openxmlformats.org/officeDocument/2006/relationships/image" Target="../media/image17.sv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5" name="Object 4"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p:cNvSpPr/>
          <p:nvPr>
            <p:custDataLst>
              <p:tags r:id="rId2"/>
            </p:custDataLst>
          </p:nvPr>
        </p:nvSpPr>
        <p:spPr>
          <a:xfrm>
            <a:off x="0" y="0"/>
            <a:ext cx="158750" cy="158750"/>
          </a:xfrm>
          <a:prstGeom prst="rect">
            <a:avLst/>
          </a:prstGeom>
          <a:noFill/>
        </p:spPr>
        <p:style>
          <a:lnRef idx="2">
            <a:schemeClr val="accent1"/>
          </a:lnRef>
          <a:fillRef idx="1">
            <a:schemeClr val="lt1"/>
          </a:fillRef>
          <a:effectRef idx="0">
            <a:schemeClr val="accent1"/>
          </a:effectRef>
          <a:fontRef idx="minor">
            <a:schemeClr val="dk1"/>
          </a:fontRef>
        </p:style>
        <p:txBody>
          <a:bodyPr wrap="none" lIns="0" tIns="0" rIns="0" bIns="0" rtlCol="0" anchor="ctr"/>
          <a:lstStyle/>
          <a:p>
            <a:pPr algn="ctr">
              <a:spcBef>
                <a:spcPct val="0"/>
              </a:spcBef>
              <a:spcAft>
                <a:spcPct val="0"/>
              </a:spcAft>
            </a:pPr>
            <a:endParaRPr lang="en-US" sz="3200" i="1" dirty="0">
              <a:latin typeface="Georgia" panose="02040502050405020303" pitchFamily="18" charset="0"/>
              <a:ea typeface="+mj-ea"/>
              <a:cs typeface="+mj-cs"/>
              <a:sym typeface="Georgia" panose="02040502050405020303" pitchFamily="18" charset="0"/>
            </a:endParaRPr>
          </a:p>
        </p:txBody>
      </p:sp>
      <p:sp>
        <p:nvSpPr>
          <p:cNvPr id="13" name="Title 12"/>
          <p:cNvSpPr>
            <a:spLocks noGrp="1"/>
          </p:cNvSpPr>
          <p:nvPr>
            <p:ph type="ctrTitle"/>
          </p:nvPr>
        </p:nvSpPr>
        <p:spPr>
          <a:xfrm>
            <a:off x="626499" y="2286000"/>
            <a:ext cx="12562451" cy="2209800"/>
          </a:xfrm>
        </p:spPr>
        <p:txBody>
          <a:bodyPr/>
          <a:lstStyle/>
          <a:p>
            <a:pPr>
              <a:lnSpc>
                <a:spcPts val="8400"/>
              </a:lnSpc>
            </a:pPr>
            <a:r>
              <a:rPr lang="en-US" sz="8000" b="1" dirty="0">
                <a:latin typeface="Georgia" panose="02040502050405020303" pitchFamily="18" charset="0"/>
              </a:rPr>
              <a:t>Navigating the lifetime income landscape</a:t>
            </a:r>
            <a:endParaRPr lang="en-US" sz="8000" dirty="0"/>
          </a:p>
        </p:txBody>
      </p:sp>
      <p:sp>
        <p:nvSpPr>
          <p:cNvPr id="6" name="Rectangle 5"/>
          <p:cNvSpPr/>
          <p:nvPr/>
        </p:nvSpPr>
        <p:spPr>
          <a:xfrm>
            <a:off x="619815" y="7116417"/>
            <a:ext cx="3164785" cy="338554"/>
          </a:xfrm>
          <a:prstGeom prst="rect">
            <a:avLst/>
          </a:prstGeom>
        </p:spPr>
        <p:txBody>
          <a:bodyPr wrap="square" lIns="0">
            <a:spAutoFit/>
          </a:bodyPr>
          <a:lstStyle/>
          <a:p>
            <a:r>
              <a:rPr lang="en-US" sz="1600" i="1" dirty="0">
                <a:solidFill>
                  <a:schemeClr val="bg1"/>
                </a:solidFill>
              </a:rPr>
              <a:t>2024</a:t>
            </a:r>
            <a:endParaRPr lang="en-US" sz="1600" dirty="0">
              <a:solidFill>
                <a:schemeClr val="bg1"/>
              </a:solidFill>
            </a:endParaRPr>
          </a:p>
        </p:txBody>
      </p:sp>
    </p:spTree>
    <p:extLst>
      <p:ext uri="{BB962C8B-B14F-4D97-AF65-F5344CB8AC3E}">
        <p14:creationId xmlns:p14="http://schemas.microsoft.com/office/powerpoint/2010/main" val="379497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E4963B6-F689-5888-52BE-2D0958756725}"/>
              </a:ext>
            </a:extLst>
          </p:cNvPr>
          <p:cNvSpPr/>
          <p:nvPr/>
        </p:nvSpPr>
        <p:spPr>
          <a:xfrm>
            <a:off x="623032" y="3015647"/>
            <a:ext cx="2055912" cy="2775553"/>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7" name="Rectangle 66">
            <a:extLst>
              <a:ext uri="{FF2B5EF4-FFF2-40B4-BE49-F238E27FC236}">
                <a16:creationId xmlns:a16="http://schemas.microsoft.com/office/drawing/2014/main" id="{C6070195-C75C-B54B-6F50-1860C8B4C345}"/>
              </a:ext>
            </a:extLst>
          </p:cNvPr>
          <p:cNvSpPr/>
          <p:nvPr/>
        </p:nvSpPr>
        <p:spPr>
          <a:xfrm>
            <a:off x="3412880" y="2662753"/>
            <a:ext cx="5411338" cy="3509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73"/>
          </a:p>
        </p:txBody>
      </p:sp>
      <p:sp>
        <p:nvSpPr>
          <p:cNvPr id="58" name="Rectangle 57">
            <a:extLst>
              <a:ext uri="{FF2B5EF4-FFF2-40B4-BE49-F238E27FC236}">
                <a16:creationId xmlns:a16="http://schemas.microsoft.com/office/drawing/2014/main" id="{650133E8-4BD9-0302-245C-5CFD82DD69CF}"/>
              </a:ext>
            </a:extLst>
          </p:cNvPr>
          <p:cNvSpPr/>
          <p:nvPr/>
        </p:nvSpPr>
        <p:spPr>
          <a:xfrm>
            <a:off x="9590231" y="2662751"/>
            <a:ext cx="3598719" cy="3509449"/>
          </a:xfrm>
          <a:prstGeom prst="rect">
            <a:avLst/>
          </a:prstGeom>
          <a:solidFill>
            <a:schemeClr val="accent3"/>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461" dirty="0">
              <a:solidFill>
                <a:schemeClr val="accent4">
                  <a:lumMod val="20000"/>
                  <a:lumOff val="80000"/>
                </a:schemeClr>
              </a:solidFill>
            </a:endParaRPr>
          </a:p>
        </p:txBody>
      </p:sp>
      <p:sp>
        <p:nvSpPr>
          <p:cNvPr id="29" name="TextBox 28">
            <a:extLst>
              <a:ext uri="{FF2B5EF4-FFF2-40B4-BE49-F238E27FC236}">
                <a16:creationId xmlns:a16="http://schemas.microsoft.com/office/drawing/2014/main" id="{C5FFA7FF-B961-800A-01CB-BF49DA89651D}"/>
              </a:ext>
            </a:extLst>
          </p:cNvPr>
          <p:cNvSpPr txBox="1"/>
          <p:nvPr/>
        </p:nvSpPr>
        <p:spPr>
          <a:xfrm>
            <a:off x="628072" y="1763785"/>
            <a:ext cx="3135756" cy="696292"/>
          </a:xfrm>
          <a:prstGeom prst="rect">
            <a:avLst/>
          </a:prstGeom>
          <a:noFill/>
        </p:spPr>
        <p:txBody>
          <a:bodyPr wrap="square" lIns="0" tIns="0" rIns="0" bIns="0" rtlCol="0">
            <a:noAutofit/>
          </a:bodyPr>
          <a:lstStyle/>
          <a:p>
            <a:pPr defTabSz="420275">
              <a:defRPr/>
            </a:pPr>
            <a:r>
              <a:rPr lang="en-US" sz="2400" b="1" dirty="0">
                <a:solidFill>
                  <a:schemeClr val="tx2"/>
                </a:solidFill>
                <a:latin typeface="Georgia" panose="02040502050405020303" pitchFamily="18" charset="0"/>
                <a:cs typeface="Gill Sans Light" panose="020B0302020104020203"/>
              </a:rPr>
              <a:t>Lack of </a:t>
            </a:r>
          </a:p>
          <a:p>
            <a:pPr defTabSz="420275">
              <a:defRPr/>
            </a:pPr>
            <a:r>
              <a:rPr lang="en-US" sz="2400" b="1" dirty="0">
                <a:solidFill>
                  <a:schemeClr val="tx2"/>
                </a:solidFill>
                <a:latin typeface="Georgia" panose="02040502050405020303" pitchFamily="18" charset="0"/>
                <a:cs typeface="Gill Sans Light" panose="020B0302020104020203"/>
              </a:rPr>
              <a:t>guaranteed </a:t>
            </a:r>
          </a:p>
          <a:p>
            <a:pPr defTabSz="420275">
              <a:defRPr/>
            </a:pPr>
            <a:r>
              <a:rPr lang="en-US" sz="2400" b="1" dirty="0">
                <a:solidFill>
                  <a:schemeClr val="tx2"/>
                </a:solidFill>
                <a:latin typeface="Georgia" panose="02040502050405020303" pitchFamily="18" charset="0"/>
                <a:cs typeface="Gill Sans Light" panose="020B0302020104020203"/>
              </a:rPr>
              <a:t>income</a:t>
            </a:r>
            <a:r>
              <a:rPr lang="en-US" sz="2400" baseline="30000" dirty="0">
                <a:solidFill>
                  <a:schemeClr val="tx2"/>
                </a:solidFill>
                <a:latin typeface="Georgia" panose="02040502050405020303" pitchFamily="18" charset="0"/>
                <a:cs typeface="Gill Sans Light" panose="020B0302020104020203"/>
              </a:rPr>
              <a:t>1</a:t>
            </a:r>
          </a:p>
        </p:txBody>
      </p:sp>
      <p:sp>
        <p:nvSpPr>
          <p:cNvPr id="30" name="TextBox 29">
            <a:extLst>
              <a:ext uri="{FF2B5EF4-FFF2-40B4-BE49-F238E27FC236}">
                <a16:creationId xmlns:a16="http://schemas.microsoft.com/office/drawing/2014/main" id="{65668242-7BD6-71B2-82BE-D5AD39F26CAC}"/>
              </a:ext>
            </a:extLst>
          </p:cNvPr>
          <p:cNvSpPr txBox="1"/>
          <p:nvPr/>
        </p:nvSpPr>
        <p:spPr>
          <a:xfrm>
            <a:off x="10215872" y="1737320"/>
            <a:ext cx="2973078" cy="912504"/>
          </a:xfrm>
          <a:prstGeom prst="rect">
            <a:avLst/>
          </a:prstGeom>
          <a:noFill/>
        </p:spPr>
        <p:txBody>
          <a:bodyPr wrap="square" lIns="0" tIns="0" rIns="0" bIns="0" rtlCol="0">
            <a:noAutofit/>
          </a:bodyPr>
          <a:lstStyle/>
          <a:p>
            <a:pPr defTabSz="420275">
              <a:defRPr/>
            </a:pPr>
            <a:r>
              <a:rPr lang="en-US" sz="2400" b="1" dirty="0">
                <a:solidFill>
                  <a:schemeClr val="tx2"/>
                </a:solidFill>
                <a:latin typeface="Georgia" panose="02040502050405020303" pitchFamily="18" charset="0"/>
                <a:cs typeface="Gill Sans Light" panose="020B0302020104020203"/>
              </a:rPr>
              <a:t>Retirement </a:t>
            </a:r>
          </a:p>
          <a:p>
            <a:pPr defTabSz="420275">
              <a:defRPr/>
            </a:pPr>
            <a:r>
              <a:rPr lang="en-US" sz="2400" b="1" dirty="0">
                <a:solidFill>
                  <a:schemeClr val="tx2"/>
                </a:solidFill>
                <a:latin typeface="Georgia" panose="02040502050405020303" pitchFamily="18" charset="0"/>
                <a:cs typeface="Gill Sans Light" panose="020B0302020104020203"/>
              </a:rPr>
              <a:t>shortfall</a:t>
            </a:r>
            <a:r>
              <a:rPr lang="en-US" sz="2400" baseline="30000" dirty="0">
                <a:solidFill>
                  <a:schemeClr val="tx2"/>
                </a:solidFill>
                <a:latin typeface="Georgia" panose="02040502050405020303" pitchFamily="18" charset="0"/>
                <a:cs typeface="Gill Sans Light" panose="020B0302020104020203"/>
              </a:rPr>
              <a:t>3</a:t>
            </a:r>
          </a:p>
        </p:txBody>
      </p:sp>
      <p:sp>
        <p:nvSpPr>
          <p:cNvPr id="2" name="Title 1">
            <a:extLst>
              <a:ext uri="{FF2B5EF4-FFF2-40B4-BE49-F238E27FC236}">
                <a16:creationId xmlns:a16="http://schemas.microsoft.com/office/drawing/2014/main" id="{CEFD36F4-AE53-B87F-508D-ABA4BBF36776}"/>
              </a:ext>
            </a:extLst>
          </p:cNvPr>
          <p:cNvSpPr>
            <a:spLocks noGrp="1"/>
          </p:cNvSpPr>
          <p:nvPr>
            <p:ph type="title"/>
          </p:nvPr>
        </p:nvSpPr>
        <p:spPr>
          <a:xfrm>
            <a:off x="628073" y="630937"/>
            <a:ext cx="12561455" cy="1035139"/>
          </a:xfrm>
        </p:spPr>
        <p:txBody>
          <a:bodyPr>
            <a:normAutofit/>
          </a:bodyPr>
          <a:lstStyle/>
          <a:p>
            <a:r>
              <a:rPr lang="en-US" sz="4000" dirty="0"/>
              <a:t>Why lifetime income? Why now?</a:t>
            </a:r>
          </a:p>
        </p:txBody>
      </p:sp>
      <p:sp>
        <p:nvSpPr>
          <p:cNvPr id="7" name="Text Placeholder 6">
            <a:extLst>
              <a:ext uri="{FF2B5EF4-FFF2-40B4-BE49-F238E27FC236}">
                <a16:creationId xmlns:a16="http://schemas.microsoft.com/office/drawing/2014/main" id="{19F1D0F0-D8C1-9AD4-2F9D-F82693ABB6C4}"/>
              </a:ext>
            </a:extLst>
          </p:cNvPr>
          <p:cNvSpPr>
            <a:spLocks noGrp="1"/>
          </p:cNvSpPr>
          <p:nvPr>
            <p:ph type="body" sz="quarter" idx="11"/>
          </p:nvPr>
        </p:nvSpPr>
        <p:spPr/>
        <p:txBody>
          <a:bodyPr numCol="1"/>
          <a:lstStyle/>
          <a:p>
            <a:r>
              <a:rPr lang="en-US" b="1" dirty="0"/>
              <a:t>1</a:t>
            </a:r>
            <a:r>
              <a:rPr lang="en-US" dirty="0"/>
              <a:t> Employee Benefits Security Administration, Private Pension Plan Bulletin Historical Tables and Graphs 1975–2019, tables E1 and E7, September 2021.  </a:t>
            </a:r>
            <a:r>
              <a:rPr lang="en-US" b="1" dirty="0"/>
              <a:t>2</a:t>
            </a:r>
            <a:r>
              <a:rPr lang="en-US" dirty="0"/>
              <a:t> Based on TIAA dividend mortality tables as of 01 Jan 2022 with TIAA Traditional, a type of deferred fixed annuity like the TIAA Secure Income Account.  </a:t>
            </a:r>
            <a:r>
              <a:rPr lang="en-US" b="1" dirty="0"/>
              <a:t>3</a:t>
            </a:r>
            <a:r>
              <a:rPr lang="en-US" dirty="0"/>
              <a:t> Employee Benefit Research Institute, March 7, 2019.</a:t>
            </a:r>
          </a:p>
        </p:txBody>
      </p:sp>
      <p:graphicFrame>
        <p:nvGraphicFramePr>
          <p:cNvPr id="33" name="Chart 32">
            <a:extLst>
              <a:ext uri="{FF2B5EF4-FFF2-40B4-BE49-F238E27FC236}">
                <a16:creationId xmlns:a16="http://schemas.microsoft.com/office/drawing/2014/main" id="{D01BCCB7-2B7B-6981-5221-2F1935D7551E}"/>
              </a:ext>
            </a:extLst>
          </p:cNvPr>
          <p:cNvGraphicFramePr/>
          <p:nvPr>
            <p:extLst>
              <p:ext uri="{D42A27DB-BD31-4B8C-83A1-F6EECF244321}">
                <p14:modId xmlns:p14="http://schemas.microsoft.com/office/powerpoint/2010/main" val="2658571134"/>
              </p:ext>
            </p:extLst>
          </p:nvPr>
        </p:nvGraphicFramePr>
        <p:xfrm>
          <a:off x="3619569" y="2649824"/>
          <a:ext cx="5030037" cy="3574667"/>
        </p:xfrm>
        <a:graphic>
          <a:graphicData uri="http://schemas.openxmlformats.org/drawingml/2006/chart">
            <c:chart xmlns:c="http://schemas.openxmlformats.org/drawingml/2006/chart" xmlns:r="http://schemas.openxmlformats.org/officeDocument/2006/relationships" r:id="rId3"/>
          </a:graphicData>
        </a:graphic>
      </p:graphicFrame>
      <p:sp>
        <p:nvSpPr>
          <p:cNvPr id="36" name="TextBox 35">
            <a:extLst>
              <a:ext uri="{FF2B5EF4-FFF2-40B4-BE49-F238E27FC236}">
                <a16:creationId xmlns:a16="http://schemas.microsoft.com/office/drawing/2014/main" id="{CBCDDD18-AE68-8F00-532D-D531353F65AE}"/>
              </a:ext>
            </a:extLst>
          </p:cNvPr>
          <p:cNvSpPr txBox="1"/>
          <p:nvPr/>
        </p:nvSpPr>
        <p:spPr>
          <a:xfrm>
            <a:off x="807759" y="4897211"/>
            <a:ext cx="1656354" cy="442109"/>
          </a:xfrm>
          <a:prstGeom prst="rect">
            <a:avLst/>
          </a:prstGeom>
          <a:noFill/>
        </p:spPr>
        <p:txBody>
          <a:bodyPr wrap="square" rtlCol="0">
            <a:spAutoFit/>
          </a:bodyPr>
          <a:lstStyle/>
          <a:p>
            <a:endParaRPr lang="en-US" sz="2273" dirty="0"/>
          </a:p>
        </p:txBody>
      </p:sp>
      <p:sp>
        <p:nvSpPr>
          <p:cNvPr id="37" name="TextBox 36">
            <a:extLst>
              <a:ext uri="{FF2B5EF4-FFF2-40B4-BE49-F238E27FC236}">
                <a16:creationId xmlns:a16="http://schemas.microsoft.com/office/drawing/2014/main" id="{D0B75CD9-D1DD-A575-C4AA-E17CDBF947ED}"/>
              </a:ext>
            </a:extLst>
          </p:cNvPr>
          <p:cNvSpPr txBox="1"/>
          <p:nvPr/>
        </p:nvSpPr>
        <p:spPr>
          <a:xfrm>
            <a:off x="807759" y="4724492"/>
            <a:ext cx="1656354" cy="442109"/>
          </a:xfrm>
          <a:prstGeom prst="rect">
            <a:avLst/>
          </a:prstGeom>
          <a:noFill/>
        </p:spPr>
        <p:txBody>
          <a:bodyPr wrap="square" rtlCol="0">
            <a:spAutoFit/>
          </a:bodyPr>
          <a:lstStyle/>
          <a:p>
            <a:endParaRPr lang="en-US" sz="2273" dirty="0"/>
          </a:p>
        </p:txBody>
      </p:sp>
      <p:grpSp>
        <p:nvGrpSpPr>
          <p:cNvPr id="17" name="Group 16">
            <a:extLst>
              <a:ext uri="{FF2B5EF4-FFF2-40B4-BE49-F238E27FC236}">
                <a16:creationId xmlns:a16="http://schemas.microsoft.com/office/drawing/2014/main" id="{BBC9CBDF-6AB0-8C25-DDAD-1C34C0DA3C49}"/>
              </a:ext>
            </a:extLst>
          </p:cNvPr>
          <p:cNvGrpSpPr/>
          <p:nvPr/>
        </p:nvGrpSpPr>
        <p:grpSpPr>
          <a:xfrm>
            <a:off x="867593" y="3193507"/>
            <a:ext cx="2307974" cy="920349"/>
            <a:chOff x="753007" y="3359854"/>
            <a:chExt cx="2307974" cy="920349"/>
          </a:xfrm>
        </p:grpSpPr>
        <p:sp>
          <p:nvSpPr>
            <p:cNvPr id="38" name="TextBox 37">
              <a:extLst>
                <a:ext uri="{FF2B5EF4-FFF2-40B4-BE49-F238E27FC236}">
                  <a16:creationId xmlns:a16="http://schemas.microsoft.com/office/drawing/2014/main" id="{2E09542B-D564-299D-B439-EEB5337464B0}"/>
                </a:ext>
              </a:extLst>
            </p:cNvPr>
            <p:cNvSpPr txBox="1"/>
            <p:nvPr/>
          </p:nvSpPr>
          <p:spPr>
            <a:xfrm>
              <a:off x="753007" y="3359854"/>
              <a:ext cx="898003" cy="400110"/>
            </a:xfrm>
            <a:prstGeom prst="rect">
              <a:avLst/>
            </a:prstGeom>
            <a:noFill/>
          </p:spPr>
          <p:txBody>
            <a:bodyPr wrap="none" lIns="0" tIns="0" rIns="0" bIns="0" rtlCol="0">
              <a:noAutofit/>
            </a:bodyPr>
            <a:lstStyle/>
            <a:p>
              <a:r>
                <a:rPr lang="en-US" sz="2000" b="1" dirty="0">
                  <a:solidFill>
                    <a:schemeClr val="bg1"/>
                  </a:solidFill>
                  <a:latin typeface="Arial" panose="020B0604020202020204" pitchFamily="34" charset="0"/>
                  <a:cs typeface="Arial" panose="020B0604020202020204" pitchFamily="34" charset="0"/>
                </a:rPr>
                <a:t>1990s</a:t>
              </a:r>
            </a:p>
          </p:txBody>
        </p:sp>
        <p:sp>
          <p:nvSpPr>
            <p:cNvPr id="40" name="TextBox 39">
              <a:extLst>
                <a:ext uri="{FF2B5EF4-FFF2-40B4-BE49-F238E27FC236}">
                  <a16:creationId xmlns:a16="http://schemas.microsoft.com/office/drawing/2014/main" id="{07810FC5-D344-BA1E-960C-58402147B1BF}"/>
                </a:ext>
              </a:extLst>
            </p:cNvPr>
            <p:cNvSpPr txBox="1"/>
            <p:nvPr/>
          </p:nvSpPr>
          <p:spPr>
            <a:xfrm>
              <a:off x="777575" y="3512545"/>
              <a:ext cx="2283406" cy="767658"/>
            </a:xfrm>
            <a:prstGeom prst="rect">
              <a:avLst/>
            </a:prstGeom>
            <a:noFill/>
          </p:spPr>
          <p:txBody>
            <a:bodyPr wrap="square" lIns="0" tIns="0" rIns="0" bIns="0" rtlCol="0" anchor="ctr">
              <a:noAutofit/>
            </a:bodyPr>
            <a:lstStyle/>
            <a:p>
              <a:pPr defTabSz="420275">
                <a:spcAft>
                  <a:spcPts val="495"/>
                </a:spcAft>
                <a:defRPr/>
              </a:pPr>
              <a:r>
                <a:rPr lang="en-US" sz="4800" b="1" dirty="0">
                  <a:solidFill>
                    <a:schemeClr val="accent6"/>
                  </a:solidFill>
                  <a:latin typeface="Georgia" panose="02040502050405020303" pitchFamily="18" charset="0"/>
                  <a:cs typeface="Gill Sans Light" panose="020B0302020104020203"/>
                </a:rPr>
                <a:t>70</a:t>
              </a:r>
              <a:r>
                <a:rPr lang="en-US" sz="3600" b="1" dirty="0">
                  <a:solidFill>
                    <a:schemeClr val="accent6"/>
                  </a:solidFill>
                  <a:latin typeface="Georgia" panose="02040502050405020303" pitchFamily="18" charset="0"/>
                  <a:cs typeface="Gill Sans Light" panose="020B0302020104020203"/>
                </a:rPr>
                <a:t>%</a:t>
              </a:r>
              <a:endParaRPr lang="en-US" sz="4800" b="1" dirty="0">
                <a:solidFill>
                  <a:schemeClr val="accent6"/>
                </a:solidFill>
                <a:latin typeface="Georgia" panose="02040502050405020303" pitchFamily="18" charset="0"/>
                <a:cs typeface="Gill Sans Light" panose="020B0302020104020203"/>
              </a:endParaRPr>
            </a:p>
          </p:txBody>
        </p:sp>
      </p:grpSp>
      <p:grpSp>
        <p:nvGrpSpPr>
          <p:cNvPr id="18" name="Group 17">
            <a:extLst>
              <a:ext uri="{FF2B5EF4-FFF2-40B4-BE49-F238E27FC236}">
                <a16:creationId xmlns:a16="http://schemas.microsoft.com/office/drawing/2014/main" id="{4524DDC0-ACCB-7EE9-BDB5-B9C0FB555506}"/>
              </a:ext>
            </a:extLst>
          </p:cNvPr>
          <p:cNvGrpSpPr/>
          <p:nvPr/>
        </p:nvGrpSpPr>
        <p:grpSpPr>
          <a:xfrm>
            <a:off x="860726" y="4614343"/>
            <a:ext cx="1656354" cy="1008117"/>
            <a:chOff x="746140" y="4614343"/>
            <a:chExt cx="1656354" cy="1008117"/>
          </a:xfrm>
        </p:grpSpPr>
        <p:sp>
          <p:nvSpPr>
            <p:cNvPr id="39" name="TextBox 38">
              <a:extLst>
                <a:ext uri="{FF2B5EF4-FFF2-40B4-BE49-F238E27FC236}">
                  <a16:creationId xmlns:a16="http://schemas.microsoft.com/office/drawing/2014/main" id="{2AD6A517-3524-3BB3-9A18-45D8CAE0F6D1}"/>
                </a:ext>
              </a:extLst>
            </p:cNvPr>
            <p:cNvSpPr txBox="1"/>
            <p:nvPr/>
          </p:nvSpPr>
          <p:spPr>
            <a:xfrm>
              <a:off x="753007" y="4614343"/>
              <a:ext cx="963469" cy="400110"/>
            </a:xfrm>
            <a:prstGeom prst="rect">
              <a:avLst/>
            </a:prstGeom>
            <a:noFill/>
          </p:spPr>
          <p:txBody>
            <a:bodyPr wrap="none" lIns="0" tIns="0" rIns="0" bIns="0" rtlCol="0">
              <a:noAutofit/>
            </a:bodyPr>
            <a:lstStyle/>
            <a:p>
              <a:r>
                <a:rPr lang="en-US" sz="2000" b="1" dirty="0">
                  <a:solidFill>
                    <a:schemeClr val="bg1"/>
                  </a:solidFill>
                  <a:latin typeface="Arial" panose="020B0604020202020204" pitchFamily="34" charset="0"/>
                  <a:cs typeface="Arial" panose="020B0604020202020204" pitchFamily="34" charset="0"/>
                </a:rPr>
                <a:t>TODAY</a:t>
              </a:r>
            </a:p>
          </p:txBody>
        </p:sp>
        <p:sp>
          <p:nvSpPr>
            <p:cNvPr id="41" name="TextBox 40">
              <a:extLst>
                <a:ext uri="{FF2B5EF4-FFF2-40B4-BE49-F238E27FC236}">
                  <a16:creationId xmlns:a16="http://schemas.microsoft.com/office/drawing/2014/main" id="{7F500753-531F-D57E-4284-548D3C4C4F2D}"/>
                </a:ext>
              </a:extLst>
            </p:cNvPr>
            <p:cNvSpPr txBox="1"/>
            <p:nvPr/>
          </p:nvSpPr>
          <p:spPr>
            <a:xfrm>
              <a:off x="746140" y="4766807"/>
              <a:ext cx="1656354" cy="855653"/>
            </a:xfrm>
            <a:prstGeom prst="rect">
              <a:avLst/>
            </a:prstGeom>
            <a:noFill/>
          </p:spPr>
          <p:txBody>
            <a:bodyPr wrap="square" lIns="0" tIns="0" rIns="0" bIns="0" rtlCol="0" anchor="ctr">
              <a:noAutofit/>
            </a:bodyPr>
            <a:lstStyle/>
            <a:p>
              <a:pPr defTabSz="420275">
                <a:spcAft>
                  <a:spcPts val="495"/>
                </a:spcAft>
                <a:defRPr/>
              </a:pPr>
              <a:r>
                <a:rPr lang="en-US" sz="4800" b="1" dirty="0">
                  <a:solidFill>
                    <a:schemeClr val="accent6"/>
                  </a:solidFill>
                  <a:latin typeface="Georgia" panose="02040502050405020303" pitchFamily="18" charset="0"/>
                  <a:cs typeface="Gill Sans Light" panose="020B0302020104020203"/>
                </a:rPr>
                <a:t>12</a:t>
              </a:r>
              <a:r>
                <a:rPr lang="en-US" sz="3600" b="1" dirty="0">
                  <a:solidFill>
                    <a:schemeClr val="accent6"/>
                  </a:solidFill>
                  <a:latin typeface="Georgia" panose="02040502050405020303" pitchFamily="18" charset="0"/>
                  <a:cs typeface="Gill Sans Light" panose="020B0302020104020203"/>
                </a:rPr>
                <a:t>%</a:t>
              </a:r>
              <a:endParaRPr lang="en-US" sz="4800" b="1" dirty="0">
                <a:solidFill>
                  <a:schemeClr val="accent6"/>
                </a:solidFill>
                <a:latin typeface="Georgia" panose="02040502050405020303" pitchFamily="18" charset="0"/>
                <a:cs typeface="Gill Sans Light" panose="020B0302020104020203"/>
              </a:endParaRPr>
            </a:p>
          </p:txBody>
        </p:sp>
      </p:grpSp>
      <p:sp>
        <p:nvSpPr>
          <p:cNvPr id="60" name="TextBox 59">
            <a:extLst>
              <a:ext uri="{FF2B5EF4-FFF2-40B4-BE49-F238E27FC236}">
                <a16:creationId xmlns:a16="http://schemas.microsoft.com/office/drawing/2014/main" id="{5F4C25CB-ABFD-EA80-6918-9F44CE411612}"/>
              </a:ext>
            </a:extLst>
          </p:cNvPr>
          <p:cNvSpPr txBox="1"/>
          <p:nvPr/>
        </p:nvSpPr>
        <p:spPr>
          <a:xfrm>
            <a:off x="3757942" y="1775750"/>
            <a:ext cx="5271566" cy="569832"/>
          </a:xfrm>
          <a:prstGeom prst="rect">
            <a:avLst/>
          </a:prstGeom>
          <a:noFill/>
        </p:spPr>
        <p:txBody>
          <a:bodyPr wrap="square" lIns="0" tIns="0" rIns="0" bIns="0" rtlCol="0">
            <a:noAutofit/>
          </a:bodyPr>
          <a:lstStyle/>
          <a:p>
            <a:pPr defTabSz="420275">
              <a:spcAft>
                <a:spcPts val="495"/>
              </a:spcAft>
              <a:defRPr/>
            </a:pPr>
            <a:r>
              <a:rPr lang="en-US" sz="2400" b="1" dirty="0">
                <a:solidFill>
                  <a:schemeClr val="tx2"/>
                </a:solidFill>
                <a:latin typeface="Georgia" panose="02040502050405020303" pitchFamily="18" charset="0"/>
                <a:cs typeface="Gill Sans Light" panose="020B0302020104020203"/>
              </a:rPr>
              <a:t>Longevity </a:t>
            </a:r>
          </a:p>
          <a:p>
            <a:pPr defTabSz="420275">
              <a:spcAft>
                <a:spcPts val="495"/>
              </a:spcAft>
              <a:defRPr/>
            </a:pPr>
            <a:r>
              <a:rPr lang="en-US" sz="2400" b="1" dirty="0">
                <a:solidFill>
                  <a:schemeClr val="tx2"/>
                </a:solidFill>
                <a:latin typeface="Georgia" panose="02040502050405020303" pitchFamily="18" charset="0"/>
                <a:cs typeface="Gill Sans Light" panose="020B0302020104020203"/>
              </a:rPr>
              <a:t>risk</a:t>
            </a:r>
            <a:r>
              <a:rPr lang="en-US" sz="2400" baseline="30000" dirty="0">
                <a:solidFill>
                  <a:schemeClr val="tx2"/>
                </a:solidFill>
                <a:latin typeface="Georgia" panose="02040502050405020303" pitchFamily="18" charset="0"/>
                <a:cs typeface="Gill Sans Light" panose="020B0302020104020203"/>
              </a:rPr>
              <a:t>2</a:t>
            </a:r>
          </a:p>
        </p:txBody>
      </p:sp>
      <p:sp>
        <p:nvSpPr>
          <p:cNvPr id="59" name="TextBox 58">
            <a:extLst>
              <a:ext uri="{FF2B5EF4-FFF2-40B4-BE49-F238E27FC236}">
                <a16:creationId xmlns:a16="http://schemas.microsoft.com/office/drawing/2014/main" id="{4F18D203-3290-80FE-750E-40D8027BB2BC}"/>
              </a:ext>
            </a:extLst>
          </p:cNvPr>
          <p:cNvSpPr txBox="1"/>
          <p:nvPr/>
        </p:nvSpPr>
        <p:spPr>
          <a:xfrm>
            <a:off x="10281860" y="2937749"/>
            <a:ext cx="2688405" cy="2523768"/>
          </a:xfrm>
          <a:prstGeom prst="rect">
            <a:avLst/>
          </a:prstGeom>
          <a:noFill/>
        </p:spPr>
        <p:txBody>
          <a:bodyPr wrap="square" lIns="0" tIns="0" rIns="0" bIns="0" rtlCol="0" anchor="ctr">
            <a:spAutoFit/>
          </a:bodyPr>
          <a:lstStyle/>
          <a:p>
            <a:r>
              <a:rPr lang="en-US" sz="6800" b="1" dirty="0">
                <a:solidFill>
                  <a:schemeClr val="accent6"/>
                </a:solidFill>
                <a:latin typeface="Georgia" panose="02040502050405020303" pitchFamily="18" charset="0"/>
              </a:rPr>
              <a:t>40</a:t>
            </a:r>
            <a:r>
              <a:rPr lang="en-US" sz="4400" b="1" dirty="0">
                <a:solidFill>
                  <a:schemeClr val="accent6"/>
                </a:solidFill>
                <a:latin typeface="Georgia" panose="02040502050405020303" pitchFamily="18" charset="0"/>
              </a:rPr>
              <a:t>%</a:t>
            </a:r>
            <a:br>
              <a:rPr lang="en-US" sz="2267" dirty="0">
                <a:solidFill>
                  <a:schemeClr val="tx2"/>
                </a:solidFill>
                <a:latin typeface="Georgia" panose="02040502050405020303" pitchFamily="18" charset="0"/>
              </a:rPr>
            </a:br>
            <a:r>
              <a:rPr lang="en-US" sz="2400" dirty="0">
                <a:solidFill>
                  <a:schemeClr val="bg1"/>
                </a:solidFill>
                <a:latin typeface="Georgia" panose="02040502050405020303" pitchFamily="18" charset="0"/>
              </a:rPr>
              <a:t>of U.S. households risk running short of money in retirement</a:t>
            </a:r>
            <a:endParaRPr lang="en-US" sz="2267" baseline="30000" dirty="0">
              <a:solidFill>
                <a:schemeClr val="bg1"/>
              </a:solidFill>
              <a:latin typeface="Georgia" panose="02040502050405020303" pitchFamily="18" charset="0"/>
            </a:endParaRPr>
          </a:p>
        </p:txBody>
      </p:sp>
      <p:grpSp>
        <p:nvGrpSpPr>
          <p:cNvPr id="11" name="Group 10">
            <a:extLst>
              <a:ext uri="{FF2B5EF4-FFF2-40B4-BE49-F238E27FC236}">
                <a16:creationId xmlns:a16="http://schemas.microsoft.com/office/drawing/2014/main" id="{272E4818-BFBE-239B-986C-DAA48C3AD3AB}"/>
              </a:ext>
            </a:extLst>
          </p:cNvPr>
          <p:cNvGrpSpPr/>
          <p:nvPr/>
        </p:nvGrpSpPr>
        <p:grpSpPr>
          <a:xfrm>
            <a:off x="8524872" y="3744076"/>
            <a:ext cx="1392570" cy="1392570"/>
            <a:chOff x="8388372" y="3405318"/>
            <a:chExt cx="1392570" cy="1392570"/>
          </a:xfrm>
        </p:grpSpPr>
        <p:sp>
          <p:nvSpPr>
            <p:cNvPr id="10" name="Oval 9">
              <a:extLst>
                <a:ext uri="{FF2B5EF4-FFF2-40B4-BE49-F238E27FC236}">
                  <a16:creationId xmlns:a16="http://schemas.microsoft.com/office/drawing/2014/main" id="{D2F9B95F-D3EB-9AA3-57E5-15CFDE4831DA}"/>
                </a:ext>
              </a:extLst>
            </p:cNvPr>
            <p:cNvSpPr/>
            <p:nvPr/>
          </p:nvSpPr>
          <p:spPr>
            <a:xfrm>
              <a:off x="8388372" y="3405318"/>
              <a:ext cx="1392570" cy="1392570"/>
            </a:xfrm>
            <a:prstGeom prst="ellipse">
              <a:avLst/>
            </a:prstGeom>
            <a:solidFill>
              <a:schemeClr val="bg1">
                <a:alpha val="63237"/>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Oval 8">
              <a:extLst>
                <a:ext uri="{FF2B5EF4-FFF2-40B4-BE49-F238E27FC236}">
                  <a16:creationId xmlns:a16="http://schemas.microsoft.com/office/drawing/2014/main" id="{3B3C39C3-E2AB-2F08-03E3-1D37B5F4E9E9}"/>
                </a:ext>
              </a:extLst>
            </p:cNvPr>
            <p:cNvSpPr/>
            <p:nvPr/>
          </p:nvSpPr>
          <p:spPr>
            <a:xfrm>
              <a:off x="8536287" y="3553233"/>
              <a:ext cx="1096741" cy="1096741"/>
            </a:xfrm>
            <a:prstGeom prst="ellipse">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sp>
        <p:nvSpPr>
          <p:cNvPr id="66" name="TextBox 65">
            <a:extLst>
              <a:ext uri="{FF2B5EF4-FFF2-40B4-BE49-F238E27FC236}">
                <a16:creationId xmlns:a16="http://schemas.microsoft.com/office/drawing/2014/main" id="{3D7FA53B-66BC-CB3F-EDC4-B14E4FF97FC8}"/>
              </a:ext>
            </a:extLst>
          </p:cNvPr>
          <p:cNvSpPr txBox="1"/>
          <p:nvPr/>
        </p:nvSpPr>
        <p:spPr>
          <a:xfrm>
            <a:off x="8761001" y="3717009"/>
            <a:ext cx="635791" cy="1323439"/>
          </a:xfrm>
          <a:prstGeom prst="rect">
            <a:avLst/>
          </a:prstGeom>
          <a:noFill/>
        </p:spPr>
        <p:txBody>
          <a:bodyPr wrap="square" rtlCol="0">
            <a:spAutoFit/>
          </a:bodyPr>
          <a:lstStyle/>
          <a:p>
            <a:r>
              <a:rPr lang="en-US" sz="8000" b="1" dirty="0">
                <a:solidFill>
                  <a:schemeClr val="bg1">
                    <a:lumMod val="65000"/>
                  </a:schemeClr>
                </a:solidFill>
              </a:rPr>
              <a:t>=</a:t>
            </a:r>
          </a:p>
        </p:txBody>
      </p:sp>
      <p:grpSp>
        <p:nvGrpSpPr>
          <p:cNvPr id="13" name="Group 12">
            <a:extLst>
              <a:ext uri="{FF2B5EF4-FFF2-40B4-BE49-F238E27FC236}">
                <a16:creationId xmlns:a16="http://schemas.microsoft.com/office/drawing/2014/main" id="{88FB50C1-C893-ECC2-0893-601FD9903AAE}"/>
              </a:ext>
            </a:extLst>
          </p:cNvPr>
          <p:cNvGrpSpPr/>
          <p:nvPr/>
        </p:nvGrpSpPr>
        <p:grpSpPr>
          <a:xfrm>
            <a:off x="2365372" y="3744076"/>
            <a:ext cx="1392570" cy="1392570"/>
            <a:chOff x="8388372" y="3405318"/>
            <a:chExt cx="1392570" cy="1392570"/>
          </a:xfrm>
        </p:grpSpPr>
        <p:sp>
          <p:nvSpPr>
            <p:cNvPr id="14" name="Oval 13">
              <a:extLst>
                <a:ext uri="{FF2B5EF4-FFF2-40B4-BE49-F238E27FC236}">
                  <a16:creationId xmlns:a16="http://schemas.microsoft.com/office/drawing/2014/main" id="{97EA8B39-83BD-9BB3-1C29-3081B3208D61}"/>
                </a:ext>
              </a:extLst>
            </p:cNvPr>
            <p:cNvSpPr/>
            <p:nvPr/>
          </p:nvSpPr>
          <p:spPr>
            <a:xfrm>
              <a:off x="8388372" y="3405318"/>
              <a:ext cx="1392570" cy="1392570"/>
            </a:xfrm>
            <a:prstGeom prst="ellipse">
              <a:avLst/>
            </a:prstGeom>
            <a:solidFill>
              <a:schemeClr val="bg1">
                <a:alpha val="63237"/>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5" name="Oval 14">
              <a:extLst>
                <a:ext uri="{FF2B5EF4-FFF2-40B4-BE49-F238E27FC236}">
                  <a16:creationId xmlns:a16="http://schemas.microsoft.com/office/drawing/2014/main" id="{1B96C0CC-6644-8A2F-EEB0-96C6A7151BCB}"/>
                </a:ext>
              </a:extLst>
            </p:cNvPr>
            <p:cNvSpPr/>
            <p:nvPr/>
          </p:nvSpPr>
          <p:spPr>
            <a:xfrm>
              <a:off x="8536287" y="3553233"/>
              <a:ext cx="1096741" cy="1096741"/>
            </a:xfrm>
            <a:prstGeom prst="ellipse">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sp>
        <p:nvSpPr>
          <p:cNvPr id="63" name="TextBox 62">
            <a:extLst>
              <a:ext uri="{FF2B5EF4-FFF2-40B4-BE49-F238E27FC236}">
                <a16:creationId xmlns:a16="http://schemas.microsoft.com/office/drawing/2014/main" id="{0BBF9D04-DEF1-5F8C-3EAC-8B35A9D66957}"/>
              </a:ext>
            </a:extLst>
          </p:cNvPr>
          <p:cNvSpPr txBox="1"/>
          <p:nvPr/>
        </p:nvSpPr>
        <p:spPr>
          <a:xfrm>
            <a:off x="2604509" y="3698823"/>
            <a:ext cx="514142" cy="1323439"/>
          </a:xfrm>
          <a:prstGeom prst="rect">
            <a:avLst/>
          </a:prstGeom>
          <a:noFill/>
        </p:spPr>
        <p:txBody>
          <a:bodyPr wrap="square" rtlCol="0">
            <a:spAutoFit/>
          </a:bodyPr>
          <a:lstStyle/>
          <a:p>
            <a:r>
              <a:rPr lang="en-US" sz="8000" b="1" dirty="0">
                <a:solidFill>
                  <a:schemeClr val="bg1">
                    <a:lumMod val="65000"/>
                  </a:schemeClr>
                </a:solidFill>
              </a:rPr>
              <a:t>+</a:t>
            </a:r>
          </a:p>
        </p:txBody>
      </p:sp>
      <p:cxnSp>
        <p:nvCxnSpPr>
          <p:cNvPr id="20" name="Straight Connector 19">
            <a:extLst>
              <a:ext uri="{FF2B5EF4-FFF2-40B4-BE49-F238E27FC236}">
                <a16:creationId xmlns:a16="http://schemas.microsoft.com/office/drawing/2014/main" id="{96AB3AB0-6AB7-D129-BBD5-B2DB54987B69}"/>
              </a:ext>
            </a:extLst>
          </p:cNvPr>
          <p:cNvCxnSpPr/>
          <p:nvPr/>
        </p:nvCxnSpPr>
        <p:spPr>
          <a:xfrm>
            <a:off x="860726" y="4343400"/>
            <a:ext cx="1095074" cy="0"/>
          </a:xfrm>
          <a:prstGeom prst="line">
            <a:avLst/>
          </a:prstGeom>
          <a:ln w="12700">
            <a:solidFill>
              <a:schemeClr val="bg1">
                <a:alpha val="5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13015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947F55E-EC98-FAE5-8FD1-40DE6BFA4BF1}"/>
              </a:ext>
            </a:extLst>
          </p:cNvPr>
          <p:cNvSpPr/>
          <p:nvPr/>
        </p:nvSpPr>
        <p:spPr>
          <a:xfrm>
            <a:off x="0" y="1447800"/>
            <a:ext cx="13817600" cy="4751267"/>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nvGrpSpPr>
          <p:cNvPr id="20" name="Group 19">
            <a:extLst>
              <a:ext uri="{FF2B5EF4-FFF2-40B4-BE49-F238E27FC236}">
                <a16:creationId xmlns:a16="http://schemas.microsoft.com/office/drawing/2014/main" id="{37EA8BD6-2EAA-E2B0-4369-7452D151F5C0}"/>
              </a:ext>
            </a:extLst>
          </p:cNvPr>
          <p:cNvGrpSpPr/>
          <p:nvPr/>
        </p:nvGrpSpPr>
        <p:grpSpPr>
          <a:xfrm>
            <a:off x="660400" y="2760787"/>
            <a:ext cx="2209800" cy="2209800"/>
            <a:chOff x="660400" y="2514600"/>
            <a:chExt cx="2209800" cy="2209800"/>
          </a:xfrm>
        </p:grpSpPr>
        <p:sp>
          <p:nvSpPr>
            <p:cNvPr id="12" name="Oval 11">
              <a:extLst>
                <a:ext uri="{FF2B5EF4-FFF2-40B4-BE49-F238E27FC236}">
                  <a16:creationId xmlns:a16="http://schemas.microsoft.com/office/drawing/2014/main" id="{934E2F33-7ED6-B63F-E647-7B183E4F75A9}"/>
                </a:ext>
              </a:extLst>
            </p:cNvPr>
            <p:cNvSpPr/>
            <p:nvPr/>
          </p:nvSpPr>
          <p:spPr>
            <a:xfrm>
              <a:off x="660400" y="2514600"/>
              <a:ext cx="2209800" cy="2209800"/>
            </a:xfrm>
            <a:prstGeom prst="ellipse">
              <a:avLst/>
            </a:prstGeom>
            <a:solidFill>
              <a:schemeClr val="bg1"/>
            </a:solidFill>
            <a:ln>
              <a:solidFill>
                <a:schemeClr val="bg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2" name="Oval 1">
              <a:extLst>
                <a:ext uri="{FF2B5EF4-FFF2-40B4-BE49-F238E27FC236}">
                  <a16:creationId xmlns:a16="http://schemas.microsoft.com/office/drawing/2014/main" id="{46FCE0C7-A3B1-E982-F84F-302EEBCB7C2C}"/>
                </a:ext>
              </a:extLst>
            </p:cNvPr>
            <p:cNvSpPr/>
            <p:nvPr/>
          </p:nvSpPr>
          <p:spPr>
            <a:xfrm>
              <a:off x="774700" y="2628900"/>
              <a:ext cx="1981200" cy="1981200"/>
            </a:xfrm>
            <a:prstGeom prst="ellipse">
              <a:avLst/>
            </a:prstGeom>
            <a:solidFill>
              <a:schemeClr val="accent3"/>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4CEECD6B-9D6B-EF6F-641B-D2C65045BB7A}"/>
              </a:ext>
            </a:extLst>
          </p:cNvPr>
          <p:cNvGrpSpPr/>
          <p:nvPr/>
        </p:nvGrpSpPr>
        <p:grpSpPr>
          <a:xfrm>
            <a:off x="4819707" y="2760787"/>
            <a:ext cx="2209800" cy="2209800"/>
            <a:chOff x="4819707" y="2514600"/>
            <a:chExt cx="2209800" cy="2209800"/>
          </a:xfrm>
        </p:grpSpPr>
        <p:sp>
          <p:nvSpPr>
            <p:cNvPr id="16" name="Oval 15">
              <a:extLst>
                <a:ext uri="{FF2B5EF4-FFF2-40B4-BE49-F238E27FC236}">
                  <a16:creationId xmlns:a16="http://schemas.microsoft.com/office/drawing/2014/main" id="{50D9C55F-ED90-FBFB-B359-E755FDF7F7DD}"/>
                </a:ext>
              </a:extLst>
            </p:cNvPr>
            <p:cNvSpPr/>
            <p:nvPr/>
          </p:nvSpPr>
          <p:spPr>
            <a:xfrm>
              <a:off x="4819707" y="2514600"/>
              <a:ext cx="2209800" cy="2209800"/>
            </a:xfrm>
            <a:prstGeom prst="ellipse">
              <a:avLst/>
            </a:prstGeom>
            <a:solidFill>
              <a:schemeClr val="bg1"/>
            </a:solidFill>
            <a:ln>
              <a:solidFill>
                <a:schemeClr val="bg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6" name="Oval 5">
              <a:extLst>
                <a:ext uri="{FF2B5EF4-FFF2-40B4-BE49-F238E27FC236}">
                  <a16:creationId xmlns:a16="http://schemas.microsoft.com/office/drawing/2014/main" id="{ECB19EEE-7851-F78F-ED6F-6C0D3987354A}"/>
                </a:ext>
              </a:extLst>
            </p:cNvPr>
            <p:cNvSpPr/>
            <p:nvPr/>
          </p:nvSpPr>
          <p:spPr>
            <a:xfrm>
              <a:off x="4934007" y="2628900"/>
              <a:ext cx="1981200" cy="1981200"/>
            </a:xfrm>
            <a:prstGeom prst="ellipse">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DFF59963-0A6C-F488-4627-13DFDF1135AF}"/>
              </a:ext>
            </a:extLst>
          </p:cNvPr>
          <p:cNvGrpSpPr/>
          <p:nvPr/>
        </p:nvGrpSpPr>
        <p:grpSpPr>
          <a:xfrm>
            <a:off x="9035658" y="2760787"/>
            <a:ext cx="2209800" cy="2209800"/>
            <a:chOff x="9035658" y="2514600"/>
            <a:chExt cx="2209800" cy="2209800"/>
          </a:xfrm>
        </p:grpSpPr>
        <p:sp>
          <p:nvSpPr>
            <p:cNvPr id="17" name="Oval 16">
              <a:extLst>
                <a:ext uri="{FF2B5EF4-FFF2-40B4-BE49-F238E27FC236}">
                  <a16:creationId xmlns:a16="http://schemas.microsoft.com/office/drawing/2014/main" id="{4B340BFA-C2F2-841B-F3EB-D4910AE5F0B4}"/>
                </a:ext>
              </a:extLst>
            </p:cNvPr>
            <p:cNvSpPr/>
            <p:nvPr/>
          </p:nvSpPr>
          <p:spPr>
            <a:xfrm>
              <a:off x="9035658" y="2514600"/>
              <a:ext cx="2209800" cy="2209800"/>
            </a:xfrm>
            <a:prstGeom prst="ellipse">
              <a:avLst/>
            </a:prstGeom>
            <a:solidFill>
              <a:schemeClr val="bg1"/>
            </a:solidFill>
            <a:ln>
              <a:solidFill>
                <a:schemeClr val="bg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0" name="Oval 9">
              <a:extLst>
                <a:ext uri="{FF2B5EF4-FFF2-40B4-BE49-F238E27FC236}">
                  <a16:creationId xmlns:a16="http://schemas.microsoft.com/office/drawing/2014/main" id="{DCD50FD2-9AA1-DA67-ED02-D3432AD7981A}"/>
                </a:ext>
              </a:extLst>
            </p:cNvPr>
            <p:cNvSpPr/>
            <p:nvPr/>
          </p:nvSpPr>
          <p:spPr>
            <a:xfrm>
              <a:off x="9149958" y="2628900"/>
              <a:ext cx="1981200" cy="1981200"/>
            </a:xfrm>
            <a:prstGeom prst="ellipse">
              <a:avLst/>
            </a:prstGeom>
            <a:solidFill>
              <a:schemeClr val="accent2">
                <a:lumMod val="90000"/>
                <a:lumOff val="1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grpSp>
      <p:sp>
        <p:nvSpPr>
          <p:cNvPr id="7" name="TextBox 6">
            <a:extLst>
              <a:ext uri="{FF2B5EF4-FFF2-40B4-BE49-F238E27FC236}">
                <a16:creationId xmlns:a16="http://schemas.microsoft.com/office/drawing/2014/main" id="{3001F98E-47EA-C782-B020-BC66CBACC727}"/>
              </a:ext>
            </a:extLst>
          </p:cNvPr>
          <p:cNvSpPr txBox="1"/>
          <p:nvPr/>
        </p:nvSpPr>
        <p:spPr>
          <a:xfrm>
            <a:off x="1117600" y="5257043"/>
            <a:ext cx="1828800" cy="610357"/>
          </a:xfrm>
          <a:prstGeom prst="rect">
            <a:avLst/>
          </a:prstGeom>
          <a:noFill/>
        </p:spPr>
        <p:txBody>
          <a:bodyPr wrap="square" lIns="0" tIns="0" rIns="0" bIns="0" rtlCol="0">
            <a:noAutofit/>
          </a:bodyPr>
          <a:lstStyle/>
          <a:p>
            <a:r>
              <a:rPr lang="en-US" sz="2400" b="1" dirty="0">
                <a:solidFill>
                  <a:schemeClr val="accent3"/>
                </a:solidFill>
                <a:latin typeface="Georgia" panose="02040502050405020303" pitchFamily="18" charset="0"/>
              </a:rPr>
              <a:t>Accessible</a:t>
            </a:r>
            <a:endParaRPr lang="en-US" sz="2267" b="1" dirty="0">
              <a:solidFill>
                <a:schemeClr val="accent3"/>
              </a:solidFill>
              <a:latin typeface="Georgia" panose="02040502050405020303" pitchFamily="18" charset="0"/>
            </a:endParaRPr>
          </a:p>
        </p:txBody>
      </p:sp>
      <p:sp>
        <p:nvSpPr>
          <p:cNvPr id="13" name="Title 12">
            <a:extLst>
              <a:ext uri="{FF2B5EF4-FFF2-40B4-BE49-F238E27FC236}">
                <a16:creationId xmlns:a16="http://schemas.microsoft.com/office/drawing/2014/main" id="{478EA71B-E99E-E25D-4BC6-E407D6A85A5B}"/>
              </a:ext>
            </a:extLst>
          </p:cNvPr>
          <p:cNvSpPr>
            <a:spLocks noGrp="1"/>
          </p:cNvSpPr>
          <p:nvPr>
            <p:ph type="title"/>
          </p:nvPr>
        </p:nvSpPr>
        <p:spPr/>
        <p:txBody>
          <a:bodyPr/>
          <a:lstStyle/>
          <a:p>
            <a:r>
              <a:rPr lang="en-US" sz="4000" dirty="0">
                <a:solidFill>
                  <a:schemeClr val="tx2"/>
                </a:solidFill>
              </a:rPr>
              <a:t>The SECURE Act 1.0 and 2.0</a:t>
            </a:r>
          </a:p>
        </p:txBody>
      </p:sp>
      <p:sp>
        <p:nvSpPr>
          <p:cNvPr id="15" name="TextBox 14">
            <a:extLst>
              <a:ext uri="{FF2B5EF4-FFF2-40B4-BE49-F238E27FC236}">
                <a16:creationId xmlns:a16="http://schemas.microsoft.com/office/drawing/2014/main" id="{8C5B96B5-25F6-B75E-4E6E-0CD36C37069F}"/>
              </a:ext>
            </a:extLst>
          </p:cNvPr>
          <p:cNvSpPr txBox="1"/>
          <p:nvPr/>
        </p:nvSpPr>
        <p:spPr>
          <a:xfrm>
            <a:off x="628073" y="1732661"/>
            <a:ext cx="12560877" cy="762000"/>
          </a:xfrm>
          <a:prstGeom prst="rect">
            <a:avLst/>
          </a:prstGeom>
          <a:noFill/>
        </p:spPr>
        <p:txBody>
          <a:bodyPr wrap="square" lIns="0" tIns="0" rIns="0" bIns="0" rtlCol="0">
            <a:noAutofit/>
          </a:bodyPr>
          <a:lstStyle/>
          <a:p>
            <a:r>
              <a:rPr lang="en-US" sz="2800" i="1" dirty="0">
                <a:solidFill>
                  <a:srgbClr val="263746"/>
                </a:solidFill>
                <a:latin typeface="Georgia" panose="02040502050405020303" pitchFamily="18" charset="0"/>
              </a:rPr>
              <a:t>A lifetime income safe harbor for millions more American workers</a:t>
            </a:r>
          </a:p>
        </p:txBody>
      </p:sp>
      <p:sp>
        <p:nvSpPr>
          <p:cNvPr id="3" name="TextBox 2">
            <a:extLst>
              <a:ext uri="{FF2B5EF4-FFF2-40B4-BE49-F238E27FC236}">
                <a16:creationId xmlns:a16="http://schemas.microsoft.com/office/drawing/2014/main" id="{516DF9B1-0067-CE61-1B01-059A26B16DA4}"/>
              </a:ext>
            </a:extLst>
          </p:cNvPr>
          <p:cNvSpPr txBox="1"/>
          <p:nvPr/>
        </p:nvSpPr>
        <p:spPr>
          <a:xfrm>
            <a:off x="5384800" y="5257043"/>
            <a:ext cx="1981200" cy="539478"/>
          </a:xfrm>
          <a:prstGeom prst="rect">
            <a:avLst/>
          </a:prstGeom>
          <a:noFill/>
        </p:spPr>
        <p:txBody>
          <a:bodyPr wrap="square" lIns="0" tIns="0" rIns="0" bIns="0" rtlCol="0">
            <a:noAutofit/>
          </a:bodyPr>
          <a:lstStyle/>
          <a:p>
            <a:r>
              <a:rPr lang="en-US" sz="2400" b="1" dirty="0">
                <a:solidFill>
                  <a:schemeClr val="accent1"/>
                </a:solidFill>
                <a:latin typeface="Georgia" panose="02040502050405020303" pitchFamily="18" charset="0"/>
                <a:sym typeface="Wingdings" panose="05000000000000000000" pitchFamily="2" charset="2"/>
              </a:rPr>
              <a:t>H</a:t>
            </a:r>
            <a:r>
              <a:rPr lang="en-US" sz="2400" b="1" dirty="0">
                <a:solidFill>
                  <a:schemeClr val="accent1"/>
                </a:solidFill>
                <a:latin typeface="Georgia" panose="02040502050405020303" pitchFamily="18" charset="0"/>
              </a:rPr>
              <a:t>olistic</a:t>
            </a:r>
            <a:endParaRPr lang="en-US" sz="2267" b="1" dirty="0">
              <a:solidFill>
                <a:schemeClr val="accent1"/>
              </a:solidFill>
              <a:latin typeface="Georgia" panose="02040502050405020303" pitchFamily="18" charset="0"/>
            </a:endParaRPr>
          </a:p>
        </p:txBody>
      </p:sp>
      <p:sp>
        <p:nvSpPr>
          <p:cNvPr id="4" name="TextBox 3">
            <a:extLst>
              <a:ext uri="{FF2B5EF4-FFF2-40B4-BE49-F238E27FC236}">
                <a16:creationId xmlns:a16="http://schemas.microsoft.com/office/drawing/2014/main" id="{F623C8E7-8BB6-5DB0-0343-1A5AADD84E33}"/>
              </a:ext>
            </a:extLst>
          </p:cNvPr>
          <p:cNvSpPr txBox="1"/>
          <p:nvPr/>
        </p:nvSpPr>
        <p:spPr>
          <a:xfrm>
            <a:off x="9499600" y="5257043"/>
            <a:ext cx="2040715" cy="579100"/>
          </a:xfrm>
          <a:prstGeom prst="rect">
            <a:avLst/>
          </a:prstGeom>
          <a:noFill/>
        </p:spPr>
        <p:txBody>
          <a:bodyPr wrap="square" lIns="0" tIns="0" rIns="0" bIns="0" rtlCol="0">
            <a:noAutofit/>
          </a:bodyPr>
          <a:lstStyle/>
          <a:p>
            <a:r>
              <a:rPr lang="en-US" sz="2400" b="1" dirty="0">
                <a:solidFill>
                  <a:schemeClr val="accent2">
                    <a:lumMod val="90000"/>
                    <a:lumOff val="10000"/>
                  </a:schemeClr>
                </a:solidFill>
                <a:latin typeface="Georgia" panose="02040502050405020303" pitchFamily="18" charset="0"/>
              </a:rPr>
              <a:t>Flexible</a:t>
            </a:r>
            <a:endParaRPr lang="en-US" sz="2267" b="1" dirty="0">
              <a:solidFill>
                <a:schemeClr val="accent2">
                  <a:lumMod val="90000"/>
                  <a:lumOff val="10000"/>
                </a:schemeClr>
              </a:solidFill>
              <a:latin typeface="Georgia" panose="02040502050405020303" pitchFamily="18" charset="0"/>
            </a:endParaRPr>
          </a:p>
        </p:txBody>
      </p:sp>
      <p:pic>
        <p:nvPicPr>
          <p:cNvPr id="5" name="Graphic 4">
            <a:extLst>
              <a:ext uri="{FF2B5EF4-FFF2-40B4-BE49-F238E27FC236}">
                <a16:creationId xmlns:a16="http://schemas.microsoft.com/office/drawing/2014/main" id="{60161ADA-4E98-3AEF-D049-A6AF3484406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61000" y="3478935"/>
            <a:ext cx="894796" cy="786420"/>
          </a:xfrm>
          <a:prstGeom prst="rect">
            <a:avLst/>
          </a:prstGeom>
        </p:spPr>
      </p:pic>
      <p:pic>
        <p:nvPicPr>
          <p:cNvPr id="9" name="Graphic 8">
            <a:extLst>
              <a:ext uri="{FF2B5EF4-FFF2-40B4-BE49-F238E27FC236}">
                <a16:creationId xmlns:a16="http://schemas.microsoft.com/office/drawing/2014/main" id="{A2E1C5FD-AEEA-C5E4-DE81-658B3750DD9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237673" y="3388213"/>
            <a:ext cx="1066800" cy="1055103"/>
          </a:xfrm>
          <a:prstGeom prst="rect">
            <a:avLst/>
          </a:prstGeom>
        </p:spPr>
      </p:pic>
      <p:pic>
        <p:nvPicPr>
          <p:cNvPr id="11" name="Graphic 10">
            <a:extLst>
              <a:ext uri="{FF2B5EF4-FFF2-40B4-BE49-F238E27FC236}">
                <a16:creationId xmlns:a16="http://schemas.microsoft.com/office/drawing/2014/main" id="{A7543F83-138A-55C2-22A3-72A0EEE4BDF1}"/>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9680501" y="3405630"/>
            <a:ext cx="920115" cy="920115"/>
          </a:xfrm>
          <a:prstGeom prst="rect">
            <a:avLst/>
          </a:prstGeom>
        </p:spPr>
      </p:pic>
    </p:spTree>
    <p:extLst>
      <p:ext uri="{BB962C8B-B14F-4D97-AF65-F5344CB8AC3E}">
        <p14:creationId xmlns:p14="http://schemas.microsoft.com/office/powerpoint/2010/main" val="3727092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89261-6BE8-99E8-5439-BC497870B522}"/>
              </a:ext>
            </a:extLst>
          </p:cNvPr>
          <p:cNvSpPr>
            <a:spLocks noGrp="1"/>
          </p:cNvSpPr>
          <p:nvPr>
            <p:ph type="title"/>
          </p:nvPr>
        </p:nvSpPr>
        <p:spPr>
          <a:xfrm>
            <a:off x="628073" y="630937"/>
            <a:ext cx="12561455" cy="1035139"/>
          </a:xfrm>
        </p:spPr>
        <p:txBody>
          <a:bodyPr>
            <a:normAutofit/>
          </a:bodyPr>
          <a:lstStyle/>
          <a:p>
            <a:r>
              <a:rPr lang="en-US" sz="4000" dirty="0"/>
              <a:t>Understanding the lifetime income landscape</a:t>
            </a:r>
            <a:r>
              <a:rPr lang="en-US" sz="4000" b="0" baseline="30000" dirty="0"/>
              <a:t>1</a:t>
            </a:r>
          </a:p>
        </p:txBody>
      </p:sp>
      <p:sp>
        <p:nvSpPr>
          <p:cNvPr id="7" name="Text Placeholder 6">
            <a:extLst>
              <a:ext uri="{FF2B5EF4-FFF2-40B4-BE49-F238E27FC236}">
                <a16:creationId xmlns:a16="http://schemas.microsoft.com/office/drawing/2014/main" id="{0C984D40-C561-3713-AA53-1E04D96B2451}"/>
              </a:ext>
            </a:extLst>
          </p:cNvPr>
          <p:cNvSpPr>
            <a:spLocks noGrp="1"/>
          </p:cNvSpPr>
          <p:nvPr>
            <p:ph type="body" sz="quarter" idx="11"/>
          </p:nvPr>
        </p:nvSpPr>
        <p:spPr/>
        <p:txBody>
          <a:bodyPr/>
          <a:lstStyle/>
          <a:p>
            <a:r>
              <a:rPr lang="en-US" dirty="0"/>
              <a:t>1 Insurance product guarantees are backed by the claims-paying ability of the issuer.</a:t>
            </a:r>
          </a:p>
        </p:txBody>
      </p:sp>
      <p:sp>
        <p:nvSpPr>
          <p:cNvPr id="12" name="Rectangle 11">
            <a:extLst>
              <a:ext uri="{FF2B5EF4-FFF2-40B4-BE49-F238E27FC236}">
                <a16:creationId xmlns:a16="http://schemas.microsoft.com/office/drawing/2014/main" id="{5772BF5D-15A2-B884-ECB1-EEC91E9DCC0F}"/>
              </a:ext>
            </a:extLst>
          </p:cNvPr>
          <p:cNvSpPr/>
          <p:nvPr/>
        </p:nvSpPr>
        <p:spPr>
          <a:xfrm>
            <a:off x="0" y="1752600"/>
            <a:ext cx="13817600" cy="3304414"/>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863ABA3D-2AC7-E599-428B-3B4AFF16FF44}"/>
              </a:ext>
            </a:extLst>
          </p:cNvPr>
          <p:cNvCxnSpPr>
            <a:cxnSpLocks/>
          </p:cNvCxnSpPr>
          <p:nvPr/>
        </p:nvCxnSpPr>
        <p:spPr>
          <a:xfrm>
            <a:off x="0" y="2867788"/>
            <a:ext cx="13817600" cy="0"/>
          </a:xfrm>
          <a:prstGeom prst="line">
            <a:avLst/>
          </a:prstGeom>
          <a:ln w="50800"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10" name="Oval 9">
            <a:extLst>
              <a:ext uri="{FF2B5EF4-FFF2-40B4-BE49-F238E27FC236}">
                <a16:creationId xmlns:a16="http://schemas.microsoft.com/office/drawing/2014/main" id="{B3E3B178-9397-608F-9E7D-6C0D1E1F4621}"/>
              </a:ext>
            </a:extLst>
          </p:cNvPr>
          <p:cNvSpPr/>
          <p:nvPr/>
        </p:nvSpPr>
        <p:spPr>
          <a:xfrm>
            <a:off x="615176" y="2136391"/>
            <a:ext cx="1371600" cy="1371600"/>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8" name="TextBox 7">
            <a:extLst>
              <a:ext uri="{FF2B5EF4-FFF2-40B4-BE49-F238E27FC236}">
                <a16:creationId xmlns:a16="http://schemas.microsoft.com/office/drawing/2014/main" id="{32D335D0-2114-E90B-6306-EE5A9C83C018}"/>
              </a:ext>
            </a:extLst>
          </p:cNvPr>
          <p:cNvSpPr txBox="1"/>
          <p:nvPr/>
        </p:nvSpPr>
        <p:spPr>
          <a:xfrm>
            <a:off x="822831" y="3779433"/>
            <a:ext cx="3200400" cy="838200"/>
          </a:xfrm>
          <a:prstGeom prst="rect">
            <a:avLst/>
          </a:prstGeom>
          <a:noFill/>
        </p:spPr>
        <p:txBody>
          <a:bodyPr wrap="square" lIns="0" tIns="0" rIns="0" bIns="0" rtlCol="0">
            <a:noAutofit/>
          </a:bodyPr>
          <a:lstStyle/>
          <a:p>
            <a:pPr marL="0" algn="l"/>
            <a:r>
              <a:rPr lang="en-US" sz="3200" b="1" dirty="0">
                <a:solidFill>
                  <a:schemeClr val="tx2"/>
                </a:solidFill>
              </a:rPr>
              <a:t>Emphasizes liquidity</a:t>
            </a:r>
          </a:p>
        </p:txBody>
      </p:sp>
      <p:sp>
        <p:nvSpPr>
          <p:cNvPr id="9" name="TextBox 8">
            <a:extLst>
              <a:ext uri="{FF2B5EF4-FFF2-40B4-BE49-F238E27FC236}">
                <a16:creationId xmlns:a16="http://schemas.microsoft.com/office/drawing/2014/main" id="{C22E0142-FBC2-A0DA-3BE2-0C299DC7C12B}"/>
              </a:ext>
            </a:extLst>
          </p:cNvPr>
          <p:cNvSpPr txBox="1"/>
          <p:nvPr/>
        </p:nvSpPr>
        <p:spPr>
          <a:xfrm>
            <a:off x="7112190" y="3779433"/>
            <a:ext cx="5156200" cy="838200"/>
          </a:xfrm>
          <a:prstGeom prst="rect">
            <a:avLst/>
          </a:prstGeom>
          <a:noFill/>
        </p:spPr>
        <p:txBody>
          <a:bodyPr wrap="square" lIns="0" tIns="0" rIns="0" bIns="0" rtlCol="0">
            <a:noAutofit/>
          </a:bodyPr>
          <a:lstStyle/>
          <a:p>
            <a:pPr marL="0" algn="l"/>
            <a:r>
              <a:rPr lang="en-US" sz="3200" b="1" dirty="0">
                <a:solidFill>
                  <a:schemeClr val="tx2"/>
                </a:solidFill>
              </a:rPr>
              <a:t>Emphasizes longevity risk protection</a:t>
            </a:r>
          </a:p>
        </p:txBody>
      </p:sp>
      <p:graphicFrame>
        <p:nvGraphicFramePr>
          <p:cNvPr id="19" name="Table 18">
            <a:extLst>
              <a:ext uri="{FF2B5EF4-FFF2-40B4-BE49-F238E27FC236}">
                <a16:creationId xmlns:a16="http://schemas.microsoft.com/office/drawing/2014/main" id="{E6201F14-BAD9-F3CF-434D-9F0B826BD886}"/>
              </a:ext>
            </a:extLst>
          </p:cNvPr>
          <p:cNvGraphicFramePr>
            <a:graphicFrameLocks noGrp="1"/>
          </p:cNvGraphicFramePr>
          <p:nvPr>
            <p:extLst>
              <p:ext uri="{D42A27DB-BD31-4B8C-83A1-F6EECF244321}">
                <p14:modId xmlns:p14="http://schemas.microsoft.com/office/powerpoint/2010/main" val="395012033"/>
              </p:ext>
            </p:extLst>
          </p:nvPr>
        </p:nvGraphicFramePr>
        <p:xfrm>
          <a:off x="-177800" y="5057013"/>
          <a:ext cx="6527799" cy="1089069"/>
        </p:xfrm>
        <a:graphic>
          <a:graphicData uri="http://schemas.openxmlformats.org/drawingml/2006/table">
            <a:tbl>
              <a:tblPr firstRow="1" bandRow="1">
                <a:tableStyleId>{5C22544A-7EE6-4342-B048-85BDC9FD1C3A}</a:tableStyleId>
              </a:tblPr>
              <a:tblGrid>
                <a:gridCol w="899499">
                  <a:extLst>
                    <a:ext uri="{9D8B030D-6E8A-4147-A177-3AD203B41FA5}">
                      <a16:colId xmlns:a16="http://schemas.microsoft.com/office/drawing/2014/main" val="3984741009"/>
                    </a:ext>
                  </a:extLst>
                </a:gridCol>
                <a:gridCol w="1589700">
                  <a:extLst>
                    <a:ext uri="{9D8B030D-6E8A-4147-A177-3AD203B41FA5}">
                      <a16:colId xmlns:a16="http://schemas.microsoft.com/office/drawing/2014/main" val="2577583529"/>
                    </a:ext>
                  </a:extLst>
                </a:gridCol>
                <a:gridCol w="1676400">
                  <a:extLst>
                    <a:ext uri="{9D8B030D-6E8A-4147-A177-3AD203B41FA5}">
                      <a16:colId xmlns:a16="http://schemas.microsoft.com/office/drawing/2014/main" val="520878606"/>
                    </a:ext>
                  </a:extLst>
                </a:gridCol>
                <a:gridCol w="2362200">
                  <a:extLst>
                    <a:ext uri="{9D8B030D-6E8A-4147-A177-3AD203B41FA5}">
                      <a16:colId xmlns:a16="http://schemas.microsoft.com/office/drawing/2014/main" val="2381179960"/>
                    </a:ext>
                  </a:extLst>
                </a:gridCol>
              </a:tblGrid>
              <a:tr h="1089069">
                <a:tc>
                  <a:txBody>
                    <a:bodyPr/>
                    <a:lstStyle/>
                    <a:p>
                      <a:endParaRPr lang="en-US" sz="1400" b="1" dirty="0">
                        <a:solidFill>
                          <a:schemeClr val="tx1"/>
                        </a:solidFill>
                        <a:latin typeface="Georgia" panose="02040502050405020303" pitchFamily="18" charset="0"/>
                      </a:endParaRPr>
                    </a:p>
                  </a:txBody>
                  <a:tcPr marL="182880" marR="0" marT="182880" marB="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400" b="1" dirty="0">
                          <a:solidFill>
                            <a:schemeClr val="bg1"/>
                          </a:solidFill>
                          <a:latin typeface="Georgia" panose="02040502050405020303" pitchFamily="18" charset="0"/>
                        </a:rPr>
                        <a:t>Systematic withdrawal</a:t>
                      </a:r>
                    </a:p>
                  </a:txBody>
                  <a:tcPr marL="182880" marR="0" marT="182880" marB="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Georgia" panose="02040502050405020303" pitchFamily="18" charset="0"/>
                        </a:rPr>
                        <a:t>Managed </a:t>
                      </a:r>
                      <a:br>
                        <a:rPr lang="en-US" sz="1400" b="1" dirty="0">
                          <a:solidFill>
                            <a:schemeClr val="bg1"/>
                          </a:solidFill>
                          <a:latin typeface="Georgia" panose="02040502050405020303" pitchFamily="18" charset="0"/>
                        </a:rPr>
                      </a:br>
                      <a:r>
                        <a:rPr lang="en-US" sz="1400" b="1" dirty="0">
                          <a:solidFill>
                            <a:schemeClr val="bg1"/>
                          </a:solidFill>
                          <a:latin typeface="Georgia" panose="02040502050405020303" pitchFamily="18" charset="0"/>
                        </a:rPr>
                        <a:t>payout funds</a:t>
                      </a:r>
                    </a:p>
                  </a:txBody>
                  <a:tcPr marL="182880" marR="0" marT="18288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Georgia" panose="02040502050405020303" pitchFamily="18" charset="0"/>
                        </a:rPr>
                        <a:t>Guaranteed minimum withdrawal benefit </a:t>
                      </a:r>
                      <a:r>
                        <a:rPr lang="en-US" sz="1400" b="0" dirty="0">
                          <a:solidFill>
                            <a:schemeClr val="bg1"/>
                          </a:solidFill>
                          <a:latin typeface="Georgia" panose="02040502050405020303" pitchFamily="18" charset="0"/>
                        </a:rPr>
                        <a:t>(GMWB)</a:t>
                      </a:r>
                    </a:p>
                  </a:txBody>
                  <a:tcPr marL="182880" marR="0" marT="182880" marB="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extLst>
                  <a:ext uri="{0D108BD9-81ED-4DB2-BD59-A6C34878D82A}">
                    <a16:rowId xmlns:a16="http://schemas.microsoft.com/office/drawing/2014/main" val="2223493232"/>
                  </a:ext>
                </a:extLst>
              </a:tr>
            </a:tbl>
          </a:graphicData>
        </a:graphic>
      </p:graphicFrame>
      <p:graphicFrame>
        <p:nvGraphicFramePr>
          <p:cNvPr id="20" name="Table 19">
            <a:extLst>
              <a:ext uri="{FF2B5EF4-FFF2-40B4-BE49-F238E27FC236}">
                <a16:creationId xmlns:a16="http://schemas.microsoft.com/office/drawing/2014/main" id="{7899913F-9D42-5D5B-0E00-AAF7C89E76D4}"/>
              </a:ext>
            </a:extLst>
          </p:cNvPr>
          <p:cNvGraphicFramePr>
            <a:graphicFrameLocks noGrp="1"/>
          </p:cNvGraphicFramePr>
          <p:nvPr>
            <p:extLst>
              <p:ext uri="{D42A27DB-BD31-4B8C-83A1-F6EECF244321}">
                <p14:modId xmlns:p14="http://schemas.microsoft.com/office/powerpoint/2010/main" val="3891962771"/>
              </p:ext>
            </p:extLst>
          </p:nvPr>
        </p:nvGraphicFramePr>
        <p:xfrm>
          <a:off x="7070725" y="5057013"/>
          <a:ext cx="6746873" cy="1089069"/>
        </p:xfrm>
        <a:graphic>
          <a:graphicData uri="http://schemas.openxmlformats.org/drawingml/2006/table">
            <a:tbl>
              <a:tblPr firstRow="1" bandRow="1">
                <a:tableStyleId>{5C22544A-7EE6-4342-B048-85BDC9FD1C3A}</a:tableStyleId>
              </a:tblPr>
              <a:tblGrid>
                <a:gridCol w="1971675">
                  <a:extLst>
                    <a:ext uri="{9D8B030D-6E8A-4147-A177-3AD203B41FA5}">
                      <a16:colId xmlns:a16="http://schemas.microsoft.com/office/drawing/2014/main" val="642277898"/>
                    </a:ext>
                  </a:extLst>
                </a:gridCol>
                <a:gridCol w="1828800">
                  <a:extLst>
                    <a:ext uri="{9D8B030D-6E8A-4147-A177-3AD203B41FA5}">
                      <a16:colId xmlns:a16="http://schemas.microsoft.com/office/drawing/2014/main" val="2300253628"/>
                    </a:ext>
                  </a:extLst>
                </a:gridCol>
                <a:gridCol w="2286000">
                  <a:extLst>
                    <a:ext uri="{9D8B030D-6E8A-4147-A177-3AD203B41FA5}">
                      <a16:colId xmlns:a16="http://schemas.microsoft.com/office/drawing/2014/main" val="974442196"/>
                    </a:ext>
                  </a:extLst>
                </a:gridCol>
                <a:gridCol w="660398">
                  <a:extLst>
                    <a:ext uri="{9D8B030D-6E8A-4147-A177-3AD203B41FA5}">
                      <a16:colId xmlns:a16="http://schemas.microsoft.com/office/drawing/2014/main" val="315687432"/>
                    </a:ext>
                  </a:extLst>
                </a:gridCol>
              </a:tblGrid>
              <a:tr h="1089069">
                <a:tc>
                  <a:txBody>
                    <a:bodyPr/>
                    <a:lstStyle/>
                    <a:p>
                      <a:r>
                        <a:rPr lang="en-US" sz="1400" b="1" dirty="0">
                          <a:solidFill>
                            <a:schemeClr val="bg1"/>
                          </a:solidFill>
                          <a:latin typeface="Georgia" panose="02040502050405020303" pitchFamily="18" charset="0"/>
                        </a:rPr>
                        <a:t>Deferred fixed annuity</a:t>
                      </a:r>
                    </a:p>
                  </a:txBody>
                  <a:tcPr marL="182880" marR="0" marT="182880" marB="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lumOff val="2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Georgia" panose="02040502050405020303" pitchFamily="18" charset="0"/>
                        </a:rPr>
                        <a:t>Deferred income annuity</a:t>
                      </a:r>
                    </a:p>
                  </a:txBody>
                  <a:tcPr marL="182880" marR="0" marT="18288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90000"/>
                        <a:lumOff val="1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Georgia" panose="02040502050405020303" pitchFamily="18" charset="0"/>
                        </a:rPr>
                        <a:t>Qualified longevity annuity contract </a:t>
                      </a:r>
                      <a:r>
                        <a:rPr lang="en-US" sz="1400" b="0" dirty="0">
                          <a:solidFill>
                            <a:schemeClr val="bg1"/>
                          </a:solidFill>
                          <a:latin typeface="Georgia" panose="02040502050405020303" pitchFamily="18" charset="0"/>
                        </a:rPr>
                        <a:t>(QLAC)</a:t>
                      </a:r>
                    </a:p>
                  </a:txBody>
                  <a:tcPr marL="182880" marR="0" marT="182880" marB="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dirty="0">
                        <a:solidFill>
                          <a:schemeClr val="bg1"/>
                        </a:solidFill>
                        <a:latin typeface="Georgia" panose="02040502050405020303" pitchFamily="18" charset="0"/>
                      </a:endParaRPr>
                    </a:p>
                  </a:txBody>
                  <a:tcPr marL="182880" marR="0" marT="182880" marB="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9272756"/>
                  </a:ext>
                </a:extLst>
              </a:tr>
            </a:tbl>
          </a:graphicData>
        </a:graphic>
      </p:graphicFrame>
      <p:pic>
        <p:nvPicPr>
          <p:cNvPr id="22" name="Graphic 21">
            <a:extLst>
              <a:ext uri="{FF2B5EF4-FFF2-40B4-BE49-F238E27FC236}">
                <a16:creationId xmlns:a16="http://schemas.microsoft.com/office/drawing/2014/main" id="{53A58753-870E-737D-D7DE-B8183E71CF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31" y="2392456"/>
            <a:ext cx="936210" cy="859471"/>
          </a:xfrm>
          <a:prstGeom prst="rect">
            <a:avLst/>
          </a:prstGeom>
        </p:spPr>
      </p:pic>
      <p:grpSp>
        <p:nvGrpSpPr>
          <p:cNvPr id="6" name="Group 5">
            <a:extLst>
              <a:ext uri="{FF2B5EF4-FFF2-40B4-BE49-F238E27FC236}">
                <a16:creationId xmlns:a16="http://schemas.microsoft.com/office/drawing/2014/main" id="{71951913-2DEC-14E9-D9EB-F2B9269AD05C}"/>
              </a:ext>
            </a:extLst>
          </p:cNvPr>
          <p:cNvGrpSpPr/>
          <p:nvPr/>
        </p:nvGrpSpPr>
        <p:grpSpPr>
          <a:xfrm>
            <a:off x="6832600" y="2136391"/>
            <a:ext cx="1371598" cy="1371598"/>
            <a:chOff x="6745636" y="2136391"/>
            <a:chExt cx="1371598" cy="1371598"/>
          </a:xfrm>
        </p:grpSpPr>
        <p:sp>
          <p:nvSpPr>
            <p:cNvPr id="16" name="Oval 15">
              <a:extLst>
                <a:ext uri="{FF2B5EF4-FFF2-40B4-BE49-F238E27FC236}">
                  <a16:creationId xmlns:a16="http://schemas.microsoft.com/office/drawing/2014/main" id="{5B0D5F9B-C804-5E1F-F06D-56B4337B2BC6}"/>
                </a:ext>
              </a:extLst>
            </p:cNvPr>
            <p:cNvSpPr/>
            <p:nvPr/>
          </p:nvSpPr>
          <p:spPr>
            <a:xfrm>
              <a:off x="6745636" y="2136391"/>
              <a:ext cx="1371598" cy="1371598"/>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pic>
          <p:nvPicPr>
            <p:cNvPr id="23" name="Graphic 22">
              <a:extLst>
                <a:ext uri="{FF2B5EF4-FFF2-40B4-BE49-F238E27FC236}">
                  <a16:creationId xmlns:a16="http://schemas.microsoft.com/office/drawing/2014/main" id="{0F622C6E-043A-3EC0-7E92-CB21054DC90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048705" y="2423105"/>
              <a:ext cx="765460" cy="870523"/>
            </a:xfrm>
            <a:prstGeom prst="rect">
              <a:avLst/>
            </a:prstGeom>
          </p:spPr>
        </p:pic>
      </p:grpSp>
    </p:spTree>
    <p:extLst>
      <p:ext uri="{BB962C8B-B14F-4D97-AF65-F5344CB8AC3E}">
        <p14:creationId xmlns:p14="http://schemas.microsoft.com/office/powerpoint/2010/main" val="2535684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D9156D9-5EE9-0166-379F-E3EA243C5A16}"/>
              </a:ext>
            </a:extLst>
          </p:cNvPr>
          <p:cNvGraphicFramePr>
            <a:graphicFrameLocks noGrp="1"/>
          </p:cNvGraphicFramePr>
          <p:nvPr>
            <p:extLst>
              <p:ext uri="{D42A27DB-BD31-4B8C-83A1-F6EECF244321}">
                <p14:modId xmlns:p14="http://schemas.microsoft.com/office/powerpoint/2010/main" val="39966927"/>
              </p:ext>
            </p:extLst>
          </p:nvPr>
        </p:nvGraphicFramePr>
        <p:xfrm>
          <a:off x="0" y="1760791"/>
          <a:ext cx="13995400" cy="4657215"/>
        </p:xfrm>
        <a:graphic>
          <a:graphicData uri="http://schemas.openxmlformats.org/drawingml/2006/table">
            <a:tbl>
              <a:tblPr firstRow="1" bandRow="1">
                <a:tableStyleId>{2D5ABB26-0587-4C30-8999-92F81FD0307C}</a:tableStyleId>
              </a:tblPr>
              <a:tblGrid>
                <a:gridCol w="736600">
                  <a:extLst>
                    <a:ext uri="{9D8B030D-6E8A-4147-A177-3AD203B41FA5}">
                      <a16:colId xmlns:a16="http://schemas.microsoft.com/office/drawing/2014/main" val="1335418186"/>
                    </a:ext>
                  </a:extLst>
                </a:gridCol>
                <a:gridCol w="1371600">
                  <a:extLst>
                    <a:ext uri="{9D8B030D-6E8A-4147-A177-3AD203B41FA5}">
                      <a16:colId xmlns:a16="http://schemas.microsoft.com/office/drawing/2014/main" val="3996122449"/>
                    </a:ext>
                  </a:extLst>
                </a:gridCol>
                <a:gridCol w="3291840">
                  <a:extLst>
                    <a:ext uri="{9D8B030D-6E8A-4147-A177-3AD203B41FA5}">
                      <a16:colId xmlns:a16="http://schemas.microsoft.com/office/drawing/2014/main" val="2044324428"/>
                    </a:ext>
                  </a:extLst>
                </a:gridCol>
                <a:gridCol w="3749040">
                  <a:extLst>
                    <a:ext uri="{9D8B030D-6E8A-4147-A177-3AD203B41FA5}">
                      <a16:colId xmlns:a16="http://schemas.microsoft.com/office/drawing/2014/main" val="3324875706"/>
                    </a:ext>
                  </a:extLst>
                </a:gridCol>
                <a:gridCol w="4084320">
                  <a:extLst>
                    <a:ext uri="{9D8B030D-6E8A-4147-A177-3AD203B41FA5}">
                      <a16:colId xmlns:a16="http://schemas.microsoft.com/office/drawing/2014/main" val="1676440907"/>
                    </a:ext>
                  </a:extLst>
                </a:gridCol>
                <a:gridCol w="762000">
                  <a:extLst>
                    <a:ext uri="{9D8B030D-6E8A-4147-A177-3AD203B41FA5}">
                      <a16:colId xmlns:a16="http://schemas.microsoft.com/office/drawing/2014/main" val="1016372727"/>
                    </a:ext>
                  </a:extLst>
                </a:gridCol>
              </a:tblGrid>
              <a:tr h="914400">
                <a:tc>
                  <a:txBody>
                    <a:bodyPr/>
                    <a:lstStyle/>
                    <a:p>
                      <a:endParaRPr lang="en-US" dirty="0"/>
                    </a:p>
                  </a:txBody>
                  <a:tcPr marL="0" marR="0" marT="0" marB="0" anchor="b">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marR="0" marT="91440" marB="0" anchor="b">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2000" b="1" dirty="0">
                          <a:solidFill>
                            <a:schemeClr val="bg1"/>
                          </a:solidFill>
                          <a:latin typeface="Georgia" panose="02040502050405020303" pitchFamily="18" charset="0"/>
                        </a:rPr>
                        <a:t>Systematic </a:t>
                      </a:r>
                      <a:br>
                        <a:rPr lang="en-US" sz="2000" b="1" dirty="0">
                          <a:solidFill>
                            <a:schemeClr val="bg1"/>
                          </a:solidFill>
                          <a:latin typeface="Georgia" panose="02040502050405020303" pitchFamily="18" charset="0"/>
                        </a:rPr>
                      </a:br>
                      <a:r>
                        <a:rPr lang="en-US" sz="2000" b="1" dirty="0">
                          <a:solidFill>
                            <a:schemeClr val="bg1"/>
                          </a:solidFill>
                          <a:latin typeface="Georgia" panose="02040502050405020303" pitchFamily="18" charset="0"/>
                        </a:rPr>
                        <a:t>withdrawal</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2000" b="1" dirty="0">
                          <a:solidFill>
                            <a:schemeClr val="bg1"/>
                          </a:solidFill>
                          <a:latin typeface="Georgia" panose="02040502050405020303" pitchFamily="18" charset="0"/>
                        </a:rPr>
                        <a:t>Managed </a:t>
                      </a:r>
                      <a:br>
                        <a:rPr lang="en-US" sz="2000" b="1" dirty="0">
                          <a:solidFill>
                            <a:schemeClr val="bg1"/>
                          </a:solidFill>
                          <a:latin typeface="Georgia" panose="02040502050405020303" pitchFamily="18" charset="0"/>
                        </a:rPr>
                      </a:br>
                      <a:r>
                        <a:rPr lang="en-US" sz="2000" b="1" dirty="0">
                          <a:solidFill>
                            <a:schemeClr val="bg1"/>
                          </a:solidFill>
                          <a:latin typeface="Georgia" panose="02040502050405020303" pitchFamily="18" charset="0"/>
                        </a:rPr>
                        <a:t>payout funds</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2000" b="1" dirty="0">
                          <a:solidFill>
                            <a:schemeClr val="bg1"/>
                          </a:solidFill>
                          <a:latin typeface="Georgia" panose="02040502050405020303" pitchFamily="18" charset="0"/>
                        </a:rPr>
                        <a:t>Guaranteed minimum withdrawal benefit </a:t>
                      </a:r>
                      <a:r>
                        <a:rPr lang="en-US" sz="2000" b="0" dirty="0">
                          <a:solidFill>
                            <a:schemeClr val="bg1"/>
                          </a:solidFill>
                          <a:latin typeface="Georgia" panose="02040502050405020303" pitchFamily="18" charset="0"/>
                        </a:rPr>
                        <a:t>(GMWB)</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1">
                        <a:lumMod val="50000"/>
                      </a:schemeClr>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b="1" dirty="0">
                        <a:solidFill>
                          <a:schemeClr val="tx1"/>
                        </a:solidFill>
                        <a:latin typeface="Georgia" panose="02040502050405020303" pitchFamily="18" charset="0"/>
                      </a:endParaRPr>
                    </a:p>
                  </a:txBody>
                  <a:tcPr marL="0" marR="0" marT="0" marB="0" anchor="b">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29903359"/>
                  </a:ext>
                </a:extLst>
              </a:tr>
              <a:tr h="1259554">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Georgia" panose="02040502050405020303" pitchFamily="18" charset="0"/>
                      </a:endParaRPr>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Product </a:t>
                      </a:r>
                    </a:p>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overview</a:t>
                      </a:r>
                    </a:p>
                  </a:txBody>
                  <a:tcPr marL="0" marR="0" marT="64008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Method of withdrawing funds from an investment account</a:t>
                      </a:r>
                    </a:p>
                    <a:p>
                      <a:pPr marL="0" indent="0">
                        <a:spcAft>
                          <a:spcPts val="600"/>
                        </a:spcAft>
                        <a:buFont typeface="Arial" panose="020B0604020202020204" pitchFamily="34" charset="0"/>
                        <a:buNone/>
                      </a:pPr>
                      <a:r>
                        <a:rPr lang="en-US" sz="1200" dirty="0">
                          <a:solidFill>
                            <a:schemeClr val="tx1"/>
                          </a:solidFill>
                          <a:latin typeface="Georgia" panose="02040502050405020303" pitchFamily="18" charset="0"/>
                        </a:rPr>
                        <a:t>Payments not guaranteed</a:t>
                      </a:r>
                    </a:p>
                    <a:p>
                      <a:endParaRPr lang="en-US" sz="1200" dirty="0"/>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Professionally managed investments (i.e. mutual fund or CIT) that provide regular income payments to investors</a:t>
                      </a:r>
                    </a:p>
                    <a:p>
                      <a:pPr marL="0" indent="0">
                        <a:spcAft>
                          <a:spcPts val="600"/>
                        </a:spcAft>
                        <a:buFont typeface="Arial" panose="020B0604020202020204" pitchFamily="34" charset="0"/>
                        <a:buNone/>
                      </a:pPr>
                      <a:r>
                        <a:rPr lang="en-US" sz="1200" dirty="0">
                          <a:solidFill>
                            <a:schemeClr val="tx1"/>
                          </a:solidFill>
                          <a:latin typeface="Georgia" panose="02040502050405020303" pitchFamily="18" charset="0"/>
                        </a:rPr>
                        <a:t>Payments can fluctuate and are not guaranteed</a:t>
                      </a:r>
                    </a:p>
                    <a:p>
                      <a:endParaRPr lang="en-US" sz="1200" dirty="0"/>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Guarantees a specified withdrawal percentage from participants’ accumulated balance from an underlying investment portfolio</a:t>
                      </a:r>
                    </a:p>
                    <a:p>
                      <a:pPr>
                        <a:spcAft>
                          <a:spcPts val="600"/>
                        </a:spcAft>
                      </a:pPr>
                      <a:r>
                        <a:rPr lang="en-US" sz="1200" dirty="0">
                          <a:solidFill>
                            <a:schemeClr val="tx1"/>
                          </a:solidFill>
                          <a:latin typeface="Georgia" panose="02040502050405020303" pitchFamily="18" charset="0"/>
                        </a:rPr>
                        <a:t>Once total balance depleted, the provider pays a guaranteed payout for life</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38331956"/>
                  </a:ext>
                </a:extLst>
              </a:tr>
              <a:tr h="1223707">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1400" b="1" dirty="0">
                          <a:solidFill>
                            <a:schemeClr val="tx2"/>
                          </a:solidFill>
                          <a:latin typeface="Georgia" panose="02040502050405020303" pitchFamily="18" charset="0"/>
                        </a:rPr>
                        <a:t>Benefits</a:t>
                      </a:r>
                      <a:endParaRPr lang="en-US" sz="1400" b="1" dirty="0">
                        <a:solidFill>
                          <a:schemeClr val="tx2"/>
                        </a:solidFill>
                      </a:endParaRPr>
                    </a:p>
                  </a:txBody>
                  <a:tcPr marL="0" marR="0" marT="64008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Participant has full access to account value</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 for growth in retirement</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Actively managed fund</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Participant has full access to account balance</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 for growth in retirement</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Participant has full access to account balance</a:t>
                      </a: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May have a minimum guaranteed return while saving*</a:t>
                      </a: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Guaranteed income for life*</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74058778"/>
                  </a:ext>
                </a:extLst>
              </a:tr>
              <a:tr h="1259554">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Georgia" panose="02040502050405020303" pitchFamily="18" charset="0"/>
                      </a:endParaRPr>
                    </a:p>
                  </a:txBody>
                  <a:tcPr marL="0" marR="0" marT="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Drawbacks</a:t>
                      </a:r>
                    </a:p>
                  </a:txBody>
                  <a:tcPr marL="0" marR="0" marT="64008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Balance is exposed to market volatility</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Account value may run out during retirement</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No insurance protection or guarantees</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Potentially high fees</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Balance is exposed to market volatility</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Account value may run out during retirement</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No insurance protection or guarantees</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Potentially high fees</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Complicated rules and provisions</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Excess withdrawals from account balance may reduce income</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1745985406"/>
                  </a:ext>
                </a:extLst>
              </a:tr>
            </a:tbl>
          </a:graphicData>
        </a:graphic>
      </p:graphicFrame>
      <p:sp>
        <p:nvSpPr>
          <p:cNvPr id="2" name="Title 1">
            <a:extLst>
              <a:ext uri="{FF2B5EF4-FFF2-40B4-BE49-F238E27FC236}">
                <a16:creationId xmlns:a16="http://schemas.microsoft.com/office/drawing/2014/main" id="{E50DA93D-2518-285A-E377-D334FCA213A4}"/>
              </a:ext>
            </a:extLst>
          </p:cNvPr>
          <p:cNvSpPr>
            <a:spLocks noGrp="1"/>
          </p:cNvSpPr>
          <p:nvPr>
            <p:ph type="title"/>
          </p:nvPr>
        </p:nvSpPr>
        <p:spPr>
          <a:xfrm>
            <a:off x="628073" y="630937"/>
            <a:ext cx="12561455" cy="1035139"/>
          </a:xfrm>
        </p:spPr>
        <p:txBody>
          <a:bodyPr>
            <a:normAutofit/>
          </a:bodyPr>
          <a:lstStyle/>
          <a:p>
            <a:r>
              <a:rPr lang="en-US" sz="3600" b="1" dirty="0">
                <a:solidFill>
                  <a:schemeClr val="tx2"/>
                </a:solidFill>
                <a:latin typeface="Georgia" panose="02040502050405020303" pitchFamily="18" charset="0"/>
              </a:rPr>
              <a:t>Options emphasizing liquidity</a:t>
            </a:r>
            <a:endParaRPr lang="en-US" sz="3600" dirty="0">
              <a:solidFill>
                <a:schemeClr val="tx2"/>
              </a:solidFill>
            </a:endParaRPr>
          </a:p>
        </p:txBody>
      </p:sp>
      <p:sp>
        <p:nvSpPr>
          <p:cNvPr id="8" name="Text Placeholder 7">
            <a:extLst>
              <a:ext uri="{FF2B5EF4-FFF2-40B4-BE49-F238E27FC236}">
                <a16:creationId xmlns:a16="http://schemas.microsoft.com/office/drawing/2014/main" id="{D6E14384-8E9C-F72B-C0B2-07EB934163C4}"/>
              </a:ext>
            </a:extLst>
          </p:cNvPr>
          <p:cNvSpPr>
            <a:spLocks noGrp="1"/>
          </p:cNvSpPr>
          <p:nvPr>
            <p:ph type="body" sz="quarter" idx="11"/>
          </p:nvPr>
        </p:nvSpPr>
        <p:spPr/>
        <p:txBody>
          <a:bodyPr/>
          <a:lstStyle/>
          <a:p>
            <a:r>
              <a:rPr lang="en-US" dirty="0"/>
              <a:t>* Insurance product guarantees are backed by the claims-paying ability of the issuer.</a:t>
            </a:r>
          </a:p>
        </p:txBody>
      </p:sp>
      <p:pic>
        <p:nvPicPr>
          <p:cNvPr id="7" name="Graphic 6">
            <a:extLst>
              <a:ext uri="{FF2B5EF4-FFF2-40B4-BE49-F238E27FC236}">
                <a16:creationId xmlns:a16="http://schemas.microsoft.com/office/drawing/2014/main" id="{0F719EFF-76B1-995A-A3DC-B4C83556DA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35806" y="4070637"/>
            <a:ext cx="457993" cy="457993"/>
          </a:xfrm>
          <a:prstGeom prst="rect">
            <a:avLst/>
          </a:prstGeom>
        </p:spPr>
      </p:pic>
      <p:pic>
        <p:nvPicPr>
          <p:cNvPr id="13" name="Graphic 12">
            <a:extLst>
              <a:ext uri="{FF2B5EF4-FFF2-40B4-BE49-F238E27FC236}">
                <a16:creationId xmlns:a16="http://schemas.microsoft.com/office/drawing/2014/main" id="{3676F7A2-5F25-0354-3DDE-36C5F2ABAF3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5807" y="2780111"/>
            <a:ext cx="457993" cy="457993"/>
          </a:xfrm>
          <a:prstGeom prst="rect">
            <a:avLst/>
          </a:prstGeom>
        </p:spPr>
      </p:pic>
      <p:pic>
        <p:nvPicPr>
          <p:cNvPr id="14" name="Graphic 13">
            <a:extLst>
              <a:ext uri="{FF2B5EF4-FFF2-40B4-BE49-F238E27FC236}">
                <a16:creationId xmlns:a16="http://schemas.microsoft.com/office/drawing/2014/main" id="{3E94173B-C82C-4205-C55D-77BBF6D496B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22554" y="5301612"/>
            <a:ext cx="471245" cy="471245"/>
          </a:xfrm>
          <a:prstGeom prst="rect">
            <a:avLst/>
          </a:prstGeom>
        </p:spPr>
      </p:pic>
      <p:cxnSp>
        <p:nvCxnSpPr>
          <p:cNvPr id="15" name="Straight Connector 14">
            <a:extLst>
              <a:ext uri="{FF2B5EF4-FFF2-40B4-BE49-F238E27FC236}">
                <a16:creationId xmlns:a16="http://schemas.microsoft.com/office/drawing/2014/main" id="{BEB8EB3C-FD10-EED3-FD16-7276EF768BEB}"/>
              </a:ext>
            </a:extLst>
          </p:cNvPr>
          <p:cNvCxnSpPr>
            <a:cxnSpLocks/>
          </p:cNvCxnSpPr>
          <p:nvPr/>
        </p:nvCxnSpPr>
        <p:spPr>
          <a:xfrm>
            <a:off x="0" y="1738250"/>
            <a:ext cx="13817600" cy="0"/>
          </a:xfrm>
          <a:prstGeom prst="line">
            <a:avLst/>
          </a:prstGeom>
          <a:ln w="50800"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grpSp>
        <p:nvGrpSpPr>
          <p:cNvPr id="6" name="Group 5">
            <a:extLst>
              <a:ext uri="{FF2B5EF4-FFF2-40B4-BE49-F238E27FC236}">
                <a16:creationId xmlns:a16="http://schemas.microsoft.com/office/drawing/2014/main" id="{A4A07C12-17E9-039E-0403-37FA6001675A}"/>
              </a:ext>
            </a:extLst>
          </p:cNvPr>
          <p:cNvGrpSpPr/>
          <p:nvPr/>
        </p:nvGrpSpPr>
        <p:grpSpPr>
          <a:xfrm>
            <a:off x="635802" y="1428539"/>
            <a:ext cx="786384" cy="786384"/>
            <a:chOff x="615176" y="1198534"/>
            <a:chExt cx="1371600" cy="1371600"/>
          </a:xfrm>
        </p:grpSpPr>
        <p:sp>
          <p:nvSpPr>
            <p:cNvPr id="4" name="Oval 3">
              <a:extLst>
                <a:ext uri="{FF2B5EF4-FFF2-40B4-BE49-F238E27FC236}">
                  <a16:creationId xmlns:a16="http://schemas.microsoft.com/office/drawing/2014/main" id="{8A5D28E1-5616-3745-092C-7411FDBB5A85}"/>
                </a:ext>
              </a:extLst>
            </p:cNvPr>
            <p:cNvSpPr/>
            <p:nvPr/>
          </p:nvSpPr>
          <p:spPr>
            <a:xfrm>
              <a:off x="615176" y="1198534"/>
              <a:ext cx="1371600" cy="1371600"/>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pic>
          <p:nvPicPr>
            <p:cNvPr id="5" name="Graphic 4">
              <a:extLst>
                <a:ext uri="{FF2B5EF4-FFF2-40B4-BE49-F238E27FC236}">
                  <a16:creationId xmlns:a16="http://schemas.microsoft.com/office/drawing/2014/main" id="{28BB357A-4C2A-136D-84AE-E460FEA4B7F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22831" y="1454599"/>
              <a:ext cx="936210" cy="859471"/>
            </a:xfrm>
            <a:prstGeom prst="rect">
              <a:avLst/>
            </a:prstGeom>
          </p:spPr>
        </p:pic>
      </p:grpSp>
    </p:spTree>
    <p:extLst>
      <p:ext uri="{BB962C8B-B14F-4D97-AF65-F5344CB8AC3E}">
        <p14:creationId xmlns:p14="http://schemas.microsoft.com/office/powerpoint/2010/main" val="2066694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D9156D9-5EE9-0166-379F-E3EA243C5A16}"/>
              </a:ext>
            </a:extLst>
          </p:cNvPr>
          <p:cNvGraphicFramePr>
            <a:graphicFrameLocks noGrp="1"/>
          </p:cNvGraphicFramePr>
          <p:nvPr>
            <p:extLst>
              <p:ext uri="{D42A27DB-BD31-4B8C-83A1-F6EECF244321}">
                <p14:modId xmlns:p14="http://schemas.microsoft.com/office/powerpoint/2010/main" val="3148197124"/>
              </p:ext>
            </p:extLst>
          </p:nvPr>
        </p:nvGraphicFramePr>
        <p:xfrm>
          <a:off x="0" y="1752600"/>
          <a:ext cx="13923264" cy="4612354"/>
        </p:xfrm>
        <a:graphic>
          <a:graphicData uri="http://schemas.openxmlformats.org/drawingml/2006/table">
            <a:tbl>
              <a:tblPr firstRow="1" bandRow="1">
                <a:tableStyleId>{2D5ABB26-0587-4C30-8999-92F81FD0307C}</a:tableStyleId>
              </a:tblPr>
              <a:tblGrid>
                <a:gridCol w="740664">
                  <a:extLst>
                    <a:ext uri="{9D8B030D-6E8A-4147-A177-3AD203B41FA5}">
                      <a16:colId xmlns:a16="http://schemas.microsoft.com/office/drawing/2014/main" val="1335418186"/>
                    </a:ext>
                  </a:extLst>
                </a:gridCol>
                <a:gridCol w="1371600">
                  <a:extLst>
                    <a:ext uri="{9D8B030D-6E8A-4147-A177-3AD203B41FA5}">
                      <a16:colId xmlns:a16="http://schemas.microsoft.com/office/drawing/2014/main" val="3996122449"/>
                    </a:ext>
                  </a:extLst>
                </a:gridCol>
                <a:gridCol w="4263136">
                  <a:extLst>
                    <a:ext uri="{9D8B030D-6E8A-4147-A177-3AD203B41FA5}">
                      <a16:colId xmlns:a16="http://schemas.microsoft.com/office/drawing/2014/main" val="2044324428"/>
                    </a:ext>
                  </a:extLst>
                </a:gridCol>
                <a:gridCol w="2869184">
                  <a:extLst>
                    <a:ext uri="{9D8B030D-6E8A-4147-A177-3AD203B41FA5}">
                      <a16:colId xmlns:a16="http://schemas.microsoft.com/office/drawing/2014/main" val="3324875706"/>
                    </a:ext>
                  </a:extLst>
                </a:gridCol>
                <a:gridCol w="4114800">
                  <a:extLst>
                    <a:ext uri="{9D8B030D-6E8A-4147-A177-3AD203B41FA5}">
                      <a16:colId xmlns:a16="http://schemas.microsoft.com/office/drawing/2014/main" val="1676440907"/>
                    </a:ext>
                  </a:extLst>
                </a:gridCol>
                <a:gridCol w="563880">
                  <a:extLst>
                    <a:ext uri="{9D8B030D-6E8A-4147-A177-3AD203B41FA5}">
                      <a16:colId xmlns:a16="http://schemas.microsoft.com/office/drawing/2014/main" val="1016372727"/>
                    </a:ext>
                  </a:extLst>
                </a:gridCol>
              </a:tblGrid>
              <a:tr h="914400">
                <a:tc>
                  <a:txBody>
                    <a:bodyPr/>
                    <a:lstStyle/>
                    <a:p>
                      <a:endParaRPr lang="en-US" dirty="0"/>
                    </a:p>
                  </a:txBody>
                  <a:tcPr marL="0" marR="0" marT="0" marB="0" anchor="b">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marR="0" marT="91440" marB="0" anchor="b">
                    <a:lnB w="12700" cap="flat" cmpd="sng" algn="ctr">
                      <a:solidFill>
                        <a:schemeClr val="bg1">
                          <a:lumMod val="75000"/>
                        </a:schemeClr>
                      </a:solidFill>
                      <a:prstDash val="solid"/>
                      <a:round/>
                      <a:headEnd type="none" w="med" len="med"/>
                      <a:tailEnd type="none" w="med" len="med"/>
                    </a:lnB>
                    <a:noFill/>
                  </a:tcPr>
                </a:tc>
                <a:tc>
                  <a:txBody>
                    <a:bodyPr/>
                    <a:lstStyle/>
                    <a:p>
                      <a:r>
                        <a:rPr lang="en-US" sz="2000" b="1" dirty="0">
                          <a:solidFill>
                            <a:schemeClr val="bg1"/>
                          </a:solidFill>
                          <a:latin typeface="Georgia" panose="02040502050405020303" pitchFamily="18" charset="0"/>
                        </a:rPr>
                        <a:t>Deferred </a:t>
                      </a:r>
                    </a:p>
                    <a:p>
                      <a:r>
                        <a:rPr lang="en-US" sz="2000" b="1" dirty="0">
                          <a:solidFill>
                            <a:schemeClr val="bg1"/>
                          </a:solidFill>
                          <a:latin typeface="Georgia" panose="02040502050405020303" pitchFamily="18" charset="0"/>
                        </a:rPr>
                        <a:t>fixed annuity</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2">
                        <a:lumMod val="75000"/>
                        <a:lumOff val="25000"/>
                      </a:schemeClr>
                    </a:solidFill>
                  </a:tcPr>
                </a:tc>
                <a:tc>
                  <a:txBody>
                    <a:bodyPr/>
                    <a:lstStyle/>
                    <a:p>
                      <a:r>
                        <a:rPr lang="en-US" sz="2000" b="1" dirty="0">
                          <a:solidFill>
                            <a:schemeClr val="bg1"/>
                          </a:solidFill>
                          <a:latin typeface="Georgia" panose="02040502050405020303" pitchFamily="18" charset="0"/>
                        </a:rPr>
                        <a:t>Deferred </a:t>
                      </a:r>
                    </a:p>
                    <a:p>
                      <a:r>
                        <a:rPr lang="en-US" sz="2000" b="1" dirty="0">
                          <a:solidFill>
                            <a:schemeClr val="bg1"/>
                          </a:solidFill>
                          <a:latin typeface="Georgia" panose="02040502050405020303" pitchFamily="18" charset="0"/>
                        </a:rPr>
                        <a:t>income annuity</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2">
                        <a:lumMod val="90000"/>
                        <a:lumOff val="10000"/>
                      </a:schemeClr>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2000" b="1" dirty="0">
                          <a:solidFill>
                            <a:schemeClr val="bg1"/>
                          </a:solidFill>
                          <a:latin typeface="Georgia" panose="02040502050405020303" pitchFamily="18" charset="0"/>
                        </a:rPr>
                        <a:t>Qualified longevity annuity contract </a:t>
                      </a:r>
                      <a:r>
                        <a:rPr lang="en-US" sz="2000" b="0" dirty="0">
                          <a:solidFill>
                            <a:schemeClr val="bg1"/>
                          </a:solidFill>
                          <a:latin typeface="Georgia" panose="02040502050405020303" pitchFamily="18" charset="0"/>
                        </a:rPr>
                        <a:t>(QLAC)</a:t>
                      </a:r>
                    </a:p>
                  </a:txBody>
                  <a:tcPr marL="182880" marR="0" marT="91440" marB="91440" anchor="b">
                    <a:lnB w="12700" cap="flat" cmpd="sng" algn="ctr">
                      <a:solidFill>
                        <a:schemeClr val="bg1">
                          <a:lumMod val="75000"/>
                        </a:schemeClr>
                      </a:solidFill>
                      <a:prstDash val="solid"/>
                      <a:round/>
                      <a:headEnd type="none" w="med" len="med"/>
                      <a:tailEnd type="none" w="med" len="med"/>
                    </a:lnB>
                    <a:solidFill>
                      <a:schemeClr val="accent2"/>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b="1" dirty="0">
                        <a:solidFill>
                          <a:schemeClr val="tx1"/>
                        </a:solidFill>
                        <a:latin typeface="Georgia" panose="02040502050405020303" pitchFamily="18" charset="0"/>
                      </a:endParaRPr>
                    </a:p>
                  </a:txBody>
                  <a:tcPr marL="0" marR="0" marT="0" marB="0" anchor="b">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29903359"/>
                  </a:ext>
                </a:extLst>
              </a:tr>
              <a:tr h="1066800">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Georgia" panose="02040502050405020303" pitchFamily="18" charset="0"/>
                      </a:endParaRPr>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Product </a:t>
                      </a:r>
                    </a:p>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overview</a:t>
                      </a:r>
                    </a:p>
                  </a:txBody>
                  <a:tcPr marL="0" marR="0" marT="5486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Provides guaranteed returns during accumulation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and guaranteed lifetime income during retirement</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Provides guaranteed income at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a future date; can be a variable or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fixed annuity</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spcAft>
                          <a:spcPts val="600"/>
                        </a:spcAft>
                      </a:pPr>
                      <a:r>
                        <a:rPr lang="en-US" sz="1200" dirty="0">
                          <a:solidFill>
                            <a:schemeClr val="tx1"/>
                          </a:solidFill>
                          <a:latin typeface="Georgia" panose="02040502050405020303" pitchFamily="18" charset="0"/>
                        </a:rPr>
                        <a:t>A fixed annuity that provides income payments at a postponed, future date, typically 5, 10. or 20+ years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post-purchase, in exchange for a higher payment rate after 80 years of age</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38331956"/>
                  </a:ext>
                </a:extLst>
              </a:tr>
              <a:tr h="1371600">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1400" b="1" dirty="0">
                          <a:solidFill>
                            <a:schemeClr val="tx2"/>
                          </a:solidFill>
                          <a:latin typeface="Georgia" panose="02040502050405020303" pitchFamily="18" charset="0"/>
                        </a:rPr>
                        <a:t>Benefits</a:t>
                      </a:r>
                      <a:endParaRPr lang="en-US" sz="1400" b="1" dirty="0">
                        <a:solidFill>
                          <a:schemeClr val="tx2"/>
                        </a:solidFill>
                      </a:endParaRPr>
                    </a:p>
                  </a:txBody>
                  <a:tcPr marL="0" marR="0" marT="64008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marR="0" indent="-173038" algn="l" defTabSz="50292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Potential to lower portfolio fees and market volatility</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Full access to account value before annuitization</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Guaranteed returns while saving</a:t>
                      </a:r>
                      <a:r>
                        <a:rPr lang="en-US" sz="1200" baseline="30000" dirty="0">
                          <a:solidFill>
                            <a:schemeClr val="tx1"/>
                          </a:solidFill>
                          <a:latin typeface="Georgia" panose="02040502050405020303" pitchFamily="18" charset="0"/>
                        </a:rPr>
                        <a:t>1</a:t>
                      </a: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Potential for increasing income payments in retirement</a:t>
                      </a:r>
                      <a:r>
                        <a:rPr lang="en-US" sz="1200" baseline="30000" dirty="0">
                          <a:solidFill>
                            <a:schemeClr val="tx1"/>
                          </a:solidFill>
                          <a:latin typeface="Georgia" panose="02040502050405020303" pitchFamily="18" charset="0"/>
                        </a:rPr>
                        <a:t>2</a:t>
                      </a:r>
                      <a:endParaRPr lang="en-US" sz="1200" dirty="0">
                        <a:solidFill>
                          <a:schemeClr val="tx1"/>
                        </a:solidFill>
                        <a:latin typeface="Georgia" panose="02040502050405020303" pitchFamily="18" charset="0"/>
                      </a:endParaRP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Guaranteed income for life</a:t>
                      </a:r>
                      <a:r>
                        <a:rPr lang="en-US" sz="1200" baseline="30000" dirty="0">
                          <a:solidFill>
                            <a:schemeClr val="tx1"/>
                          </a:solidFill>
                          <a:latin typeface="Georgia" panose="02040502050405020303" pitchFamily="18" charset="0"/>
                        </a:rPr>
                        <a:t>1</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Potential to lower portfolio fees </a:t>
                      </a:r>
                      <a:br>
                        <a:rPr lang="en-US" sz="1200" dirty="0">
                          <a:solidFill>
                            <a:schemeClr val="tx1"/>
                          </a:solidFill>
                          <a:latin typeface="Georgia" panose="02040502050405020303" pitchFamily="18" charset="0"/>
                        </a:rPr>
                      </a:br>
                      <a:r>
                        <a:rPr lang="en-US" sz="1200" dirty="0">
                          <a:solidFill>
                            <a:schemeClr val="tx1"/>
                          </a:solidFill>
                          <a:latin typeface="Georgia" panose="02040502050405020303" pitchFamily="18" charset="0"/>
                        </a:rPr>
                        <a:t>and market volatility</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Potentially higher payout rates</a:t>
                      </a:r>
                    </a:p>
                    <a:p>
                      <a:pPr marL="173038" marR="0" lvl="0" indent="-173038"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Guaranteed income for life</a:t>
                      </a:r>
                      <a:r>
                        <a:rPr lang="en-US" sz="1200" baseline="30000" dirty="0">
                          <a:solidFill>
                            <a:schemeClr val="tx1"/>
                          </a:solidFill>
                          <a:latin typeface="Georgia" panose="02040502050405020303" pitchFamily="18" charset="0"/>
                        </a:rPr>
                        <a:t>1</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69863" marR="0" lvl="0" indent="-169863"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Extended tax deferral</a:t>
                      </a:r>
                    </a:p>
                    <a:p>
                      <a:pPr marL="169863" marR="0" lvl="0" indent="-169863"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Protected from market volatility</a:t>
                      </a:r>
                    </a:p>
                    <a:p>
                      <a:pPr marL="169863" marR="0" lvl="0" indent="-169863"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Highest payout rates</a:t>
                      </a:r>
                    </a:p>
                    <a:p>
                      <a:pPr marL="169863" marR="0" lvl="0" indent="-169863"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Guaranteed income for life</a:t>
                      </a:r>
                      <a:r>
                        <a:rPr lang="en-US" sz="1200" baseline="30000" dirty="0">
                          <a:solidFill>
                            <a:schemeClr val="tx1"/>
                          </a:solidFill>
                          <a:latin typeface="Georgia" panose="02040502050405020303" pitchFamily="18" charset="0"/>
                        </a:rPr>
                        <a:t>1</a:t>
                      </a:r>
                    </a:p>
                  </a:txBody>
                  <a:tcPr marL="182880" marT="9144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74058778"/>
                  </a:ext>
                </a:extLst>
              </a:tr>
              <a:tr h="1259554">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Georgia" panose="02040502050405020303" pitchFamily="18" charset="0"/>
                      </a:endParaRPr>
                    </a:p>
                  </a:txBody>
                  <a:tcPr marL="0" marR="0" marT="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0" marR="0" lvl="0" indent="0" algn="l" defTabSz="502920" rtl="0" eaLnBrk="1" fontAlgn="auto" latinLnBrk="0" hangingPunct="1">
                        <a:lnSpc>
                          <a:spcPct val="100000"/>
                        </a:lnSpc>
                        <a:spcBef>
                          <a:spcPts val="0"/>
                        </a:spcBef>
                        <a:spcAft>
                          <a:spcPts val="0"/>
                        </a:spcAft>
                        <a:buClrTx/>
                        <a:buSzTx/>
                        <a:buFontTx/>
                        <a:buNone/>
                        <a:tabLst/>
                        <a:defRPr/>
                      </a:pPr>
                      <a:r>
                        <a:rPr lang="en-US" sz="1400" b="1" dirty="0">
                          <a:solidFill>
                            <a:schemeClr val="tx2"/>
                          </a:solidFill>
                          <a:latin typeface="Georgia" panose="02040502050405020303" pitchFamily="18" charset="0"/>
                        </a:rPr>
                        <a:t>Drawbacks</a:t>
                      </a:r>
                    </a:p>
                  </a:txBody>
                  <a:tcPr marL="0" marR="0" marT="64008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Participant loses liquidity to annuitized assets</a:t>
                      </a:r>
                    </a:p>
                    <a:p>
                      <a:pPr marL="173038" indent="-173038">
                        <a:spcAft>
                          <a:spcPts val="400"/>
                        </a:spcAft>
                        <a:buFont typeface="Arial" panose="020B0604020202020204" pitchFamily="34" charset="0"/>
                        <a:buChar char="•"/>
                      </a:pPr>
                      <a:r>
                        <a:rPr lang="en-US" sz="1200" dirty="0">
                          <a:solidFill>
                            <a:schemeClr val="tx1"/>
                          </a:solidFill>
                          <a:latin typeface="Georgia" panose="02040502050405020303" pitchFamily="18" charset="0"/>
                        </a:rPr>
                        <a:t>Less upside potential than equity-linked instruments</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4625" marR="0" lvl="0" indent="-174625"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200" dirty="0">
                          <a:solidFill>
                            <a:schemeClr val="tx1"/>
                          </a:solidFill>
                          <a:latin typeface="Georgia" panose="02040502050405020303" pitchFamily="18" charset="0"/>
                        </a:rPr>
                        <a:t>Participant loses liquidity to annuitized assets</a:t>
                      </a:r>
                    </a:p>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No ability to withdraw balance before payments begin</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Limited purchase amount</a:t>
                      </a:r>
                    </a:p>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Long deferral period</a:t>
                      </a:r>
                    </a:p>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If no death benefit, amounts annuitized are lost if investor passes before income start date</a:t>
                      </a:r>
                    </a:p>
                    <a:p>
                      <a:pPr marL="174625" indent="-174625">
                        <a:spcAft>
                          <a:spcPts val="400"/>
                        </a:spcAft>
                        <a:buFont typeface="Arial" panose="020B0604020202020204" pitchFamily="34" charset="0"/>
                        <a:buChar char="•"/>
                      </a:pPr>
                      <a:r>
                        <a:rPr lang="en-US" sz="1200" dirty="0">
                          <a:solidFill>
                            <a:schemeClr val="tx1"/>
                          </a:solidFill>
                          <a:latin typeface="Georgia" panose="02040502050405020303" pitchFamily="18" charset="0"/>
                        </a:rPr>
                        <a:t>No ability to withdraw balance before payments begin</a:t>
                      </a:r>
                    </a:p>
                  </a:txBody>
                  <a:tcPr marL="182880" marT="91440" marB="0">
                    <a:lnT w="12700" cap="flat" cmpd="sng" algn="ctr">
                      <a:solidFill>
                        <a:schemeClr val="bg1">
                          <a:lumMod val="75000"/>
                        </a:schemeClr>
                      </a:solidFill>
                      <a:prstDash val="solid"/>
                      <a:round/>
                      <a:headEnd type="none" w="med" len="med"/>
                      <a:tailEnd type="none" w="med" len="med"/>
                    </a:lnT>
                    <a:solidFill>
                      <a:schemeClr val="bg1"/>
                    </a:solidFill>
                  </a:tcPr>
                </a:tc>
                <a:tc>
                  <a:txBody>
                    <a:bodyPr/>
                    <a:lstStyle/>
                    <a:p>
                      <a:endParaRPr lang="en-US" dirty="0"/>
                    </a:p>
                  </a:txBody>
                  <a:tcPr marL="0" marR="0" marT="0" marB="0">
                    <a:lnT w="12700" cap="flat" cmpd="sng" algn="ctr">
                      <a:solidFill>
                        <a:schemeClr val="bg1">
                          <a:lumMod val="7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1745985406"/>
                  </a:ext>
                </a:extLst>
              </a:tr>
            </a:tbl>
          </a:graphicData>
        </a:graphic>
      </p:graphicFrame>
      <p:sp>
        <p:nvSpPr>
          <p:cNvPr id="2" name="Title 1">
            <a:extLst>
              <a:ext uri="{FF2B5EF4-FFF2-40B4-BE49-F238E27FC236}">
                <a16:creationId xmlns:a16="http://schemas.microsoft.com/office/drawing/2014/main" id="{E50DA93D-2518-285A-E377-D334FCA213A4}"/>
              </a:ext>
            </a:extLst>
          </p:cNvPr>
          <p:cNvSpPr>
            <a:spLocks noGrp="1"/>
          </p:cNvSpPr>
          <p:nvPr>
            <p:ph type="title"/>
          </p:nvPr>
        </p:nvSpPr>
        <p:spPr>
          <a:xfrm>
            <a:off x="628073" y="630937"/>
            <a:ext cx="13138727" cy="1035139"/>
          </a:xfrm>
        </p:spPr>
        <p:txBody>
          <a:bodyPr>
            <a:normAutofit/>
          </a:bodyPr>
          <a:lstStyle/>
          <a:p>
            <a:r>
              <a:rPr lang="en-US" sz="3600" b="1" dirty="0">
                <a:solidFill>
                  <a:schemeClr val="tx2"/>
                </a:solidFill>
                <a:latin typeface="Georgia" panose="02040502050405020303" pitchFamily="18" charset="0"/>
              </a:rPr>
              <a:t>Options emphasizing longevity risk protection</a:t>
            </a:r>
            <a:endParaRPr lang="en-US" sz="3600" dirty="0">
              <a:solidFill>
                <a:schemeClr val="tx2"/>
              </a:solidFill>
            </a:endParaRPr>
          </a:p>
        </p:txBody>
      </p:sp>
      <p:sp>
        <p:nvSpPr>
          <p:cNvPr id="8" name="Text Placeholder 7">
            <a:extLst>
              <a:ext uri="{FF2B5EF4-FFF2-40B4-BE49-F238E27FC236}">
                <a16:creationId xmlns:a16="http://schemas.microsoft.com/office/drawing/2014/main" id="{D6E14384-8E9C-F72B-C0B2-07EB934163C4}"/>
              </a:ext>
            </a:extLst>
          </p:cNvPr>
          <p:cNvSpPr>
            <a:spLocks noGrp="1"/>
          </p:cNvSpPr>
          <p:nvPr>
            <p:ph type="body" sz="quarter" idx="11"/>
          </p:nvPr>
        </p:nvSpPr>
        <p:spPr/>
        <p:txBody>
          <a:bodyPr/>
          <a:lstStyle/>
          <a:p>
            <a:r>
              <a:rPr lang="en-US" b="1" dirty="0"/>
              <a:t>1</a:t>
            </a:r>
            <a:r>
              <a:rPr lang="en-US" dirty="0"/>
              <a:t> Insurance product guarantees are backed by the claims-paying ability of the issuer.  </a:t>
            </a:r>
            <a:r>
              <a:rPr lang="en-US" b="1" dirty="0"/>
              <a:t>2</a:t>
            </a:r>
            <a:r>
              <a:rPr lang="en-US" dirty="0"/>
              <a:t> Product feature is not universal and may vary by product.</a:t>
            </a:r>
          </a:p>
        </p:txBody>
      </p:sp>
      <p:cxnSp>
        <p:nvCxnSpPr>
          <p:cNvPr id="11" name="Straight Connector 10">
            <a:extLst>
              <a:ext uri="{FF2B5EF4-FFF2-40B4-BE49-F238E27FC236}">
                <a16:creationId xmlns:a16="http://schemas.microsoft.com/office/drawing/2014/main" id="{83870305-07EA-AB21-93F1-68C52C142D8F}"/>
              </a:ext>
            </a:extLst>
          </p:cNvPr>
          <p:cNvCxnSpPr>
            <a:cxnSpLocks/>
          </p:cNvCxnSpPr>
          <p:nvPr/>
        </p:nvCxnSpPr>
        <p:spPr>
          <a:xfrm>
            <a:off x="0" y="1738250"/>
            <a:ext cx="13817600" cy="0"/>
          </a:xfrm>
          <a:prstGeom prst="line">
            <a:avLst/>
          </a:prstGeom>
          <a:ln w="50800"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grpSp>
        <p:nvGrpSpPr>
          <p:cNvPr id="7" name="Group 6">
            <a:extLst>
              <a:ext uri="{FF2B5EF4-FFF2-40B4-BE49-F238E27FC236}">
                <a16:creationId xmlns:a16="http://schemas.microsoft.com/office/drawing/2014/main" id="{40124510-8CED-98B6-4F5A-2946D1857838}"/>
              </a:ext>
            </a:extLst>
          </p:cNvPr>
          <p:cNvGrpSpPr/>
          <p:nvPr/>
        </p:nvGrpSpPr>
        <p:grpSpPr>
          <a:xfrm>
            <a:off x="622551" y="1428540"/>
            <a:ext cx="790353" cy="790353"/>
            <a:chOff x="6745636" y="2136391"/>
            <a:chExt cx="1371598" cy="1371598"/>
          </a:xfrm>
        </p:grpSpPr>
        <p:sp>
          <p:nvSpPr>
            <p:cNvPr id="9" name="Oval 8">
              <a:extLst>
                <a:ext uri="{FF2B5EF4-FFF2-40B4-BE49-F238E27FC236}">
                  <a16:creationId xmlns:a16="http://schemas.microsoft.com/office/drawing/2014/main" id="{0DE39AA6-104A-40D6-288B-12E615A1AF12}"/>
                </a:ext>
              </a:extLst>
            </p:cNvPr>
            <p:cNvSpPr/>
            <p:nvPr/>
          </p:nvSpPr>
          <p:spPr>
            <a:xfrm>
              <a:off x="6745636" y="2136391"/>
              <a:ext cx="1371598" cy="1371598"/>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pic>
          <p:nvPicPr>
            <p:cNvPr id="10" name="Graphic 9">
              <a:extLst>
                <a:ext uri="{FF2B5EF4-FFF2-40B4-BE49-F238E27FC236}">
                  <a16:creationId xmlns:a16="http://schemas.microsoft.com/office/drawing/2014/main" id="{8C5E5208-BABE-659F-A6F5-85BB5A22AA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75799" y="2427581"/>
              <a:ext cx="714887" cy="813010"/>
            </a:xfrm>
            <a:prstGeom prst="rect">
              <a:avLst/>
            </a:prstGeom>
          </p:spPr>
        </p:pic>
      </p:grpSp>
      <p:pic>
        <p:nvPicPr>
          <p:cNvPr id="12" name="Graphic 11">
            <a:extLst>
              <a:ext uri="{FF2B5EF4-FFF2-40B4-BE49-F238E27FC236}">
                <a16:creationId xmlns:a16="http://schemas.microsoft.com/office/drawing/2014/main" id="{BC26852D-DF4F-CA02-7D8F-5332C333BF4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5806" y="3885660"/>
            <a:ext cx="457993" cy="457993"/>
          </a:xfrm>
          <a:prstGeom prst="rect">
            <a:avLst/>
          </a:prstGeom>
        </p:spPr>
      </p:pic>
      <p:pic>
        <p:nvPicPr>
          <p:cNvPr id="13" name="Graphic 12">
            <a:extLst>
              <a:ext uri="{FF2B5EF4-FFF2-40B4-BE49-F238E27FC236}">
                <a16:creationId xmlns:a16="http://schemas.microsoft.com/office/drawing/2014/main" id="{C0C33998-1517-5845-6B0F-CDF47239ADD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35807" y="2737909"/>
            <a:ext cx="457993" cy="457993"/>
          </a:xfrm>
          <a:prstGeom prst="rect">
            <a:avLst/>
          </a:prstGeom>
        </p:spPr>
      </p:pic>
      <p:pic>
        <p:nvPicPr>
          <p:cNvPr id="14" name="Graphic 13">
            <a:extLst>
              <a:ext uri="{FF2B5EF4-FFF2-40B4-BE49-F238E27FC236}">
                <a16:creationId xmlns:a16="http://schemas.microsoft.com/office/drawing/2014/main" id="{87104C35-30D6-EC70-33AF-1CAB939A1B2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22554" y="5212080"/>
            <a:ext cx="471245" cy="471245"/>
          </a:xfrm>
          <a:prstGeom prst="rect">
            <a:avLst/>
          </a:prstGeom>
        </p:spPr>
      </p:pic>
    </p:spTree>
    <p:extLst>
      <p:ext uri="{BB962C8B-B14F-4D97-AF65-F5344CB8AC3E}">
        <p14:creationId xmlns:p14="http://schemas.microsoft.com/office/powerpoint/2010/main" val="731971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3338987-F3E4-C770-AE7F-6149CE440B76}"/>
              </a:ext>
            </a:extLst>
          </p:cNvPr>
          <p:cNvSpPr>
            <a:spLocks noGrp="1"/>
          </p:cNvSpPr>
          <p:nvPr>
            <p:ph sz="quarter" idx="13"/>
          </p:nvPr>
        </p:nvSpPr>
        <p:spPr>
          <a:xfrm>
            <a:off x="628073" y="1371601"/>
            <a:ext cx="12561455" cy="5303044"/>
          </a:xfrm>
        </p:spPr>
        <p:txBody>
          <a:bodyPr numCol="2"/>
          <a:lstStyle/>
          <a:p>
            <a:r>
              <a:rPr lang="en-US" sz="1200" dirty="0"/>
              <a:t>No strategy can eliminate or anticipate all market risks, and losses can occur.</a:t>
            </a:r>
          </a:p>
          <a:p>
            <a:r>
              <a:rPr lang="en-US" sz="1200" dirty="0"/>
              <a:t>This material is not intended to be a recommendation or investment advice, does not constitute a solicitation to buy, sell or hold a security or an investment strategy, and is not provided in a fiduciary capacity. The information provided does not take into account the specific objectives or circumstances of any particular investor, or suggest any specific course of action. Investment decisions should be made based on an investor’s objectives and circumstances and in consultation with his or her advisors.</a:t>
            </a:r>
          </a:p>
          <a:p>
            <a:r>
              <a:rPr lang="en-US" sz="1200" dirty="0"/>
              <a:t>Certain products may not be available to all entities or persons. Past performance is no guarantee of future results.</a:t>
            </a:r>
          </a:p>
          <a:p>
            <a:r>
              <a:rPr lang="en-US" sz="1200" dirty="0"/>
              <a:t>Annuity account options are are designed for retirement or other long-term goals, and offer a variety of income options, including lifetime income. Payments from the variable annuity accounts are not guaranteed and will rise or fall based on investment performance. The ability to annuitize is subject to plan rules. Participants who choose to convert some or all of their savings to income benefits (referred to as “annuitization”) are making a permanent decision. Once income benefit payments have begun, participants are unable to change to another option.</a:t>
            </a:r>
          </a:p>
          <a:p>
            <a:r>
              <a:rPr lang="en-US" sz="1200" b="1" dirty="0"/>
              <a:t>Before investing, carefully consider fund investment objectives, risks, charges and expenses. For this and other information that should be read carefully, please request a prospectus or summary prospectus from your financial professional or Nuveen at 800.257.8787.</a:t>
            </a:r>
          </a:p>
          <a:p>
            <a:r>
              <a:rPr lang="en-US" sz="1200" dirty="0"/>
              <a:t>Nuveen, LLC provides investment solutions through its investment specialists. Nuveen Securities, LLC, member FINRA and SIPC.</a:t>
            </a:r>
          </a:p>
        </p:txBody>
      </p:sp>
      <p:sp>
        <p:nvSpPr>
          <p:cNvPr id="11" name="Text Placeholder 10">
            <a:extLst>
              <a:ext uri="{FF2B5EF4-FFF2-40B4-BE49-F238E27FC236}">
                <a16:creationId xmlns:a16="http://schemas.microsoft.com/office/drawing/2014/main" id="{C5218780-03B5-62D2-52A6-57A7304E024F}"/>
              </a:ext>
            </a:extLst>
          </p:cNvPr>
          <p:cNvSpPr>
            <a:spLocks noGrp="1"/>
          </p:cNvSpPr>
          <p:nvPr>
            <p:ph type="body" sz="quarter" idx="20"/>
          </p:nvPr>
        </p:nvSpPr>
        <p:spPr>
          <a:xfrm rot="16200000">
            <a:off x="12337175" y="5588863"/>
            <a:ext cx="1981202" cy="190359"/>
          </a:xfrm>
        </p:spPr>
        <p:txBody>
          <a:bodyPr/>
          <a:lstStyle/>
          <a:p>
            <a:r>
              <a:rPr lang="en-US" dirty="0"/>
              <a:t>XPP-3311874CR-E0124X</a:t>
            </a:r>
          </a:p>
        </p:txBody>
      </p:sp>
      <p:sp>
        <p:nvSpPr>
          <p:cNvPr id="2" name="Title 1">
            <a:extLst>
              <a:ext uri="{FF2B5EF4-FFF2-40B4-BE49-F238E27FC236}">
                <a16:creationId xmlns:a16="http://schemas.microsoft.com/office/drawing/2014/main" id="{AEEA4B86-A5DE-5FF4-C9F4-4FF3A2550E12}"/>
              </a:ext>
            </a:extLst>
          </p:cNvPr>
          <p:cNvSpPr>
            <a:spLocks noGrp="1"/>
          </p:cNvSpPr>
          <p:nvPr>
            <p:ph type="title"/>
          </p:nvPr>
        </p:nvSpPr>
        <p:spPr>
          <a:xfrm>
            <a:off x="628073" y="630937"/>
            <a:ext cx="12859157" cy="1035139"/>
          </a:xfrm>
        </p:spPr>
        <p:txBody>
          <a:bodyPr/>
          <a:lstStyle/>
          <a:p>
            <a:r>
              <a:rPr lang="en-US" dirty="0">
                <a:solidFill>
                  <a:schemeClr val="tx2"/>
                </a:solidFill>
              </a:rPr>
              <a:t>Important information</a:t>
            </a:r>
          </a:p>
        </p:txBody>
      </p:sp>
    </p:spTree>
    <p:extLst>
      <p:ext uri="{BB962C8B-B14F-4D97-AF65-F5344CB8AC3E}">
        <p14:creationId xmlns:p14="http://schemas.microsoft.com/office/powerpoint/2010/main" val="28922791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DTH3Brw_SIWN12H6gpKb_A"/>
</p:tagLst>
</file>

<file path=ppt/tags/tag4.xml><?xml version="1.0" encoding="utf-8"?>
<p:tagLst xmlns:a="http://schemas.openxmlformats.org/drawingml/2006/main" xmlns:r="http://schemas.openxmlformats.org/officeDocument/2006/relationships" xmlns:p="http://schemas.openxmlformats.org/presentationml/2006/main">
  <p:tag name="HIDDENSTRINGTEXTBOXDEFAULTNAME123" val="HiddenStringTextBoxDefaultName123"/>
</p:tagLst>
</file>

<file path=ppt/tags/tag5.xml><?xml version="1.0" encoding="utf-8"?>
<p:tagLst xmlns:a="http://schemas.openxmlformats.org/drawingml/2006/main" xmlns:r="http://schemas.openxmlformats.org/officeDocument/2006/relationships" xmlns:p="http://schemas.openxmlformats.org/presentationml/2006/main">
  <p:tag name="HIDDENSTRINGTEXTBOXRECOMMANDATION" val="HiddenStringTextBoxRecommandation"/>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vvIKNcFxTnu0nY2p_CwkKA"/>
</p:tagLst>
</file>

<file path=ppt/theme/theme1.xml><?xml version="1.0" encoding="utf-8"?>
<a:theme xmlns:a="http://schemas.openxmlformats.org/drawingml/2006/main" name="2017_Nuveen_PPT_Onscreen">
  <a:themeElements>
    <a:clrScheme name="Nuveen 2017">
      <a:dk1>
        <a:sysClr val="windowText" lastClr="000000"/>
      </a:dk1>
      <a:lt1>
        <a:sysClr val="window" lastClr="FFFFFF"/>
      </a:lt1>
      <a:dk2>
        <a:srgbClr val="263746"/>
      </a:dk2>
      <a:lt2>
        <a:srgbClr val="008FBE"/>
      </a:lt2>
      <a:accent1>
        <a:srgbClr val="008FBE"/>
      </a:accent1>
      <a:accent2>
        <a:srgbClr val="075156"/>
      </a:accent2>
      <a:accent3>
        <a:srgbClr val="00AD97"/>
      </a:accent3>
      <a:accent4>
        <a:srgbClr val="6EAFBD"/>
      </a:accent4>
      <a:accent5>
        <a:srgbClr val="25B34B"/>
      </a:accent5>
      <a:accent6>
        <a:srgbClr val="C3D62E"/>
      </a:accent6>
      <a:hlink>
        <a:srgbClr val="2B8B9D"/>
      </a:hlink>
      <a:folHlink>
        <a:srgbClr val="00B097"/>
      </a:folHlink>
    </a:clrScheme>
    <a:fontScheme name="Georgia">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a:defPPr>
      </a:lstStyle>
      <a:style>
        <a:lnRef idx="2">
          <a:schemeClr val="accent1"/>
        </a:lnRef>
        <a:fillRef idx="1">
          <a:schemeClr val="lt1"/>
        </a:fillRef>
        <a:effectRef idx="0">
          <a:schemeClr val="accent1"/>
        </a:effectRef>
        <a:fontRef idx="minor">
          <a:schemeClr val="dk1"/>
        </a:fontRef>
      </a:style>
    </a:spDef>
    <a:lnDef>
      <a:spPr>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marL="0" algn="l">
          <a:defRPr sz="2400" b="0" dirty="0" smtClean="0">
            <a:solidFill>
              <a:schemeClr val="bg2"/>
            </a:solidFill>
          </a:defRPr>
        </a:defPPr>
      </a:lstStyle>
    </a:txDef>
  </a:objectDefaults>
  <a:extraClrSchemeLst/>
  <a:extLst>
    <a:ext uri="{05A4C25C-085E-4340-85A3-A5531E510DB2}">
      <thm15:themeFamily xmlns:thm15="http://schemas.microsoft.com/office/thememl/2012/main" name="2017_Nuveen_PPT_Onscreen.potx" id="{196601DE-38E0-41B7-9754-FAD2EE04D059}" vid="{C507750E-3849-42A7-B99B-BD106287085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83c6cdf-da49-48e2-9624-06d20b59bcdf">
      <Terms xmlns="http://schemas.microsoft.com/office/infopath/2007/PartnerControls"/>
    </lcf76f155ced4ddcb4097134ff3c332f>
    <TaxCatchAll xmlns="c79e9e08-a3e3-44cd-b0b9-6de56c592b9b" xsi:nil="true"/>
  </documentManagement>
</p:properties>
</file>

<file path=customXml/item10.xml><?xml version="1.0" encoding="utf-8"?>
<VariableList UniqueId="acdb8de2-aa95-4b5a-abf4-225afedb3ab8" Name="AD_HOC" ContentType="XML" MajorVersion="0" MinorVersion="1" isLocalCopy="False" IsBaseObject="False" DataSourceId="d9fae784-ff38-4b9b-882e-a4535576163f" DataSourceMajorVersion="0" DataSourceMinorVersion="1"/>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F6B2A694DC5E944B06B92ADB42E3817" ma:contentTypeVersion="15" ma:contentTypeDescription="Create a new document." ma:contentTypeScope="" ma:versionID="a6e939a775cfb246fb4eeea5615826a3">
  <xsd:schema xmlns:xsd="http://www.w3.org/2001/XMLSchema" xmlns:xs="http://www.w3.org/2001/XMLSchema" xmlns:p="http://schemas.microsoft.com/office/2006/metadata/properties" xmlns:ns2="383c6cdf-da49-48e2-9624-06d20b59bcdf" xmlns:ns3="c79e9e08-a3e3-44cd-b0b9-6de56c592b9b" targetNamespace="http://schemas.microsoft.com/office/2006/metadata/properties" ma:root="true" ma:fieldsID="306eb8b8c693a071391a43f7b5e6511b" ns2:_="" ns3:_="">
    <xsd:import namespace="383c6cdf-da49-48e2-9624-06d20b59bcdf"/>
    <xsd:import namespace="c79e9e08-a3e3-44cd-b0b9-6de56c592b9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3c6cdf-da49-48e2-9624-06d20b59bc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6f051e93-a185-415f-b6e1-484cc9e84e9f"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dexed="true"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79e9e08-a3e3-44cd-b0b9-6de56c592b9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7e8c4de-8ece-423e-a551-713115edcbf2}" ma:internalName="TaxCatchAll" ma:showField="CatchAllData" ma:web="c79e9e08-a3e3-44cd-b0b9-6de56c592b9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VariableListDefinition name="AD_HOC" displayName="AD_HOC" id="acdb8de2-aa95-4b5a-abf4-225afedb3ab8" isdomainofvalue="False" dataSourceId="d9fae784-ff38-4b9b-882e-a4535576163f"/>
</file>

<file path=customXml/item5.xml><?xml version="1.0" encoding="utf-8"?>
<VariableList UniqueId="de834aeb-bd44-4089-8038-5b4a019d8800" Name="Computed" ContentType="XML" MajorVersion="0" MinorVersion="1" isLocalCopy="False" IsBaseObject="False" DataSourceId="ae80eb18-0a83-4dd8-992b-211a5c094733" DataSourceMajorVersion="0" DataSourceMinorVersion="1"/>
</file>

<file path=customXml/item6.xml><?xml version="1.0" encoding="utf-8"?>
<AllExternalAdhocVariableMappings/>
</file>

<file path=customXml/item7.xml><?xml version="1.0" encoding="utf-8"?>
<VariableList UniqueId="b90f325b-8a2a-4267-b36a-5500f53d313c" Name="System" ContentType="XML" MajorVersion="0" MinorVersion="1" isLocalCopy="False" IsBaseObject="False" DataSourceId="76edb617-2cb3-4681-9c95-773c3605391b" DataSourceMajorVersion="0" DataSourceMinorVersion="1"/>
</file>

<file path=customXml/item8.xml><?xml version="1.0" encoding="utf-8"?>
<VariableListDefinition name="Computed" displayName="Computed" id="de834aeb-bd44-4089-8038-5b4a019d8800" isdomainofvalue="False" dataSourceId="ae80eb18-0a83-4dd8-992b-211a5c094733"/>
</file>

<file path=customXml/item9.xml><?xml version="1.0" encoding="utf-8"?>
<VariableListDefinition name="System" displayName="System" id="b90f325b-8a2a-4267-b36a-5500f53d313c" isdomainofvalue="False" dataSourceId="76edb617-2cb3-4681-9c95-773c3605391b"/>
</file>

<file path=customXml/itemProps1.xml><?xml version="1.0" encoding="utf-8"?>
<ds:datastoreItem xmlns:ds="http://schemas.openxmlformats.org/officeDocument/2006/customXml" ds:itemID="{E105E134-A82E-446B-9121-F4188C0FB02C}">
  <ds:schemaRefs>
    <ds:schemaRef ds:uri="c79e9e08-a3e3-44cd-b0b9-6de56c592b9b"/>
    <ds:schemaRef ds:uri="http://purl.org/dc/dcmitype/"/>
    <ds:schemaRef ds:uri="http://schemas.microsoft.com/office/2006/documentManagement/types"/>
    <ds:schemaRef ds:uri="http://schemas.microsoft.com/office/infopath/2007/PartnerControls"/>
    <ds:schemaRef ds:uri="383c6cdf-da49-48e2-9624-06d20b59bcdf"/>
    <ds:schemaRef ds:uri="http://purl.org/dc/terms/"/>
    <ds:schemaRef ds:uri="http://purl.org/dc/elements/1.1/"/>
    <ds:schemaRef ds:uri="http://schemas.openxmlformats.org/package/2006/metadata/core-properties"/>
    <ds:schemaRef ds:uri="http://schemas.microsoft.com/office/2006/metadata/properties"/>
    <ds:schemaRef ds:uri="http://www.w3.org/XML/1998/namespace"/>
  </ds:schemaRefs>
</ds:datastoreItem>
</file>

<file path=customXml/itemProps10.xml><?xml version="1.0" encoding="utf-8"?>
<ds:datastoreItem xmlns:ds="http://schemas.openxmlformats.org/officeDocument/2006/customXml" ds:itemID="{86C9C98F-82D8-4EDA-AD19-46B1881F2198}">
  <ds:schemaRefs/>
</ds:datastoreItem>
</file>

<file path=customXml/itemProps2.xml><?xml version="1.0" encoding="utf-8"?>
<ds:datastoreItem xmlns:ds="http://schemas.openxmlformats.org/officeDocument/2006/customXml" ds:itemID="{0C0AB1E0-5DEA-41FD-9612-54E3CD0BBC99}">
  <ds:schemaRefs>
    <ds:schemaRef ds:uri="http://schemas.microsoft.com/sharepoint/v3/contenttype/forms"/>
  </ds:schemaRefs>
</ds:datastoreItem>
</file>

<file path=customXml/itemProps3.xml><?xml version="1.0" encoding="utf-8"?>
<ds:datastoreItem xmlns:ds="http://schemas.openxmlformats.org/officeDocument/2006/customXml" ds:itemID="{5738604B-CA50-49F3-A7E2-501195ED52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3c6cdf-da49-48e2-9624-06d20b59bcdf"/>
    <ds:schemaRef ds:uri="c79e9e08-a3e3-44cd-b0b9-6de56c592b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9C4B7820-2B6E-4CB5-8CE1-A0DB54FF6CD7}">
  <ds:schemaRefs/>
</ds:datastoreItem>
</file>

<file path=customXml/itemProps5.xml><?xml version="1.0" encoding="utf-8"?>
<ds:datastoreItem xmlns:ds="http://schemas.openxmlformats.org/officeDocument/2006/customXml" ds:itemID="{7761FFF8-68E2-490A-9229-13C3571418A5}">
  <ds:schemaRefs/>
</ds:datastoreItem>
</file>

<file path=customXml/itemProps6.xml><?xml version="1.0" encoding="utf-8"?>
<ds:datastoreItem xmlns:ds="http://schemas.openxmlformats.org/officeDocument/2006/customXml" ds:itemID="{923EE239-A388-4093-8DBA-FCABE46A8695}">
  <ds:schemaRefs/>
</ds:datastoreItem>
</file>

<file path=customXml/itemProps7.xml><?xml version="1.0" encoding="utf-8"?>
<ds:datastoreItem xmlns:ds="http://schemas.openxmlformats.org/officeDocument/2006/customXml" ds:itemID="{13EE32C5-D2DD-4FAF-B5D1-DB251C0AB0A7}">
  <ds:schemaRefs/>
</ds:datastoreItem>
</file>

<file path=customXml/itemProps8.xml><?xml version="1.0" encoding="utf-8"?>
<ds:datastoreItem xmlns:ds="http://schemas.openxmlformats.org/officeDocument/2006/customXml" ds:itemID="{43E51312-24DF-4CC0-8F60-F5280E034898}">
  <ds:schemaRefs/>
</ds:datastoreItem>
</file>

<file path=customXml/itemProps9.xml><?xml version="1.0" encoding="utf-8"?>
<ds:datastoreItem xmlns:ds="http://schemas.openxmlformats.org/officeDocument/2006/customXml" ds:itemID="{D85A4F7D-4B55-416F-B1CB-0500983C5B36}">
  <ds:schemaRefs/>
</ds:datastoreItem>
</file>

<file path=docProps/app.xml><?xml version="1.0" encoding="utf-8"?>
<Properties xmlns="http://schemas.openxmlformats.org/officeDocument/2006/extended-properties" xmlns:vt="http://schemas.openxmlformats.org/officeDocument/2006/docPropsVTypes">
  <Template>2017_Nuveen_PPT_Onscreen</Template>
  <TotalTime>39844</TotalTime>
  <Words>1797</Words>
  <Application>Microsoft Office PowerPoint</Application>
  <PresentationFormat>Custom</PresentationFormat>
  <Paragraphs>149</Paragraphs>
  <Slides>7</Slides>
  <Notes>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6" baseType="lpstr">
      <vt:lpstr>Arial</vt:lpstr>
      <vt:lpstr>Arial Narrow</vt:lpstr>
      <vt:lpstr>Calibri</vt:lpstr>
      <vt:lpstr>Georgia</vt:lpstr>
      <vt:lpstr>Google Sans</vt:lpstr>
      <vt:lpstr>Segoe UI</vt:lpstr>
      <vt:lpstr>Wingdings</vt:lpstr>
      <vt:lpstr>2017_Nuveen_PPT_Onscreen</vt:lpstr>
      <vt:lpstr>think-cell Slide</vt:lpstr>
      <vt:lpstr>Navigating the lifetime income landscape</vt:lpstr>
      <vt:lpstr>Why lifetime income? Why now?</vt:lpstr>
      <vt:lpstr>The SECURE Act 1.0 and 2.0</vt:lpstr>
      <vt:lpstr>Understanding the lifetime income landscape1</vt:lpstr>
      <vt:lpstr>Options emphasizing liquidity</vt:lpstr>
      <vt:lpstr>Options emphasizing longevity risk protection</vt:lpstr>
      <vt:lpstr>Important information</vt:lpstr>
    </vt:vector>
  </TitlesOfParts>
  <Company>RR Donnelley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RR Donnelley</dc:creator>
  <cp:lastModifiedBy>Faiella, Stephanie</cp:lastModifiedBy>
  <cp:revision>1220</cp:revision>
  <cp:lastPrinted>2020-08-06T17:08:50Z</cp:lastPrinted>
  <dcterms:created xsi:type="dcterms:W3CDTF">2017-06-07T15:44:00Z</dcterms:created>
  <dcterms:modified xsi:type="dcterms:W3CDTF">2024-01-31T21:19:13Z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0x0101009F6B2A694DC5E944B06B92ADB42E3817</vt:lpwstr>
  </property>
  <property fmtid="{D5CDD505-2E9C-101B-9397-08002B2CF9AE}" pid="3" name="ClassificationId">
    <vt:lpwstr>caad1aa0-b4bf-47aa-b84e-cdf82d47dcf5</vt:lpwstr>
  </property>
  <property fmtid="{D5CDD505-2E9C-101B-9397-08002B2CF9AE}" pid="4" name="ClassificationContentMarkingFooterLocations">
    <vt:lpwstr>2017_Nuveen_PPT_Onscreen:11</vt:lpwstr>
  </property>
  <property fmtid="{D5CDD505-2E9C-101B-9397-08002B2CF9AE}" pid="5" name="ClassificationContentMarkingFooterText">
    <vt:lpwstr>Confidential (C)</vt:lpwstr>
  </property>
  <property fmtid="{D5CDD505-2E9C-101B-9397-08002B2CF9AE}" pid="6" name="MSIP_Label_923fbcac-c1a0-42ae-9212-22391b0bb07a_Enabled">
    <vt:lpwstr>true</vt:lpwstr>
  </property>
  <property fmtid="{D5CDD505-2E9C-101B-9397-08002B2CF9AE}" pid="7" name="MSIP_Label_923fbcac-c1a0-42ae-9212-22391b0bb07a_SetDate">
    <vt:lpwstr>2023-09-19T17:31:01Z</vt:lpwstr>
  </property>
  <property fmtid="{D5CDD505-2E9C-101B-9397-08002B2CF9AE}" pid="8" name="MSIP_Label_923fbcac-c1a0-42ae-9212-22391b0bb07a_Method">
    <vt:lpwstr>Privileged</vt:lpwstr>
  </property>
  <property fmtid="{D5CDD505-2E9C-101B-9397-08002B2CF9AE}" pid="9" name="MSIP_Label_923fbcac-c1a0-42ae-9212-22391b0bb07a_Name">
    <vt:lpwstr>TIAA-Sensitivity-Public-Standard</vt:lpwstr>
  </property>
  <property fmtid="{D5CDD505-2E9C-101B-9397-08002B2CF9AE}" pid="10" name="MSIP_Label_923fbcac-c1a0-42ae-9212-22391b0bb07a_SiteId">
    <vt:lpwstr>67080e55-9c90-409b-9421-7fab7df8331b</vt:lpwstr>
  </property>
  <property fmtid="{D5CDD505-2E9C-101B-9397-08002B2CF9AE}" pid="11" name="MSIP_Label_923fbcac-c1a0-42ae-9212-22391b0bb07a_ActionId">
    <vt:lpwstr>6ddc2ec0-0502-4ed7-97d5-7e9d1903e356</vt:lpwstr>
  </property>
  <property fmtid="{D5CDD505-2E9C-101B-9397-08002B2CF9AE}" pid="12" name="MSIP_Label_923fbcac-c1a0-42ae-9212-22391b0bb07a_ContentBits">
    <vt:lpwstr>0</vt:lpwstr>
  </property>
  <property fmtid="{D5CDD505-2E9C-101B-9397-08002B2CF9AE}" pid="13" name="MediaServiceImageTags">
    <vt:lpwstr/>
  </property>
</Properties>
</file>