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1"/>
  </p:sldMasterIdLst>
  <p:notesMasterIdLst>
    <p:notesMasterId r:id="rId22"/>
  </p:notesMasterIdLst>
  <p:handoutMasterIdLst>
    <p:handoutMasterId r:id="rId23"/>
  </p:handoutMasterIdLst>
  <p:sldIdLst>
    <p:sldId id="2142533507" r:id="rId12"/>
    <p:sldId id="2142533520" r:id="rId13"/>
    <p:sldId id="2142533519" r:id="rId14"/>
    <p:sldId id="2142533521" r:id="rId15"/>
    <p:sldId id="2142533539" r:id="rId16"/>
    <p:sldId id="2142533523" r:id="rId17"/>
    <p:sldId id="2142533524" r:id="rId18"/>
    <p:sldId id="2142533525" r:id="rId19"/>
    <p:sldId id="2142533542" r:id="rId20"/>
    <p:sldId id="2142533547" r:id="rId21"/>
  </p:sldIdLst>
  <p:sldSz cx="13817600" cy="7772400"/>
  <p:notesSz cx="7010400" cy="9296400"/>
  <p:custDataLst>
    <p:custData r:id="rId9"/>
    <p:custData r:id="rId4"/>
    <p:custData r:id="rId5"/>
    <p:custData r:id="rId2"/>
    <p:custData r:id="rId6"/>
    <p:custData r:id="rId8"/>
    <p:custData r:id="rId1"/>
    <p:tags r:id="rId24"/>
  </p:custDataLst>
  <p:defaultTextStyle>
    <a:defPPr>
      <a:defRPr lang="en-US"/>
    </a:defPPr>
    <a:lvl1pPr marL="0" algn="l" defTabSz="509412" rtl="0" eaLnBrk="1" latinLnBrk="0" hangingPunct="1">
      <a:defRPr sz="2006" kern="1200">
        <a:solidFill>
          <a:schemeClr val="tx1"/>
        </a:solidFill>
        <a:latin typeface="+mn-lt"/>
        <a:ea typeface="+mn-ea"/>
        <a:cs typeface="+mn-cs"/>
      </a:defRPr>
    </a:lvl1pPr>
    <a:lvl2pPr marL="509412" algn="l" defTabSz="509412" rtl="0" eaLnBrk="1" latinLnBrk="0" hangingPunct="1">
      <a:defRPr sz="2006" kern="1200">
        <a:solidFill>
          <a:schemeClr val="tx1"/>
        </a:solidFill>
        <a:latin typeface="+mn-lt"/>
        <a:ea typeface="+mn-ea"/>
        <a:cs typeface="+mn-cs"/>
      </a:defRPr>
    </a:lvl2pPr>
    <a:lvl3pPr marL="1018824" algn="l" defTabSz="509412" rtl="0" eaLnBrk="1" latinLnBrk="0" hangingPunct="1">
      <a:defRPr sz="2006" kern="1200">
        <a:solidFill>
          <a:schemeClr val="tx1"/>
        </a:solidFill>
        <a:latin typeface="+mn-lt"/>
        <a:ea typeface="+mn-ea"/>
        <a:cs typeface="+mn-cs"/>
      </a:defRPr>
    </a:lvl3pPr>
    <a:lvl4pPr marL="1528237" algn="l" defTabSz="509412" rtl="0" eaLnBrk="1" latinLnBrk="0" hangingPunct="1">
      <a:defRPr sz="2006" kern="1200">
        <a:solidFill>
          <a:schemeClr val="tx1"/>
        </a:solidFill>
        <a:latin typeface="+mn-lt"/>
        <a:ea typeface="+mn-ea"/>
        <a:cs typeface="+mn-cs"/>
      </a:defRPr>
    </a:lvl4pPr>
    <a:lvl5pPr marL="2037649" algn="l" defTabSz="509412" rtl="0" eaLnBrk="1" latinLnBrk="0" hangingPunct="1">
      <a:defRPr sz="2006" kern="1200">
        <a:solidFill>
          <a:schemeClr val="tx1"/>
        </a:solidFill>
        <a:latin typeface="+mn-lt"/>
        <a:ea typeface="+mn-ea"/>
        <a:cs typeface="+mn-cs"/>
      </a:defRPr>
    </a:lvl5pPr>
    <a:lvl6pPr marL="2547061" algn="l" defTabSz="509412" rtl="0" eaLnBrk="1" latinLnBrk="0" hangingPunct="1">
      <a:defRPr sz="2006" kern="1200">
        <a:solidFill>
          <a:schemeClr val="tx1"/>
        </a:solidFill>
        <a:latin typeface="+mn-lt"/>
        <a:ea typeface="+mn-ea"/>
        <a:cs typeface="+mn-cs"/>
      </a:defRPr>
    </a:lvl6pPr>
    <a:lvl7pPr marL="3056473" algn="l" defTabSz="509412" rtl="0" eaLnBrk="1" latinLnBrk="0" hangingPunct="1">
      <a:defRPr sz="2006" kern="1200">
        <a:solidFill>
          <a:schemeClr val="tx1"/>
        </a:solidFill>
        <a:latin typeface="+mn-lt"/>
        <a:ea typeface="+mn-ea"/>
        <a:cs typeface="+mn-cs"/>
      </a:defRPr>
    </a:lvl7pPr>
    <a:lvl8pPr marL="3565886" algn="l" defTabSz="509412" rtl="0" eaLnBrk="1" latinLnBrk="0" hangingPunct="1">
      <a:defRPr sz="2006" kern="1200">
        <a:solidFill>
          <a:schemeClr val="tx1"/>
        </a:solidFill>
        <a:latin typeface="+mn-lt"/>
        <a:ea typeface="+mn-ea"/>
        <a:cs typeface="+mn-cs"/>
      </a:defRPr>
    </a:lvl8pPr>
    <a:lvl9pPr marL="4075298" algn="l" defTabSz="509412" rtl="0" eaLnBrk="1" latinLnBrk="0" hangingPunct="1">
      <a:defRPr sz="2006"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19CE8BA-C80C-448F-9E84-038B29454226}">
          <p14:sldIdLst>
            <p14:sldId id="2142533507"/>
            <p14:sldId id="2142533520"/>
            <p14:sldId id="2142533519"/>
            <p14:sldId id="2142533521"/>
            <p14:sldId id="2142533539"/>
            <p14:sldId id="2142533523"/>
            <p14:sldId id="2142533524"/>
            <p14:sldId id="2142533525"/>
            <p14:sldId id="2142533542"/>
            <p14:sldId id="2142533547"/>
          </p14:sldIdLst>
        </p14:section>
      </p14:sectionLst>
    </p:ext>
    <p:ext uri="{EFAFB233-063F-42B5-8137-9DF3F51BA10A}">
      <p15:sldGuideLst xmlns:p15="http://schemas.microsoft.com/office/powerpoint/2012/main">
        <p15:guide id="2" orient="horz" pos="3888" userDrawn="1">
          <p15:clr>
            <a:srgbClr val="A4A3A4"/>
          </p15:clr>
        </p15:guide>
        <p15:guide id="3" pos="4352">
          <p15:clr>
            <a:srgbClr val="A4A3A4"/>
          </p15:clr>
        </p15:guide>
      </p15:sldGuideLst>
    </p:ext>
    <p:ext uri="{2D200454-40CA-4A62-9FC3-DE9A4176ACB9}">
      <p15:notesGuideLst xmlns:p15="http://schemas.microsoft.com/office/powerpoint/2012/main">
        <p15:guide id="1" orient="horz" pos="2832" userDrawn="1">
          <p15:clr>
            <a:srgbClr val="A4A3A4"/>
          </p15:clr>
        </p15:guide>
        <p15:guide id="2" pos="2376" userDrawn="1">
          <p15:clr>
            <a:srgbClr val="A4A3A4"/>
          </p15:clr>
        </p15:guide>
        <p15:guide id="3" orient="horz" pos="2928" userDrawn="1">
          <p15:clr>
            <a:srgbClr val="A4A3A4"/>
          </p15:clr>
        </p15:guide>
        <p15:guide id="4"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8D8C91-220D-2A8E-9F9F-0005C58FD3C8}" name="Faiella, Stephanie" initials="FS" userId="S::sfaiella@nuveen.com::22b88b3d-0707-4e25-a618-92f7d1f9e983" providerId="AD"/>
  <p188:author id="{F5060DF3-158E-5283-7FE9-2F5F17A3D807}" name="Munday, Elizabeth" initials="EM" userId="S::Elizabeth.Munday@tiaa.org::a921ee34-f531-4ed8-8387-754c22030bb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offman, Melanie" initials="HM" lastIdx="1" clrIdx="0"/>
  <p:cmAuthor id="2" name="Withers, Barb" initials="WB" lastIdx="8" clrIdx="1">
    <p:extLst>
      <p:ext uri="{19B8F6BF-5375-455C-9EA6-DF929625EA0E}">
        <p15:presenceInfo xmlns:p15="http://schemas.microsoft.com/office/powerpoint/2012/main" userId="S-1-5-21-2427478449-4063828735-1968950468-6395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BED5"/>
    <a:srgbClr val="008FBE"/>
    <a:srgbClr val="595959"/>
    <a:srgbClr val="7F7F7F"/>
    <a:srgbClr val="263746"/>
    <a:srgbClr val="44546A"/>
    <a:srgbClr val="EDEEEE"/>
    <a:srgbClr val="6600CC"/>
    <a:srgbClr val="C3D62E"/>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86E8DB-0029-44BD-9945-DB0624FF09DE}" v="1" dt="2024-11-27T03:48:23.3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116" autoAdjust="0"/>
    <p:restoredTop sz="89849" autoAdjust="0"/>
  </p:normalViewPr>
  <p:slideViewPr>
    <p:cSldViewPr snapToObjects="1" showGuides="1">
      <p:cViewPr varScale="1">
        <p:scale>
          <a:sx n="55" d="100"/>
          <a:sy n="55" d="100"/>
        </p:scale>
        <p:origin x="1048" y="36"/>
      </p:cViewPr>
      <p:guideLst>
        <p:guide orient="horz" pos="3888"/>
        <p:guide pos="4352"/>
      </p:guideLst>
    </p:cSldViewPr>
  </p:slideViewPr>
  <p:notesTextViewPr>
    <p:cViewPr>
      <p:scale>
        <a:sx n="125" d="100"/>
        <a:sy n="125" d="100"/>
      </p:scale>
      <p:origin x="0" y="0"/>
    </p:cViewPr>
  </p:notesTextViewPr>
  <p:sorterViewPr>
    <p:cViewPr varScale="1">
      <p:scale>
        <a:sx n="1" d="1"/>
        <a:sy n="1" d="1"/>
      </p:scale>
      <p:origin x="0" y="0"/>
    </p:cViewPr>
  </p:sorterViewPr>
  <p:notesViewPr>
    <p:cSldViewPr snapToObjects="1">
      <p:cViewPr varScale="1">
        <p:scale>
          <a:sx n="68" d="100"/>
          <a:sy n="68" d="100"/>
        </p:scale>
        <p:origin x="2724" y="72"/>
      </p:cViewPr>
      <p:guideLst>
        <p:guide orient="horz" pos="2832"/>
        <p:guide pos="2376"/>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customXml" Target="../customXml/item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1.xml"/><Relationship Id="rId24" Type="http://schemas.openxmlformats.org/officeDocument/2006/relationships/tags" Target="tags/tag1.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customXml" Target="../customXml/item10.xml"/><Relationship Id="rId19" Type="http://schemas.openxmlformats.org/officeDocument/2006/relationships/slide" Target="slides/slide8.xml"/><Relationship Id="rId31" Type="http://schemas.microsoft.com/office/2018/10/relationships/authors" Target="author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3.xml"/><Relationship Id="rId22" Type="http://schemas.openxmlformats.org/officeDocument/2006/relationships/notesMaster" Target="notesMasters/notesMaster1.xml"/><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lifetime income</c:v>
                </c:pt>
              </c:strCache>
            </c:strRef>
          </c:tx>
          <c:spPr>
            <a:ln>
              <a:noFill/>
            </a:ln>
          </c:spPr>
          <c:dPt>
            <c:idx val="0"/>
            <c:bubble3D val="0"/>
            <c:spPr>
              <a:solidFill>
                <a:schemeClr val="accent6"/>
              </a:solidFill>
              <a:ln w="19050">
                <a:noFill/>
              </a:ln>
              <a:effectLst/>
            </c:spPr>
            <c:extLst>
              <c:ext xmlns:c16="http://schemas.microsoft.com/office/drawing/2014/chart" uri="{C3380CC4-5D6E-409C-BE32-E72D297353CC}">
                <c16:uniqueId val="{00000001-6ACA-416F-B94C-3B403E161779}"/>
              </c:ext>
            </c:extLst>
          </c:dPt>
          <c:dPt>
            <c:idx val="1"/>
            <c:bubble3D val="0"/>
            <c:spPr>
              <a:noFill/>
              <a:ln w="19050">
                <a:noFill/>
              </a:ln>
              <a:effectLst/>
            </c:spPr>
            <c:extLst>
              <c:ext xmlns:c16="http://schemas.microsoft.com/office/drawing/2014/chart" uri="{C3380CC4-5D6E-409C-BE32-E72D297353CC}">
                <c16:uniqueId val="{00000003-6ACA-416F-B94C-3B403E161779}"/>
              </c:ext>
            </c:extLst>
          </c:dPt>
          <c:cat>
            <c:strRef>
              <c:f>Sheet1!$A$2:$A$3</c:f>
              <c:strCache>
                <c:ptCount val="2"/>
                <c:pt idx="0">
                  <c:v>participants</c:v>
                </c:pt>
                <c:pt idx="1">
                  <c:v>no</c:v>
                </c:pt>
              </c:strCache>
            </c:strRef>
          </c:cat>
          <c:val>
            <c:numRef>
              <c:f>Sheet1!$B$2:$B$3</c:f>
              <c:numCache>
                <c:formatCode>General</c:formatCode>
                <c:ptCount val="2"/>
                <c:pt idx="0">
                  <c:v>70</c:v>
                </c:pt>
                <c:pt idx="1">
                  <c:v>30</c:v>
                </c:pt>
              </c:numCache>
            </c:numRef>
          </c:val>
          <c:extLst>
            <c:ext xmlns:c16="http://schemas.microsoft.com/office/drawing/2014/chart" uri="{C3380CC4-5D6E-409C-BE32-E72D297353CC}">
              <c16:uniqueId val="{00000004-6ACA-416F-B94C-3B403E161779}"/>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lifetime income</c:v>
                </c:pt>
              </c:strCache>
            </c:strRef>
          </c:tx>
          <c:spPr>
            <a:ln>
              <a:noFill/>
            </a:ln>
          </c:spPr>
          <c:dPt>
            <c:idx val="0"/>
            <c:bubble3D val="0"/>
            <c:spPr>
              <a:solidFill>
                <a:schemeClr val="accent6"/>
              </a:solidFill>
              <a:ln w="19050">
                <a:noFill/>
              </a:ln>
              <a:effectLst/>
            </c:spPr>
            <c:extLst>
              <c:ext xmlns:c16="http://schemas.microsoft.com/office/drawing/2014/chart" uri="{C3380CC4-5D6E-409C-BE32-E72D297353CC}">
                <c16:uniqueId val="{00000001-335A-4D9F-8A12-AA0516B37CFF}"/>
              </c:ext>
            </c:extLst>
          </c:dPt>
          <c:dPt>
            <c:idx val="1"/>
            <c:bubble3D val="0"/>
            <c:spPr>
              <a:noFill/>
              <a:ln w="19050">
                <a:noFill/>
              </a:ln>
              <a:effectLst/>
            </c:spPr>
            <c:extLst>
              <c:ext xmlns:c16="http://schemas.microsoft.com/office/drawing/2014/chart" uri="{C3380CC4-5D6E-409C-BE32-E72D297353CC}">
                <c16:uniqueId val="{00000003-335A-4D9F-8A12-AA0516B37CFF}"/>
              </c:ext>
            </c:extLst>
          </c:dPt>
          <c:cat>
            <c:strRef>
              <c:f>Sheet1!$A$2:$A$3</c:f>
              <c:strCache>
                <c:ptCount val="2"/>
                <c:pt idx="0">
                  <c:v>participants</c:v>
                </c:pt>
                <c:pt idx="1">
                  <c:v>no</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335A-4D9F-8A12-AA0516B37CFF}"/>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lifetime income</c:v>
                </c:pt>
              </c:strCache>
            </c:strRef>
          </c:tx>
          <c:spPr>
            <a:ln>
              <a:noFill/>
            </a:ln>
          </c:spPr>
          <c:dPt>
            <c:idx val="0"/>
            <c:bubble3D val="0"/>
            <c:spPr>
              <a:solidFill>
                <a:schemeClr val="accent6"/>
              </a:solidFill>
              <a:ln w="19050">
                <a:noFill/>
              </a:ln>
              <a:effectLst/>
            </c:spPr>
            <c:extLst>
              <c:ext xmlns:c16="http://schemas.microsoft.com/office/drawing/2014/chart" uri="{C3380CC4-5D6E-409C-BE32-E72D297353CC}">
                <c16:uniqueId val="{00000001-3793-41E8-9121-325B054DDE63}"/>
              </c:ext>
            </c:extLst>
          </c:dPt>
          <c:dPt>
            <c:idx val="1"/>
            <c:bubble3D val="0"/>
            <c:spPr>
              <a:noFill/>
              <a:ln w="19050">
                <a:noFill/>
              </a:ln>
              <a:effectLst/>
            </c:spPr>
            <c:extLst>
              <c:ext xmlns:c16="http://schemas.microsoft.com/office/drawing/2014/chart" uri="{C3380CC4-5D6E-409C-BE32-E72D297353CC}">
                <c16:uniqueId val="{00000003-3793-41E8-9121-325B054DDE63}"/>
              </c:ext>
            </c:extLst>
          </c:dPt>
          <c:cat>
            <c:strRef>
              <c:f>Sheet1!$A$2:$A$3</c:f>
              <c:strCache>
                <c:ptCount val="2"/>
                <c:pt idx="0">
                  <c:v>participants</c:v>
                </c:pt>
                <c:pt idx="1">
                  <c:v>no</c:v>
                </c:pt>
              </c:strCache>
            </c:strRef>
          </c:cat>
          <c:val>
            <c:numRef>
              <c:f>Sheet1!$B$2:$B$3</c:f>
              <c:numCache>
                <c:formatCode>General</c:formatCode>
                <c:ptCount val="2"/>
                <c:pt idx="0">
                  <c:v>78</c:v>
                </c:pt>
                <c:pt idx="1">
                  <c:v>22</c:v>
                </c:pt>
              </c:numCache>
            </c:numRef>
          </c:val>
          <c:extLst>
            <c:ext xmlns:c16="http://schemas.microsoft.com/office/drawing/2014/chart" uri="{C3380CC4-5D6E-409C-BE32-E72D297353CC}">
              <c16:uniqueId val="{00000004-3793-41E8-9121-325B054DDE63}"/>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6653" tIns="48327" rIns="96653" bIns="48327" rtlCol="0"/>
          <a:lstStyle>
            <a:lvl1pPr algn="r">
              <a:defRPr sz="1200"/>
            </a:lvl1pPr>
          </a:lstStyle>
          <a:p>
            <a:fld id="{84A12E58-8FC3-8547-9F9B-3A01EB113CB3}" type="datetimeFigureOut">
              <a:rPr lang="en-US" smtClean="0"/>
              <a:pPr/>
              <a:t>12/2/2024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6653" tIns="48327" rIns="96653" bIns="4832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6653" tIns="48327" rIns="96653" bIns="48327" rtlCol="0" anchor="b"/>
          <a:lstStyle>
            <a:lvl1pPr algn="r">
              <a:defRPr sz="1200"/>
            </a:lvl1pPr>
          </a:lstStyle>
          <a:p>
            <a:fld id="{178F25CE-8490-0E45-8DEC-136F20232716}" type="slidenum">
              <a:rPr lang="en-US" smtClean="0"/>
              <a:pPr/>
              <a:t>‹#›</a:t>
            </a:fld>
            <a:endParaRPr lang="en-US"/>
          </a:p>
        </p:txBody>
      </p:sp>
    </p:spTree>
    <p:extLst>
      <p:ext uri="{BB962C8B-B14F-4D97-AF65-F5344CB8AC3E}">
        <p14:creationId xmlns:p14="http://schemas.microsoft.com/office/powerpoint/2010/main" val="26404204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6653" tIns="48327" rIns="96653" bIns="48327" rtlCol="0"/>
          <a:lstStyle>
            <a:lvl1pPr algn="r">
              <a:defRPr sz="1200"/>
            </a:lvl1pPr>
          </a:lstStyle>
          <a:p>
            <a:fld id="{E87FA6A0-8E5C-564C-9788-458373FD8A8F}" type="datetimeFigureOut">
              <a:rPr lang="en-US" smtClean="0"/>
              <a:pPr/>
              <a:t>12/2/2024</a:t>
            </a:fld>
            <a:endParaRPr lang="en-US"/>
          </a:p>
        </p:txBody>
      </p:sp>
      <p:sp>
        <p:nvSpPr>
          <p:cNvPr id="4" name="Slide Image Placeholder 3"/>
          <p:cNvSpPr>
            <a:spLocks noGrp="1" noRot="1" noChangeAspect="1"/>
          </p:cNvSpPr>
          <p:nvPr>
            <p:ph type="sldImg" idx="2"/>
          </p:nvPr>
        </p:nvSpPr>
        <p:spPr>
          <a:xfrm>
            <a:off x="406400" y="695325"/>
            <a:ext cx="6197600" cy="3487738"/>
          </a:xfrm>
          <a:prstGeom prst="rect">
            <a:avLst/>
          </a:prstGeom>
          <a:noFill/>
          <a:ln w="12700">
            <a:solidFill>
              <a:prstClr val="black"/>
            </a:solidFill>
          </a:ln>
        </p:spPr>
        <p:txBody>
          <a:bodyPr vert="horz" lIns="96653" tIns="48327" rIns="96653" bIns="48327" rtlCol="0" anchor="ctr"/>
          <a:lstStyle/>
          <a:p>
            <a:r>
              <a:rPr lang="en-US" dirty="0"/>
              <a:t>l</a:t>
            </a:r>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6653" tIns="48327" rIns="96653" bIns="48327" rtlCol="0" anchor="b"/>
          <a:lstStyle>
            <a:lvl1pPr algn="r">
              <a:defRPr sz="1200"/>
            </a:lvl1pPr>
          </a:lstStyle>
          <a:p>
            <a:fld id="{C832F44B-C367-AC45-8ED1-DB5A0EF77DB2}" type="slidenum">
              <a:rPr lang="en-US" smtClean="0"/>
              <a:pPr/>
              <a:t>‹#›</a:t>
            </a:fld>
            <a:endParaRPr lang="en-US"/>
          </a:p>
        </p:txBody>
      </p:sp>
    </p:spTree>
    <p:extLst>
      <p:ext uri="{BB962C8B-B14F-4D97-AF65-F5344CB8AC3E}">
        <p14:creationId xmlns:p14="http://schemas.microsoft.com/office/powerpoint/2010/main" val="836588355"/>
      </p:ext>
    </p:extLst>
  </p:cSld>
  <p:clrMap bg1="lt1" tx1="dk1" bg2="lt2" tx2="dk2" accent1="accent1" accent2="accent2" accent3="accent3" accent4="accent4" accent5="accent5" accent6="accent6" hlink="hlink" folHlink="folHlink"/>
  <p:hf hdr="0" ftr="0" dt="0"/>
  <p:notesStyle>
    <a:lvl1pPr marL="0" algn="l" defTabSz="509412" rtl="0" eaLnBrk="1" latinLnBrk="0" hangingPunct="1">
      <a:defRPr sz="1337" kern="1200">
        <a:solidFill>
          <a:schemeClr val="tx1"/>
        </a:solidFill>
        <a:latin typeface="+mn-lt"/>
        <a:ea typeface="+mn-ea"/>
        <a:cs typeface="+mn-cs"/>
      </a:defRPr>
    </a:lvl1pPr>
    <a:lvl2pPr marL="509412" algn="l" defTabSz="509412" rtl="0" eaLnBrk="1" latinLnBrk="0" hangingPunct="1">
      <a:defRPr sz="1337" kern="1200">
        <a:solidFill>
          <a:schemeClr val="tx1"/>
        </a:solidFill>
        <a:latin typeface="+mn-lt"/>
        <a:ea typeface="+mn-ea"/>
        <a:cs typeface="+mn-cs"/>
      </a:defRPr>
    </a:lvl2pPr>
    <a:lvl3pPr marL="1018824" algn="l" defTabSz="509412" rtl="0" eaLnBrk="1" latinLnBrk="0" hangingPunct="1">
      <a:defRPr sz="1337" kern="1200">
        <a:solidFill>
          <a:schemeClr val="tx1"/>
        </a:solidFill>
        <a:latin typeface="+mn-lt"/>
        <a:ea typeface="+mn-ea"/>
        <a:cs typeface="+mn-cs"/>
      </a:defRPr>
    </a:lvl3pPr>
    <a:lvl4pPr marL="1528237" algn="l" defTabSz="509412" rtl="0" eaLnBrk="1" latinLnBrk="0" hangingPunct="1">
      <a:defRPr sz="1337" kern="1200">
        <a:solidFill>
          <a:schemeClr val="tx1"/>
        </a:solidFill>
        <a:latin typeface="+mn-lt"/>
        <a:ea typeface="+mn-ea"/>
        <a:cs typeface="+mn-cs"/>
      </a:defRPr>
    </a:lvl4pPr>
    <a:lvl5pPr marL="2037649" algn="l" defTabSz="509412" rtl="0" eaLnBrk="1" latinLnBrk="0" hangingPunct="1">
      <a:defRPr sz="1337" kern="1200">
        <a:solidFill>
          <a:schemeClr val="tx1"/>
        </a:solidFill>
        <a:latin typeface="+mn-lt"/>
        <a:ea typeface="+mn-ea"/>
        <a:cs typeface="+mn-cs"/>
      </a:defRPr>
    </a:lvl5pPr>
    <a:lvl6pPr marL="2547061" algn="l" defTabSz="509412" rtl="0" eaLnBrk="1" latinLnBrk="0" hangingPunct="1">
      <a:defRPr sz="1337" kern="1200">
        <a:solidFill>
          <a:schemeClr val="tx1"/>
        </a:solidFill>
        <a:latin typeface="+mn-lt"/>
        <a:ea typeface="+mn-ea"/>
        <a:cs typeface="+mn-cs"/>
      </a:defRPr>
    </a:lvl6pPr>
    <a:lvl7pPr marL="3056473" algn="l" defTabSz="509412" rtl="0" eaLnBrk="1" latinLnBrk="0" hangingPunct="1">
      <a:defRPr sz="1337" kern="1200">
        <a:solidFill>
          <a:schemeClr val="tx1"/>
        </a:solidFill>
        <a:latin typeface="+mn-lt"/>
        <a:ea typeface="+mn-ea"/>
        <a:cs typeface="+mn-cs"/>
      </a:defRPr>
    </a:lvl7pPr>
    <a:lvl8pPr marL="3565886" algn="l" defTabSz="509412" rtl="0" eaLnBrk="1" latinLnBrk="0" hangingPunct="1">
      <a:defRPr sz="1337" kern="1200">
        <a:solidFill>
          <a:schemeClr val="tx1"/>
        </a:solidFill>
        <a:latin typeface="+mn-lt"/>
        <a:ea typeface="+mn-ea"/>
        <a:cs typeface="+mn-cs"/>
      </a:defRPr>
    </a:lvl8pPr>
    <a:lvl9pPr marL="4075298" algn="l" defTabSz="509412"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32F44B-C367-AC45-8ED1-DB5A0EF77DB2}" type="slidenum">
              <a:rPr lang="en-US" smtClean="0"/>
              <a:pPr/>
              <a:t>1</a:t>
            </a:fld>
            <a:endParaRPr lang="en-US" dirty="0"/>
          </a:p>
        </p:txBody>
      </p:sp>
    </p:spTree>
    <p:extLst>
      <p:ext uri="{BB962C8B-B14F-4D97-AF65-F5344CB8AC3E}">
        <p14:creationId xmlns:p14="http://schemas.microsoft.com/office/powerpoint/2010/main" val="2418851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32F44B-C367-AC45-8ED1-DB5A0EF77DB2}" type="slidenum">
              <a:rPr lang="en-US" smtClean="0"/>
              <a:pPr/>
              <a:t>10</a:t>
            </a:fld>
            <a:endParaRPr lang="en-US"/>
          </a:p>
        </p:txBody>
      </p:sp>
    </p:spTree>
    <p:extLst>
      <p:ext uri="{BB962C8B-B14F-4D97-AF65-F5344CB8AC3E}">
        <p14:creationId xmlns:p14="http://schemas.microsoft.com/office/powerpoint/2010/main" val="1830987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Why consider adding an in-plan annuity to your company’s 401(k) plan?</a:t>
            </a:r>
          </a:p>
          <a:p>
            <a:endParaRPr lang="en-US" sz="1200" dirty="0"/>
          </a:p>
          <a:p>
            <a:r>
              <a:rPr lang="en-US" sz="1200" dirty="0"/>
              <a:t>American workers are worried that they will outlive their retirement savings. </a:t>
            </a:r>
          </a:p>
          <a:p>
            <a:pPr marL="171450" indent="-171450">
              <a:buFont typeface="Arial" panose="020B0604020202020204" pitchFamily="34" charset="0"/>
              <a:buChar char="•"/>
            </a:pPr>
            <a:r>
              <a:rPr lang="en-US" sz="1200" dirty="0"/>
              <a:t>AARP study showed nearly 50% of those surveyed are concerned they will run out of money during retirement. </a:t>
            </a:r>
          </a:p>
          <a:p>
            <a:pPr marL="171450" indent="-171450">
              <a:buFont typeface="Arial" panose="020B0604020202020204" pitchFamily="34" charset="0"/>
              <a:buChar char="•"/>
            </a:pPr>
            <a:r>
              <a:rPr lang="en-US" sz="1200" dirty="0" err="1"/>
              <a:t>GEmployers</a:t>
            </a:r>
            <a:r>
              <a:rPr lang="en-US" sz="1200" dirty="0"/>
              <a:t> could use this to motivate recruit, retain and eventually allow employees to retire financially secure and on time.</a:t>
            </a:r>
          </a:p>
          <a:p>
            <a:pPr marL="171450" indent="-171450">
              <a:buFont typeface="Arial" panose="020B0604020202020204" pitchFamily="34" charset="0"/>
              <a:buChar char="•"/>
            </a:pPr>
            <a:r>
              <a:rPr lang="en-US" sz="1200" dirty="0"/>
              <a:t>In fact, 70% percent of participants surveyed by Nuveen’s parent company - TIAA - expressed a preference to work for a company that offers a guaranteed lifetime income solution in retirement. </a:t>
            </a:r>
          </a:p>
          <a:p>
            <a:pPr marL="171450" indent="-171450">
              <a:buFont typeface="Arial" panose="020B0604020202020204" pitchFamily="34" charset="0"/>
              <a:buChar char="•"/>
            </a:pPr>
            <a:r>
              <a:rPr lang="en-US" sz="1200" dirty="0"/>
              <a:t>Even higher numbers expressed a preference for income stability over just principal protection, with 78% of respondents to an EBRI survey asking for guaranteed retirement income.</a:t>
            </a:r>
          </a:p>
          <a:p>
            <a:r>
              <a:rPr lang="en-US" sz="1200" dirty="0"/>
              <a:t> </a:t>
            </a:r>
          </a:p>
          <a:p>
            <a:r>
              <a:rPr lang="en-US" sz="1200" dirty="0"/>
              <a:t>Workers understand that guaranteed income plays a significant role in a secure retirement. Guaranteed lifetime income in retirement is a definite appeal to American workers, but they are looking to their employer to help.</a:t>
            </a:r>
          </a:p>
          <a:p>
            <a:endParaRPr lang="en-US" sz="1200" dirty="0"/>
          </a:p>
          <a:p>
            <a:endParaRPr lang="en-US" sz="1200" dirty="0"/>
          </a:p>
        </p:txBody>
      </p:sp>
      <p:sp>
        <p:nvSpPr>
          <p:cNvPr id="4" name="Slide Number Placeholder 3"/>
          <p:cNvSpPr>
            <a:spLocks noGrp="1"/>
          </p:cNvSpPr>
          <p:nvPr>
            <p:ph type="sldNum" sz="quarter" idx="5"/>
          </p:nvPr>
        </p:nvSpPr>
        <p:spPr/>
        <p:txBody>
          <a:bodyPr/>
          <a:lstStyle/>
          <a:p>
            <a:fld id="{C832F44B-C367-AC45-8ED1-DB5A0EF77DB2}" type="slidenum">
              <a:rPr lang="en-US" smtClean="0"/>
              <a:pPr/>
              <a:t>2</a:t>
            </a:fld>
            <a:endParaRPr lang="en-US"/>
          </a:p>
        </p:txBody>
      </p:sp>
    </p:spTree>
    <p:extLst>
      <p:ext uri="{BB962C8B-B14F-4D97-AF65-F5344CB8AC3E}">
        <p14:creationId xmlns:p14="http://schemas.microsoft.com/office/powerpoint/2010/main" val="4239155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dirty="0"/>
              <a:t>A recent survey shows that 85% of participants want a retirement plan that provides options designed to help generate income in retirement.</a:t>
            </a:r>
          </a:p>
          <a:p>
            <a:endParaRPr lang="en-US" sz="1200" i="0" dirty="0"/>
          </a:p>
          <a:p>
            <a:r>
              <a:rPr lang="en-US" sz="1200" i="0" dirty="0"/>
              <a:t>1 - Nearly three-quarters of participants are interested in a solution that is allocated to guaranteed lifetime income as participants near retirement.</a:t>
            </a:r>
          </a:p>
          <a:p>
            <a:endParaRPr lang="en-US" sz="1200" i="0" dirty="0"/>
          </a:p>
          <a:p>
            <a:r>
              <a:rPr lang="en-US" sz="1200" i="0" dirty="0"/>
              <a:t>2 - Offering an in-plan annuity is a simple way to help participants cover their living expenses throughout retirement and not outlive their savings.</a:t>
            </a:r>
          </a:p>
        </p:txBody>
      </p:sp>
      <p:sp>
        <p:nvSpPr>
          <p:cNvPr id="4" name="Slide Number Placeholder 3"/>
          <p:cNvSpPr>
            <a:spLocks noGrp="1"/>
          </p:cNvSpPr>
          <p:nvPr>
            <p:ph type="sldNum" sz="quarter" idx="5"/>
          </p:nvPr>
        </p:nvSpPr>
        <p:spPr/>
        <p:txBody>
          <a:bodyPr/>
          <a:lstStyle/>
          <a:p>
            <a:fld id="{C832F44B-C367-AC45-8ED1-DB5A0EF77DB2}" type="slidenum">
              <a:rPr lang="en-US" smtClean="0"/>
              <a:pPr/>
              <a:t>3</a:t>
            </a:fld>
            <a:endParaRPr lang="en-US"/>
          </a:p>
        </p:txBody>
      </p:sp>
    </p:spTree>
    <p:extLst>
      <p:ext uri="{BB962C8B-B14F-4D97-AF65-F5344CB8AC3E}">
        <p14:creationId xmlns:p14="http://schemas.microsoft.com/office/powerpoint/2010/main" val="1443874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Risk: Living longer</a:t>
            </a:r>
          </a:p>
          <a:p>
            <a:r>
              <a:rPr lang="en-US" sz="1200" dirty="0"/>
              <a:t>If the goal of a retirement plan is to have savings that lasts throughout retirement, an annuity is in line with that goal. With an in-plan annuity, participants and their spouse/partner have access to dependable income for life.</a:t>
            </a:r>
          </a:p>
          <a:p>
            <a:endParaRPr lang="en-US" sz="1200" dirty="0"/>
          </a:p>
          <a:p>
            <a:r>
              <a:rPr lang="en-US" sz="1200" b="1" dirty="0"/>
              <a:t>Risk: Market fluctuation</a:t>
            </a:r>
          </a:p>
          <a:p>
            <a:r>
              <a:rPr lang="en-US" sz="1200" dirty="0"/>
              <a:t>There can be significant risk to withdrawing money in a down market, but an annuity can add stability to a portfolio during market fluctuations by providing guaranteed savings or income. An allocation to a fixed annuity is guaranteed to increase every day, protecting savings as retirement approaches. A variable annuity’s income can rise or fall over time, and any increases can help counter inflation. </a:t>
            </a:r>
          </a:p>
          <a:p>
            <a:endParaRPr lang="en-US" sz="1200" dirty="0"/>
          </a:p>
          <a:p>
            <a:r>
              <a:rPr lang="en-US" sz="1200" b="1" dirty="0"/>
              <a:t>Risk: Managing investments as participants age</a:t>
            </a:r>
          </a:p>
          <a:p>
            <a:r>
              <a:rPr lang="en-US" sz="1200" dirty="0"/>
              <a:t>This sobering statistic underscores the need to provide help to retirees as they age—particularly for something as important as their retirement investments. In-plan annuities are set up to deliver regular payments as long as a participant lives, typically with little to no management. This dependable monthly income can help ease participants’ concerns of managing investments and withdrawals as they age.</a:t>
            </a:r>
          </a:p>
          <a:p>
            <a:endParaRPr lang="en-US" sz="1200" dirty="0"/>
          </a:p>
          <a:p>
            <a:endParaRPr lang="en-US" sz="1200" dirty="0"/>
          </a:p>
          <a:p>
            <a:endParaRPr lang="en-US" sz="1200" dirty="0"/>
          </a:p>
        </p:txBody>
      </p:sp>
      <p:sp>
        <p:nvSpPr>
          <p:cNvPr id="4" name="Slide Number Placeholder 3"/>
          <p:cNvSpPr>
            <a:spLocks noGrp="1"/>
          </p:cNvSpPr>
          <p:nvPr>
            <p:ph type="sldNum" sz="quarter" idx="5"/>
          </p:nvPr>
        </p:nvSpPr>
        <p:spPr/>
        <p:txBody>
          <a:bodyPr/>
          <a:lstStyle/>
          <a:p>
            <a:fld id="{C832F44B-C367-AC45-8ED1-DB5A0EF77DB2}" type="slidenum">
              <a:rPr lang="en-US" smtClean="0"/>
              <a:pPr/>
              <a:t>4</a:t>
            </a:fld>
            <a:endParaRPr lang="en-US"/>
          </a:p>
        </p:txBody>
      </p:sp>
    </p:spTree>
    <p:extLst>
      <p:ext uri="{BB962C8B-B14F-4D97-AF65-F5344CB8AC3E}">
        <p14:creationId xmlns:p14="http://schemas.microsoft.com/office/powerpoint/2010/main" val="1460442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According to the Harvard Business Review, voluntary resignations have been trending upward over the past 10 years. The pandemic greatly impacted the trend, leading to the Great Resignation in 2021, where 47 million Americans voluntarily to left their jobs.</a:t>
            </a:r>
          </a:p>
          <a:p>
            <a:endParaRPr lang="en-US" sz="1200" dirty="0"/>
          </a:p>
          <a:p>
            <a:r>
              <a:rPr lang="en-US" sz="1200" dirty="0"/>
              <a:t>Why is recruitment and retention important to an employer? Because employee turnover impacts a company’s bottom line. </a:t>
            </a:r>
          </a:p>
          <a:p>
            <a:pPr marL="171450" indent="-171450">
              <a:buFont typeface="Arial" panose="020B0604020202020204" pitchFamily="34" charset="0"/>
              <a:buChar char="•"/>
            </a:pPr>
            <a:r>
              <a:rPr lang="en-US" sz="1200" dirty="0"/>
              <a:t>According to the Bureau of Labor Statistics, 3.6 million people quit their jobs last October.</a:t>
            </a:r>
          </a:p>
          <a:p>
            <a:pPr marL="171450" indent="-171450">
              <a:buFont typeface="Arial" panose="020B0604020202020204" pitchFamily="34" charset="0"/>
              <a:buChar char="•"/>
            </a:pPr>
            <a:r>
              <a:rPr lang="en-US" sz="1200" dirty="0" err="1"/>
              <a:t>Hubspot</a:t>
            </a:r>
            <a:r>
              <a:rPr lang="en-US" sz="1200" dirty="0"/>
              <a:t> reports that employee turnover results in $1.8 billion in loss productivity each year. </a:t>
            </a:r>
          </a:p>
          <a:p>
            <a:pPr marL="171450" indent="-171450">
              <a:buFont typeface="Arial" panose="020B0604020202020204" pitchFamily="34" charset="0"/>
              <a:buChar char="•"/>
            </a:pPr>
            <a:r>
              <a:rPr lang="en-US" sz="1200" dirty="0"/>
              <a:t>A study by </a:t>
            </a:r>
            <a:r>
              <a:rPr lang="en-US" sz="1200" dirty="0" err="1"/>
              <a:t>Zippia</a:t>
            </a:r>
            <a:r>
              <a:rPr lang="en-US" sz="1200" dirty="0"/>
              <a:t> shows that it costs 40% of an employee’s base salary to replace a new hire with benefits. </a:t>
            </a:r>
          </a:p>
          <a:p>
            <a:pPr marL="171450" indent="-171450">
              <a:buFont typeface="Arial" panose="020B0604020202020204" pitchFamily="34" charset="0"/>
              <a:buChar char="•"/>
            </a:pPr>
            <a:endParaRPr lang="en-US" sz="1200" dirty="0"/>
          </a:p>
          <a:p>
            <a:endParaRPr lang="en-US" sz="1200" dirty="0"/>
          </a:p>
          <a:p>
            <a:r>
              <a:rPr lang="en-US" sz="1200" dirty="0"/>
              <a:t>					</a:t>
            </a:r>
          </a:p>
          <a:p>
            <a:r>
              <a:rPr lang="en-US" sz="1200" dirty="0"/>
              <a:t>Source </a:t>
            </a:r>
          </a:p>
          <a:p>
            <a:r>
              <a:rPr lang="en-US" sz="1200" dirty="0"/>
              <a:t>But another challenge employers are facing is getting their employees to an on-time retirement.</a:t>
            </a:r>
          </a:p>
          <a:p>
            <a:r>
              <a:rPr lang="en-US" sz="1200" dirty="0"/>
              <a:t>1. Harvard Business Review, The Great Resignation Didn’t Start with the Pandemic, March 23, 2022</a:t>
            </a:r>
          </a:p>
          <a:p>
            <a:endParaRPr lang="en-US" sz="1200" dirty="0"/>
          </a:p>
          <a:p>
            <a:endParaRPr lang="en-US" sz="1200" dirty="0"/>
          </a:p>
        </p:txBody>
      </p:sp>
      <p:sp>
        <p:nvSpPr>
          <p:cNvPr id="4" name="Slide Number Placeholder 3"/>
          <p:cNvSpPr>
            <a:spLocks noGrp="1"/>
          </p:cNvSpPr>
          <p:nvPr>
            <p:ph type="sldNum" sz="quarter" idx="5"/>
          </p:nvPr>
        </p:nvSpPr>
        <p:spPr/>
        <p:txBody>
          <a:bodyPr/>
          <a:lstStyle/>
          <a:p>
            <a:fld id="{C832F44B-C367-AC45-8ED1-DB5A0EF77DB2}" type="slidenum">
              <a:rPr lang="en-US" smtClean="0"/>
              <a:pPr/>
              <a:t>5</a:t>
            </a:fld>
            <a:endParaRPr lang="en-US"/>
          </a:p>
        </p:txBody>
      </p:sp>
    </p:spTree>
    <p:extLst>
      <p:ext uri="{BB962C8B-B14F-4D97-AF65-F5344CB8AC3E}">
        <p14:creationId xmlns:p14="http://schemas.microsoft.com/office/powerpoint/2010/main" val="1032933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tabLst>
                <a:tab pos="2324100" algn="l"/>
              </a:tabLst>
            </a:pPr>
            <a:r>
              <a:rPr lang="en-US" sz="1400" i="1" kern="100" dirty="0">
                <a:effectLst/>
                <a:latin typeface="Calibri" panose="020F0502020204030204" pitchFamily="34" charset="0"/>
                <a:ea typeface="Calibri" panose="020F0502020204030204" pitchFamily="34" charset="0"/>
                <a:cs typeface="Times New Roman" panose="02020603050405020304" pitchFamily="18" charset="0"/>
              </a:rPr>
              <a:t>The reluctant retiree</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is an employee who is near or at retirement but not confident they can make it without a paycheck. </a:t>
            </a:r>
          </a:p>
          <a:p>
            <a:pPr marL="342900" marR="0" lvl="0" indent="-342900">
              <a:lnSpc>
                <a:spcPct val="107000"/>
              </a:lnSpc>
              <a:spcBef>
                <a:spcPts val="0"/>
              </a:spcBef>
              <a:spcAft>
                <a:spcPts val="0"/>
              </a:spcAft>
              <a:buFont typeface="Symbol" panose="05050102010706020507" pitchFamily="18" charset="2"/>
              <a:buChar char=""/>
              <a:tabLst>
                <a:tab pos="2324100" algn="l"/>
              </a:tabLs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They extend their retirement date - potentially causing the company to incur higher labor costs, increased healthcare premiums and lower productivity due to financial stress. </a:t>
            </a:r>
          </a:p>
          <a:p>
            <a:pPr marL="342900" marR="0" lvl="0" indent="-342900">
              <a:lnSpc>
                <a:spcPct val="107000"/>
              </a:lnSpc>
              <a:spcBef>
                <a:spcPts val="0"/>
              </a:spcBef>
              <a:spcAft>
                <a:spcPts val="0"/>
              </a:spcAft>
              <a:buFont typeface="Symbol" panose="05050102010706020507" pitchFamily="18" charset="2"/>
              <a:buChar char=""/>
              <a:tabLst>
                <a:tab pos="2324100" algn="l"/>
              </a:tabLs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According to the USI Consulting Group, it costs a business about $50,000 per employee each year retirement is delayed.</a:t>
            </a:r>
          </a:p>
        </p:txBody>
      </p:sp>
      <p:sp>
        <p:nvSpPr>
          <p:cNvPr id="4" name="Slide Number Placeholder 3"/>
          <p:cNvSpPr>
            <a:spLocks noGrp="1"/>
          </p:cNvSpPr>
          <p:nvPr>
            <p:ph type="sldNum" sz="quarter" idx="5"/>
          </p:nvPr>
        </p:nvSpPr>
        <p:spPr/>
        <p:txBody>
          <a:bodyPr/>
          <a:lstStyle/>
          <a:p>
            <a:fld id="{C832F44B-C367-AC45-8ED1-DB5A0EF77DB2}" type="slidenum">
              <a:rPr lang="en-US" smtClean="0"/>
              <a:pPr/>
              <a:t>6</a:t>
            </a:fld>
            <a:endParaRPr lang="en-US"/>
          </a:p>
        </p:txBody>
      </p:sp>
    </p:spTree>
    <p:extLst>
      <p:ext uri="{BB962C8B-B14F-4D97-AF65-F5344CB8AC3E}">
        <p14:creationId xmlns:p14="http://schemas.microsoft.com/office/powerpoint/2010/main" val="1425504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Georgia" panose="02040502050405020303" pitchFamily="18" charset="0"/>
                <a:ea typeface="Calibri" panose="020F0502020204030204" pitchFamily="34" charset="0"/>
                <a:cs typeface="Calibri" panose="020F0502020204030204" pitchFamily="34" charset="0"/>
              </a:rPr>
              <a:t>Despite their benefits and risk mitigation features, annuities are, at times, misjudged. Given the demand among participants and the opportunities for plan sponsors, it is important to separate myth from reality to fully understand the merits of annuity investing.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Georgia" panose="02040502050405020303" pitchFamily="18"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Georgia" panose="02040502050405020303" pitchFamily="18" charset="0"/>
                <a:ea typeface="Calibri" panose="020F0502020204030204" pitchFamily="34" charset="0"/>
                <a:cs typeface="Calibri" panose="020F0502020204030204" pitchFamily="34" charset="0"/>
              </a:rPr>
              <a:t>Annuities are much more expensive—due to high and hidden fees—than other options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Georgia" panose="02040502050405020303" pitchFamily="18" charset="0"/>
                <a:ea typeface="Calibri" panose="020F0502020204030204" pitchFamily="34" charset="0"/>
                <a:cs typeface="Calibri" panose="020F0502020204030204" pitchFamily="34" charset="0"/>
              </a:rPr>
              <a:t>Compared to traditional retail annuities that ramp up costs with added features, employer-provided in-plan annuities are engineered to be cost-effective and adaptable, offering a range of options for growth, income and diversification potential.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Georgia" panose="02040502050405020303" pitchFamily="18"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Georgia" panose="02040502050405020303" pitchFamily="18" charset="0"/>
                <a:ea typeface="Calibri" panose="020F0502020204030204" pitchFamily="34" charset="0"/>
                <a:cs typeface="Calibri" panose="020F0502020204030204" pitchFamily="34" charset="0"/>
              </a:rPr>
              <a:t>Exercising the option to receive lifetime income is limited to only at retirement.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Georgia" panose="02040502050405020303" pitchFamily="18" charset="0"/>
                <a:ea typeface="Calibri" panose="020F0502020204030204" pitchFamily="34" charset="0"/>
                <a:cs typeface="Calibri" panose="020F0502020204030204" pitchFamily="34" charset="0"/>
              </a:rPr>
              <a:t>Some annuity products allow for multiple elections for lifetime income over time. For example, participants can annuitize a portion of their balance at retirement then wait several years to annuitize more after retirement.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Georgia" panose="02040502050405020303" pitchFamily="18"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Georgia" panose="02040502050405020303" pitchFamily="18" charset="0"/>
                <a:ea typeface="Calibri" panose="020F0502020204030204" pitchFamily="34" charset="0"/>
                <a:cs typeface="Calibri" panose="020F0502020204030204" pitchFamily="34" charset="0"/>
              </a:rPr>
              <a:t>Annuities are not competitive with other withdrawal options.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Georgia" panose="02040502050405020303" pitchFamily="18" charset="0"/>
                <a:ea typeface="Calibri" panose="020F0502020204030204" pitchFamily="34" charset="0"/>
                <a:cs typeface="Calibri" panose="020F0502020204030204" pitchFamily="34" charset="0"/>
              </a:rPr>
              <a:t>Annuities are the only investment vehicle with a guaranteed stream of lifetime income, helping to avoid the danger of outliving savings by using systematic withdrawals. Moreover, the annuitant or their spouse or partner (if selected) will get annuity income for as long as they live or for a minimum of 20 years (if selected). In addition, the annuitant may be able to elect a life with cash refund annuity. In this case, payments are made until the annuitant dies. If any balance remains between the sum of the premium payments and the sum of the payouts, that remainder is paid to the annuitant’s beneficiary.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Georgia" panose="02040502050405020303" pitchFamily="18"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Georgia" panose="02040502050405020303" pitchFamily="18"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71777376-6231-4FF2-90FB-98434EA0AAC6}" type="slidenum">
              <a:rPr lang="en-US" smtClean="0"/>
              <a:t>7</a:t>
            </a:fld>
            <a:endParaRPr lang="en-US"/>
          </a:p>
        </p:txBody>
      </p:sp>
    </p:spTree>
    <p:extLst>
      <p:ext uri="{BB962C8B-B14F-4D97-AF65-F5344CB8AC3E}">
        <p14:creationId xmlns:p14="http://schemas.microsoft.com/office/powerpoint/2010/main" val="3478377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Annuities are restrictive, with little to no flexibility.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Annuities offer a range of options. They can be used to diversify a retirement income plan.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It’s all or nothing with annuities: they require using total savings.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A personalized retirement income plan can combine monthly income from annuities, Social Security benefits and other sources of retirement income. In fact, annuities can guarantee income to help cover essential expenses while allowing more flexibility for discretionary spending with other sources of retirement savings.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Employees lose estate value.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Participants have multiple options when choosing lifetime income, which can include payout options for a joint annuitant and/or a selected beneficiary to provide for an estate benefit.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71777376-6231-4FF2-90FB-98434EA0AAC6}" type="slidenum">
              <a:rPr lang="en-US" smtClean="0"/>
              <a:t>8</a:t>
            </a:fld>
            <a:endParaRPr lang="en-US"/>
          </a:p>
        </p:txBody>
      </p:sp>
    </p:spTree>
    <p:extLst>
      <p:ext uri="{BB962C8B-B14F-4D97-AF65-F5344CB8AC3E}">
        <p14:creationId xmlns:p14="http://schemas.microsoft.com/office/powerpoint/2010/main" val="295466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5486400" algn="r"/>
              </a:tabLst>
            </a:pPr>
            <a:r>
              <a:rPr lang="en-US" sz="1400" dirty="0">
                <a:effectLst/>
                <a:latin typeface="Georgia" panose="02040502050405020303" pitchFamily="18" charset="0"/>
                <a:ea typeface="Aptos" panose="020B0004020202020204" pitchFamily="34" charset="0"/>
                <a:cs typeface="Arial" panose="020B0604020202020204" pitchFamily="34" charset="0"/>
              </a:rPr>
              <a:t>It’s important to understand how employees plan use their retirement savings while working, and what they plan to do with those funds upon retirement. </a:t>
            </a:r>
          </a:p>
          <a:p>
            <a:pPr marL="0" marR="0">
              <a:spcBef>
                <a:spcPts val="0"/>
              </a:spcBef>
              <a:spcAft>
                <a:spcPts val="0"/>
              </a:spcAft>
              <a:tabLst>
                <a:tab pos="5486400" algn="r"/>
              </a:tabLst>
            </a:pPr>
            <a:endParaRPr lang="en-US" sz="1400" dirty="0">
              <a:effectLst/>
              <a:latin typeface="Georgia" panose="02040502050405020303" pitchFamily="18" charset="0"/>
              <a:ea typeface="Aptos" panose="020B0004020202020204" pitchFamily="34" charset="0"/>
              <a:cs typeface="Arial" panose="020B0604020202020204" pitchFamily="34" charset="0"/>
            </a:endParaRPr>
          </a:p>
          <a:p>
            <a:pPr marL="0" marR="0">
              <a:spcBef>
                <a:spcPts val="0"/>
              </a:spcBef>
              <a:spcAft>
                <a:spcPts val="0"/>
              </a:spcAft>
              <a:tabLst>
                <a:tab pos="5486400" algn="r"/>
              </a:tabLst>
            </a:pPr>
            <a:r>
              <a:rPr lang="en-US" sz="1400" dirty="0">
                <a:effectLst/>
                <a:latin typeface="Georgia" panose="02040502050405020303" pitchFamily="18" charset="0"/>
                <a:ea typeface="Aptos" panose="020B0004020202020204" pitchFamily="34" charset="0"/>
                <a:cs typeface="Arial" panose="020B0604020202020204" pitchFamily="34" charset="0"/>
              </a:rPr>
              <a:t>That’s why we offer a sample employee sentiment survey designed to help plan sponsors gauge employee interest when it comes to retirement planning and annuitization. </a:t>
            </a:r>
            <a:r>
              <a:rPr lang="en-US" sz="1400" dirty="0">
                <a:effectLst/>
                <a:latin typeface="Georgia" panose="02040502050405020303" pitchFamily="18" charset="0"/>
                <a:ea typeface="Times New Roman" panose="02020603050405020304" pitchFamily="18" charset="0"/>
                <a:cs typeface="Arial" panose="020B0604020202020204" pitchFamily="34" charset="0"/>
              </a:rPr>
              <a:t>Survey responses can help to provide direction when it comes to developing an income strategy for your 401(k) plan.</a:t>
            </a:r>
          </a:p>
          <a:p>
            <a:pPr marL="0" marR="0">
              <a:spcBef>
                <a:spcPts val="0"/>
              </a:spcBef>
              <a:spcAft>
                <a:spcPts val="0"/>
              </a:spcAft>
              <a:tabLst>
                <a:tab pos="5486400" algn="r"/>
              </a:tabLst>
            </a:pPr>
            <a:r>
              <a:rPr lang="en-US" sz="1400" dirty="0">
                <a:effectLst/>
                <a:latin typeface="Georgia" panose="02040502050405020303" pitchFamily="18" charset="0"/>
                <a:ea typeface="Times New Roman" panose="02020603050405020304" pitchFamily="18" charset="0"/>
                <a:cs typeface="Arial" panose="020B0604020202020204" pitchFamily="34" charset="0"/>
              </a:rPr>
              <a:t> </a:t>
            </a:r>
            <a:endParaRPr lang="en-US" sz="12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tabLst>
                <a:tab pos="5486400" algn="r"/>
              </a:tabLst>
            </a:pPr>
            <a:r>
              <a:rPr lang="en-US" sz="1400" dirty="0">
                <a:effectLst/>
                <a:latin typeface="Georgia" panose="02040502050405020303" pitchFamily="18" charset="0"/>
                <a:ea typeface="Times New Roman" panose="02020603050405020304" pitchFamily="18" charset="0"/>
                <a:cs typeface="Arial" panose="020B0604020202020204" pitchFamily="34" charset="0"/>
              </a:rPr>
              <a:t>Employers can gain valuable insights from their employees around:</a:t>
            </a:r>
            <a:endParaRPr lang="en-US" sz="12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5486400" algn="r"/>
              </a:tabLst>
            </a:pPr>
            <a:r>
              <a:rPr lang="en-US" sz="1400" dirty="0">
                <a:effectLst/>
                <a:latin typeface="Georgia" panose="02040502050405020303" pitchFamily="18" charset="0"/>
                <a:ea typeface="Times New Roman" panose="02020603050405020304" pitchFamily="18" charset="0"/>
                <a:cs typeface="Arial" panose="020B0604020202020204" pitchFamily="34" charset="0"/>
              </a:rPr>
              <a:t>Preparedness when it comes to having a financially secure retirement.</a:t>
            </a:r>
            <a:endParaRPr lang="en-US" sz="12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5486400" algn="r"/>
              </a:tabLst>
            </a:pPr>
            <a:r>
              <a:rPr lang="en-US" sz="1400" dirty="0">
                <a:effectLst/>
                <a:latin typeface="Georgia" panose="02040502050405020303" pitchFamily="18" charset="0"/>
                <a:ea typeface="Times New Roman" panose="02020603050405020304" pitchFamily="18" charset="0"/>
                <a:cs typeface="Arial" panose="020B0604020202020204" pitchFamily="34" charset="0"/>
              </a:rPr>
              <a:t>Sentiment that the employer’s 401(k) can meet their needs in retirement.</a:t>
            </a:r>
            <a:endParaRPr lang="en-US" sz="12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5486400" algn="r"/>
              </a:tabLst>
            </a:pPr>
            <a:r>
              <a:rPr lang="en-US" sz="1400" dirty="0">
                <a:effectLst/>
                <a:latin typeface="Georgia" panose="02040502050405020303" pitchFamily="18" charset="0"/>
                <a:ea typeface="Times New Roman" panose="02020603050405020304" pitchFamily="18" charset="0"/>
                <a:cs typeface="Arial" panose="020B0604020202020204" pitchFamily="34" charset="0"/>
              </a:rPr>
              <a:t>Comprehension on how to fund retirement using their 401(k) plan.</a:t>
            </a:r>
            <a:endParaRPr lang="en-US" sz="12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5486400" algn="r"/>
              </a:tabLst>
            </a:pPr>
            <a:r>
              <a:rPr lang="en-US" sz="1400" dirty="0">
                <a:effectLst/>
                <a:latin typeface="Georgia" panose="02040502050405020303" pitchFamily="18" charset="0"/>
                <a:ea typeface="Times New Roman" panose="02020603050405020304" pitchFamily="18" charset="0"/>
                <a:cs typeface="Arial" panose="020B0604020202020204" pitchFamily="34" charset="0"/>
              </a:rPr>
              <a:t>Reliance on the employer to help employees achieve a </a:t>
            </a:r>
            <a:r>
              <a:rPr lang="en-US" sz="1400" dirty="0">
                <a:effectLst/>
                <a:latin typeface="Georgia" panose="02040502050405020303" pitchFamily="18" charset="0"/>
                <a:ea typeface="Aptos" panose="020B0004020202020204" pitchFamily="34" charset="0"/>
                <a:cs typeface="Arial" panose="020B0604020202020204" pitchFamily="34" charset="0"/>
              </a:rPr>
              <a:t>reliable and stable income steam throughout retirement.</a:t>
            </a:r>
          </a:p>
          <a:p>
            <a:pPr marL="342900" marR="0" lvl="0" indent="-342900" algn="l" defTabSz="509412" rtl="0" eaLnBrk="1" fontAlgn="auto" latinLnBrk="0" hangingPunct="1">
              <a:lnSpc>
                <a:spcPct val="100000"/>
              </a:lnSpc>
              <a:spcBef>
                <a:spcPts val="0"/>
              </a:spcBef>
              <a:spcAft>
                <a:spcPts val="0"/>
              </a:spcAft>
              <a:buClrTx/>
              <a:buSzTx/>
              <a:buFont typeface="Symbol" panose="05050102010706020507" pitchFamily="18" charset="2"/>
              <a:buChar char=""/>
              <a:tabLst>
                <a:tab pos="5486400" algn="r"/>
              </a:tabLst>
              <a:defRPr/>
            </a:pPr>
            <a:r>
              <a:rPr lang="en-US" sz="1200" dirty="0">
                <a:effectLst/>
                <a:latin typeface="Georgia" panose="02040502050405020303" pitchFamily="18" charset="0"/>
                <a:ea typeface="Times New Roman" panose="02020603050405020304" pitchFamily="18" charset="0"/>
                <a:cs typeface="Arial" panose="020B0604020202020204" pitchFamily="34" charset="0"/>
              </a:rPr>
              <a:t>Interest in having an in-plan lifetime income solution available with their 401(k) plan.</a:t>
            </a:r>
            <a:endParaRPr lang="en-US" sz="12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tabLst>
                <a:tab pos="5486400" algn="r"/>
              </a:tabLst>
            </a:pPr>
            <a:endParaRPr lang="en-US" sz="1400" dirty="0">
              <a:effectLst/>
              <a:latin typeface="Georgia" panose="02040502050405020303" pitchFamily="18" charset="0"/>
              <a:ea typeface="Times New Roman" panose="02020603050405020304" pitchFamily="18" charset="0"/>
              <a:cs typeface="Arial" panose="020B0604020202020204" pitchFamily="34" charset="0"/>
            </a:endParaRPr>
          </a:p>
          <a:p>
            <a:pPr marL="0" marR="0">
              <a:spcBef>
                <a:spcPts val="0"/>
              </a:spcBef>
              <a:spcAft>
                <a:spcPts val="0"/>
              </a:spcAft>
              <a:tabLst>
                <a:tab pos="5486400" algn="r"/>
              </a:tabLst>
            </a:pPr>
            <a:endParaRPr lang="en-US" sz="1400" dirty="0">
              <a:effectLst/>
              <a:latin typeface="Georgia" panose="02040502050405020303" pitchFamily="18" charset="0"/>
              <a:ea typeface="Aptos" panose="020B0004020202020204" pitchFamily="34" charset="0"/>
              <a:cs typeface="Arial" panose="020B0604020202020204" pitchFamily="34" charset="0"/>
            </a:endParaRPr>
          </a:p>
          <a:p>
            <a:pPr marL="0" marR="0">
              <a:spcBef>
                <a:spcPts val="0"/>
              </a:spcBef>
              <a:spcAft>
                <a:spcPts val="0"/>
              </a:spcAft>
              <a:tabLst>
                <a:tab pos="5486400" algn="r"/>
              </a:tabLst>
            </a:pPr>
            <a:endParaRPr lang="en-US" sz="12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tabLst>
                <a:tab pos="5486400" algn="r"/>
              </a:tabLst>
            </a:pPr>
            <a:r>
              <a:rPr lang="en-US" sz="1400" dirty="0">
                <a:effectLst/>
                <a:latin typeface="Georgia" panose="02040502050405020303" pitchFamily="18" charset="0"/>
                <a:ea typeface="Times New Roman" panose="02020603050405020304" pitchFamily="18" charset="0"/>
                <a:cs typeface="Arial" panose="020B0604020202020204" pitchFamily="34" charset="0"/>
              </a:rPr>
              <a:t> </a:t>
            </a:r>
            <a:endParaRPr lang="en-US" sz="12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509412" rtl="0" eaLnBrk="1" fontAlgn="auto" latinLnBrk="0" hangingPunct="1">
              <a:lnSpc>
                <a:spcPct val="100000"/>
              </a:lnSpc>
              <a:spcBef>
                <a:spcPts val="0"/>
              </a:spcBef>
              <a:spcAft>
                <a:spcPts val="0"/>
              </a:spcAft>
              <a:buClrTx/>
              <a:buSzTx/>
              <a:buFontTx/>
              <a:buNone/>
              <a:tabLst/>
              <a:defRPr/>
            </a:pPr>
            <a:endParaRPr lang="en-US" sz="1400" dirty="0">
              <a:effectLst/>
              <a:latin typeface="Arial" panose="020B0604020202020204" pitchFamily="34" charset="0"/>
              <a:ea typeface="Aptos" panose="020B000402020202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C832F44B-C367-AC45-8ED1-DB5A0EF77DB2}" type="slidenum">
              <a:rPr lang="en-US" smtClean="0"/>
              <a:pPr/>
              <a:t>9</a:t>
            </a:fld>
            <a:endParaRPr lang="en-US"/>
          </a:p>
        </p:txBody>
      </p:sp>
    </p:spTree>
    <p:extLst>
      <p:ext uri="{BB962C8B-B14F-4D97-AF65-F5344CB8AC3E}">
        <p14:creationId xmlns:p14="http://schemas.microsoft.com/office/powerpoint/2010/main" val="37021338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accent3"/>
        </a:solidFill>
        <a:effectLst/>
      </p:bgPr>
    </p:bg>
    <p:spTree>
      <p:nvGrpSpPr>
        <p:cNvPr id="1" name=""/>
        <p:cNvGrpSpPr/>
        <p:nvPr/>
      </p:nvGrpSpPr>
      <p:grpSpPr>
        <a:xfrm>
          <a:off x="0" y="0"/>
          <a:ext cx="0" cy="0"/>
          <a:chOff x="0" y="0"/>
          <a:chExt cx="0" cy="0"/>
        </a:xfrm>
      </p:grpSpPr>
      <p:sp>
        <p:nvSpPr>
          <p:cNvPr id="15" name="object 3"/>
          <p:cNvSpPr/>
          <p:nvPr userDrawn="1"/>
        </p:nvSpPr>
        <p:spPr>
          <a:xfrm>
            <a:off x="1" y="6812280"/>
            <a:ext cx="13817600" cy="1021080"/>
          </a:xfrm>
          <a:custGeom>
            <a:avLst/>
            <a:gdLst/>
            <a:ahLst/>
            <a:cxnLst/>
            <a:rect l="l" t="t" r="r" b="b"/>
            <a:pathLst>
              <a:path w="12189460" h="1021079">
                <a:moveTo>
                  <a:pt x="0" y="1021079"/>
                </a:moveTo>
                <a:lnTo>
                  <a:pt x="12188952" y="1021079"/>
                </a:lnTo>
                <a:lnTo>
                  <a:pt x="12188952" y="0"/>
                </a:lnTo>
                <a:lnTo>
                  <a:pt x="0" y="0"/>
                </a:lnTo>
                <a:lnTo>
                  <a:pt x="0" y="1021079"/>
                </a:lnTo>
                <a:close/>
              </a:path>
            </a:pathLst>
          </a:custGeom>
          <a:solidFill>
            <a:schemeClr val="tx2"/>
          </a:solidFill>
        </p:spPr>
        <p:txBody>
          <a:bodyPr wrap="square" lIns="0" tIns="0" rIns="0" bIns="0" rtlCol="0"/>
          <a:lstStyle/>
          <a:p>
            <a:endParaRPr/>
          </a:p>
        </p:txBody>
      </p:sp>
      <p:sp>
        <p:nvSpPr>
          <p:cNvPr id="2" name="Title 1"/>
          <p:cNvSpPr>
            <a:spLocks noGrp="1"/>
          </p:cNvSpPr>
          <p:nvPr>
            <p:ph type="ctrTitle"/>
          </p:nvPr>
        </p:nvSpPr>
        <p:spPr>
          <a:xfrm>
            <a:off x="2302039" y="1752600"/>
            <a:ext cx="9938328" cy="3150193"/>
          </a:xfrm>
        </p:spPr>
        <p:txBody>
          <a:bodyPr lIns="0" tIns="0" rIns="0" bIns="0" anchor="t">
            <a:noAutofit/>
          </a:bodyPr>
          <a:lstStyle>
            <a:lvl1pPr algn="l">
              <a:spcAft>
                <a:spcPts val="600"/>
              </a:spcAft>
              <a:defRPr sz="4400" b="1">
                <a:solidFill>
                  <a:schemeClr val="bg1"/>
                </a:solidFill>
                <a:latin typeface="+mn-lt"/>
              </a:defRPr>
            </a:lvl1pPr>
          </a:lstStyle>
          <a:p>
            <a:endParaRPr lang="en-US" dirty="0"/>
          </a:p>
        </p:txBody>
      </p:sp>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630" y="89903"/>
            <a:ext cx="3327400" cy="1626728"/>
          </a:xfrm>
          <a:prstGeom prst="rect">
            <a:avLst/>
          </a:prstGeom>
        </p:spPr>
      </p:pic>
      <p:sp>
        <p:nvSpPr>
          <p:cNvPr id="14" name="Text Placeholder 14"/>
          <p:cNvSpPr txBox="1">
            <a:spLocks/>
          </p:cNvSpPr>
          <p:nvPr userDrawn="1"/>
        </p:nvSpPr>
        <p:spPr>
          <a:xfrm>
            <a:off x="3098800" y="6812280"/>
            <a:ext cx="10090150" cy="1021080"/>
          </a:xfrm>
          <a:prstGeom prst="rect">
            <a:avLst/>
          </a:prstGeom>
        </p:spPr>
        <p:txBody>
          <a:bodyPr lIns="0" tIns="0" rIns="0" bIns="0" anchor="ctr" anchorCtr="0"/>
          <a:lstStyle>
            <a:lvl1pPr marL="0" indent="0" algn="l" defTabSz="502920" rtl="0" eaLnBrk="1" latinLnBrk="0" hangingPunct="1">
              <a:lnSpc>
                <a:spcPct val="100000"/>
              </a:lnSpc>
              <a:spcBef>
                <a:spcPts val="0"/>
              </a:spcBef>
              <a:spcAft>
                <a:spcPts val="432"/>
              </a:spcAft>
              <a:buFont typeface="Arial"/>
              <a:buNone/>
              <a:defRPr sz="1000" kern="1200" cap="all" baseline="0">
                <a:solidFill>
                  <a:srgbClr val="7F7F7F"/>
                </a:solidFill>
                <a:latin typeface="Arial Narrow" panose="020B0606020202030204" pitchFamily="34" charset="0"/>
                <a:ea typeface="+mn-ea"/>
                <a:cs typeface="+mn-cs"/>
              </a:defRPr>
            </a:lvl1pPr>
            <a:lvl2pPr marL="0" indent="0" algn="l" defTabSz="502920" rtl="0" eaLnBrk="1" latinLnBrk="0" hangingPunct="1">
              <a:lnSpc>
                <a:spcPct val="100000"/>
              </a:lnSpc>
              <a:spcBef>
                <a:spcPts val="432"/>
              </a:spcBef>
              <a:spcAft>
                <a:spcPts val="432"/>
              </a:spcAft>
              <a:buFont typeface="Arial" panose="020B0604020202020204" pitchFamily="34" charset="0"/>
              <a:buNone/>
              <a:defRPr sz="2000" b="1" kern="1200">
                <a:solidFill>
                  <a:schemeClr val="tx2"/>
                </a:solidFill>
                <a:latin typeface="+mn-lt"/>
                <a:ea typeface="+mn-ea"/>
                <a:cs typeface="+mn-cs"/>
              </a:defRPr>
            </a:lvl2pPr>
            <a:lvl3pPr marL="114300" indent="-114300" algn="l" defTabSz="502920" rtl="0" eaLnBrk="1" latinLnBrk="0" hangingPunct="1">
              <a:lnSpc>
                <a:spcPct val="100000"/>
              </a:lnSpc>
              <a:spcBef>
                <a:spcPts val="0"/>
              </a:spcBef>
              <a:spcAft>
                <a:spcPts val="432"/>
              </a:spcAft>
              <a:buFont typeface="Arial" panose="020B0604020202020204" pitchFamily="34" charset="0"/>
              <a:buChar char="•"/>
              <a:defRPr sz="1600" kern="1200">
                <a:solidFill>
                  <a:schemeClr val="tx2"/>
                </a:solidFill>
                <a:latin typeface="+mn-lt"/>
                <a:ea typeface="+mn-ea"/>
                <a:cs typeface="+mn-cs"/>
              </a:defRPr>
            </a:lvl3pPr>
            <a:lvl4pPr marL="400050" indent="-228600" algn="l" defTabSz="502920" rtl="0" eaLnBrk="1" latinLnBrk="0" hangingPunct="1">
              <a:lnSpc>
                <a:spcPct val="100000"/>
              </a:lnSpc>
              <a:spcBef>
                <a:spcPts val="0"/>
              </a:spcBef>
              <a:spcAft>
                <a:spcPts val="432"/>
              </a:spcAft>
              <a:buFont typeface="Georgia" panose="02040502050405020303" pitchFamily="18" charset="0"/>
              <a:buChar char="—"/>
              <a:tabLst/>
              <a:defRPr sz="1600" kern="1200">
                <a:solidFill>
                  <a:schemeClr val="tx2"/>
                </a:solidFill>
                <a:latin typeface="+mn-lt"/>
                <a:ea typeface="+mn-ea"/>
                <a:cs typeface="+mn-cs"/>
              </a:defRPr>
            </a:lvl4pPr>
            <a:lvl5pPr marL="571500" indent="-171450" algn="l" defTabSz="502920" rtl="0" eaLnBrk="1" latinLnBrk="0" hangingPunct="1">
              <a:lnSpc>
                <a:spcPct val="100000"/>
              </a:lnSpc>
              <a:spcBef>
                <a:spcPts val="0"/>
              </a:spcBef>
              <a:spcAft>
                <a:spcPts val="432"/>
              </a:spcAft>
              <a:buFont typeface="Arial" panose="020B0604020202020204" pitchFamily="34" charset="0"/>
              <a:buChar char="•"/>
              <a:defRPr sz="1600" kern="1200">
                <a:solidFill>
                  <a:schemeClr val="tx2"/>
                </a:solidFill>
                <a:latin typeface="+mn-lt"/>
                <a:ea typeface="+mn-ea"/>
                <a:cs typeface="+mn-cs"/>
              </a:defRPr>
            </a:lvl5pPr>
            <a:lvl6pPr marL="742950" indent="-171450" algn="l" defTabSz="502920" rtl="0" eaLnBrk="1" latinLnBrk="0" hangingPunct="1">
              <a:lnSpc>
                <a:spcPct val="100000"/>
              </a:lnSpc>
              <a:spcBef>
                <a:spcPct val="20000"/>
              </a:spcBef>
              <a:spcAft>
                <a:spcPts val="432"/>
              </a:spcAft>
              <a:buFont typeface="Georgia" panose="02040502050405020303" pitchFamily="18" charset="0"/>
              <a:buChar char="—"/>
              <a:defRPr sz="1600" kern="1200" baseline="0">
                <a:solidFill>
                  <a:schemeClr val="tx2"/>
                </a:solidFill>
                <a:latin typeface="+mn-lt"/>
                <a:ea typeface="+mn-ea"/>
                <a:cs typeface="+mn-cs"/>
              </a:defRPr>
            </a:lvl6pPr>
            <a:lvl7pPr marL="3268980" indent="-251460" algn="l" defTabSz="502920" rtl="0" eaLnBrk="1" latinLnBrk="0" hangingPunct="1">
              <a:spcBef>
                <a:spcPct val="20000"/>
              </a:spcBef>
              <a:buFont typeface="Arial"/>
              <a:buChar char="•"/>
              <a:defRPr sz="800" kern="1200">
                <a:solidFill>
                  <a:schemeClr val="tx1"/>
                </a:solidFill>
                <a:latin typeface="+mn-lt"/>
                <a:ea typeface="+mn-ea"/>
                <a:cs typeface="+mn-cs"/>
              </a:defRPr>
            </a:lvl7pPr>
            <a:lvl8pPr marL="3771900" indent="-251460" algn="l" defTabSz="502920" rtl="0" eaLnBrk="1" latinLnBrk="0" hangingPunct="1">
              <a:spcBef>
                <a:spcPct val="20000"/>
              </a:spcBef>
              <a:buFont typeface="Arial"/>
              <a:buChar char="•"/>
              <a:defRPr sz="2200" kern="1200">
                <a:solidFill>
                  <a:schemeClr val="tx1"/>
                </a:solidFill>
                <a:latin typeface="+mn-lt"/>
                <a:ea typeface="+mn-ea"/>
                <a:cs typeface="+mn-cs"/>
              </a:defRPr>
            </a:lvl8pPr>
            <a:lvl9pPr marL="4274820" indent="-251460" algn="l" defTabSz="502920" rtl="0" eaLnBrk="1" latinLnBrk="0" hangingPunct="1">
              <a:spcBef>
                <a:spcPct val="20000"/>
              </a:spcBef>
              <a:buFont typeface="Arial"/>
              <a:buChar char="•"/>
              <a:defRPr sz="2200" kern="1200">
                <a:solidFill>
                  <a:schemeClr val="tx1"/>
                </a:solidFill>
                <a:latin typeface="+mn-lt"/>
                <a:ea typeface="+mn-ea"/>
                <a:cs typeface="+mn-cs"/>
              </a:defRPr>
            </a:lvl9pPr>
          </a:lstStyle>
          <a:p>
            <a:pPr algn="r"/>
            <a:r>
              <a:rPr lang="en-US" sz="1000" b="1" kern="1200" cap="all" baseline="0" dirty="0">
                <a:solidFill>
                  <a:srgbClr val="BABCBC"/>
                </a:solidFill>
                <a:latin typeface="Arial Narrow" panose="020B0606020202030204" pitchFamily="34" charset="0"/>
                <a:ea typeface="+mn-ea"/>
                <a:cs typeface="+mn-cs"/>
              </a:rPr>
              <a:t>FOR FINANCIAL PROFESSIONAL USE ONLY. NOT FOR PUBLIC DISTRIBUTION AND NOT FOR USE BY RETAIL INVESTORS. PLEASE REFER TO DISCLOSURES FOR IMPORTANT INFORMATION.</a:t>
            </a:r>
          </a:p>
        </p:txBody>
      </p:sp>
    </p:spTree>
    <p:extLst>
      <p:ext uri="{BB962C8B-B14F-4D97-AF65-F5344CB8AC3E}">
        <p14:creationId xmlns:p14="http://schemas.microsoft.com/office/powerpoint/2010/main" val="2972733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B">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63056" y="2670048"/>
            <a:ext cx="7804726" cy="1049338"/>
          </a:xfrm>
        </p:spPr>
        <p:txBody>
          <a:bodyPr lIns="0" tIns="0" rIns="0" bIns="0" anchor="t">
            <a:noAutofit/>
          </a:bodyPr>
          <a:lstStyle>
            <a:lvl1pPr marL="12700" indent="0" algn="l" defTabSz="502920" rtl="0" eaLnBrk="1" latinLnBrk="0" hangingPunct="1">
              <a:buFont typeface="+mj-lt"/>
              <a:buNone/>
              <a:defRPr lang="en-US" sz="4000" b="1" kern="1200" spc="-10" baseline="0" dirty="0">
                <a:solidFill>
                  <a:schemeClr val="bg1"/>
                </a:solidFill>
                <a:latin typeface="Georgia"/>
                <a:ea typeface="+mj-ea"/>
                <a:cs typeface="Georgia"/>
              </a:defRPr>
            </a:lvl1pPr>
          </a:lstStyle>
          <a:p>
            <a:r>
              <a:rPr lang="en-US" dirty="0"/>
              <a:t>Divider Page</a:t>
            </a:r>
          </a:p>
        </p:txBody>
      </p:sp>
      <p:sp>
        <p:nvSpPr>
          <p:cNvPr id="4" name="Picture Placeholder 3"/>
          <p:cNvSpPr>
            <a:spLocks noGrp="1"/>
          </p:cNvSpPr>
          <p:nvPr>
            <p:ph type="pic" sz="quarter" idx="10"/>
          </p:nvPr>
        </p:nvSpPr>
        <p:spPr>
          <a:xfrm>
            <a:off x="0" y="0"/>
            <a:ext cx="13816584" cy="6811963"/>
          </a:xfrm>
          <a:ln>
            <a:noFill/>
          </a:ln>
        </p:spPr>
        <p:txBody>
          <a:bodyPr/>
          <a:lstStyle/>
          <a:p>
            <a:endParaRPr lang="en-US"/>
          </a:p>
        </p:txBody>
      </p:sp>
    </p:spTree>
    <p:extLst>
      <p:ext uri="{BB962C8B-B14F-4D97-AF65-F5344CB8AC3E}">
        <p14:creationId xmlns:p14="http://schemas.microsoft.com/office/powerpoint/2010/main" val="2909909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vider B">
    <p:bg>
      <p:bgPr>
        <a:solidFill>
          <a:schemeClr val="accent3"/>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Large 2">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073" y="1755649"/>
            <a:ext cx="12561455" cy="4815995"/>
          </a:xfrm>
        </p:spPr>
        <p:txBody>
          <a:bodyPr lIns="0" tIns="0" rIns="0" bIns="0">
            <a:noAutofit/>
          </a:bodyPr>
          <a:lstStyle>
            <a:lvl1pPr marL="0" indent="0">
              <a:lnSpc>
                <a:spcPts val="3520"/>
              </a:lnSpc>
              <a:spcBef>
                <a:spcPts val="0"/>
              </a:spcBef>
              <a:buFont typeface="+mj-lt"/>
              <a:buNone/>
              <a:defRPr sz="2800" b="1">
                <a:solidFill>
                  <a:schemeClr val="tx2"/>
                </a:solidFill>
              </a:defRPr>
            </a:lvl1pPr>
            <a:lvl2pPr>
              <a:defRPr sz="2000">
                <a:solidFill>
                  <a:schemeClr val="tx2"/>
                </a:solidFill>
              </a:defRPr>
            </a:lvl2pPr>
          </a:lstStyle>
          <a:p>
            <a:pPr lvl="0"/>
            <a:r>
              <a:rPr lang="en-US" dirty="0"/>
              <a:t>Click to edit Master text styles</a:t>
            </a:r>
          </a:p>
          <a:p>
            <a:pPr lvl="1"/>
            <a:r>
              <a:rPr lang="en-US" dirty="0"/>
              <a:t>Second level</a:t>
            </a:r>
          </a:p>
        </p:txBody>
      </p:sp>
      <p:sp>
        <p:nvSpPr>
          <p:cNvPr id="18" name="Title Placeholder 1"/>
          <p:cNvSpPr>
            <a:spLocks noGrp="1"/>
          </p:cNvSpPr>
          <p:nvPr>
            <p:ph type="title"/>
          </p:nvPr>
        </p:nvSpPr>
        <p:spPr>
          <a:xfrm>
            <a:off x="628073" y="630937"/>
            <a:ext cx="12561455" cy="1035139"/>
          </a:xfrm>
          <a:prstGeom prst="rect">
            <a:avLst/>
          </a:prstGeom>
        </p:spPr>
        <p:txBody>
          <a:bodyPr vert="horz" lIns="0" tIns="0" rIns="0" bIns="0" rtlCol="0" anchor="t">
            <a:noAutofit/>
          </a:bodyPr>
          <a:lstStyle/>
          <a:p>
            <a:r>
              <a:rPr lang="en-US" dirty="0"/>
              <a:t>Click to edit Master title style</a:t>
            </a:r>
          </a:p>
        </p:txBody>
      </p:sp>
      <p:sp>
        <p:nvSpPr>
          <p:cNvPr id="10" name="Text Placeholder 11"/>
          <p:cNvSpPr>
            <a:spLocks noGrp="1"/>
          </p:cNvSpPr>
          <p:nvPr>
            <p:ph type="body" sz="quarter" idx="11"/>
          </p:nvPr>
        </p:nvSpPr>
        <p:spPr>
          <a:xfrm>
            <a:off x="628073" y="6291072"/>
            <a:ext cx="12561455" cy="372140"/>
          </a:xfrm>
        </p:spPr>
        <p:txBody>
          <a:bodyPr numCol="2" spcCol="457200" anchor="b"/>
          <a:lstStyle>
            <a:lvl1pPr marL="0" algn="l" defTabSz="509412" rtl="0" eaLnBrk="1" latinLnBrk="0" hangingPunct="1">
              <a:lnSpc>
                <a:spcPct val="100000"/>
              </a:lnSpc>
              <a:spcAft>
                <a:spcPts val="0"/>
              </a:spcAft>
              <a:defRPr lang="en-US" sz="900" b="0" i="0" u="none" strike="noStrike" kern="1200" baseline="0" dirty="0" smtClean="0">
                <a:solidFill>
                  <a:schemeClr val="bg1">
                    <a:lumMod val="50000"/>
                  </a:schemeClr>
                </a:solidFill>
                <a:latin typeface="Arial Narrow" pitchFamily="34" charset="0"/>
                <a:ea typeface="+mn-ea"/>
                <a:cs typeface="+mn-cs"/>
              </a:defRPr>
            </a:lvl1pPr>
            <a:lvl2pPr marL="0" algn="l" defTabSz="509412" rtl="0" eaLnBrk="1" latinLnBrk="0" hangingPunct="1">
              <a:defRPr lang="en-US" sz="800" b="0" i="0" u="none" strike="noStrike" kern="1200" baseline="0" dirty="0" smtClean="0">
                <a:solidFill>
                  <a:schemeClr val="bg1">
                    <a:lumMod val="50000"/>
                  </a:schemeClr>
                </a:solidFill>
                <a:latin typeface="Arial Narrow" pitchFamily="34" charset="0"/>
                <a:ea typeface="+mn-ea"/>
                <a:cs typeface="+mn-cs"/>
              </a:defRPr>
            </a:lvl2pPr>
            <a:lvl3pPr marL="0" algn="l" defTabSz="509412" rtl="0" eaLnBrk="1" latinLnBrk="0" hangingPunct="1">
              <a:defRPr lang="en-US" sz="800" b="0" i="0" u="none" strike="noStrike" kern="1200" baseline="0" dirty="0" smtClean="0">
                <a:solidFill>
                  <a:schemeClr val="bg1">
                    <a:lumMod val="50000"/>
                  </a:schemeClr>
                </a:solidFill>
                <a:latin typeface="Arial Narrow" pitchFamily="34" charset="0"/>
                <a:ea typeface="+mn-ea"/>
                <a:cs typeface="+mn-cs"/>
              </a:defRPr>
            </a:lvl3pPr>
            <a:lvl4pPr marL="0" algn="l" defTabSz="509412" rtl="0" eaLnBrk="1" latinLnBrk="0" hangingPunct="1">
              <a:defRPr lang="en-US" sz="800" b="0" i="0" u="none" strike="noStrike" kern="1200" baseline="0" dirty="0" smtClean="0">
                <a:solidFill>
                  <a:schemeClr val="bg1">
                    <a:lumMod val="50000"/>
                  </a:schemeClr>
                </a:solidFill>
                <a:latin typeface="Arial Narrow" pitchFamily="34" charset="0"/>
                <a:ea typeface="+mn-ea"/>
                <a:cs typeface="+mn-cs"/>
              </a:defRPr>
            </a:lvl4pPr>
            <a:lvl5pPr marL="0" algn="l" defTabSz="509412" rtl="0" eaLnBrk="1" latinLnBrk="0" hangingPunct="1">
              <a:defRPr lang="en-US" sz="800" b="0" i="0" u="none" strike="noStrike" kern="1200" baseline="0" dirty="0" smtClean="0">
                <a:solidFill>
                  <a:schemeClr val="bg1">
                    <a:lumMod val="50000"/>
                  </a:schemeClr>
                </a:solidFill>
                <a:latin typeface="Arial Narrow" pitchFamily="34" charset="0"/>
                <a:ea typeface="+mn-ea"/>
                <a:cs typeface="+mn-cs"/>
              </a:defRPr>
            </a:lvl5pPr>
          </a:lstStyle>
          <a:p>
            <a:pPr lvl="0"/>
            <a:endParaRPr lang="en-US" dirty="0"/>
          </a:p>
        </p:txBody>
      </p:sp>
    </p:spTree>
    <p:extLst>
      <p:ext uri="{BB962C8B-B14F-4D97-AF65-F5344CB8AC3E}">
        <p14:creationId xmlns:p14="http://schemas.microsoft.com/office/powerpoint/2010/main" val="3850138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3817600" cy="6816725"/>
          </a:xfrm>
          <a:ln>
            <a:noFill/>
          </a:ln>
        </p:spPr>
        <p:txBody>
          <a:bodyPr/>
          <a:lstStyle/>
          <a:p>
            <a:endParaRPr lang="en-US"/>
          </a:p>
        </p:txBody>
      </p:sp>
      <p:sp>
        <p:nvSpPr>
          <p:cNvPr id="3" name="object 4"/>
          <p:cNvSpPr/>
          <p:nvPr userDrawn="1"/>
        </p:nvSpPr>
        <p:spPr>
          <a:xfrm>
            <a:off x="8356600" y="-7407"/>
            <a:ext cx="5461000" cy="6817782"/>
          </a:xfrm>
          <a:custGeom>
            <a:avLst/>
            <a:gdLst/>
            <a:ahLst/>
            <a:cxnLst/>
            <a:rect l="l" t="t" r="r" b="b"/>
            <a:pathLst>
              <a:path w="4131945" h="5836920">
                <a:moveTo>
                  <a:pt x="0" y="5836920"/>
                </a:moveTo>
                <a:lnTo>
                  <a:pt x="4131779" y="5836920"/>
                </a:lnTo>
                <a:lnTo>
                  <a:pt x="4131779" y="0"/>
                </a:lnTo>
                <a:lnTo>
                  <a:pt x="0" y="0"/>
                </a:lnTo>
                <a:lnTo>
                  <a:pt x="0" y="5836920"/>
                </a:lnTo>
                <a:close/>
              </a:path>
            </a:pathLst>
          </a:custGeom>
          <a:solidFill>
            <a:srgbClr val="F1F1F1">
              <a:alpha val="91998"/>
            </a:srgbClr>
          </a:solidFill>
        </p:spPr>
        <p:txBody>
          <a:bodyPr wrap="square" lIns="0" tIns="0" rIns="0" bIns="0" rtlCol="0"/>
          <a:lstStyle/>
          <a:p>
            <a:endParaRPr/>
          </a:p>
        </p:txBody>
      </p:sp>
      <p:sp>
        <p:nvSpPr>
          <p:cNvPr id="2" name="Title 1"/>
          <p:cNvSpPr>
            <a:spLocks noGrp="1"/>
          </p:cNvSpPr>
          <p:nvPr>
            <p:ph type="title"/>
          </p:nvPr>
        </p:nvSpPr>
        <p:spPr>
          <a:xfrm>
            <a:off x="8890000" y="1752600"/>
            <a:ext cx="3918528" cy="3637464"/>
          </a:xfrm>
        </p:spPr>
        <p:txBody>
          <a:bodyPr/>
          <a:lstStyle/>
          <a:p>
            <a:r>
              <a:rPr lang="en-US"/>
              <a:t>Click to edit Master title style</a:t>
            </a:r>
          </a:p>
        </p:txBody>
      </p:sp>
    </p:spTree>
    <p:extLst>
      <p:ext uri="{BB962C8B-B14F-4D97-AF65-F5344CB8AC3E}">
        <p14:creationId xmlns:p14="http://schemas.microsoft.com/office/powerpoint/2010/main" val="361404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Bullets A">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 y="1755648"/>
            <a:ext cx="12561455" cy="4815996"/>
          </a:xfrm>
        </p:spPr>
        <p:txBody>
          <a:bodyPr lIns="0" tIns="0" rIns="0" bIns="0">
            <a:noAutofit/>
          </a:bodyPr>
          <a:lstStyle>
            <a:lvl1pPr marL="0" indent="0">
              <a:lnSpc>
                <a:spcPct val="100000"/>
              </a:lnSpc>
              <a:spcBef>
                <a:spcPts val="0"/>
              </a:spcBef>
              <a:buFont typeface="+mj-lt"/>
              <a:buNone/>
              <a:defRPr sz="2400">
                <a:solidFill>
                  <a:schemeClr val="accent3"/>
                </a:solidFill>
              </a:defRPr>
            </a:lvl1pPr>
            <a:lvl2pPr>
              <a:lnSpc>
                <a:spcPct val="100000"/>
              </a:lnSpc>
              <a:defRPr baseline="0">
                <a:solidFill>
                  <a:schemeClr val="tx2"/>
                </a:solidFill>
              </a:defRPr>
            </a:lvl2pPr>
            <a:lvl3pPr>
              <a:lnSpc>
                <a:spcPct val="100000"/>
              </a:lnSpc>
              <a:defRPr>
                <a:solidFill>
                  <a:schemeClr val="tx2"/>
                </a:solidFill>
              </a:defRPr>
            </a:lvl3pPr>
            <a:lvl4pPr>
              <a:lnSpc>
                <a:spcPct val="100000"/>
              </a:lnSpc>
              <a:defRPr>
                <a:solidFill>
                  <a:schemeClr val="tx2"/>
                </a:solidFill>
              </a:defRPr>
            </a:lvl4pPr>
            <a:lvl5pPr>
              <a:lnSpc>
                <a:spcPct val="100000"/>
              </a:lnSpc>
              <a:defRPr baseline="0">
                <a:solidFill>
                  <a:schemeClr val="tx2"/>
                </a:solidFill>
              </a:defRPr>
            </a:lvl5pPr>
            <a:lvl6pPr marL="804863" indent="-233363">
              <a:lnSpc>
                <a:spcPct val="100000"/>
              </a:lnSpc>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9" name="Title Placeholder 1"/>
          <p:cNvSpPr>
            <a:spLocks noGrp="1"/>
          </p:cNvSpPr>
          <p:nvPr>
            <p:ph type="title"/>
          </p:nvPr>
        </p:nvSpPr>
        <p:spPr>
          <a:xfrm>
            <a:off x="628073" y="630937"/>
            <a:ext cx="12561455" cy="1035139"/>
          </a:xfrm>
          <a:prstGeom prst="rect">
            <a:avLst/>
          </a:prstGeom>
        </p:spPr>
        <p:txBody>
          <a:bodyPr vert="horz" lIns="0" tIns="0" rIns="0" bIns="0" rtlCol="0" anchor="t">
            <a:noAutofit/>
          </a:bodyPr>
          <a:lstStyle/>
          <a:p>
            <a:r>
              <a:rPr lang="en-US" dirty="0"/>
              <a:t>Click to edit Master title style</a:t>
            </a:r>
          </a:p>
        </p:txBody>
      </p:sp>
      <p:sp>
        <p:nvSpPr>
          <p:cNvPr id="2" name="Text Placeholder 11">
            <a:extLst>
              <a:ext uri="{FF2B5EF4-FFF2-40B4-BE49-F238E27FC236}">
                <a16:creationId xmlns:a16="http://schemas.microsoft.com/office/drawing/2014/main" id="{4534953F-0D6E-6E73-27C1-B07127B130D4}"/>
              </a:ext>
            </a:extLst>
          </p:cNvPr>
          <p:cNvSpPr>
            <a:spLocks noGrp="1"/>
          </p:cNvSpPr>
          <p:nvPr>
            <p:ph type="body" sz="quarter" idx="11"/>
          </p:nvPr>
        </p:nvSpPr>
        <p:spPr>
          <a:xfrm>
            <a:off x="628073" y="6291072"/>
            <a:ext cx="12565139" cy="372140"/>
          </a:xfrm>
        </p:spPr>
        <p:txBody>
          <a:bodyPr numCol="2" spcCol="457200" anchor="b"/>
          <a:lstStyle>
            <a:lvl1pPr marL="0" algn="l" defTabSz="509412" rtl="0" eaLnBrk="1" latinLnBrk="0" hangingPunct="1">
              <a:lnSpc>
                <a:spcPct val="100000"/>
              </a:lnSpc>
              <a:spcAft>
                <a:spcPts val="0"/>
              </a:spcAft>
              <a:defRPr lang="en-US" sz="900" b="0" i="0" u="none" strike="noStrike" kern="1200" baseline="0" dirty="0" smtClean="0">
                <a:solidFill>
                  <a:schemeClr val="bg1">
                    <a:lumMod val="50000"/>
                  </a:schemeClr>
                </a:solidFill>
                <a:latin typeface="Arial Narrow" pitchFamily="34" charset="0"/>
                <a:ea typeface="+mn-ea"/>
                <a:cs typeface="+mn-cs"/>
              </a:defRPr>
            </a:lvl1pPr>
            <a:lvl2pPr marL="0" algn="l" defTabSz="509412" rtl="0" eaLnBrk="1" latinLnBrk="0" hangingPunct="1">
              <a:defRPr lang="en-US" sz="800" b="0" i="0" u="none" strike="noStrike" kern="1200" baseline="0" dirty="0" smtClean="0">
                <a:solidFill>
                  <a:schemeClr val="bg1">
                    <a:lumMod val="50000"/>
                  </a:schemeClr>
                </a:solidFill>
                <a:latin typeface="Arial Narrow" pitchFamily="34" charset="0"/>
                <a:ea typeface="+mn-ea"/>
                <a:cs typeface="+mn-cs"/>
              </a:defRPr>
            </a:lvl2pPr>
            <a:lvl3pPr marL="0" algn="l" defTabSz="509412" rtl="0" eaLnBrk="1" latinLnBrk="0" hangingPunct="1">
              <a:defRPr lang="en-US" sz="800" b="0" i="0" u="none" strike="noStrike" kern="1200" baseline="0" dirty="0" smtClean="0">
                <a:solidFill>
                  <a:schemeClr val="bg1">
                    <a:lumMod val="50000"/>
                  </a:schemeClr>
                </a:solidFill>
                <a:latin typeface="Arial Narrow" pitchFamily="34" charset="0"/>
                <a:ea typeface="+mn-ea"/>
                <a:cs typeface="+mn-cs"/>
              </a:defRPr>
            </a:lvl3pPr>
            <a:lvl4pPr marL="0" algn="l" defTabSz="509412" rtl="0" eaLnBrk="1" latinLnBrk="0" hangingPunct="1">
              <a:defRPr lang="en-US" sz="800" b="0" i="0" u="none" strike="noStrike" kern="1200" baseline="0" dirty="0" smtClean="0">
                <a:solidFill>
                  <a:schemeClr val="bg1">
                    <a:lumMod val="50000"/>
                  </a:schemeClr>
                </a:solidFill>
                <a:latin typeface="Arial Narrow" pitchFamily="34" charset="0"/>
                <a:ea typeface="+mn-ea"/>
                <a:cs typeface="+mn-cs"/>
              </a:defRPr>
            </a:lvl4pPr>
            <a:lvl5pPr marL="0" algn="l" defTabSz="509412" rtl="0" eaLnBrk="1" latinLnBrk="0" hangingPunct="1">
              <a:defRPr lang="en-US" sz="800" b="0" i="0" u="none" strike="noStrike" kern="1200" baseline="0" dirty="0" smtClean="0">
                <a:solidFill>
                  <a:schemeClr val="bg1">
                    <a:lumMod val="50000"/>
                  </a:schemeClr>
                </a:solidFill>
                <a:latin typeface="Arial Narrow" pitchFamily="34" charset="0"/>
                <a:ea typeface="+mn-ea"/>
                <a:cs typeface="+mn-cs"/>
              </a:defRPr>
            </a:lvl5pPr>
          </a:lstStyle>
          <a:p>
            <a:pPr lvl="0"/>
            <a:endParaRPr lang="en-US" dirty="0"/>
          </a:p>
        </p:txBody>
      </p:sp>
    </p:spTree>
    <p:extLst>
      <p:ext uri="{BB962C8B-B14F-4D97-AF65-F5344CB8AC3E}">
        <p14:creationId xmlns:p14="http://schemas.microsoft.com/office/powerpoint/2010/main" val="430964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628073" y="630937"/>
            <a:ext cx="12561455" cy="1035139"/>
          </a:xfrm>
          <a:prstGeom prst="rect">
            <a:avLst/>
          </a:prstGeom>
        </p:spPr>
        <p:txBody>
          <a:bodyPr vert="horz" lIns="0" tIns="0" rIns="0" bIns="0" rtlCol="0" anchor="t">
            <a:noAutofit/>
          </a:bodyPr>
          <a:lstStyle/>
          <a:p>
            <a:r>
              <a:rPr lang="en-US" dirty="0"/>
              <a:t>Click to edit Master title style</a:t>
            </a:r>
          </a:p>
        </p:txBody>
      </p:sp>
      <p:sp>
        <p:nvSpPr>
          <p:cNvPr id="11" name="Text Placeholder 11"/>
          <p:cNvSpPr>
            <a:spLocks noGrp="1"/>
          </p:cNvSpPr>
          <p:nvPr>
            <p:ph type="body" sz="quarter" idx="11"/>
          </p:nvPr>
        </p:nvSpPr>
        <p:spPr>
          <a:xfrm>
            <a:off x="628073" y="6291072"/>
            <a:ext cx="12565139" cy="372140"/>
          </a:xfrm>
        </p:spPr>
        <p:txBody>
          <a:bodyPr numCol="2" spcCol="457200" anchor="b"/>
          <a:lstStyle>
            <a:lvl1pPr marL="0" algn="l" defTabSz="509412" rtl="0" eaLnBrk="1" latinLnBrk="0" hangingPunct="1">
              <a:lnSpc>
                <a:spcPct val="100000"/>
              </a:lnSpc>
              <a:spcAft>
                <a:spcPts val="0"/>
              </a:spcAft>
              <a:defRPr lang="en-US" sz="900" b="0" i="0" u="none" strike="noStrike" kern="1200" baseline="0" dirty="0" smtClean="0">
                <a:solidFill>
                  <a:schemeClr val="bg1">
                    <a:lumMod val="50000"/>
                  </a:schemeClr>
                </a:solidFill>
                <a:latin typeface="Arial Narrow" pitchFamily="34" charset="0"/>
                <a:ea typeface="+mn-ea"/>
                <a:cs typeface="+mn-cs"/>
              </a:defRPr>
            </a:lvl1pPr>
            <a:lvl2pPr marL="0" algn="l" defTabSz="509412" rtl="0" eaLnBrk="1" latinLnBrk="0" hangingPunct="1">
              <a:defRPr lang="en-US" sz="800" b="0" i="0" u="none" strike="noStrike" kern="1200" baseline="0" dirty="0" smtClean="0">
                <a:solidFill>
                  <a:schemeClr val="bg1">
                    <a:lumMod val="50000"/>
                  </a:schemeClr>
                </a:solidFill>
                <a:latin typeface="Arial Narrow" pitchFamily="34" charset="0"/>
                <a:ea typeface="+mn-ea"/>
                <a:cs typeface="+mn-cs"/>
              </a:defRPr>
            </a:lvl2pPr>
            <a:lvl3pPr marL="0" algn="l" defTabSz="509412" rtl="0" eaLnBrk="1" latinLnBrk="0" hangingPunct="1">
              <a:defRPr lang="en-US" sz="800" b="0" i="0" u="none" strike="noStrike" kern="1200" baseline="0" dirty="0" smtClean="0">
                <a:solidFill>
                  <a:schemeClr val="bg1">
                    <a:lumMod val="50000"/>
                  </a:schemeClr>
                </a:solidFill>
                <a:latin typeface="Arial Narrow" pitchFamily="34" charset="0"/>
                <a:ea typeface="+mn-ea"/>
                <a:cs typeface="+mn-cs"/>
              </a:defRPr>
            </a:lvl3pPr>
            <a:lvl4pPr marL="0" algn="l" defTabSz="509412" rtl="0" eaLnBrk="1" latinLnBrk="0" hangingPunct="1">
              <a:defRPr lang="en-US" sz="800" b="0" i="0" u="none" strike="noStrike" kern="1200" baseline="0" dirty="0" smtClean="0">
                <a:solidFill>
                  <a:schemeClr val="bg1">
                    <a:lumMod val="50000"/>
                  </a:schemeClr>
                </a:solidFill>
                <a:latin typeface="Arial Narrow" pitchFamily="34" charset="0"/>
                <a:ea typeface="+mn-ea"/>
                <a:cs typeface="+mn-cs"/>
              </a:defRPr>
            </a:lvl4pPr>
            <a:lvl5pPr marL="0" algn="l" defTabSz="509412" rtl="0" eaLnBrk="1" latinLnBrk="0" hangingPunct="1">
              <a:defRPr lang="en-US" sz="800" b="0" i="0" u="none" strike="noStrike" kern="1200" baseline="0" dirty="0" smtClean="0">
                <a:solidFill>
                  <a:schemeClr val="bg1">
                    <a:lumMod val="50000"/>
                  </a:schemeClr>
                </a:solidFill>
                <a:latin typeface="Arial Narrow" pitchFamily="34" charset="0"/>
                <a:ea typeface="+mn-ea"/>
                <a:cs typeface="+mn-cs"/>
              </a:defRPr>
            </a:lvl5pPr>
          </a:lstStyle>
          <a:p>
            <a:pPr lvl="0"/>
            <a:endParaRPr lang="en-US" dirty="0"/>
          </a:p>
        </p:txBody>
      </p:sp>
    </p:spTree>
    <p:extLst>
      <p:ext uri="{BB962C8B-B14F-4D97-AF65-F5344CB8AC3E}">
        <p14:creationId xmlns:p14="http://schemas.microsoft.com/office/powerpoint/2010/main" val="824681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closures">
    <p:spTree>
      <p:nvGrpSpPr>
        <p:cNvPr id="1" name=""/>
        <p:cNvGrpSpPr/>
        <p:nvPr/>
      </p:nvGrpSpPr>
      <p:grpSpPr>
        <a:xfrm>
          <a:off x="0" y="0"/>
          <a:ext cx="0" cy="0"/>
          <a:chOff x="0" y="0"/>
          <a:chExt cx="0" cy="0"/>
        </a:xfrm>
      </p:grpSpPr>
      <p:sp>
        <p:nvSpPr>
          <p:cNvPr id="8" name="Content Placeholder 7"/>
          <p:cNvSpPr>
            <a:spLocks noGrp="1"/>
          </p:cNvSpPr>
          <p:nvPr>
            <p:ph sz="quarter" idx="13" hasCustomPrompt="1"/>
          </p:nvPr>
        </p:nvSpPr>
        <p:spPr>
          <a:xfrm>
            <a:off x="628073" y="1752601"/>
            <a:ext cx="12561455" cy="4922043"/>
          </a:xfrm>
          <a:ln>
            <a:noFill/>
          </a:ln>
        </p:spPr>
        <p:txBody>
          <a:bodyPr numCol="2" spcCol="228600">
            <a:noAutofit/>
          </a:bodyPr>
          <a:lstStyle>
            <a:lvl1pPr marL="0" indent="0">
              <a:lnSpc>
                <a:spcPct val="100000"/>
              </a:lnSpc>
              <a:spcBef>
                <a:spcPts val="600"/>
              </a:spcBef>
              <a:spcAft>
                <a:spcPts val="600"/>
              </a:spcAft>
              <a:buFontTx/>
              <a:buNone/>
              <a:defRPr sz="1000" b="0">
                <a:solidFill>
                  <a:schemeClr val="tx1">
                    <a:lumMod val="50000"/>
                    <a:lumOff val="50000"/>
                  </a:schemeClr>
                </a:solidFill>
                <a:latin typeface="Arial" panose="020B0604020202020204" pitchFamily="34" charset="0"/>
                <a:cs typeface="Arial" panose="020B0604020202020204" pitchFamily="34" charset="0"/>
              </a:defRPr>
            </a:lvl1pPr>
            <a:lvl2pPr marL="0" indent="0">
              <a:lnSpc>
                <a:spcPct val="100000"/>
              </a:lnSpc>
              <a:spcBef>
                <a:spcPts val="600"/>
              </a:spcBef>
              <a:spcAft>
                <a:spcPts val="600"/>
              </a:spcAft>
              <a:buClr>
                <a:schemeClr val="tx2"/>
              </a:buClr>
              <a:buFontTx/>
              <a:buNone/>
              <a:defRPr sz="1200" b="0" baseline="0">
                <a:solidFill>
                  <a:schemeClr val="tx1">
                    <a:lumMod val="50000"/>
                    <a:lumOff val="50000"/>
                  </a:schemeClr>
                </a:solidFill>
                <a:latin typeface="Arial" panose="020B0604020202020204" pitchFamily="34" charset="0"/>
                <a:cs typeface="Arial" panose="020B0604020202020204" pitchFamily="34" charset="0"/>
              </a:defRPr>
            </a:lvl2pPr>
            <a:lvl3pPr>
              <a:buFont typeface="Wingdings" charset="2"/>
              <a:buChar char="§"/>
              <a:defRPr>
                <a:solidFill>
                  <a:srgbClr val="2D4769"/>
                </a:solidFill>
              </a:defRPr>
            </a:lvl3pPr>
            <a:lvl4pPr>
              <a:buFontTx/>
              <a:buNone/>
              <a:defRPr>
                <a:solidFill>
                  <a:srgbClr val="2D4769"/>
                </a:solidFill>
              </a:defRPr>
            </a:lvl4pPr>
            <a:lvl5pPr>
              <a:buFontTx/>
              <a:buNone/>
              <a:defRPr>
                <a:solidFill>
                  <a:srgbClr val="2D4769"/>
                </a:solidFill>
              </a:defRPr>
            </a:lvl5pPr>
          </a:lstStyle>
          <a:p>
            <a:pPr lvl="0"/>
            <a:r>
              <a:rPr lang="en-US" dirty="0"/>
              <a:t>Click to edit 10 </a:t>
            </a:r>
            <a:r>
              <a:rPr lang="en-US" dirty="0" err="1"/>
              <a:t>pt</a:t>
            </a:r>
            <a:r>
              <a:rPr lang="en-US" dirty="0"/>
              <a:t> disclosure</a:t>
            </a:r>
          </a:p>
          <a:p>
            <a:pPr lvl="1"/>
            <a:r>
              <a:rPr lang="en-US" dirty="0"/>
              <a:t>Second Level to edit 12 </a:t>
            </a:r>
            <a:r>
              <a:rPr lang="en-US" dirty="0" err="1"/>
              <a:t>pt</a:t>
            </a:r>
            <a:r>
              <a:rPr lang="en-US" dirty="0"/>
              <a:t> disclosure</a:t>
            </a:r>
          </a:p>
        </p:txBody>
      </p:sp>
      <p:sp>
        <p:nvSpPr>
          <p:cNvPr id="9" name="Text Placeholder 8"/>
          <p:cNvSpPr>
            <a:spLocks noGrp="1"/>
          </p:cNvSpPr>
          <p:nvPr>
            <p:ph type="body" sz="quarter" idx="20" hasCustomPrompt="1"/>
          </p:nvPr>
        </p:nvSpPr>
        <p:spPr>
          <a:xfrm rot="16200000">
            <a:off x="12337175" y="5588863"/>
            <a:ext cx="1981202" cy="190359"/>
          </a:xfrm>
        </p:spPr>
        <p:txBody>
          <a:bodyPr>
            <a:noAutofit/>
          </a:bodyPr>
          <a:lstStyle>
            <a:lvl1pPr marL="0" indent="0">
              <a:lnSpc>
                <a:spcPct val="100000"/>
              </a:lnSpc>
              <a:spcAft>
                <a:spcPts val="0"/>
              </a:spcAft>
              <a:buNone/>
              <a:defRPr sz="700" b="0" baseline="0">
                <a:solidFill>
                  <a:srgbClr val="8A8A8D"/>
                </a:solidFill>
                <a:latin typeface="Arial Narrow" panose="020B0606020202030204" pitchFamily="34" charset="0"/>
                <a:cs typeface="Adobe Gurmukhi" panose="01010101010101010101" pitchFamily="50" charset="0"/>
              </a:defRPr>
            </a:lvl1pPr>
            <a:lvl2pPr marL="218807" indent="0">
              <a:buNone/>
              <a:defRPr sz="582"/>
            </a:lvl2pPr>
            <a:lvl3pPr marL="437613" indent="0">
              <a:buNone/>
              <a:defRPr sz="582"/>
            </a:lvl3pPr>
            <a:lvl4pPr marL="610193" indent="0">
              <a:buNone/>
              <a:defRPr sz="582"/>
            </a:lvl4pPr>
            <a:lvl5pPr marL="781232" indent="0">
              <a:buNone/>
              <a:defRPr sz="582"/>
            </a:lvl5pPr>
          </a:lstStyle>
          <a:p>
            <a:pPr lvl="0"/>
            <a:r>
              <a:rPr lang="en-US" dirty="0"/>
              <a:t>Click to insert code</a:t>
            </a:r>
          </a:p>
        </p:txBody>
      </p:sp>
      <p:sp>
        <p:nvSpPr>
          <p:cNvPr id="10" name="Title Placeholder 1"/>
          <p:cNvSpPr>
            <a:spLocks noGrp="1"/>
          </p:cNvSpPr>
          <p:nvPr>
            <p:ph type="title"/>
          </p:nvPr>
        </p:nvSpPr>
        <p:spPr>
          <a:xfrm>
            <a:off x="628073" y="630937"/>
            <a:ext cx="12859157" cy="1035139"/>
          </a:xfrm>
          <a:prstGeom prst="rect">
            <a:avLst/>
          </a:prstGeom>
        </p:spPr>
        <p:txBody>
          <a:bodyPr vert="horz" lIns="0" tIns="0" rIns="0" bIns="0" rtlCol="0" anchor="t">
            <a:noAutofit/>
          </a:bodyPr>
          <a:lstStyle/>
          <a:p>
            <a:r>
              <a:rPr lang="en-US" dirty="0"/>
              <a:t>Click to edit Master title style</a:t>
            </a:r>
          </a:p>
        </p:txBody>
      </p:sp>
    </p:spTree>
    <p:extLst>
      <p:ext uri="{BB962C8B-B14F-4D97-AF65-F5344CB8AC3E}">
        <p14:creationId xmlns:p14="http://schemas.microsoft.com/office/powerpoint/2010/main" val="2557340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3543D-F9FC-C303-D701-42E1511F86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630BB2-8932-9F70-432F-153D710CA4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1236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4.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3.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DEEEE"/>
        </a:solidFill>
        <a:effectLst/>
      </p:bgPr>
    </p:bg>
    <p:spTree>
      <p:nvGrpSpPr>
        <p:cNvPr id="1" name=""/>
        <p:cNvGrpSpPr/>
        <p:nvPr/>
      </p:nvGrpSpPr>
      <p:grpSpPr>
        <a:xfrm>
          <a:off x="0" y="0"/>
          <a:ext cx="0" cy="0"/>
          <a:chOff x="0" y="0"/>
          <a:chExt cx="0" cy="0"/>
        </a:xfrm>
      </p:grpSpPr>
      <p:sp>
        <p:nvSpPr>
          <p:cNvPr id="17" name="object 3"/>
          <p:cNvSpPr/>
          <p:nvPr userDrawn="1"/>
        </p:nvSpPr>
        <p:spPr>
          <a:xfrm>
            <a:off x="1" y="6812280"/>
            <a:ext cx="13817600" cy="1021080"/>
          </a:xfrm>
          <a:custGeom>
            <a:avLst/>
            <a:gdLst/>
            <a:ahLst/>
            <a:cxnLst/>
            <a:rect l="l" t="t" r="r" b="b"/>
            <a:pathLst>
              <a:path w="12189460" h="1021079">
                <a:moveTo>
                  <a:pt x="0" y="1021079"/>
                </a:moveTo>
                <a:lnTo>
                  <a:pt x="12188952" y="1021079"/>
                </a:lnTo>
                <a:lnTo>
                  <a:pt x="12188952" y="0"/>
                </a:lnTo>
                <a:lnTo>
                  <a:pt x="0" y="0"/>
                </a:lnTo>
                <a:lnTo>
                  <a:pt x="0" y="1021079"/>
                </a:lnTo>
                <a:close/>
              </a:path>
            </a:pathLst>
          </a:custGeom>
          <a:solidFill>
            <a:schemeClr val="tx2"/>
          </a:solidFill>
        </p:spPr>
        <p:txBody>
          <a:bodyPr wrap="square" lIns="0" tIns="0" rIns="0" bIns="0" rtlCol="0"/>
          <a:lstStyle/>
          <a:p>
            <a:endParaRPr/>
          </a:p>
        </p:txBody>
      </p:sp>
      <p:graphicFrame>
        <p:nvGraphicFramePr>
          <p:cNvPr id="4" name="Object 3" hidden="1"/>
          <p:cNvGraphicFramePr>
            <a:graphicFrameLocks noChangeAspect="1"/>
          </p:cNvGraphicFramePr>
          <p:nvPr userDrawn="1">
            <p:custDataLst>
              <p:tags r:id="rId11"/>
            </p:custDataLst>
            <p:extLst>
              <p:ext uri="{D42A27DB-BD31-4B8C-83A1-F6EECF244321}">
                <p14:modId xmlns:p14="http://schemas.microsoft.com/office/powerpoint/2010/main" val="2901899139"/>
              </p:ext>
            </p:extLst>
          </p:nvPr>
        </p:nvGraphicFramePr>
        <p:xfrm>
          <a:off x="2182" y="1589"/>
          <a:ext cx="2180" cy="1587"/>
        </p:xfrm>
        <a:graphic>
          <a:graphicData uri="http://schemas.openxmlformats.org/presentationml/2006/ole">
            <mc:AlternateContent xmlns:mc="http://schemas.openxmlformats.org/markup-compatibility/2006">
              <mc:Choice xmlns:v="urn:schemas-microsoft-com:vml" Requires="v">
                <p:oleObj name="think-cell Slide" r:id="rId15" imgW="270" imgH="270" progId="TCLayout.ActiveDocument.1">
                  <p:embed/>
                </p:oleObj>
              </mc:Choice>
              <mc:Fallback>
                <p:oleObj name="think-cell Slide" r:id="rId15" imgW="270" imgH="270" progId="TCLayout.ActiveDocument.1">
                  <p:embed/>
                  <p:pic>
                    <p:nvPicPr>
                      <p:cNvPr id="4" name="Object 3" hidden="1"/>
                      <p:cNvPicPr/>
                      <p:nvPr/>
                    </p:nvPicPr>
                    <p:blipFill>
                      <a:blip r:embed="rId16"/>
                      <a:stretch>
                        <a:fillRect/>
                      </a:stretch>
                    </p:blipFill>
                    <p:spPr>
                      <a:xfrm>
                        <a:off x="2182" y="1589"/>
                        <a:ext cx="2180" cy="1587"/>
                      </a:xfrm>
                      <a:prstGeom prst="rect">
                        <a:avLst/>
                      </a:prstGeom>
                    </p:spPr>
                  </p:pic>
                </p:oleObj>
              </mc:Fallback>
            </mc:AlternateContent>
          </a:graphicData>
        </a:graphic>
      </p:graphicFrame>
      <p:sp>
        <p:nvSpPr>
          <p:cNvPr id="6" name="Rectangle 5" hidden="1"/>
          <p:cNvSpPr/>
          <p:nvPr userDrawn="1">
            <p:custDataLst>
              <p:tags r:id="rId12"/>
            </p:custDataLst>
          </p:nvPr>
        </p:nvSpPr>
        <p:spPr>
          <a:xfrm>
            <a:off x="0" y="0"/>
            <a:ext cx="158750" cy="158750"/>
          </a:xfrm>
          <a:prstGeom prst="rect">
            <a:avLst/>
          </a:prstGeom>
          <a:noFill/>
        </p:spPr>
        <p:style>
          <a:lnRef idx="2">
            <a:schemeClr val="accent1"/>
          </a:lnRef>
          <a:fillRef idx="1">
            <a:schemeClr val="lt1"/>
          </a:fillRef>
          <a:effectRef idx="0">
            <a:schemeClr val="accent1"/>
          </a:effectRef>
          <a:fontRef idx="minor">
            <a:schemeClr val="dk1"/>
          </a:fontRef>
        </p:style>
        <p:txBody>
          <a:bodyPr wrap="none" lIns="0" tIns="0" rIns="0" bIns="0" rtlCol="0" anchor="ctr"/>
          <a:lstStyle/>
          <a:p>
            <a:pPr marL="0" lvl="0" indent="0" algn="ctr" eaLnBrk="1">
              <a:lnSpc>
                <a:spcPct val="100000"/>
              </a:lnSpc>
              <a:spcBef>
                <a:spcPct val="0"/>
              </a:spcBef>
              <a:spcAft>
                <a:spcPct val="0"/>
              </a:spcAft>
            </a:pPr>
            <a:endParaRPr lang="en-US" sz="3200" b="1" i="0" baseline="0" dirty="0">
              <a:latin typeface="Georgia" panose="02040502050405020303" pitchFamily="18" charset="0"/>
              <a:ea typeface="+mj-ea"/>
              <a:cs typeface="+mj-cs"/>
              <a:sym typeface="Georgia" panose="02040502050405020303" pitchFamily="18" charset="0"/>
            </a:endParaRPr>
          </a:p>
        </p:txBody>
      </p:sp>
      <p:sp>
        <p:nvSpPr>
          <p:cNvPr id="2" name="Title Placeholder 1"/>
          <p:cNvSpPr>
            <a:spLocks noGrp="1"/>
          </p:cNvSpPr>
          <p:nvPr>
            <p:ph type="title"/>
          </p:nvPr>
        </p:nvSpPr>
        <p:spPr>
          <a:xfrm>
            <a:off x="628073" y="629736"/>
            <a:ext cx="12561455" cy="819341"/>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628073" y="1755649"/>
            <a:ext cx="12561455" cy="418795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sz="900" dirty="0"/>
              <a:t>Sixth level</a:t>
            </a:r>
            <a:endParaRPr lang="en-US" dirty="0"/>
          </a:p>
        </p:txBody>
      </p:sp>
      <p:sp>
        <p:nvSpPr>
          <p:cNvPr id="14" name="TextBox 13"/>
          <p:cNvSpPr txBox="1"/>
          <p:nvPr/>
        </p:nvSpPr>
        <p:spPr>
          <a:xfrm>
            <a:off x="12826924" y="7218462"/>
            <a:ext cx="362603" cy="300786"/>
          </a:xfrm>
          <a:prstGeom prst="rect">
            <a:avLst/>
          </a:prstGeom>
          <a:noFill/>
        </p:spPr>
        <p:txBody>
          <a:bodyPr wrap="square" lIns="0" tIns="0" rIns="0" bIns="0" rtlCol="0">
            <a:noAutofit/>
          </a:bodyPr>
          <a:lstStyle/>
          <a:p>
            <a:pPr algn="r"/>
            <a:fld id="{5463D488-B33C-44D1-8C6D-19E9BAD2ABCF}" type="slidenum">
              <a:rPr lang="en-US" sz="1600" b="0" smtClean="0">
                <a:solidFill>
                  <a:schemeClr val="bg1"/>
                </a:solidFill>
                <a:latin typeface="Georgia" charset="0"/>
                <a:ea typeface="Georgia" charset="0"/>
                <a:cs typeface="Georgia" charset="0"/>
              </a:rPr>
              <a:pPr algn="r"/>
              <a:t>‹#›</a:t>
            </a:fld>
            <a:endParaRPr lang="en-US" sz="1600" b="0" dirty="0">
              <a:solidFill>
                <a:schemeClr val="bg1"/>
              </a:solidFill>
              <a:latin typeface="Georgia" charset="0"/>
              <a:ea typeface="Georgia" charset="0"/>
              <a:cs typeface="Georgia" charset="0"/>
            </a:endParaRPr>
          </a:p>
        </p:txBody>
      </p:sp>
      <p:pic>
        <p:nvPicPr>
          <p:cNvPr id="5" name="Picture 4"/>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335721" y="6941921"/>
            <a:ext cx="1851039" cy="770844"/>
          </a:xfrm>
          <a:prstGeom prst="rect">
            <a:avLst/>
          </a:prstGeom>
        </p:spPr>
      </p:pic>
      <p:sp>
        <p:nvSpPr>
          <p:cNvPr id="7" name="TextBox 6" hidden="1"/>
          <p:cNvSpPr txBox="1"/>
          <p:nvPr userDrawn="1">
            <p:custDataLst>
              <p:tags r:id="rId13"/>
            </p:custDataLst>
          </p:nvPr>
        </p:nvSpPr>
        <p:spPr>
          <a:xfrm>
            <a:off x="12700000" y="12700000"/>
            <a:ext cx="12700" cy="12700"/>
          </a:xfrm>
          <a:prstGeom prst="rect">
            <a:avLst/>
          </a:prstGeom>
          <a:noFill/>
        </p:spPr>
        <p:txBody>
          <a:bodyPr vert="horz" wrap="square" lIns="0" tIns="0" rIns="0" bIns="0" rtlCol="0">
            <a:noAutofit/>
          </a:bodyPr>
          <a:lstStyle/>
          <a:p>
            <a:pPr>
              <a:spcAft>
                <a:spcPts val="600"/>
              </a:spcAft>
            </a:pPr>
            <a:r>
              <a:rPr lang="en-US" sz="2000">
                <a:solidFill>
                  <a:schemeClr val="bg2"/>
                </a:solidFill>
              </a:rPr>
              <a:t>gorave6301merpalert</a:t>
            </a:r>
            <a:endParaRPr lang="en-US" sz="2000" dirty="0" err="1">
              <a:solidFill>
                <a:schemeClr val="bg2"/>
              </a:solidFill>
            </a:endParaRPr>
          </a:p>
        </p:txBody>
      </p:sp>
      <p:pic>
        <p:nvPicPr>
          <p:cNvPr id="18" name="Picture 17"/>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54816" y="6797040"/>
            <a:ext cx="2154977" cy="1051560"/>
          </a:xfrm>
          <a:prstGeom prst="rect">
            <a:avLst/>
          </a:prstGeom>
        </p:spPr>
      </p:pic>
      <p:sp>
        <p:nvSpPr>
          <p:cNvPr id="10" name="TextBox 9" hidden="1"/>
          <p:cNvSpPr txBox="1"/>
          <p:nvPr userDrawn="1">
            <p:custDataLst>
              <p:tags r:id="rId14"/>
            </p:custDataLst>
          </p:nvPr>
        </p:nvSpPr>
        <p:spPr>
          <a:xfrm>
            <a:off x="12700000" y="12700000"/>
            <a:ext cx="12700" cy="12700"/>
          </a:xfrm>
          <a:prstGeom prst="rect">
            <a:avLst/>
          </a:prstGeom>
          <a:noFill/>
        </p:spPr>
        <p:txBody>
          <a:bodyPr vert="horz" wrap="square" lIns="0" tIns="0" rIns="0" bIns="0" rtlCol="0">
            <a:noAutofit/>
          </a:bodyPr>
          <a:lstStyle/>
          <a:p>
            <a:pPr>
              <a:spcAft>
                <a:spcPts val="600"/>
              </a:spcAft>
            </a:pPr>
            <a:r>
              <a:rPr lang="en-US" sz="2000">
                <a:solidFill>
                  <a:schemeClr val="bg2"/>
                </a:solidFill>
              </a:rPr>
              <a:t>wryged201kastsk : {LikelihoodValues:{HC:0.09,C:0.55,I:0.18,P:0.18},Classification:Confidential,Keywords:[1:1,6:1,7:1,8:1,123:3,133:1,223:3,252:9,307:1,361:1,407:1,426:1,451:1,517:1,598:8,608:4,610:1,674:1,1027:4,1028:1,1087:1,1137:1,1501:3,1916:1,2086:9,2107:1,2115:1,2280:1,2413:1,2433:1,2458:1,2868:12,2878:1,3189:1,3294:1,3907:1,3964:2,4139:1,4170:1,4179:4,4352:2,4446:21,4467:1,4604:1,4789:1,4857:1,4859:1,5312:1,5434:1,5460:1,5666:1,5809:1,5967:28,6239:1,6357:1,6372:1,6396:1,6453:1,6533:2,6600:1,6690:2,6692:4,6727:1,6760:1,6856:1,7091:1,7225:6,7487:1,8150:1,8158:9,8395:1,8569:1,8756:2,8912:1,8946:1,9070:1,9367:1,9472:1,9798:1,9989:1,10030:1,10035:2,10036:2,10453:5,10489:1,10847:1,11000:1,11015:1,11033:1,11053:1,11207:1,11225:1,11296:1,11469:15,11599:2,11681:3,11695:1,11741:1,12182:1,12232:1,12665:1,12735:4,12847:1,12936:1,13169:2,13286:2,13291:1,13820:1,13903:2,14033:2,14153:1,14185:1,14221:2,14338:7,14352:1,14711:1,15042:1,15089:1,15090:1,15195:1,15424:1,15456:1,15591:1,15592:12,15597:1,15619:1,16536:1,17170:2,17564:1,17795:1,18001:1,18033:1,18140:1,18298:1,18315:1,18363:1,18731:1,18738:1,18794:1,18889:1,18996:1,19136:1,19237:1,19248:5,19502:1,19606:1,20143:1,20268:1,20553:1,21133:4,21218:2,21256:1,21299:1,21696:1,22120:1,22166:1,22287:1,22405:2,22407:4,22594:1,22645:6,22657:1,22670:3,22911:1,22913:4,23069:1,23100:3,23281:1,23589:1,23595:1,23599:1,23610:1,23619:2,23802:1,23998:2,24005:3,24025:2,24235:1,24267:1,24269:1,24291:5,24497:3,24596:1,24714:1,24803:2,24813:1,24843:1,24847:1,24853:2,24975:1,25009:4,25010:2,25014:1,25296:2,25636:2,25780:2,25900:1,26210:12,26255:1,26285:1,26411:3,26479:1,26546:2,26566:1,26641:1,26648:1,26657:2,26662:1,26666:5,26714:8,26970:2,27084:1,27501:1,27810:1,27964:1,28237:1,28266:2,28275:1,28331:1,28462:1,28466:7,28483:1,28764:1,29343:1,29387:1,29402:1,29486:2,29568:1,29578:2,29609:1,29998:1,30008:1,30090:1,30257:1,30282:1,30330:1,30475:1,30502:1,30623:1,30954:1,30970:1,31236:1,31316:1,31356:2,31437:1,31738:2,31984:2,32017:3,32156:3,32166:2,32184:4,32186:1,32189:1,32202:4,32389:1,32407:1,32611:1,32807:1,32923:1,33403:4,34321:3,34903:2,34939:2,35145:1,35202:3,35228:3]}</a:t>
            </a:r>
            <a:endParaRPr lang="en-US" sz="2000" dirty="0" err="1">
              <a:solidFill>
                <a:schemeClr val="bg2"/>
              </a:solidFill>
            </a:endParaRPr>
          </a:p>
        </p:txBody>
      </p:sp>
      <p:sp>
        <p:nvSpPr>
          <p:cNvPr id="13" name="Text Placeholder 3"/>
          <p:cNvSpPr txBox="1">
            <a:spLocks/>
          </p:cNvSpPr>
          <p:nvPr userDrawn="1"/>
        </p:nvSpPr>
        <p:spPr>
          <a:xfrm>
            <a:off x="5156200" y="7218462"/>
            <a:ext cx="7614574" cy="266154"/>
          </a:xfrm>
          <a:prstGeom prst="rect">
            <a:avLst/>
          </a:prstGeom>
        </p:spPr>
        <p:txBody>
          <a:bodyPr lIns="0" tIns="0" rIns="0" bIns="0"/>
          <a:lstStyle>
            <a:lvl1pPr marL="0" indent="0" algn="r" defTabSz="502920" rtl="0" eaLnBrk="1" latinLnBrk="0" hangingPunct="1">
              <a:lnSpc>
                <a:spcPct val="100000"/>
              </a:lnSpc>
              <a:spcBef>
                <a:spcPts val="0"/>
              </a:spcBef>
              <a:spcAft>
                <a:spcPts val="0"/>
              </a:spcAft>
              <a:buFont typeface="Arial"/>
              <a:buNone/>
              <a:defRPr sz="1200" i="1" kern="1200" baseline="0">
                <a:solidFill>
                  <a:schemeClr val="bg2"/>
                </a:solidFill>
                <a:latin typeface="+mn-lt"/>
                <a:ea typeface="+mn-ea"/>
                <a:cs typeface="+mn-cs"/>
              </a:defRPr>
            </a:lvl1pPr>
            <a:lvl2pPr marL="0" indent="0" algn="l" defTabSz="502920" rtl="0" eaLnBrk="1" latinLnBrk="0" hangingPunct="1">
              <a:lnSpc>
                <a:spcPct val="100000"/>
              </a:lnSpc>
              <a:spcBef>
                <a:spcPts val="432"/>
              </a:spcBef>
              <a:spcAft>
                <a:spcPts val="432"/>
              </a:spcAft>
              <a:buFont typeface="Arial" panose="020B0604020202020204" pitchFamily="34" charset="0"/>
              <a:buNone/>
              <a:defRPr sz="2000" b="1" kern="1200">
                <a:solidFill>
                  <a:schemeClr val="tx2"/>
                </a:solidFill>
                <a:latin typeface="+mn-lt"/>
                <a:ea typeface="+mn-ea"/>
                <a:cs typeface="+mn-cs"/>
              </a:defRPr>
            </a:lvl2pPr>
            <a:lvl3pPr marL="114300" indent="-114300" algn="l" defTabSz="502920" rtl="0" eaLnBrk="1" latinLnBrk="0" hangingPunct="1">
              <a:lnSpc>
                <a:spcPct val="100000"/>
              </a:lnSpc>
              <a:spcBef>
                <a:spcPts val="0"/>
              </a:spcBef>
              <a:spcAft>
                <a:spcPts val="432"/>
              </a:spcAft>
              <a:buFont typeface="Arial" panose="020B0604020202020204" pitchFamily="34" charset="0"/>
              <a:buChar char="•"/>
              <a:defRPr sz="1600" kern="1200">
                <a:solidFill>
                  <a:schemeClr val="tx2"/>
                </a:solidFill>
                <a:latin typeface="+mn-lt"/>
                <a:ea typeface="+mn-ea"/>
                <a:cs typeface="+mn-cs"/>
              </a:defRPr>
            </a:lvl3pPr>
            <a:lvl4pPr marL="400050" indent="-228600" algn="l" defTabSz="502920" rtl="0" eaLnBrk="1" latinLnBrk="0" hangingPunct="1">
              <a:lnSpc>
                <a:spcPct val="100000"/>
              </a:lnSpc>
              <a:spcBef>
                <a:spcPts val="0"/>
              </a:spcBef>
              <a:spcAft>
                <a:spcPts val="432"/>
              </a:spcAft>
              <a:buFont typeface="Georgia" panose="02040502050405020303" pitchFamily="18" charset="0"/>
              <a:buChar char="—"/>
              <a:tabLst/>
              <a:defRPr sz="1600" kern="1200">
                <a:solidFill>
                  <a:schemeClr val="tx2"/>
                </a:solidFill>
                <a:latin typeface="+mn-lt"/>
                <a:ea typeface="+mn-ea"/>
                <a:cs typeface="+mn-cs"/>
              </a:defRPr>
            </a:lvl4pPr>
            <a:lvl5pPr marL="571500" indent="-171450" algn="l" defTabSz="502920" rtl="0" eaLnBrk="1" latinLnBrk="0" hangingPunct="1">
              <a:lnSpc>
                <a:spcPct val="100000"/>
              </a:lnSpc>
              <a:spcBef>
                <a:spcPts val="0"/>
              </a:spcBef>
              <a:spcAft>
                <a:spcPts val="432"/>
              </a:spcAft>
              <a:buFont typeface="Arial" panose="020B0604020202020204" pitchFamily="34" charset="0"/>
              <a:buChar char="•"/>
              <a:defRPr sz="1600" kern="1200">
                <a:solidFill>
                  <a:schemeClr val="tx2"/>
                </a:solidFill>
                <a:latin typeface="+mn-lt"/>
                <a:ea typeface="+mn-ea"/>
                <a:cs typeface="+mn-cs"/>
              </a:defRPr>
            </a:lvl5pPr>
            <a:lvl6pPr marL="742950" indent="-171450" algn="l" defTabSz="502920" rtl="0" eaLnBrk="1" latinLnBrk="0" hangingPunct="1">
              <a:lnSpc>
                <a:spcPct val="100000"/>
              </a:lnSpc>
              <a:spcBef>
                <a:spcPct val="20000"/>
              </a:spcBef>
              <a:spcAft>
                <a:spcPts val="432"/>
              </a:spcAft>
              <a:buFont typeface="Georgia" panose="02040502050405020303" pitchFamily="18" charset="0"/>
              <a:buChar char="—"/>
              <a:defRPr sz="1600" kern="1200" baseline="0">
                <a:solidFill>
                  <a:schemeClr val="tx2"/>
                </a:solidFill>
                <a:latin typeface="+mn-lt"/>
                <a:ea typeface="+mn-ea"/>
                <a:cs typeface="+mn-cs"/>
              </a:defRPr>
            </a:lvl6pPr>
            <a:lvl7pPr marL="3268980" indent="-251460" algn="l" defTabSz="502920" rtl="0" eaLnBrk="1" latinLnBrk="0" hangingPunct="1">
              <a:spcBef>
                <a:spcPct val="20000"/>
              </a:spcBef>
              <a:buFont typeface="Arial"/>
              <a:buChar char="•"/>
              <a:defRPr sz="800" kern="1200">
                <a:solidFill>
                  <a:schemeClr val="tx1"/>
                </a:solidFill>
                <a:latin typeface="+mn-lt"/>
                <a:ea typeface="+mn-ea"/>
                <a:cs typeface="+mn-cs"/>
              </a:defRPr>
            </a:lvl7pPr>
            <a:lvl8pPr marL="3771900" indent="-251460" algn="l" defTabSz="502920" rtl="0" eaLnBrk="1" latinLnBrk="0" hangingPunct="1">
              <a:spcBef>
                <a:spcPct val="20000"/>
              </a:spcBef>
              <a:buFont typeface="Arial"/>
              <a:buChar char="•"/>
              <a:defRPr sz="2200" kern="1200">
                <a:solidFill>
                  <a:schemeClr val="tx1"/>
                </a:solidFill>
                <a:latin typeface="+mn-lt"/>
                <a:ea typeface="+mn-ea"/>
                <a:cs typeface="+mn-cs"/>
              </a:defRPr>
            </a:lvl8pPr>
            <a:lvl9pPr marL="4274820" indent="-251460" algn="l" defTabSz="502920" rtl="0" eaLnBrk="1" latinLnBrk="0" hangingPunct="1">
              <a:spcBef>
                <a:spcPct val="20000"/>
              </a:spcBef>
              <a:buFont typeface="Arial"/>
              <a:buChar char="•"/>
              <a:defRPr sz="2200" kern="1200">
                <a:solidFill>
                  <a:schemeClr val="tx1"/>
                </a:solidFill>
                <a:latin typeface="+mn-lt"/>
                <a:ea typeface="+mn-ea"/>
                <a:cs typeface="+mn-cs"/>
              </a:defRPr>
            </a:lvl9pPr>
          </a:lstStyle>
          <a:p>
            <a:r>
              <a:rPr lang="en-US" sz="1400" b="1" i="0" dirty="0">
                <a:solidFill>
                  <a:schemeClr val="accent6"/>
                </a:solidFill>
              </a:rPr>
              <a:t>Implementing lifetime income: Moving from the why to the how</a:t>
            </a:r>
            <a:endParaRPr lang="en-US" sz="1400" b="1" i="0" dirty="0">
              <a:solidFill>
                <a:srgbClr val="C3D62E"/>
              </a:solidFill>
            </a:endParaRPr>
          </a:p>
        </p:txBody>
      </p:sp>
    </p:spTree>
    <p:extLst>
      <p:ext uri="{BB962C8B-B14F-4D97-AF65-F5344CB8AC3E}">
        <p14:creationId xmlns:p14="http://schemas.microsoft.com/office/powerpoint/2010/main" val="1483667998"/>
      </p:ext>
    </p:extLst>
  </p:cSld>
  <p:clrMap bg1="lt1" tx1="dk1" bg2="lt2" tx2="dk2" accent1="accent1" accent2="accent2" accent3="accent3" accent4="accent4" accent5="accent5" accent6="accent6" hlink="hlink" folHlink="folHlink"/>
  <p:sldLayoutIdLst>
    <p:sldLayoutId id="2147483689" r:id="rId1"/>
    <p:sldLayoutId id="2147483662" r:id="rId2"/>
    <p:sldLayoutId id="2147483755" r:id="rId3"/>
    <p:sldLayoutId id="2147483690" r:id="rId4"/>
    <p:sldLayoutId id="2147483756" r:id="rId5"/>
    <p:sldLayoutId id="2147483664" r:id="rId6"/>
    <p:sldLayoutId id="2147483680" r:id="rId7"/>
    <p:sldLayoutId id="2147483685" r:id="rId8"/>
    <p:sldLayoutId id="2147483758" r:id="rId9"/>
  </p:sldLayoutIdLst>
  <p:hf hdr="0" ftr="0"/>
  <p:txStyles>
    <p:titleStyle>
      <a:lvl1pPr algn="l" defTabSz="502920" rtl="0" eaLnBrk="1" latinLnBrk="0" hangingPunct="1">
        <a:spcBef>
          <a:spcPct val="0"/>
        </a:spcBef>
        <a:buNone/>
        <a:defRPr sz="3200" b="1" kern="1200">
          <a:solidFill>
            <a:schemeClr val="accent3"/>
          </a:solidFill>
          <a:latin typeface="+mj-lt"/>
          <a:ea typeface="+mj-ea"/>
          <a:cs typeface="+mj-cs"/>
        </a:defRPr>
      </a:lvl1pPr>
    </p:titleStyle>
    <p:bodyStyle>
      <a:lvl1pPr marL="0" indent="0" algn="l" defTabSz="502920" rtl="0" eaLnBrk="1" latinLnBrk="0" hangingPunct="1">
        <a:lnSpc>
          <a:spcPct val="100000"/>
        </a:lnSpc>
        <a:spcBef>
          <a:spcPts val="0"/>
        </a:spcBef>
        <a:spcAft>
          <a:spcPts val="432"/>
        </a:spcAft>
        <a:buFont typeface="Arial"/>
        <a:buNone/>
        <a:defRPr sz="2400" kern="1200">
          <a:solidFill>
            <a:schemeClr val="accent3"/>
          </a:solidFill>
          <a:latin typeface="+mn-lt"/>
          <a:ea typeface="+mn-ea"/>
          <a:cs typeface="+mn-cs"/>
        </a:defRPr>
      </a:lvl1pPr>
      <a:lvl2pPr marL="0" indent="0" algn="l" defTabSz="502920" rtl="0" eaLnBrk="1" latinLnBrk="0" hangingPunct="1">
        <a:lnSpc>
          <a:spcPct val="100000"/>
        </a:lnSpc>
        <a:spcBef>
          <a:spcPts val="432"/>
        </a:spcBef>
        <a:spcAft>
          <a:spcPts val="432"/>
        </a:spcAft>
        <a:buFont typeface="Arial" panose="020B0604020202020204" pitchFamily="34" charset="0"/>
        <a:buNone/>
        <a:defRPr sz="2000" b="1" kern="1200">
          <a:solidFill>
            <a:schemeClr val="tx2"/>
          </a:solidFill>
          <a:latin typeface="+mn-lt"/>
          <a:ea typeface="+mn-ea"/>
          <a:cs typeface="+mn-cs"/>
        </a:defRPr>
      </a:lvl2pPr>
      <a:lvl3pPr marL="114300" indent="-114300" algn="l" defTabSz="502920" rtl="0" eaLnBrk="1" latinLnBrk="0" hangingPunct="1">
        <a:lnSpc>
          <a:spcPct val="100000"/>
        </a:lnSpc>
        <a:spcBef>
          <a:spcPts val="0"/>
        </a:spcBef>
        <a:spcAft>
          <a:spcPts val="432"/>
        </a:spcAft>
        <a:buFont typeface="Arial" panose="020B0604020202020204" pitchFamily="34" charset="0"/>
        <a:buChar char="•"/>
        <a:defRPr sz="1600" kern="1200">
          <a:solidFill>
            <a:schemeClr val="tx2"/>
          </a:solidFill>
          <a:latin typeface="+mn-lt"/>
          <a:ea typeface="+mn-ea"/>
          <a:cs typeface="+mn-cs"/>
        </a:defRPr>
      </a:lvl3pPr>
      <a:lvl4pPr marL="400050" indent="-228600" algn="l" defTabSz="502920" rtl="0" eaLnBrk="1" latinLnBrk="0" hangingPunct="1">
        <a:lnSpc>
          <a:spcPct val="100000"/>
        </a:lnSpc>
        <a:spcBef>
          <a:spcPts val="0"/>
        </a:spcBef>
        <a:spcAft>
          <a:spcPts val="432"/>
        </a:spcAft>
        <a:buFont typeface="Georgia" panose="02040502050405020303" pitchFamily="18" charset="0"/>
        <a:buChar char="—"/>
        <a:tabLst/>
        <a:defRPr sz="1600" kern="1200">
          <a:solidFill>
            <a:schemeClr val="tx2"/>
          </a:solidFill>
          <a:latin typeface="+mn-lt"/>
          <a:ea typeface="+mn-ea"/>
          <a:cs typeface="+mn-cs"/>
        </a:defRPr>
      </a:lvl4pPr>
      <a:lvl5pPr marL="571500" indent="-171450" algn="l" defTabSz="502920" rtl="0" eaLnBrk="1" latinLnBrk="0" hangingPunct="1">
        <a:lnSpc>
          <a:spcPct val="100000"/>
        </a:lnSpc>
        <a:spcBef>
          <a:spcPts val="0"/>
        </a:spcBef>
        <a:spcAft>
          <a:spcPts val="432"/>
        </a:spcAft>
        <a:buFont typeface="Arial" panose="020B0604020202020204" pitchFamily="34" charset="0"/>
        <a:buChar char="•"/>
        <a:defRPr sz="1600" kern="1200">
          <a:solidFill>
            <a:schemeClr val="tx2"/>
          </a:solidFill>
          <a:latin typeface="+mn-lt"/>
          <a:ea typeface="+mn-ea"/>
          <a:cs typeface="+mn-cs"/>
        </a:defRPr>
      </a:lvl5pPr>
      <a:lvl6pPr marL="742950" indent="-171450" algn="l" defTabSz="502920" rtl="0" eaLnBrk="1" latinLnBrk="0" hangingPunct="1">
        <a:lnSpc>
          <a:spcPct val="100000"/>
        </a:lnSpc>
        <a:spcBef>
          <a:spcPct val="20000"/>
        </a:spcBef>
        <a:spcAft>
          <a:spcPts val="432"/>
        </a:spcAft>
        <a:buFont typeface="Georgia" panose="02040502050405020303" pitchFamily="18" charset="0"/>
        <a:buChar char="—"/>
        <a:defRPr sz="1600" kern="1200" baseline="0">
          <a:solidFill>
            <a:schemeClr val="tx2"/>
          </a:solidFill>
          <a:latin typeface="+mn-lt"/>
          <a:ea typeface="+mn-ea"/>
          <a:cs typeface="+mn-cs"/>
        </a:defRPr>
      </a:lvl6pPr>
      <a:lvl7pPr marL="3268980" indent="-251460" algn="l" defTabSz="502920" rtl="0" eaLnBrk="1" latinLnBrk="0" hangingPunct="1">
        <a:spcBef>
          <a:spcPct val="20000"/>
        </a:spcBef>
        <a:buFont typeface="Arial"/>
        <a:buChar char="•"/>
        <a:defRPr sz="800" kern="1200">
          <a:solidFill>
            <a:schemeClr val="tx1"/>
          </a:solidFill>
          <a:latin typeface="+mn-lt"/>
          <a:ea typeface="+mn-ea"/>
          <a:cs typeface="+mn-cs"/>
        </a:defRPr>
      </a:lvl7pPr>
      <a:lvl8pPr marL="3771900" indent="-251460" algn="l" defTabSz="502920" rtl="0" eaLnBrk="1" latinLnBrk="0" hangingPunct="1">
        <a:spcBef>
          <a:spcPct val="20000"/>
        </a:spcBef>
        <a:buFont typeface="Arial"/>
        <a:buChar char="•"/>
        <a:defRPr sz="2200" kern="1200">
          <a:solidFill>
            <a:schemeClr val="tx1"/>
          </a:solidFill>
          <a:latin typeface="+mn-lt"/>
          <a:ea typeface="+mn-ea"/>
          <a:cs typeface="+mn-cs"/>
        </a:defRPr>
      </a:lvl8pPr>
      <a:lvl9pPr marL="4274820" indent="-251460" algn="l" defTabSz="502920"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2920" rtl="0" eaLnBrk="1" latinLnBrk="0" hangingPunct="1">
        <a:defRPr sz="1980" kern="1200">
          <a:solidFill>
            <a:schemeClr val="tx1"/>
          </a:solidFill>
          <a:latin typeface="+mn-lt"/>
          <a:ea typeface="+mn-ea"/>
          <a:cs typeface="+mn-cs"/>
        </a:defRPr>
      </a:lvl1pPr>
      <a:lvl2pPr marL="502920" algn="l" defTabSz="502920" rtl="0" eaLnBrk="1" latinLnBrk="0" hangingPunct="1">
        <a:defRPr sz="1980" kern="1200">
          <a:solidFill>
            <a:schemeClr val="tx1"/>
          </a:solidFill>
          <a:latin typeface="+mn-lt"/>
          <a:ea typeface="+mn-ea"/>
          <a:cs typeface="+mn-cs"/>
        </a:defRPr>
      </a:lvl2pPr>
      <a:lvl3pPr marL="1005840" algn="l" defTabSz="502920" rtl="0" eaLnBrk="1" latinLnBrk="0" hangingPunct="1">
        <a:defRPr sz="1980" kern="1200">
          <a:solidFill>
            <a:schemeClr val="tx1"/>
          </a:solidFill>
          <a:latin typeface="+mn-lt"/>
          <a:ea typeface="+mn-ea"/>
          <a:cs typeface="+mn-cs"/>
        </a:defRPr>
      </a:lvl3pPr>
      <a:lvl4pPr marL="1508760" algn="l" defTabSz="502920" rtl="0" eaLnBrk="1" latinLnBrk="0" hangingPunct="1">
        <a:defRPr sz="1980" kern="1200">
          <a:solidFill>
            <a:schemeClr val="tx1"/>
          </a:solidFill>
          <a:latin typeface="+mn-lt"/>
          <a:ea typeface="+mn-ea"/>
          <a:cs typeface="+mn-cs"/>
        </a:defRPr>
      </a:lvl4pPr>
      <a:lvl5pPr marL="2011680" algn="l" defTabSz="502920" rtl="0" eaLnBrk="1" latinLnBrk="0" hangingPunct="1">
        <a:defRPr sz="1980" kern="1200">
          <a:solidFill>
            <a:schemeClr val="tx1"/>
          </a:solidFill>
          <a:latin typeface="+mn-lt"/>
          <a:ea typeface="+mn-ea"/>
          <a:cs typeface="+mn-cs"/>
        </a:defRPr>
      </a:lvl5pPr>
      <a:lvl6pPr marL="2514600" algn="l" defTabSz="502920" rtl="0" eaLnBrk="1" latinLnBrk="0" hangingPunct="1">
        <a:defRPr sz="1980" kern="1200">
          <a:solidFill>
            <a:schemeClr val="tx1"/>
          </a:solidFill>
          <a:latin typeface="+mn-lt"/>
          <a:ea typeface="+mn-ea"/>
          <a:cs typeface="+mn-cs"/>
        </a:defRPr>
      </a:lvl6pPr>
      <a:lvl7pPr marL="3017520" algn="l" defTabSz="502920" rtl="0" eaLnBrk="1" latinLnBrk="0" hangingPunct="1">
        <a:defRPr sz="1980" kern="1200">
          <a:solidFill>
            <a:schemeClr val="tx1"/>
          </a:solidFill>
          <a:latin typeface="+mn-lt"/>
          <a:ea typeface="+mn-ea"/>
          <a:cs typeface="+mn-cs"/>
        </a:defRPr>
      </a:lvl7pPr>
      <a:lvl8pPr marL="3520440" algn="l" defTabSz="502920" rtl="0" eaLnBrk="1" latinLnBrk="0" hangingPunct="1">
        <a:defRPr sz="1980" kern="1200">
          <a:solidFill>
            <a:schemeClr val="tx1"/>
          </a:solidFill>
          <a:latin typeface="+mn-lt"/>
          <a:ea typeface="+mn-ea"/>
          <a:cs typeface="+mn-cs"/>
        </a:defRPr>
      </a:lvl8pPr>
      <a:lvl9pPr marL="4023360" algn="l" defTabSz="502920" rtl="0" eaLnBrk="1" latinLnBrk="0" hangingPunct="1">
        <a:defRPr sz="198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48" userDrawn="1">
          <p15:clr>
            <a:srgbClr val="F26B43"/>
          </p15:clr>
        </p15:guide>
        <p15:guide id="2" pos="4352" userDrawn="1">
          <p15:clr>
            <a:srgbClr val="F26B43"/>
          </p15:clr>
        </p15:guide>
        <p15:guide id="3" orient="horz" pos="1104" userDrawn="1">
          <p15:clr>
            <a:srgbClr val="F26B43"/>
          </p15:clr>
        </p15:guide>
        <p15:guide id="4" orient="horz" pos="4547" userDrawn="1">
          <p15:clr>
            <a:srgbClr val="F26B43"/>
          </p15:clr>
        </p15:guide>
        <p15:guide id="5" pos="396" userDrawn="1">
          <p15:clr>
            <a:srgbClr val="F26B43"/>
          </p15:clr>
        </p15:guide>
        <p15:guide id="6" pos="8308" userDrawn="1">
          <p15:clr>
            <a:srgbClr val="F26B43"/>
          </p15:clr>
        </p15:guide>
        <p15:guide id="7" orient="horz" pos="394" userDrawn="1">
          <p15:clr>
            <a:srgbClr val="F26B43"/>
          </p15:clr>
        </p15:guide>
        <p15:guide id="8" pos="4454" userDrawn="1">
          <p15:clr>
            <a:srgbClr val="F26B43"/>
          </p15:clr>
        </p15:guide>
        <p15:guide id="9" pos="425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437538CA-A10E-1648-4E55-283EF23EDC66}"/>
              </a:ext>
            </a:extLst>
          </p:cNvPr>
          <p:cNvPicPr>
            <a:picLocks noGrp="1" noChangeAspect="1"/>
          </p:cNvPicPr>
          <p:nvPr>
            <p:ph type="pic" sz="quarter" idx="10"/>
          </p:nvPr>
        </p:nvPicPr>
        <p:blipFill>
          <a:blip r:embed="rId3" cstate="print">
            <a:alphaModFix/>
            <a:extLst>
              <a:ext uri="{BEBA8EAE-BF5A-486C-A8C5-ECC9F3942E4B}">
                <a14:imgProps xmlns:a14="http://schemas.microsoft.com/office/drawing/2010/main">
                  <a14:imgLayer r:embed="rId4">
                    <a14:imgEffect>
                      <a14:brightnessContrast contrast="-41000"/>
                    </a14:imgEffect>
                  </a14:imgLayer>
                </a14:imgProps>
              </a:ext>
              <a:ext uri="{28A0092B-C50C-407E-A947-70E740481C1C}">
                <a14:useLocalDpi xmlns:a14="http://schemas.microsoft.com/office/drawing/2010/main"/>
              </a:ext>
            </a:extLst>
          </a:blip>
          <a:srcRect/>
          <a:stretch/>
        </p:blipFill>
        <p:spPr>
          <a:xfrm flipH="1">
            <a:off x="0" y="0"/>
            <a:ext cx="13816584" cy="6811963"/>
          </a:xfrm>
        </p:spPr>
      </p:pic>
      <p:sp>
        <p:nvSpPr>
          <p:cNvPr id="7" name="Rectangle 6">
            <a:extLst>
              <a:ext uri="{FF2B5EF4-FFF2-40B4-BE49-F238E27FC236}">
                <a16:creationId xmlns:a16="http://schemas.microsoft.com/office/drawing/2014/main" id="{DF6D34A5-4DAB-D357-B25F-025280ED74FD}"/>
              </a:ext>
            </a:extLst>
          </p:cNvPr>
          <p:cNvSpPr/>
          <p:nvPr/>
        </p:nvSpPr>
        <p:spPr>
          <a:xfrm>
            <a:off x="7823200" y="0"/>
            <a:ext cx="5994400" cy="6811963"/>
          </a:xfrm>
          <a:prstGeom prst="rect">
            <a:avLst/>
          </a:prstGeom>
          <a:solidFill>
            <a:schemeClr val="accent3">
              <a:alpha val="88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 name="Title 2">
            <a:extLst>
              <a:ext uri="{FF2B5EF4-FFF2-40B4-BE49-F238E27FC236}">
                <a16:creationId xmlns:a16="http://schemas.microsoft.com/office/drawing/2014/main" id="{E6125D26-306C-832C-915D-F428E3464942}"/>
              </a:ext>
            </a:extLst>
          </p:cNvPr>
          <p:cNvSpPr>
            <a:spLocks noGrp="1"/>
          </p:cNvSpPr>
          <p:nvPr>
            <p:ph type="title"/>
          </p:nvPr>
        </p:nvSpPr>
        <p:spPr>
          <a:xfrm>
            <a:off x="8509000" y="2590800"/>
            <a:ext cx="4800600" cy="3276600"/>
          </a:xfrm>
        </p:spPr>
        <p:txBody>
          <a:bodyPr/>
          <a:lstStyle/>
          <a:p>
            <a:pPr>
              <a:spcAft>
                <a:spcPts val="600"/>
              </a:spcAft>
            </a:pPr>
            <a:r>
              <a:rPr lang="en-US" sz="4400" b="0" kern="100" dirty="0">
                <a:ea typeface="Calibri" panose="020F0502020204030204" pitchFamily="34" charset="0"/>
                <a:cs typeface="Georgia" panose="02040502050405020303" pitchFamily="18" charset="0"/>
              </a:rPr>
              <a:t>Understand how in-plan income option can increase retirement readiness</a:t>
            </a:r>
            <a:endParaRPr lang="en-US" sz="2800" b="0" kern="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921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3">
            <a:extLst>
              <a:ext uri="{FF2B5EF4-FFF2-40B4-BE49-F238E27FC236}">
                <a16:creationId xmlns:a16="http://schemas.microsoft.com/office/drawing/2014/main" id="{AC7CEFBD-753F-419F-3C2B-F8D2474979ED}"/>
              </a:ext>
            </a:extLst>
          </p:cNvPr>
          <p:cNvSpPr>
            <a:spLocks noGrp="1"/>
          </p:cNvSpPr>
          <p:nvPr>
            <p:ph sz="quarter" idx="13"/>
          </p:nvPr>
        </p:nvSpPr>
        <p:spPr>
          <a:xfrm>
            <a:off x="600744" y="1485900"/>
            <a:ext cx="12560300" cy="4800600"/>
          </a:xfrm>
        </p:spPr>
        <p:txBody>
          <a:bodyPr spcCol="320040"/>
          <a:lstStyle/>
          <a:p>
            <a:r>
              <a:rPr lang="en-US" dirty="0"/>
              <a:t>Any guarantees are backed by the claims-paying ability of the issuing company. Annuity contracts and certificates are issued by Teachers Insurance and Annuity Association of America (TIAA). </a:t>
            </a:r>
          </a:p>
          <a:p>
            <a:r>
              <a:rPr lang="en-US" dirty="0"/>
              <a:t>The views and opinions expressed are for informational and educational purposes only as of the date of production/writing and may change without notice at any time based on numerous factors, such as market or other conditions, legal and regulatory developments, additional risks and uncertainties and may not come to pass. This material may contain “forward-looking” information that is not purely historical in nature. Such information may include, among other things, projections, forecasts, estimates of market returns, and proposed or expected portfolio composition. Any changes to assumptions that may have been made in preparing this material could have a material impact on the information presented herein by way of example. </a:t>
            </a:r>
            <a:r>
              <a:rPr lang="en-US" b="1" dirty="0"/>
              <a:t>Past performance is no guarantee of future results. Investing involves risk; principal loss is possible.</a:t>
            </a:r>
          </a:p>
          <a:p>
            <a:r>
              <a:rPr lang="en-US" dirty="0"/>
              <a:t>This material is not intended to be a recommendation or investment advice, does not constitute a solicitation to buy, sell or hold a security or an investment strategy, and is not provided in a fiduciary capacity. The information provided does not take into account the specific objectives or circumstances of any particular investor or suggest any specific course of action. Investment decisions should be made based on an investor’s objectives and circumstances and in consultation with his or her financial professionals. </a:t>
            </a:r>
          </a:p>
          <a:p>
            <a:r>
              <a:rPr lang="en-US" dirty="0"/>
              <a:t>Please note that this information should not replace a client’s consultation with a tax professional regarding their tax situation. Nuveen is not a tax advisor. Clients should consult their professional advisors before making any tax or investment decisions. </a:t>
            </a:r>
          </a:p>
          <a:p>
            <a:r>
              <a:rPr lang="en-US" dirty="0"/>
              <a:t>Nuveen, LLC provides investment solutions through its investment specialists.</a:t>
            </a:r>
          </a:p>
          <a:p>
            <a:endParaRPr lang="en-US" dirty="0"/>
          </a:p>
          <a:p>
            <a:endParaRPr lang="en-US" dirty="0"/>
          </a:p>
          <a:p>
            <a:endParaRPr lang="en-US" dirty="0"/>
          </a:p>
          <a:p>
            <a:endParaRPr lang="en-US" dirty="0"/>
          </a:p>
          <a:p>
            <a:r>
              <a:rPr lang="en-US" dirty="0"/>
              <a:t>Annuities are designed for retirement or other long-term goals, and offer a variety of income options, including lifetime income. Payments from variable annuity accounts are not guaranteed and will rise or fall based on investment performance. </a:t>
            </a:r>
          </a:p>
          <a:p>
            <a:r>
              <a:rPr lang="en-US" dirty="0"/>
              <a:t>TIAA-CREF Individual &amp; Institutional Services, LLC, Member FINRA, distributes securities products. Annuity contracts and certificates are issued by Teachers Insurance and Annuity Association of America (TIAA) and College Retirement Equities Fund (CREF), New York, NY. Each is solely responsible for its own financial condition and contractual obligations. </a:t>
            </a:r>
          </a:p>
          <a:p>
            <a:r>
              <a:rPr lang="en-US" dirty="0"/>
              <a:t>©2024 Teachers Insurance and Annuity Association of America-College Retirement Equities Fund, 730 Third Avenue, New York, NY 10017</a:t>
            </a:r>
          </a:p>
        </p:txBody>
      </p:sp>
      <p:sp>
        <p:nvSpPr>
          <p:cNvPr id="4" name="Text Placeholder 3">
            <a:extLst>
              <a:ext uri="{FF2B5EF4-FFF2-40B4-BE49-F238E27FC236}">
                <a16:creationId xmlns:a16="http://schemas.microsoft.com/office/drawing/2014/main" id="{49C0D39A-1B80-9FAF-47A4-CB12CC8E4D56}"/>
              </a:ext>
            </a:extLst>
          </p:cNvPr>
          <p:cNvSpPr>
            <a:spLocks noGrp="1"/>
          </p:cNvSpPr>
          <p:nvPr>
            <p:ph type="body" sz="quarter" idx="20"/>
          </p:nvPr>
        </p:nvSpPr>
        <p:spPr>
          <a:xfrm rot="16200000">
            <a:off x="12337175" y="5588863"/>
            <a:ext cx="1981202" cy="190359"/>
          </a:xfrm>
        </p:spPr>
        <p:txBody>
          <a:bodyPr/>
          <a:lstStyle/>
          <a:p>
            <a:r>
              <a:rPr lang="en-US" b="0" i="0" dirty="0">
                <a:solidFill>
                  <a:srgbClr val="212529"/>
                </a:solidFill>
                <a:effectLst/>
                <a:latin typeface="-apple-system"/>
              </a:rPr>
              <a:t>4059002-1226</a:t>
            </a:r>
            <a:endParaRPr lang="en-US" b="1" dirty="0"/>
          </a:p>
        </p:txBody>
      </p:sp>
      <p:sp>
        <p:nvSpPr>
          <p:cNvPr id="3" name="Title 2">
            <a:extLst>
              <a:ext uri="{FF2B5EF4-FFF2-40B4-BE49-F238E27FC236}">
                <a16:creationId xmlns:a16="http://schemas.microsoft.com/office/drawing/2014/main" id="{64849D86-F332-4A7C-909D-6264615BC5A7}"/>
              </a:ext>
            </a:extLst>
          </p:cNvPr>
          <p:cNvSpPr>
            <a:spLocks noGrp="1"/>
          </p:cNvSpPr>
          <p:nvPr>
            <p:ph type="title"/>
          </p:nvPr>
        </p:nvSpPr>
        <p:spPr>
          <a:xfrm>
            <a:off x="628073" y="630937"/>
            <a:ext cx="12859157" cy="1035139"/>
          </a:xfrm>
        </p:spPr>
        <p:txBody>
          <a:bodyPr/>
          <a:lstStyle/>
          <a:p>
            <a:r>
              <a:rPr lang="en-US" dirty="0"/>
              <a:t>Important information</a:t>
            </a:r>
          </a:p>
        </p:txBody>
      </p:sp>
    </p:spTree>
    <p:extLst>
      <p:ext uri="{BB962C8B-B14F-4D97-AF65-F5344CB8AC3E}">
        <p14:creationId xmlns:p14="http://schemas.microsoft.com/office/powerpoint/2010/main" val="3976276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E25922-35D2-F231-90CD-8C4F50BAA691}"/>
              </a:ext>
            </a:extLst>
          </p:cNvPr>
          <p:cNvSpPr>
            <a:spLocks noGrp="1"/>
          </p:cNvSpPr>
          <p:nvPr>
            <p:ph type="title"/>
          </p:nvPr>
        </p:nvSpPr>
        <p:spPr>
          <a:xfrm>
            <a:off x="628073" y="630937"/>
            <a:ext cx="12561455" cy="1035139"/>
          </a:xfrm>
        </p:spPr>
        <p:txBody>
          <a:bodyPr/>
          <a:lstStyle/>
          <a:p>
            <a:r>
              <a:rPr lang="en-US" dirty="0">
                <a:solidFill>
                  <a:schemeClr val="tx2"/>
                </a:solidFill>
              </a:rPr>
              <a:t>The employee perspective: why an in-plan annuity?</a:t>
            </a:r>
          </a:p>
        </p:txBody>
      </p:sp>
      <p:sp>
        <p:nvSpPr>
          <p:cNvPr id="25" name="Text Placeholder 24">
            <a:extLst>
              <a:ext uri="{FF2B5EF4-FFF2-40B4-BE49-F238E27FC236}">
                <a16:creationId xmlns:a16="http://schemas.microsoft.com/office/drawing/2014/main" id="{538478C7-B8A3-A83A-2EF7-DA1224E3375D}"/>
              </a:ext>
            </a:extLst>
          </p:cNvPr>
          <p:cNvSpPr>
            <a:spLocks noGrp="1"/>
          </p:cNvSpPr>
          <p:nvPr>
            <p:ph type="body" sz="quarter" idx="11"/>
          </p:nvPr>
        </p:nvSpPr>
        <p:spPr/>
        <p:txBody>
          <a:bodyPr/>
          <a:lstStyle/>
          <a:p>
            <a:r>
              <a:rPr lang="en-US" b="1" dirty="0"/>
              <a:t>1</a:t>
            </a:r>
            <a:r>
              <a:rPr lang="en-US" dirty="0"/>
              <a:t> AARP, May 2019.  </a:t>
            </a:r>
            <a:r>
              <a:rPr lang="en-US" b="1" dirty="0"/>
              <a:t>2</a:t>
            </a:r>
            <a:r>
              <a:rPr lang="en-US" dirty="0"/>
              <a:t> TIAA 2021 Lifetime Income Survey, May 2021.  </a:t>
            </a:r>
            <a:r>
              <a:rPr lang="en-US" b="1" dirty="0"/>
              <a:t>3</a:t>
            </a:r>
            <a:r>
              <a:rPr lang="en-US" dirty="0"/>
              <a:t> EBRI Retirement Confidence Study, 2020. </a:t>
            </a:r>
          </a:p>
        </p:txBody>
      </p:sp>
      <p:sp>
        <p:nvSpPr>
          <p:cNvPr id="7" name="Rectangle 6">
            <a:extLst>
              <a:ext uri="{FF2B5EF4-FFF2-40B4-BE49-F238E27FC236}">
                <a16:creationId xmlns:a16="http://schemas.microsoft.com/office/drawing/2014/main" id="{D19E85B1-AC95-3338-9ED8-2981FEE81E83}"/>
              </a:ext>
            </a:extLst>
          </p:cNvPr>
          <p:cNvSpPr/>
          <p:nvPr/>
        </p:nvSpPr>
        <p:spPr>
          <a:xfrm>
            <a:off x="628650" y="1757548"/>
            <a:ext cx="2256711" cy="3899191"/>
          </a:xfrm>
          <a:prstGeom prst="rect">
            <a:avLst/>
          </a:prstGeom>
          <a:solidFill>
            <a:schemeClr val="accent3"/>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 name="TextBox 8">
            <a:extLst>
              <a:ext uri="{FF2B5EF4-FFF2-40B4-BE49-F238E27FC236}">
                <a16:creationId xmlns:a16="http://schemas.microsoft.com/office/drawing/2014/main" id="{19AAA831-5FF9-A6C1-3CB7-49E5A8543612}"/>
              </a:ext>
            </a:extLst>
          </p:cNvPr>
          <p:cNvSpPr txBox="1"/>
          <p:nvPr/>
        </p:nvSpPr>
        <p:spPr>
          <a:xfrm>
            <a:off x="838893" y="1757549"/>
            <a:ext cx="1853153" cy="1828800"/>
          </a:xfrm>
          <a:prstGeom prst="rect">
            <a:avLst/>
          </a:prstGeom>
          <a:noFill/>
        </p:spPr>
        <p:txBody>
          <a:bodyPr wrap="square" lIns="0" tIns="0" rIns="0" bIns="0" rtlCol="0">
            <a:noAutofit/>
          </a:bodyPr>
          <a:lstStyle/>
          <a:p>
            <a:pPr>
              <a:spcAft>
                <a:spcPts val="600"/>
              </a:spcAft>
            </a:pPr>
            <a:r>
              <a:rPr lang="en-US" sz="7200" b="1" dirty="0">
                <a:solidFill>
                  <a:schemeClr val="accent6"/>
                </a:solidFill>
                <a:effectLst/>
              </a:rPr>
              <a:t>49</a:t>
            </a:r>
            <a:r>
              <a:rPr lang="en-US" sz="4000" b="1" dirty="0">
                <a:solidFill>
                  <a:schemeClr val="accent6"/>
                </a:solidFill>
                <a:effectLst/>
              </a:rPr>
              <a:t>%</a:t>
            </a:r>
            <a:endParaRPr lang="en-US" sz="7200" dirty="0">
              <a:solidFill>
                <a:schemeClr val="accent6"/>
              </a:solidFill>
              <a:effectLst/>
            </a:endParaRPr>
          </a:p>
        </p:txBody>
      </p:sp>
      <p:sp>
        <p:nvSpPr>
          <p:cNvPr id="10" name="TextBox 9">
            <a:extLst>
              <a:ext uri="{FF2B5EF4-FFF2-40B4-BE49-F238E27FC236}">
                <a16:creationId xmlns:a16="http://schemas.microsoft.com/office/drawing/2014/main" id="{1AED1DE0-55F7-523B-62D6-C47A12522656}"/>
              </a:ext>
            </a:extLst>
          </p:cNvPr>
          <p:cNvSpPr txBox="1"/>
          <p:nvPr/>
        </p:nvSpPr>
        <p:spPr>
          <a:xfrm>
            <a:off x="913985" y="3066634"/>
            <a:ext cx="1772477" cy="2388023"/>
          </a:xfrm>
          <a:prstGeom prst="rect">
            <a:avLst/>
          </a:prstGeom>
          <a:noFill/>
        </p:spPr>
        <p:txBody>
          <a:bodyPr wrap="square" lIns="0" tIns="0" rIns="0" bIns="0" rtlCol="0">
            <a:noAutofit/>
          </a:bodyPr>
          <a:lstStyle/>
          <a:p>
            <a:pPr>
              <a:spcAft>
                <a:spcPts val="600"/>
              </a:spcAft>
            </a:pPr>
            <a:r>
              <a:rPr lang="en-US" sz="2000" dirty="0">
                <a:solidFill>
                  <a:schemeClr val="bg1"/>
                </a:solidFill>
              </a:rPr>
              <a:t>of Americans say running </a:t>
            </a:r>
            <a:br>
              <a:rPr lang="en-US" sz="2000" dirty="0">
                <a:solidFill>
                  <a:schemeClr val="bg1"/>
                </a:solidFill>
              </a:rPr>
            </a:br>
            <a:r>
              <a:rPr lang="en-US" sz="2000" dirty="0">
                <a:solidFill>
                  <a:schemeClr val="bg1"/>
                </a:solidFill>
              </a:rPr>
              <a:t>out of money </a:t>
            </a:r>
            <a:br>
              <a:rPr lang="en-US" sz="2000" dirty="0">
                <a:solidFill>
                  <a:schemeClr val="bg1"/>
                </a:solidFill>
              </a:rPr>
            </a:br>
            <a:r>
              <a:rPr lang="en-US" sz="2000" dirty="0">
                <a:solidFill>
                  <a:schemeClr val="bg1"/>
                </a:solidFill>
              </a:rPr>
              <a:t>is their biggest retirement concern</a:t>
            </a:r>
            <a:r>
              <a:rPr lang="en-US" sz="2000" baseline="30000" dirty="0">
                <a:solidFill>
                  <a:schemeClr val="bg1"/>
                </a:solidFill>
              </a:rPr>
              <a:t>1</a:t>
            </a:r>
          </a:p>
        </p:txBody>
      </p:sp>
      <p:sp>
        <p:nvSpPr>
          <p:cNvPr id="11" name="TextBox 10">
            <a:extLst>
              <a:ext uri="{FF2B5EF4-FFF2-40B4-BE49-F238E27FC236}">
                <a16:creationId xmlns:a16="http://schemas.microsoft.com/office/drawing/2014/main" id="{B9A82087-D6CE-0C8B-55B9-F320E9CB2C3F}"/>
              </a:ext>
            </a:extLst>
          </p:cNvPr>
          <p:cNvSpPr txBox="1"/>
          <p:nvPr/>
        </p:nvSpPr>
        <p:spPr>
          <a:xfrm>
            <a:off x="3323526" y="1690020"/>
            <a:ext cx="3962400" cy="609600"/>
          </a:xfrm>
          <a:prstGeom prst="rect">
            <a:avLst/>
          </a:prstGeom>
          <a:noFill/>
        </p:spPr>
        <p:txBody>
          <a:bodyPr wrap="square" lIns="0" tIns="0" rIns="0" bIns="0" rtlCol="0">
            <a:noAutofit/>
          </a:bodyPr>
          <a:lstStyle/>
          <a:p>
            <a:pPr>
              <a:spcAft>
                <a:spcPts val="600"/>
              </a:spcAft>
            </a:pPr>
            <a:r>
              <a:rPr lang="en-US" sz="2400" i="1" dirty="0">
                <a:solidFill>
                  <a:schemeClr val="tx2"/>
                </a:solidFill>
              </a:rPr>
              <a:t>Participants say...</a:t>
            </a:r>
          </a:p>
        </p:txBody>
      </p:sp>
      <p:sp>
        <p:nvSpPr>
          <p:cNvPr id="12" name="TextBox 11">
            <a:extLst>
              <a:ext uri="{FF2B5EF4-FFF2-40B4-BE49-F238E27FC236}">
                <a16:creationId xmlns:a16="http://schemas.microsoft.com/office/drawing/2014/main" id="{1F57517E-E118-A9F2-9A02-D52A32838D6A}"/>
              </a:ext>
            </a:extLst>
          </p:cNvPr>
          <p:cNvSpPr txBox="1"/>
          <p:nvPr/>
        </p:nvSpPr>
        <p:spPr>
          <a:xfrm>
            <a:off x="4265724" y="4803268"/>
            <a:ext cx="2442398" cy="1243646"/>
          </a:xfrm>
          <a:prstGeom prst="rect">
            <a:avLst/>
          </a:prstGeom>
          <a:noFill/>
        </p:spPr>
        <p:txBody>
          <a:bodyPr wrap="square" lIns="0" tIns="0" rIns="0" bIns="0" rtlCol="0">
            <a:noAutofit/>
          </a:bodyPr>
          <a:lstStyle/>
          <a:p>
            <a:pPr>
              <a:spcAft>
                <a:spcPts val="600"/>
              </a:spcAft>
            </a:pPr>
            <a:r>
              <a:rPr lang="en-US" sz="1400" dirty="0">
                <a:solidFill>
                  <a:schemeClr val="tx2"/>
                </a:solidFill>
                <a:latin typeface="Arial" panose="020B0604020202020204" pitchFamily="34" charset="0"/>
                <a:cs typeface="Arial" panose="020B0604020202020204" pitchFamily="34" charset="0"/>
              </a:rPr>
              <a:t>would choose to work for, or stay with, a company that offers access to guaranteed lifetime income in retirement</a:t>
            </a:r>
            <a:r>
              <a:rPr lang="en-US" sz="1400" baseline="30000" dirty="0">
                <a:solidFill>
                  <a:schemeClr val="tx2"/>
                </a:solidFill>
                <a:latin typeface="Arial" panose="020B0604020202020204" pitchFamily="34" charset="0"/>
                <a:cs typeface="Arial" panose="020B0604020202020204" pitchFamily="34" charset="0"/>
              </a:rPr>
              <a:t>1</a:t>
            </a:r>
          </a:p>
        </p:txBody>
      </p:sp>
      <p:graphicFrame>
        <p:nvGraphicFramePr>
          <p:cNvPr id="13" name="Chart 12">
            <a:extLst>
              <a:ext uri="{FF2B5EF4-FFF2-40B4-BE49-F238E27FC236}">
                <a16:creationId xmlns:a16="http://schemas.microsoft.com/office/drawing/2014/main" id="{AEF9F585-1C52-5DFF-6DB7-4BE271ED8B85}"/>
              </a:ext>
            </a:extLst>
          </p:cNvPr>
          <p:cNvGraphicFramePr/>
          <p:nvPr/>
        </p:nvGraphicFramePr>
        <p:xfrm>
          <a:off x="3359793" y="2205402"/>
          <a:ext cx="3832261" cy="2554841"/>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D9BF5485-37BE-6E7F-6D30-6EA1ECAC6FEC}"/>
              </a:ext>
            </a:extLst>
          </p:cNvPr>
          <p:cNvSpPr txBox="1"/>
          <p:nvPr/>
        </p:nvSpPr>
        <p:spPr>
          <a:xfrm>
            <a:off x="4271352" y="2632816"/>
            <a:ext cx="1456295" cy="1700012"/>
          </a:xfrm>
          <a:prstGeom prst="rect">
            <a:avLst/>
          </a:prstGeom>
          <a:noFill/>
        </p:spPr>
        <p:txBody>
          <a:bodyPr wrap="square" lIns="0" tIns="0" rIns="0" bIns="0" rtlCol="0">
            <a:noAutofit/>
          </a:bodyPr>
          <a:lstStyle/>
          <a:p>
            <a:pPr>
              <a:spcAft>
                <a:spcPts val="600"/>
              </a:spcAft>
            </a:pPr>
            <a:r>
              <a:rPr lang="en-US" sz="6000" b="1" dirty="0">
                <a:solidFill>
                  <a:schemeClr val="tx2"/>
                </a:solidFill>
                <a:effectLst/>
                <a:latin typeface="Georgia" panose="02040502050405020303" pitchFamily="18" charset="0"/>
              </a:rPr>
              <a:t>70</a:t>
            </a:r>
            <a:r>
              <a:rPr lang="en-US" sz="3200" b="1" dirty="0">
                <a:solidFill>
                  <a:schemeClr val="tx2"/>
                </a:solidFill>
                <a:effectLst/>
                <a:latin typeface="Georgia" panose="02040502050405020303" pitchFamily="18" charset="0"/>
              </a:rPr>
              <a:t>%</a:t>
            </a:r>
            <a:endParaRPr lang="en-US" sz="6000" dirty="0">
              <a:solidFill>
                <a:schemeClr val="tx2"/>
              </a:solidFill>
              <a:effectLst/>
              <a:latin typeface="Georgia" panose="02040502050405020303" pitchFamily="18" charset="0"/>
            </a:endParaRPr>
          </a:p>
        </p:txBody>
      </p:sp>
      <p:graphicFrame>
        <p:nvGraphicFramePr>
          <p:cNvPr id="15" name="Chart 14">
            <a:extLst>
              <a:ext uri="{FF2B5EF4-FFF2-40B4-BE49-F238E27FC236}">
                <a16:creationId xmlns:a16="http://schemas.microsoft.com/office/drawing/2014/main" id="{03BE86C1-37EF-1A62-11BB-C5B245C3FF76}"/>
              </a:ext>
            </a:extLst>
          </p:cNvPr>
          <p:cNvGraphicFramePr/>
          <p:nvPr/>
        </p:nvGraphicFramePr>
        <p:xfrm>
          <a:off x="6517585" y="2205402"/>
          <a:ext cx="3832261" cy="2554841"/>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a:extLst>
              <a:ext uri="{FF2B5EF4-FFF2-40B4-BE49-F238E27FC236}">
                <a16:creationId xmlns:a16="http://schemas.microsoft.com/office/drawing/2014/main" id="{903EEE22-9987-2EC9-1E82-572947CE7E2E}"/>
              </a:ext>
            </a:extLst>
          </p:cNvPr>
          <p:cNvSpPr txBox="1"/>
          <p:nvPr/>
        </p:nvSpPr>
        <p:spPr>
          <a:xfrm>
            <a:off x="7377987" y="2476247"/>
            <a:ext cx="1456295" cy="1700012"/>
          </a:xfrm>
          <a:prstGeom prst="rect">
            <a:avLst/>
          </a:prstGeom>
          <a:noFill/>
        </p:spPr>
        <p:txBody>
          <a:bodyPr wrap="square" lIns="0" tIns="0" rIns="0" bIns="0" rtlCol="0">
            <a:noAutofit/>
          </a:bodyPr>
          <a:lstStyle/>
          <a:p>
            <a:pPr>
              <a:spcAft>
                <a:spcPts val="600"/>
              </a:spcAft>
            </a:pPr>
            <a:r>
              <a:rPr lang="en-US" sz="6000" b="1" dirty="0">
                <a:solidFill>
                  <a:schemeClr val="tx2"/>
                </a:solidFill>
                <a:effectLst/>
                <a:latin typeface="Georgia" panose="02040502050405020303" pitchFamily="18" charset="0"/>
              </a:rPr>
              <a:t>75</a:t>
            </a:r>
            <a:r>
              <a:rPr lang="en-US" sz="3200" b="1" dirty="0">
                <a:solidFill>
                  <a:schemeClr val="tx2"/>
                </a:solidFill>
                <a:effectLst/>
                <a:latin typeface="Georgia" panose="02040502050405020303" pitchFamily="18" charset="0"/>
              </a:rPr>
              <a:t>%</a:t>
            </a:r>
            <a:endParaRPr lang="en-US" sz="6000" dirty="0">
              <a:solidFill>
                <a:schemeClr val="tx2"/>
              </a:solidFill>
              <a:effectLst/>
              <a:latin typeface="Georgia" panose="02040502050405020303" pitchFamily="18" charset="0"/>
            </a:endParaRPr>
          </a:p>
        </p:txBody>
      </p:sp>
      <p:graphicFrame>
        <p:nvGraphicFramePr>
          <p:cNvPr id="17" name="Chart 16">
            <a:extLst>
              <a:ext uri="{FF2B5EF4-FFF2-40B4-BE49-F238E27FC236}">
                <a16:creationId xmlns:a16="http://schemas.microsoft.com/office/drawing/2014/main" id="{AE504DD5-6210-AA3E-B75B-8EF038C2E538}"/>
              </a:ext>
            </a:extLst>
          </p:cNvPr>
          <p:cNvGraphicFramePr/>
          <p:nvPr/>
        </p:nvGraphicFramePr>
        <p:xfrm>
          <a:off x="9478349" y="2205402"/>
          <a:ext cx="3832261" cy="2554841"/>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Box 17">
            <a:extLst>
              <a:ext uri="{FF2B5EF4-FFF2-40B4-BE49-F238E27FC236}">
                <a16:creationId xmlns:a16="http://schemas.microsoft.com/office/drawing/2014/main" id="{BD71E80D-2181-E845-66AD-165C823A9475}"/>
              </a:ext>
            </a:extLst>
          </p:cNvPr>
          <p:cNvSpPr txBox="1"/>
          <p:nvPr/>
        </p:nvSpPr>
        <p:spPr>
          <a:xfrm>
            <a:off x="10346671" y="2342446"/>
            <a:ext cx="1456295" cy="1700012"/>
          </a:xfrm>
          <a:prstGeom prst="rect">
            <a:avLst/>
          </a:prstGeom>
          <a:noFill/>
        </p:spPr>
        <p:txBody>
          <a:bodyPr wrap="square" lIns="0" tIns="0" rIns="0" bIns="0" rtlCol="0">
            <a:noAutofit/>
          </a:bodyPr>
          <a:lstStyle/>
          <a:p>
            <a:pPr>
              <a:spcAft>
                <a:spcPts val="600"/>
              </a:spcAft>
            </a:pPr>
            <a:r>
              <a:rPr lang="en-US" sz="6000" b="1" dirty="0">
                <a:solidFill>
                  <a:schemeClr val="tx2"/>
                </a:solidFill>
                <a:latin typeface="Georgia" panose="02040502050405020303" pitchFamily="18" charset="0"/>
              </a:rPr>
              <a:t>78</a:t>
            </a:r>
            <a:r>
              <a:rPr lang="en-US" sz="3200" b="1" dirty="0">
                <a:solidFill>
                  <a:schemeClr val="tx2"/>
                </a:solidFill>
                <a:effectLst/>
                <a:latin typeface="Georgia" panose="02040502050405020303" pitchFamily="18" charset="0"/>
              </a:rPr>
              <a:t>%</a:t>
            </a:r>
            <a:endParaRPr lang="en-US" sz="6000" dirty="0">
              <a:solidFill>
                <a:schemeClr val="tx2"/>
              </a:solidFill>
              <a:effectLst/>
              <a:latin typeface="Georgia" panose="02040502050405020303" pitchFamily="18" charset="0"/>
            </a:endParaRPr>
          </a:p>
        </p:txBody>
      </p:sp>
      <p:sp>
        <p:nvSpPr>
          <p:cNvPr id="19" name="TextBox 18">
            <a:extLst>
              <a:ext uri="{FF2B5EF4-FFF2-40B4-BE49-F238E27FC236}">
                <a16:creationId xmlns:a16="http://schemas.microsoft.com/office/drawing/2014/main" id="{8791147B-9E18-8121-AD21-5C94C78CD26D}"/>
              </a:ext>
            </a:extLst>
          </p:cNvPr>
          <p:cNvSpPr txBox="1"/>
          <p:nvPr/>
        </p:nvSpPr>
        <p:spPr>
          <a:xfrm>
            <a:off x="7570526" y="4803268"/>
            <a:ext cx="1726377" cy="847336"/>
          </a:xfrm>
          <a:prstGeom prst="rect">
            <a:avLst/>
          </a:prstGeom>
          <a:noFill/>
        </p:spPr>
        <p:txBody>
          <a:bodyPr wrap="square" lIns="0" tIns="0" rIns="0" bIns="0" rtlCol="0">
            <a:noAutofit/>
          </a:bodyPr>
          <a:lstStyle/>
          <a:p>
            <a:r>
              <a:rPr lang="en-US" sz="1400" dirty="0">
                <a:solidFill>
                  <a:schemeClr val="tx2"/>
                </a:solidFill>
                <a:latin typeface="Arial" panose="020B0604020202020204" pitchFamily="34" charset="0"/>
                <a:cs typeface="Arial" panose="020B0604020202020204" pitchFamily="34" charset="0"/>
              </a:rPr>
              <a:t>prefer income stability </a:t>
            </a:r>
            <a:br>
              <a:rPr lang="en-US" sz="1400" dirty="0">
                <a:solidFill>
                  <a:schemeClr val="tx2"/>
                </a:solidFill>
                <a:latin typeface="Arial" panose="020B0604020202020204" pitchFamily="34" charset="0"/>
                <a:cs typeface="Arial" panose="020B0604020202020204" pitchFamily="34" charset="0"/>
              </a:rPr>
            </a:br>
            <a:r>
              <a:rPr lang="en-US" sz="1400" dirty="0">
                <a:solidFill>
                  <a:schemeClr val="tx2"/>
                </a:solidFill>
                <a:latin typeface="Arial" panose="020B0604020202020204" pitchFamily="34" charset="0"/>
                <a:cs typeface="Arial" panose="020B0604020202020204" pitchFamily="34" charset="0"/>
              </a:rPr>
              <a:t>over principal preservation</a:t>
            </a:r>
            <a:r>
              <a:rPr lang="en-US" sz="1400" baseline="30000" dirty="0">
                <a:solidFill>
                  <a:schemeClr val="tx2"/>
                </a:solidFill>
                <a:latin typeface="Arial" panose="020B0604020202020204" pitchFamily="34" charset="0"/>
                <a:cs typeface="Arial" panose="020B0604020202020204" pitchFamily="34" charset="0"/>
              </a:rPr>
              <a:t>2</a:t>
            </a:r>
          </a:p>
        </p:txBody>
      </p:sp>
      <p:sp>
        <p:nvSpPr>
          <p:cNvPr id="20" name="TextBox 19">
            <a:extLst>
              <a:ext uri="{FF2B5EF4-FFF2-40B4-BE49-F238E27FC236}">
                <a16:creationId xmlns:a16="http://schemas.microsoft.com/office/drawing/2014/main" id="{D32B03BF-A3DE-80DD-891F-9B53A5F9DE31}"/>
              </a:ext>
            </a:extLst>
          </p:cNvPr>
          <p:cNvSpPr txBox="1"/>
          <p:nvPr/>
        </p:nvSpPr>
        <p:spPr>
          <a:xfrm>
            <a:off x="10435791" y="4803268"/>
            <a:ext cx="2572636" cy="1358993"/>
          </a:xfrm>
          <a:prstGeom prst="rect">
            <a:avLst/>
          </a:prstGeom>
          <a:noFill/>
        </p:spPr>
        <p:txBody>
          <a:bodyPr wrap="square" lIns="0" tIns="0" rIns="0" bIns="0" rtlCol="0">
            <a:noAutofit/>
          </a:bodyPr>
          <a:lstStyle/>
          <a:p>
            <a:r>
              <a:rPr lang="en-US" sz="1400" dirty="0">
                <a:solidFill>
                  <a:schemeClr val="tx2"/>
                </a:solidFill>
                <a:latin typeface="Arial" panose="020B0604020202020204" pitchFamily="34" charset="0"/>
                <a:cs typeface="Arial" panose="020B0604020202020204" pitchFamily="34" charset="0"/>
              </a:rPr>
              <a:t>expressed interest in rolling some or all money from retirement plans to a guaranteed lifetime income product at the time of retirement</a:t>
            </a:r>
            <a:r>
              <a:rPr lang="en-US" sz="1400" baseline="30000" dirty="0">
                <a:solidFill>
                  <a:schemeClr val="tx2"/>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3973669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1A7CCA-C954-3AAC-1077-FEBE3532D2CF}"/>
              </a:ext>
            </a:extLst>
          </p:cNvPr>
          <p:cNvSpPr>
            <a:spLocks noGrp="1"/>
          </p:cNvSpPr>
          <p:nvPr>
            <p:ph type="title"/>
          </p:nvPr>
        </p:nvSpPr>
        <p:spPr>
          <a:xfrm>
            <a:off x="628073" y="630937"/>
            <a:ext cx="12561455" cy="1035139"/>
          </a:xfrm>
        </p:spPr>
        <p:txBody>
          <a:bodyPr/>
          <a:lstStyle/>
          <a:p>
            <a:r>
              <a:rPr lang="en-US" dirty="0">
                <a:solidFill>
                  <a:schemeClr val="tx2"/>
                </a:solidFill>
              </a:rPr>
              <a:t>In-plan annuities can increase participants’ </a:t>
            </a:r>
            <a:br>
              <a:rPr lang="en-US" dirty="0">
                <a:solidFill>
                  <a:schemeClr val="tx2"/>
                </a:solidFill>
              </a:rPr>
            </a:br>
            <a:r>
              <a:rPr lang="en-US" dirty="0">
                <a:solidFill>
                  <a:schemeClr val="tx2"/>
                </a:solidFill>
              </a:rPr>
              <a:t>retirement-readiness</a:t>
            </a:r>
            <a:br>
              <a:rPr lang="en-US" dirty="0"/>
            </a:br>
            <a:endParaRPr lang="en-US" dirty="0"/>
          </a:p>
        </p:txBody>
      </p:sp>
      <p:sp>
        <p:nvSpPr>
          <p:cNvPr id="5" name="Text Placeholder 4">
            <a:extLst>
              <a:ext uri="{FF2B5EF4-FFF2-40B4-BE49-F238E27FC236}">
                <a16:creationId xmlns:a16="http://schemas.microsoft.com/office/drawing/2014/main" id="{7D3B8B53-1327-AB23-6508-738D36606C2D}"/>
              </a:ext>
            </a:extLst>
          </p:cNvPr>
          <p:cNvSpPr>
            <a:spLocks noGrp="1"/>
          </p:cNvSpPr>
          <p:nvPr>
            <p:ph type="body" sz="quarter" idx="11"/>
          </p:nvPr>
        </p:nvSpPr>
        <p:spPr>
          <a:xfrm>
            <a:off x="628073" y="6291072"/>
            <a:ext cx="12565139" cy="372140"/>
          </a:xfrm>
        </p:spPr>
        <p:txBody>
          <a:bodyPr/>
          <a:lstStyle/>
          <a:p>
            <a:r>
              <a:rPr lang="en-US" dirty="0"/>
              <a:t>1 PLANADVISER, “Retirement Income Evolution,” July 13, 2022. 2 TIAA 2022 Retirement Insights Survey.</a:t>
            </a:r>
          </a:p>
        </p:txBody>
      </p:sp>
      <p:sp>
        <p:nvSpPr>
          <p:cNvPr id="9" name="Rectangle 8">
            <a:extLst>
              <a:ext uri="{FF2B5EF4-FFF2-40B4-BE49-F238E27FC236}">
                <a16:creationId xmlns:a16="http://schemas.microsoft.com/office/drawing/2014/main" id="{AF0BACFD-FDEC-3AE6-0965-A3ED407D65C9}"/>
              </a:ext>
            </a:extLst>
          </p:cNvPr>
          <p:cNvSpPr/>
          <p:nvPr/>
        </p:nvSpPr>
        <p:spPr>
          <a:xfrm>
            <a:off x="0" y="1776845"/>
            <a:ext cx="13817600" cy="4395355"/>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TextBox 9">
            <a:extLst>
              <a:ext uri="{FF2B5EF4-FFF2-40B4-BE49-F238E27FC236}">
                <a16:creationId xmlns:a16="http://schemas.microsoft.com/office/drawing/2014/main" id="{9F704FA7-BAAF-61E7-8416-3424A2F999B1}"/>
              </a:ext>
            </a:extLst>
          </p:cNvPr>
          <p:cNvSpPr txBox="1"/>
          <p:nvPr/>
        </p:nvSpPr>
        <p:spPr>
          <a:xfrm>
            <a:off x="3383873" y="3532256"/>
            <a:ext cx="3289815" cy="1344543"/>
          </a:xfrm>
          <a:prstGeom prst="rect">
            <a:avLst/>
          </a:prstGeom>
          <a:noFill/>
        </p:spPr>
        <p:txBody>
          <a:bodyPr wrap="square" lIns="0" tIns="0" rIns="0" bIns="0">
            <a:noAutofit/>
          </a:bodyPr>
          <a:lstStyle/>
          <a:p>
            <a:r>
              <a:rPr lang="en-US" sz="2000" kern="100" dirty="0">
                <a:solidFill>
                  <a:schemeClr val="tx2"/>
                </a:solidFill>
                <a:effectLst/>
                <a:latin typeface="Arial" panose="020B0604020202020204" pitchFamily="34" charset="0"/>
                <a:ea typeface="Calibri" panose="020F0502020204030204" pitchFamily="34" charset="0"/>
                <a:cs typeface="Arial" panose="020B0604020202020204" pitchFamily="34" charset="0"/>
              </a:rPr>
              <a:t>Want a retirement plan with options to help generate income in retirement</a:t>
            </a:r>
            <a:r>
              <a:rPr lang="en-US" sz="2000" kern="100" baseline="30000" dirty="0">
                <a:solidFill>
                  <a:schemeClr val="tx2"/>
                </a:solidFill>
                <a:effectLst/>
                <a:latin typeface="Arial" panose="020B0604020202020204" pitchFamily="34" charset="0"/>
                <a:ea typeface="Calibri" panose="020F0502020204030204" pitchFamily="34" charset="0"/>
                <a:cs typeface="Arial" panose="020B0604020202020204" pitchFamily="34" charset="0"/>
              </a:rPr>
              <a:t>1</a:t>
            </a:r>
            <a:endParaRPr lang="en-US" baseline="30000" dirty="0">
              <a:solidFill>
                <a:schemeClr val="tx2"/>
              </a:solidFill>
              <a:latin typeface="Arial" panose="020B0604020202020204" pitchFamily="34" charset="0"/>
              <a:cs typeface="Arial" panose="020B0604020202020204" pitchFamily="34" charset="0"/>
            </a:endParaRPr>
          </a:p>
        </p:txBody>
      </p:sp>
      <p:grpSp>
        <p:nvGrpSpPr>
          <p:cNvPr id="18" name="Group 17">
            <a:extLst>
              <a:ext uri="{FF2B5EF4-FFF2-40B4-BE49-F238E27FC236}">
                <a16:creationId xmlns:a16="http://schemas.microsoft.com/office/drawing/2014/main" id="{2ADC0A34-48ED-F2E4-EBA1-69267989C458}"/>
              </a:ext>
            </a:extLst>
          </p:cNvPr>
          <p:cNvGrpSpPr/>
          <p:nvPr/>
        </p:nvGrpSpPr>
        <p:grpSpPr>
          <a:xfrm>
            <a:off x="850900" y="2781300"/>
            <a:ext cx="2209800" cy="2209800"/>
            <a:chOff x="850900" y="2781300"/>
            <a:chExt cx="2209800" cy="2209800"/>
          </a:xfrm>
        </p:grpSpPr>
        <p:grpSp>
          <p:nvGrpSpPr>
            <p:cNvPr id="11" name="Group 10">
              <a:extLst>
                <a:ext uri="{FF2B5EF4-FFF2-40B4-BE49-F238E27FC236}">
                  <a16:creationId xmlns:a16="http://schemas.microsoft.com/office/drawing/2014/main" id="{44ED14DB-7624-B3D0-57B7-4B7EFF442B96}"/>
                </a:ext>
              </a:extLst>
            </p:cNvPr>
            <p:cNvGrpSpPr/>
            <p:nvPr/>
          </p:nvGrpSpPr>
          <p:grpSpPr>
            <a:xfrm>
              <a:off x="850900" y="2781300"/>
              <a:ext cx="2209800" cy="2209800"/>
              <a:chOff x="660400" y="2514600"/>
              <a:chExt cx="2209800" cy="2209800"/>
            </a:xfrm>
          </p:grpSpPr>
          <p:sp>
            <p:nvSpPr>
              <p:cNvPr id="12" name="Oval 11">
                <a:extLst>
                  <a:ext uri="{FF2B5EF4-FFF2-40B4-BE49-F238E27FC236}">
                    <a16:creationId xmlns:a16="http://schemas.microsoft.com/office/drawing/2014/main" id="{78E2FAC2-869B-4376-4941-785A4F9D52CE}"/>
                  </a:ext>
                </a:extLst>
              </p:cNvPr>
              <p:cNvSpPr/>
              <p:nvPr/>
            </p:nvSpPr>
            <p:spPr>
              <a:xfrm>
                <a:off x="660400" y="2514600"/>
                <a:ext cx="2209800" cy="2209800"/>
              </a:xfrm>
              <a:prstGeom prst="ellipse">
                <a:avLst/>
              </a:prstGeom>
              <a:solidFill>
                <a:schemeClr val="bg1"/>
              </a:solidFill>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 name="Oval 12">
                <a:extLst>
                  <a:ext uri="{FF2B5EF4-FFF2-40B4-BE49-F238E27FC236}">
                    <a16:creationId xmlns:a16="http://schemas.microsoft.com/office/drawing/2014/main" id="{252173DA-F49F-4DBE-487C-CBF62784079A}"/>
                  </a:ext>
                </a:extLst>
              </p:cNvPr>
              <p:cNvSpPr/>
              <p:nvPr/>
            </p:nvSpPr>
            <p:spPr>
              <a:xfrm>
                <a:off x="774700" y="2628900"/>
                <a:ext cx="1981200" cy="1981200"/>
              </a:xfrm>
              <a:prstGeom prst="ellipse">
                <a:avLst/>
              </a:prstGeom>
              <a:solidFill>
                <a:schemeClr val="accent3"/>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4" name="TextBox 13">
              <a:extLst>
                <a:ext uri="{FF2B5EF4-FFF2-40B4-BE49-F238E27FC236}">
                  <a16:creationId xmlns:a16="http://schemas.microsoft.com/office/drawing/2014/main" id="{DED74B8A-7613-20F4-320F-76EBB970611B}"/>
                </a:ext>
              </a:extLst>
            </p:cNvPr>
            <p:cNvSpPr txBox="1"/>
            <p:nvPr/>
          </p:nvSpPr>
          <p:spPr>
            <a:xfrm>
              <a:off x="1269808" y="3352800"/>
              <a:ext cx="1428841" cy="707886"/>
            </a:xfrm>
            <a:prstGeom prst="rect">
              <a:avLst/>
            </a:prstGeom>
            <a:noFill/>
          </p:spPr>
          <p:txBody>
            <a:bodyPr wrap="square" lIns="0" tIns="0" rIns="0" bIns="0">
              <a:noAutofit/>
            </a:bodyPr>
            <a:lstStyle/>
            <a:p>
              <a:pPr algn="ctr"/>
              <a:r>
                <a:rPr lang="en-US" sz="6000" b="1" kern="100" dirty="0">
                  <a:solidFill>
                    <a:schemeClr val="bg1"/>
                  </a:solidFill>
                  <a:effectLst/>
                  <a:ea typeface="Calibri" panose="020F0502020204030204" pitchFamily="34" charset="0"/>
                  <a:cs typeface="Times New Roman" panose="02020603050405020304" pitchFamily="18" charset="0"/>
                </a:rPr>
                <a:t>85</a:t>
              </a:r>
              <a:r>
                <a:rPr lang="en-US" sz="2800" b="1" kern="100" dirty="0">
                  <a:solidFill>
                    <a:schemeClr val="bg1"/>
                  </a:solidFill>
                  <a:effectLst/>
                  <a:ea typeface="Calibri" panose="020F0502020204030204" pitchFamily="34" charset="0"/>
                  <a:cs typeface="Times New Roman" panose="02020603050405020304" pitchFamily="18" charset="0"/>
                </a:rPr>
                <a:t>%</a:t>
              </a:r>
              <a:endParaRPr lang="en-US" sz="3600" b="1" kern="100" dirty="0">
                <a:solidFill>
                  <a:schemeClr val="bg1"/>
                </a:solidFill>
                <a:effectLst/>
                <a:ea typeface="Calibri" panose="020F0502020204030204" pitchFamily="34" charset="0"/>
                <a:cs typeface="Times New Roman" panose="02020603050405020304" pitchFamily="18" charset="0"/>
              </a:endParaRPr>
            </a:p>
          </p:txBody>
        </p:sp>
      </p:grpSp>
      <p:grpSp>
        <p:nvGrpSpPr>
          <p:cNvPr id="19" name="Group 18">
            <a:extLst>
              <a:ext uri="{FF2B5EF4-FFF2-40B4-BE49-F238E27FC236}">
                <a16:creationId xmlns:a16="http://schemas.microsoft.com/office/drawing/2014/main" id="{6EA06B88-0C53-37E8-E145-701C9AAF6571}"/>
              </a:ext>
            </a:extLst>
          </p:cNvPr>
          <p:cNvGrpSpPr/>
          <p:nvPr/>
        </p:nvGrpSpPr>
        <p:grpSpPr>
          <a:xfrm>
            <a:off x="7310315" y="2781300"/>
            <a:ext cx="2209800" cy="2209800"/>
            <a:chOff x="850900" y="2781300"/>
            <a:chExt cx="2209800" cy="2209800"/>
          </a:xfrm>
        </p:grpSpPr>
        <p:grpSp>
          <p:nvGrpSpPr>
            <p:cNvPr id="20" name="Group 19">
              <a:extLst>
                <a:ext uri="{FF2B5EF4-FFF2-40B4-BE49-F238E27FC236}">
                  <a16:creationId xmlns:a16="http://schemas.microsoft.com/office/drawing/2014/main" id="{4353AE93-3D26-F3E3-1DE2-FA04BD0121B3}"/>
                </a:ext>
              </a:extLst>
            </p:cNvPr>
            <p:cNvGrpSpPr/>
            <p:nvPr/>
          </p:nvGrpSpPr>
          <p:grpSpPr>
            <a:xfrm>
              <a:off x="850900" y="2781300"/>
              <a:ext cx="2209800" cy="2209800"/>
              <a:chOff x="660400" y="2514600"/>
              <a:chExt cx="2209800" cy="2209800"/>
            </a:xfrm>
          </p:grpSpPr>
          <p:sp>
            <p:nvSpPr>
              <p:cNvPr id="22" name="Oval 21">
                <a:extLst>
                  <a:ext uri="{FF2B5EF4-FFF2-40B4-BE49-F238E27FC236}">
                    <a16:creationId xmlns:a16="http://schemas.microsoft.com/office/drawing/2014/main" id="{3F4275C9-6609-746B-3F37-2E5013F7EA5E}"/>
                  </a:ext>
                </a:extLst>
              </p:cNvPr>
              <p:cNvSpPr/>
              <p:nvPr/>
            </p:nvSpPr>
            <p:spPr>
              <a:xfrm>
                <a:off x="660400" y="2514600"/>
                <a:ext cx="2209800" cy="2209800"/>
              </a:xfrm>
              <a:prstGeom prst="ellipse">
                <a:avLst/>
              </a:prstGeom>
              <a:solidFill>
                <a:schemeClr val="bg1"/>
              </a:solidFill>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3" name="Oval 22">
                <a:extLst>
                  <a:ext uri="{FF2B5EF4-FFF2-40B4-BE49-F238E27FC236}">
                    <a16:creationId xmlns:a16="http://schemas.microsoft.com/office/drawing/2014/main" id="{263CB00D-18C4-42E5-5B9F-B68AC1D1CC4F}"/>
                  </a:ext>
                </a:extLst>
              </p:cNvPr>
              <p:cNvSpPr/>
              <p:nvPr/>
            </p:nvSpPr>
            <p:spPr>
              <a:xfrm>
                <a:off x="774700" y="2628900"/>
                <a:ext cx="1981200" cy="1981200"/>
              </a:xfrm>
              <a:prstGeom prst="ellipse">
                <a:avLst/>
              </a:prstGeom>
              <a:solidFill>
                <a:schemeClr val="accent2">
                  <a:lumMod val="90000"/>
                  <a:lumOff val="1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21" name="TextBox 20">
              <a:extLst>
                <a:ext uri="{FF2B5EF4-FFF2-40B4-BE49-F238E27FC236}">
                  <a16:creationId xmlns:a16="http://schemas.microsoft.com/office/drawing/2014/main" id="{1C7CE91A-3729-B797-4DE2-19F2E4F5DF0D}"/>
                </a:ext>
              </a:extLst>
            </p:cNvPr>
            <p:cNvSpPr txBox="1"/>
            <p:nvPr/>
          </p:nvSpPr>
          <p:spPr>
            <a:xfrm>
              <a:off x="1269808" y="3452341"/>
              <a:ext cx="1428841" cy="707886"/>
            </a:xfrm>
            <a:prstGeom prst="rect">
              <a:avLst/>
            </a:prstGeom>
            <a:noFill/>
          </p:spPr>
          <p:txBody>
            <a:bodyPr wrap="square" lIns="0" tIns="0" rIns="0" bIns="0">
              <a:noAutofit/>
            </a:bodyPr>
            <a:lstStyle/>
            <a:p>
              <a:pPr algn="ctr"/>
              <a:r>
                <a:rPr lang="en-US" sz="6000" b="1" kern="100" dirty="0">
                  <a:solidFill>
                    <a:schemeClr val="bg1"/>
                  </a:solidFill>
                  <a:effectLst/>
                  <a:ea typeface="Calibri" panose="020F0502020204030204" pitchFamily="34" charset="0"/>
                  <a:cs typeface="Times New Roman" panose="02020603050405020304" pitchFamily="18" charset="0"/>
                </a:rPr>
                <a:t>3</a:t>
              </a:r>
              <a:r>
                <a:rPr lang="en-US" sz="3600" b="1" kern="100" dirty="0">
                  <a:solidFill>
                    <a:schemeClr val="bg1"/>
                  </a:solidFill>
                  <a:effectLst/>
                  <a:ea typeface="Calibri" panose="020F0502020204030204" pitchFamily="34" charset="0"/>
                  <a:cs typeface="Times New Roman" panose="02020603050405020304" pitchFamily="18" charset="0"/>
                </a:rPr>
                <a:t>/</a:t>
              </a:r>
              <a:r>
                <a:rPr lang="en-US" sz="6000" b="1" kern="100" dirty="0">
                  <a:solidFill>
                    <a:schemeClr val="bg1"/>
                  </a:solidFill>
                  <a:effectLst/>
                  <a:ea typeface="Calibri" panose="020F0502020204030204" pitchFamily="34" charset="0"/>
                  <a:cs typeface="Times New Roman" panose="02020603050405020304" pitchFamily="18" charset="0"/>
                </a:rPr>
                <a:t>4</a:t>
              </a:r>
              <a:endParaRPr lang="en-US" sz="3600" b="1" kern="100" dirty="0">
                <a:solidFill>
                  <a:schemeClr val="bg1"/>
                </a:solidFill>
                <a:effectLst/>
                <a:ea typeface="Calibri" panose="020F0502020204030204" pitchFamily="34" charset="0"/>
                <a:cs typeface="Times New Roman" panose="02020603050405020304" pitchFamily="18" charset="0"/>
              </a:endParaRPr>
            </a:p>
          </p:txBody>
        </p:sp>
      </p:grpSp>
      <p:sp>
        <p:nvSpPr>
          <p:cNvPr id="24" name="TextBox 23">
            <a:extLst>
              <a:ext uri="{FF2B5EF4-FFF2-40B4-BE49-F238E27FC236}">
                <a16:creationId xmlns:a16="http://schemas.microsoft.com/office/drawing/2014/main" id="{BC3626D0-4B32-286C-0052-AFA7B7ABD1F3}"/>
              </a:ext>
            </a:extLst>
          </p:cNvPr>
          <p:cNvSpPr txBox="1"/>
          <p:nvPr/>
        </p:nvSpPr>
        <p:spPr>
          <a:xfrm>
            <a:off x="7929491" y="3286963"/>
            <a:ext cx="1066800" cy="636657"/>
          </a:xfrm>
          <a:prstGeom prst="rect">
            <a:avLst/>
          </a:prstGeom>
          <a:noFill/>
        </p:spPr>
        <p:txBody>
          <a:bodyPr wrap="square" lIns="0" tIns="0" rIns="0" bIns="0" rtlCol="0">
            <a:noAutofit/>
          </a:bodyPr>
          <a:lstStyle/>
          <a:p>
            <a:r>
              <a:rPr lang="en-US" sz="2000" kern="100" dirty="0">
                <a:solidFill>
                  <a:schemeClr val="bg1"/>
                </a:solidFill>
                <a:latin typeface="Arial" panose="020B0604020202020204" pitchFamily="34" charset="0"/>
                <a:cs typeface="Arial" panose="020B0604020202020204" pitchFamily="34" charset="0"/>
              </a:rPr>
              <a:t>NEARLY</a:t>
            </a:r>
          </a:p>
        </p:txBody>
      </p:sp>
      <p:sp>
        <p:nvSpPr>
          <p:cNvPr id="25" name="TextBox 24">
            <a:extLst>
              <a:ext uri="{FF2B5EF4-FFF2-40B4-BE49-F238E27FC236}">
                <a16:creationId xmlns:a16="http://schemas.microsoft.com/office/drawing/2014/main" id="{3CC7F0B1-B254-59DA-D9A7-4FFB8C5BA386}"/>
              </a:ext>
            </a:extLst>
          </p:cNvPr>
          <p:cNvSpPr txBox="1"/>
          <p:nvPr/>
        </p:nvSpPr>
        <p:spPr>
          <a:xfrm>
            <a:off x="9925350" y="3532256"/>
            <a:ext cx="3289815" cy="1192143"/>
          </a:xfrm>
          <a:prstGeom prst="rect">
            <a:avLst/>
          </a:prstGeom>
          <a:noFill/>
        </p:spPr>
        <p:txBody>
          <a:bodyPr wrap="square" lIns="0" tIns="0" rIns="0" bIns="0">
            <a:noAutofit/>
          </a:bodyPr>
          <a:lstStyle/>
          <a:p>
            <a:r>
              <a:rPr lang="en-US" sz="2000" kern="100" dirty="0">
                <a:solidFill>
                  <a:schemeClr val="tx2"/>
                </a:solidFill>
                <a:latin typeface="Arial" panose="020B0604020202020204" pitchFamily="34" charset="0"/>
                <a:cs typeface="Arial" panose="020B0604020202020204" pitchFamily="34" charset="0"/>
              </a:rPr>
              <a:t>of participants want guaranteed lifetime income in retirement</a:t>
            </a:r>
            <a:r>
              <a:rPr lang="en-US" sz="2000" kern="100" baseline="30000" dirty="0">
                <a:solidFill>
                  <a:schemeClr val="tx2"/>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2998293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999512AE-F195-A766-34A0-29345012E4BF}"/>
              </a:ext>
            </a:extLst>
          </p:cNvPr>
          <p:cNvSpPr/>
          <p:nvPr/>
        </p:nvSpPr>
        <p:spPr>
          <a:xfrm>
            <a:off x="0" y="1776845"/>
            <a:ext cx="13817600" cy="4395355"/>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D56C1CE4-006E-79EB-301C-C99782C85EF7}"/>
              </a:ext>
            </a:extLst>
          </p:cNvPr>
          <p:cNvSpPr>
            <a:spLocks noGrp="1"/>
          </p:cNvSpPr>
          <p:nvPr>
            <p:ph type="title"/>
          </p:nvPr>
        </p:nvSpPr>
        <p:spPr>
          <a:xfrm>
            <a:off x="628073" y="630937"/>
            <a:ext cx="12561455" cy="1035139"/>
          </a:xfrm>
        </p:spPr>
        <p:txBody>
          <a:bodyPr/>
          <a:lstStyle/>
          <a:p>
            <a:r>
              <a:rPr lang="en-US" dirty="0">
                <a:solidFill>
                  <a:schemeClr val="tx2"/>
                </a:solidFill>
              </a:rPr>
              <a:t>The risks that come with the reward of a long retirement</a:t>
            </a:r>
          </a:p>
        </p:txBody>
      </p:sp>
      <p:sp>
        <p:nvSpPr>
          <p:cNvPr id="3" name="Text Placeholder 2">
            <a:extLst>
              <a:ext uri="{FF2B5EF4-FFF2-40B4-BE49-F238E27FC236}">
                <a16:creationId xmlns:a16="http://schemas.microsoft.com/office/drawing/2014/main" id="{1BE4E80D-0410-0E64-F798-5AD4E8C9CD1D}"/>
              </a:ext>
            </a:extLst>
          </p:cNvPr>
          <p:cNvSpPr>
            <a:spLocks noGrp="1"/>
          </p:cNvSpPr>
          <p:nvPr>
            <p:ph type="body" sz="quarter" idx="11"/>
          </p:nvPr>
        </p:nvSpPr>
        <p:spPr>
          <a:xfrm>
            <a:off x="628073" y="6291072"/>
            <a:ext cx="12565139" cy="372140"/>
          </a:xfrm>
        </p:spPr>
        <p:txBody>
          <a:bodyPr wrap="square" numCol="1"/>
          <a:lstStyle/>
          <a:p>
            <a:r>
              <a:rPr lang="en-US" b="1" dirty="0"/>
              <a:t>1</a:t>
            </a:r>
            <a:r>
              <a:rPr lang="en-US" dirty="0"/>
              <a:t> Based on TIAA dividend mortality tables as of 01 Jan 2023 with TIAA Traditional, a type of deferred fixed annuity like the TIAA Secure Income Account.  </a:t>
            </a:r>
            <a:r>
              <a:rPr lang="en-US" b="1" dirty="0"/>
              <a:t>2</a:t>
            </a:r>
            <a:r>
              <a:rPr lang="en-US" dirty="0"/>
              <a:t>  “Paycheck or Pot of Gold” </a:t>
            </a:r>
            <a:r>
              <a:rPr lang="en-US" dirty="0" err="1"/>
              <a:t>Metlife</a:t>
            </a:r>
            <a:r>
              <a:rPr lang="en-US" dirty="0"/>
              <a:t>, April 2022.  </a:t>
            </a:r>
            <a:r>
              <a:rPr lang="en-US" b="1" dirty="0"/>
              <a:t>3</a:t>
            </a:r>
            <a:r>
              <a:rPr lang="en-US" dirty="0"/>
              <a:t> The Balance, “Stock Market Crash of 2008,” November 2018.  </a:t>
            </a:r>
            <a:r>
              <a:rPr lang="en-US" b="1" dirty="0"/>
              <a:t>4</a:t>
            </a:r>
            <a:r>
              <a:rPr lang="en-US" dirty="0"/>
              <a:t> Alzheimer’s Disease Fact Sheet, www.nia.nih.gov, May2023.</a:t>
            </a:r>
          </a:p>
        </p:txBody>
      </p:sp>
      <p:sp>
        <p:nvSpPr>
          <p:cNvPr id="5" name="Rectangle 6">
            <a:extLst>
              <a:ext uri="{FF2B5EF4-FFF2-40B4-BE49-F238E27FC236}">
                <a16:creationId xmlns:a16="http://schemas.microsoft.com/office/drawing/2014/main" id="{434E00F4-1DBA-F268-4DCF-C6A04840B779}"/>
              </a:ext>
            </a:extLst>
          </p:cNvPr>
          <p:cNvSpPr>
            <a:spLocks noChangeArrowheads="1"/>
          </p:cNvSpPr>
          <p:nvPr/>
        </p:nvSpPr>
        <p:spPr bwMode="auto">
          <a:xfrm>
            <a:off x="2166677" y="2195776"/>
            <a:ext cx="4069080" cy="498811"/>
          </a:xfrm>
          <a:prstGeom prst="rect">
            <a:avLst/>
          </a:prstGeom>
          <a:noFill/>
          <a:ln>
            <a:noFill/>
          </a:ln>
          <a:effectLst/>
        </p:spPr>
        <p:txBody>
          <a:bodyPr vert="horz" wrap="none" lIns="0" tIns="0" rIns="0" bIns="0" numCol="1" anchor="t" anchorCtr="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accent3"/>
                </a:solidFill>
                <a:effectLst/>
                <a:ea typeface="Aptos" panose="020B0004020202020204" pitchFamily="34" charset="0"/>
                <a:cs typeface="Calibri" panose="020F0502020204030204" pitchFamily="34" charset="0"/>
              </a:rPr>
              <a:t>RISK: </a:t>
            </a:r>
            <a:r>
              <a:rPr kumimoji="0" lang="en-US" altLang="en-US" sz="2400" b="1" u="none" strike="noStrike" cap="none" normalizeH="0" baseline="0" dirty="0">
                <a:ln>
                  <a:noFill/>
                </a:ln>
                <a:solidFill>
                  <a:schemeClr val="tx2"/>
                </a:solidFill>
                <a:effectLst/>
                <a:ea typeface="Aptos" panose="020B0004020202020204" pitchFamily="34" charset="0"/>
                <a:cs typeface="Calibri" panose="020F0502020204030204" pitchFamily="34" charset="0"/>
              </a:rPr>
              <a:t>Living longer</a:t>
            </a:r>
            <a:endParaRPr kumimoji="0" lang="en-US" altLang="en-US" sz="2400" b="1" u="none" strike="noStrike" cap="none" normalizeH="0" baseline="0" dirty="0">
              <a:ln>
                <a:noFill/>
              </a:ln>
              <a:solidFill>
                <a:schemeClr val="tx2"/>
              </a:solidFill>
              <a:effectLst/>
            </a:endParaRPr>
          </a:p>
        </p:txBody>
      </p:sp>
      <p:grpSp>
        <p:nvGrpSpPr>
          <p:cNvPr id="6" name="Group 5">
            <a:extLst>
              <a:ext uri="{FF2B5EF4-FFF2-40B4-BE49-F238E27FC236}">
                <a16:creationId xmlns:a16="http://schemas.microsoft.com/office/drawing/2014/main" id="{5DF5EE78-C4A4-31CA-0627-ECA4B74E2494}"/>
              </a:ext>
            </a:extLst>
          </p:cNvPr>
          <p:cNvGrpSpPr/>
          <p:nvPr/>
        </p:nvGrpSpPr>
        <p:grpSpPr>
          <a:xfrm>
            <a:off x="628073" y="1332893"/>
            <a:ext cx="1295400" cy="1295400"/>
            <a:chOff x="4300024" y="1752601"/>
            <a:chExt cx="1295400" cy="1295400"/>
          </a:xfrm>
        </p:grpSpPr>
        <p:sp>
          <p:nvSpPr>
            <p:cNvPr id="11" name="Oval 10">
              <a:extLst>
                <a:ext uri="{FF2B5EF4-FFF2-40B4-BE49-F238E27FC236}">
                  <a16:creationId xmlns:a16="http://schemas.microsoft.com/office/drawing/2014/main" id="{78122E40-34F4-FD29-BF32-598F573B052C}"/>
                </a:ext>
              </a:extLst>
            </p:cNvPr>
            <p:cNvSpPr/>
            <p:nvPr/>
          </p:nvSpPr>
          <p:spPr>
            <a:xfrm>
              <a:off x="4300024" y="1752601"/>
              <a:ext cx="1295400" cy="1295400"/>
            </a:xfrm>
            <a:prstGeom prst="ellipse">
              <a:avLst/>
            </a:prstGeom>
            <a:solidFill>
              <a:schemeClr val="accent3"/>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2" name="Graphic 11">
              <a:extLst>
                <a:ext uri="{FF2B5EF4-FFF2-40B4-BE49-F238E27FC236}">
                  <a16:creationId xmlns:a16="http://schemas.microsoft.com/office/drawing/2014/main" id="{28B94B54-706B-5795-FAB4-C9E004F831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61715" y="2123644"/>
              <a:ext cx="634052" cy="583996"/>
            </a:xfrm>
            <a:prstGeom prst="rect">
              <a:avLst/>
            </a:prstGeom>
          </p:spPr>
        </p:pic>
      </p:grpSp>
      <p:cxnSp>
        <p:nvCxnSpPr>
          <p:cNvPr id="14" name="Straight Connector 13">
            <a:extLst>
              <a:ext uri="{FF2B5EF4-FFF2-40B4-BE49-F238E27FC236}">
                <a16:creationId xmlns:a16="http://schemas.microsoft.com/office/drawing/2014/main" id="{BF699483-2100-6E58-69B5-BC8E370FE187}"/>
              </a:ext>
            </a:extLst>
          </p:cNvPr>
          <p:cNvCxnSpPr>
            <a:cxnSpLocks/>
          </p:cNvCxnSpPr>
          <p:nvPr/>
        </p:nvCxnSpPr>
        <p:spPr>
          <a:xfrm>
            <a:off x="1265806" y="2628293"/>
            <a:ext cx="0" cy="3315307"/>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078B27B4-DD05-B0F1-657C-0A03E509B0B2}"/>
              </a:ext>
            </a:extLst>
          </p:cNvPr>
          <p:cNvSpPr txBox="1"/>
          <p:nvPr/>
        </p:nvSpPr>
        <p:spPr>
          <a:xfrm>
            <a:off x="2166677" y="2781533"/>
            <a:ext cx="1447800" cy="838200"/>
          </a:xfrm>
          <a:prstGeom prst="rect">
            <a:avLst/>
          </a:prstGeom>
          <a:noFill/>
        </p:spPr>
        <p:txBody>
          <a:bodyPr wrap="square" lIns="0" tIns="0" rIns="0" bIns="0" rtlCol="0">
            <a:noAutofit/>
          </a:bodyPr>
          <a:lstStyle/>
          <a:p>
            <a:pPr marL="0" algn="l"/>
            <a:r>
              <a:rPr lang="en-US" sz="4800" b="1" dirty="0">
                <a:solidFill>
                  <a:schemeClr val="accent3"/>
                </a:solidFill>
              </a:rPr>
              <a:t>46</a:t>
            </a:r>
            <a:r>
              <a:rPr lang="en-US" sz="2800" b="1" dirty="0">
                <a:solidFill>
                  <a:schemeClr val="accent3"/>
                </a:solidFill>
              </a:rPr>
              <a:t>%</a:t>
            </a:r>
            <a:endParaRPr lang="en-US" sz="4000" b="1" dirty="0">
              <a:solidFill>
                <a:schemeClr val="accent3"/>
              </a:solidFill>
            </a:endParaRPr>
          </a:p>
        </p:txBody>
      </p:sp>
      <p:sp>
        <p:nvSpPr>
          <p:cNvPr id="16" name="TextBox 15">
            <a:extLst>
              <a:ext uri="{FF2B5EF4-FFF2-40B4-BE49-F238E27FC236}">
                <a16:creationId xmlns:a16="http://schemas.microsoft.com/office/drawing/2014/main" id="{9233BF54-70DB-32B2-EA6D-633AB020F3EB}"/>
              </a:ext>
            </a:extLst>
          </p:cNvPr>
          <p:cNvSpPr txBox="1"/>
          <p:nvPr/>
        </p:nvSpPr>
        <p:spPr>
          <a:xfrm>
            <a:off x="3558494" y="3019940"/>
            <a:ext cx="2623416" cy="707886"/>
          </a:xfrm>
          <a:prstGeom prst="rect">
            <a:avLst/>
          </a:prstGeom>
          <a:noFill/>
        </p:spPr>
        <p:txBody>
          <a:bodyPr wrap="square" lIns="0" tIns="0" rIns="0" bIns="0">
            <a:noAutofit/>
          </a:bodyPr>
          <a:lstStyle/>
          <a:p>
            <a:pPr marR="0">
              <a:spcBef>
                <a:spcPts val="0"/>
              </a:spcBef>
              <a:spcAft>
                <a:spcPts val="0"/>
              </a:spcAft>
            </a:pPr>
            <a:r>
              <a:rPr lang="en-US" sz="1800" kern="100" dirty="0">
                <a:solidFill>
                  <a:schemeClr val="tx2"/>
                </a:solidFill>
                <a:latin typeface="Arial" panose="020B0604020202020204" pitchFamily="34" charset="0"/>
                <a:cs typeface="Arial" panose="020B0604020202020204" pitchFamily="34" charset="0"/>
              </a:rPr>
              <a:t>Chance that one partner of a couple age 65 will live to 95.</a:t>
            </a:r>
            <a:r>
              <a:rPr lang="en-US" sz="1800" kern="100" baseline="30000" dirty="0">
                <a:solidFill>
                  <a:schemeClr val="tx2"/>
                </a:solidFill>
                <a:latin typeface="Arial" panose="020B0604020202020204" pitchFamily="34" charset="0"/>
                <a:cs typeface="Arial" panose="020B0604020202020204" pitchFamily="34" charset="0"/>
              </a:rPr>
              <a:t>1</a:t>
            </a:r>
          </a:p>
        </p:txBody>
      </p:sp>
      <p:sp>
        <p:nvSpPr>
          <p:cNvPr id="18" name="TextBox 17">
            <a:extLst>
              <a:ext uri="{FF2B5EF4-FFF2-40B4-BE49-F238E27FC236}">
                <a16:creationId xmlns:a16="http://schemas.microsoft.com/office/drawing/2014/main" id="{F6B4ACB7-7339-E990-A7DF-3F9CB55F1D53}"/>
              </a:ext>
            </a:extLst>
          </p:cNvPr>
          <p:cNvSpPr txBox="1"/>
          <p:nvPr/>
        </p:nvSpPr>
        <p:spPr>
          <a:xfrm>
            <a:off x="2166677" y="4376538"/>
            <a:ext cx="1447800" cy="838200"/>
          </a:xfrm>
          <a:prstGeom prst="rect">
            <a:avLst/>
          </a:prstGeom>
          <a:noFill/>
        </p:spPr>
        <p:txBody>
          <a:bodyPr wrap="square" lIns="0" tIns="0" rIns="0" bIns="0" rtlCol="0">
            <a:noAutofit/>
          </a:bodyPr>
          <a:lstStyle/>
          <a:p>
            <a:pPr marL="0" algn="l"/>
            <a:r>
              <a:rPr lang="en-US" sz="4800" b="1" dirty="0">
                <a:solidFill>
                  <a:schemeClr val="accent3"/>
                </a:solidFill>
              </a:rPr>
              <a:t>33</a:t>
            </a:r>
            <a:r>
              <a:rPr lang="en-US" sz="2800" b="1" dirty="0">
                <a:solidFill>
                  <a:schemeClr val="accent3"/>
                </a:solidFill>
              </a:rPr>
              <a:t>%</a:t>
            </a:r>
            <a:endParaRPr lang="en-US" sz="4000" b="1" dirty="0">
              <a:solidFill>
                <a:schemeClr val="accent3"/>
              </a:solidFill>
            </a:endParaRPr>
          </a:p>
        </p:txBody>
      </p:sp>
      <p:sp>
        <p:nvSpPr>
          <p:cNvPr id="19" name="TextBox 18">
            <a:extLst>
              <a:ext uri="{FF2B5EF4-FFF2-40B4-BE49-F238E27FC236}">
                <a16:creationId xmlns:a16="http://schemas.microsoft.com/office/drawing/2014/main" id="{60C3BDFC-D036-8C6C-4A8B-25561E4B28B1}"/>
              </a:ext>
            </a:extLst>
          </p:cNvPr>
          <p:cNvSpPr txBox="1"/>
          <p:nvPr/>
        </p:nvSpPr>
        <p:spPr>
          <a:xfrm>
            <a:off x="3558494" y="4506852"/>
            <a:ext cx="2942058" cy="707886"/>
          </a:xfrm>
          <a:prstGeom prst="rect">
            <a:avLst/>
          </a:prstGeom>
          <a:noFill/>
        </p:spPr>
        <p:txBody>
          <a:bodyPr wrap="square" lIns="0" tIns="0" rIns="0" bIns="0">
            <a:noAutofit/>
          </a:bodyPr>
          <a:lstStyle/>
          <a:p>
            <a:pPr marR="0">
              <a:spcBef>
                <a:spcPts val="0"/>
              </a:spcBef>
              <a:spcAft>
                <a:spcPts val="0"/>
              </a:spcAft>
            </a:pPr>
            <a:r>
              <a:rPr lang="en-US" sz="1800" kern="100" dirty="0">
                <a:solidFill>
                  <a:schemeClr val="tx2"/>
                </a:solidFill>
                <a:latin typeface="Arial" panose="020B0604020202020204" pitchFamily="34" charset="0"/>
                <a:cs typeface="Arial" panose="020B0604020202020204" pitchFamily="34" charset="0"/>
              </a:rPr>
              <a:t>Individuals who depleted their balance within 5 years after taking a lump sum from their retirement plan</a:t>
            </a:r>
            <a:r>
              <a:rPr lang="en-US" sz="1800" kern="100" baseline="30000" dirty="0">
                <a:solidFill>
                  <a:schemeClr val="tx2"/>
                </a:solidFill>
                <a:latin typeface="Arial" panose="020B0604020202020204" pitchFamily="34" charset="0"/>
                <a:cs typeface="Arial" panose="020B0604020202020204" pitchFamily="34" charset="0"/>
              </a:rPr>
              <a:t>2</a:t>
            </a:r>
          </a:p>
        </p:txBody>
      </p:sp>
      <p:sp>
        <p:nvSpPr>
          <p:cNvPr id="20" name="Rectangle 6">
            <a:extLst>
              <a:ext uri="{FF2B5EF4-FFF2-40B4-BE49-F238E27FC236}">
                <a16:creationId xmlns:a16="http://schemas.microsoft.com/office/drawing/2014/main" id="{6255BA2C-0105-F536-A0D1-7868D5B6EEDA}"/>
              </a:ext>
            </a:extLst>
          </p:cNvPr>
          <p:cNvSpPr>
            <a:spLocks noChangeArrowheads="1"/>
          </p:cNvSpPr>
          <p:nvPr/>
        </p:nvSpPr>
        <p:spPr bwMode="auto">
          <a:xfrm>
            <a:off x="7701589" y="2191525"/>
            <a:ext cx="4801449" cy="803708"/>
          </a:xfrm>
          <a:prstGeom prst="rect">
            <a:avLst/>
          </a:prstGeom>
          <a:noFill/>
          <a:ln>
            <a:noFill/>
          </a:ln>
          <a:effectLst/>
        </p:spPr>
        <p:txBody>
          <a:bodyPr vert="horz" wrap="none" lIns="0" tIns="0" rIns="0" bIns="0" numCol="1" anchor="t" anchorCtr="0" compatLnSpc="1">
            <a:prstTxWarp prst="textNoShape">
              <a:avLst/>
            </a:prstTxWarp>
            <a:noAutofit/>
          </a:bodyPr>
          <a:lstStyle/>
          <a:p>
            <a:pPr defTabSz="914400" eaLnBrk="0" fontAlgn="base" hangingPunct="0">
              <a:spcBef>
                <a:spcPct val="0"/>
              </a:spcBef>
              <a:spcAft>
                <a:spcPct val="0"/>
              </a:spcAft>
            </a:pPr>
            <a:r>
              <a:rPr kumimoji="0" lang="en-US" altLang="en-US" sz="2400" b="1" i="0" u="none" strike="noStrike" cap="none" normalizeH="0" baseline="0" dirty="0">
                <a:ln>
                  <a:noFill/>
                </a:ln>
                <a:solidFill>
                  <a:schemeClr val="accent3"/>
                </a:solidFill>
                <a:effectLst/>
                <a:ea typeface="Aptos" panose="020B0004020202020204" pitchFamily="34" charset="0"/>
                <a:cs typeface="Calibri" panose="020F0502020204030204" pitchFamily="34" charset="0"/>
              </a:rPr>
              <a:t>RISK: </a:t>
            </a:r>
            <a:r>
              <a:rPr kumimoji="0" lang="en-US" altLang="en-US" sz="2400" b="1" u="none" strike="noStrike" cap="none" normalizeH="0" baseline="0" dirty="0">
                <a:ln>
                  <a:noFill/>
                </a:ln>
                <a:solidFill>
                  <a:schemeClr val="tx2"/>
                </a:solidFill>
                <a:effectLst/>
                <a:ea typeface="Aptos" panose="020B0004020202020204" pitchFamily="34" charset="0"/>
                <a:cs typeface="Calibri" panose="020F0502020204030204" pitchFamily="34" charset="0"/>
              </a:rPr>
              <a:t>Market fluctuation</a:t>
            </a:r>
            <a:endParaRPr kumimoji="0" lang="en-US" altLang="en-US" sz="2400" b="1" u="none" strike="noStrike" cap="none" normalizeH="0" baseline="0" dirty="0">
              <a:ln>
                <a:noFill/>
              </a:ln>
              <a:solidFill>
                <a:schemeClr val="tx2"/>
              </a:solidFill>
              <a:effectLst/>
            </a:endParaRPr>
          </a:p>
        </p:txBody>
      </p:sp>
      <p:sp>
        <p:nvSpPr>
          <p:cNvPr id="21" name="Rectangle 6">
            <a:extLst>
              <a:ext uri="{FF2B5EF4-FFF2-40B4-BE49-F238E27FC236}">
                <a16:creationId xmlns:a16="http://schemas.microsoft.com/office/drawing/2014/main" id="{99D6A121-7FFF-8232-15FD-1422FAA0D34F}"/>
              </a:ext>
            </a:extLst>
          </p:cNvPr>
          <p:cNvSpPr>
            <a:spLocks noChangeArrowheads="1"/>
          </p:cNvSpPr>
          <p:nvPr/>
        </p:nvSpPr>
        <p:spPr bwMode="auto">
          <a:xfrm>
            <a:off x="7701589" y="4309418"/>
            <a:ext cx="5658750" cy="803708"/>
          </a:xfrm>
          <a:prstGeom prst="rect">
            <a:avLst/>
          </a:prstGeom>
          <a:noFill/>
          <a:ln>
            <a:noFill/>
          </a:ln>
          <a:effectLst/>
        </p:spPr>
        <p:txBody>
          <a:bodyPr vert="horz" wrap="square" lIns="0" tIns="0" rIns="0" bIns="0" numCol="1" anchor="t" anchorCtr="0" compatLnSpc="1">
            <a:prstTxWarp prst="textNoShape">
              <a:avLst/>
            </a:prstTxWarp>
            <a:noAutofit/>
          </a:bodyPr>
          <a:lstStyle/>
          <a:p>
            <a:pPr defTabSz="914400" eaLnBrk="0" fontAlgn="base" hangingPunct="0">
              <a:spcBef>
                <a:spcPct val="0"/>
              </a:spcBef>
              <a:spcAft>
                <a:spcPct val="0"/>
              </a:spcAft>
            </a:pPr>
            <a:r>
              <a:rPr kumimoji="0" lang="en-US" altLang="en-US" sz="2400" b="1" i="0" u="none" strike="noStrike" cap="none" normalizeH="0" baseline="0" dirty="0">
                <a:ln>
                  <a:noFill/>
                </a:ln>
                <a:solidFill>
                  <a:schemeClr val="accent3"/>
                </a:solidFill>
                <a:effectLst/>
                <a:ea typeface="Aptos" panose="020B0004020202020204" pitchFamily="34" charset="0"/>
                <a:cs typeface="Calibri" panose="020F0502020204030204" pitchFamily="34" charset="0"/>
              </a:rPr>
              <a:t>RISK: </a:t>
            </a:r>
            <a:r>
              <a:rPr kumimoji="0" lang="en-US" altLang="en-US" sz="2400" b="1" u="none" strike="noStrike" cap="none" normalizeH="0" baseline="0" dirty="0">
                <a:ln>
                  <a:noFill/>
                </a:ln>
                <a:solidFill>
                  <a:schemeClr val="tx2"/>
                </a:solidFill>
                <a:effectLst/>
                <a:ea typeface="Aptos" panose="020B0004020202020204" pitchFamily="34" charset="0"/>
                <a:cs typeface="Calibri" panose="020F0502020204030204" pitchFamily="34" charset="0"/>
              </a:rPr>
              <a:t>Managing investments as participants age</a:t>
            </a:r>
            <a:endParaRPr kumimoji="0" lang="en-US" altLang="en-US" sz="2400" b="1" u="none" strike="noStrike" cap="none" normalizeH="0" baseline="0" dirty="0">
              <a:ln>
                <a:noFill/>
              </a:ln>
              <a:solidFill>
                <a:schemeClr val="tx2"/>
              </a:solidFill>
              <a:effectLst/>
            </a:endParaRPr>
          </a:p>
        </p:txBody>
      </p:sp>
      <p:sp>
        <p:nvSpPr>
          <p:cNvPr id="22" name="TextBox 21">
            <a:extLst>
              <a:ext uri="{FF2B5EF4-FFF2-40B4-BE49-F238E27FC236}">
                <a16:creationId xmlns:a16="http://schemas.microsoft.com/office/drawing/2014/main" id="{97C24B8E-72D8-D62D-E3AD-2009863CDC47}"/>
              </a:ext>
            </a:extLst>
          </p:cNvPr>
          <p:cNvSpPr txBox="1"/>
          <p:nvPr/>
        </p:nvSpPr>
        <p:spPr>
          <a:xfrm>
            <a:off x="7701589" y="2787758"/>
            <a:ext cx="1447800" cy="838200"/>
          </a:xfrm>
          <a:prstGeom prst="rect">
            <a:avLst/>
          </a:prstGeom>
          <a:noFill/>
        </p:spPr>
        <p:txBody>
          <a:bodyPr wrap="square" lIns="0" tIns="0" rIns="0" bIns="0" rtlCol="0">
            <a:noAutofit/>
          </a:bodyPr>
          <a:lstStyle/>
          <a:p>
            <a:pPr marL="0" algn="l"/>
            <a:r>
              <a:rPr lang="en-US" sz="4800" b="1" dirty="0">
                <a:solidFill>
                  <a:schemeClr val="accent3"/>
                </a:solidFill>
              </a:rPr>
              <a:t>47</a:t>
            </a:r>
            <a:r>
              <a:rPr lang="en-US" sz="2800" b="1" dirty="0">
                <a:solidFill>
                  <a:schemeClr val="accent3"/>
                </a:solidFill>
              </a:rPr>
              <a:t>%</a:t>
            </a:r>
            <a:endParaRPr lang="en-US" sz="4000" b="1" dirty="0">
              <a:solidFill>
                <a:schemeClr val="accent3"/>
              </a:solidFill>
            </a:endParaRPr>
          </a:p>
        </p:txBody>
      </p:sp>
      <p:sp>
        <p:nvSpPr>
          <p:cNvPr id="23" name="TextBox 22">
            <a:extLst>
              <a:ext uri="{FF2B5EF4-FFF2-40B4-BE49-F238E27FC236}">
                <a16:creationId xmlns:a16="http://schemas.microsoft.com/office/drawing/2014/main" id="{DA06DA9E-E128-EF4E-A800-A60DCE388D81}"/>
              </a:ext>
            </a:extLst>
          </p:cNvPr>
          <p:cNvSpPr txBox="1"/>
          <p:nvPr/>
        </p:nvSpPr>
        <p:spPr>
          <a:xfrm>
            <a:off x="9159678" y="3026165"/>
            <a:ext cx="2799183" cy="707886"/>
          </a:xfrm>
          <a:prstGeom prst="rect">
            <a:avLst/>
          </a:prstGeom>
          <a:noFill/>
        </p:spPr>
        <p:txBody>
          <a:bodyPr wrap="square" lIns="0" tIns="0" rIns="0" bIns="0">
            <a:noAutofit/>
          </a:bodyPr>
          <a:lstStyle/>
          <a:p>
            <a:pPr marR="0">
              <a:spcBef>
                <a:spcPts val="0"/>
              </a:spcBef>
              <a:spcAft>
                <a:spcPts val="0"/>
              </a:spcAft>
            </a:pPr>
            <a:r>
              <a:rPr lang="en-US" sz="1800" kern="100" dirty="0">
                <a:solidFill>
                  <a:schemeClr val="tx2"/>
                </a:solidFill>
                <a:latin typeface="Arial" panose="020B0604020202020204" pitchFamily="34" charset="0"/>
                <a:cs typeface="Arial" panose="020B0604020202020204" pitchFamily="34" charset="0"/>
              </a:rPr>
              <a:t>Drop in the stock market from 2008–2009.</a:t>
            </a:r>
            <a:r>
              <a:rPr lang="en-US" sz="1800" kern="100" baseline="30000" dirty="0">
                <a:solidFill>
                  <a:schemeClr val="tx2"/>
                </a:solidFill>
                <a:latin typeface="Arial" panose="020B0604020202020204" pitchFamily="34" charset="0"/>
                <a:cs typeface="Arial" panose="020B0604020202020204" pitchFamily="34" charset="0"/>
              </a:rPr>
              <a:t>3</a:t>
            </a:r>
          </a:p>
        </p:txBody>
      </p:sp>
      <p:sp>
        <p:nvSpPr>
          <p:cNvPr id="24" name="TextBox 23">
            <a:extLst>
              <a:ext uri="{FF2B5EF4-FFF2-40B4-BE49-F238E27FC236}">
                <a16:creationId xmlns:a16="http://schemas.microsoft.com/office/drawing/2014/main" id="{DF0A3BF0-0895-AE5B-857C-EA73B7FDF92C}"/>
              </a:ext>
            </a:extLst>
          </p:cNvPr>
          <p:cNvSpPr txBox="1"/>
          <p:nvPr/>
        </p:nvSpPr>
        <p:spPr>
          <a:xfrm>
            <a:off x="7701589" y="5101333"/>
            <a:ext cx="1676391" cy="838200"/>
          </a:xfrm>
          <a:prstGeom prst="rect">
            <a:avLst/>
          </a:prstGeom>
          <a:noFill/>
        </p:spPr>
        <p:txBody>
          <a:bodyPr wrap="square" lIns="0" tIns="0" rIns="0" bIns="0" rtlCol="0">
            <a:noAutofit/>
          </a:bodyPr>
          <a:lstStyle/>
          <a:p>
            <a:pPr marL="0" algn="l"/>
            <a:r>
              <a:rPr lang="en-US" sz="4800" b="1" dirty="0">
                <a:solidFill>
                  <a:schemeClr val="accent3"/>
                </a:solidFill>
              </a:rPr>
              <a:t>6</a:t>
            </a:r>
            <a:r>
              <a:rPr lang="en-US" sz="2800" b="1" dirty="0">
                <a:solidFill>
                  <a:schemeClr val="accent3"/>
                </a:solidFill>
              </a:rPr>
              <a:t>MM</a:t>
            </a:r>
            <a:endParaRPr lang="en-US" sz="4000" b="1" dirty="0">
              <a:solidFill>
                <a:schemeClr val="accent3"/>
              </a:solidFill>
            </a:endParaRPr>
          </a:p>
        </p:txBody>
      </p:sp>
      <p:sp>
        <p:nvSpPr>
          <p:cNvPr id="25" name="TextBox 24">
            <a:extLst>
              <a:ext uri="{FF2B5EF4-FFF2-40B4-BE49-F238E27FC236}">
                <a16:creationId xmlns:a16="http://schemas.microsoft.com/office/drawing/2014/main" id="{F3BBA57A-7394-6EB3-428D-FF3ACBF09C9F}"/>
              </a:ext>
            </a:extLst>
          </p:cNvPr>
          <p:cNvSpPr txBox="1"/>
          <p:nvPr/>
        </p:nvSpPr>
        <p:spPr>
          <a:xfrm>
            <a:off x="9159678" y="5339740"/>
            <a:ext cx="3666386" cy="707886"/>
          </a:xfrm>
          <a:prstGeom prst="rect">
            <a:avLst/>
          </a:prstGeom>
          <a:noFill/>
        </p:spPr>
        <p:txBody>
          <a:bodyPr wrap="square" lIns="0" tIns="0" rIns="0" bIns="0">
            <a:noAutofit/>
          </a:bodyPr>
          <a:lstStyle/>
          <a:p>
            <a:pPr marR="0">
              <a:spcBef>
                <a:spcPts val="0"/>
              </a:spcBef>
              <a:spcAft>
                <a:spcPts val="0"/>
              </a:spcAft>
            </a:pPr>
            <a:r>
              <a:rPr lang="en-US" sz="1800" kern="100" dirty="0">
                <a:solidFill>
                  <a:schemeClr val="tx2"/>
                </a:solidFill>
                <a:latin typeface="Arial" panose="020B0604020202020204" pitchFamily="34" charset="0"/>
                <a:cs typeface="Arial" panose="020B0604020202020204" pitchFamily="34" charset="0"/>
              </a:rPr>
              <a:t>Americans may have dementia caused by Alzheimer’s.</a:t>
            </a:r>
            <a:r>
              <a:rPr lang="en-US" sz="1800" kern="100" baseline="30000" dirty="0">
                <a:solidFill>
                  <a:schemeClr val="tx2"/>
                </a:solidFill>
                <a:latin typeface="Arial" panose="020B0604020202020204" pitchFamily="34" charset="0"/>
                <a:cs typeface="Arial" panose="020B0604020202020204" pitchFamily="34" charset="0"/>
              </a:rPr>
              <a:t>4</a:t>
            </a:r>
          </a:p>
        </p:txBody>
      </p:sp>
      <p:cxnSp>
        <p:nvCxnSpPr>
          <p:cNvPr id="28" name="Straight Connector 27">
            <a:extLst>
              <a:ext uri="{FF2B5EF4-FFF2-40B4-BE49-F238E27FC236}">
                <a16:creationId xmlns:a16="http://schemas.microsoft.com/office/drawing/2014/main" id="{A79256C1-5384-A29D-45DD-803D54E462F2}"/>
              </a:ext>
            </a:extLst>
          </p:cNvPr>
          <p:cNvCxnSpPr>
            <a:cxnSpLocks/>
          </p:cNvCxnSpPr>
          <p:nvPr/>
        </p:nvCxnSpPr>
        <p:spPr>
          <a:xfrm>
            <a:off x="6912619" y="2106182"/>
            <a:ext cx="0" cy="3837418"/>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FF6DA274-D23E-32B0-020C-C6848FC94173}"/>
              </a:ext>
            </a:extLst>
          </p:cNvPr>
          <p:cNvCxnSpPr>
            <a:cxnSpLocks/>
          </p:cNvCxnSpPr>
          <p:nvPr/>
        </p:nvCxnSpPr>
        <p:spPr>
          <a:xfrm>
            <a:off x="7701589" y="3920413"/>
            <a:ext cx="4846416"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4099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15A6E4-CDE7-3965-1AC4-AEC875092A54}"/>
              </a:ext>
            </a:extLst>
          </p:cNvPr>
          <p:cNvSpPr/>
          <p:nvPr/>
        </p:nvSpPr>
        <p:spPr>
          <a:xfrm>
            <a:off x="0" y="1776845"/>
            <a:ext cx="13817600" cy="4395355"/>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 name="Title 2">
            <a:extLst>
              <a:ext uri="{FF2B5EF4-FFF2-40B4-BE49-F238E27FC236}">
                <a16:creationId xmlns:a16="http://schemas.microsoft.com/office/drawing/2014/main" id="{26F31AA7-EEBE-D993-8C41-0A32ABBA840D}"/>
              </a:ext>
            </a:extLst>
          </p:cNvPr>
          <p:cNvSpPr>
            <a:spLocks noGrp="1"/>
          </p:cNvSpPr>
          <p:nvPr>
            <p:ph type="title"/>
          </p:nvPr>
        </p:nvSpPr>
        <p:spPr>
          <a:xfrm>
            <a:off x="628073" y="630937"/>
            <a:ext cx="12561455" cy="1035139"/>
          </a:xfrm>
        </p:spPr>
        <p:txBody>
          <a:bodyPr/>
          <a:lstStyle/>
          <a:p>
            <a:r>
              <a:rPr lang="en-US" dirty="0">
                <a:solidFill>
                  <a:schemeClr val="tx2"/>
                </a:solidFill>
              </a:rPr>
              <a:t>The employer perspective: why it’s important to recruit, retain and retire…on time</a:t>
            </a:r>
          </a:p>
        </p:txBody>
      </p:sp>
      <p:sp>
        <p:nvSpPr>
          <p:cNvPr id="5" name="Text Placeholder 4">
            <a:extLst>
              <a:ext uri="{FF2B5EF4-FFF2-40B4-BE49-F238E27FC236}">
                <a16:creationId xmlns:a16="http://schemas.microsoft.com/office/drawing/2014/main" id="{F1239648-498B-A689-2A1D-100573FACF74}"/>
              </a:ext>
            </a:extLst>
          </p:cNvPr>
          <p:cNvSpPr>
            <a:spLocks noGrp="1"/>
          </p:cNvSpPr>
          <p:nvPr>
            <p:ph type="body" sz="quarter" idx="11"/>
          </p:nvPr>
        </p:nvSpPr>
        <p:spPr/>
        <p:txBody>
          <a:bodyPr numCol="1"/>
          <a:lstStyle/>
          <a:p>
            <a:r>
              <a:rPr lang="en-US" b="1" dirty="0"/>
              <a:t>1</a:t>
            </a:r>
            <a:r>
              <a:rPr lang="en-US" dirty="0"/>
              <a:t> Bureau of Labor Statistics. December 2023.  </a:t>
            </a:r>
            <a:r>
              <a:rPr lang="en-US" b="1" dirty="0"/>
              <a:t>2</a:t>
            </a:r>
            <a:r>
              <a:rPr lang="en-US" dirty="0"/>
              <a:t> HubSpot. How to Stop the Most Common Productivity Prohibitors, 10 Jun 2021.  </a:t>
            </a:r>
            <a:r>
              <a:rPr lang="en-US" b="1" dirty="0"/>
              <a:t>3</a:t>
            </a:r>
            <a:r>
              <a:rPr lang="en-US" dirty="0"/>
              <a:t> </a:t>
            </a:r>
            <a:r>
              <a:rPr lang="en-US" dirty="0" err="1"/>
              <a:t>Zippia</a:t>
            </a:r>
            <a:r>
              <a:rPr lang="en-US" dirty="0"/>
              <a:t>. 25+ Crucial average costs per high facts [2023]: All cost of hiring statistics</a:t>
            </a:r>
          </a:p>
        </p:txBody>
      </p:sp>
      <p:sp>
        <p:nvSpPr>
          <p:cNvPr id="47" name="TextBox 46">
            <a:extLst>
              <a:ext uri="{FF2B5EF4-FFF2-40B4-BE49-F238E27FC236}">
                <a16:creationId xmlns:a16="http://schemas.microsoft.com/office/drawing/2014/main" id="{08E8EFA0-179F-1CAB-E3B2-2DE1D92554FB}"/>
              </a:ext>
            </a:extLst>
          </p:cNvPr>
          <p:cNvSpPr txBox="1"/>
          <p:nvPr/>
        </p:nvSpPr>
        <p:spPr>
          <a:xfrm>
            <a:off x="661992" y="1917272"/>
            <a:ext cx="11504608" cy="573452"/>
          </a:xfrm>
          <a:prstGeom prst="rect">
            <a:avLst/>
          </a:prstGeom>
          <a:noFill/>
        </p:spPr>
        <p:txBody>
          <a:bodyPr wrap="none" lIns="0" tIns="0" rIns="0" bIns="0" rtlCol="0">
            <a:noAutofit/>
          </a:bodyPr>
          <a:lstStyle/>
          <a:p>
            <a:pPr>
              <a:spcAft>
                <a:spcPts val="600"/>
              </a:spcAft>
            </a:pPr>
            <a:r>
              <a:rPr lang="en-US" sz="2800" i="1" dirty="0"/>
              <a:t>Employee turnover impacts a company’s bottom line.</a:t>
            </a:r>
          </a:p>
        </p:txBody>
      </p:sp>
      <p:sp>
        <p:nvSpPr>
          <p:cNvPr id="41" name="TextBox 40">
            <a:extLst>
              <a:ext uri="{FF2B5EF4-FFF2-40B4-BE49-F238E27FC236}">
                <a16:creationId xmlns:a16="http://schemas.microsoft.com/office/drawing/2014/main" id="{BAD4A366-51F2-069F-C849-AD6FFA564F78}"/>
              </a:ext>
            </a:extLst>
          </p:cNvPr>
          <p:cNvSpPr txBox="1"/>
          <p:nvPr/>
        </p:nvSpPr>
        <p:spPr>
          <a:xfrm>
            <a:off x="951985" y="5173738"/>
            <a:ext cx="2413515" cy="707886"/>
          </a:xfrm>
          <a:prstGeom prst="rect">
            <a:avLst/>
          </a:prstGeom>
          <a:noFill/>
        </p:spPr>
        <p:txBody>
          <a:bodyPr wrap="square" lIns="0" tIns="0" rIns="0" bIns="0">
            <a:noAutofit/>
          </a:bodyPr>
          <a:lstStyle/>
          <a:p>
            <a:r>
              <a:rPr lang="en-US" sz="2000" kern="100" dirty="0">
                <a:solidFill>
                  <a:schemeClr val="tx2"/>
                </a:solidFill>
                <a:effectLst/>
                <a:latin typeface="Arial" panose="020B0604020202020204" pitchFamily="34" charset="0"/>
                <a:ea typeface="Calibri" panose="020F0502020204030204" pitchFamily="34" charset="0"/>
                <a:cs typeface="Arial" panose="020B0604020202020204" pitchFamily="34" charset="0"/>
              </a:rPr>
              <a:t>people quit their jobs </a:t>
            </a:r>
            <a:br>
              <a:rPr lang="en-US" sz="2000" kern="100" dirty="0">
                <a:solidFill>
                  <a:schemeClr val="tx2"/>
                </a:solidFill>
                <a:effectLst/>
                <a:latin typeface="Arial" panose="020B0604020202020204" pitchFamily="34" charset="0"/>
                <a:ea typeface="Calibri" panose="020F0502020204030204" pitchFamily="34" charset="0"/>
                <a:cs typeface="Arial" panose="020B0604020202020204" pitchFamily="34" charset="0"/>
              </a:rPr>
            </a:br>
            <a:r>
              <a:rPr lang="en-US" sz="2000" kern="100" dirty="0">
                <a:solidFill>
                  <a:schemeClr val="tx2"/>
                </a:solidFill>
                <a:effectLst/>
                <a:latin typeface="Arial" panose="020B0604020202020204" pitchFamily="34" charset="0"/>
                <a:ea typeface="Calibri" panose="020F0502020204030204" pitchFamily="34" charset="0"/>
                <a:cs typeface="Arial" panose="020B0604020202020204" pitchFamily="34" charset="0"/>
              </a:rPr>
              <a:t>in October 2023</a:t>
            </a:r>
            <a:r>
              <a:rPr lang="en-US" sz="2000" kern="100" baseline="30000" dirty="0">
                <a:solidFill>
                  <a:schemeClr val="tx2"/>
                </a:solidFill>
                <a:effectLst/>
                <a:latin typeface="Arial" panose="020B0604020202020204" pitchFamily="34" charset="0"/>
                <a:ea typeface="Calibri" panose="020F0502020204030204" pitchFamily="34" charset="0"/>
                <a:cs typeface="Arial" panose="020B0604020202020204" pitchFamily="34" charset="0"/>
              </a:rPr>
              <a:t>1</a:t>
            </a:r>
            <a:endParaRPr lang="en-US" baseline="30000" dirty="0">
              <a:solidFill>
                <a:schemeClr val="tx2"/>
              </a:solidFill>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B08EF4DB-9924-A62A-F194-9FCFD3D7D29E}"/>
              </a:ext>
            </a:extLst>
          </p:cNvPr>
          <p:cNvGrpSpPr/>
          <p:nvPr/>
        </p:nvGrpSpPr>
        <p:grpSpPr>
          <a:xfrm>
            <a:off x="850900" y="2781300"/>
            <a:ext cx="2209800" cy="2209800"/>
            <a:chOff x="660400" y="2514600"/>
            <a:chExt cx="2209800" cy="2209800"/>
          </a:xfrm>
        </p:grpSpPr>
        <p:sp>
          <p:nvSpPr>
            <p:cNvPr id="6" name="Oval 5">
              <a:extLst>
                <a:ext uri="{FF2B5EF4-FFF2-40B4-BE49-F238E27FC236}">
                  <a16:creationId xmlns:a16="http://schemas.microsoft.com/office/drawing/2014/main" id="{728DDB44-B8DA-8C6A-03CA-06DC976446CA}"/>
                </a:ext>
              </a:extLst>
            </p:cNvPr>
            <p:cNvSpPr/>
            <p:nvPr/>
          </p:nvSpPr>
          <p:spPr>
            <a:xfrm>
              <a:off x="660400" y="2514600"/>
              <a:ext cx="2209800" cy="2209800"/>
            </a:xfrm>
            <a:prstGeom prst="ellipse">
              <a:avLst/>
            </a:prstGeom>
            <a:solidFill>
              <a:schemeClr val="bg1"/>
            </a:solidFill>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7" name="Oval 6">
              <a:extLst>
                <a:ext uri="{FF2B5EF4-FFF2-40B4-BE49-F238E27FC236}">
                  <a16:creationId xmlns:a16="http://schemas.microsoft.com/office/drawing/2014/main" id="{35BFE789-5F25-00BB-25EF-2359C87E74D2}"/>
                </a:ext>
              </a:extLst>
            </p:cNvPr>
            <p:cNvSpPr/>
            <p:nvPr/>
          </p:nvSpPr>
          <p:spPr>
            <a:xfrm>
              <a:off x="774700" y="2628900"/>
              <a:ext cx="1981200" cy="1981200"/>
            </a:xfrm>
            <a:prstGeom prst="ellipse">
              <a:avLst/>
            </a:prstGeom>
            <a:solidFill>
              <a:schemeClr val="accent3"/>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7" name="TextBox 16">
            <a:extLst>
              <a:ext uri="{FF2B5EF4-FFF2-40B4-BE49-F238E27FC236}">
                <a16:creationId xmlns:a16="http://schemas.microsoft.com/office/drawing/2014/main" id="{6FB1BB30-9DE8-5F0A-6DC1-C99FC8C0A383}"/>
              </a:ext>
            </a:extLst>
          </p:cNvPr>
          <p:cNvSpPr txBox="1"/>
          <p:nvPr/>
        </p:nvSpPr>
        <p:spPr>
          <a:xfrm>
            <a:off x="1250043" y="3475575"/>
            <a:ext cx="1428841" cy="707886"/>
          </a:xfrm>
          <a:prstGeom prst="rect">
            <a:avLst/>
          </a:prstGeom>
          <a:noFill/>
        </p:spPr>
        <p:txBody>
          <a:bodyPr wrap="square" lIns="0" tIns="0" rIns="0" bIns="0">
            <a:noAutofit/>
          </a:bodyPr>
          <a:lstStyle/>
          <a:p>
            <a:pPr algn="ctr"/>
            <a:r>
              <a:rPr lang="en-US" sz="4800" b="1" kern="100" dirty="0">
                <a:solidFill>
                  <a:schemeClr val="bg1"/>
                </a:solidFill>
                <a:effectLst/>
                <a:ea typeface="Calibri" panose="020F0502020204030204" pitchFamily="34" charset="0"/>
                <a:cs typeface="Times New Roman" panose="02020603050405020304" pitchFamily="18" charset="0"/>
              </a:rPr>
              <a:t>3.6</a:t>
            </a:r>
            <a:r>
              <a:rPr lang="en-US" sz="2800" b="1" kern="100" dirty="0">
                <a:solidFill>
                  <a:schemeClr val="bg1"/>
                </a:solidFill>
                <a:effectLst/>
                <a:ea typeface="Calibri" panose="020F0502020204030204" pitchFamily="34" charset="0"/>
                <a:cs typeface="Times New Roman" panose="02020603050405020304" pitchFamily="18" charset="0"/>
              </a:rPr>
              <a:t>M</a:t>
            </a:r>
            <a:endParaRPr lang="en-US" sz="3600" b="1" kern="100" dirty="0">
              <a:solidFill>
                <a:schemeClr val="bg1"/>
              </a:solidFill>
              <a:effectLst/>
              <a:ea typeface="Calibri" panose="020F0502020204030204" pitchFamily="34" charset="0"/>
              <a:cs typeface="Times New Roman" panose="02020603050405020304" pitchFamily="18" charset="0"/>
            </a:endParaRPr>
          </a:p>
        </p:txBody>
      </p:sp>
      <p:grpSp>
        <p:nvGrpSpPr>
          <p:cNvPr id="8" name="Group 7">
            <a:extLst>
              <a:ext uri="{FF2B5EF4-FFF2-40B4-BE49-F238E27FC236}">
                <a16:creationId xmlns:a16="http://schemas.microsoft.com/office/drawing/2014/main" id="{F46FB158-3A01-8E35-B887-A3E5FE4F0199}"/>
              </a:ext>
            </a:extLst>
          </p:cNvPr>
          <p:cNvGrpSpPr/>
          <p:nvPr/>
        </p:nvGrpSpPr>
        <p:grpSpPr>
          <a:xfrm>
            <a:off x="4959574" y="2781300"/>
            <a:ext cx="2209800" cy="2209800"/>
            <a:chOff x="4819707" y="2514600"/>
            <a:chExt cx="2209800" cy="2209800"/>
          </a:xfrm>
        </p:grpSpPr>
        <p:sp>
          <p:nvSpPr>
            <p:cNvPr id="9" name="Oval 8">
              <a:extLst>
                <a:ext uri="{FF2B5EF4-FFF2-40B4-BE49-F238E27FC236}">
                  <a16:creationId xmlns:a16="http://schemas.microsoft.com/office/drawing/2014/main" id="{B5B04BB8-FF20-C686-C1C6-B3A17504CE82}"/>
                </a:ext>
              </a:extLst>
            </p:cNvPr>
            <p:cNvSpPr/>
            <p:nvPr/>
          </p:nvSpPr>
          <p:spPr>
            <a:xfrm>
              <a:off x="4819707" y="2514600"/>
              <a:ext cx="2209800" cy="2209800"/>
            </a:xfrm>
            <a:prstGeom prst="ellipse">
              <a:avLst/>
            </a:prstGeom>
            <a:solidFill>
              <a:schemeClr val="bg1"/>
            </a:solidFill>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0" name="Oval 9">
              <a:extLst>
                <a:ext uri="{FF2B5EF4-FFF2-40B4-BE49-F238E27FC236}">
                  <a16:creationId xmlns:a16="http://schemas.microsoft.com/office/drawing/2014/main" id="{634DC8C5-DD45-D6EE-9500-958A6008B4CA}"/>
                </a:ext>
              </a:extLst>
            </p:cNvPr>
            <p:cNvSpPr/>
            <p:nvPr/>
          </p:nvSpPr>
          <p:spPr>
            <a:xfrm>
              <a:off x="4934007" y="2628900"/>
              <a:ext cx="1981200" cy="1981200"/>
            </a:xfrm>
            <a:prstGeom prst="ellipse">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8" name="TextBox 17">
            <a:extLst>
              <a:ext uri="{FF2B5EF4-FFF2-40B4-BE49-F238E27FC236}">
                <a16:creationId xmlns:a16="http://schemas.microsoft.com/office/drawing/2014/main" id="{8BAC330B-30A1-8EA3-4056-EC9058BE7AF1}"/>
              </a:ext>
            </a:extLst>
          </p:cNvPr>
          <p:cNvSpPr txBox="1"/>
          <p:nvPr/>
        </p:nvSpPr>
        <p:spPr>
          <a:xfrm>
            <a:off x="5390410" y="3475575"/>
            <a:ext cx="1428841" cy="707886"/>
          </a:xfrm>
          <a:prstGeom prst="rect">
            <a:avLst/>
          </a:prstGeom>
          <a:noFill/>
        </p:spPr>
        <p:txBody>
          <a:bodyPr wrap="square" lIns="0" tIns="0" rIns="0" bIns="0">
            <a:noAutofit/>
          </a:bodyPr>
          <a:lstStyle/>
          <a:p>
            <a:pPr algn="ctr"/>
            <a:r>
              <a:rPr kumimoji="0" lang="en-US" sz="2800" b="1" i="0" u="none" strike="noStrike" kern="100" cap="none" spc="0" normalizeH="0" baseline="0" noProof="0" dirty="0">
                <a:ln>
                  <a:noFill/>
                </a:ln>
                <a:solidFill>
                  <a:prstClr val="white"/>
                </a:solidFill>
                <a:effectLst/>
                <a:uLnTx/>
                <a:uFillTx/>
                <a:latin typeface="Georgia"/>
                <a:ea typeface="Calibri" panose="020F0502020204030204" pitchFamily="34" charset="0"/>
                <a:cs typeface="Times New Roman" panose="02020603050405020304" pitchFamily="18" charset="0"/>
              </a:rPr>
              <a:t>$</a:t>
            </a:r>
            <a:r>
              <a:rPr lang="en-US" sz="4800" b="1" kern="100" dirty="0">
                <a:solidFill>
                  <a:schemeClr val="bg1"/>
                </a:solidFill>
                <a:effectLst/>
                <a:ea typeface="Calibri" panose="020F0502020204030204" pitchFamily="34" charset="0"/>
                <a:cs typeface="Times New Roman" panose="02020603050405020304" pitchFamily="18" charset="0"/>
              </a:rPr>
              <a:t>1.8</a:t>
            </a:r>
            <a:r>
              <a:rPr lang="en-US" sz="2800" b="1" kern="100" dirty="0">
                <a:solidFill>
                  <a:schemeClr val="bg1"/>
                </a:solidFill>
                <a:effectLst/>
                <a:ea typeface="Calibri" panose="020F0502020204030204" pitchFamily="34" charset="0"/>
                <a:cs typeface="Times New Roman" panose="02020603050405020304" pitchFamily="18" charset="0"/>
              </a:rPr>
              <a:t>T</a:t>
            </a:r>
            <a:endParaRPr lang="en-US" sz="3600" b="1" kern="100" dirty="0">
              <a:solidFill>
                <a:schemeClr val="bg1"/>
              </a:solidFill>
              <a:effectLst/>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CA35522A-9DE7-0108-E21B-371B81EB2B46}"/>
              </a:ext>
            </a:extLst>
          </p:cNvPr>
          <p:cNvSpPr txBox="1"/>
          <p:nvPr/>
        </p:nvSpPr>
        <p:spPr>
          <a:xfrm>
            <a:off x="5162325" y="5173738"/>
            <a:ext cx="2209801" cy="707886"/>
          </a:xfrm>
          <a:prstGeom prst="rect">
            <a:avLst/>
          </a:prstGeom>
          <a:noFill/>
        </p:spPr>
        <p:txBody>
          <a:bodyPr wrap="square" lIns="0" tIns="0" rIns="0" bIns="0">
            <a:noAutofit/>
          </a:bodyPr>
          <a:lstStyle/>
          <a:p>
            <a:r>
              <a:rPr lang="en-US" sz="2000" kern="100" dirty="0">
                <a:solidFill>
                  <a:schemeClr val="tx2"/>
                </a:solidFill>
                <a:latin typeface="Arial" panose="020B0604020202020204" pitchFamily="34" charset="0"/>
                <a:cs typeface="Arial" panose="020B0604020202020204" pitchFamily="34" charset="0"/>
              </a:rPr>
              <a:t>in lost productivity annually</a:t>
            </a:r>
            <a:r>
              <a:rPr lang="en-US" sz="2000" kern="100" baseline="30000" dirty="0">
                <a:solidFill>
                  <a:schemeClr val="tx2"/>
                </a:solidFill>
                <a:latin typeface="Arial" panose="020B0604020202020204" pitchFamily="34" charset="0"/>
                <a:cs typeface="Arial" panose="020B0604020202020204" pitchFamily="34" charset="0"/>
              </a:rPr>
              <a:t>2</a:t>
            </a:r>
          </a:p>
        </p:txBody>
      </p:sp>
      <p:grpSp>
        <p:nvGrpSpPr>
          <p:cNvPr id="11" name="Group 10">
            <a:extLst>
              <a:ext uri="{FF2B5EF4-FFF2-40B4-BE49-F238E27FC236}">
                <a16:creationId xmlns:a16="http://schemas.microsoft.com/office/drawing/2014/main" id="{13CF2122-280B-36B4-1999-9A05F856A07C}"/>
              </a:ext>
            </a:extLst>
          </p:cNvPr>
          <p:cNvGrpSpPr/>
          <p:nvPr/>
        </p:nvGrpSpPr>
        <p:grpSpPr>
          <a:xfrm>
            <a:off x="8966200" y="2781300"/>
            <a:ext cx="2209800" cy="2209800"/>
            <a:chOff x="9035658" y="2514600"/>
            <a:chExt cx="2209800" cy="2209800"/>
          </a:xfrm>
        </p:grpSpPr>
        <p:sp>
          <p:nvSpPr>
            <p:cNvPr id="12" name="Oval 11">
              <a:extLst>
                <a:ext uri="{FF2B5EF4-FFF2-40B4-BE49-F238E27FC236}">
                  <a16:creationId xmlns:a16="http://schemas.microsoft.com/office/drawing/2014/main" id="{C3FD39C5-9FEE-63E4-3073-D81BD4BBB290}"/>
                </a:ext>
              </a:extLst>
            </p:cNvPr>
            <p:cNvSpPr/>
            <p:nvPr/>
          </p:nvSpPr>
          <p:spPr>
            <a:xfrm>
              <a:off x="9035658" y="2514600"/>
              <a:ext cx="2209800" cy="2209800"/>
            </a:xfrm>
            <a:prstGeom prst="ellipse">
              <a:avLst/>
            </a:prstGeom>
            <a:solidFill>
              <a:schemeClr val="bg1"/>
            </a:solidFill>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 name="Oval 12">
              <a:extLst>
                <a:ext uri="{FF2B5EF4-FFF2-40B4-BE49-F238E27FC236}">
                  <a16:creationId xmlns:a16="http://schemas.microsoft.com/office/drawing/2014/main" id="{722FE65E-75A3-CFB2-5992-5EC4DD8039A9}"/>
                </a:ext>
              </a:extLst>
            </p:cNvPr>
            <p:cNvSpPr/>
            <p:nvPr/>
          </p:nvSpPr>
          <p:spPr>
            <a:xfrm>
              <a:off x="9149958" y="2628900"/>
              <a:ext cx="1981200" cy="1981200"/>
            </a:xfrm>
            <a:prstGeom prst="ellipse">
              <a:avLst/>
            </a:prstGeom>
            <a:solidFill>
              <a:schemeClr val="accent2">
                <a:lumMod val="90000"/>
                <a:lumOff val="1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08259CF-18E8-17A0-7B94-D188EC9D19B0}"/>
              </a:ext>
            </a:extLst>
          </p:cNvPr>
          <p:cNvSpPr txBox="1"/>
          <p:nvPr/>
        </p:nvSpPr>
        <p:spPr>
          <a:xfrm>
            <a:off x="9415628" y="3365493"/>
            <a:ext cx="1428841" cy="707886"/>
          </a:xfrm>
          <a:prstGeom prst="rect">
            <a:avLst/>
          </a:prstGeom>
          <a:noFill/>
        </p:spPr>
        <p:txBody>
          <a:bodyPr wrap="square" lIns="0" tIns="0" rIns="0" bIns="0">
            <a:noAutofit/>
          </a:bodyPr>
          <a:lstStyle/>
          <a:p>
            <a:pPr algn="ctr"/>
            <a:r>
              <a:rPr lang="en-US" sz="5400" b="1" kern="100" dirty="0">
                <a:solidFill>
                  <a:schemeClr val="bg1"/>
                </a:solidFill>
                <a:effectLst/>
                <a:ea typeface="Calibri" panose="020F0502020204030204" pitchFamily="34" charset="0"/>
                <a:cs typeface="Times New Roman" panose="02020603050405020304" pitchFamily="18" charset="0"/>
              </a:rPr>
              <a:t>40</a:t>
            </a:r>
            <a:r>
              <a:rPr lang="en-US" sz="2800" b="1" kern="100" dirty="0">
                <a:solidFill>
                  <a:schemeClr val="bg1"/>
                </a:solidFill>
                <a:effectLst/>
                <a:ea typeface="Calibri" panose="020F0502020204030204" pitchFamily="34" charset="0"/>
                <a:cs typeface="Times New Roman" panose="02020603050405020304" pitchFamily="18" charset="0"/>
              </a:rPr>
              <a:t>%</a:t>
            </a:r>
            <a:endParaRPr lang="en-US" sz="3600" b="1" kern="100" dirty="0">
              <a:solidFill>
                <a:schemeClr val="bg1"/>
              </a:solidFill>
              <a:effectLst/>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44E47ECA-8507-C159-F183-DF1386C285C9}"/>
              </a:ext>
            </a:extLst>
          </p:cNvPr>
          <p:cNvSpPr txBox="1"/>
          <p:nvPr/>
        </p:nvSpPr>
        <p:spPr>
          <a:xfrm>
            <a:off x="8966200" y="5173738"/>
            <a:ext cx="3969326" cy="757162"/>
          </a:xfrm>
          <a:prstGeom prst="rect">
            <a:avLst/>
          </a:prstGeom>
          <a:noFill/>
        </p:spPr>
        <p:txBody>
          <a:bodyPr wrap="square" lIns="0" tIns="0" rIns="0" bIns="0">
            <a:noAutofit/>
          </a:bodyPr>
          <a:lstStyle/>
          <a:p>
            <a:r>
              <a:rPr lang="en-US" sz="2000" kern="100" dirty="0">
                <a:solidFill>
                  <a:schemeClr val="tx2"/>
                </a:solidFill>
                <a:latin typeface="Arial" panose="020B0604020202020204" pitchFamily="34" charset="0"/>
                <a:cs typeface="Arial" panose="020B0604020202020204" pitchFamily="34" charset="0"/>
              </a:rPr>
              <a:t>of an employee’s base salary to hire a new employee with benefits</a:t>
            </a:r>
            <a:r>
              <a:rPr lang="en-US" sz="2000" kern="100" baseline="30000" dirty="0">
                <a:solidFill>
                  <a:schemeClr val="tx2"/>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2441133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AAA9B52F-E23A-AAFC-9089-1E2A3211F453}"/>
              </a:ext>
            </a:extLst>
          </p:cNvPr>
          <p:cNvSpPr/>
          <p:nvPr/>
        </p:nvSpPr>
        <p:spPr>
          <a:xfrm>
            <a:off x="11205440" y="2482005"/>
            <a:ext cx="1981200" cy="2057400"/>
          </a:xfrm>
          <a:prstGeom prst="rect">
            <a:avLst/>
          </a:prstGeom>
          <a:solidFill>
            <a:schemeClr val="accent6">
              <a:alpha val="3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Title 2">
            <a:extLst>
              <a:ext uri="{FF2B5EF4-FFF2-40B4-BE49-F238E27FC236}">
                <a16:creationId xmlns:a16="http://schemas.microsoft.com/office/drawing/2014/main" id="{A9C57F49-A288-FEB3-B5EF-94BBA0BA5714}"/>
              </a:ext>
            </a:extLst>
          </p:cNvPr>
          <p:cNvSpPr>
            <a:spLocks noGrp="1"/>
          </p:cNvSpPr>
          <p:nvPr>
            <p:ph type="title"/>
          </p:nvPr>
        </p:nvSpPr>
        <p:spPr>
          <a:xfrm>
            <a:off x="628073" y="630937"/>
            <a:ext cx="12561455" cy="1035139"/>
          </a:xfrm>
        </p:spPr>
        <p:txBody>
          <a:bodyPr/>
          <a:lstStyle/>
          <a:p>
            <a:r>
              <a:rPr lang="en-US" dirty="0"/>
              <a:t>The reluctant retiree</a:t>
            </a:r>
          </a:p>
        </p:txBody>
      </p:sp>
      <p:sp>
        <p:nvSpPr>
          <p:cNvPr id="4" name="Text Placeholder 3">
            <a:extLst>
              <a:ext uri="{FF2B5EF4-FFF2-40B4-BE49-F238E27FC236}">
                <a16:creationId xmlns:a16="http://schemas.microsoft.com/office/drawing/2014/main" id="{88EC01DC-D8F4-9EC1-C8BC-3522AD9A05F9}"/>
              </a:ext>
            </a:extLst>
          </p:cNvPr>
          <p:cNvSpPr>
            <a:spLocks noGrp="1"/>
          </p:cNvSpPr>
          <p:nvPr>
            <p:ph type="body" sz="quarter" idx="11"/>
          </p:nvPr>
        </p:nvSpPr>
        <p:spPr>
          <a:xfrm>
            <a:off x="628073" y="6291072"/>
            <a:ext cx="12565139" cy="372140"/>
          </a:xfrm>
        </p:spPr>
        <p:txBody>
          <a:bodyPr/>
          <a:lstStyle/>
          <a:p>
            <a:r>
              <a:rPr lang="en-US" dirty="0"/>
              <a:t>Source: USI. Is Delayed Retirement Impacting Your Bottom Line? 05 Oct 2021.</a:t>
            </a:r>
          </a:p>
        </p:txBody>
      </p:sp>
      <p:graphicFrame>
        <p:nvGraphicFramePr>
          <p:cNvPr id="24" name="Table 24">
            <a:extLst>
              <a:ext uri="{FF2B5EF4-FFF2-40B4-BE49-F238E27FC236}">
                <a16:creationId xmlns:a16="http://schemas.microsoft.com/office/drawing/2014/main" id="{AEB4BEBD-9826-B923-EAAD-E446291293D6}"/>
              </a:ext>
            </a:extLst>
          </p:cNvPr>
          <p:cNvGraphicFramePr>
            <a:graphicFrameLocks noGrp="1"/>
          </p:cNvGraphicFramePr>
          <p:nvPr>
            <p:extLst>
              <p:ext uri="{D42A27DB-BD31-4B8C-83A1-F6EECF244321}">
                <p14:modId xmlns:p14="http://schemas.microsoft.com/office/powerpoint/2010/main" val="393834994"/>
              </p:ext>
            </p:extLst>
          </p:nvPr>
        </p:nvGraphicFramePr>
        <p:xfrm>
          <a:off x="630960" y="1752600"/>
          <a:ext cx="9831746" cy="4253066"/>
        </p:xfrm>
        <a:graphic>
          <a:graphicData uri="http://schemas.openxmlformats.org/drawingml/2006/table">
            <a:tbl>
              <a:tblPr firstRow="1" bandRow="1">
                <a:tableStyleId>{5C22544A-7EE6-4342-B048-85BDC9FD1C3A}</a:tableStyleId>
              </a:tblPr>
              <a:tblGrid>
                <a:gridCol w="2172673">
                  <a:extLst>
                    <a:ext uri="{9D8B030D-6E8A-4147-A177-3AD203B41FA5}">
                      <a16:colId xmlns:a16="http://schemas.microsoft.com/office/drawing/2014/main" val="524261183"/>
                    </a:ext>
                  </a:extLst>
                </a:gridCol>
                <a:gridCol w="2172673">
                  <a:extLst>
                    <a:ext uri="{9D8B030D-6E8A-4147-A177-3AD203B41FA5}">
                      <a16:colId xmlns:a16="http://schemas.microsoft.com/office/drawing/2014/main" val="768859964"/>
                    </a:ext>
                  </a:extLst>
                </a:gridCol>
                <a:gridCol w="1828800">
                  <a:extLst>
                    <a:ext uri="{9D8B030D-6E8A-4147-A177-3AD203B41FA5}">
                      <a16:colId xmlns:a16="http://schemas.microsoft.com/office/drawing/2014/main" val="720303074"/>
                    </a:ext>
                  </a:extLst>
                </a:gridCol>
                <a:gridCol w="1828800">
                  <a:extLst>
                    <a:ext uri="{9D8B030D-6E8A-4147-A177-3AD203B41FA5}">
                      <a16:colId xmlns:a16="http://schemas.microsoft.com/office/drawing/2014/main" val="3295221914"/>
                    </a:ext>
                  </a:extLst>
                </a:gridCol>
                <a:gridCol w="1828800">
                  <a:extLst>
                    <a:ext uri="{9D8B030D-6E8A-4147-A177-3AD203B41FA5}">
                      <a16:colId xmlns:a16="http://schemas.microsoft.com/office/drawing/2014/main" val="354112230"/>
                    </a:ext>
                  </a:extLst>
                </a:gridCol>
              </a:tblGrid>
              <a:tr h="801944">
                <a:tc rowSpan="2">
                  <a:txBody>
                    <a:bodyPr/>
                    <a:lstStyle/>
                    <a:p>
                      <a:r>
                        <a:rPr lang="en-US" sz="2000" dirty="0">
                          <a:solidFill>
                            <a:schemeClr val="bg1"/>
                          </a:solidFill>
                        </a:rPr>
                        <a:t>Company </a:t>
                      </a:r>
                      <a:br>
                        <a:rPr lang="en-US" sz="2000" dirty="0">
                          <a:solidFill>
                            <a:schemeClr val="bg1"/>
                          </a:solidFill>
                        </a:rPr>
                      </a:br>
                      <a:r>
                        <a:rPr lang="en-US" sz="2000" dirty="0">
                          <a:solidFill>
                            <a:schemeClr val="bg1"/>
                          </a:solidFill>
                        </a:rPr>
                        <a:t>size</a:t>
                      </a:r>
                    </a:p>
                  </a:txBody>
                  <a:tcPr marL="182880" marB="91440" anchor="b">
                    <a:lnL w="12700" cmpd="sng">
                      <a:noFill/>
                    </a:lnL>
                    <a:lnR w="6350" cap="flat" cmpd="sng" algn="ctr">
                      <a:no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rowSpan="2">
                  <a:txBody>
                    <a:bodyPr/>
                    <a:lstStyle/>
                    <a:p>
                      <a:pPr algn="ctr"/>
                      <a:r>
                        <a:rPr lang="en-US" sz="2000" dirty="0">
                          <a:solidFill>
                            <a:schemeClr val="bg1"/>
                          </a:solidFill>
                        </a:rPr>
                        <a:t># employees postponing retirement</a:t>
                      </a:r>
                    </a:p>
                  </a:txBody>
                  <a:tcPr marB="9144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gridSpan="3">
                  <a:txBody>
                    <a:bodyPr/>
                    <a:lstStyle/>
                    <a:p>
                      <a:pPr algn="ctr"/>
                      <a:r>
                        <a:rPr lang="en-US" sz="2000" dirty="0">
                          <a:solidFill>
                            <a:schemeClr val="bg1"/>
                          </a:solidFill>
                        </a:rPr>
                        <a:t>Cost/year(s) delaying retirement</a:t>
                      </a:r>
                    </a:p>
                  </a:txBody>
                  <a:tcPr anchor="ctr">
                    <a:lnL w="6350" cap="flat" cmpd="sng" algn="ctr">
                      <a:noFill/>
                      <a:prstDash val="solid"/>
                      <a:round/>
                      <a:headEnd type="none" w="med" len="med"/>
                      <a:tailEnd type="none" w="med" len="med"/>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585509084"/>
                  </a:ext>
                </a:extLst>
              </a:tr>
              <a:tr h="457200">
                <a:tc vMerge="1">
                  <a:txBody>
                    <a:bodyPr/>
                    <a:lstStyle/>
                    <a:p>
                      <a:endParaRPr lang="en-US"/>
                    </a:p>
                  </a:txBody>
                  <a:tcPr/>
                </a:tc>
                <a:tc vMerge="1">
                  <a:txBody>
                    <a:bodyPr/>
                    <a:lstStyle/>
                    <a:p>
                      <a:endParaRPr lang="en-US"/>
                    </a:p>
                  </a:txBody>
                  <a:tcPr/>
                </a:tc>
                <a:tc>
                  <a:txBody>
                    <a:bodyPr/>
                    <a:lstStyle/>
                    <a:p>
                      <a:pPr algn="r"/>
                      <a:r>
                        <a:rPr lang="en-US" sz="2200" b="1" dirty="0">
                          <a:solidFill>
                            <a:schemeClr val="bg1"/>
                          </a:solidFill>
                        </a:rPr>
                        <a:t>1</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90000"/>
                        <a:lumOff val="10000"/>
                      </a:schemeClr>
                    </a:solidFill>
                  </a:tcPr>
                </a:tc>
                <a:tc>
                  <a:txBody>
                    <a:bodyPr/>
                    <a:lstStyle/>
                    <a:p>
                      <a:pPr algn="r"/>
                      <a:r>
                        <a:rPr lang="en-US" sz="2200" b="1" dirty="0">
                          <a:solidFill>
                            <a:schemeClr val="bg1"/>
                          </a:solidFill>
                        </a:rPr>
                        <a:t>3</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90000"/>
                        <a:lumOff val="10000"/>
                      </a:schemeClr>
                    </a:solidFill>
                  </a:tcPr>
                </a:tc>
                <a:tc>
                  <a:txBody>
                    <a:bodyPr/>
                    <a:lstStyle/>
                    <a:p>
                      <a:pPr algn="r"/>
                      <a:r>
                        <a:rPr lang="en-US" sz="2200" b="1" dirty="0">
                          <a:solidFill>
                            <a:schemeClr val="bg1"/>
                          </a:solidFill>
                        </a:rPr>
                        <a:t>5</a:t>
                      </a:r>
                    </a:p>
                  </a:txBody>
                  <a:tcPr marR="182880" anchor="ctr">
                    <a:lnL w="6350" cap="flat" cmpd="sng" algn="ctr">
                      <a:no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90000"/>
                        <a:lumOff val="10000"/>
                      </a:schemeClr>
                    </a:solidFill>
                  </a:tcPr>
                </a:tc>
                <a:extLst>
                  <a:ext uri="{0D108BD9-81ED-4DB2-BD59-A6C34878D82A}">
                    <a16:rowId xmlns:a16="http://schemas.microsoft.com/office/drawing/2014/main" val="3479591401"/>
                  </a:ext>
                </a:extLst>
              </a:tr>
              <a:tr h="997974">
                <a:tc>
                  <a:txBody>
                    <a:bodyPr/>
                    <a:lstStyle/>
                    <a:p>
                      <a:r>
                        <a:rPr lang="en-US" sz="1800" b="0" i="0" dirty="0">
                          <a:solidFill>
                            <a:schemeClr val="tx2"/>
                          </a:solidFill>
                          <a:latin typeface="Arial" panose="020B0604020202020204" pitchFamily="34" charset="0"/>
                          <a:cs typeface="Arial" panose="020B0604020202020204" pitchFamily="34" charset="0"/>
                        </a:rPr>
                        <a:t>100 people</a:t>
                      </a:r>
                    </a:p>
                  </a:txBody>
                  <a:tcPr marL="182880" anchor="ctr">
                    <a:lnL w="12700" cmpd="sng">
                      <a:noFill/>
                    </a:lnL>
                    <a:lnR w="635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0" i="0" dirty="0">
                          <a:solidFill>
                            <a:schemeClr val="tx2"/>
                          </a:solidFill>
                          <a:latin typeface="Arial" panose="020B0604020202020204" pitchFamily="34" charset="0"/>
                          <a:cs typeface="Arial" panose="020B0604020202020204" pitchFamily="34" charset="0"/>
                        </a:rPr>
                        <a:t>3</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800" b="0" i="0" dirty="0">
                          <a:solidFill>
                            <a:schemeClr val="tx2"/>
                          </a:solidFill>
                          <a:latin typeface="Arial" panose="020B0604020202020204" pitchFamily="34" charset="0"/>
                          <a:cs typeface="Arial" panose="020B0604020202020204" pitchFamily="34" charset="0"/>
                        </a:rPr>
                        <a:t>$150k</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800" b="0" i="0" dirty="0">
                          <a:solidFill>
                            <a:schemeClr val="tx2"/>
                          </a:solidFill>
                          <a:latin typeface="Arial" panose="020B0604020202020204" pitchFamily="34" charset="0"/>
                          <a:cs typeface="Arial" panose="020B0604020202020204" pitchFamily="34" charset="0"/>
                        </a:rPr>
                        <a:t>$450k</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800" b="0" i="0" dirty="0">
                          <a:solidFill>
                            <a:schemeClr val="tx2"/>
                          </a:solidFill>
                          <a:latin typeface="Arial" panose="020B0604020202020204" pitchFamily="34" charset="0"/>
                          <a:cs typeface="Arial" panose="020B0604020202020204" pitchFamily="34" charset="0"/>
                        </a:rPr>
                        <a:t>$750k</a:t>
                      </a:r>
                    </a:p>
                  </a:txBody>
                  <a:tcPr marR="182880" anchor="ctr">
                    <a:lnL w="6350" cap="flat" cmpd="sng" algn="ctr">
                      <a:no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5500216"/>
                  </a:ext>
                </a:extLst>
              </a:tr>
              <a:tr h="997974">
                <a:tc>
                  <a:txBody>
                    <a:bodyPr/>
                    <a:lstStyle/>
                    <a:p>
                      <a:r>
                        <a:rPr lang="en-US" sz="1800" b="0" i="0" dirty="0">
                          <a:solidFill>
                            <a:schemeClr val="tx2"/>
                          </a:solidFill>
                          <a:latin typeface="Arial" panose="020B0604020202020204" pitchFamily="34" charset="0"/>
                          <a:cs typeface="Arial" panose="020B0604020202020204" pitchFamily="34" charset="0"/>
                        </a:rPr>
                        <a:t>1,000 people</a:t>
                      </a:r>
                    </a:p>
                  </a:txBody>
                  <a:tcPr marL="182880" anchor="ctr">
                    <a:lnL w="12700" cmpd="sng">
                      <a:noFill/>
                    </a:lnL>
                    <a:lnR w="635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20000"/>
                      </a:schemeClr>
                    </a:solidFill>
                  </a:tcPr>
                </a:tc>
                <a:tc>
                  <a:txBody>
                    <a:bodyPr/>
                    <a:lstStyle/>
                    <a:p>
                      <a:pPr algn="ctr"/>
                      <a:r>
                        <a:rPr lang="en-US" sz="1800" b="0" i="0" dirty="0">
                          <a:solidFill>
                            <a:schemeClr val="tx2"/>
                          </a:solidFill>
                          <a:latin typeface="Arial" panose="020B0604020202020204" pitchFamily="34" charset="0"/>
                          <a:cs typeface="Arial" panose="020B0604020202020204" pitchFamily="34" charset="0"/>
                        </a:rPr>
                        <a:t>30</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20000"/>
                      </a:schemeClr>
                    </a:solidFill>
                  </a:tcPr>
                </a:tc>
                <a:tc>
                  <a:txBody>
                    <a:bodyPr/>
                    <a:lstStyle/>
                    <a:p>
                      <a:pPr algn="r"/>
                      <a:r>
                        <a:rPr lang="en-US" sz="1800" b="0" i="0" dirty="0">
                          <a:solidFill>
                            <a:schemeClr val="tx2"/>
                          </a:solidFill>
                          <a:latin typeface="Arial" panose="020B0604020202020204" pitchFamily="34" charset="0"/>
                          <a:cs typeface="Arial" panose="020B0604020202020204" pitchFamily="34" charset="0"/>
                        </a:rPr>
                        <a:t>$1.5M</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20000"/>
                      </a:schemeClr>
                    </a:solidFill>
                  </a:tcPr>
                </a:tc>
                <a:tc>
                  <a:txBody>
                    <a:bodyPr/>
                    <a:lstStyle/>
                    <a:p>
                      <a:pPr algn="r"/>
                      <a:r>
                        <a:rPr lang="en-US" sz="1800" b="0" i="0" dirty="0">
                          <a:solidFill>
                            <a:schemeClr val="tx2"/>
                          </a:solidFill>
                          <a:latin typeface="Arial" panose="020B0604020202020204" pitchFamily="34" charset="0"/>
                          <a:cs typeface="Arial" panose="020B0604020202020204" pitchFamily="34" charset="0"/>
                        </a:rPr>
                        <a:t>$4.5M</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20000"/>
                      </a:schemeClr>
                    </a:solidFill>
                  </a:tcPr>
                </a:tc>
                <a:tc>
                  <a:txBody>
                    <a:bodyPr/>
                    <a:lstStyle/>
                    <a:p>
                      <a:pPr algn="r"/>
                      <a:r>
                        <a:rPr lang="en-US" sz="1800" b="0" i="0" dirty="0">
                          <a:solidFill>
                            <a:schemeClr val="tx2"/>
                          </a:solidFill>
                          <a:latin typeface="Arial" panose="020B0604020202020204" pitchFamily="34" charset="0"/>
                          <a:cs typeface="Arial" panose="020B0604020202020204" pitchFamily="34" charset="0"/>
                        </a:rPr>
                        <a:t>$7.5M</a:t>
                      </a:r>
                    </a:p>
                  </a:txBody>
                  <a:tcPr marR="182880" anchor="ctr">
                    <a:lnL w="6350" cap="flat" cmpd="sng" algn="ctr">
                      <a:no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20000"/>
                      </a:schemeClr>
                    </a:solidFill>
                  </a:tcPr>
                </a:tc>
                <a:extLst>
                  <a:ext uri="{0D108BD9-81ED-4DB2-BD59-A6C34878D82A}">
                    <a16:rowId xmlns:a16="http://schemas.microsoft.com/office/drawing/2014/main" val="1750498209"/>
                  </a:ext>
                </a:extLst>
              </a:tr>
              <a:tr h="997974">
                <a:tc>
                  <a:txBody>
                    <a:bodyPr/>
                    <a:lstStyle/>
                    <a:p>
                      <a:r>
                        <a:rPr lang="en-US" sz="1800" b="0" i="0" dirty="0">
                          <a:solidFill>
                            <a:schemeClr val="tx2"/>
                          </a:solidFill>
                          <a:latin typeface="Arial" panose="020B0604020202020204" pitchFamily="34" charset="0"/>
                          <a:cs typeface="Arial" panose="020B0604020202020204" pitchFamily="34" charset="0"/>
                        </a:rPr>
                        <a:t>10,000 people</a:t>
                      </a:r>
                    </a:p>
                  </a:txBody>
                  <a:tcPr marL="182880" anchor="ctr">
                    <a:lnL w="12700" cmpd="sng">
                      <a:noFill/>
                    </a:lnL>
                    <a:lnR w="635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0" i="0" dirty="0">
                          <a:solidFill>
                            <a:schemeClr val="tx2"/>
                          </a:solidFill>
                          <a:latin typeface="Arial" panose="020B0604020202020204" pitchFamily="34" charset="0"/>
                          <a:cs typeface="Arial" panose="020B0604020202020204" pitchFamily="34" charset="0"/>
                        </a:rPr>
                        <a:t>300</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800" b="0" i="0" dirty="0">
                          <a:solidFill>
                            <a:schemeClr val="tx2"/>
                          </a:solidFill>
                          <a:latin typeface="Arial" panose="020B0604020202020204" pitchFamily="34" charset="0"/>
                          <a:cs typeface="Arial" panose="020B0604020202020204" pitchFamily="34" charset="0"/>
                        </a:rPr>
                        <a:t>$15M</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800" b="0" i="0" dirty="0">
                          <a:solidFill>
                            <a:schemeClr val="tx2"/>
                          </a:solidFill>
                          <a:latin typeface="Arial" panose="020B0604020202020204" pitchFamily="34" charset="0"/>
                          <a:cs typeface="Arial" panose="020B0604020202020204" pitchFamily="34" charset="0"/>
                        </a:rPr>
                        <a:t>$45M</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800" b="0" i="0" dirty="0">
                          <a:solidFill>
                            <a:schemeClr val="tx2"/>
                          </a:solidFill>
                          <a:latin typeface="Arial" panose="020B0604020202020204" pitchFamily="34" charset="0"/>
                          <a:cs typeface="Arial" panose="020B0604020202020204" pitchFamily="34" charset="0"/>
                        </a:rPr>
                        <a:t>$75M</a:t>
                      </a:r>
                    </a:p>
                  </a:txBody>
                  <a:tcPr marR="182880" anchor="ctr">
                    <a:lnL w="6350" cap="flat" cmpd="sng" algn="ctr">
                      <a:no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45007320"/>
                  </a:ext>
                </a:extLst>
              </a:tr>
            </a:tbl>
          </a:graphicData>
        </a:graphic>
      </p:graphicFrame>
      <p:grpSp>
        <p:nvGrpSpPr>
          <p:cNvPr id="10" name="Group 9">
            <a:extLst>
              <a:ext uri="{FF2B5EF4-FFF2-40B4-BE49-F238E27FC236}">
                <a16:creationId xmlns:a16="http://schemas.microsoft.com/office/drawing/2014/main" id="{92CAFF8C-0D5C-EC35-C3F4-10EB960660FB}"/>
              </a:ext>
            </a:extLst>
          </p:cNvPr>
          <p:cNvGrpSpPr/>
          <p:nvPr/>
        </p:nvGrpSpPr>
        <p:grpSpPr>
          <a:xfrm>
            <a:off x="11205440" y="1752599"/>
            <a:ext cx="1981200" cy="1035139"/>
            <a:chOff x="10894064" y="2410770"/>
            <a:chExt cx="1981200" cy="1035139"/>
          </a:xfrm>
        </p:grpSpPr>
        <p:sp>
          <p:nvSpPr>
            <p:cNvPr id="7" name="Oval 6">
              <a:extLst>
                <a:ext uri="{FF2B5EF4-FFF2-40B4-BE49-F238E27FC236}">
                  <a16:creationId xmlns:a16="http://schemas.microsoft.com/office/drawing/2014/main" id="{6A87A405-27E5-D6B8-B057-B22C9AD2FFDD}"/>
                </a:ext>
              </a:extLst>
            </p:cNvPr>
            <p:cNvSpPr/>
            <p:nvPr/>
          </p:nvSpPr>
          <p:spPr>
            <a:xfrm>
              <a:off x="10894064" y="2410770"/>
              <a:ext cx="1981200" cy="1035139"/>
            </a:xfrm>
            <a:prstGeom prst="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2"/>
                </a:solidFill>
              </a:endParaRPr>
            </a:p>
          </p:txBody>
        </p:sp>
        <p:sp>
          <p:nvSpPr>
            <p:cNvPr id="8" name="TextBox 7">
              <a:extLst>
                <a:ext uri="{FF2B5EF4-FFF2-40B4-BE49-F238E27FC236}">
                  <a16:creationId xmlns:a16="http://schemas.microsoft.com/office/drawing/2014/main" id="{CECE09B4-BC82-FEC7-7E85-9323DE54B7A1}"/>
                </a:ext>
              </a:extLst>
            </p:cNvPr>
            <p:cNvSpPr txBox="1"/>
            <p:nvPr/>
          </p:nvSpPr>
          <p:spPr>
            <a:xfrm>
              <a:off x="11093224" y="2493112"/>
              <a:ext cx="1428841" cy="707886"/>
            </a:xfrm>
            <a:prstGeom prst="rect">
              <a:avLst/>
            </a:prstGeom>
            <a:noFill/>
          </p:spPr>
          <p:txBody>
            <a:bodyPr wrap="square" lIns="0" tIns="0" rIns="0" bIns="0">
              <a:noAutofit/>
            </a:bodyPr>
            <a:lstStyle/>
            <a:p>
              <a:pPr algn="ctr"/>
              <a:r>
                <a:rPr kumimoji="0" lang="en-US" sz="2800" b="1" i="0" u="none" strike="noStrike" kern="100" cap="none" spc="0" normalizeH="0" baseline="0" noProof="0" dirty="0">
                  <a:ln>
                    <a:noFill/>
                  </a:ln>
                  <a:solidFill>
                    <a:schemeClr val="tx2"/>
                  </a:solidFill>
                  <a:effectLst/>
                  <a:uLnTx/>
                  <a:uFillTx/>
                  <a:ea typeface="Calibri" panose="020F0502020204030204" pitchFamily="34" charset="0"/>
                  <a:cs typeface="Times New Roman" panose="02020603050405020304" pitchFamily="18" charset="0"/>
                </a:rPr>
                <a:t>$</a:t>
              </a:r>
              <a:r>
                <a:rPr lang="en-US" sz="4800" b="1" kern="100" dirty="0">
                  <a:solidFill>
                    <a:schemeClr val="tx2"/>
                  </a:solidFill>
                  <a:effectLst/>
                  <a:ea typeface="Calibri" panose="020F0502020204030204" pitchFamily="34" charset="0"/>
                  <a:cs typeface="Times New Roman" panose="02020603050405020304" pitchFamily="18" charset="0"/>
                </a:rPr>
                <a:t>50</a:t>
              </a:r>
              <a:r>
                <a:rPr lang="en-US" sz="2800" b="1" kern="100" dirty="0">
                  <a:solidFill>
                    <a:schemeClr val="tx2"/>
                  </a:solidFill>
                  <a:effectLst/>
                  <a:ea typeface="Calibri" panose="020F0502020204030204" pitchFamily="34" charset="0"/>
                  <a:cs typeface="Times New Roman" panose="02020603050405020304" pitchFamily="18" charset="0"/>
                </a:rPr>
                <a:t>K</a:t>
              </a:r>
              <a:endParaRPr lang="en-US" sz="3600" b="1" kern="100" dirty="0">
                <a:solidFill>
                  <a:schemeClr val="tx2"/>
                </a:solidFill>
                <a:effectLst/>
                <a:ea typeface="Calibri" panose="020F0502020204030204" pitchFamily="34" charset="0"/>
                <a:cs typeface="Times New Roman" panose="02020603050405020304" pitchFamily="18" charset="0"/>
              </a:endParaRPr>
            </a:p>
          </p:txBody>
        </p:sp>
      </p:grpSp>
      <p:sp>
        <p:nvSpPr>
          <p:cNvPr id="2" name="TextBox 1">
            <a:extLst>
              <a:ext uri="{FF2B5EF4-FFF2-40B4-BE49-F238E27FC236}">
                <a16:creationId xmlns:a16="http://schemas.microsoft.com/office/drawing/2014/main" id="{ABBEDE6F-3166-DBC6-6A11-B7A8128A4921}"/>
              </a:ext>
            </a:extLst>
          </p:cNvPr>
          <p:cNvSpPr txBox="1"/>
          <p:nvPr/>
        </p:nvSpPr>
        <p:spPr>
          <a:xfrm>
            <a:off x="11481619" y="2934226"/>
            <a:ext cx="1551381" cy="707886"/>
          </a:xfrm>
          <a:prstGeom prst="rect">
            <a:avLst/>
          </a:prstGeom>
          <a:noFill/>
        </p:spPr>
        <p:txBody>
          <a:bodyPr wrap="square" lIns="0" tIns="0" rIns="0" bIns="0">
            <a:noAutofit/>
          </a:bodyPr>
          <a:lstStyle/>
          <a:p>
            <a:r>
              <a:rPr lang="en-US" sz="1600" kern="100" dirty="0">
                <a:solidFill>
                  <a:schemeClr val="tx2"/>
                </a:solidFill>
                <a:effectLst/>
                <a:ea typeface="Calibri" panose="020F0502020204030204" pitchFamily="34" charset="0"/>
                <a:cs typeface="Arial" panose="020B0604020202020204" pitchFamily="34" charset="0"/>
              </a:rPr>
              <a:t>per employee is what it costs a business each year retirement is delayed </a:t>
            </a:r>
            <a:endParaRPr lang="en-US" sz="1800" baseline="30000" dirty="0">
              <a:solidFill>
                <a:schemeClr val="tx2"/>
              </a:solidFill>
              <a:cs typeface="Arial" panose="020B0604020202020204" pitchFamily="34" charset="0"/>
            </a:endParaRPr>
          </a:p>
        </p:txBody>
      </p:sp>
    </p:spTree>
    <p:extLst>
      <p:ext uri="{BB962C8B-B14F-4D97-AF65-F5344CB8AC3E}">
        <p14:creationId xmlns:p14="http://schemas.microsoft.com/office/powerpoint/2010/main" val="3644194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E936346-BAEC-CB0D-D0D5-C94D9423620E}"/>
              </a:ext>
            </a:extLst>
          </p:cNvPr>
          <p:cNvSpPr/>
          <p:nvPr/>
        </p:nvSpPr>
        <p:spPr>
          <a:xfrm>
            <a:off x="0" y="1597647"/>
            <a:ext cx="13817600" cy="2288553"/>
          </a:xfrm>
          <a:prstGeom prst="rect">
            <a:avLst/>
          </a:prstGeom>
          <a:solidFill>
            <a:schemeClr val="accent3"/>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Rectangle 15">
            <a:extLst>
              <a:ext uri="{FF2B5EF4-FFF2-40B4-BE49-F238E27FC236}">
                <a16:creationId xmlns:a16="http://schemas.microsoft.com/office/drawing/2014/main" id="{4631196D-0320-DD50-9878-DFE0EDF43D78}"/>
              </a:ext>
            </a:extLst>
          </p:cNvPr>
          <p:cNvSpPr/>
          <p:nvPr/>
        </p:nvSpPr>
        <p:spPr>
          <a:xfrm>
            <a:off x="0" y="3886200"/>
            <a:ext cx="13817599" cy="2368634"/>
          </a:xfrm>
          <a:prstGeom prst="rect">
            <a:avLst/>
          </a:prstGeom>
          <a:solidFill>
            <a:schemeClr val="accent2">
              <a:lumMod val="90000"/>
              <a:lumOff val="1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Title 2">
            <a:extLst>
              <a:ext uri="{FF2B5EF4-FFF2-40B4-BE49-F238E27FC236}">
                <a16:creationId xmlns:a16="http://schemas.microsoft.com/office/drawing/2014/main" id="{80CDFB7A-E510-2772-492D-00AEE7D51E5B}"/>
              </a:ext>
            </a:extLst>
          </p:cNvPr>
          <p:cNvSpPr>
            <a:spLocks noGrp="1"/>
          </p:cNvSpPr>
          <p:nvPr>
            <p:ph type="title"/>
          </p:nvPr>
        </p:nvSpPr>
        <p:spPr>
          <a:xfrm>
            <a:off x="628073" y="630937"/>
            <a:ext cx="12561455" cy="1035139"/>
          </a:xfrm>
        </p:spPr>
        <p:txBody>
          <a:bodyPr/>
          <a:lstStyle/>
          <a:p>
            <a:r>
              <a:rPr lang="en-US" dirty="0">
                <a:solidFill>
                  <a:schemeClr val="tx2"/>
                </a:solidFill>
              </a:rPr>
              <a:t>Annuities: myth vs. reality</a:t>
            </a:r>
          </a:p>
        </p:txBody>
      </p:sp>
      <p:sp>
        <p:nvSpPr>
          <p:cNvPr id="17" name="Text Placeholder 16">
            <a:extLst>
              <a:ext uri="{FF2B5EF4-FFF2-40B4-BE49-F238E27FC236}">
                <a16:creationId xmlns:a16="http://schemas.microsoft.com/office/drawing/2014/main" id="{DF134120-2CED-7F97-9F73-B0274AF498DA}"/>
              </a:ext>
            </a:extLst>
          </p:cNvPr>
          <p:cNvSpPr>
            <a:spLocks noGrp="1"/>
          </p:cNvSpPr>
          <p:nvPr>
            <p:ph type="body" sz="quarter" idx="11"/>
          </p:nvPr>
        </p:nvSpPr>
        <p:spPr/>
        <p:txBody>
          <a:bodyPr/>
          <a:lstStyle/>
          <a:p>
            <a:endParaRPr lang="en-US"/>
          </a:p>
        </p:txBody>
      </p:sp>
      <p:sp>
        <p:nvSpPr>
          <p:cNvPr id="2" name="TextBox 1">
            <a:extLst>
              <a:ext uri="{FF2B5EF4-FFF2-40B4-BE49-F238E27FC236}">
                <a16:creationId xmlns:a16="http://schemas.microsoft.com/office/drawing/2014/main" id="{74B0F12C-B4D3-E0EE-FA1F-29D0D3755441}"/>
              </a:ext>
            </a:extLst>
          </p:cNvPr>
          <p:cNvSpPr txBox="1"/>
          <p:nvPr/>
        </p:nvSpPr>
        <p:spPr>
          <a:xfrm>
            <a:off x="2271543" y="2286000"/>
            <a:ext cx="3529584" cy="1444752"/>
          </a:xfrm>
          <a:prstGeom prst="rect">
            <a:avLst/>
          </a:prstGeom>
          <a:noFill/>
        </p:spPr>
        <p:txBody>
          <a:bodyPr wrap="square" lIns="0" tIns="0" rIns="0" bIns="0" rtlCol="0">
            <a:noAutofit/>
          </a:bodyPr>
          <a:lstStyle/>
          <a:p>
            <a:pPr>
              <a:spcAft>
                <a:spcPts val="600"/>
              </a:spcAft>
            </a:pPr>
            <a:r>
              <a:rPr lang="en-US" sz="2000" b="1" dirty="0">
                <a:solidFill>
                  <a:schemeClr val="bg1"/>
                </a:solidFill>
                <a:effectLst/>
                <a:cs typeface="Arial" panose="020B0604020202020204" pitchFamily="34" charset="0"/>
              </a:rPr>
              <a:t>Annuities are much more expensive—due to high and hidden fees—than other options </a:t>
            </a:r>
          </a:p>
        </p:txBody>
      </p:sp>
      <p:sp>
        <p:nvSpPr>
          <p:cNvPr id="4" name="TextBox 3">
            <a:extLst>
              <a:ext uri="{FF2B5EF4-FFF2-40B4-BE49-F238E27FC236}">
                <a16:creationId xmlns:a16="http://schemas.microsoft.com/office/drawing/2014/main" id="{1E86B67B-2566-41CD-374A-446E6B17D4D0}"/>
              </a:ext>
            </a:extLst>
          </p:cNvPr>
          <p:cNvSpPr txBox="1"/>
          <p:nvPr/>
        </p:nvSpPr>
        <p:spPr>
          <a:xfrm>
            <a:off x="2271543" y="4183729"/>
            <a:ext cx="3462680" cy="1447800"/>
          </a:xfrm>
          <a:prstGeom prst="rect">
            <a:avLst/>
          </a:prstGeom>
          <a:noFill/>
        </p:spPr>
        <p:txBody>
          <a:bodyPr wrap="square" lIns="0" tIns="0" rIns="0" bIns="0" rtlCol="0">
            <a:noAutofit/>
          </a:bodyPr>
          <a:lstStyle/>
          <a:p>
            <a:pPr>
              <a:spcAft>
                <a:spcPts val="600"/>
              </a:spcAft>
            </a:pPr>
            <a:r>
              <a:rPr lang="en-US" sz="1600" dirty="0">
                <a:solidFill>
                  <a:schemeClr val="bg1"/>
                </a:solidFill>
                <a:effectLst/>
                <a:cs typeface="Arial" panose="020B0604020202020204" pitchFamily="34" charset="0"/>
              </a:rPr>
              <a:t>Annuities can be quite cost effective. They are designed to generate income and can be adaptable – offering a range of options</a:t>
            </a:r>
          </a:p>
        </p:txBody>
      </p:sp>
      <p:sp>
        <p:nvSpPr>
          <p:cNvPr id="6" name="TextBox 5">
            <a:extLst>
              <a:ext uri="{FF2B5EF4-FFF2-40B4-BE49-F238E27FC236}">
                <a16:creationId xmlns:a16="http://schemas.microsoft.com/office/drawing/2014/main" id="{48BA8A30-5C89-0E0F-C340-6BF4D894D58F}"/>
              </a:ext>
            </a:extLst>
          </p:cNvPr>
          <p:cNvSpPr txBox="1"/>
          <p:nvPr/>
        </p:nvSpPr>
        <p:spPr>
          <a:xfrm>
            <a:off x="5999873" y="2286000"/>
            <a:ext cx="3529584" cy="1444752"/>
          </a:xfrm>
          <a:prstGeom prst="rect">
            <a:avLst/>
          </a:prstGeom>
          <a:noFill/>
        </p:spPr>
        <p:txBody>
          <a:bodyPr wrap="square" lIns="0" tIns="0" rIns="0" bIns="0" rtlCol="0">
            <a:noAutofit/>
          </a:bodyPr>
          <a:lstStyle/>
          <a:p>
            <a:pPr>
              <a:spcAft>
                <a:spcPts val="600"/>
              </a:spcAft>
            </a:pPr>
            <a:r>
              <a:rPr lang="en-US" sz="2000" b="1" dirty="0">
                <a:solidFill>
                  <a:schemeClr val="bg1"/>
                </a:solidFill>
                <a:effectLst/>
                <a:cs typeface="Arial" panose="020B0604020202020204" pitchFamily="34" charset="0"/>
              </a:rPr>
              <a:t>Exercising the option to receive lifetime income is limited to only at retirement.</a:t>
            </a:r>
          </a:p>
        </p:txBody>
      </p:sp>
      <p:sp>
        <p:nvSpPr>
          <p:cNvPr id="7" name="TextBox 6">
            <a:extLst>
              <a:ext uri="{FF2B5EF4-FFF2-40B4-BE49-F238E27FC236}">
                <a16:creationId xmlns:a16="http://schemas.microsoft.com/office/drawing/2014/main" id="{27550A9A-5444-F109-3568-5954FE4C94BA}"/>
              </a:ext>
            </a:extLst>
          </p:cNvPr>
          <p:cNvSpPr txBox="1"/>
          <p:nvPr/>
        </p:nvSpPr>
        <p:spPr>
          <a:xfrm>
            <a:off x="5999873" y="4120182"/>
            <a:ext cx="3462680" cy="1447800"/>
          </a:xfrm>
          <a:prstGeom prst="rect">
            <a:avLst/>
          </a:prstGeom>
          <a:noFill/>
        </p:spPr>
        <p:txBody>
          <a:bodyPr wrap="square" lIns="0" tIns="0" rIns="0" bIns="0" rtlCol="0">
            <a:noAutofit/>
          </a:bodyPr>
          <a:lstStyle/>
          <a:p>
            <a:pPr>
              <a:spcAft>
                <a:spcPts val="600"/>
              </a:spcAft>
            </a:pPr>
            <a:r>
              <a:rPr lang="en-US" sz="1600" dirty="0">
                <a:solidFill>
                  <a:schemeClr val="bg1"/>
                </a:solidFill>
                <a:effectLst/>
                <a:cs typeface="Arial" panose="020B0604020202020204" pitchFamily="34" charset="0"/>
              </a:rPr>
              <a:t>There are multiple elections for lifetime income. And a participant can choose to an annuitize a portion, then reevaluate needs and make adjustments</a:t>
            </a:r>
          </a:p>
        </p:txBody>
      </p:sp>
      <p:sp>
        <p:nvSpPr>
          <p:cNvPr id="8" name="TextBox 7">
            <a:extLst>
              <a:ext uri="{FF2B5EF4-FFF2-40B4-BE49-F238E27FC236}">
                <a16:creationId xmlns:a16="http://schemas.microsoft.com/office/drawing/2014/main" id="{07A99570-9180-F874-D75D-6EB58FC9113B}"/>
              </a:ext>
            </a:extLst>
          </p:cNvPr>
          <p:cNvSpPr txBox="1"/>
          <p:nvPr/>
        </p:nvSpPr>
        <p:spPr>
          <a:xfrm>
            <a:off x="9728200" y="2286000"/>
            <a:ext cx="3529584" cy="1444752"/>
          </a:xfrm>
          <a:prstGeom prst="rect">
            <a:avLst/>
          </a:prstGeom>
          <a:noFill/>
        </p:spPr>
        <p:txBody>
          <a:bodyPr wrap="square" lIns="0" tIns="0" rIns="0" bIns="0" rtlCol="0">
            <a:noAutofit/>
          </a:bodyPr>
          <a:lstStyle/>
          <a:p>
            <a:pPr>
              <a:spcAft>
                <a:spcPts val="600"/>
              </a:spcAft>
            </a:pPr>
            <a:r>
              <a:rPr lang="en-US" sz="2000" b="1" dirty="0">
                <a:solidFill>
                  <a:schemeClr val="bg1"/>
                </a:solidFill>
                <a:cs typeface="Arial" panose="020B0604020202020204" pitchFamily="34" charset="0"/>
              </a:rPr>
              <a:t>Annuities are not competitive with other withdrawal options</a:t>
            </a:r>
          </a:p>
        </p:txBody>
      </p:sp>
      <p:sp>
        <p:nvSpPr>
          <p:cNvPr id="9" name="TextBox 8">
            <a:extLst>
              <a:ext uri="{FF2B5EF4-FFF2-40B4-BE49-F238E27FC236}">
                <a16:creationId xmlns:a16="http://schemas.microsoft.com/office/drawing/2014/main" id="{B4C7F26A-D12C-D9F6-F965-94CB7B7EE3E0}"/>
              </a:ext>
            </a:extLst>
          </p:cNvPr>
          <p:cNvSpPr txBox="1"/>
          <p:nvPr/>
        </p:nvSpPr>
        <p:spPr>
          <a:xfrm>
            <a:off x="9728200" y="4038600"/>
            <a:ext cx="3462680" cy="1447800"/>
          </a:xfrm>
          <a:prstGeom prst="rect">
            <a:avLst/>
          </a:prstGeom>
          <a:noFill/>
        </p:spPr>
        <p:txBody>
          <a:bodyPr wrap="square" lIns="0" tIns="0" rIns="0" bIns="0" rtlCol="0">
            <a:noAutofit/>
          </a:bodyPr>
          <a:lstStyle/>
          <a:p>
            <a:pPr>
              <a:spcAft>
                <a:spcPts val="600"/>
              </a:spcAft>
            </a:pPr>
            <a:r>
              <a:rPr lang="en-US" sz="1600" dirty="0">
                <a:solidFill>
                  <a:schemeClr val="bg1"/>
                </a:solidFill>
                <a:effectLst/>
                <a:cs typeface="Arial" panose="020B0604020202020204" pitchFamily="34" charset="0"/>
              </a:rPr>
              <a:t>An annuity is the only investment vehicle with a guaranteed stream of lifetime income. Payments can be made to spouse/partner if selected.</a:t>
            </a:r>
            <a:br>
              <a:rPr lang="en-US" sz="1600" dirty="0">
                <a:solidFill>
                  <a:schemeClr val="bg1"/>
                </a:solidFill>
                <a:effectLst/>
                <a:cs typeface="Arial" panose="020B0604020202020204" pitchFamily="34" charset="0"/>
              </a:rPr>
            </a:br>
            <a:r>
              <a:rPr lang="en-US" sz="1600" dirty="0">
                <a:solidFill>
                  <a:schemeClr val="bg1"/>
                </a:solidFill>
                <a:effectLst/>
                <a:cs typeface="Arial" panose="020B0604020202020204" pitchFamily="34" charset="0"/>
              </a:rPr>
              <a:t>A annuitant may elect a life with</a:t>
            </a:r>
            <a:br>
              <a:rPr lang="en-US" sz="1600" dirty="0">
                <a:solidFill>
                  <a:schemeClr val="bg1"/>
                </a:solidFill>
                <a:effectLst/>
                <a:cs typeface="Arial" panose="020B0604020202020204" pitchFamily="34" charset="0"/>
              </a:rPr>
            </a:br>
            <a:r>
              <a:rPr lang="en-US" sz="1600" dirty="0">
                <a:solidFill>
                  <a:schemeClr val="bg1"/>
                </a:solidFill>
                <a:effectLst/>
                <a:cs typeface="Arial" panose="020B0604020202020204" pitchFamily="34" charset="0"/>
              </a:rPr>
              <a:t>cash refund annuity. Any remaining balance is paid to annuitant’s beneficiary.</a:t>
            </a:r>
          </a:p>
        </p:txBody>
      </p:sp>
      <p:cxnSp>
        <p:nvCxnSpPr>
          <p:cNvPr id="13" name="Straight Connector 12">
            <a:extLst>
              <a:ext uri="{FF2B5EF4-FFF2-40B4-BE49-F238E27FC236}">
                <a16:creationId xmlns:a16="http://schemas.microsoft.com/office/drawing/2014/main" id="{80D5AF46-F380-B694-B396-F9D151223964}"/>
              </a:ext>
            </a:extLst>
          </p:cNvPr>
          <p:cNvCxnSpPr>
            <a:cxnSpLocks/>
          </p:cNvCxnSpPr>
          <p:nvPr/>
        </p:nvCxnSpPr>
        <p:spPr>
          <a:xfrm>
            <a:off x="9595378" y="2113307"/>
            <a:ext cx="0" cy="3830293"/>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90767D49-4550-4459-7453-ACFC38A945E7}"/>
              </a:ext>
            </a:extLst>
          </p:cNvPr>
          <p:cNvCxnSpPr>
            <a:cxnSpLocks/>
          </p:cNvCxnSpPr>
          <p:nvPr/>
        </p:nvCxnSpPr>
        <p:spPr>
          <a:xfrm>
            <a:off x="5867048" y="2113307"/>
            <a:ext cx="0" cy="3830293"/>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EE1F2611-DB16-2E3B-6CE4-9E7E55DCB560}"/>
              </a:ext>
            </a:extLst>
          </p:cNvPr>
          <p:cNvCxnSpPr>
            <a:cxnSpLocks/>
          </p:cNvCxnSpPr>
          <p:nvPr/>
        </p:nvCxnSpPr>
        <p:spPr>
          <a:xfrm>
            <a:off x="2138718" y="2113307"/>
            <a:ext cx="0" cy="3830293"/>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8EF89B2A-2027-DDEE-8882-EFB3034D3AF4}"/>
              </a:ext>
            </a:extLst>
          </p:cNvPr>
          <p:cNvSpPr txBox="1"/>
          <p:nvPr/>
        </p:nvSpPr>
        <p:spPr>
          <a:xfrm>
            <a:off x="634293" y="2700076"/>
            <a:ext cx="1371600" cy="543028"/>
          </a:xfrm>
          <a:prstGeom prst="rect">
            <a:avLst/>
          </a:prstGeom>
          <a:noFill/>
        </p:spPr>
        <p:txBody>
          <a:bodyPr wrap="square" lIns="0" tIns="0" rIns="0" bIns="0" rtlCol="0">
            <a:noAutofit/>
          </a:bodyPr>
          <a:lstStyle/>
          <a:p>
            <a:r>
              <a:rPr lang="en-US" sz="2800" b="1" dirty="0">
                <a:solidFill>
                  <a:schemeClr val="bg1"/>
                </a:solidFill>
              </a:rPr>
              <a:t>Myth </a:t>
            </a:r>
          </a:p>
        </p:txBody>
      </p:sp>
      <p:sp>
        <p:nvSpPr>
          <p:cNvPr id="12" name="TextBox 11">
            <a:extLst>
              <a:ext uri="{FF2B5EF4-FFF2-40B4-BE49-F238E27FC236}">
                <a16:creationId xmlns:a16="http://schemas.microsoft.com/office/drawing/2014/main" id="{25275A95-CE65-6908-C3A1-56669ED4D3B3}"/>
              </a:ext>
            </a:extLst>
          </p:cNvPr>
          <p:cNvSpPr txBox="1"/>
          <p:nvPr/>
        </p:nvSpPr>
        <p:spPr>
          <a:xfrm>
            <a:off x="634293" y="4649664"/>
            <a:ext cx="1371600" cy="543028"/>
          </a:xfrm>
          <a:prstGeom prst="rect">
            <a:avLst/>
          </a:prstGeom>
          <a:noFill/>
        </p:spPr>
        <p:txBody>
          <a:bodyPr wrap="square" lIns="0" tIns="0" rIns="0" bIns="0" rtlCol="0">
            <a:noAutofit/>
          </a:bodyPr>
          <a:lstStyle/>
          <a:p>
            <a:r>
              <a:rPr lang="en-US" sz="2800" b="1" i="1" dirty="0">
                <a:solidFill>
                  <a:schemeClr val="bg1"/>
                </a:solidFill>
              </a:rPr>
              <a:t>Reality</a:t>
            </a:r>
            <a:endParaRPr lang="en-US" sz="2000" b="1" i="1" dirty="0">
              <a:solidFill>
                <a:schemeClr val="bg1"/>
              </a:solidFill>
            </a:endParaRPr>
          </a:p>
        </p:txBody>
      </p:sp>
      <p:sp>
        <p:nvSpPr>
          <p:cNvPr id="22" name="Oval 21">
            <a:extLst>
              <a:ext uri="{FF2B5EF4-FFF2-40B4-BE49-F238E27FC236}">
                <a16:creationId xmlns:a16="http://schemas.microsoft.com/office/drawing/2014/main" id="{CA73456F-ADD9-BAFA-0A77-F144815F9428}"/>
              </a:ext>
            </a:extLst>
          </p:cNvPr>
          <p:cNvSpPr/>
          <p:nvPr/>
        </p:nvSpPr>
        <p:spPr>
          <a:xfrm>
            <a:off x="939093" y="3515901"/>
            <a:ext cx="762000" cy="762000"/>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TextBox 10">
            <a:extLst>
              <a:ext uri="{FF2B5EF4-FFF2-40B4-BE49-F238E27FC236}">
                <a16:creationId xmlns:a16="http://schemas.microsoft.com/office/drawing/2014/main" id="{07B75631-8AF7-37BA-9D32-A6FDAFBB4545}"/>
              </a:ext>
            </a:extLst>
          </p:cNvPr>
          <p:cNvSpPr txBox="1"/>
          <p:nvPr/>
        </p:nvSpPr>
        <p:spPr>
          <a:xfrm>
            <a:off x="939093" y="3746793"/>
            <a:ext cx="762000" cy="543028"/>
          </a:xfrm>
          <a:prstGeom prst="rect">
            <a:avLst/>
          </a:prstGeom>
          <a:noFill/>
        </p:spPr>
        <p:txBody>
          <a:bodyPr wrap="square" lIns="0" tIns="0" rIns="0" bIns="0" rtlCol="0">
            <a:noAutofit/>
          </a:bodyPr>
          <a:lstStyle/>
          <a:p>
            <a:pPr algn="ctr"/>
            <a:r>
              <a:rPr lang="en-US" sz="1800" b="1" dirty="0">
                <a:solidFill>
                  <a:schemeClr val="bg1">
                    <a:lumMod val="50000"/>
                  </a:schemeClr>
                </a:solidFill>
              </a:rPr>
              <a:t>VS.</a:t>
            </a:r>
            <a:endParaRPr lang="en-US" sz="1400" b="1" i="1" dirty="0">
              <a:solidFill>
                <a:schemeClr val="bg1">
                  <a:lumMod val="50000"/>
                </a:schemeClr>
              </a:solidFill>
            </a:endParaRPr>
          </a:p>
        </p:txBody>
      </p:sp>
    </p:spTree>
    <p:extLst>
      <p:ext uri="{BB962C8B-B14F-4D97-AF65-F5344CB8AC3E}">
        <p14:creationId xmlns:p14="http://schemas.microsoft.com/office/powerpoint/2010/main" val="3161198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E936346-BAEC-CB0D-D0D5-C94D9423620E}"/>
              </a:ext>
            </a:extLst>
          </p:cNvPr>
          <p:cNvSpPr/>
          <p:nvPr/>
        </p:nvSpPr>
        <p:spPr>
          <a:xfrm>
            <a:off x="0" y="1597647"/>
            <a:ext cx="13817600" cy="2288553"/>
          </a:xfrm>
          <a:prstGeom prst="rect">
            <a:avLst/>
          </a:prstGeom>
          <a:solidFill>
            <a:schemeClr val="accent3"/>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Rectangle 15">
            <a:extLst>
              <a:ext uri="{FF2B5EF4-FFF2-40B4-BE49-F238E27FC236}">
                <a16:creationId xmlns:a16="http://schemas.microsoft.com/office/drawing/2014/main" id="{4631196D-0320-DD50-9878-DFE0EDF43D78}"/>
              </a:ext>
            </a:extLst>
          </p:cNvPr>
          <p:cNvSpPr/>
          <p:nvPr/>
        </p:nvSpPr>
        <p:spPr>
          <a:xfrm>
            <a:off x="0" y="3886200"/>
            <a:ext cx="13817599" cy="2368634"/>
          </a:xfrm>
          <a:prstGeom prst="rect">
            <a:avLst/>
          </a:prstGeom>
          <a:solidFill>
            <a:schemeClr val="accent2">
              <a:lumMod val="90000"/>
              <a:lumOff val="1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Title 2">
            <a:extLst>
              <a:ext uri="{FF2B5EF4-FFF2-40B4-BE49-F238E27FC236}">
                <a16:creationId xmlns:a16="http://schemas.microsoft.com/office/drawing/2014/main" id="{80CDFB7A-E510-2772-492D-00AEE7D51E5B}"/>
              </a:ext>
            </a:extLst>
          </p:cNvPr>
          <p:cNvSpPr>
            <a:spLocks noGrp="1"/>
          </p:cNvSpPr>
          <p:nvPr>
            <p:ph type="title"/>
          </p:nvPr>
        </p:nvSpPr>
        <p:spPr>
          <a:xfrm>
            <a:off x="628073" y="630937"/>
            <a:ext cx="12561455" cy="1035139"/>
          </a:xfrm>
        </p:spPr>
        <p:txBody>
          <a:bodyPr/>
          <a:lstStyle/>
          <a:p>
            <a:r>
              <a:rPr lang="en-US" dirty="0">
                <a:solidFill>
                  <a:schemeClr val="tx2"/>
                </a:solidFill>
              </a:rPr>
              <a:t>Annuities: myth vs. reality</a:t>
            </a:r>
          </a:p>
        </p:txBody>
      </p:sp>
      <p:sp>
        <p:nvSpPr>
          <p:cNvPr id="17" name="Text Placeholder 16">
            <a:extLst>
              <a:ext uri="{FF2B5EF4-FFF2-40B4-BE49-F238E27FC236}">
                <a16:creationId xmlns:a16="http://schemas.microsoft.com/office/drawing/2014/main" id="{DF134120-2CED-7F97-9F73-B0274AF498DA}"/>
              </a:ext>
            </a:extLst>
          </p:cNvPr>
          <p:cNvSpPr>
            <a:spLocks noGrp="1"/>
          </p:cNvSpPr>
          <p:nvPr>
            <p:ph type="body" sz="quarter" idx="11"/>
          </p:nvPr>
        </p:nvSpPr>
        <p:spPr/>
        <p:txBody>
          <a:bodyPr/>
          <a:lstStyle/>
          <a:p>
            <a:endParaRPr lang="en-US"/>
          </a:p>
        </p:txBody>
      </p:sp>
      <p:sp>
        <p:nvSpPr>
          <p:cNvPr id="2" name="TextBox 1">
            <a:extLst>
              <a:ext uri="{FF2B5EF4-FFF2-40B4-BE49-F238E27FC236}">
                <a16:creationId xmlns:a16="http://schemas.microsoft.com/office/drawing/2014/main" id="{74B0F12C-B4D3-E0EE-FA1F-29D0D3755441}"/>
              </a:ext>
            </a:extLst>
          </p:cNvPr>
          <p:cNvSpPr txBox="1"/>
          <p:nvPr/>
        </p:nvSpPr>
        <p:spPr>
          <a:xfrm>
            <a:off x="2271543" y="2286000"/>
            <a:ext cx="3529584" cy="1444752"/>
          </a:xfrm>
          <a:prstGeom prst="rect">
            <a:avLst/>
          </a:prstGeom>
          <a:noFill/>
        </p:spPr>
        <p:txBody>
          <a:bodyPr wrap="square" lIns="0" tIns="0" rIns="0" bIns="0" rtlCol="0">
            <a:noAutofit/>
          </a:bodyPr>
          <a:lstStyle/>
          <a:p>
            <a:pPr>
              <a:spcAft>
                <a:spcPts val="600"/>
              </a:spcAft>
            </a:pPr>
            <a:r>
              <a:rPr lang="en-US" sz="2000" b="1" dirty="0">
                <a:solidFill>
                  <a:schemeClr val="bg1"/>
                </a:solidFill>
                <a:effectLst/>
                <a:cs typeface="Arial" panose="020B0604020202020204" pitchFamily="34" charset="0"/>
              </a:rPr>
              <a:t>Annuities are restrictive, with little to no flexibility.</a:t>
            </a:r>
          </a:p>
        </p:txBody>
      </p:sp>
      <p:sp>
        <p:nvSpPr>
          <p:cNvPr id="4" name="TextBox 3">
            <a:extLst>
              <a:ext uri="{FF2B5EF4-FFF2-40B4-BE49-F238E27FC236}">
                <a16:creationId xmlns:a16="http://schemas.microsoft.com/office/drawing/2014/main" id="{1E86B67B-2566-41CD-374A-446E6B17D4D0}"/>
              </a:ext>
            </a:extLst>
          </p:cNvPr>
          <p:cNvSpPr txBox="1"/>
          <p:nvPr/>
        </p:nvSpPr>
        <p:spPr>
          <a:xfrm>
            <a:off x="2271543" y="4183729"/>
            <a:ext cx="3462680" cy="1447800"/>
          </a:xfrm>
          <a:prstGeom prst="rect">
            <a:avLst/>
          </a:prstGeom>
          <a:noFill/>
        </p:spPr>
        <p:txBody>
          <a:bodyPr wrap="square" lIns="0" tIns="0" rIns="0" bIns="0" rtlCol="0">
            <a:noAutofit/>
          </a:bodyPr>
          <a:lstStyle/>
          <a:p>
            <a:pPr>
              <a:spcAft>
                <a:spcPts val="600"/>
              </a:spcAft>
            </a:pPr>
            <a:r>
              <a:rPr lang="en-US" sz="1600" dirty="0">
                <a:solidFill>
                  <a:schemeClr val="bg1"/>
                </a:solidFill>
                <a:effectLst/>
                <a:cs typeface="Arial" panose="020B0604020202020204" pitchFamily="34" charset="0"/>
              </a:rPr>
              <a:t>Annuities offer a range of options and can be used to diversify a retirement income plan.</a:t>
            </a:r>
          </a:p>
        </p:txBody>
      </p:sp>
      <p:sp>
        <p:nvSpPr>
          <p:cNvPr id="6" name="TextBox 5">
            <a:extLst>
              <a:ext uri="{FF2B5EF4-FFF2-40B4-BE49-F238E27FC236}">
                <a16:creationId xmlns:a16="http://schemas.microsoft.com/office/drawing/2014/main" id="{48BA8A30-5C89-0E0F-C340-6BF4D894D58F}"/>
              </a:ext>
            </a:extLst>
          </p:cNvPr>
          <p:cNvSpPr txBox="1"/>
          <p:nvPr/>
        </p:nvSpPr>
        <p:spPr>
          <a:xfrm>
            <a:off x="5999873" y="2286000"/>
            <a:ext cx="3529584" cy="1444752"/>
          </a:xfrm>
          <a:prstGeom prst="rect">
            <a:avLst/>
          </a:prstGeom>
          <a:noFill/>
        </p:spPr>
        <p:txBody>
          <a:bodyPr wrap="square" lIns="0" tIns="0" rIns="0" bIns="0" rtlCol="0">
            <a:noAutofit/>
          </a:bodyPr>
          <a:lstStyle/>
          <a:p>
            <a:pPr>
              <a:spcAft>
                <a:spcPts val="600"/>
              </a:spcAft>
            </a:pPr>
            <a:r>
              <a:rPr lang="en-US" sz="2000" b="1" dirty="0">
                <a:solidFill>
                  <a:schemeClr val="bg1"/>
                </a:solidFill>
                <a:effectLst/>
                <a:cs typeface="Arial" panose="020B0604020202020204" pitchFamily="34" charset="0"/>
              </a:rPr>
              <a:t>It’s all or nothing with annuities: they require using total savings.</a:t>
            </a:r>
          </a:p>
        </p:txBody>
      </p:sp>
      <p:sp>
        <p:nvSpPr>
          <p:cNvPr id="7" name="TextBox 6">
            <a:extLst>
              <a:ext uri="{FF2B5EF4-FFF2-40B4-BE49-F238E27FC236}">
                <a16:creationId xmlns:a16="http://schemas.microsoft.com/office/drawing/2014/main" id="{27550A9A-5444-F109-3568-5954FE4C94BA}"/>
              </a:ext>
            </a:extLst>
          </p:cNvPr>
          <p:cNvSpPr txBox="1"/>
          <p:nvPr/>
        </p:nvSpPr>
        <p:spPr>
          <a:xfrm>
            <a:off x="5999873" y="4120182"/>
            <a:ext cx="3462680" cy="1447800"/>
          </a:xfrm>
          <a:prstGeom prst="rect">
            <a:avLst/>
          </a:prstGeom>
          <a:noFill/>
        </p:spPr>
        <p:txBody>
          <a:bodyPr wrap="square" lIns="0" tIns="0" rIns="0" bIns="0" rtlCol="0">
            <a:noAutofit/>
          </a:bodyPr>
          <a:lstStyle/>
          <a:p>
            <a:pPr>
              <a:spcAft>
                <a:spcPts val="600"/>
              </a:spcAft>
            </a:pPr>
            <a:r>
              <a:rPr lang="en-US" sz="1600" dirty="0">
                <a:solidFill>
                  <a:schemeClr val="bg1"/>
                </a:solidFill>
                <a:effectLst/>
                <a:cs typeface="Arial" panose="020B0604020202020204" pitchFamily="34" charset="0"/>
              </a:rPr>
              <a:t>Employees can annuitize a portion of their savings and leave the rest until they are ready to withdraw them.</a:t>
            </a:r>
          </a:p>
        </p:txBody>
      </p:sp>
      <p:sp>
        <p:nvSpPr>
          <p:cNvPr id="8" name="TextBox 7">
            <a:extLst>
              <a:ext uri="{FF2B5EF4-FFF2-40B4-BE49-F238E27FC236}">
                <a16:creationId xmlns:a16="http://schemas.microsoft.com/office/drawing/2014/main" id="{07A99570-9180-F874-D75D-6EB58FC9113B}"/>
              </a:ext>
            </a:extLst>
          </p:cNvPr>
          <p:cNvSpPr txBox="1"/>
          <p:nvPr/>
        </p:nvSpPr>
        <p:spPr>
          <a:xfrm>
            <a:off x="9728200" y="2286000"/>
            <a:ext cx="3529584" cy="1444752"/>
          </a:xfrm>
          <a:prstGeom prst="rect">
            <a:avLst/>
          </a:prstGeom>
          <a:noFill/>
        </p:spPr>
        <p:txBody>
          <a:bodyPr wrap="square" lIns="0" tIns="0" rIns="0" bIns="0" rtlCol="0">
            <a:noAutofit/>
          </a:bodyPr>
          <a:lstStyle/>
          <a:p>
            <a:pPr>
              <a:spcAft>
                <a:spcPts val="600"/>
              </a:spcAft>
            </a:pPr>
            <a:r>
              <a:rPr lang="en-US" sz="2000" b="1" dirty="0">
                <a:solidFill>
                  <a:schemeClr val="bg1"/>
                </a:solidFill>
                <a:cs typeface="Arial" panose="020B0604020202020204" pitchFamily="34" charset="0"/>
              </a:rPr>
              <a:t>Annuities have a negative impact on estate value.</a:t>
            </a:r>
          </a:p>
        </p:txBody>
      </p:sp>
      <p:sp>
        <p:nvSpPr>
          <p:cNvPr id="9" name="TextBox 8">
            <a:extLst>
              <a:ext uri="{FF2B5EF4-FFF2-40B4-BE49-F238E27FC236}">
                <a16:creationId xmlns:a16="http://schemas.microsoft.com/office/drawing/2014/main" id="{B4C7F26A-D12C-D9F6-F965-94CB7B7EE3E0}"/>
              </a:ext>
            </a:extLst>
          </p:cNvPr>
          <p:cNvSpPr txBox="1"/>
          <p:nvPr/>
        </p:nvSpPr>
        <p:spPr>
          <a:xfrm>
            <a:off x="9728200" y="4038600"/>
            <a:ext cx="3462680" cy="1447800"/>
          </a:xfrm>
          <a:prstGeom prst="rect">
            <a:avLst/>
          </a:prstGeom>
          <a:noFill/>
        </p:spPr>
        <p:txBody>
          <a:bodyPr wrap="square" lIns="0" tIns="0" rIns="0" bIns="0" rtlCol="0">
            <a:noAutofit/>
          </a:bodyPr>
          <a:lstStyle/>
          <a:p>
            <a:pPr>
              <a:spcAft>
                <a:spcPts val="600"/>
              </a:spcAft>
            </a:pPr>
            <a:r>
              <a:rPr lang="en-US" sz="1600" dirty="0">
                <a:solidFill>
                  <a:schemeClr val="bg1"/>
                </a:solidFill>
                <a:effectLst/>
                <a:cs typeface="Arial" panose="020B0604020202020204" pitchFamily="34" charset="0"/>
              </a:rPr>
              <a:t>There are multiple options with annuities, including joint payout options to provide for an estate benefit.</a:t>
            </a:r>
          </a:p>
        </p:txBody>
      </p:sp>
      <p:cxnSp>
        <p:nvCxnSpPr>
          <p:cNvPr id="13" name="Straight Connector 12">
            <a:extLst>
              <a:ext uri="{FF2B5EF4-FFF2-40B4-BE49-F238E27FC236}">
                <a16:creationId xmlns:a16="http://schemas.microsoft.com/office/drawing/2014/main" id="{80D5AF46-F380-B694-B396-F9D151223964}"/>
              </a:ext>
            </a:extLst>
          </p:cNvPr>
          <p:cNvCxnSpPr>
            <a:cxnSpLocks/>
          </p:cNvCxnSpPr>
          <p:nvPr/>
        </p:nvCxnSpPr>
        <p:spPr>
          <a:xfrm>
            <a:off x="9595378" y="2113307"/>
            <a:ext cx="0" cy="3830293"/>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90767D49-4550-4459-7453-ACFC38A945E7}"/>
              </a:ext>
            </a:extLst>
          </p:cNvPr>
          <p:cNvCxnSpPr>
            <a:cxnSpLocks/>
          </p:cNvCxnSpPr>
          <p:nvPr/>
        </p:nvCxnSpPr>
        <p:spPr>
          <a:xfrm>
            <a:off x="5867048" y="2113307"/>
            <a:ext cx="0" cy="3830293"/>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EE1F2611-DB16-2E3B-6CE4-9E7E55DCB560}"/>
              </a:ext>
            </a:extLst>
          </p:cNvPr>
          <p:cNvCxnSpPr>
            <a:cxnSpLocks/>
          </p:cNvCxnSpPr>
          <p:nvPr/>
        </p:nvCxnSpPr>
        <p:spPr>
          <a:xfrm>
            <a:off x="2138718" y="2113307"/>
            <a:ext cx="0" cy="3830293"/>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2" name="Oval 21">
            <a:extLst>
              <a:ext uri="{FF2B5EF4-FFF2-40B4-BE49-F238E27FC236}">
                <a16:creationId xmlns:a16="http://schemas.microsoft.com/office/drawing/2014/main" id="{CA73456F-ADD9-BAFA-0A77-F144815F9428}"/>
              </a:ext>
            </a:extLst>
          </p:cNvPr>
          <p:cNvSpPr/>
          <p:nvPr/>
        </p:nvSpPr>
        <p:spPr>
          <a:xfrm>
            <a:off x="939093" y="3515901"/>
            <a:ext cx="762000" cy="762000"/>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TextBox 10">
            <a:extLst>
              <a:ext uri="{FF2B5EF4-FFF2-40B4-BE49-F238E27FC236}">
                <a16:creationId xmlns:a16="http://schemas.microsoft.com/office/drawing/2014/main" id="{07B75631-8AF7-37BA-9D32-A6FDAFBB4545}"/>
              </a:ext>
            </a:extLst>
          </p:cNvPr>
          <p:cNvSpPr txBox="1"/>
          <p:nvPr/>
        </p:nvSpPr>
        <p:spPr>
          <a:xfrm>
            <a:off x="939093" y="3746793"/>
            <a:ext cx="762000" cy="543028"/>
          </a:xfrm>
          <a:prstGeom prst="rect">
            <a:avLst/>
          </a:prstGeom>
          <a:noFill/>
        </p:spPr>
        <p:txBody>
          <a:bodyPr wrap="square" lIns="0" tIns="0" rIns="0" bIns="0" rtlCol="0">
            <a:noAutofit/>
          </a:bodyPr>
          <a:lstStyle/>
          <a:p>
            <a:pPr algn="ctr"/>
            <a:r>
              <a:rPr lang="en-US" sz="1800" b="1" dirty="0">
                <a:solidFill>
                  <a:schemeClr val="bg1">
                    <a:lumMod val="50000"/>
                  </a:schemeClr>
                </a:solidFill>
              </a:rPr>
              <a:t>VS.</a:t>
            </a:r>
            <a:endParaRPr lang="en-US" sz="1400" b="1" i="1" dirty="0">
              <a:solidFill>
                <a:schemeClr val="bg1">
                  <a:lumMod val="50000"/>
                </a:schemeClr>
              </a:solidFill>
            </a:endParaRPr>
          </a:p>
        </p:txBody>
      </p:sp>
      <p:sp>
        <p:nvSpPr>
          <p:cNvPr id="5" name="TextBox 4">
            <a:extLst>
              <a:ext uri="{FF2B5EF4-FFF2-40B4-BE49-F238E27FC236}">
                <a16:creationId xmlns:a16="http://schemas.microsoft.com/office/drawing/2014/main" id="{6272C3C6-4EAA-DB78-48AD-3C03A70A2A99}"/>
              </a:ext>
            </a:extLst>
          </p:cNvPr>
          <p:cNvSpPr txBox="1"/>
          <p:nvPr/>
        </p:nvSpPr>
        <p:spPr>
          <a:xfrm>
            <a:off x="634293" y="2700076"/>
            <a:ext cx="1371600" cy="543028"/>
          </a:xfrm>
          <a:prstGeom prst="rect">
            <a:avLst/>
          </a:prstGeom>
          <a:noFill/>
        </p:spPr>
        <p:txBody>
          <a:bodyPr wrap="square" lIns="0" tIns="0" rIns="0" bIns="0" rtlCol="0">
            <a:noAutofit/>
          </a:bodyPr>
          <a:lstStyle/>
          <a:p>
            <a:r>
              <a:rPr lang="en-US" sz="2800" b="1" dirty="0">
                <a:solidFill>
                  <a:schemeClr val="bg1"/>
                </a:solidFill>
              </a:rPr>
              <a:t>Myth </a:t>
            </a:r>
          </a:p>
        </p:txBody>
      </p:sp>
      <p:sp>
        <p:nvSpPr>
          <p:cNvPr id="15" name="TextBox 14">
            <a:extLst>
              <a:ext uri="{FF2B5EF4-FFF2-40B4-BE49-F238E27FC236}">
                <a16:creationId xmlns:a16="http://schemas.microsoft.com/office/drawing/2014/main" id="{696316D1-FA86-D88F-67E3-9329F5826812}"/>
              </a:ext>
            </a:extLst>
          </p:cNvPr>
          <p:cNvSpPr txBox="1"/>
          <p:nvPr/>
        </p:nvSpPr>
        <p:spPr>
          <a:xfrm>
            <a:off x="634293" y="4649664"/>
            <a:ext cx="1371600" cy="543028"/>
          </a:xfrm>
          <a:prstGeom prst="rect">
            <a:avLst/>
          </a:prstGeom>
          <a:noFill/>
        </p:spPr>
        <p:txBody>
          <a:bodyPr wrap="square" lIns="0" tIns="0" rIns="0" bIns="0" rtlCol="0">
            <a:noAutofit/>
          </a:bodyPr>
          <a:lstStyle/>
          <a:p>
            <a:r>
              <a:rPr lang="en-US" sz="2800" b="1" i="1" dirty="0">
                <a:solidFill>
                  <a:schemeClr val="bg1"/>
                </a:solidFill>
              </a:rPr>
              <a:t>Reality</a:t>
            </a:r>
            <a:endParaRPr lang="en-US" sz="2000" b="1" i="1" dirty="0">
              <a:solidFill>
                <a:schemeClr val="bg1"/>
              </a:solidFill>
            </a:endParaRPr>
          </a:p>
        </p:txBody>
      </p:sp>
    </p:spTree>
    <p:extLst>
      <p:ext uri="{BB962C8B-B14F-4D97-AF65-F5344CB8AC3E}">
        <p14:creationId xmlns:p14="http://schemas.microsoft.com/office/powerpoint/2010/main" val="783665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F8630D-81F7-2E6E-12A5-D92615301507}"/>
              </a:ext>
            </a:extLst>
          </p:cNvPr>
          <p:cNvSpPr/>
          <p:nvPr/>
        </p:nvSpPr>
        <p:spPr>
          <a:xfrm>
            <a:off x="0" y="1776845"/>
            <a:ext cx="13817600" cy="4395355"/>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EC8EC6F0-60CC-659B-7E09-FA4D8DEA8CA8}"/>
              </a:ext>
            </a:extLst>
          </p:cNvPr>
          <p:cNvSpPr>
            <a:spLocks noGrp="1"/>
          </p:cNvSpPr>
          <p:nvPr>
            <p:ph type="title"/>
          </p:nvPr>
        </p:nvSpPr>
        <p:spPr>
          <a:xfrm>
            <a:off x="628650" y="630238"/>
            <a:ext cx="12833350" cy="1035050"/>
          </a:xfrm>
        </p:spPr>
        <p:txBody>
          <a:bodyPr/>
          <a:lstStyle/>
          <a:p>
            <a:r>
              <a:rPr lang="en-US" dirty="0"/>
              <a:t>Understanding workforce sentiment around lifetime income</a:t>
            </a:r>
          </a:p>
        </p:txBody>
      </p:sp>
      <p:sp>
        <p:nvSpPr>
          <p:cNvPr id="6" name="Text Placeholder 5">
            <a:extLst>
              <a:ext uri="{FF2B5EF4-FFF2-40B4-BE49-F238E27FC236}">
                <a16:creationId xmlns:a16="http://schemas.microsoft.com/office/drawing/2014/main" id="{15CDB848-B81F-534A-BB07-18380ED617E3}"/>
              </a:ext>
            </a:extLst>
          </p:cNvPr>
          <p:cNvSpPr>
            <a:spLocks noGrp="1"/>
          </p:cNvSpPr>
          <p:nvPr>
            <p:ph type="body" sz="quarter" idx="11"/>
          </p:nvPr>
        </p:nvSpPr>
        <p:spPr/>
        <p:txBody>
          <a:bodyPr/>
          <a:lstStyle/>
          <a:p>
            <a:endParaRPr lang="en-US" dirty="0"/>
          </a:p>
        </p:txBody>
      </p:sp>
      <p:sp>
        <p:nvSpPr>
          <p:cNvPr id="4" name="TextBox 3">
            <a:extLst>
              <a:ext uri="{FF2B5EF4-FFF2-40B4-BE49-F238E27FC236}">
                <a16:creationId xmlns:a16="http://schemas.microsoft.com/office/drawing/2014/main" id="{984447A8-9A8F-4C55-506C-17011BD2283E}"/>
              </a:ext>
            </a:extLst>
          </p:cNvPr>
          <p:cNvSpPr txBox="1"/>
          <p:nvPr/>
        </p:nvSpPr>
        <p:spPr>
          <a:xfrm>
            <a:off x="619606" y="2162407"/>
            <a:ext cx="8422794" cy="4009793"/>
          </a:xfrm>
          <a:prstGeom prst="rect">
            <a:avLst/>
          </a:prstGeom>
          <a:noFill/>
        </p:spPr>
        <p:txBody>
          <a:bodyPr wrap="square" lIns="0" tIns="0" rIns="0" bIns="0">
            <a:noAutofit/>
          </a:bodyPr>
          <a:lstStyle/>
          <a:p>
            <a:pPr marL="274320" indent="-274320">
              <a:spcAft>
                <a:spcPts val="600"/>
              </a:spcAft>
              <a:buFont typeface="Arial" panose="020B0604020202020204" pitchFamily="34" charset="0"/>
              <a:buChar char="•"/>
            </a:pPr>
            <a:r>
              <a:rPr lang="en-US" sz="2400" dirty="0">
                <a:solidFill>
                  <a:schemeClr val="tx2"/>
                </a:solidFill>
                <a:latin typeface="Georgia" panose="02040502050405020303" pitchFamily="18" charset="0"/>
                <a:ea typeface="Aptos" panose="020B0004020202020204" pitchFamily="34" charset="0"/>
                <a:cs typeface="Arial" panose="020B0604020202020204" pitchFamily="34" charset="0"/>
              </a:rPr>
              <a:t>Consider surveying the workforce to better understand their level of engagement </a:t>
            </a:r>
          </a:p>
          <a:p>
            <a:pPr marL="274320" indent="-274320">
              <a:spcAft>
                <a:spcPts val="600"/>
              </a:spcAft>
              <a:buFont typeface="Arial" panose="020B0604020202020204" pitchFamily="34" charset="0"/>
              <a:buChar char="•"/>
            </a:pPr>
            <a:r>
              <a:rPr lang="en-US" sz="2400" dirty="0">
                <a:solidFill>
                  <a:schemeClr val="tx2"/>
                </a:solidFill>
                <a:effectLst/>
                <a:latin typeface="Georgia" panose="02040502050405020303" pitchFamily="18" charset="0"/>
                <a:ea typeface="Times New Roman" panose="02020603050405020304" pitchFamily="18" charset="0"/>
                <a:cs typeface="Arial" panose="020B0604020202020204" pitchFamily="34" charset="0"/>
              </a:rPr>
              <a:t>Employers can gain valuable insights by gauging employee sentiment around many topics, including:</a:t>
            </a:r>
          </a:p>
          <a:p>
            <a:pPr marL="548640" marR="0" lvl="0" indent="-274320">
              <a:spcAft>
                <a:spcPts val="1200"/>
              </a:spcAft>
              <a:buFont typeface="System Font Regular"/>
              <a:buChar char="−"/>
              <a:tabLst>
                <a:tab pos="5486400" algn="r"/>
              </a:tabLst>
            </a:pPr>
            <a:r>
              <a:rPr lang="en-US" sz="2400" dirty="0">
                <a:solidFill>
                  <a:schemeClr val="tx2"/>
                </a:solidFill>
                <a:effectLst/>
                <a:ea typeface="Times New Roman" panose="02020603050405020304" pitchFamily="18" charset="0"/>
                <a:cs typeface="Arial" panose="020B0604020202020204" pitchFamily="34" charset="0"/>
              </a:rPr>
              <a:t>Being financially prepared for retirement</a:t>
            </a:r>
            <a:endParaRPr lang="en-US" sz="2400" dirty="0">
              <a:solidFill>
                <a:schemeClr val="tx2"/>
              </a:solidFill>
              <a:effectLst/>
              <a:ea typeface="Aptos" panose="020B0004020202020204" pitchFamily="34" charset="0"/>
              <a:cs typeface="Times New Roman" panose="02020603050405020304" pitchFamily="18" charset="0"/>
            </a:endParaRPr>
          </a:p>
          <a:p>
            <a:pPr marL="548640" marR="0" lvl="0" indent="-274320">
              <a:spcAft>
                <a:spcPts val="1200"/>
              </a:spcAft>
              <a:buFont typeface="System Font Regular"/>
              <a:buChar char="−"/>
              <a:tabLst>
                <a:tab pos="5486400" algn="r"/>
              </a:tabLst>
            </a:pPr>
            <a:r>
              <a:rPr lang="en-US" sz="2400" dirty="0">
                <a:solidFill>
                  <a:schemeClr val="tx2"/>
                </a:solidFill>
                <a:effectLst/>
                <a:ea typeface="Times New Roman" panose="02020603050405020304" pitchFamily="18" charset="0"/>
                <a:cs typeface="Arial" panose="020B0604020202020204" pitchFamily="34" charset="0"/>
              </a:rPr>
              <a:t>How the 401(k) can help meet financial needs in retirement</a:t>
            </a:r>
            <a:endParaRPr lang="en-US" sz="2400" dirty="0">
              <a:solidFill>
                <a:schemeClr val="tx2"/>
              </a:solidFill>
              <a:effectLst/>
              <a:ea typeface="Aptos" panose="020B0004020202020204" pitchFamily="34" charset="0"/>
              <a:cs typeface="Times New Roman" panose="02020603050405020304" pitchFamily="18" charset="0"/>
            </a:endParaRPr>
          </a:p>
          <a:p>
            <a:pPr marL="548640" marR="0" lvl="0" indent="-274320">
              <a:spcAft>
                <a:spcPts val="1200"/>
              </a:spcAft>
              <a:buFont typeface="System Font Regular"/>
              <a:buChar char="−"/>
              <a:tabLst>
                <a:tab pos="5486400" algn="r"/>
              </a:tabLst>
            </a:pPr>
            <a:r>
              <a:rPr lang="en-US" sz="2400" dirty="0">
                <a:solidFill>
                  <a:schemeClr val="tx2"/>
                </a:solidFill>
                <a:effectLst/>
                <a:ea typeface="Times New Roman" panose="02020603050405020304" pitchFamily="18" charset="0"/>
                <a:cs typeface="Arial" panose="020B0604020202020204" pitchFamily="34" charset="0"/>
              </a:rPr>
              <a:t>Interest in having an in-plan lifetime income solution available within their 401(k) plan</a:t>
            </a:r>
            <a:endParaRPr lang="en-US" sz="2400" dirty="0">
              <a:solidFill>
                <a:schemeClr val="tx2"/>
              </a:solidFill>
            </a:endParaRPr>
          </a:p>
        </p:txBody>
      </p:sp>
      <p:sp>
        <p:nvSpPr>
          <p:cNvPr id="3" name="Rectangle 2">
            <a:extLst>
              <a:ext uri="{FF2B5EF4-FFF2-40B4-BE49-F238E27FC236}">
                <a16:creationId xmlns:a16="http://schemas.microsoft.com/office/drawing/2014/main" id="{E2C59050-BCF0-D6A3-DDA3-81CA89A6E487}"/>
              </a:ext>
            </a:extLst>
          </p:cNvPr>
          <p:cNvSpPr/>
          <p:nvPr/>
        </p:nvSpPr>
        <p:spPr>
          <a:xfrm>
            <a:off x="10054590" y="2286000"/>
            <a:ext cx="3124200" cy="31866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tIns="0" rIns="0" bIns="0" rtlCol="0" anchor="t"/>
          <a:lstStyle/>
          <a:p>
            <a:r>
              <a:rPr lang="en-US" sz="1600" dirty="0">
                <a:solidFill>
                  <a:schemeClr val="tx2"/>
                </a:solidFill>
                <a:latin typeface="Arial" panose="020B0604020202020204" pitchFamily="34" charset="0"/>
                <a:cs typeface="Arial" panose="020B0604020202020204" pitchFamily="34" charset="0"/>
              </a:rPr>
              <a:t>Employee Sentiment Survey</a:t>
            </a:r>
          </a:p>
        </p:txBody>
      </p:sp>
      <p:pic>
        <p:nvPicPr>
          <p:cNvPr id="5" name="Picture 4">
            <a:extLst>
              <a:ext uri="{FF2B5EF4-FFF2-40B4-BE49-F238E27FC236}">
                <a16:creationId xmlns:a16="http://schemas.microsoft.com/office/drawing/2014/main" id="{C4AE1E7F-75FD-4773-6B76-8790ADEDACC6}"/>
              </a:ext>
            </a:extLst>
          </p:cNvPr>
          <p:cNvPicPr>
            <a:picLocks noChangeAspect="1"/>
          </p:cNvPicPr>
          <p:nvPr/>
        </p:nvPicPr>
        <p:blipFill>
          <a:blip r:embed="rId3"/>
          <a:stretch>
            <a:fillRect/>
          </a:stretch>
        </p:blipFill>
        <p:spPr>
          <a:xfrm>
            <a:off x="10089956" y="2695167"/>
            <a:ext cx="2381443" cy="3058222"/>
          </a:xfrm>
          <a:prstGeom prst="rect">
            <a:avLst/>
          </a:prstGeom>
          <a:ln>
            <a:solidFill>
              <a:schemeClr val="tx1">
                <a:lumMod val="50000"/>
                <a:lumOff val="50000"/>
              </a:schemeClr>
            </a:solidFill>
          </a:ln>
        </p:spPr>
      </p:pic>
    </p:spTree>
    <p:extLst>
      <p:ext uri="{BB962C8B-B14F-4D97-AF65-F5344CB8AC3E}">
        <p14:creationId xmlns:p14="http://schemas.microsoft.com/office/powerpoint/2010/main" val="10386596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DTH3Brw_SIWN12H6gpKb_A"/>
</p:tagLst>
</file>

<file path=ppt/tags/tag4.xml><?xml version="1.0" encoding="utf-8"?>
<p:tagLst xmlns:a="http://schemas.openxmlformats.org/drawingml/2006/main" xmlns:r="http://schemas.openxmlformats.org/officeDocument/2006/relationships" xmlns:p="http://schemas.openxmlformats.org/presentationml/2006/main">
  <p:tag name="HIDDENSTRINGTEXTBOXDEFAULTNAME123" val="HiddenStringTextBoxDefaultName123"/>
</p:tagLst>
</file>

<file path=ppt/tags/tag5.xml><?xml version="1.0" encoding="utf-8"?>
<p:tagLst xmlns:a="http://schemas.openxmlformats.org/drawingml/2006/main" xmlns:r="http://schemas.openxmlformats.org/officeDocument/2006/relationships" xmlns:p="http://schemas.openxmlformats.org/presentationml/2006/main">
  <p:tag name="HIDDENSTRINGTEXTBOXRECOMMANDATION" val="HiddenStringTextBoxRecommandation"/>
</p:tagLst>
</file>

<file path=ppt/theme/theme1.xml><?xml version="1.0" encoding="utf-8"?>
<a:theme xmlns:a="http://schemas.openxmlformats.org/drawingml/2006/main" name="2017_Nuveen_PPT_Onscreen">
  <a:themeElements>
    <a:clrScheme name="Nuveen 2017">
      <a:dk1>
        <a:sysClr val="windowText" lastClr="000000"/>
      </a:dk1>
      <a:lt1>
        <a:sysClr val="window" lastClr="FFFFFF"/>
      </a:lt1>
      <a:dk2>
        <a:srgbClr val="263746"/>
      </a:dk2>
      <a:lt2>
        <a:srgbClr val="008FBE"/>
      </a:lt2>
      <a:accent1>
        <a:srgbClr val="008FBE"/>
      </a:accent1>
      <a:accent2>
        <a:srgbClr val="075156"/>
      </a:accent2>
      <a:accent3>
        <a:srgbClr val="00AD97"/>
      </a:accent3>
      <a:accent4>
        <a:srgbClr val="6EAFBD"/>
      </a:accent4>
      <a:accent5>
        <a:srgbClr val="25B34B"/>
      </a:accent5>
      <a:accent6>
        <a:srgbClr val="C3D62E"/>
      </a:accent6>
      <a:hlink>
        <a:srgbClr val="2B8B9D"/>
      </a:hlink>
      <a:folHlink>
        <a:srgbClr val="00B097"/>
      </a:folHlink>
    </a:clrScheme>
    <a:fontScheme name="Georgia">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lnDef>
      <a:spPr>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marL="0" algn="l">
          <a:defRPr sz="2400" b="0" dirty="0" smtClean="0">
            <a:solidFill>
              <a:schemeClr val="bg2"/>
            </a:solidFill>
          </a:defRPr>
        </a:defPPr>
      </a:lstStyle>
    </a:txDef>
  </a:objectDefaults>
  <a:extraClrSchemeLst/>
  <a:extLst>
    <a:ext uri="{05A4C25C-085E-4340-85A3-A5531E510DB2}">
      <thm15:themeFamily xmlns:thm15="http://schemas.microsoft.com/office/thememl/2012/main" name="2017_Nuveen_PPT_Onscreen.potx" id="{196601DE-38E0-41B7-9754-FAD2EE04D059}" vid="{C507750E-3849-42A7-B99B-BD106287085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VariableList UniqueId="c6772d44-2273-4ed4-81d0-cd6f7549201b" Name="AD_HOC" ContentType="XML" MajorVersion="0" MinorVersion="1" isLocalCopy="False" IsBaseObject="False" DataSourceId="6dcb4b75-2a6f-463a-b901-3b1c856a91cf" DataSourceMajorVersion="0" DataSourceMinorVersion="1"/>
</file>

<file path=customXml/item10.xml><?xml version="1.0" encoding="utf-8"?>
<ct:contentTypeSchema xmlns:ct="http://schemas.microsoft.com/office/2006/metadata/contentType" xmlns:ma="http://schemas.microsoft.com/office/2006/metadata/properties/metaAttributes" ct:_="" ma:_="" ma:contentTypeName="Document" ma:contentTypeID="0x0101009F6B2A694DC5E944B06B92ADB42E3817" ma:contentTypeVersion="15" ma:contentTypeDescription="Create a new document." ma:contentTypeScope="" ma:versionID="a6e939a775cfb246fb4eeea5615826a3">
  <xsd:schema xmlns:xsd="http://www.w3.org/2001/XMLSchema" xmlns:xs="http://www.w3.org/2001/XMLSchema" xmlns:p="http://schemas.microsoft.com/office/2006/metadata/properties" xmlns:ns2="383c6cdf-da49-48e2-9624-06d20b59bcdf" xmlns:ns3="c79e9e08-a3e3-44cd-b0b9-6de56c592b9b" targetNamespace="http://schemas.microsoft.com/office/2006/metadata/properties" ma:root="true" ma:fieldsID="306eb8b8c693a071391a43f7b5e6511b" ns2:_="" ns3:_="">
    <xsd:import namespace="383c6cdf-da49-48e2-9624-06d20b59bcdf"/>
    <xsd:import namespace="c79e9e08-a3e3-44cd-b0b9-6de56c592b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3c6cdf-da49-48e2-9624-06d20b59bc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6f051e93-a185-415f-b6e1-484cc9e84e9f"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9e9e08-a3e3-44cd-b0b9-6de56c592b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7e8c4de-8ece-423e-a551-713115edcbf2}" ma:internalName="TaxCatchAll" ma:showField="CatchAllData" ma:web="c79e9e08-a3e3-44cd-b0b9-6de56c592b9b">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VariableList UniqueId="f00b805d-c98a-492b-9c90-4af3a6b7f3e3" Name="System" ContentType="XML" MajorVersion="0" MinorVersion="1" isLocalCopy="False" IsBaseObject="False" DataSourceId="bb8f5da4-1dc8-4a38-851d-874d4613a3b3" DataSourceMajorVersion="0" DataSourceMinorVersion="1"/>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VariableList UniqueId="67f01067-ff37-417d-acb7-f8f14e2b8557" Name="Computed" ContentType="XML" MajorVersion="0" MinorVersion="1" isLocalCopy="False" IsBaseObject="False" DataSourceId="454abd97-ee05-4b20-a755-229281a89322" DataSourceMajorVersion="0" DataSourceMinorVersion="1"/>
</file>

<file path=customXml/item5.xml><?xml version="1.0" encoding="utf-8"?>
<VariableListDefinition name="System" displayName="System" id="f00b805d-c98a-492b-9c90-4af3a6b7f3e3" isdomainofvalue="False" dataSourceId="bb8f5da4-1dc8-4a38-851d-874d4613a3b3"/>
</file>

<file path=customXml/item6.xml><?xml version="1.0" encoding="utf-8"?>
<AllExternalAdhocVariableMappings/>
</file>

<file path=customXml/item7.xml><?xml version="1.0" encoding="utf-8"?>
<p:properties xmlns:p="http://schemas.microsoft.com/office/2006/metadata/properties" xmlns:xsi="http://www.w3.org/2001/XMLSchema-instance" xmlns:pc="http://schemas.microsoft.com/office/infopath/2007/PartnerControls">
  <documentManagement>
    <lcf76f155ced4ddcb4097134ff3c332f xmlns="383c6cdf-da49-48e2-9624-06d20b59bcdf">
      <Terms xmlns="http://schemas.microsoft.com/office/infopath/2007/PartnerControls"/>
    </lcf76f155ced4ddcb4097134ff3c332f>
    <TaxCatchAll xmlns="c79e9e08-a3e3-44cd-b0b9-6de56c592b9b" xsi:nil="true"/>
  </documentManagement>
</p:properties>
</file>

<file path=customXml/item8.xml><?xml version="1.0" encoding="utf-8"?>
<VariableListDefinition name="AD_HOC" displayName="AD_HOC" id="c6772d44-2273-4ed4-81d0-cd6f7549201b" isdomainofvalue="False" dataSourceId="6dcb4b75-2a6f-463a-b901-3b1c856a91cf"/>
</file>

<file path=customXml/item9.xml><?xml version="1.0" encoding="utf-8"?>
<VariableListDefinition name="Computed" displayName="Computed" id="67f01067-ff37-417d-acb7-f8f14e2b8557" isdomainofvalue="False" dataSourceId="454abd97-ee05-4b20-a755-229281a89322"/>
</file>

<file path=customXml/itemProps1.xml><?xml version="1.0" encoding="utf-8"?>
<ds:datastoreItem xmlns:ds="http://schemas.openxmlformats.org/officeDocument/2006/customXml" ds:itemID="{E6561EF3-5564-4B1C-8B6F-325644C2F09E}">
  <ds:schemaRefs/>
</ds:datastoreItem>
</file>

<file path=customXml/itemProps10.xml><?xml version="1.0" encoding="utf-8"?>
<ds:datastoreItem xmlns:ds="http://schemas.openxmlformats.org/officeDocument/2006/customXml" ds:itemID="{5738604B-CA50-49F3-A7E2-501195ED52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3c6cdf-da49-48e2-9624-06d20b59bcdf"/>
    <ds:schemaRef ds:uri="c79e9e08-a3e3-44cd-b0b9-6de56c592b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8560A9B-35E4-4AD2-893B-8E12A56E6FBA}">
  <ds:schemaRefs/>
</ds:datastoreItem>
</file>

<file path=customXml/itemProps3.xml><?xml version="1.0" encoding="utf-8"?>
<ds:datastoreItem xmlns:ds="http://schemas.openxmlformats.org/officeDocument/2006/customXml" ds:itemID="{0C0AB1E0-5DEA-41FD-9612-54E3CD0BBC99}">
  <ds:schemaRefs>
    <ds:schemaRef ds:uri="http://schemas.microsoft.com/sharepoint/v3/contenttype/forms"/>
  </ds:schemaRefs>
</ds:datastoreItem>
</file>

<file path=customXml/itemProps4.xml><?xml version="1.0" encoding="utf-8"?>
<ds:datastoreItem xmlns:ds="http://schemas.openxmlformats.org/officeDocument/2006/customXml" ds:itemID="{601B4D6B-8395-474D-8043-DB3BA0E69253}">
  <ds:schemaRefs/>
</ds:datastoreItem>
</file>

<file path=customXml/itemProps5.xml><?xml version="1.0" encoding="utf-8"?>
<ds:datastoreItem xmlns:ds="http://schemas.openxmlformats.org/officeDocument/2006/customXml" ds:itemID="{5890ECF6-C2ED-4211-9BDB-318B1734DB83}">
  <ds:schemaRefs/>
</ds:datastoreItem>
</file>

<file path=customXml/itemProps6.xml><?xml version="1.0" encoding="utf-8"?>
<ds:datastoreItem xmlns:ds="http://schemas.openxmlformats.org/officeDocument/2006/customXml" ds:itemID="{D6BAEF47-C222-4DEB-BF8B-EAD1228ACD33}">
  <ds:schemaRefs/>
</ds:datastoreItem>
</file>

<file path=customXml/itemProps7.xml><?xml version="1.0" encoding="utf-8"?>
<ds:datastoreItem xmlns:ds="http://schemas.openxmlformats.org/officeDocument/2006/customXml" ds:itemID="{1950C8D3-9646-4715-9AA6-0F062BE486C6}">
  <ds:schemaRefs>
    <ds:schemaRef ds:uri="c79e9e08-a3e3-44cd-b0b9-6de56c592b9b"/>
    <ds:schemaRef ds:uri="http://schemas.microsoft.com/office/infopath/2007/PartnerControls"/>
    <ds:schemaRef ds:uri="http://purl.org/dc/terms/"/>
    <ds:schemaRef ds:uri="http://www.w3.org/XML/1998/namespace"/>
    <ds:schemaRef ds:uri="http://purl.org/dc/elements/1.1/"/>
    <ds:schemaRef ds:uri="http://schemas.openxmlformats.org/package/2006/metadata/core-properties"/>
    <ds:schemaRef ds:uri="http://schemas.microsoft.com/office/2006/documentManagement/types"/>
    <ds:schemaRef ds:uri="383c6cdf-da49-48e2-9624-06d20b59bcdf"/>
    <ds:schemaRef ds:uri="http://schemas.microsoft.com/office/2006/metadata/properties"/>
    <ds:schemaRef ds:uri="http://purl.org/dc/dcmitype/"/>
  </ds:schemaRefs>
</ds:datastoreItem>
</file>

<file path=customXml/itemProps8.xml><?xml version="1.0" encoding="utf-8"?>
<ds:datastoreItem xmlns:ds="http://schemas.openxmlformats.org/officeDocument/2006/customXml" ds:itemID="{F66F9B3D-270E-4E84-9009-7E2840E4E7CD}">
  <ds:schemaRefs/>
</ds:datastoreItem>
</file>

<file path=customXml/itemProps9.xml><?xml version="1.0" encoding="utf-8"?>
<ds:datastoreItem xmlns:ds="http://schemas.openxmlformats.org/officeDocument/2006/customXml" ds:itemID="{16EE0997-7715-43C5-AA77-277EF0F45D8B}">
  <ds:schemaRefs/>
</ds:datastoreItem>
</file>

<file path=docProps/app.xml><?xml version="1.0" encoding="utf-8"?>
<Properties xmlns="http://schemas.openxmlformats.org/officeDocument/2006/extended-properties" xmlns:vt="http://schemas.openxmlformats.org/officeDocument/2006/docPropsVTypes">
  <Template>2017_Nuveen_PPT_Onscreen</Template>
  <TotalTime>41733</TotalTime>
  <Words>2480</Words>
  <Application>Microsoft Office PowerPoint</Application>
  <PresentationFormat>Custom</PresentationFormat>
  <Paragraphs>188</Paragraphs>
  <Slides>10</Slides>
  <Notes>10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22" baseType="lpstr">
      <vt:lpstr>-apple-system</vt:lpstr>
      <vt:lpstr>Aptos</vt:lpstr>
      <vt:lpstr>Arial</vt:lpstr>
      <vt:lpstr>Arial Narrow</vt:lpstr>
      <vt:lpstr>Calibri</vt:lpstr>
      <vt:lpstr>Georgia</vt:lpstr>
      <vt:lpstr>Symbol</vt:lpstr>
      <vt:lpstr>System Font Regular</vt:lpstr>
      <vt:lpstr>Times New Roman</vt:lpstr>
      <vt:lpstr>Wingdings</vt:lpstr>
      <vt:lpstr>2017_Nuveen_PPT_Onscreen</vt:lpstr>
      <vt:lpstr>think-cell Slide</vt:lpstr>
      <vt:lpstr>Understand how in-plan income option can increase retirement readiness</vt:lpstr>
      <vt:lpstr>The employee perspective: why an in-plan annuity?</vt:lpstr>
      <vt:lpstr>In-plan annuities can increase participants’  retirement-readiness </vt:lpstr>
      <vt:lpstr>The risks that come with the reward of a long retirement</vt:lpstr>
      <vt:lpstr>The employer perspective: why it’s important to recruit, retain and retire…on time</vt:lpstr>
      <vt:lpstr>The reluctant retiree</vt:lpstr>
      <vt:lpstr>Annuities: myth vs. reality</vt:lpstr>
      <vt:lpstr>Annuities: myth vs. reality</vt:lpstr>
      <vt:lpstr>Understanding workforce sentiment around lifetime income</vt:lpstr>
      <vt:lpstr>Important information</vt:lpstr>
    </vt:vector>
  </TitlesOfParts>
  <Company>RR Donnelley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RR Donnelley</dc:creator>
  <cp:lastModifiedBy>Faiella, Stephanie</cp:lastModifiedBy>
  <cp:revision>1279</cp:revision>
  <cp:lastPrinted>2020-08-06T17:08:50Z</cp:lastPrinted>
  <dcterms:created xsi:type="dcterms:W3CDTF">2017-06-07T15:44:00Z</dcterms:created>
  <dcterms:modified xsi:type="dcterms:W3CDTF">2024-12-02T20:30:40Z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0x0101009F6B2A694DC5E944B06B92ADB42E3817</vt:lpwstr>
  </property>
  <property fmtid="{D5CDD505-2E9C-101B-9397-08002B2CF9AE}" pid="3" name="ClassificationId">
    <vt:lpwstr>caad1aa0-b4bf-47aa-b84e-cdf82d47dcf5</vt:lpwstr>
  </property>
  <property fmtid="{D5CDD505-2E9C-101B-9397-08002B2CF9AE}" pid="4" name="ClassificationContentMarkingFooterLocations">
    <vt:lpwstr>2017_Nuveen_PPT_Onscreen:11</vt:lpwstr>
  </property>
  <property fmtid="{D5CDD505-2E9C-101B-9397-08002B2CF9AE}" pid="5" name="ClassificationContentMarkingFooterText">
    <vt:lpwstr>Confidential (C)</vt:lpwstr>
  </property>
  <property fmtid="{D5CDD505-2E9C-101B-9397-08002B2CF9AE}" pid="6" name="MSIP_Label_923fbcac-c1a0-42ae-9212-22391b0bb07a_Enabled">
    <vt:lpwstr>true</vt:lpwstr>
  </property>
  <property fmtid="{D5CDD505-2E9C-101B-9397-08002B2CF9AE}" pid="7" name="MSIP_Label_923fbcac-c1a0-42ae-9212-22391b0bb07a_SetDate">
    <vt:lpwstr>2023-09-19T17:31:01Z</vt:lpwstr>
  </property>
  <property fmtid="{D5CDD505-2E9C-101B-9397-08002B2CF9AE}" pid="8" name="MSIP_Label_923fbcac-c1a0-42ae-9212-22391b0bb07a_Method">
    <vt:lpwstr>Privileged</vt:lpwstr>
  </property>
  <property fmtid="{D5CDD505-2E9C-101B-9397-08002B2CF9AE}" pid="9" name="MSIP_Label_923fbcac-c1a0-42ae-9212-22391b0bb07a_Name">
    <vt:lpwstr>TIAA-Sensitivity-Public-Standard</vt:lpwstr>
  </property>
  <property fmtid="{D5CDD505-2E9C-101B-9397-08002B2CF9AE}" pid="10" name="MSIP_Label_923fbcac-c1a0-42ae-9212-22391b0bb07a_SiteId">
    <vt:lpwstr>67080e55-9c90-409b-9421-7fab7df8331b</vt:lpwstr>
  </property>
  <property fmtid="{D5CDD505-2E9C-101B-9397-08002B2CF9AE}" pid="11" name="MSIP_Label_923fbcac-c1a0-42ae-9212-22391b0bb07a_ActionId">
    <vt:lpwstr>6ddc2ec0-0502-4ed7-97d5-7e9d1903e356</vt:lpwstr>
  </property>
  <property fmtid="{D5CDD505-2E9C-101B-9397-08002B2CF9AE}" pid="12" name="MSIP_Label_923fbcac-c1a0-42ae-9212-22391b0bb07a_ContentBits">
    <vt:lpwstr>0</vt:lpwstr>
  </property>
  <property fmtid="{D5CDD505-2E9C-101B-9397-08002B2CF9AE}" pid="13" name="MediaServiceImageTags">
    <vt:lpwstr/>
  </property>
</Properties>
</file>