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2.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3.xml" ContentType="application/vnd.openxmlformats-officedocument.drawingml.chartshapes+xml"/>
  <Override PartName="/ppt/notesSlides/notesSlide2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9.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0.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1.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2.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43.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4.xml" ContentType="application/vnd.openxmlformats-officedocument.drawingml.chartshapes+xml"/>
  <Override PartName="/ppt/notesSlides/notesSlide44.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45.xml" ContentType="application/vnd.openxmlformats-officedocument.presentationml.notesSlide+xml"/>
  <Override PartName="/ppt/comments/modernComment_A51_F59ABF09.xml" ContentType="application/vnd.ms-powerpoint.comments+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2"/>
  </p:notesMasterIdLst>
  <p:handoutMasterIdLst>
    <p:handoutMasterId r:id="rId63"/>
  </p:handoutMasterIdLst>
  <p:sldIdLst>
    <p:sldId id="337" r:id="rId5"/>
    <p:sldId id="339" r:id="rId6"/>
    <p:sldId id="257" r:id="rId7"/>
    <p:sldId id="2593" r:id="rId8"/>
    <p:sldId id="2637" r:id="rId9"/>
    <p:sldId id="2592" r:id="rId10"/>
    <p:sldId id="2564" r:id="rId11"/>
    <p:sldId id="2591" r:id="rId12"/>
    <p:sldId id="2613" r:id="rId13"/>
    <p:sldId id="2578" r:id="rId14"/>
    <p:sldId id="2579" r:id="rId15"/>
    <p:sldId id="2147483151" r:id="rId16"/>
    <p:sldId id="2142533517" r:id="rId17"/>
    <p:sldId id="258" r:id="rId18"/>
    <p:sldId id="2614" r:id="rId19"/>
    <p:sldId id="2616" r:id="rId20"/>
    <p:sldId id="2617" r:id="rId21"/>
    <p:sldId id="2581" r:id="rId22"/>
    <p:sldId id="2147483147" r:id="rId23"/>
    <p:sldId id="2147483152" r:id="rId24"/>
    <p:sldId id="2584" r:id="rId25"/>
    <p:sldId id="2619" r:id="rId26"/>
    <p:sldId id="2585" r:id="rId27"/>
    <p:sldId id="2618" r:id="rId28"/>
    <p:sldId id="2147483153" r:id="rId29"/>
    <p:sldId id="2620" r:id="rId30"/>
    <p:sldId id="2588" r:id="rId31"/>
    <p:sldId id="2586" r:id="rId32"/>
    <p:sldId id="2147483154" r:id="rId33"/>
    <p:sldId id="2589" r:id="rId34"/>
    <p:sldId id="2623" r:id="rId35"/>
    <p:sldId id="2622" r:id="rId36"/>
    <p:sldId id="2147483148" r:id="rId37"/>
    <p:sldId id="2590" r:id="rId38"/>
    <p:sldId id="2582" r:id="rId39"/>
    <p:sldId id="2599" r:id="rId40"/>
    <p:sldId id="2595" r:id="rId41"/>
    <p:sldId id="2596" r:id="rId42"/>
    <p:sldId id="2597" r:id="rId43"/>
    <p:sldId id="2598" r:id="rId44"/>
    <p:sldId id="2147483144" r:id="rId45"/>
    <p:sldId id="2607" r:id="rId46"/>
    <p:sldId id="2636" r:id="rId47"/>
    <p:sldId id="2630" r:id="rId48"/>
    <p:sldId id="2631" r:id="rId49"/>
    <p:sldId id="2632" r:id="rId50"/>
    <p:sldId id="2633" r:id="rId51"/>
    <p:sldId id="2634" r:id="rId52"/>
    <p:sldId id="2635" r:id="rId53"/>
    <p:sldId id="2638" r:id="rId54"/>
    <p:sldId id="2639" r:id="rId55"/>
    <p:sldId id="2640" r:id="rId56"/>
    <p:sldId id="2641" r:id="rId57"/>
    <p:sldId id="2147483145" r:id="rId58"/>
    <p:sldId id="444" r:id="rId59"/>
    <p:sldId id="445" r:id="rId60"/>
    <p:sldId id="279"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C67451-CC2D-4BE9-ABEC-034AD0003BD7}" name="Yakoboski, Paul" initials="PY" userId="S::PYakoboski@tiaa.org::e04ceb1c-3820-4738-b73c-52ce25516528" providerId="AD"/>
  <p188:author id="{0874216E-E602-B0BD-016A-F4C7E798A71B}" name="Jackson Wallace" initials="JW" userId="68c8ae1f8303539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606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B40409-5004-46D8-8D25-D073BCC5E05D}" v="10" dt="2026-06-12T19:24:00.2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35"/>
    <p:restoredTop sz="96949"/>
  </p:normalViewPr>
  <p:slideViewPr>
    <p:cSldViewPr snapToGrid="0" showGuides="1">
      <p:cViewPr varScale="1">
        <p:scale>
          <a:sx n="57" d="100"/>
          <a:sy n="57" d="100"/>
        </p:scale>
        <p:origin x="772" y="44"/>
      </p:cViewPr>
      <p:guideLst/>
    </p:cSldViewPr>
  </p:slideViewPr>
  <p:notesTextViewPr>
    <p:cViewPr>
      <p:scale>
        <a:sx n="185" d="100"/>
        <a:sy n="185" d="100"/>
      </p:scale>
      <p:origin x="0" y="0"/>
    </p:cViewPr>
  </p:notesTextViewPr>
  <p:sorterViewPr>
    <p:cViewPr>
      <p:scale>
        <a:sx n="80" d="100"/>
        <a:sy n="80" d="100"/>
      </p:scale>
      <p:origin x="0" y="0"/>
    </p:cViewPr>
  </p:sorterViewPr>
  <p:notesViewPr>
    <p:cSldViewPr snapToGrid="0" showGuides="1">
      <p:cViewPr varScale="1">
        <p:scale>
          <a:sx n="43" d="100"/>
          <a:sy n="43" d="100"/>
        </p:scale>
        <p:origin x="2324" y="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handoutMaster" Target="handoutMasters/handoutMaster1.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iella, Stephanie" userId="22b88b3d-0707-4e25-a618-92f7d1f9e983" providerId="ADAL" clId="{FE6C92B2-8546-4E99-B9F6-6E92F66A99B7}"/>
    <pc:docChg chg="undo custSel mod modSld modMainMaster">
      <pc:chgData name="Faiella, Stephanie" userId="22b88b3d-0707-4e25-a618-92f7d1f9e983" providerId="ADAL" clId="{FE6C92B2-8546-4E99-B9F6-6E92F66A99B7}" dt="2026-06-12T20:14:07.609" v="58" actId="113"/>
      <pc:docMkLst>
        <pc:docMk/>
      </pc:docMkLst>
      <pc:sldChg chg="delSp mod">
        <pc:chgData name="Faiella, Stephanie" userId="22b88b3d-0707-4e25-a618-92f7d1f9e983" providerId="ADAL" clId="{FE6C92B2-8546-4E99-B9F6-6E92F66A99B7}" dt="2026-06-11T14:16:27.470" v="11" actId="478"/>
        <pc:sldMkLst>
          <pc:docMk/>
          <pc:sldMk cId="2554749350" sldId="257"/>
        </pc:sldMkLst>
        <pc:spChg chg="del">
          <ac:chgData name="Faiella, Stephanie" userId="22b88b3d-0707-4e25-a618-92f7d1f9e983" providerId="ADAL" clId="{FE6C92B2-8546-4E99-B9F6-6E92F66A99B7}" dt="2026-06-11T14:16:27.470" v="11" actId="478"/>
          <ac:spMkLst>
            <pc:docMk/>
            <pc:sldMk cId="2554749350" sldId="257"/>
            <ac:spMk id="11" creationId="{AF2D003C-58A9-9AD9-B764-859D9D27D793}"/>
          </ac:spMkLst>
        </pc:spChg>
      </pc:sldChg>
      <pc:sldChg chg="modSp">
        <pc:chgData name="Faiella, Stephanie" userId="22b88b3d-0707-4e25-a618-92f7d1f9e983" providerId="ADAL" clId="{FE6C92B2-8546-4E99-B9F6-6E92F66A99B7}" dt="2026-06-11T14:36:16.804" v="27"/>
        <pc:sldMkLst>
          <pc:docMk/>
          <pc:sldMk cId="2505017442" sldId="258"/>
        </pc:sldMkLst>
        <pc:spChg chg="mod">
          <ac:chgData name="Faiella, Stephanie" userId="22b88b3d-0707-4e25-a618-92f7d1f9e983" providerId="ADAL" clId="{FE6C92B2-8546-4E99-B9F6-6E92F66A99B7}" dt="2026-06-11T14:36:16.804" v="27"/>
          <ac:spMkLst>
            <pc:docMk/>
            <pc:sldMk cId="2505017442" sldId="258"/>
            <ac:spMk id="7" creationId="{803F66D1-CFFC-155F-ED13-366FB7A36101}"/>
          </ac:spMkLst>
        </pc:spChg>
      </pc:sldChg>
      <pc:sldChg chg="delSp modSp mod">
        <pc:chgData name="Faiella, Stephanie" userId="22b88b3d-0707-4e25-a618-92f7d1f9e983" providerId="ADAL" clId="{FE6C92B2-8546-4E99-B9F6-6E92F66A99B7}" dt="2026-06-12T19:19:38.733" v="34" actId="207"/>
        <pc:sldMkLst>
          <pc:docMk/>
          <pc:sldMk cId="657084076" sldId="279"/>
        </pc:sldMkLst>
        <pc:spChg chg="mod">
          <ac:chgData name="Faiella, Stephanie" userId="22b88b3d-0707-4e25-a618-92f7d1f9e983" providerId="ADAL" clId="{FE6C92B2-8546-4E99-B9F6-6E92F66A99B7}" dt="2026-06-12T19:19:38.733" v="34" actId="207"/>
          <ac:spMkLst>
            <pc:docMk/>
            <pc:sldMk cId="657084076" sldId="279"/>
            <ac:spMk id="3" creationId="{4036D33A-0C2F-2E0E-2F81-3596739FE370}"/>
          </ac:spMkLst>
        </pc:spChg>
        <pc:spChg chg="del mod">
          <ac:chgData name="Faiella, Stephanie" userId="22b88b3d-0707-4e25-a618-92f7d1f9e983" providerId="ADAL" clId="{FE6C92B2-8546-4E99-B9F6-6E92F66A99B7}" dt="2026-06-11T14:36:16.827" v="29"/>
          <ac:spMkLst>
            <pc:docMk/>
            <pc:sldMk cId="657084076" sldId="279"/>
            <ac:spMk id="5" creationId="{2D0BC703-ADD7-B7AB-E7AB-978DC546BA67}"/>
          </ac:spMkLst>
        </pc:spChg>
        <pc:spChg chg="mod">
          <ac:chgData name="Faiella, Stephanie" userId="22b88b3d-0707-4e25-a618-92f7d1f9e983" providerId="ADAL" clId="{FE6C92B2-8546-4E99-B9F6-6E92F66A99B7}" dt="2026-06-11T14:36:16.804" v="27"/>
          <ac:spMkLst>
            <pc:docMk/>
            <pc:sldMk cId="657084076" sldId="279"/>
            <ac:spMk id="12" creationId="{038EC9E2-3FC4-0D41-921E-EB2916CCB2A1}"/>
          </ac:spMkLst>
        </pc:spChg>
      </pc:sldChg>
      <pc:sldChg chg="delSp modSp mod">
        <pc:chgData name="Faiella, Stephanie" userId="22b88b3d-0707-4e25-a618-92f7d1f9e983" providerId="ADAL" clId="{FE6C92B2-8546-4E99-B9F6-6E92F66A99B7}" dt="2026-06-12T20:11:26.603" v="53" actId="1076"/>
        <pc:sldMkLst>
          <pc:docMk/>
          <pc:sldMk cId="2891222977" sldId="337"/>
        </pc:sldMkLst>
        <pc:spChg chg="del">
          <ac:chgData name="Faiella, Stephanie" userId="22b88b3d-0707-4e25-a618-92f7d1f9e983" providerId="ADAL" clId="{FE6C92B2-8546-4E99-B9F6-6E92F66A99B7}" dt="2026-06-11T14:16:20.059" v="9" actId="478"/>
          <ac:spMkLst>
            <pc:docMk/>
            <pc:sldMk cId="2891222977" sldId="337"/>
            <ac:spMk id="7" creationId="{7B39F87F-C349-E6F7-B78B-594C7BA7FD51}"/>
          </ac:spMkLst>
        </pc:spChg>
        <pc:spChg chg="mod">
          <ac:chgData name="Faiella, Stephanie" userId="22b88b3d-0707-4e25-a618-92f7d1f9e983" providerId="ADAL" clId="{FE6C92B2-8546-4E99-B9F6-6E92F66A99B7}" dt="2026-06-12T20:11:26.603" v="53" actId="1076"/>
          <ac:spMkLst>
            <pc:docMk/>
            <pc:sldMk cId="2891222977" sldId="337"/>
            <ac:spMk id="8" creationId="{D734DE2D-5A84-54D1-EFF6-6813FCA1CAA9}"/>
          </ac:spMkLst>
        </pc:spChg>
      </pc:sldChg>
      <pc:sldChg chg="delSp mod">
        <pc:chgData name="Faiella, Stephanie" userId="22b88b3d-0707-4e25-a618-92f7d1f9e983" providerId="ADAL" clId="{FE6C92B2-8546-4E99-B9F6-6E92F66A99B7}" dt="2026-06-11T14:16:23.467" v="10" actId="478"/>
        <pc:sldMkLst>
          <pc:docMk/>
          <pc:sldMk cId="1308790188" sldId="339"/>
        </pc:sldMkLst>
        <pc:spChg chg="del">
          <ac:chgData name="Faiella, Stephanie" userId="22b88b3d-0707-4e25-a618-92f7d1f9e983" providerId="ADAL" clId="{FE6C92B2-8546-4E99-B9F6-6E92F66A99B7}" dt="2026-06-11T14:16:23.467" v="10" actId="478"/>
          <ac:spMkLst>
            <pc:docMk/>
            <pc:sldMk cId="1308790188" sldId="339"/>
            <ac:spMk id="7" creationId="{BA21FCDA-86D0-A6B5-B8EC-78DABCCEFDF4}"/>
          </ac:spMkLst>
        </pc:spChg>
      </pc:sldChg>
      <pc:sldChg chg="modSp">
        <pc:chgData name="Faiella, Stephanie" userId="22b88b3d-0707-4e25-a618-92f7d1f9e983" providerId="ADAL" clId="{FE6C92B2-8546-4E99-B9F6-6E92F66A99B7}" dt="2026-06-11T14:36:16.804" v="27"/>
        <pc:sldMkLst>
          <pc:docMk/>
          <pc:sldMk cId="2472507593" sldId="444"/>
        </pc:sldMkLst>
        <pc:spChg chg="mod">
          <ac:chgData name="Faiella, Stephanie" userId="22b88b3d-0707-4e25-a618-92f7d1f9e983" providerId="ADAL" clId="{FE6C92B2-8546-4E99-B9F6-6E92F66A99B7}" dt="2026-06-11T14:36:16.804" v="27"/>
          <ac:spMkLst>
            <pc:docMk/>
            <pc:sldMk cId="2472507593" sldId="444"/>
            <ac:spMk id="7" creationId="{28F94664-0B32-063A-0537-B781E9644D9D}"/>
          </ac:spMkLst>
        </pc:spChg>
      </pc:sldChg>
      <pc:sldChg chg="modSp">
        <pc:chgData name="Faiella, Stephanie" userId="22b88b3d-0707-4e25-a618-92f7d1f9e983" providerId="ADAL" clId="{FE6C92B2-8546-4E99-B9F6-6E92F66A99B7}" dt="2026-06-11T14:36:16.804" v="27"/>
        <pc:sldMkLst>
          <pc:docMk/>
          <pc:sldMk cId="3858995026" sldId="445"/>
        </pc:sldMkLst>
        <pc:spChg chg="mod">
          <ac:chgData name="Faiella, Stephanie" userId="22b88b3d-0707-4e25-a618-92f7d1f9e983" providerId="ADAL" clId="{FE6C92B2-8546-4E99-B9F6-6E92F66A99B7}" dt="2026-06-11T14:36:16.804" v="27"/>
          <ac:spMkLst>
            <pc:docMk/>
            <pc:sldMk cId="3858995026" sldId="445"/>
            <ac:spMk id="7" creationId="{DA946E10-07C0-1573-BA89-BDB7FA2605A3}"/>
          </ac:spMkLst>
        </pc:spChg>
      </pc:sldChg>
      <pc:sldChg chg="delSp mod">
        <pc:chgData name="Faiella, Stephanie" userId="22b88b3d-0707-4e25-a618-92f7d1f9e983" providerId="ADAL" clId="{FE6C92B2-8546-4E99-B9F6-6E92F66A99B7}" dt="2026-06-11T14:16:45.477" v="20" actId="478"/>
        <pc:sldMkLst>
          <pc:docMk/>
          <pc:sldMk cId="1181540344" sldId="2564"/>
        </pc:sldMkLst>
        <pc:spChg chg="del">
          <ac:chgData name="Faiella, Stephanie" userId="22b88b3d-0707-4e25-a618-92f7d1f9e983" providerId="ADAL" clId="{FE6C92B2-8546-4E99-B9F6-6E92F66A99B7}" dt="2026-06-11T14:16:45.477" v="20" actId="478"/>
          <ac:spMkLst>
            <pc:docMk/>
            <pc:sldMk cId="1181540344" sldId="2564"/>
            <ac:spMk id="9" creationId="{488F0C46-0563-4596-1AE2-A26A108D998B}"/>
          </ac:spMkLst>
        </pc:spChg>
      </pc:sldChg>
      <pc:sldChg chg="delSp mod">
        <pc:chgData name="Faiella, Stephanie" userId="22b88b3d-0707-4e25-a618-92f7d1f9e983" providerId="ADAL" clId="{FE6C92B2-8546-4E99-B9F6-6E92F66A99B7}" dt="2026-06-11T14:35:42.329" v="23" actId="478"/>
        <pc:sldMkLst>
          <pc:docMk/>
          <pc:sldMk cId="1157927312" sldId="2578"/>
        </pc:sldMkLst>
        <pc:spChg chg="del">
          <ac:chgData name="Faiella, Stephanie" userId="22b88b3d-0707-4e25-a618-92f7d1f9e983" providerId="ADAL" clId="{FE6C92B2-8546-4E99-B9F6-6E92F66A99B7}" dt="2026-06-11T14:35:42.329" v="23" actId="478"/>
          <ac:spMkLst>
            <pc:docMk/>
            <pc:sldMk cId="1157927312" sldId="2578"/>
            <ac:spMk id="10" creationId="{7163C921-1EF7-C3F8-16EC-6E8456511859}"/>
          </ac:spMkLst>
        </pc:spChg>
      </pc:sldChg>
      <pc:sldChg chg="delSp mod">
        <pc:chgData name="Faiella, Stephanie" userId="22b88b3d-0707-4e25-a618-92f7d1f9e983" providerId="ADAL" clId="{FE6C92B2-8546-4E99-B9F6-6E92F66A99B7}" dt="2026-06-11T14:35:47.801" v="24" actId="478"/>
        <pc:sldMkLst>
          <pc:docMk/>
          <pc:sldMk cId="2834202366" sldId="2579"/>
        </pc:sldMkLst>
        <pc:spChg chg="del">
          <ac:chgData name="Faiella, Stephanie" userId="22b88b3d-0707-4e25-a618-92f7d1f9e983" providerId="ADAL" clId="{FE6C92B2-8546-4E99-B9F6-6E92F66A99B7}" dt="2026-06-11T14:35:47.801" v="24" actId="478"/>
          <ac:spMkLst>
            <pc:docMk/>
            <pc:sldMk cId="2834202366" sldId="2579"/>
            <ac:spMk id="5" creationId="{A7A16E1E-5B95-D1AF-1F8A-CCBDC5D03553}"/>
          </ac:spMkLst>
        </pc:spChg>
      </pc:sldChg>
      <pc:sldChg chg="modSp">
        <pc:chgData name="Faiella, Stephanie" userId="22b88b3d-0707-4e25-a618-92f7d1f9e983" providerId="ADAL" clId="{FE6C92B2-8546-4E99-B9F6-6E92F66A99B7}" dt="2026-06-11T14:36:16.804" v="27"/>
        <pc:sldMkLst>
          <pc:docMk/>
          <pc:sldMk cId="305532792" sldId="2581"/>
        </pc:sldMkLst>
        <pc:spChg chg="mod">
          <ac:chgData name="Faiella, Stephanie" userId="22b88b3d-0707-4e25-a618-92f7d1f9e983" providerId="ADAL" clId="{FE6C92B2-8546-4E99-B9F6-6E92F66A99B7}" dt="2026-06-11T14:36:16.804" v="27"/>
          <ac:spMkLst>
            <pc:docMk/>
            <pc:sldMk cId="305532792" sldId="2581"/>
            <ac:spMk id="3" creationId="{DC40519D-8AB4-2ECC-62AD-B0F3E471C729}"/>
          </ac:spMkLst>
        </pc:spChg>
      </pc:sldChg>
      <pc:sldChg chg="modSp">
        <pc:chgData name="Faiella, Stephanie" userId="22b88b3d-0707-4e25-a618-92f7d1f9e983" providerId="ADAL" clId="{FE6C92B2-8546-4E99-B9F6-6E92F66A99B7}" dt="2026-06-11T14:36:16.804" v="27"/>
        <pc:sldMkLst>
          <pc:docMk/>
          <pc:sldMk cId="2303413649" sldId="2582"/>
        </pc:sldMkLst>
        <pc:spChg chg="mod">
          <ac:chgData name="Faiella, Stephanie" userId="22b88b3d-0707-4e25-a618-92f7d1f9e983" providerId="ADAL" clId="{FE6C92B2-8546-4E99-B9F6-6E92F66A99B7}" dt="2026-06-11T14:36:16.804" v="27"/>
          <ac:spMkLst>
            <pc:docMk/>
            <pc:sldMk cId="2303413649" sldId="2582"/>
            <ac:spMk id="4" creationId="{AD34754E-2A01-8364-9B5E-60D2827D48E1}"/>
          </ac:spMkLst>
        </pc:spChg>
      </pc:sldChg>
      <pc:sldChg chg="modSp">
        <pc:chgData name="Faiella, Stephanie" userId="22b88b3d-0707-4e25-a618-92f7d1f9e983" providerId="ADAL" clId="{FE6C92B2-8546-4E99-B9F6-6E92F66A99B7}" dt="2026-06-11T14:36:16.804" v="27"/>
        <pc:sldMkLst>
          <pc:docMk/>
          <pc:sldMk cId="3824220985" sldId="2584"/>
        </pc:sldMkLst>
        <pc:spChg chg="mod">
          <ac:chgData name="Faiella, Stephanie" userId="22b88b3d-0707-4e25-a618-92f7d1f9e983" providerId="ADAL" clId="{FE6C92B2-8546-4E99-B9F6-6E92F66A99B7}" dt="2026-06-11T14:36:16.804" v="27"/>
          <ac:spMkLst>
            <pc:docMk/>
            <pc:sldMk cId="3824220985" sldId="2584"/>
            <ac:spMk id="7" creationId="{1695EED7-F1E9-C291-4EAA-EF03BA38F03C}"/>
          </ac:spMkLst>
        </pc:spChg>
      </pc:sldChg>
      <pc:sldChg chg="modSp">
        <pc:chgData name="Faiella, Stephanie" userId="22b88b3d-0707-4e25-a618-92f7d1f9e983" providerId="ADAL" clId="{FE6C92B2-8546-4E99-B9F6-6E92F66A99B7}" dt="2026-06-11T14:36:16.804" v="27"/>
        <pc:sldMkLst>
          <pc:docMk/>
          <pc:sldMk cId="1637136008" sldId="2585"/>
        </pc:sldMkLst>
        <pc:spChg chg="mod">
          <ac:chgData name="Faiella, Stephanie" userId="22b88b3d-0707-4e25-a618-92f7d1f9e983" providerId="ADAL" clId="{FE6C92B2-8546-4E99-B9F6-6E92F66A99B7}" dt="2026-06-11T14:36:16.804" v="27"/>
          <ac:spMkLst>
            <pc:docMk/>
            <pc:sldMk cId="1637136008" sldId="2585"/>
            <ac:spMk id="4" creationId="{55C22CCD-F1D1-EFE3-F90C-656E8A470F2C}"/>
          </ac:spMkLst>
        </pc:spChg>
      </pc:sldChg>
      <pc:sldChg chg="modSp">
        <pc:chgData name="Faiella, Stephanie" userId="22b88b3d-0707-4e25-a618-92f7d1f9e983" providerId="ADAL" clId="{FE6C92B2-8546-4E99-B9F6-6E92F66A99B7}" dt="2026-06-11T14:36:16.804" v="27"/>
        <pc:sldMkLst>
          <pc:docMk/>
          <pc:sldMk cId="2530217508" sldId="2586"/>
        </pc:sldMkLst>
        <pc:spChg chg="mod">
          <ac:chgData name="Faiella, Stephanie" userId="22b88b3d-0707-4e25-a618-92f7d1f9e983" providerId="ADAL" clId="{FE6C92B2-8546-4E99-B9F6-6E92F66A99B7}" dt="2026-06-11T14:36:16.804" v="27"/>
          <ac:spMkLst>
            <pc:docMk/>
            <pc:sldMk cId="2530217508" sldId="2586"/>
            <ac:spMk id="4" creationId="{7984A50D-6B82-B67A-353F-16FBC7963674}"/>
          </ac:spMkLst>
        </pc:spChg>
      </pc:sldChg>
      <pc:sldChg chg="modSp">
        <pc:chgData name="Faiella, Stephanie" userId="22b88b3d-0707-4e25-a618-92f7d1f9e983" providerId="ADAL" clId="{FE6C92B2-8546-4E99-B9F6-6E92F66A99B7}" dt="2026-06-11T14:36:16.804" v="27"/>
        <pc:sldMkLst>
          <pc:docMk/>
          <pc:sldMk cId="3395848132" sldId="2588"/>
        </pc:sldMkLst>
        <pc:spChg chg="mod">
          <ac:chgData name="Faiella, Stephanie" userId="22b88b3d-0707-4e25-a618-92f7d1f9e983" providerId="ADAL" clId="{FE6C92B2-8546-4E99-B9F6-6E92F66A99B7}" dt="2026-06-11T14:36:16.804" v="27"/>
          <ac:spMkLst>
            <pc:docMk/>
            <pc:sldMk cId="3395848132" sldId="2588"/>
            <ac:spMk id="7" creationId="{076F2C15-4B62-481D-69AB-B0C4C0B9607C}"/>
          </ac:spMkLst>
        </pc:spChg>
      </pc:sldChg>
      <pc:sldChg chg="modSp">
        <pc:chgData name="Faiella, Stephanie" userId="22b88b3d-0707-4e25-a618-92f7d1f9e983" providerId="ADAL" clId="{FE6C92B2-8546-4E99-B9F6-6E92F66A99B7}" dt="2026-06-11T14:36:16.804" v="27"/>
        <pc:sldMkLst>
          <pc:docMk/>
          <pc:sldMk cId="1776253155" sldId="2589"/>
        </pc:sldMkLst>
        <pc:spChg chg="mod">
          <ac:chgData name="Faiella, Stephanie" userId="22b88b3d-0707-4e25-a618-92f7d1f9e983" providerId="ADAL" clId="{FE6C92B2-8546-4E99-B9F6-6E92F66A99B7}" dt="2026-06-11T14:36:16.804" v="27"/>
          <ac:spMkLst>
            <pc:docMk/>
            <pc:sldMk cId="1776253155" sldId="2589"/>
            <ac:spMk id="4" creationId="{B8D2A51F-0046-BC79-98F0-07C9767D2079}"/>
          </ac:spMkLst>
        </pc:spChg>
      </pc:sldChg>
      <pc:sldChg chg="modSp">
        <pc:chgData name="Faiella, Stephanie" userId="22b88b3d-0707-4e25-a618-92f7d1f9e983" providerId="ADAL" clId="{FE6C92B2-8546-4E99-B9F6-6E92F66A99B7}" dt="2026-06-11T14:36:16.804" v="27"/>
        <pc:sldMkLst>
          <pc:docMk/>
          <pc:sldMk cId="3732960396" sldId="2590"/>
        </pc:sldMkLst>
        <pc:spChg chg="mod">
          <ac:chgData name="Faiella, Stephanie" userId="22b88b3d-0707-4e25-a618-92f7d1f9e983" providerId="ADAL" clId="{FE6C92B2-8546-4E99-B9F6-6E92F66A99B7}" dt="2026-06-11T14:36:16.804" v="27"/>
          <ac:spMkLst>
            <pc:docMk/>
            <pc:sldMk cId="3732960396" sldId="2590"/>
            <ac:spMk id="3" creationId="{22958267-D50E-9227-D92D-0ED30DFE5309}"/>
          </ac:spMkLst>
        </pc:spChg>
      </pc:sldChg>
      <pc:sldChg chg="delSp mod">
        <pc:chgData name="Faiella, Stephanie" userId="22b88b3d-0707-4e25-a618-92f7d1f9e983" providerId="ADAL" clId="{FE6C92B2-8546-4E99-B9F6-6E92F66A99B7}" dt="2026-06-11T14:16:48.744" v="21" actId="478"/>
        <pc:sldMkLst>
          <pc:docMk/>
          <pc:sldMk cId="430926602" sldId="2591"/>
        </pc:sldMkLst>
        <pc:spChg chg="del">
          <ac:chgData name="Faiella, Stephanie" userId="22b88b3d-0707-4e25-a618-92f7d1f9e983" providerId="ADAL" clId="{FE6C92B2-8546-4E99-B9F6-6E92F66A99B7}" dt="2026-06-11T14:16:48.744" v="21" actId="478"/>
          <ac:spMkLst>
            <pc:docMk/>
            <pc:sldMk cId="430926602" sldId="2591"/>
            <ac:spMk id="10" creationId="{E05D6AA3-FAA9-826B-5E1C-3B1CA7C0CE3E}"/>
          </ac:spMkLst>
        </pc:spChg>
      </pc:sldChg>
      <pc:sldChg chg="delSp mod">
        <pc:chgData name="Faiella, Stephanie" userId="22b88b3d-0707-4e25-a618-92f7d1f9e983" providerId="ADAL" clId="{FE6C92B2-8546-4E99-B9F6-6E92F66A99B7}" dt="2026-06-11T14:16:41.897" v="19" actId="478"/>
        <pc:sldMkLst>
          <pc:docMk/>
          <pc:sldMk cId="1028872950" sldId="2592"/>
        </pc:sldMkLst>
        <pc:spChg chg="del">
          <ac:chgData name="Faiella, Stephanie" userId="22b88b3d-0707-4e25-a618-92f7d1f9e983" providerId="ADAL" clId="{FE6C92B2-8546-4E99-B9F6-6E92F66A99B7}" dt="2026-06-11T14:16:41.897" v="19" actId="478"/>
          <ac:spMkLst>
            <pc:docMk/>
            <pc:sldMk cId="1028872950" sldId="2592"/>
            <ac:spMk id="5" creationId="{686CCD8A-20CB-E20D-A37E-518D40A92462}"/>
          </ac:spMkLst>
        </pc:spChg>
      </pc:sldChg>
      <pc:sldChg chg="delSp modSp mod">
        <pc:chgData name="Faiella, Stephanie" userId="22b88b3d-0707-4e25-a618-92f7d1f9e983" providerId="ADAL" clId="{FE6C92B2-8546-4E99-B9F6-6E92F66A99B7}" dt="2026-06-11T14:16:33.660" v="17" actId="478"/>
        <pc:sldMkLst>
          <pc:docMk/>
          <pc:sldMk cId="1305758991" sldId="2593"/>
        </pc:sldMkLst>
        <pc:spChg chg="del mod">
          <ac:chgData name="Faiella, Stephanie" userId="22b88b3d-0707-4e25-a618-92f7d1f9e983" providerId="ADAL" clId="{FE6C92B2-8546-4E99-B9F6-6E92F66A99B7}" dt="2026-06-11T14:16:33.660" v="17" actId="478"/>
          <ac:spMkLst>
            <pc:docMk/>
            <pc:sldMk cId="1305758991" sldId="2593"/>
            <ac:spMk id="8" creationId="{501F69B0-CDC6-1D0F-AF47-E9F3D7D4E8E0}"/>
          </ac:spMkLst>
        </pc:spChg>
      </pc:sldChg>
      <pc:sldChg chg="modSp">
        <pc:chgData name="Faiella, Stephanie" userId="22b88b3d-0707-4e25-a618-92f7d1f9e983" providerId="ADAL" clId="{FE6C92B2-8546-4E99-B9F6-6E92F66A99B7}" dt="2026-06-11T14:36:16.804" v="27"/>
        <pc:sldMkLst>
          <pc:docMk/>
          <pc:sldMk cId="3687580981" sldId="2595"/>
        </pc:sldMkLst>
        <pc:spChg chg="mod">
          <ac:chgData name="Faiella, Stephanie" userId="22b88b3d-0707-4e25-a618-92f7d1f9e983" providerId="ADAL" clId="{FE6C92B2-8546-4E99-B9F6-6E92F66A99B7}" dt="2026-06-11T14:36:16.804" v="27"/>
          <ac:spMkLst>
            <pc:docMk/>
            <pc:sldMk cId="3687580981" sldId="2595"/>
            <ac:spMk id="4" creationId="{28F826F3-2C3A-E9F9-6E26-838C6DEF17AB}"/>
          </ac:spMkLst>
        </pc:spChg>
      </pc:sldChg>
      <pc:sldChg chg="modSp">
        <pc:chgData name="Faiella, Stephanie" userId="22b88b3d-0707-4e25-a618-92f7d1f9e983" providerId="ADAL" clId="{FE6C92B2-8546-4E99-B9F6-6E92F66A99B7}" dt="2026-06-11T14:36:16.804" v="27"/>
        <pc:sldMkLst>
          <pc:docMk/>
          <pc:sldMk cId="2766999499" sldId="2596"/>
        </pc:sldMkLst>
        <pc:spChg chg="mod">
          <ac:chgData name="Faiella, Stephanie" userId="22b88b3d-0707-4e25-a618-92f7d1f9e983" providerId="ADAL" clId="{FE6C92B2-8546-4E99-B9F6-6E92F66A99B7}" dt="2026-06-11T14:36:16.804" v="27"/>
          <ac:spMkLst>
            <pc:docMk/>
            <pc:sldMk cId="2766999499" sldId="2596"/>
            <ac:spMk id="7" creationId="{26636384-09D8-153F-EE2E-AA74687F0C41}"/>
          </ac:spMkLst>
        </pc:spChg>
      </pc:sldChg>
      <pc:sldChg chg="delSp modSp mod">
        <pc:chgData name="Faiella, Stephanie" userId="22b88b3d-0707-4e25-a618-92f7d1f9e983" providerId="ADAL" clId="{FE6C92B2-8546-4E99-B9F6-6E92F66A99B7}" dt="2026-06-12T19:24:07.088" v="51" actId="20577"/>
        <pc:sldMkLst>
          <pc:docMk/>
          <pc:sldMk cId="1840111244" sldId="2597"/>
        </pc:sldMkLst>
        <pc:spChg chg="mod">
          <ac:chgData name="Faiella, Stephanie" userId="22b88b3d-0707-4e25-a618-92f7d1f9e983" providerId="ADAL" clId="{FE6C92B2-8546-4E99-B9F6-6E92F66A99B7}" dt="2026-06-12T19:24:07.088" v="51" actId="20577"/>
          <ac:spMkLst>
            <pc:docMk/>
            <pc:sldMk cId="1840111244" sldId="2597"/>
            <ac:spMk id="4" creationId="{418EDE41-3C65-5779-54A5-E8A60DA694EB}"/>
          </ac:spMkLst>
        </pc:spChg>
        <pc:spChg chg="del mod">
          <ac:chgData name="Faiella, Stephanie" userId="22b88b3d-0707-4e25-a618-92f7d1f9e983" providerId="ADAL" clId="{FE6C92B2-8546-4E99-B9F6-6E92F66A99B7}" dt="2026-06-12T19:23:45.543" v="40" actId="478"/>
          <ac:spMkLst>
            <pc:docMk/>
            <pc:sldMk cId="1840111244" sldId="2597"/>
            <ac:spMk id="5" creationId="{44E4B594-C70F-277B-3825-28F5DD2319E9}"/>
          </ac:spMkLst>
        </pc:spChg>
        <pc:spChg chg="mod">
          <ac:chgData name="Faiella, Stephanie" userId="22b88b3d-0707-4e25-a618-92f7d1f9e983" providerId="ADAL" clId="{FE6C92B2-8546-4E99-B9F6-6E92F66A99B7}" dt="2026-06-12T19:23:53.821" v="41" actId="14100"/>
          <ac:spMkLst>
            <pc:docMk/>
            <pc:sldMk cId="1840111244" sldId="2597"/>
            <ac:spMk id="19" creationId="{80DA7364-3D29-D5F0-F908-C2ECD3F7F221}"/>
          </ac:spMkLst>
        </pc:spChg>
      </pc:sldChg>
      <pc:sldChg chg="modSp">
        <pc:chgData name="Faiella, Stephanie" userId="22b88b3d-0707-4e25-a618-92f7d1f9e983" providerId="ADAL" clId="{FE6C92B2-8546-4E99-B9F6-6E92F66A99B7}" dt="2026-06-11T14:36:16.804" v="27"/>
        <pc:sldMkLst>
          <pc:docMk/>
          <pc:sldMk cId="2217174222" sldId="2598"/>
        </pc:sldMkLst>
        <pc:spChg chg="mod">
          <ac:chgData name="Faiella, Stephanie" userId="22b88b3d-0707-4e25-a618-92f7d1f9e983" providerId="ADAL" clId="{FE6C92B2-8546-4E99-B9F6-6E92F66A99B7}" dt="2026-06-11T14:36:16.804" v="27"/>
          <ac:spMkLst>
            <pc:docMk/>
            <pc:sldMk cId="2217174222" sldId="2598"/>
            <ac:spMk id="6" creationId="{55B6A4E2-1121-E89D-111F-46F68847567C}"/>
          </ac:spMkLst>
        </pc:spChg>
      </pc:sldChg>
      <pc:sldChg chg="modSp">
        <pc:chgData name="Faiella, Stephanie" userId="22b88b3d-0707-4e25-a618-92f7d1f9e983" providerId="ADAL" clId="{FE6C92B2-8546-4E99-B9F6-6E92F66A99B7}" dt="2026-06-11T14:36:16.804" v="27"/>
        <pc:sldMkLst>
          <pc:docMk/>
          <pc:sldMk cId="597991304" sldId="2599"/>
        </pc:sldMkLst>
        <pc:spChg chg="mod">
          <ac:chgData name="Faiella, Stephanie" userId="22b88b3d-0707-4e25-a618-92f7d1f9e983" providerId="ADAL" clId="{FE6C92B2-8546-4E99-B9F6-6E92F66A99B7}" dt="2026-06-11T14:36:16.804" v="27"/>
          <ac:spMkLst>
            <pc:docMk/>
            <pc:sldMk cId="597991304" sldId="2599"/>
            <ac:spMk id="7" creationId="{CE32E2D8-75DB-1720-7674-D1B4E3F75E0F}"/>
          </ac:spMkLst>
        </pc:spChg>
      </pc:sldChg>
      <pc:sldChg chg="modSp">
        <pc:chgData name="Faiella, Stephanie" userId="22b88b3d-0707-4e25-a618-92f7d1f9e983" providerId="ADAL" clId="{FE6C92B2-8546-4E99-B9F6-6E92F66A99B7}" dt="2026-06-11T14:36:16.804" v="27"/>
        <pc:sldMkLst>
          <pc:docMk/>
          <pc:sldMk cId="3241667946" sldId="2607"/>
        </pc:sldMkLst>
        <pc:spChg chg="mod">
          <ac:chgData name="Faiella, Stephanie" userId="22b88b3d-0707-4e25-a618-92f7d1f9e983" providerId="ADAL" clId="{FE6C92B2-8546-4E99-B9F6-6E92F66A99B7}" dt="2026-06-11T14:36:16.804" v="27"/>
          <ac:spMkLst>
            <pc:docMk/>
            <pc:sldMk cId="3241667946" sldId="2607"/>
            <ac:spMk id="4" creationId="{76B63F17-73CA-DF7B-BB63-F750D36CF367}"/>
          </ac:spMkLst>
        </pc:spChg>
      </pc:sldChg>
      <pc:sldChg chg="delSp mod">
        <pc:chgData name="Faiella, Stephanie" userId="22b88b3d-0707-4e25-a618-92f7d1f9e983" providerId="ADAL" clId="{FE6C92B2-8546-4E99-B9F6-6E92F66A99B7}" dt="2026-06-11T14:35:39.744" v="22" actId="478"/>
        <pc:sldMkLst>
          <pc:docMk/>
          <pc:sldMk cId="2306144382" sldId="2613"/>
        </pc:sldMkLst>
        <pc:spChg chg="del">
          <ac:chgData name="Faiella, Stephanie" userId="22b88b3d-0707-4e25-a618-92f7d1f9e983" providerId="ADAL" clId="{FE6C92B2-8546-4E99-B9F6-6E92F66A99B7}" dt="2026-06-11T14:35:39.744" v="22" actId="478"/>
          <ac:spMkLst>
            <pc:docMk/>
            <pc:sldMk cId="2306144382" sldId="2613"/>
            <ac:spMk id="6" creationId="{779ADA32-51C1-4785-C23C-EF9A3EC7914C}"/>
          </ac:spMkLst>
        </pc:spChg>
      </pc:sldChg>
      <pc:sldChg chg="modSp">
        <pc:chgData name="Faiella, Stephanie" userId="22b88b3d-0707-4e25-a618-92f7d1f9e983" providerId="ADAL" clId="{FE6C92B2-8546-4E99-B9F6-6E92F66A99B7}" dt="2026-06-11T14:36:16.804" v="27"/>
        <pc:sldMkLst>
          <pc:docMk/>
          <pc:sldMk cId="535704567" sldId="2614"/>
        </pc:sldMkLst>
        <pc:spChg chg="mod">
          <ac:chgData name="Faiella, Stephanie" userId="22b88b3d-0707-4e25-a618-92f7d1f9e983" providerId="ADAL" clId="{FE6C92B2-8546-4E99-B9F6-6E92F66A99B7}" dt="2026-06-11T14:36:16.804" v="27"/>
          <ac:spMkLst>
            <pc:docMk/>
            <pc:sldMk cId="535704567" sldId="2614"/>
            <ac:spMk id="4" creationId="{9B321F2C-DE48-199A-66B9-7DDC2EF04EDE}"/>
          </ac:spMkLst>
        </pc:spChg>
      </pc:sldChg>
      <pc:sldChg chg="modSp">
        <pc:chgData name="Faiella, Stephanie" userId="22b88b3d-0707-4e25-a618-92f7d1f9e983" providerId="ADAL" clId="{FE6C92B2-8546-4E99-B9F6-6E92F66A99B7}" dt="2026-06-11T14:36:16.804" v="27"/>
        <pc:sldMkLst>
          <pc:docMk/>
          <pc:sldMk cId="1370196601" sldId="2616"/>
        </pc:sldMkLst>
        <pc:spChg chg="mod">
          <ac:chgData name="Faiella, Stephanie" userId="22b88b3d-0707-4e25-a618-92f7d1f9e983" providerId="ADAL" clId="{FE6C92B2-8546-4E99-B9F6-6E92F66A99B7}" dt="2026-06-11T14:36:16.804" v="27"/>
          <ac:spMkLst>
            <pc:docMk/>
            <pc:sldMk cId="1370196601" sldId="2616"/>
            <ac:spMk id="3" creationId="{096CFD33-F810-9417-BF8C-43E7ADFD25CB}"/>
          </ac:spMkLst>
        </pc:spChg>
      </pc:sldChg>
      <pc:sldChg chg="modSp">
        <pc:chgData name="Faiella, Stephanie" userId="22b88b3d-0707-4e25-a618-92f7d1f9e983" providerId="ADAL" clId="{FE6C92B2-8546-4E99-B9F6-6E92F66A99B7}" dt="2026-06-11T14:36:16.804" v="27"/>
        <pc:sldMkLst>
          <pc:docMk/>
          <pc:sldMk cId="1927480846" sldId="2617"/>
        </pc:sldMkLst>
        <pc:spChg chg="mod">
          <ac:chgData name="Faiella, Stephanie" userId="22b88b3d-0707-4e25-a618-92f7d1f9e983" providerId="ADAL" clId="{FE6C92B2-8546-4E99-B9F6-6E92F66A99B7}" dt="2026-06-11T14:36:16.804" v="27"/>
          <ac:spMkLst>
            <pc:docMk/>
            <pc:sldMk cId="1927480846" sldId="2617"/>
            <ac:spMk id="4" creationId="{CB54C096-8910-462A-7FA5-2F694AFF8DF0}"/>
          </ac:spMkLst>
        </pc:spChg>
      </pc:sldChg>
      <pc:sldChg chg="modSp">
        <pc:chgData name="Faiella, Stephanie" userId="22b88b3d-0707-4e25-a618-92f7d1f9e983" providerId="ADAL" clId="{FE6C92B2-8546-4E99-B9F6-6E92F66A99B7}" dt="2026-06-11T14:36:16.804" v="27"/>
        <pc:sldMkLst>
          <pc:docMk/>
          <pc:sldMk cId="177029758" sldId="2618"/>
        </pc:sldMkLst>
        <pc:spChg chg="mod">
          <ac:chgData name="Faiella, Stephanie" userId="22b88b3d-0707-4e25-a618-92f7d1f9e983" providerId="ADAL" clId="{FE6C92B2-8546-4E99-B9F6-6E92F66A99B7}" dt="2026-06-11T14:36:16.804" v="27"/>
          <ac:spMkLst>
            <pc:docMk/>
            <pc:sldMk cId="177029758" sldId="2618"/>
            <ac:spMk id="4" creationId="{F13423A2-7EB9-C17C-B70B-95658E0F906C}"/>
          </ac:spMkLst>
        </pc:spChg>
      </pc:sldChg>
      <pc:sldChg chg="modSp">
        <pc:chgData name="Faiella, Stephanie" userId="22b88b3d-0707-4e25-a618-92f7d1f9e983" providerId="ADAL" clId="{FE6C92B2-8546-4E99-B9F6-6E92F66A99B7}" dt="2026-06-11T14:36:16.804" v="27"/>
        <pc:sldMkLst>
          <pc:docMk/>
          <pc:sldMk cId="825845573" sldId="2619"/>
        </pc:sldMkLst>
        <pc:spChg chg="mod">
          <ac:chgData name="Faiella, Stephanie" userId="22b88b3d-0707-4e25-a618-92f7d1f9e983" providerId="ADAL" clId="{FE6C92B2-8546-4E99-B9F6-6E92F66A99B7}" dt="2026-06-11T14:36:16.804" v="27"/>
          <ac:spMkLst>
            <pc:docMk/>
            <pc:sldMk cId="825845573" sldId="2619"/>
            <ac:spMk id="7" creationId="{BE8332E6-B4B7-6A90-E760-C3C05F8DC61C}"/>
          </ac:spMkLst>
        </pc:spChg>
      </pc:sldChg>
      <pc:sldChg chg="modSp">
        <pc:chgData name="Faiella, Stephanie" userId="22b88b3d-0707-4e25-a618-92f7d1f9e983" providerId="ADAL" clId="{FE6C92B2-8546-4E99-B9F6-6E92F66A99B7}" dt="2026-06-11T14:36:16.804" v="27"/>
        <pc:sldMkLst>
          <pc:docMk/>
          <pc:sldMk cId="1494066353" sldId="2620"/>
        </pc:sldMkLst>
        <pc:spChg chg="mod">
          <ac:chgData name="Faiella, Stephanie" userId="22b88b3d-0707-4e25-a618-92f7d1f9e983" providerId="ADAL" clId="{FE6C92B2-8546-4E99-B9F6-6E92F66A99B7}" dt="2026-06-11T14:36:16.804" v="27"/>
          <ac:spMkLst>
            <pc:docMk/>
            <pc:sldMk cId="1494066353" sldId="2620"/>
            <ac:spMk id="4" creationId="{90AEA0D5-4281-3230-D648-574EB8FED408}"/>
          </ac:spMkLst>
        </pc:spChg>
      </pc:sldChg>
      <pc:sldChg chg="modSp">
        <pc:chgData name="Faiella, Stephanie" userId="22b88b3d-0707-4e25-a618-92f7d1f9e983" providerId="ADAL" clId="{FE6C92B2-8546-4E99-B9F6-6E92F66A99B7}" dt="2026-06-11T14:36:16.804" v="27"/>
        <pc:sldMkLst>
          <pc:docMk/>
          <pc:sldMk cId="2847298209" sldId="2622"/>
        </pc:sldMkLst>
        <pc:spChg chg="mod">
          <ac:chgData name="Faiella, Stephanie" userId="22b88b3d-0707-4e25-a618-92f7d1f9e983" providerId="ADAL" clId="{FE6C92B2-8546-4E99-B9F6-6E92F66A99B7}" dt="2026-06-11T14:36:16.804" v="27"/>
          <ac:spMkLst>
            <pc:docMk/>
            <pc:sldMk cId="2847298209" sldId="2622"/>
            <ac:spMk id="14" creationId="{1DF093B4-2759-800B-0D0E-A01FE7805484}"/>
          </ac:spMkLst>
        </pc:spChg>
      </pc:sldChg>
      <pc:sldChg chg="modSp mod">
        <pc:chgData name="Faiella, Stephanie" userId="22b88b3d-0707-4e25-a618-92f7d1f9e983" providerId="ADAL" clId="{FE6C92B2-8546-4E99-B9F6-6E92F66A99B7}" dt="2026-06-12T19:20:25.138" v="37" actId="14100"/>
        <pc:sldMkLst>
          <pc:docMk/>
          <pc:sldMk cId="326446959" sldId="2623"/>
        </pc:sldMkLst>
        <pc:spChg chg="mod">
          <ac:chgData name="Faiella, Stephanie" userId="22b88b3d-0707-4e25-a618-92f7d1f9e983" providerId="ADAL" clId="{FE6C92B2-8546-4E99-B9F6-6E92F66A99B7}" dt="2026-06-11T14:36:16.804" v="27"/>
          <ac:spMkLst>
            <pc:docMk/>
            <pc:sldMk cId="326446959" sldId="2623"/>
            <ac:spMk id="4" creationId="{D57DB673-97B7-2BDD-5BC8-09E44FDDF545}"/>
          </ac:spMkLst>
        </pc:spChg>
        <pc:graphicFrameChg chg="mod">
          <ac:chgData name="Faiella, Stephanie" userId="22b88b3d-0707-4e25-a618-92f7d1f9e983" providerId="ADAL" clId="{FE6C92B2-8546-4E99-B9F6-6E92F66A99B7}" dt="2026-06-12T19:20:25.138" v="37" actId="14100"/>
          <ac:graphicFrameMkLst>
            <pc:docMk/>
            <pc:sldMk cId="326446959" sldId="2623"/>
            <ac:graphicFrameMk id="14" creationId="{DCC0AA52-F01C-D910-C0C9-ECADB17D9F3C}"/>
          </ac:graphicFrameMkLst>
        </pc:graphicFrameChg>
      </pc:sldChg>
      <pc:sldChg chg="modSp mod">
        <pc:chgData name="Faiella, Stephanie" userId="22b88b3d-0707-4e25-a618-92f7d1f9e983" providerId="ADAL" clId="{FE6C92B2-8546-4E99-B9F6-6E92F66A99B7}" dt="2026-06-12T20:14:07.609" v="58" actId="113"/>
        <pc:sldMkLst>
          <pc:docMk/>
          <pc:sldMk cId="796928367" sldId="2630"/>
        </pc:sldMkLst>
        <pc:spChg chg="mod">
          <ac:chgData name="Faiella, Stephanie" userId="22b88b3d-0707-4e25-a618-92f7d1f9e983" providerId="ADAL" clId="{FE6C92B2-8546-4E99-B9F6-6E92F66A99B7}" dt="2026-06-11T14:36:16.804" v="27"/>
          <ac:spMkLst>
            <pc:docMk/>
            <pc:sldMk cId="796928367" sldId="2630"/>
            <ac:spMk id="4" creationId="{90EAC176-A481-493A-D083-FBE8699967AA}"/>
          </ac:spMkLst>
        </pc:spChg>
        <pc:spChg chg="mod">
          <ac:chgData name="Faiella, Stephanie" userId="22b88b3d-0707-4e25-a618-92f7d1f9e983" providerId="ADAL" clId="{FE6C92B2-8546-4E99-B9F6-6E92F66A99B7}" dt="2026-06-12T20:14:07.609" v="58" actId="113"/>
          <ac:spMkLst>
            <pc:docMk/>
            <pc:sldMk cId="796928367" sldId="2630"/>
            <ac:spMk id="30" creationId="{37594176-A051-CBBE-CEFE-311122F65288}"/>
          </ac:spMkLst>
        </pc:spChg>
      </pc:sldChg>
      <pc:sldChg chg="modSp">
        <pc:chgData name="Faiella, Stephanie" userId="22b88b3d-0707-4e25-a618-92f7d1f9e983" providerId="ADAL" clId="{FE6C92B2-8546-4E99-B9F6-6E92F66A99B7}" dt="2026-06-11T14:36:16.804" v="27"/>
        <pc:sldMkLst>
          <pc:docMk/>
          <pc:sldMk cId="3504894521" sldId="2631"/>
        </pc:sldMkLst>
        <pc:spChg chg="mod">
          <ac:chgData name="Faiella, Stephanie" userId="22b88b3d-0707-4e25-a618-92f7d1f9e983" providerId="ADAL" clId="{FE6C92B2-8546-4E99-B9F6-6E92F66A99B7}" dt="2026-06-11T14:36:16.804" v="27"/>
          <ac:spMkLst>
            <pc:docMk/>
            <pc:sldMk cId="3504894521" sldId="2631"/>
            <ac:spMk id="4" creationId="{8F354929-CADA-CA6D-5074-E33B9E821F97}"/>
          </ac:spMkLst>
        </pc:spChg>
        <pc:graphicFrameChg chg="mod">
          <ac:chgData name="Faiella, Stephanie" userId="22b88b3d-0707-4e25-a618-92f7d1f9e983" providerId="ADAL" clId="{FE6C92B2-8546-4E99-B9F6-6E92F66A99B7}" dt="2026-06-11T14:14:14.925" v="7"/>
          <ac:graphicFrameMkLst>
            <pc:docMk/>
            <pc:sldMk cId="3504894521" sldId="2631"/>
            <ac:graphicFrameMk id="13" creationId="{63742A5C-793E-77AE-2879-A3D992F7B9C4}"/>
          </ac:graphicFrameMkLst>
        </pc:graphicFrameChg>
      </pc:sldChg>
      <pc:sldChg chg="modSp">
        <pc:chgData name="Faiella, Stephanie" userId="22b88b3d-0707-4e25-a618-92f7d1f9e983" providerId="ADAL" clId="{FE6C92B2-8546-4E99-B9F6-6E92F66A99B7}" dt="2026-06-11T14:36:16.804" v="27"/>
        <pc:sldMkLst>
          <pc:docMk/>
          <pc:sldMk cId="2831596191" sldId="2632"/>
        </pc:sldMkLst>
        <pc:spChg chg="mod">
          <ac:chgData name="Faiella, Stephanie" userId="22b88b3d-0707-4e25-a618-92f7d1f9e983" providerId="ADAL" clId="{FE6C92B2-8546-4E99-B9F6-6E92F66A99B7}" dt="2026-06-11T14:36:16.804" v="27"/>
          <ac:spMkLst>
            <pc:docMk/>
            <pc:sldMk cId="2831596191" sldId="2632"/>
            <ac:spMk id="9" creationId="{28CBF8B9-E16C-DC31-0690-E12A4F27F43F}"/>
          </ac:spMkLst>
        </pc:spChg>
      </pc:sldChg>
      <pc:sldChg chg="modSp">
        <pc:chgData name="Faiella, Stephanie" userId="22b88b3d-0707-4e25-a618-92f7d1f9e983" providerId="ADAL" clId="{FE6C92B2-8546-4E99-B9F6-6E92F66A99B7}" dt="2026-06-11T14:36:16.804" v="27"/>
        <pc:sldMkLst>
          <pc:docMk/>
          <pc:sldMk cId="1007565109" sldId="2633"/>
        </pc:sldMkLst>
        <pc:spChg chg="mod">
          <ac:chgData name="Faiella, Stephanie" userId="22b88b3d-0707-4e25-a618-92f7d1f9e983" providerId="ADAL" clId="{FE6C92B2-8546-4E99-B9F6-6E92F66A99B7}" dt="2026-06-11T14:36:16.804" v="27"/>
          <ac:spMkLst>
            <pc:docMk/>
            <pc:sldMk cId="1007565109" sldId="2633"/>
            <ac:spMk id="9" creationId="{75230551-687B-EA3C-CD6C-904D8CF85B5E}"/>
          </ac:spMkLst>
        </pc:spChg>
      </pc:sldChg>
      <pc:sldChg chg="modSp">
        <pc:chgData name="Faiella, Stephanie" userId="22b88b3d-0707-4e25-a618-92f7d1f9e983" providerId="ADAL" clId="{FE6C92B2-8546-4E99-B9F6-6E92F66A99B7}" dt="2026-06-11T14:36:16.804" v="27"/>
        <pc:sldMkLst>
          <pc:docMk/>
          <pc:sldMk cId="4269945407" sldId="2634"/>
        </pc:sldMkLst>
        <pc:spChg chg="mod">
          <ac:chgData name="Faiella, Stephanie" userId="22b88b3d-0707-4e25-a618-92f7d1f9e983" providerId="ADAL" clId="{FE6C92B2-8546-4E99-B9F6-6E92F66A99B7}" dt="2026-06-11T14:36:16.804" v="27"/>
          <ac:spMkLst>
            <pc:docMk/>
            <pc:sldMk cId="4269945407" sldId="2634"/>
            <ac:spMk id="10" creationId="{9D5210B8-A7FC-F891-99ED-00B6B98C77C9}"/>
          </ac:spMkLst>
        </pc:spChg>
      </pc:sldChg>
      <pc:sldChg chg="modSp">
        <pc:chgData name="Faiella, Stephanie" userId="22b88b3d-0707-4e25-a618-92f7d1f9e983" providerId="ADAL" clId="{FE6C92B2-8546-4E99-B9F6-6E92F66A99B7}" dt="2026-06-11T14:36:16.804" v="27"/>
        <pc:sldMkLst>
          <pc:docMk/>
          <pc:sldMk cId="1079305440" sldId="2635"/>
        </pc:sldMkLst>
        <pc:spChg chg="mod">
          <ac:chgData name="Faiella, Stephanie" userId="22b88b3d-0707-4e25-a618-92f7d1f9e983" providerId="ADAL" clId="{FE6C92B2-8546-4E99-B9F6-6E92F66A99B7}" dt="2026-06-11T14:36:16.804" v="27"/>
          <ac:spMkLst>
            <pc:docMk/>
            <pc:sldMk cId="1079305440" sldId="2635"/>
            <ac:spMk id="7" creationId="{92A9538E-64BD-05C1-5C01-46968A4969F8}"/>
          </ac:spMkLst>
        </pc:spChg>
      </pc:sldChg>
      <pc:sldChg chg="modSp">
        <pc:chgData name="Faiella, Stephanie" userId="22b88b3d-0707-4e25-a618-92f7d1f9e983" providerId="ADAL" clId="{FE6C92B2-8546-4E99-B9F6-6E92F66A99B7}" dt="2026-06-11T14:36:16.804" v="27"/>
        <pc:sldMkLst>
          <pc:docMk/>
          <pc:sldMk cId="3311934080" sldId="2636"/>
        </pc:sldMkLst>
        <pc:spChg chg="mod">
          <ac:chgData name="Faiella, Stephanie" userId="22b88b3d-0707-4e25-a618-92f7d1f9e983" providerId="ADAL" clId="{FE6C92B2-8546-4E99-B9F6-6E92F66A99B7}" dt="2026-06-11T14:36:16.804" v="27"/>
          <ac:spMkLst>
            <pc:docMk/>
            <pc:sldMk cId="3311934080" sldId="2636"/>
            <ac:spMk id="4" creationId="{1C2FC0E1-9779-2D44-7306-6715F8149A72}"/>
          </ac:spMkLst>
        </pc:spChg>
      </pc:sldChg>
      <pc:sldChg chg="delSp modSp mod">
        <pc:chgData name="Faiella, Stephanie" userId="22b88b3d-0707-4e25-a618-92f7d1f9e983" providerId="ADAL" clId="{FE6C92B2-8546-4E99-B9F6-6E92F66A99B7}" dt="2026-06-12T20:13:29.096" v="54" actId="20577"/>
        <pc:sldMkLst>
          <pc:docMk/>
          <pc:sldMk cId="548927605" sldId="2637"/>
        </pc:sldMkLst>
        <pc:spChg chg="del">
          <ac:chgData name="Faiella, Stephanie" userId="22b88b3d-0707-4e25-a618-92f7d1f9e983" providerId="ADAL" clId="{FE6C92B2-8546-4E99-B9F6-6E92F66A99B7}" dt="2026-06-11T14:16:37.217" v="18" actId="478"/>
          <ac:spMkLst>
            <pc:docMk/>
            <pc:sldMk cId="548927605" sldId="2637"/>
            <ac:spMk id="12" creationId="{9D171B2A-4E4A-65B1-50CF-35FDE1667B03}"/>
          </ac:spMkLst>
        </pc:spChg>
        <pc:spChg chg="mod">
          <ac:chgData name="Faiella, Stephanie" userId="22b88b3d-0707-4e25-a618-92f7d1f9e983" providerId="ADAL" clId="{FE6C92B2-8546-4E99-B9F6-6E92F66A99B7}" dt="2026-06-12T20:13:29.096" v="54" actId="20577"/>
          <ac:spMkLst>
            <pc:docMk/>
            <pc:sldMk cId="548927605" sldId="2637"/>
            <ac:spMk id="19" creationId="{334446CD-6A56-9BBA-E611-2E6213F58F5D}"/>
          </ac:spMkLst>
        </pc:spChg>
      </pc:sldChg>
      <pc:sldChg chg="modSp">
        <pc:chgData name="Faiella, Stephanie" userId="22b88b3d-0707-4e25-a618-92f7d1f9e983" providerId="ADAL" clId="{FE6C92B2-8546-4E99-B9F6-6E92F66A99B7}" dt="2026-06-11T14:36:16.804" v="27"/>
        <pc:sldMkLst>
          <pc:docMk/>
          <pc:sldMk cId="2910681115" sldId="2638"/>
        </pc:sldMkLst>
        <pc:spChg chg="mod">
          <ac:chgData name="Faiella, Stephanie" userId="22b88b3d-0707-4e25-a618-92f7d1f9e983" providerId="ADAL" clId="{FE6C92B2-8546-4E99-B9F6-6E92F66A99B7}" dt="2026-06-11T14:36:16.804" v="27"/>
          <ac:spMkLst>
            <pc:docMk/>
            <pc:sldMk cId="2910681115" sldId="2638"/>
            <ac:spMk id="4" creationId="{49615878-39C7-C5CE-B8BB-B6FD47CCF213}"/>
          </ac:spMkLst>
        </pc:spChg>
      </pc:sldChg>
      <pc:sldChg chg="modSp">
        <pc:chgData name="Faiella, Stephanie" userId="22b88b3d-0707-4e25-a618-92f7d1f9e983" providerId="ADAL" clId="{FE6C92B2-8546-4E99-B9F6-6E92F66A99B7}" dt="2026-06-11T14:36:16.804" v="27"/>
        <pc:sldMkLst>
          <pc:docMk/>
          <pc:sldMk cId="3087927278" sldId="2639"/>
        </pc:sldMkLst>
        <pc:spChg chg="mod">
          <ac:chgData name="Faiella, Stephanie" userId="22b88b3d-0707-4e25-a618-92f7d1f9e983" providerId="ADAL" clId="{FE6C92B2-8546-4E99-B9F6-6E92F66A99B7}" dt="2026-06-11T14:36:16.804" v="27"/>
          <ac:spMkLst>
            <pc:docMk/>
            <pc:sldMk cId="3087927278" sldId="2639"/>
            <ac:spMk id="4" creationId="{75AB5CAA-223D-5632-8132-5D109A980C46}"/>
          </ac:spMkLst>
        </pc:spChg>
      </pc:sldChg>
      <pc:sldChg chg="modSp">
        <pc:chgData name="Faiella, Stephanie" userId="22b88b3d-0707-4e25-a618-92f7d1f9e983" providerId="ADAL" clId="{FE6C92B2-8546-4E99-B9F6-6E92F66A99B7}" dt="2026-06-11T14:36:16.804" v="27"/>
        <pc:sldMkLst>
          <pc:docMk/>
          <pc:sldMk cId="2633149324" sldId="2640"/>
        </pc:sldMkLst>
        <pc:spChg chg="mod">
          <ac:chgData name="Faiella, Stephanie" userId="22b88b3d-0707-4e25-a618-92f7d1f9e983" providerId="ADAL" clId="{FE6C92B2-8546-4E99-B9F6-6E92F66A99B7}" dt="2026-06-11T14:36:16.804" v="27"/>
          <ac:spMkLst>
            <pc:docMk/>
            <pc:sldMk cId="2633149324" sldId="2640"/>
            <ac:spMk id="4" creationId="{8C8308FF-0091-9FB9-5E24-B8317ECD3E85}"/>
          </ac:spMkLst>
        </pc:spChg>
      </pc:sldChg>
      <pc:sldChg chg="modSp">
        <pc:chgData name="Faiella, Stephanie" userId="22b88b3d-0707-4e25-a618-92f7d1f9e983" providerId="ADAL" clId="{FE6C92B2-8546-4E99-B9F6-6E92F66A99B7}" dt="2026-06-11T14:36:16.804" v="27"/>
        <pc:sldMkLst>
          <pc:docMk/>
          <pc:sldMk cId="4120559369" sldId="2641"/>
        </pc:sldMkLst>
        <pc:spChg chg="mod">
          <ac:chgData name="Faiella, Stephanie" userId="22b88b3d-0707-4e25-a618-92f7d1f9e983" providerId="ADAL" clId="{FE6C92B2-8546-4E99-B9F6-6E92F66A99B7}" dt="2026-06-11T14:36:16.804" v="27"/>
          <ac:spMkLst>
            <pc:docMk/>
            <pc:sldMk cId="4120559369" sldId="2641"/>
            <ac:spMk id="5" creationId="{04926E5E-0BD4-5C01-01F8-F2E5B8AAB558}"/>
          </ac:spMkLst>
        </pc:spChg>
      </pc:sldChg>
      <pc:sldChg chg="delSp mod">
        <pc:chgData name="Faiella, Stephanie" userId="22b88b3d-0707-4e25-a618-92f7d1f9e983" providerId="ADAL" clId="{FE6C92B2-8546-4E99-B9F6-6E92F66A99B7}" dt="2026-06-11T14:35:57.665" v="26" actId="478"/>
        <pc:sldMkLst>
          <pc:docMk/>
          <pc:sldMk cId="2739131759" sldId="2142533517"/>
        </pc:sldMkLst>
        <pc:spChg chg="del">
          <ac:chgData name="Faiella, Stephanie" userId="22b88b3d-0707-4e25-a618-92f7d1f9e983" providerId="ADAL" clId="{FE6C92B2-8546-4E99-B9F6-6E92F66A99B7}" dt="2026-06-11T14:35:57.665" v="26" actId="478"/>
          <ac:spMkLst>
            <pc:docMk/>
            <pc:sldMk cId="2739131759" sldId="2142533517"/>
            <ac:spMk id="9" creationId="{64D4F1D9-6F8C-7354-5626-B5E55865D330}"/>
          </ac:spMkLst>
        </pc:spChg>
      </pc:sldChg>
      <pc:sldChg chg="modSp">
        <pc:chgData name="Faiella, Stephanie" userId="22b88b3d-0707-4e25-a618-92f7d1f9e983" providerId="ADAL" clId="{FE6C92B2-8546-4E99-B9F6-6E92F66A99B7}" dt="2026-06-11T14:36:16.804" v="27"/>
        <pc:sldMkLst>
          <pc:docMk/>
          <pc:sldMk cId="2536806598" sldId="2147483144"/>
        </pc:sldMkLst>
        <pc:spChg chg="mod">
          <ac:chgData name="Faiella, Stephanie" userId="22b88b3d-0707-4e25-a618-92f7d1f9e983" providerId="ADAL" clId="{FE6C92B2-8546-4E99-B9F6-6E92F66A99B7}" dt="2026-06-11T14:36:16.804" v="27"/>
          <ac:spMkLst>
            <pc:docMk/>
            <pc:sldMk cId="2536806598" sldId="2147483144"/>
            <ac:spMk id="14" creationId="{B2C5C3AE-ABF8-B5BE-B8FA-E2797B1C90D9}"/>
          </ac:spMkLst>
        </pc:spChg>
      </pc:sldChg>
      <pc:sldChg chg="modSp">
        <pc:chgData name="Faiella, Stephanie" userId="22b88b3d-0707-4e25-a618-92f7d1f9e983" providerId="ADAL" clId="{FE6C92B2-8546-4E99-B9F6-6E92F66A99B7}" dt="2026-06-11T14:36:16.804" v="27"/>
        <pc:sldMkLst>
          <pc:docMk/>
          <pc:sldMk cId="3525038598" sldId="2147483145"/>
        </pc:sldMkLst>
        <pc:spChg chg="mod">
          <ac:chgData name="Faiella, Stephanie" userId="22b88b3d-0707-4e25-a618-92f7d1f9e983" providerId="ADAL" clId="{FE6C92B2-8546-4E99-B9F6-6E92F66A99B7}" dt="2026-06-11T14:36:16.804" v="27"/>
          <ac:spMkLst>
            <pc:docMk/>
            <pc:sldMk cId="3525038598" sldId="2147483145"/>
            <ac:spMk id="4" creationId="{C17BBEBA-A215-ECC6-06CA-960D99DDCCD8}"/>
          </ac:spMkLst>
        </pc:spChg>
      </pc:sldChg>
      <pc:sldChg chg="modSp">
        <pc:chgData name="Faiella, Stephanie" userId="22b88b3d-0707-4e25-a618-92f7d1f9e983" providerId="ADAL" clId="{FE6C92B2-8546-4E99-B9F6-6E92F66A99B7}" dt="2026-06-11T14:36:16.804" v="27"/>
        <pc:sldMkLst>
          <pc:docMk/>
          <pc:sldMk cId="3662212955" sldId="2147483147"/>
        </pc:sldMkLst>
        <pc:spChg chg="mod">
          <ac:chgData name="Faiella, Stephanie" userId="22b88b3d-0707-4e25-a618-92f7d1f9e983" providerId="ADAL" clId="{FE6C92B2-8546-4E99-B9F6-6E92F66A99B7}" dt="2026-06-11T14:36:16.804" v="27"/>
          <ac:spMkLst>
            <pc:docMk/>
            <pc:sldMk cId="3662212955" sldId="2147483147"/>
            <ac:spMk id="4" creationId="{57DB5F9A-7435-9230-3365-400EFD393220}"/>
          </ac:spMkLst>
        </pc:spChg>
      </pc:sldChg>
      <pc:sldChg chg="addSp delSp modSp mod">
        <pc:chgData name="Faiella, Stephanie" userId="22b88b3d-0707-4e25-a618-92f7d1f9e983" providerId="ADAL" clId="{FE6C92B2-8546-4E99-B9F6-6E92F66A99B7}" dt="2026-06-12T19:20:41.003" v="39" actId="1076"/>
        <pc:sldMkLst>
          <pc:docMk/>
          <pc:sldMk cId="762842286" sldId="2147483148"/>
        </pc:sldMkLst>
        <pc:spChg chg="del">
          <ac:chgData name="Faiella, Stephanie" userId="22b88b3d-0707-4e25-a618-92f7d1f9e983" providerId="ADAL" clId="{FE6C92B2-8546-4E99-B9F6-6E92F66A99B7}" dt="2026-06-12T19:20:10.199" v="35" actId="478"/>
          <ac:spMkLst>
            <pc:docMk/>
            <pc:sldMk cId="762842286" sldId="2147483148"/>
            <ac:spMk id="2" creationId="{850EDD53-0140-B2E0-012D-ACDCC71B6361}"/>
          </ac:spMkLst>
        </pc:spChg>
        <pc:spChg chg="del mod">
          <ac:chgData name="Faiella, Stephanie" userId="22b88b3d-0707-4e25-a618-92f7d1f9e983" providerId="ADAL" clId="{FE6C92B2-8546-4E99-B9F6-6E92F66A99B7}" dt="2026-06-12T19:20:12.124" v="36" actId="478"/>
          <ac:spMkLst>
            <pc:docMk/>
            <pc:sldMk cId="762842286" sldId="2147483148"/>
            <ac:spMk id="5" creationId="{8BE06668-8699-A34F-A079-0400C4153DAE}"/>
          </ac:spMkLst>
        </pc:spChg>
        <pc:spChg chg="add mod">
          <ac:chgData name="Faiella, Stephanie" userId="22b88b3d-0707-4e25-a618-92f7d1f9e983" providerId="ADAL" clId="{FE6C92B2-8546-4E99-B9F6-6E92F66A99B7}" dt="2026-06-12T19:20:41.003" v="39" actId="1076"/>
          <ac:spMkLst>
            <pc:docMk/>
            <pc:sldMk cId="762842286" sldId="2147483148"/>
            <ac:spMk id="11" creationId="{839F1C42-D58A-E56D-88A5-4F4B7690ECC4}"/>
          </ac:spMkLst>
        </pc:spChg>
      </pc:sldChg>
      <pc:sldChg chg="delSp mod">
        <pc:chgData name="Faiella, Stephanie" userId="22b88b3d-0707-4e25-a618-92f7d1f9e983" providerId="ADAL" clId="{FE6C92B2-8546-4E99-B9F6-6E92F66A99B7}" dt="2026-06-11T14:35:51.201" v="25" actId="478"/>
        <pc:sldMkLst>
          <pc:docMk/>
          <pc:sldMk cId="3275423704" sldId="2147483151"/>
        </pc:sldMkLst>
        <pc:spChg chg="del">
          <ac:chgData name="Faiella, Stephanie" userId="22b88b3d-0707-4e25-a618-92f7d1f9e983" providerId="ADAL" clId="{FE6C92B2-8546-4E99-B9F6-6E92F66A99B7}" dt="2026-06-11T14:35:51.201" v="25" actId="478"/>
          <ac:spMkLst>
            <pc:docMk/>
            <pc:sldMk cId="3275423704" sldId="2147483151"/>
            <ac:spMk id="5" creationId="{734BB3F3-62DD-1C12-83EF-4992B92DF6A6}"/>
          </ac:spMkLst>
        </pc:spChg>
      </pc:sldChg>
      <pc:sldChg chg="modSp">
        <pc:chgData name="Faiella, Stephanie" userId="22b88b3d-0707-4e25-a618-92f7d1f9e983" providerId="ADAL" clId="{FE6C92B2-8546-4E99-B9F6-6E92F66A99B7}" dt="2026-06-11T14:36:16.804" v="27"/>
        <pc:sldMkLst>
          <pc:docMk/>
          <pc:sldMk cId="2180947822" sldId="2147483152"/>
        </pc:sldMkLst>
        <pc:spChg chg="mod">
          <ac:chgData name="Faiella, Stephanie" userId="22b88b3d-0707-4e25-a618-92f7d1f9e983" providerId="ADAL" clId="{FE6C92B2-8546-4E99-B9F6-6E92F66A99B7}" dt="2026-06-11T14:36:16.804" v="27"/>
          <ac:spMkLst>
            <pc:docMk/>
            <pc:sldMk cId="2180947822" sldId="2147483152"/>
            <ac:spMk id="9" creationId="{4F414E8D-57B5-5367-FCDC-27DC131A8D26}"/>
          </ac:spMkLst>
        </pc:spChg>
      </pc:sldChg>
      <pc:sldChg chg="modSp">
        <pc:chgData name="Faiella, Stephanie" userId="22b88b3d-0707-4e25-a618-92f7d1f9e983" providerId="ADAL" clId="{FE6C92B2-8546-4E99-B9F6-6E92F66A99B7}" dt="2026-06-11T14:36:16.804" v="27"/>
        <pc:sldMkLst>
          <pc:docMk/>
          <pc:sldMk cId="1476845656" sldId="2147483153"/>
        </pc:sldMkLst>
        <pc:spChg chg="mod">
          <ac:chgData name="Faiella, Stephanie" userId="22b88b3d-0707-4e25-a618-92f7d1f9e983" providerId="ADAL" clId="{FE6C92B2-8546-4E99-B9F6-6E92F66A99B7}" dt="2026-06-11T14:36:16.804" v="27"/>
          <ac:spMkLst>
            <pc:docMk/>
            <pc:sldMk cId="1476845656" sldId="2147483153"/>
            <ac:spMk id="7" creationId="{D72BF345-2180-6026-EA10-801238FF9841}"/>
          </ac:spMkLst>
        </pc:spChg>
      </pc:sldChg>
      <pc:sldChg chg="modSp">
        <pc:chgData name="Faiella, Stephanie" userId="22b88b3d-0707-4e25-a618-92f7d1f9e983" providerId="ADAL" clId="{FE6C92B2-8546-4E99-B9F6-6E92F66A99B7}" dt="2026-06-11T14:36:16.804" v="27"/>
        <pc:sldMkLst>
          <pc:docMk/>
          <pc:sldMk cId="1776476483" sldId="2147483154"/>
        </pc:sldMkLst>
        <pc:spChg chg="mod">
          <ac:chgData name="Faiella, Stephanie" userId="22b88b3d-0707-4e25-a618-92f7d1f9e983" providerId="ADAL" clId="{FE6C92B2-8546-4E99-B9F6-6E92F66A99B7}" dt="2026-06-11T14:36:16.804" v="27"/>
          <ac:spMkLst>
            <pc:docMk/>
            <pc:sldMk cId="1776476483" sldId="2147483154"/>
            <ac:spMk id="9" creationId="{6EE05180-3AED-0848-AD2F-B7525E3DC588}"/>
          </ac:spMkLst>
        </pc:spChg>
      </pc:sldChg>
      <pc:sldMasterChg chg="modSp modSldLayout">
        <pc:chgData name="Faiella, Stephanie" userId="22b88b3d-0707-4e25-a618-92f7d1f9e983" providerId="ADAL" clId="{FE6C92B2-8546-4E99-B9F6-6E92F66A99B7}" dt="2026-06-11T14:36:16.804" v="27"/>
        <pc:sldMasterMkLst>
          <pc:docMk/>
          <pc:sldMasterMk cId="4258734954" sldId="2147483648"/>
        </pc:sldMasterMkLst>
        <pc:spChg chg="mod">
          <ac:chgData name="Faiella, Stephanie" userId="22b88b3d-0707-4e25-a618-92f7d1f9e983" providerId="ADAL" clId="{FE6C92B2-8546-4E99-B9F6-6E92F66A99B7}" dt="2026-06-11T14:36:16.804" v="27"/>
          <ac:spMkLst>
            <pc:docMk/>
            <pc:sldMasterMk cId="4258734954" sldId="2147483648"/>
            <ac:spMk id="15" creationId="{AAEDBCFB-EB6C-C6DC-B57F-2A5097DAC478}"/>
          </ac:spMkLst>
        </pc:spChg>
        <pc:sldLayoutChg chg="modSp">
          <pc:chgData name="Faiella, Stephanie" userId="22b88b3d-0707-4e25-a618-92f7d1f9e983" providerId="ADAL" clId="{FE6C92B2-8546-4E99-B9F6-6E92F66A99B7}" dt="2026-06-11T14:36:16.804" v="27"/>
          <pc:sldLayoutMkLst>
            <pc:docMk/>
            <pc:sldMasterMk cId="4258734954" sldId="2147483648"/>
            <pc:sldLayoutMk cId="3686484945" sldId="2147483657"/>
          </pc:sldLayoutMkLst>
          <pc:spChg chg="mod">
            <ac:chgData name="Faiella, Stephanie" userId="22b88b3d-0707-4e25-a618-92f7d1f9e983" providerId="ADAL" clId="{FE6C92B2-8546-4E99-B9F6-6E92F66A99B7}" dt="2026-06-11T14:36:16.804" v="27"/>
            <ac:spMkLst>
              <pc:docMk/>
              <pc:sldMasterMk cId="4258734954" sldId="2147483648"/>
              <pc:sldLayoutMk cId="3686484945" sldId="2147483657"/>
              <ac:spMk id="14" creationId="{FC93B7A9-F018-54A5-5D5F-2816BBC4A9FF}"/>
            </ac:spMkLst>
          </pc:spChg>
        </pc:sldLayoutChg>
        <pc:sldLayoutChg chg="modSp">
          <pc:chgData name="Faiella, Stephanie" userId="22b88b3d-0707-4e25-a618-92f7d1f9e983" providerId="ADAL" clId="{FE6C92B2-8546-4E99-B9F6-6E92F66A99B7}" dt="2026-06-11T14:36:16.804" v="27"/>
          <pc:sldLayoutMkLst>
            <pc:docMk/>
            <pc:sldMasterMk cId="4258734954" sldId="2147483648"/>
            <pc:sldLayoutMk cId="188104526" sldId="2147483658"/>
          </pc:sldLayoutMkLst>
          <pc:spChg chg="mod">
            <ac:chgData name="Faiella, Stephanie" userId="22b88b3d-0707-4e25-a618-92f7d1f9e983" providerId="ADAL" clId="{FE6C92B2-8546-4E99-B9F6-6E92F66A99B7}" dt="2026-06-11T14:36:16.804" v="27"/>
            <ac:spMkLst>
              <pc:docMk/>
              <pc:sldMasterMk cId="4258734954" sldId="2147483648"/>
              <pc:sldLayoutMk cId="188104526" sldId="2147483658"/>
              <ac:spMk id="12" creationId="{6F9D1F4C-C84B-C120-7C0C-D6844CB0042B}"/>
            </ac:spMkLst>
          </pc:spChg>
        </pc:sldLayoutChg>
        <pc:sldLayoutChg chg="modSp">
          <pc:chgData name="Faiella, Stephanie" userId="22b88b3d-0707-4e25-a618-92f7d1f9e983" providerId="ADAL" clId="{FE6C92B2-8546-4E99-B9F6-6E92F66A99B7}" dt="2026-06-11T14:36:16.804" v="27"/>
          <pc:sldLayoutMkLst>
            <pc:docMk/>
            <pc:sldMasterMk cId="4258734954" sldId="2147483648"/>
            <pc:sldLayoutMk cId="1336020547" sldId="2147483659"/>
          </pc:sldLayoutMkLst>
          <pc:spChg chg="mod">
            <ac:chgData name="Faiella, Stephanie" userId="22b88b3d-0707-4e25-a618-92f7d1f9e983" providerId="ADAL" clId="{FE6C92B2-8546-4E99-B9F6-6E92F66A99B7}" dt="2026-06-11T14:36:16.804" v="27"/>
            <ac:spMkLst>
              <pc:docMk/>
              <pc:sldMasterMk cId="4258734954" sldId="2147483648"/>
              <pc:sldLayoutMk cId="1336020547" sldId="2147483659"/>
              <ac:spMk id="12" creationId="{D6171904-C889-7E0A-EEAA-0CFDE10C7748}"/>
            </ac:spMkLst>
          </pc:spChg>
        </pc:sldLayoutChg>
        <pc:sldLayoutChg chg="modSp">
          <pc:chgData name="Faiella, Stephanie" userId="22b88b3d-0707-4e25-a618-92f7d1f9e983" providerId="ADAL" clId="{FE6C92B2-8546-4E99-B9F6-6E92F66A99B7}" dt="2026-06-11T14:36:16.804" v="27"/>
          <pc:sldLayoutMkLst>
            <pc:docMk/>
            <pc:sldMasterMk cId="4258734954" sldId="2147483648"/>
            <pc:sldLayoutMk cId="1877166385" sldId="2147483661"/>
          </pc:sldLayoutMkLst>
          <pc:spChg chg="mod">
            <ac:chgData name="Faiella, Stephanie" userId="22b88b3d-0707-4e25-a618-92f7d1f9e983" providerId="ADAL" clId="{FE6C92B2-8546-4E99-B9F6-6E92F66A99B7}" dt="2026-06-11T14:36:16.804" v="27"/>
            <ac:spMkLst>
              <pc:docMk/>
              <pc:sldMasterMk cId="4258734954" sldId="2147483648"/>
              <pc:sldLayoutMk cId="1877166385" sldId="2147483661"/>
              <ac:spMk id="12" creationId="{16B9A512-88C4-0334-D2A4-4E3CF51F061D}"/>
            </ac:spMkLst>
          </pc:spChg>
        </pc:sldLayoutChg>
        <pc:sldLayoutChg chg="modSp">
          <pc:chgData name="Faiella, Stephanie" userId="22b88b3d-0707-4e25-a618-92f7d1f9e983" providerId="ADAL" clId="{FE6C92B2-8546-4E99-B9F6-6E92F66A99B7}" dt="2026-06-11T14:36:16.804" v="27"/>
          <pc:sldLayoutMkLst>
            <pc:docMk/>
            <pc:sldMasterMk cId="4258734954" sldId="2147483648"/>
            <pc:sldLayoutMk cId="267796499" sldId="2147483663"/>
          </pc:sldLayoutMkLst>
          <pc:spChg chg="mod">
            <ac:chgData name="Faiella, Stephanie" userId="22b88b3d-0707-4e25-a618-92f7d1f9e983" providerId="ADAL" clId="{FE6C92B2-8546-4E99-B9F6-6E92F66A99B7}" dt="2026-06-11T14:36:16.804" v="27"/>
            <ac:spMkLst>
              <pc:docMk/>
              <pc:sldMasterMk cId="4258734954" sldId="2147483648"/>
              <pc:sldLayoutMk cId="267796499" sldId="2147483663"/>
              <ac:spMk id="12" creationId="{11825EC3-C70B-DA05-EF20-301AD8874636}"/>
            </ac:spMkLst>
          </pc:spChg>
        </pc:sldLayoutChg>
        <pc:sldLayoutChg chg="modSp">
          <pc:chgData name="Faiella, Stephanie" userId="22b88b3d-0707-4e25-a618-92f7d1f9e983" providerId="ADAL" clId="{FE6C92B2-8546-4E99-B9F6-6E92F66A99B7}" dt="2026-06-11T14:36:16.804" v="27"/>
          <pc:sldLayoutMkLst>
            <pc:docMk/>
            <pc:sldMasterMk cId="4258734954" sldId="2147483648"/>
            <pc:sldLayoutMk cId="593479122" sldId="2147483664"/>
          </pc:sldLayoutMkLst>
          <pc:spChg chg="mod">
            <ac:chgData name="Faiella, Stephanie" userId="22b88b3d-0707-4e25-a618-92f7d1f9e983" providerId="ADAL" clId="{FE6C92B2-8546-4E99-B9F6-6E92F66A99B7}" dt="2026-06-11T14:36:16.804" v="27"/>
            <ac:spMkLst>
              <pc:docMk/>
              <pc:sldMasterMk cId="4258734954" sldId="2147483648"/>
              <pc:sldLayoutMk cId="593479122" sldId="2147483664"/>
              <ac:spMk id="12" creationId="{BDC48D2C-55F8-12B6-897E-368EAFAF5E5A}"/>
            </ac:spMkLst>
          </pc:spChg>
        </pc:sldLayoutChg>
        <pc:sldLayoutChg chg="modSp">
          <pc:chgData name="Faiella, Stephanie" userId="22b88b3d-0707-4e25-a618-92f7d1f9e983" providerId="ADAL" clId="{FE6C92B2-8546-4E99-B9F6-6E92F66A99B7}" dt="2026-06-11T14:36:16.804" v="27"/>
          <pc:sldLayoutMkLst>
            <pc:docMk/>
            <pc:sldMasterMk cId="4258734954" sldId="2147483648"/>
            <pc:sldLayoutMk cId="2263008719" sldId="2147483677"/>
          </pc:sldLayoutMkLst>
          <pc:spChg chg="mod">
            <ac:chgData name="Faiella, Stephanie" userId="22b88b3d-0707-4e25-a618-92f7d1f9e983" providerId="ADAL" clId="{FE6C92B2-8546-4E99-B9F6-6E92F66A99B7}" dt="2026-06-11T14:36:16.804" v="27"/>
            <ac:spMkLst>
              <pc:docMk/>
              <pc:sldMasterMk cId="4258734954" sldId="2147483648"/>
              <pc:sldLayoutMk cId="2263008719" sldId="2147483677"/>
              <ac:spMk id="10" creationId="{F875FAD9-768F-7AEC-709F-C0832DE047AF}"/>
            </ac:spMkLst>
          </pc:spChg>
        </pc:sldLayoutChg>
        <pc:sldLayoutChg chg="modSp">
          <pc:chgData name="Faiella, Stephanie" userId="22b88b3d-0707-4e25-a618-92f7d1f9e983" providerId="ADAL" clId="{FE6C92B2-8546-4E99-B9F6-6E92F66A99B7}" dt="2026-06-11T14:36:16.804" v="27"/>
          <pc:sldLayoutMkLst>
            <pc:docMk/>
            <pc:sldMasterMk cId="4258734954" sldId="2147483648"/>
            <pc:sldLayoutMk cId="1945425707" sldId="2147483686"/>
          </pc:sldLayoutMkLst>
          <pc:spChg chg="mod">
            <ac:chgData name="Faiella, Stephanie" userId="22b88b3d-0707-4e25-a618-92f7d1f9e983" providerId="ADAL" clId="{FE6C92B2-8546-4E99-B9F6-6E92F66A99B7}" dt="2026-06-11T14:36:16.804" v="27"/>
            <ac:spMkLst>
              <pc:docMk/>
              <pc:sldMasterMk cId="4258734954" sldId="2147483648"/>
              <pc:sldLayoutMk cId="1945425707" sldId="2147483686"/>
              <ac:spMk id="17" creationId="{3862D1CE-27AF-C8F9-9D71-75FE9C6F942B}"/>
            </ac:spMkLst>
          </pc:spChg>
        </pc:sldLayoutChg>
        <pc:sldLayoutChg chg="modSp">
          <pc:chgData name="Faiella, Stephanie" userId="22b88b3d-0707-4e25-a618-92f7d1f9e983" providerId="ADAL" clId="{FE6C92B2-8546-4E99-B9F6-6E92F66A99B7}" dt="2026-06-11T14:36:16.804" v="27"/>
          <pc:sldLayoutMkLst>
            <pc:docMk/>
            <pc:sldMasterMk cId="4258734954" sldId="2147483648"/>
            <pc:sldLayoutMk cId="2788879738" sldId="2147483687"/>
          </pc:sldLayoutMkLst>
          <pc:spChg chg="mod">
            <ac:chgData name="Faiella, Stephanie" userId="22b88b3d-0707-4e25-a618-92f7d1f9e983" providerId="ADAL" clId="{FE6C92B2-8546-4E99-B9F6-6E92F66A99B7}" dt="2026-06-11T14:36:16.804" v="27"/>
            <ac:spMkLst>
              <pc:docMk/>
              <pc:sldMasterMk cId="4258734954" sldId="2147483648"/>
              <pc:sldLayoutMk cId="2788879738" sldId="2147483687"/>
              <ac:spMk id="18" creationId="{1E9122C7-1E4A-D0F7-A0EE-2EC6DBD209AA}"/>
            </ac:spMkLst>
          </pc:spChg>
        </pc:sldLayoutChg>
        <pc:sldLayoutChg chg="modSp">
          <pc:chgData name="Faiella, Stephanie" userId="22b88b3d-0707-4e25-a618-92f7d1f9e983" providerId="ADAL" clId="{FE6C92B2-8546-4E99-B9F6-6E92F66A99B7}" dt="2026-06-11T14:36:16.804" v="27"/>
          <pc:sldLayoutMkLst>
            <pc:docMk/>
            <pc:sldMasterMk cId="4258734954" sldId="2147483648"/>
            <pc:sldLayoutMk cId="383846992" sldId="2147483695"/>
          </pc:sldLayoutMkLst>
          <pc:spChg chg="mod">
            <ac:chgData name="Faiella, Stephanie" userId="22b88b3d-0707-4e25-a618-92f7d1f9e983" providerId="ADAL" clId="{FE6C92B2-8546-4E99-B9F6-6E92F66A99B7}" dt="2026-06-11T14:36:16.804" v="27"/>
            <ac:spMkLst>
              <pc:docMk/>
              <pc:sldMasterMk cId="4258734954" sldId="2147483648"/>
              <pc:sldLayoutMk cId="383846992" sldId="2147483695"/>
              <ac:spMk id="12" creationId="{F96DBD24-831C-53FE-63B8-E8E493FD3472}"/>
            </ac:spMkLst>
          </pc:spChg>
        </pc:sldLayoutChg>
        <pc:sldLayoutChg chg="modSp">
          <pc:chgData name="Faiella, Stephanie" userId="22b88b3d-0707-4e25-a618-92f7d1f9e983" providerId="ADAL" clId="{FE6C92B2-8546-4E99-B9F6-6E92F66A99B7}" dt="2026-06-11T14:36:16.804" v="27"/>
          <pc:sldLayoutMkLst>
            <pc:docMk/>
            <pc:sldMasterMk cId="4258734954" sldId="2147483648"/>
            <pc:sldLayoutMk cId="961073773" sldId="2147483703"/>
          </pc:sldLayoutMkLst>
          <pc:spChg chg="mod">
            <ac:chgData name="Faiella, Stephanie" userId="22b88b3d-0707-4e25-a618-92f7d1f9e983" providerId="ADAL" clId="{FE6C92B2-8546-4E99-B9F6-6E92F66A99B7}" dt="2026-06-11T14:36:16.804" v="27"/>
            <ac:spMkLst>
              <pc:docMk/>
              <pc:sldMasterMk cId="4258734954" sldId="2147483648"/>
              <pc:sldLayoutMk cId="961073773" sldId="2147483703"/>
              <ac:spMk id="5" creationId="{5598066D-82D3-D857-33B1-237C4F5BCE31}"/>
            </ac:spMkLst>
          </pc:spChg>
        </pc:sldLayoutChg>
        <pc:sldLayoutChg chg="modSp">
          <pc:chgData name="Faiella, Stephanie" userId="22b88b3d-0707-4e25-a618-92f7d1f9e983" providerId="ADAL" clId="{FE6C92B2-8546-4E99-B9F6-6E92F66A99B7}" dt="2026-06-11T14:36:16.804" v="27"/>
          <pc:sldLayoutMkLst>
            <pc:docMk/>
            <pc:sldMasterMk cId="4258734954" sldId="2147483648"/>
            <pc:sldLayoutMk cId="1416351855" sldId="2147483704"/>
          </pc:sldLayoutMkLst>
          <pc:spChg chg="mod">
            <ac:chgData name="Faiella, Stephanie" userId="22b88b3d-0707-4e25-a618-92f7d1f9e983" providerId="ADAL" clId="{FE6C92B2-8546-4E99-B9F6-6E92F66A99B7}" dt="2026-06-11T14:36:16.804" v="27"/>
            <ac:spMkLst>
              <pc:docMk/>
              <pc:sldMasterMk cId="4258734954" sldId="2147483648"/>
              <pc:sldLayoutMk cId="1416351855" sldId="2147483704"/>
              <ac:spMk id="31" creationId="{5018A447-4A8C-61AF-063F-D7EC29E13878}"/>
            </ac:spMkLst>
          </pc:spChg>
        </pc:sldLayoutChg>
        <pc:sldLayoutChg chg="modSp">
          <pc:chgData name="Faiella, Stephanie" userId="22b88b3d-0707-4e25-a618-92f7d1f9e983" providerId="ADAL" clId="{FE6C92B2-8546-4E99-B9F6-6E92F66A99B7}" dt="2026-06-11T14:36:16.804" v="27"/>
          <pc:sldLayoutMkLst>
            <pc:docMk/>
            <pc:sldMasterMk cId="4258734954" sldId="2147483648"/>
            <pc:sldLayoutMk cId="2660546375" sldId="2147483705"/>
          </pc:sldLayoutMkLst>
          <pc:spChg chg="mod">
            <ac:chgData name="Faiella, Stephanie" userId="22b88b3d-0707-4e25-a618-92f7d1f9e983" providerId="ADAL" clId="{FE6C92B2-8546-4E99-B9F6-6E92F66A99B7}" dt="2026-06-11T14:36:16.804" v="27"/>
            <ac:spMkLst>
              <pc:docMk/>
              <pc:sldMasterMk cId="4258734954" sldId="2147483648"/>
              <pc:sldLayoutMk cId="2660546375" sldId="2147483705"/>
              <ac:spMk id="15" creationId="{D9046AFA-721C-FAA3-3124-8822335DC6C8}"/>
            </ac:spMkLst>
          </pc:spChg>
        </pc:sldLayoutChg>
        <pc:sldLayoutChg chg="modSp">
          <pc:chgData name="Faiella, Stephanie" userId="22b88b3d-0707-4e25-a618-92f7d1f9e983" providerId="ADAL" clId="{FE6C92B2-8546-4E99-B9F6-6E92F66A99B7}" dt="2026-06-11T14:36:16.804" v="27"/>
          <pc:sldLayoutMkLst>
            <pc:docMk/>
            <pc:sldMasterMk cId="4258734954" sldId="2147483648"/>
            <pc:sldLayoutMk cId="2169044099" sldId="2147483707"/>
          </pc:sldLayoutMkLst>
          <pc:spChg chg="mod">
            <ac:chgData name="Faiella, Stephanie" userId="22b88b3d-0707-4e25-a618-92f7d1f9e983" providerId="ADAL" clId="{FE6C92B2-8546-4E99-B9F6-6E92F66A99B7}" dt="2026-06-11T14:36:16.804" v="27"/>
            <ac:spMkLst>
              <pc:docMk/>
              <pc:sldMasterMk cId="4258734954" sldId="2147483648"/>
              <pc:sldLayoutMk cId="2169044099" sldId="2147483707"/>
              <ac:spMk id="6" creationId="{640B67C9-4603-C3FD-E4EB-57DBF499D63F}"/>
            </ac:spMkLst>
          </pc:spChg>
        </pc:sldLayoutChg>
        <pc:sldLayoutChg chg="modSp">
          <pc:chgData name="Faiella, Stephanie" userId="22b88b3d-0707-4e25-a618-92f7d1f9e983" providerId="ADAL" clId="{FE6C92B2-8546-4E99-B9F6-6E92F66A99B7}" dt="2026-06-11T14:36:16.804" v="27"/>
          <pc:sldLayoutMkLst>
            <pc:docMk/>
            <pc:sldMasterMk cId="4258734954" sldId="2147483648"/>
            <pc:sldLayoutMk cId="2685809527" sldId="2147483708"/>
          </pc:sldLayoutMkLst>
          <pc:spChg chg="mod">
            <ac:chgData name="Faiella, Stephanie" userId="22b88b3d-0707-4e25-a618-92f7d1f9e983" providerId="ADAL" clId="{FE6C92B2-8546-4E99-B9F6-6E92F66A99B7}" dt="2026-06-11T14:36:16.804" v="27"/>
            <ac:spMkLst>
              <pc:docMk/>
              <pc:sldMasterMk cId="4258734954" sldId="2147483648"/>
              <pc:sldLayoutMk cId="2685809527" sldId="2147483708"/>
              <ac:spMk id="5" creationId="{5598066D-82D3-D857-33B1-237C4F5BCE31}"/>
            </ac:spMkLst>
          </pc:spChg>
        </pc:sldLayoutChg>
        <pc:sldLayoutChg chg="modSp">
          <pc:chgData name="Faiella, Stephanie" userId="22b88b3d-0707-4e25-a618-92f7d1f9e983" providerId="ADAL" clId="{FE6C92B2-8546-4E99-B9F6-6E92F66A99B7}" dt="2026-06-11T14:36:16.804" v="27"/>
          <pc:sldLayoutMkLst>
            <pc:docMk/>
            <pc:sldMasterMk cId="4258734954" sldId="2147483648"/>
            <pc:sldLayoutMk cId="1735875942" sldId="2147483709"/>
          </pc:sldLayoutMkLst>
          <pc:spChg chg="mod">
            <ac:chgData name="Faiella, Stephanie" userId="22b88b3d-0707-4e25-a618-92f7d1f9e983" providerId="ADAL" clId="{FE6C92B2-8546-4E99-B9F6-6E92F66A99B7}" dt="2026-06-11T14:36:16.804" v="27"/>
            <ac:spMkLst>
              <pc:docMk/>
              <pc:sldMasterMk cId="4258734954" sldId="2147483648"/>
              <pc:sldLayoutMk cId="1735875942" sldId="2147483709"/>
              <ac:spMk id="31" creationId="{5018A447-4A8C-61AF-063F-D7EC29E13878}"/>
            </ac:spMkLst>
          </pc:spChg>
        </pc:sldLayoutChg>
        <pc:sldLayoutChg chg="modSp">
          <pc:chgData name="Faiella, Stephanie" userId="22b88b3d-0707-4e25-a618-92f7d1f9e983" providerId="ADAL" clId="{FE6C92B2-8546-4E99-B9F6-6E92F66A99B7}" dt="2026-06-11T14:36:16.804" v="27"/>
          <pc:sldLayoutMkLst>
            <pc:docMk/>
            <pc:sldMasterMk cId="4258734954" sldId="2147483648"/>
            <pc:sldLayoutMk cId="2102193851" sldId="2147483710"/>
          </pc:sldLayoutMkLst>
          <pc:spChg chg="mod">
            <ac:chgData name="Faiella, Stephanie" userId="22b88b3d-0707-4e25-a618-92f7d1f9e983" providerId="ADAL" clId="{FE6C92B2-8546-4E99-B9F6-6E92F66A99B7}" dt="2026-06-11T14:36:16.804" v="27"/>
            <ac:spMkLst>
              <pc:docMk/>
              <pc:sldMasterMk cId="4258734954" sldId="2147483648"/>
              <pc:sldLayoutMk cId="2102193851" sldId="2147483710"/>
              <ac:spMk id="14" creationId="{FC93B7A9-F018-54A5-5D5F-2816BBC4A9FF}"/>
            </ac:spMkLst>
          </pc:spChg>
        </pc:sldLayoutChg>
        <pc:sldLayoutChg chg="modSp">
          <pc:chgData name="Faiella, Stephanie" userId="22b88b3d-0707-4e25-a618-92f7d1f9e983" providerId="ADAL" clId="{FE6C92B2-8546-4E99-B9F6-6E92F66A99B7}" dt="2026-06-11T14:36:16.804" v="27"/>
          <pc:sldLayoutMkLst>
            <pc:docMk/>
            <pc:sldMasterMk cId="4258734954" sldId="2147483648"/>
            <pc:sldLayoutMk cId="1328985840" sldId="2147483711"/>
          </pc:sldLayoutMkLst>
          <pc:spChg chg="mod">
            <ac:chgData name="Faiella, Stephanie" userId="22b88b3d-0707-4e25-a618-92f7d1f9e983" providerId="ADAL" clId="{FE6C92B2-8546-4E99-B9F6-6E92F66A99B7}" dt="2026-06-11T14:36:16.804" v="27"/>
            <ac:spMkLst>
              <pc:docMk/>
              <pc:sldMasterMk cId="4258734954" sldId="2147483648"/>
              <pc:sldLayoutMk cId="1328985840" sldId="2147483711"/>
              <ac:spMk id="12" creationId="{11825EC3-C70B-DA05-EF20-301AD8874636}"/>
            </ac:spMkLst>
          </pc:spChg>
        </pc:sldLayoutChg>
        <pc:sldLayoutChg chg="modSp">
          <pc:chgData name="Faiella, Stephanie" userId="22b88b3d-0707-4e25-a618-92f7d1f9e983" providerId="ADAL" clId="{FE6C92B2-8546-4E99-B9F6-6E92F66A99B7}" dt="2026-06-11T14:36:16.804" v="27"/>
          <pc:sldLayoutMkLst>
            <pc:docMk/>
            <pc:sldMasterMk cId="4258734954" sldId="2147483648"/>
            <pc:sldLayoutMk cId="4103373660" sldId="2147483712"/>
          </pc:sldLayoutMkLst>
          <pc:spChg chg="mod">
            <ac:chgData name="Faiella, Stephanie" userId="22b88b3d-0707-4e25-a618-92f7d1f9e983" providerId="ADAL" clId="{FE6C92B2-8546-4E99-B9F6-6E92F66A99B7}" dt="2026-06-11T14:36:16.804" v="27"/>
            <ac:spMkLst>
              <pc:docMk/>
              <pc:sldMasterMk cId="4258734954" sldId="2147483648"/>
              <pc:sldLayoutMk cId="4103373660" sldId="2147483712"/>
              <ac:spMk id="10" creationId="{F875FAD9-768F-7AEC-709F-C0832DE047AF}"/>
            </ac:spMkLst>
          </pc:spChg>
        </pc:sldLayoutChg>
        <pc:sldLayoutChg chg="modSp">
          <pc:chgData name="Faiella, Stephanie" userId="22b88b3d-0707-4e25-a618-92f7d1f9e983" providerId="ADAL" clId="{FE6C92B2-8546-4E99-B9F6-6E92F66A99B7}" dt="2026-06-11T14:36:16.804" v="27"/>
          <pc:sldLayoutMkLst>
            <pc:docMk/>
            <pc:sldMasterMk cId="4258734954" sldId="2147483648"/>
            <pc:sldLayoutMk cId="2853299877" sldId="2147483718"/>
          </pc:sldLayoutMkLst>
          <pc:spChg chg="mod">
            <ac:chgData name="Faiella, Stephanie" userId="22b88b3d-0707-4e25-a618-92f7d1f9e983" providerId="ADAL" clId="{FE6C92B2-8546-4E99-B9F6-6E92F66A99B7}" dt="2026-06-11T14:36:16.804" v="27"/>
            <ac:spMkLst>
              <pc:docMk/>
              <pc:sldMasterMk cId="4258734954" sldId="2147483648"/>
              <pc:sldLayoutMk cId="2853299877" sldId="2147483718"/>
              <ac:spMk id="12" creationId="{D6171904-C889-7E0A-EEAA-0CFDE10C7748}"/>
            </ac:spMkLst>
          </pc:spChg>
        </pc:sldLayoutChg>
        <pc:sldLayoutChg chg="modSp">
          <pc:chgData name="Faiella, Stephanie" userId="22b88b3d-0707-4e25-a618-92f7d1f9e983" providerId="ADAL" clId="{FE6C92B2-8546-4E99-B9F6-6E92F66A99B7}" dt="2026-06-11T14:36:16.804" v="27"/>
          <pc:sldLayoutMkLst>
            <pc:docMk/>
            <pc:sldMasterMk cId="4258734954" sldId="2147483648"/>
            <pc:sldLayoutMk cId="404918887" sldId="2147483719"/>
          </pc:sldLayoutMkLst>
          <pc:spChg chg="mod">
            <ac:chgData name="Faiella, Stephanie" userId="22b88b3d-0707-4e25-a618-92f7d1f9e983" providerId="ADAL" clId="{FE6C92B2-8546-4E99-B9F6-6E92F66A99B7}" dt="2026-06-11T14:36:16.804" v="27"/>
            <ac:spMkLst>
              <pc:docMk/>
              <pc:sldMasterMk cId="4258734954" sldId="2147483648"/>
              <pc:sldLayoutMk cId="404918887" sldId="2147483719"/>
              <ac:spMk id="15" creationId="{D9046AFA-721C-FAA3-3124-8822335DC6C8}"/>
            </ac:spMkLst>
          </pc:spChg>
        </pc:sldLayoutChg>
        <pc:sldLayoutChg chg="modSp">
          <pc:chgData name="Faiella, Stephanie" userId="22b88b3d-0707-4e25-a618-92f7d1f9e983" providerId="ADAL" clId="{FE6C92B2-8546-4E99-B9F6-6E92F66A99B7}" dt="2026-06-11T14:36:16.804" v="27"/>
          <pc:sldLayoutMkLst>
            <pc:docMk/>
            <pc:sldMasterMk cId="4258734954" sldId="2147483648"/>
            <pc:sldLayoutMk cId="2241452400" sldId="2147483720"/>
          </pc:sldLayoutMkLst>
          <pc:spChg chg="mod">
            <ac:chgData name="Faiella, Stephanie" userId="22b88b3d-0707-4e25-a618-92f7d1f9e983" providerId="ADAL" clId="{FE6C92B2-8546-4E99-B9F6-6E92F66A99B7}" dt="2026-06-11T14:36:16.804" v="27"/>
            <ac:spMkLst>
              <pc:docMk/>
              <pc:sldMasterMk cId="4258734954" sldId="2147483648"/>
              <pc:sldLayoutMk cId="2241452400" sldId="2147483720"/>
              <ac:spMk id="12" creationId="{F96DBD24-831C-53FE-63B8-E8E493FD3472}"/>
            </ac:spMkLst>
          </pc:spChg>
        </pc:sldLayoutChg>
        <pc:sldLayoutChg chg="delSp mod">
          <pc:chgData name="Faiella, Stephanie" userId="22b88b3d-0707-4e25-a618-92f7d1f9e983" providerId="ADAL" clId="{FE6C92B2-8546-4E99-B9F6-6E92F66A99B7}" dt="2026-06-11T14:16:04.804" v="8" actId="478"/>
          <pc:sldLayoutMkLst>
            <pc:docMk/>
            <pc:sldMasterMk cId="4258734954" sldId="2147483648"/>
            <pc:sldLayoutMk cId="813087066" sldId="2147483721"/>
          </pc:sldLayoutMkLst>
          <pc:spChg chg="del">
            <ac:chgData name="Faiella, Stephanie" userId="22b88b3d-0707-4e25-a618-92f7d1f9e983" providerId="ADAL" clId="{FE6C92B2-8546-4E99-B9F6-6E92F66A99B7}" dt="2026-06-11T14:16:04.804" v="8" actId="478"/>
            <ac:spMkLst>
              <pc:docMk/>
              <pc:sldMasterMk cId="4258734954" sldId="2147483648"/>
              <pc:sldLayoutMk cId="813087066" sldId="2147483721"/>
              <ac:spMk id="5" creationId="{5598066D-82D3-D857-33B1-237C4F5BCE31}"/>
            </ac:spMkLst>
          </pc:spChg>
        </pc:sldLayoutChg>
        <pc:sldLayoutChg chg="modSp">
          <pc:chgData name="Faiella, Stephanie" userId="22b88b3d-0707-4e25-a618-92f7d1f9e983" providerId="ADAL" clId="{FE6C92B2-8546-4E99-B9F6-6E92F66A99B7}" dt="2026-06-11T14:36:16.804" v="27"/>
          <pc:sldLayoutMkLst>
            <pc:docMk/>
            <pc:sldMasterMk cId="4258734954" sldId="2147483648"/>
            <pc:sldLayoutMk cId="719029933" sldId="2147483722"/>
          </pc:sldLayoutMkLst>
          <pc:spChg chg="mod">
            <ac:chgData name="Faiella, Stephanie" userId="22b88b3d-0707-4e25-a618-92f7d1f9e983" providerId="ADAL" clId="{FE6C92B2-8546-4E99-B9F6-6E92F66A99B7}" dt="2026-06-11T14:36:16.804" v="27"/>
            <ac:spMkLst>
              <pc:docMk/>
              <pc:sldMasterMk cId="4258734954" sldId="2147483648"/>
              <pc:sldLayoutMk cId="719029933" sldId="2147483722"/>
              <ac:spMk id="15" creationId="{D9046AFA-721C-FAA3-3124-8822335DC6C8}"/>
            </ac:spMkLst>
          </pc:spChg>
        </pc:sldLayoutChg>
        <pc:sldLayoutChg chg="modSp">
          <pc:chgData name="Faiella, Stephanie" userId="22b88b3d-0707-4e25-a618-92f7d1f9e983" providerId="ADAL" clId="{FE6C92B2-8546-4E99-B9F6-6E92F66A99B7}" dt="2026-06-11T14:36:16.804" v="27"/>
          <pc:sldLayoutMkLst>
            <pc:docMk/>
            <pc:sldMasterMk cId="4258734954" sldId="2147483648"/>
            <pc:sldLayoutMk cId="525011300" sldId="2147483731"/>
          </pc:sldLayoutMkLst>
          <pc:spChg chg="mod">
            <ac:chgData name="Faiella, Stephanie" userId="22b88b3d-0707-4e25-a618-92f7d1f9e983" providerId="ADAL" clId="{FE6C92B2-8546-4E99-B9F6-6E92F66A99B7}" dt="2026-06-11T14:36:16.804" v="27"/>
            <ac:spMkLst>
              <pc:docMk/>
              <pc:sldMasterMk cId="4258734954" sldId="2147483648"/>
              <pc:sldLayoutMk cId="525011300" sldId="2147483731"/>
              <ac:spMk id="5" creationId="{319F354F-B391-6528-E4F0-773B7FB14DA6}"/>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3.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4.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1396610766116E-2"/>
          <c:y val="0.22969678031645063"/>
          <c:w val="0.68286643474155839"/>
          <c:h val="0.65371025829566765"/>
        </c:manualLayout>
      </c:layout>
      <c:barChart>
        <c:barDir val="col"/>
        <c:grouping val="clustered"/>
        <c:varyColors val="0"/>
        <c:ser>
          <c:idx val="0"/>
          <c:order val="0"/>
          <c:tx>
            <c:strRef>
              <c:f>Sheet1!$B$1</c:f>
              <c:strCache>
                <c:ptCount val="1"/>
                <c:pt idx="0">
                  <c:v>Sales</c:v>
                </c:pt>
              </c:strCache>
            </c:strRef>
          </c:tx>
          <c:spPr>
            <a:solidFill>
              <a:schemeClr val="accent4"/>
            </a:solidFill>
            <a:ln w="19050">
              <a:noFill/>
            </a:ln>
            <a:effectLst/>
          </c:spPr>
          <c:invertIfNegative val="0"/>
          <c:dPt>
            <c:idx val="0"/>
            <c:invertIfNegative val="0"/>
            <c:bubble3D val="0"/>
            <c:spPr>
              <a:solidFill>
                <a:schemeClr val="accent4"/>
              </a:solidFill>
              <a:ln w="19050">
                <a:noFill/>
              </a:ln>
              <a:effectLst/>
            </c:spPr>
            <c:extLst>
              <c:ext xmlns:c16="http://schemas.microsoft.com/office/drawing/2014/chart" uri="{C3380CC4-5D6E-409C-BE32-E72D297353CC}">
                <c16:uniqueId val="{00000000-E4CA-6B4E-BA05-331799954004}"/>
              </c:ext>
            </c:extLst>
          </c:dPt>
          <c:dPt>
            <c:idx val="1"/>
            <c:invertIfNegative val="0"/>
            <c:bubble3D val="0"/>
            <c:spPr>
              <a:solidFill>
                <a:schemeClr val="accent4"/>
              </a:solidFill>
              <a:ln w="19050">
                <a:noFill/>
              </a:ln>
              <a:effectLst/>
            </c:spPr>
            <c:extLst>
              <c:ext xmlns:c16="http://schemas.microsoft.com/office/drawing/2014/chart" uri="{C3380CC4-5D6E-409C-BE32-E72D297353CC}">
                <c16:uniqueId val="{00000001-3420-0D46-BF70-CB19F1B6D22B}"/>
              </c:ext>
            </c:extLst>
          </c:dPt>
          <c:dPt>
            <c:idx val="2"/>
            <c:invertIfNegative val="0"/>
            <c:bubble3D val="0"/>
            <c:spPr>
              <a:solidFill>
                <a:schemeClr val="accent4"/>
              </a:solidFill>
              <a:ln w="19050">
                <a:noFill/>
              </a:ln>
              <a:effectLst/>
            </c:spPr>
            <c:extLst>
              <c:ext xmlns:c16="http://schemas.microsoft.com/office/drawing/2014/chart" uri="{C3380CC4-5D6E-409C-BE32-E72D297353CC}">
                <c16:uniqueId val="{00000005-ED62-5543-8EDB-F97D6F0394A9}"/>
              </c:ext>
            </c:extLst>
          </c:dPt>
          <c:dLbls>
            <c:dLbl>
              <c:idx val="0"/>
              <c:layout>
                <c:manualLayout>
                  <c:x val="0"/>
                  <c:y val="0.20421154889486101"/>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E4CA-6B4E-BA05-331799954004}"/>
                </c:ext>
              </c:extLst>
            </c:dLbl>
            <c:dLbl>
              <c:idx val="1"/>
              <c:layout>
                <c:manualLayout>
                  <c:x val="-4.3410101486445476E-17"/>
                  <c:y val="0.19452754850292597"/>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3420-0D46-BF70-CB19F1B6D22B}"/>
                </c:ext>
              </c:extLst>
            </c:dLbl>
            <c:dLbl>
              <c:idx val="2"/>
              <c:layout>
                <c:manualLayout>
                  <c:x val="0"/>
                  <c:y val="0.26715755144243941"/>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ED62-5543-8EDB-F97D6F0394A9}"/>
                </c:ext>
              </c:extLst>
            </c:dLbl>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Sheet1!$A$2:$A$4</c:f>
              <c:strCache>
                <c:ptCount val="3"/>
                <c:pt idx="0">
                  <c:v>Early-career</c:v>
                </c:pt>
                <c:pt idx="1">
                  <c:v>Mid-career</c:v>
                </c:pt>
                <c:pt idx="2">
                  <c:v>Late-career</c:v>
                </c:pt>
              </c:strCache>
            </c:strRef>
          </c:cat>
          <c:val>
            <c:numRef>
              <c:f>Sheet1!$B$2:$B$4</c:f>
              <c:numCache>
                <c:formatCode>0%</c:formatCode>
                <c:ptCount val="3"/>
                <c:pt idx="0">
                  <c:v>0.27</c:v>
                </c:pt>
                <c:pt idx="1">
                  <c:v>0.31</c:v>
                </c:pt>
                <c:pt idx="2">
                  <c:v>0.38</c:v>
                </c:pt>
              </c:numCache>
            </c:numRef>
          </c:val>
          <c:extLst>
            <c:ext xmlns:c16="http://schemas.microsoft.com/office/drawing/2014/chart" uri="{C3380CC4-5D6E-409C-BE32-E72D297353CC}">
              <c16:uniqueId val="{00000000-3420-0D46-BF70-CB19F1B6D22B}"/>
            </c:ext>
          </c:extLst>
        </c:ser>
        <c:dLbls>
          <c:showLegendKey val="0"/>
          <c:showVal val="0"/>
          <c:showCatName val="0"/>
          <c:showSerName val="0"/>
          <c:showPercent val="0"/>
          <c:showBubbleSize val="0"/>
        </c:dLbls>
        <c:gapWidth val="42"/>
        <c:axId val="2097380175"/>
        <c:axId val="2097381887"/>
      </c:barChart>
      <c:catAx>
        <c:axId val="2097380175"/>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97381887"/>
        <c:crosses val="autoZero"/>
        <c:auto val="1"/>
        <c:lblAlgn val="ctr"/>
        <c:lblOffset val="100"/>
        <c:noMultiLvlLbl val="0"/>
      </c:catAx>
      <c:valAx>
        <c:axId val="2097381887"/>
        <c:scaling>
          <c:orientation val="minMax"/>
        </c:scaling>
        <c:delete val="0"/>
        <c:axPos val="l"/>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9738017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2650195573970336E-2"/>
          <c:w val="0.9785242484307719"/>
          <c:h val="0.81178132175096662"/>
        </c:manualLayout>
      </c:layout>
      <c:barChart>
        <c:barDir val="col"/>
        <c:grouping val="clustered"/>
        <c:varyColors val="0"/>
        <c:ser>
          <c:idx val="0"/>
          <c:order val="0"/>
          <c:tx>
            <c:strRef>
              <c:f>Sheet1!$B$1</c:f>
              <c:strCache>
                <c:ptCount val="1"/>
                <c:pt idx="0">
                  <c:v>Very helpful</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Those who have thought a lot</c:v>
                </c:pt>
                <c:pt idx="1">
                  <c:v>Those who have thought some</c:v>
                </c:pt>
              </c:strCache>
            </c:strRef>
          </c:cat>
          <c:val>
            <c:numRef>
              <c:f>Sheet1!$B$2:$B$3</c:f>
              <c:numCache>
                <c:formatCode>0%</c:formatCode>
                <c:ptCount val="2"/>
                <c:pt idx="0">
                  <c:v>0.76</c:v>
                </c:pt>
                <c:pt idx="1">
                  <c:v>0.36</c:v>
                </c:pt>
              </c:numCache>
            </c:numRef>
          </c:val>
          <c:extLst>
            <c:ext xmlns:c16="http://schemas.microsoft.com/office/drawing/2014/chart" uri="{C3380CC4-5D6E-409C-BE32-E72D297353CC}">
              <c16:uniqueId val="{00000000-3435-4044-8256-26460E59069E}"/>
            </c:ext>
          </c:extLst>
        </c:ser>
        <c:ser>
          <c:idx val="1"/>
          <c:order val="1"/>
          <c:tx>
            <c:strRef>
              <c:f>Sheet1!$C$1</c:f>
              <c:strCache>
                <c:ptCount val="1"/>
                <c:pt idx="0">
                  <c:v>Very engaging</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Those who have thought a lot</c:v>
                </c:pt>
                <c:pt idx="1">
                  <c:v>Those who have thought some</c:v>
                </c:pt>
              </c:strCache>
            </c:strRef>
          </c:cat>
          <c:val>
            <c:numRef>
              <c:f>Sheet1!$C$2:$C$3</c:f>
              <c:numCache>
                <c:formatCode>0%</c:formatCode>
                <c:ptCount val="2"/>
                <c:pt idx="0">
                  <c:v>0.7</c:v>
                </c:pt>
                <c:pt idx="1">
                  <c:v>0.3</c:v>
                </c:pt>
              </c:numCache>
            </c:numRef>
          </c:val>
          <c:extLst>
            <c:ext xmlns:c16="http://schemas.microsoft.com/office/drawing/2014/chart" uri="{C3380CC4-5D6E-409C-BE32-E72D297353CC}">
              <c16:uniqueId val="{00000001-3435-4044-8256-26460E59069E}"/>
            </c:ext>
          </c:extLst>
        </c:ser>
        <c:ser>
          <c:idx val="2"/>
          <c:order val="2"/>
          <c:tx>
            <c:strRef>
              <c:f>Sheet1!$D$1</c:f>
              <c:strCache>
                <c:ptCount val="1"/>
                <c:pt idx="0">
                  <c:v>Very trusted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Those who have thought a lot</c:v>
                </c:pt>
                <c:pt idx="1">
                  <c:v>Those who have thought some</c:v>
                </c:pt>
              </c:strCache>
            </c:strRef>
          </c:cat>
          <c:val>
            <c:numRef>
              <c:f>Sheet1!$D$2:$D$3</c:f>
              <c:numCache>
                <c:formatCode>0%</c:formatCode>
                <c:ptCount val="2"/>
                <c:pt idx="0">
                  <c:v>0.7</c:v>
                </c:pt>
                <c:pt idx="1">
                  <c:v>0.31</c:v>
                </c:pt>
              </c:numCache>
            </c:numRef>
          </c:val>
          <c:extLst>
            <c:ext xmlns:c16="http://schemas.microsoft.com/office/drawing/2014/chart" uri="{C3380CC4-5D6E-409C-BE32-E72D297353CC}">
              <c16:uniqueId val="{00000008-3435-4044-8256-26460E59069E}"/>
            </c:ext>
          </c:extLst>
        </c:ser>
        <c:dLbls>
          <c:showLegendKey val="0"/>
          <c:showVal val="0"/>
          <c:showCatName val="0"/>
          <c:showSerName val="0"/>
          <c:showPercent val="0"/>
          <c:showBubbleSize val="0"/>
        </c:dLbls>
        <c:gapWidth val="140"/>
        <c:overlap val="-10"/>
        <c:axId val="277326224"/>
        <c:axId val="582931679"/>
      </c:barChart>
      <c:catAx>
        <c:axId val="277326224"/>
        <c:scaling>
          <c:orientation val="minMax"/>
        </c:scaling>
        <c:delete val="0"/>
        <c:axPos val="b"/>
        <c:numFmt formatCode="General" sourceLinked="1"/>
        <c:majorTickMark val="none"/>
        <c:minorTickMark val="none"/>
        <c:tickLblPos val="nextTo"/>
        <c:spPr>
          <a:noFill/>
          <a:ln w="12700" cap="flat" cmpd="sng" algn="ctr">
            <a:solidFill>
              <a:schemeClr val="accent5"/>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82931679"/>
        <c:crosses val="autoZero"/>
        <c:auto val="1"/>
        <c:lblAlgn val="ctr"/>
        <c:lblOffset val="100"/>
        <c:noMultiLvlLbl val="0"/>
      </c:catAx>
      <c:valAx>
        <c:axId val="582931679"/>
        <c:scaling>
          <c:orientation val="minMax"/>
          <c:max val="1"/>
        </c:scaling>
        <c:delete val="0"/>
        <c:axPos val="l"/>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7326224"/>
        <c:crosses val="autoZero"/>
        <c:crossBetween val="between"/>
      </c:valAx>
      <c:spPr>
        <a:noFill/>
        <a:ln>
          <a:noFill/>
        </a:ln>
        <a:effectLst/>
      </c:spPr>
    </c:plotArea>
    <c:legend>
      <c:legendPos val="t"/>
      <c:layout>
        <c:manualLayout>
          <c:xMode val="edge"/>
          <c:yMode val="edge"/>
          <c:x val="0"/>
          <c:y val="2.6220036258848625E-2"/>
          <c:w val="0.59166435156562391"/>
          <c:h val="6.8653746191698783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068018149799667E-2"/>
          <c:y val="3.2650195573970336E-2"/>
          <c:w val="0.95586396370040072"/>
          <c:h val="0.79832559578503826"/>
        </c:manualLayout>
      </c:layout>
      <c:barChart>
        <c:barDir val="col"/>
        <c:grouping val="clustered"/>
        <c:varyColors val="0"/>
        <c:ser>
          <c:idx val="0"/>
          <c:order val="0"/>
          <c:tx>
            <c:strRef>
              <c:f>Sheet1!$B$1</c:f>
              <c:strCache>
                <c:ptCount val="1"/>
                <c:pt idx="0">
                  <c:v>Very helpful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Those who have thought a lot</c:v>
                </c:pt>
                <c:pt idx="1">
                  <c:v>Those who have thought some</c:v>
                </c:pt>
              </c:strCache>
            </c:strRef>
          </c:cat>
          <c:val>
            <c:numRef>
              <c:f>Sheet1!$B$2:$B$3</c:f>
              <c:numCache>
                <c:formatCode>0%</c:formatCode>
                <c:ptCount val="2"/>
                <c:pt idx="0">
                  <c:v>0.66</c:v>
                </c:pt>
                <c:pt idx="1">
                  <c:v>0.3</c:v>
                </c:pt>
              </c:numCache>
            </c:numRef>
          </c:val>
          <c:extLst>
            <c:ext xmlns:c16="http://schemas.microsoft.com/office/drawing/2014/chart" uri="{C3380CC4-5D6E-409C-BE32-E72D297353CC}">
              <c16:uniqueId val="{00000000-3435-4044-8256-26460E59069E}"/>
            </c:ext>
          </c:extLst>
        </c:ser>
        <c:ser>
          <c:idx val="1"/>
          <c:order val="1"/>
          <c:tx>
            <c:strRef>
              <c:f>Sheet1!$C$1</c:f>
              <c:strCache>
                <c:ptCount val="1"/>
                <c:pt idx="0">
                  <c:v>Very engaging</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Those who have thought a lot</c:v>
                </c:pt>
                <c:pt idx="1">
                  <c:v>Those who have thought some</c:v>
                </c:pt>
              </c:strCache>
            </c:strRef>
          </c:cat>
          <c:val>
            <c:numRef>
              <c:f>Sheet1!$C$2:$C$3</c:f>
              <c:numCache>
                <c:formatCode>0%</c:formatCode>
                <c:ptCount val="2"/>
                <c:pt idx="0">
                  <c:v>0.6</c:v>
                </c:pt>
                <c:pt idx="1">
                  <c:v>0.26</c:v>
                </c:pt>
              </c:numCache>
            </c:numRef>
          </c:val>
          <c:extLst>
            <c:ext xmlns:c16="http://schemas.microsoft.com/office/drawing/2014/chart" uri="{C3380CC4-5D6E-409C-BE32-E72D297353CC}">
              <c16:uniqueId val="{00000001-3435-4044-8256-26460E59069E}"/>
            </c:ext>
          </c:extLst>
        </c:ser>
        <c:ser>
          <c:idx val="2"/>
          <c:order val="2"/>
          <c:tx>
            <c:strRef>
              <c:f>Sheet1!$D$1</c:f>
              <c:strCache>
                <c:ptCount val="1"/>
                <c:pt idx="0">
                  <c:v>Very trusted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Those who have thought a lot</c:v>
                </c:pt>
                <c:pt idx="1">
                  <c:v>Those who have thought some</c:v>
                </c:pt>
              </c:strCache>
            </c:strRef>
          </c:cat>
          <c:val>
            <c:numRef>
              <c:f>Sheet1!$D$2:$D$3</c:f>
              <c:numCache>
                <c:formatCode>0%</c:formatCode>
                <c:ptCount val="2"/>
                <c:pt idx="0">
                  <c:v>0.66</c:v>
                </c:pt>
                <c:pt idx="1">
                  <c:v>0.34</c:v>
                </c:pt>
              </c:numCache>
            </c:numRef>
          </c:val>
          <c:extLst>
            <c:ext xmlns:c16="http://schemas.microsoft.com/office/drawing/2014/chart" uri="{C3380CC4-5D6E-409C-BE32-E72D297353CC}">
              <c16:uniqueId val="{00000000-5A59-6B45-B41C-64E987B43227}"/>
            </c:ext>
          </c:extLst>
        </c:ser>
        <c:dLbls>
          <c:showLegendKey val="0"/>
          <c:showVal val="0"/>
          <c:showCatName val="0"/>
          <c:showSerName val="0"/>
          <c:showPercent val="0"/>
          <c:showBubbleSize val="0"/>
        </c:dLbls>
        <c:gapWidth val="140"/>
        <c:overlap val="-10"/>
        <c:axId val="277326224"/>
        <c:axId val="582931679"/>
      </c:barChart>
      <c:catAx>
        <c:axId val="277326224"/>
        <c:scaling>
          <c:orientation val="minMax"/>
        </c:scaling>
        <c:delete val="0"/>
        <c:axPos val="b"/>
        <c:numFmt formatCode="General" sourceLinked="1"/>
        <c:majorTickMark val="none"/>
        <c:minorTickMark val="none"/>
        <c:tickLblPos val="nextTo"/>
        <c:spPr>
          <a:noFill/>
          <a:ln w="12700" cap="flat" cmpd="sng" algn="ctr">
            <a:solidFill>
              <a:schemeClr val="accent5"/>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82931679"/>
        <c:crosses val="autoZero"/>
        <c:auto val="1"/>
        <c:lblAlgn val="ctr"/>
        <c:lblOffset val="100"/>
        <c:noMultiLvlLbl val="0"/>
      </c:catAx>
      <c:valAx>
        <c:axId val="582931679"/>
        <c:scaling>
          <c:orientation val="minMax"/>
          <c:max val="1"/>
        </c:scaling>
        <c:delete val="0"/>
        <c:axPos val="l"/>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7326224"/>
        <c:crosses val="autoZero"/>
        <c:crossBetween val="between"/>
      </c:valAx>
      <c:spPr>
        <a:noFill/>
        <a:ln>
          <a:noFill/>
        </a:ln>
        <a:effectLst/>
      </c:spPr>
    </c:plotArea>
    <c:legend>
      <c:legendPos val="t"/>
      <c:layout>
        <c:manualLayout>
          <c:xMode val="edge"/>
          <c:yMode val="edge"/>
          <c:x val="0"/>
          <c:y val="0.11575967343634819"/>
          <c:w val="0.71912212873060077"/>
          <c:h val="6.4488692725609767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134585671217179E-2"/>
          <c:y val="0.13165162817078283"/>
          <c:w val="0.97573082865756566"/>
          <c:h val="0.65778252651667179"/>
        </c:manualLayout>
      </c:layout>
      <c:barChart>
        <c:barDir val="col"/>
        <c:grouping val="clustered"/>
        <c:varyColors val="0"/>
        <c:ser>
          <c:idx val="0"/>
          <c:order val="0"/>
          <c:tx>
            <c:strRef>
              <c:f>Sheet1!$A$2</c:f>
              <c:strCache>
                <c:ptCount val="1"/>
                <c:pt idx="0">
                  <c:v>Early-career</c:v>
                </c:pt>
              </c:strCache>
            </c:strRef>
          </c:tx>
          <c:spPr>
            <a:solidFill>
              <a:srgbClr val="40C5D3"/>
            </a:solidFill>
            <a:ln>
              <a:noFill/>
            </a:ln>
            <a:effectLst/>
          </c:spPr>
          <c:invertIfNegative val="0"/>
          <c:dPt>
            <c:idx val="0"/>
            <c:invertIfNegative val="0"/>
            <c:bubble3D val="0"/>
            <c:spPr>
              <a:solidFill>
                <a:srgbClr val="02889E"/>
              </a:solidFill>
              <a:ln>
                <a:noFill/>
              </a:ln>
              <a:effectLst/>
            </c:spPr>
            <c:extLst>
              <c:ext xmlns:c16="http://schemas.microsoft.com/office/drawing/2014/chart" uri="{C3380CC4-5D6E-409C-BE32-E72D297353CC}">
                <c16:uniqueId val="{00000011-DE3E-B648-944A-43ECAF2E3EA4}"/>
              </c:ext>
            </c:extLst>
          </c:dPt>
          <c:dPt>
            <c:idx val="1"/>
            <c:invertIfNegative val="0"/>
            <c:bubble3D val="0"/>
            <c:spPr>
              <a:solidFill>
                <a:srgbClr val="40C5D3"/>
              </a:solidFill>
              <a:ln>
                <a:noFill/>
              </a:ln>
              <a:effectLst/>
            </c:spPr>
            <c:extLst>
              <c:ext xmlns:c16="http://schemas.microsoft.com/office/drawing/2014/chart" uri="{C3380CC4-5D6E-409C-BE32-E72D297353CC}">
                <c16:uniqueId val="{00000001-5675-B848-9DC2-86B7E47C7A6B}"/>
              </c:ext>
            </c:extLst>
          </c:dPt>
          <c:dPt>
            <c:idx val="2"/>
            <c:invertIfNegative val="0"/>
            <c:bubble3D val="0"/>
            <c:spPr>
              <a:solidFill>
                <a:srgbClr val="40C5D3"/>
              </a:solidFill>
              <a:ln>
                <a:noFill/>
              </a:ln>
              <a:effectLst/>
            </c:spPr>
            <c:extLst>
              <c:ext xmlns:c16="http://schemas.microsoft.com/office/drawing/2014/chart" uri="{C3380CC4-5D6E-409C-BE32-E72D297353CC}">
                <c16:uniqueId val="{00000003-5675-B848-9DC2-86B7E47C7A6B}"/>
              </c:ext>
            </c:extLst>
          </c:dPt>
          <c:dPt>
            <c:idx val="3"/>
            <c:invertIfNegative val="0"/>
            <c:bubble3D val="0"/>
            <c:spPr>
              <a:solidFill>
                <a:srgbClr val="40C5D3"/>
              </a:solidFill>
              <a:ln>
                <a:noFill/>
              </a:ln>
              <a:effectLst/>
            </c:spPr>
            <c:extLst>
              <c:ext xmlns:c16="http://schemas.microsoft.com/office/drawing/2014/chart" uri="{C3380CC4-5D6E-409C-BE32-E72D297353CC}">
                <c16:uniqueId val="{00000005-5675-B848-9DC2-86B7E47C7A6B}"/>
              </c:ext>
            </c:extLst>
          </c:dPt>
          <c:dLbls>
            <c:dLbl>
              <c:idx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11-DE3E-B648-944A-43ECAF2E3EA4}"/>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Used any plan resources</c:v>
                </c:pt>
                <c:pt idx="1">
                  <c:v>Used both interactive and non-interactive resources</c:v>
                </c:pt>
                <c:pt idx="2">
                  <c:v>Only used interactive resources</c:v>
                </c:pt>
                <c:pt idx="3">
                  <c:v>Only used non-interactive resources</c:v>
                </c:pt>
              </c:strCache>
            </c:strRef>
          </c:cat>
          <c:val>
            <c:numRef>
              <c:f>Sheet1!$B$2:$E$2</c:f>
              <c:numCache>
                <c:formatCode>0%</c:formatCode>
                <c:ptCount val="4"/>
                <c:pt idx="0">
                  <c:v>0.74</c:v>
                </c:pt>
                <c:pt idx="1">
                  <c:v>0.48</c:v>
                </c:pt>
                <c:pt idx="2">
                  <c:v>0.13</c:v>
                </c:pt>
                <c:pt idx="3">
                  <c:v>0.13</c:v>
                </c:pt>
              </c:numCache>
            </c:numRef>
          </c:val>
          <c:extLst>
            <c:ext xmlns:c16="http://schemas.microsoft.com/office/drawing/2014/chart" uri="{C3380CC4-5D6E-409C-BE32-E72D297353CC}">
              <c16:uniqueId val="{00000006-5675-B848-9DC2-86B7E47C7A6B}"/>
            </c:ext>
          </c:extLst>
        </c:ser>
        <c:ser>
          <c:idx val="1"/>
          <c:order val="1"/>
          <c:tx>
            <c:strRef>
              <c:f>Sheet1!$A$3</c:f>
              <c:strCache>
                <c:ptCount val="1"/>
                <c:pt idx="0">
                  <c:v>Mid-career</c:v>
                </c:pt>
              </c:strCache>
            </c:strRef>
          </c:tx>
          <c:spPr>
            <a:solidFill>
              <a:schemeClr val="accent3"/>
            </a:solidFill>
            <a:ln>
              <a:noFill/>
            </a:ln>
            <a:effectLst/>
          </c:spPr>
          <c:invertIfNegative val="0"/>
          <c:dPt>
            <c:idx val="0"/>
            <c:invertIfNegative val="0"/>
            <c:bubble3D val="0"/>
            <c:spPr>
              <a:solidFill>
                <a:srgbClr val="859910"/>
              </a:solidFill>
              <a:ln>
                <a:noFill/>
              </a:ln>
              <a:effectLst/>
            </c:spPr>
            <c:extLst>
              <c:ext xmlns:c16="http://schemas.microsoft.com/office/drawing/2014/chart" uri="{C3380CC4-5D6E-409C-BE32-E72D297353CC}">
                <c16:uniqueId val="{0000000C-DE3E-B648-944A-43ECAF2E3EA4}"/>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8-5675-B848-9DC2-86B7E47C7A6B}"/>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A-5675-B848-9DC2-86B7E47C7A6B}"/>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C-5675-B848-9DC2-86B7E47C7A6B}"/>
              </c:ext>
            </c:extLst>
          </c:dPt>
          <c:dLbls>
            <c:dLbl>
              <c:idx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C-DE3E-B648-944A-43ECAF2E3EA4}"/>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Used any plan resources</c:v>
                </c:pt>
                <c:pt idx="1">
                  <c:v>Used both interactive and non-interactive resources</c:v>
                </c:pt>
                <c:pt idx="2">
                  <c:v>Only used interactive resources</c:v>
                </c:pt>
                <c:pt idx="3">
                  <c:v>Only used non-interactive resources</c:v>
                </c:pt>
              </c:strCache>
            </c:strRef>
          </c:cat>
          <c:val>
            <c:numRef>
              <c:f>Sheet1!$B$3:$E$3</c:f>
              <c:numCache>
                <c:formatCode>0%</c:formatCode>
                <c:ptCount val="4"/>
                <c:pt idx="0">
                  <c:v>0.71</c:v>
                </c:pt>
                <c:pt idx="1">
                  <c:v>0.45</c:v>
                </c:pt>
                <c:pt idx="2">
                  <c:v>0.14000000000000001</c:v>
                </c:pt>
                <c:pt idx="3">
                  <c:v>0.13</c:v>
                </c:pt>
              </c:numCache>
            </c:numRef>
          </c:val>
          <c:extLst>
            <c:ext xmlns:c16="http://schemas.microsoft.com/office/drawing/2014/chart" uri="{C3380CC4-5D6E-409C-BE32-E72D297353CC}">
              <c16:uniqueId val="{0000000D-5675-B848-9DC2-86B7E47C7A6B}"/>
            </c:ext>
          </c:extLst>
        </c:ser>
        <c:ser>
          <c:idx val="2"/>
          <c:order val="2"/>
          <c:tx>
            <c:strRef>
              <c:f>Sheet1!$A$4</c:f>
              <c:strCache>
                <c:ptCount val="1"/>
                <c:pt idx="0">
                  <c:v>Late-career</c:v>
                </c:pt>
              </c:strCache>
            </c:strRef>
          </c:tx>
          <c:spPr>
            <a:solidFill>
              <a:schemeClr val="accent4"/>
            </a:solidFill>
            <a:ln>
              <a:noFill/>
            </a:ln>
            <a:effectLst/>
          </c:spPr>
          <c:invertIfNegative val="0"/>
          <c:dPt>
            <c:idx val="0"/>
            <c:invertIfNegative val="0"/>
            <c:bubble3D val="0"/>
            <c:spPr>
              <a:solidFill>
                <a:schemeClr val="accent4">
                  <a:lumMod val="75000"/>
                </a:schemeClr>
              </a:solidFill>
              <a:ln>
                <a:noFill/>
              </a:ln>
              <a:effectLst/>
            </c:spPr>
            <c:extLst>
              <c:ext xmlns:c16="http://schemas.microsoft.com/office/drawing/2014/chart" uri="{C3380CC4-5D6E-409C-BE32-E72D297353CC}">
                <c16:uniqueId val="{00000010-DE3E-B648-944A-43ECAF2E3EA4}"/>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D-DE3E-B648-944A-43ECAF2E3EA4}"/>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E-DE3E-B648-944A-43ECAF2E3EA4}"/>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F-DE3E-B648-944A-43ECAF2E3EA4}"/>
              </c:ext>
            </c:extLst>
          </c:dPt>
          <c:dLbls>
            <c:dLbl>
              <c:idx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10-DE3E-B648-944A-43ECAF2E3EA4}"/>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Used any plan resources</c:v>
                </c:pt>
                <c:pt idx="1">
                  <c:v>Used both interactive and non-interactive resources</c:v>
                </c:pt>
                <c:pt idx="2">
                  <c:v>Only used interactive resources</c:v>
                </c:pt>
                <c:pt idx="3">
                  <c:v>Only used non-interactive resources</c:v>
                </c:pt>
              </c:strCache>
            </c:strRef>
          </c:cat>
          <c:val>
            <c:numRef>
              <c:f>Sheet1!$B$4:$E$4</c:f>
              <c:numCache>
                <c:formatCode>0%</c:formatCode>
                <c:ptCount val="4"/>
                <c:pt idx="0">
                  <c:v>0.51</c:v>
                </c:pt>
                <c:pt idx="1">
                  <c:v>0.26</c:v>
                </c:pt>
                <c:pt idx="2">
                  <c:v>0.13</c:v>
                </c:pt>
                <c:pt idx="3">
                  <c:v>0.13</c:v>
                </c:pt>
              </c:numCache>
            </c:numRef>
          </c:val>
          <c:extLst>
            <c:ext xmlns:c16="http://schemas.microsoft.com/office/drawing/2014/chart" uri="{C3380CC4-5D6E-409C-BE32-E72D297353CC}">
              <c16:uniqueId val="{0000000E-5675-B848-9DC2-86B7E47C7A6B}"/>
            </c:ext>
          </c:extLst>
        </c:ser>
        <c:dLbls>
          <c:showLegendKey val="0"/>
          <c:showVal val="0"/>
          <c:showCatName val="0"/>
          <c:showSerName val="0"/>
          <c:showPercent val="0"/>
          <c:showBubbleSize val="0"/>
        </c:dLbls>
        <c:gapWidth val="113"/>
        <c:overlap val="-10"/>
        <c:axId val="383334112"/>
        <c:axId val="1419162335"/>
      </c:barChart>
      <c:catAx>
        <c:axId val="383334112"/>
        <c:scaling>
          <c:orientation val="minMax"/>
        </c:scaling>
        <c:delete val="0"/>
        <c:axPos val="b"/>
        <c:numFmt formatCode="General" sourceLinked="1"/>
        <c:majorTickMark val="none"/>
        <c:minorTickMark val="none"/>
        <c:tickLblPos val="nextTo"/>
        <c:spPr>
          <a:noFill/>
          <a:ln w="12700" cap="flat" cmpd="sng" algn="ctr">
            <a:solidFill>
              <a:schemeClr val="accent5"/>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9162335"/>
        <c:crosses val="autoZero"/>
        <c:auto val="1"/>
        <c:lblAlgn val="ctr"/>
        <c:lblOffset val="100"/>
        <c:noMultiLvlLbl val="0"/>
      </c:catAx>
      <c:valAx>
        <c:axId val="1419162335"/>
        <c:scaling>
          <c:orientation val="minMax"/>
        </c:scaling>
        <c:delete val="1"/>
        <c:axPos val="l"/>
        <c:numFmt formatCode="0%" sourceLinked="1"/>
        <c:majorTickMark val="none"/>
        <c:minorTickMark val="none"/>
        <c:tickLblPos val="nextTo"/>
        <c:crossAx val="383334112"/>
        <c:crosses val="autoZero"/>
        <c:crossBetween val="between"/>
      </c:valAx>
      <c:spPr>
        <a:noFill/>
        <a:ln>
          <a:noFill/>
        </a:ln>
        <a:effectLst/>
      </c:spPr>
    </c:plotArea>
    <c:legend>
      <c:legendPos val="b"/>
      <c:layout>
        <c:manualLayout>
          <c:xMode val="edge"/>
          <c:yMode val="edge"/>
          <c:x val="0"/>
          <c:y val="0"/>
          <c:w val="0.29433475543381016"/>
          <c:h val="7.62757546274288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solidFill>
            <a:schemeClr val="tx1"/>
          </a:solidFill>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2700"/>
          </c:spPr>
          <c:dPt>
            <c:idx val="0"/>
            <c:bubble3D val="0"/>
            <c:spPr>
              <a:solidFill>
                <a:schemeClr val="accent4"/>
              </a:solidFill>
              <a:ln w="12700">
                <a:solidFill>
                  <a:schemeClr val="lt1"/>
                </a:solidFill>
              </a:ln>
              <a:effectLst/>
            </c:spPr>
            <c:extLst>
              <c:ext xmlns:c16="http://schemas.microsoft.com/office/drawing/2014/chart" uri="{C3380CC4-5D6E-409C-BE32-E72D297353CC}">
                <c16:uniqueId val="{00000001-BDE2-544D-B9B2-B0DF91D76B5C}"/>
              </c:ext>
            </c:extLst>
          </c:dPt>
          <c:dPt>
            <c:idx val="1"/>
            <c:bubble3D val="0"/>
            <c:spPr>
              <a:solidFill>
                <a:schemeClr val="accent2"/>
              </a:solidFill>
              <a:ln w="12700">
                <a:solidFill>
                  <a:schemeClr val="lt1"/>
                </a:solidFill>
              </a:ln>
              <a:effectLst/>
            </c:spPr>
            <c:extLst>
              <c:ext xmlns:c16="http://schemas.microsoft.com/office/drawing/2014/chart" uri="{C3380CC4-5D6E-409C-BE32-E72D297353CC}">
                <c16:uniqueId val="{00000003-BDE2-544D-B9B2-B0DF91D76B5C}"/>
              </c:ext>
            </c:extLst>
          </c:dPt>
          <c:cat>
            <c:strRef>
              <c:f>Sheet1!$A$2:$A$3</c:f>
              <c:strCache>
                <c:ptCount val="2"/>
                <c:pt idx="0">
                  <c:v>1st Qtr</c:v>
                </c:pt>
                <c:pt idx="1">
                  <c:v>2nd Qtr</c:v>
                </c:pt>
              </c:strCache>
            </c:strRef>
          </c:cat>
          <c:val>
            <c:numRef>
              <c:f>Sheet1!$B$2:$B$3</c:f>
              <c:numCache>
                <c:formatCode>General</c:formatCode>
                <c:ptCount val="2"/>
                <c:pt idx="0">
                  <c:v>0.65</c:v>
                </c:pt>
                <c:pt idx="1">
                  <c:v>0.35</c:v>
                </c:pt>
              </c:numCache>
            </c:numRef>
          </c:val>
          <c:extLst>
            <c:ext xmlns:c16="http://schemas.microsoft.com/office/drawing/2014/chart" uri="{C3380CC4-5D6E-409C-BE32-E72D297353CC}">
              <c16:uniqueId val="{00000000-E254-4342-884E-5A465864662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4"/>
            </a:solidFill>
            <a:ln w="12700"/>
          </c:spPr>
          <c:dPt>
            <c:idx val="0"/>
            <c:bubble3D val="0"/>
            <c:spPr>
              <a:solidFill>
                <a:schemeClr val="accent4"/>
              </a:solidFill>
              <a:ln w="12700">
                <a:solidFill>
                  <a:schemeClr val="lt1"/>
                </a:solidFill>
              </a:ln>
              <a:effectLst/>
            </c:spPr>
            <c:extLst>
              <c:ext xmlns:c16="http://schemas.microsoft.com/office/drawing/2014/chart" uri="{C3380CC4-5D6E-409C-BE32-E72D297353CC}">
                <c16:uniqueId val="{00000001-DABB-3C4F-985E-422891C993C1}"/>
              </c:ext>
            </c:extLst>
          </c:dPt>
          <c:dPt>
            <c:idx val="1"/>
            <c:bubble3D val="0"/>
            <c:spPr>
              <a:solidFill>
                <a:schemeClr val="accent2"/>
              </a:solidFill>
              <a:ln w="12700">
                <a:solidFill>
                  <a:schemeClr val="lt1"/>
                </a:solidFill>
              </a:ln>
              <a:effectLst/>
            </c:spPr>
            <c:extLst>
              <c:ext xmlns:c16="http://schemas.microsoft.com/office/drawing/2014/chart" uri="{C3380CC4-5D6E-409C-BE32-E72D297353CC}">
                <c16:uniqueId val="{00000003-DABB-3C4F-985E-422891C993C1}"/>
              </c:ext>
            </c:extLst>
          </c:dPt>
          <c:cat>
            <c:strRef>
              <c:f>Sheet1!$A$2:$A$3</c:f>
              <c:strCache>
                <c:ptCount val="2"/>
                <c:pt idx="0">
                  <c:v>1st Qtr</c:v>
                </c:pt>
                <c:pt idx="1">
                  <c:v>2nd Qtr</c:v>
                </c:pt>
              </c:strCache>
            </c:strRef>
          </c:cat>
          <c:val>
            <c:numRef>
              <c:f>Sheet1!$B$2:$B$3</c:f>
              <c:numCache>
                <c:formatCode>General</c:formatCode>
                <c:ptCount val="2"/>
                <c:pt idx="0">
                  <c:v>0.83</c:v>
                </c:pt>
                <c:pt idx="1">
                  <c:v>0.17</c:v>
                </c:pt>
              </c:numCache>
            </c:numRef>
          </c:val>
          <c:extLst>
            <c:ext xmlns:c16="http://schemas.microsoft.com/office/drawing/2014/chart" uri="{C3380CC4-5D6E-409C-BE32-E72D297353CC}">
              <c16:uniqueId val="{00000000-E254-4342-884E-5A465864662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2"/>
            </a:solidFill>
            <a:ln w="12700"/>
          </c:spPr>
          <c:dPt>
            <c:idx val="0"/>
            <c:bubble3D val="0"/>
            <c:spPr>
              <a:solidFill>
                <a:schemeClr val="accent4"/>
              </a:solidFill>
              <a:ln w="12700">
                <a:solidFill>
                  <a:schemeClr val="lt1"/>
                </a:solidFill>
              </a:ln>
              <a:effectLst/>
            </c:spPr>
            <c:extLst>
              <c:ext xmlns:c16="http://schemas.microsoft.com/office/drawing/2014/chart" uri="{C3380CC4-5D6E-409C-BE32-E72D297353CC}">
                <c16:uniqueId val="{00000001-A498-314A-A458-82DA2426FC5F}"/>
              </c:ext>
            </c:extLst>
          </c:dPt>
          <c:dPt>
            <c:idx val="1"/>
            <c:bubble3D val="0"/>
            <c:spPr>
              <a:solidFill>
                <a:srgbClr val="BABCBC"/>
              </a:solidFill>
              <a:ln w="12700">
                <a:solidFill>
                  <a:schemeClr val="lt1"/>
                </a:solidFill>
              </a:ln>
              <a:effectLst/>
            </c:spPr>
            <c:extLst>
              <c:ext xmlns:c16="http://schemas.microsoft.com/office/drawing/2014/chart" uri="{C3380CC4-5D6E-409C-BE32-E72D297353CC}">
                <c16:uniqueId val="{00000003-A498-314A-A458-82DA2426FC5F}"/>
              </c:ext>
            </c:extLst>
          </c:dPt>
          <c:cat>
            <c:strRef>
              <c:f>Sheet1!$A$2:$A$3</c:f>
              <c:strCache>
                <c:ptCount val="2"/>
                <c:pt idx="0">
                  <c:v>1st Qtr</c:v>
                </c:pt>
                <c:pt idx="1">
                  <c:v>2nd Qtr</c:v>
                </c:pt>
              </c:strCache>
            </c:strRef>
          </c:cat>
          <c:val>
            <c:numRef>
              <c:f>Sheet1!$B$2:$B$3</c:f>
              <c:numCache>
                <c:formatCode>General</c:formatCode>
                <c:ptCount val="2"/>
                <c:pt idx="0">
                  <c:v>0.92</c:v>
                </c:pt>
                <c:pt idx="1">
                  <c:v>0.08</c:v>
                </c:pt>
              </c:numCache>
            </c:numRef>
          </c:val>
          <c:extLst>
            <c:ext xmlns:c16="http://schemas.microsoft.com/office/drawing/2014/chart" uri="{C3380CC4-5D6E-409C-BE32-E72D297353CC}">
              <c16:uniqueId val="{00000004-A498-314A-A458-82DA2426FC5F}"/>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199954329836817"/>
          <c:y val="2.7477665142296593E-2"/>
          <c:w val="0.37707869154430163"/>
          <c:h val="0.7279253115040869"/>
        </c:manualLayout>
      </c:layout>
      <c:doughnutChart>
        <c:varyColors val="1"/>
        <c:ser>
          <c:idx val="0"/>
          <c:order val="0"/>
          <c:tx>
            <c:strRef>
              <c:f>Sheet1!$B$1</c:f>
              <c:strCache>
                <c:ptCount val="1"/>
                <c:pt idx="0">
                  <c:v>Sales</c:v>
                </c:pt>
              </c:strCache>
            </c:strRef>
          </c:tx>
          <c:spPr>
            <a:ln w="12700"/>
          </c:spPr>
          <c:dPt>
            <c:idx val="0"/>
            <c:bubble3D val="0"/>
            <c:spPr>
              <a:solidFill>
                <a:schemeClr val="accent3"/>
              </a:solidFill>
              <a:ln w="12700">
                <a:solidFill>
                  <a:schemeClr val="lt1"/>
                </a:solidFill>
              </a:ln>
              <a:effectLst/>
            </c:spPr>
            <c:extLst>
              <c:ext xmlns:c16="http://schemas.microsoft.com/office/drawing/2014/chart" uri="{C3380CC4-5D6E-409C-BE32-E72D297353CC}">
                <c16:uniqueId val="{00000001-68B6-6543-80EA-18B663DDCDEE}"/>
              </c:ext>
            </c:extLst>
          </c:dPt>
          <c:dPt>
            <c:idx val="1"/>
            <c:bubble3D val="0"/>
            <c:spPr>
              <a:solidFill>
                <a:schemeClr val="accent2"/>
              </a:solidFill>
              <a:ln w="12700">
                <a:solidFill>
                  <a:schemeClr val="lt1"/>
                </a:solidFill>
              </a:ln>
              <a:effectLst/>
            </c:spPr>
            <c:extLst>
              <c:ext xmlns:c16="http://schemas.microsoft.com/office/drawing/2014/chart" uri="{C3380CC4-5D6E-409C-BE32-E72D297353CC}">
                <c16:uniqueId val="{00000003-68B6-6543-80EA-18B663DDCDEE}"/>
              </c:ext>
            </c:extLst>
          </c:dPt>
          <c:dPt>
            <c:idx val="2"/>
            <c:bubble3D val="0"/>
            <c:spPr>
              <a:solidFill>
                <a:schemeClr val="accent4"/>
              </a:solidFill>
              <a:ln w="12700">
                <a:solidFill>
                  <a:schemeClr val="lt1"/>
                </a:solidFill>
              </a:ln>
              <a:effectLst/>
            </c:spPr>
            <c:extLst>
              <c:ext xmlns:c16="http://schemas.microsoft.com/office/drawing/2014/chart" uri="{C3380CC4-5D6E-409C-BE32-E72D297353CC}">
                <c16:uniqueId val="{00000005-68B6-6543-80EA-18B663DDCDEE}"/>
              </c:ext>
            </c:extLst>
          </c:dPt>
          <c:dPt>
            <c:idx val="3"/>
            <c:bubble3D val="0"/>
            <c:spPr>
              <a:solidFill>
                <a:schemeClr val="accent5"/>
              </a:solidFill>
              <a:ln w="12700">
                <a:solidFill>
                  <a:schemeClr val="lt1"/>
                </a:solidFill>
              </a:ln>
              <a:effectLst/>
            </c:spPr>
            <c:extLst>
              <c:ext xmlns:c16="http://schemas.microsoft.com/office/drawing/2014/chart" uri="{C3380CC4-5D6E-409C-BE32-E72D297353CC}">
                <c16:uniqueId val="{00000007-68B6-6543-80EA-18B663DDCDEE}"/>
              </c:ext>
            </c:extLst>
          </c:dPt>
          <c:dLbls>
            <c:dLbl>
              <c:idx val="0"/>
              <c:layout>
                <c:manualLayout>
                  <c:x val="0.16690325225769526"/>
                  <c:y val="-6.5754207665249309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7409592507171326"/>
                      <c:h val="0.17841308346504309"/>
                    </c:manualLayout>
                  </c15:layout>
                </c:ext>
                <c:ext xmlns:c16="http://schemas.microsoft.com/office/drawing/2014/chart" uri="{C3380CC4-5D6E-409C-BE32-E72D297353CC}">
                  <c16:uniqueId val="{00000001-68B6-6543-80EA-18B663DDCDEE}"/>
                </c:ext>
              </c:extLst>
            </c:dLbl>
            <c:dLbl>
              <c:idx val="1"/>
              <c:layout>
                <c:manualLayout>
                  <c:x val="0.17015155841631707"/>
                  <c:y val="0.17497902250933919"/>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7131429360203302"/>
                      <c:h val="0.22224922190854263"/>
                    </c:manualLayout>
                  </c15:layout>
                </c:ext>
                <c:ext xmlns:c16="http://schemas.microsoft.com/office/drawing/2014/chart" uri="{C3380CC4-5D6E-409C-BE32-E72D297353CC}">
                  <c16:uniqueId val="{00000003-68B6-6543-80EA-18B663DDCDEE}"/>
                </c:ext>
              </c:extLst>
            </c:dLbl>
            <c:dLbl>
              <c:idx val="2"/>
              <c:layout>
                <c:manualLayout>
                  <c:x val="-0.13671807180746684"/>
                  <c:y val="0.104048181093646"/>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8875398036855138"/>
                      <c:h val="0.39321016183819074"/>
                    </c:manualLayout>
                  </c15:layout>
                </c:ext>
                <c:ext xmlns:c16="http://schemas.microsoft.com/office/drawing/2014/chart" uri="{C3380CC4-5D6E-409C-BE32-E72D297353CC}">
                  <c16:uniqueId val="{00000005-68B6-6543-80EA-18B663DDCDEE}"/>
                </c:ext>
              </c:extLst>
            </c:dLbl>
            <c:dLbl>
              <c:idx val="3"/>
              <c:layout>
                <c:manualLayout>
                  <c:x val="-0.16573388349689894"/>
                  <c:y val="6.5420604296700949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8229366497155878"/>
                      <c:h val="0.28405817711387693"/>
                    </c:manualLayout>
                  </c15:layout>
                </c:ext>
                <c:ext xmlns:c16="http://schemas.microsoft.com/office/drawing/2014/chart" uri="{C3380CC4-5D6E-409C-BE32-E72D297353CC}">
                  <c16:uniqueId val="{00000007-68B6-6543-80EA-18B663DDCDE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Sheet1!$A$2:$A$5</c:f>
              <c:strCache>
                <c:ptCount val="4"/>
                <c:pt idx="0">
                  <c:v>About 25% larger</c:v>
                </c:pt>
                <c:pt idx="1">
                  <c:v>About 50% larger</c:v>
                </c:pt>
                <c:pt idx="2">
                  <c:v> About 75% larger</c:v>
                </c:pt>
                <c:pt idx="3">
                  <c:v>Don’t know</c:v>
                </c:pt>
              </c:strCache>
            </c:strRef>
          </c:cat>
          <c:val>
            <c:numRef>
              <c:f>Sheet1!$B$2:$B$5</c:f>
              <c:numCache>
                <c:formatCode>0%</c:formatCode>
                <c:ptCount val="4"/>
                <c:pt idx="0">
                  <c:v>0.34</c:v>
                </c:pt>
                <c:pt idx="1">
                  <c:v>0.28000000000000003</c:v>
                </c:pt>
                <c:pt idx="2">
                  <c:v>0.14000000000000001</c:v>
                </c:pt>
                <c:pt idx="3">
                  <c:v>0.24</c:v>
                </c:pt>
              </c:numCache>
            </c:numRef>
          </c:val>
          <c:extLst>
            <c:ext xmlns:c16="http://schemas.microsoft.com/office/drawing/2014/chart" uri="{C3380CC4-5D6E-409C-BE32-E72D297353CC}">
              <c16:uniqueId val="{00000006-68B6-6543-80EA-18B663DDCDEE}"/>
            </c:ext>
          </c:extLst>
        </c:ser>
        <c:dLbls>
          <c:showLegendKey val="0"/>
          <c:showVal val="1"/>
          <c:showCatName val="0"/>
          <c:showSerName val="0"/>
          <c:showPercent val="0"/>
          <c:showBubbleSize val="0"/>
          <c:showLeaderLines val="0"/>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546228157261359"/>
          <c:y val="5.3698872832157234E-2"/>
          <c:w val="0.34976254601267021"/>
          <c:h val="0.69936526139227673"/>
        </c:manualLayout>
      </c:layout>
      <c:doughnutChart>
        <c:varyColors val="1"/>
        <c:ser>
          <c:idx val="0"/>
          <c:order val="0"/>
          <c:tx>
            <c:strRef>
              <c:f>Sheet1!$B$1</c:f>
              <c:strCache>
                <c:ptCount val="1"/>
                <c:pt idx="0">
                  <c:v>Sales</c:v>
                </c:pt>
              </c:strCache>
            </c:strRef>
          </c:tx>
          <c:spPr>
            <a:ln w="12700"/>
          </c:spPr>
          <c:dPt>
            <c:idx val="0"/>
            <c:bubble3D val="0"/>
            <c:spPr>
              <a:solidFill>
                <a:schemeClr val="accent3"/>
              </a:solidFill>
              <a:ln w="12700">
                <a:solidFill>
                  <a:schemeClr val="lt1"/>
                </a:solidFill>
              </a:ln>
              <a:effectLst/>
            </c:spPr>
            <c:extLst>
              <c:ext xmlns:c16="http://schemas.microsoft.com/office/drawing/2014/chart" uri="{C3380CC4-5D6E-409C-BE32-E72D297353CC}">
                <c16:uniqueId val="{00000001-7D28-B74A-8515-854DFCA76388}"/>
              </c:ext>
            </c:extLst>
          </c:dPt>
          <c:dPt>
            <c:idx val="1"/>
            <c:bubble3D val="0"/>
            <c:spPr>
              <a:solidFill>
                <a:schemeClr val="accent2"/>
              </a:solidFill>
              <a:ln w="12700">
                <a:solidFill>
                  <a:schemeClr val="lt1"/>
                </a:solidFill>
              </a:ln>
              <a:effectLst/>
            </c:spPr>
            <c:extLst>
              <c:ext xmlns:c16="http://schemas.microsoft.com/office/drawing/2014/chart" uri="{C3380CC4-5D6E-409C-BE32-E72D297353CC}">
                <c16:uniqueId val="{00000003-7D28-B74A-8515-854DFCA76388}"/>
              </c:ext>
            </c:extLst>
          </c:dPt>
          <c:dPt>
            <c:idx val="2"/>
            <c:bubble3D val="0"/>
            <c:spPr>
              <a:solidFill>
                <a:schemeClr val="accent4"/>
              </a:solidFill>
              <a:ln w="12700">
                <a:solidFill>
                  <a:schemeClr val="lt1"/>
                </a:solidFill>
              </a:ln>
              <a:effectLst/>
            </c:spPr>
            <c:extLst>
              <c:ext xmlns:c16="http://schemas.microsoft.com/office/drawing/2014/chart" uri="{C3380CC4-5D6E-409C-BE32-E72D297353CC}">
                <c16:uniqueId val="{00000005-7D28-B74A-8515-854DFCA76388}"/>
              </c:ext>
            </c:extLst>
          </c:dPt>
          <c:dPt>
            <c:idx val="3"/>
            <c:bubble3D val="0"/>
            <c:spPr>
              <a:solidFill>
                <a:schemeClr val="accent5"/>
              </a:solidFill>
              <a:ln w="12700">
                <a:solidFill>
                  <a:schemeClr val="lt1"/>
                </a:solidFill>
              </a:ln>
              <a:effectLst/>
            </c:spPr>
            <c:extLst>
              <c:ext xmlns:c16="http://schemas.microsoft.com/office/drawing/2014/chart" uri="{C3380CC4-5D6E-409C-BE32-E72D297353CC}">
                <c16:uniqueId val="{00000007-7D28-B74A-8515-854DFCA76388}"/>
              </c:ext>
            </c:extLst>
          </c:dPt>
          <c:dLbls>
            <c:dLbl>
              <c:idx val="0"/>
              <c:layout>
                <c:manualLayout>
                  <c:x val="0.14160877125884902"/>
                  <c:y val="2.1177133352646888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3806013245721358"/>
                      <c:h val="0.30667511415947962"/>
                    </c:manualLayout>
                  </c15:layout>
                </c:ext>
                <c:ext xmlns:c16="http://schemas.microsoft.com/office/drawing/2014/chart" uri="{C3380CC4-5D6E-409C-BE32-E72D297353CC}">
                  <c16:uniqueId val="{00000001-7D28-B74A-8515-854DFCA76388}"/>
                </c:ext>
              </c:extLst>
            </c:dLbl>
            <c:dLbl>
              <c:idx val="1"/>
              <c:layout>
                <c:manualLayout>
                  <c:x val="0.20816347836212454"/>
                  <c:y val="6.0188936265874321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9799699207807606"/>
                      <c:h val="0.24730009486709348"/>
                    </c:manualLayout>
                  </c15:layout>
                </c:ext>
                <c:ext xmlns:c16="http://schemas.microsoft.com/office/drawing/2014/chart" uri="{C3380CC4-5D6E-409C-BE32-E72D297353CC}">
                  <c16:uniqueId val="{00000003-7D28-B74A-8515-854DFCA76388}"/>
                </c:ext>
              </c:extLst>
            </c:dLbl>
            <c:dLbl>
              <c:idx val="2"/>
              <c:layout>
                <c:manualLayout>
                  <c:x val="-0.1651461279758708"/>
                  <c:y val="6.8974716836463321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3153588248909968"/>
                      <c:h val="0.24730009486709348"/>
                    </c:manualLayout>
                  </c15:layout>
                </c:ext>
                <c:ext xmlns:c16="http://schemas.microsoft.com/office/drawing/2014/chart" uri="{C3380CC4-5D6E-409C-BE32-E72D297353CC}">
                  <c16:uniqueId val="{00000005-7D28-B74A-8515-854DFCA76388}"/>
                </c:ext>
              </c:extLst>
            </c:dLbl>
            <c:dLbl>
              <c:idx val="3"/>
              <c:layout>
                <c:manualLayout>
                  <c:x val="-0.12536058106544951"/>
                  <c:y val="-9.7716426328638972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7D28-B74A-8515-854DFCA7638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Sheet1!$A$2:$A$5</c:f>
              <c:strCache>
                <c:ptCount val="4"/>
                <c:pt idx="0">
                  <c:v>Medicare pays everything</c:v>
                </c:pt>
                <c:pt idx="1">
                  <c:v>Medicare pays 80% of the cost</c:v>
                </c:pt>
                <c:pt idx="2">
                  <c:v>Medicare pays 60% of the cost</c:v>
                </c:pt>
                <c:pt idx="3">
                  <c:v>Don’t know</c:v>
                </c:pt>
              </c:strCache>
            </c:strRef>
          </c:cat>
          <c:val>
            <c:numRef>
              <c:f>Sheet1!$B$2:$B$5</c:f>
              <c:numCache>
                <c:formatCode>0%</c:formatCode>
                <c:ptCount val="4"/>
                <c:pt idx="0">
                  <c:v>0.24</c:v>
                </c:pt>
                <c:pt idx="1">
                  <c:v>0.34</c:v>
                </c:pt>
                <c:pt idx="2">
                  <c:v>0.1</c:v>
                </c:pt>
                <c:pt idx="3">
                  <c:v>0.32</c:v>
                </c:pt>
              </c:numCache>
            </c:numRef>
          </c:val>
          <c:extLst>
            <c:ext xmlns:c16="http://schemas.microsoft.com/office/drawing/2014/chart" uri="{C3380CC4-5D6E-409C-BE32-E72D297353CC}">
              <c16:uniqueId val="{00000008-7D28-B74A-8515-854DFCA76388}"/>
            </c:ext>
          </c:extLst>
        </c:ser>
        <c:dLbls>
          <c:showLegendKey val="0"/>
          <c:showVal val="1"/>
          <c:showCatName val="0"/>
          <c:showSerName val="0"/>
          <c:showPercent val="0"/>
          <c:showBubbleSize val="0"/>
          <c:showLeaderLines val="0"/>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086436277886637"/>
          <c:y val="0.1754894758937578"/>
          <c:w val="0.32773394630268865"/>
          <c:h val="0.72485274654428367"/>
        </c:manualLayout>
      </c:layout>
      <c:doughnutChart>
        <c:varyColors val="1"/>
        <c:ser>
          <c:idx val="0"/>
          <c:order val="0"/>
          <c:tx>
            <c:strRef>
              <c:f>Sheet1!$B$1</c:f>
              <c:strCache>
                <c:ptCount val="1"/>
                <c:pt idx="0">
                  <c:v>Sales</c:v>
                </c:pt>
              </c:strCache>
            </c:strRef>
          </c:tx>
          <c:spPr>
            <a:ln w="12700"/>
          </c:spPr>
          <c:dPt>
            <c:idx val="0"/>
            <c:bubble3D val="0"/>
            <c:spPr>
              <a:solidFill>
                <a:schemeClr val="accent3"/>
              </a:solidFill>
              <a:ln w="12700">
                <a:solidFill>
                  <a:schemeClr val="lt1"/>
                </a:solidFill>
              </a:ln>
              <a:effectLst/>
            </c:spPr>
            <c:extLst>
              <c:ext xmlns:c16="http://schemas.microsoft.com/office/drawing/2014/chart" uri="{C3380CC4-5D6E-409C-BE32-E72D297353CC}">
                <c16:uniqueId val="{00000001-C09C-B24B-AF9F-5FDB3B59B70D}"/>
              </c:ext>
            </c:extLst>
          </c:dPt>
          <c:dPt>
            <c:idx val="1"/>
            <c:bubble3D val="0"/>
            <c:spPr>
              <a:solidFill>
                <a:schemeClr val="accent2"/>
              </a:solidFill>
              <a:ln w="12700">
                <a:solidFill>
                  <a:schemeClr val="lt1"/>
                </a:solidFill>
              </a:ln>
              <a:effectLst/>
            </c:spPr>
            <c:extLst>
              <c:ext xmlns:c16="http://schemas.microsoft.com/office/drawing/2014/chart" uri="{C3380CC4-5D6E-409C-BE32-E72D297353CC}">
                <c16:uniqueId val="{00000003-C09C-B24B-AF9F-5FDB3B59B70D}"/>
              </c:ext>
            </c:extLst>
          </c:dPt>
          <c:dPt>
            <c:idx val="2"/>
            <c:bubble3D val="0"/>
            <c:spPr>
              <a:solidFill>
                <a:schemeClr val="accent4"/>
              </a:solidFill>
              <a:ln w="12700">
                <a:solidFill>
                  <a:schemeClr val="lt1"/>
                </a:solidFill>
              </a:ln>
              <a:effectLst/>
            </c:spPr>
            <c:extLst>
              <c:ext xmlns:c16="http://schemas.microsoft.com/office/drawing/2014/chart" uri="{C3380CC4-5D6E-409C-BE32-E72D297353CC}">
                <c16:uniqueId val="{00000005-C09C-B24B-AF9F-5FDB3B59B70D}"/>
              </c:ext>
            </c:extLst>
          </c:dPt>
          <c:dPt>
            <c:idx val="3"/>
            <c:bubble3D val="0"/>
            <c:spPr>
              <a:solidFill>
                <a:schemeClr val="accent5"/>
              </a:solidFill>
              <a:ln w="12700">
                <a:solidFill>
                  <a:schemeClr val="lt1"/>
                </a:solidFill>
              </a:ln>
              <a:effectLst/>
            </c:spPr>
            <c:extLst>
              <c:ext xmlns:c16="http://schemas.microsoft.com/office/drawing/2014/chart" uri="{C3380CC4-5D6E-409C-BE32-E72D297353CC}">
                <c16:uniqueId val="{00000007-C09C-B24B-AF9F-5FDB3B59B70D}"/>
              </c:ext>
            </c:extLst>
          </c:dPt>
          <c:dLbls>
            <c:dLbl>
              <c:idx val="0"/>
              <c:layout>
                <c:manualLayout>
                  <c:x val="9.1160609846790877E-2"/>
                  <c:y val="-9.4490862760778001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8369138272293103"/>
                      <c:h val="0.30667511415947962"/>
                    </c:manualLayout>
                  </c15:layout>
                </c:ext>
                <c:ext xmlns:c16="http://schemas.microsoft.com/office/drawing/2014/chart" uri="{C3380CC4-5D6E-409C-BE32-E72D297353CC}">
                  <c16:uniqueId val="{00000001-C09C-B24B-AF9F-5FDB3B59B70D}"/>
                </c:ext>
              </c:extLst>
            </c:dLbl>
            <c:dLbl>
              <c:idx val="1"/>
              <c:layout>
                <c:manualLayout>
                  <c:x val="0.15350497471843977"/>
                  <c:y val="7.7522663583668355E-2"/>
                </c:manualLayout>
              </c:layout>
              <c:showLegendKey val="0"/>
              <c:showVal val="1"/>
              <c:showCatName val="1"/>
              <c:showSerName val="0"/>
              <c:showPercent val="0"/>
              <c:showBubbleSize val="0"/>
              <c:extLst>
                <c:ext xmlns:c15="http://schemas.microsoft.com/office/drawing/2012/chart" uri="{CE6537A1-D6FC-4f65-9D91-7224C49458BB}">
                  <c15:layout>
                    <c:manualLayout>
                      <c:w val="0.18646879075787379"/>
                      <c:h val="0.24730005196876914"/>
                    </c:manualLayout>
                  </c15:layout>
                </c:ext>
                <c:ext xmlns:c16="http://schemas.microsoft.com/office/drawing/2014/chart" uri="{C3380CC4-5D6E-409C-BE32-E72D297353CC}">
                  <c16:uniqueId val="{00000003-C09C-B24B-AF9F-5FDB3B59B70D}"/>
                </c:ext>
              </c:extLst>
            </c:dLbl>
            <c:dLbl>
              <c:idx val="2"/>
              <c:layout>
                <c:manualLayout>
                  <c:x val="-0.13816353792117769"/>
                  <c:y val="0.12700145633737447"/>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0229234427767237"/>
                      <c:h val="0.24730005196876914"/>
                    </c:manualLayout>
                  </c15:layout>
                </c:ext>
                <c:ext xmlns:c16="http://schemas.microsoft.com/office/drawing/2014/chart" uri="{C3380CC4-5D6E-409C-BE32-E72D297353CC}">
                  <c16:uniqueId val="{00000005-C09C-B24B-AF9F-5FDB3B59B70D}"/>
                </c:ext>
              </c:extLst>
            </c:dLbl>
            <c:dLbl>
              <c:idx val="3"/>
              <c:layout>
                <c:manualLayout>
                  <c:x val="-0.14656951837350937"/>
                  <c:y val="-2.0032600156973925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C09C-B24B-AF9F-5FDB3B59B70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Sheet1!$A$2:$A$5</c:f>
              <c:strCache>
                <c:ptCount val="4"/>
                <c:pt idx="0">
                  <c:v>Now</c:v>
                </c:pt>
                <c:pt idx="1">
                  <c:v>When they reach age 62</c:v>
                </c:pt>
                <c:pt idx="2">
                  <c:v>When they reach age 65</c:v>
                </c:pt>
                <c:pt idx="3">
                  <c:v>Don’t know</c:v>
                </c:pt>
              </c:strCache>
            </c:strRef>
          </c:cat>
          <c:val>
            <c:numRef>
              <c:f>Sheet1!$B$2:$B$5</c:f>
              <c:numCache>
                <c:formatCode>0%</c:formatCode>
                <c:ptCount val="4"/>
                <c:pt idx="0">
                  <c:v>0.28000000000000003</c:v>
                </c:pt>
                <c:pt idx="1">
                  <c:v>0.23</c:v>
                </c:pt>
                <c:pt idx="2">
                  <c:v>0.34</c:v>
                </c:pt>
                <c:pt idx="3">
                  <c:v>0.15</c:v>
                </c:pt>
              </c:numCache>
            </c:numRef>
          </c:val>
          <c:extLst>
            <c:ext xmlns:c16="http://schemas.microsoft.com/office/drawing/2014/chart" uri="{C3380CC4-5D6E-409C-BE32-E72D297353CC}">
              <c16:uniqueId val="{00000008-C09C-B24B-AF9F-5FDB3B59B70D}"/>
            </c:ext>
          </c:extLst>
        </c:ser>
        <c:dLbls>
          <c:showLegendKey val="0"/>
          <c:showVal val="1"/>
          <c:showCatName val="0"/>
          <c:showSerName val="0"/>
          <c:showPercent val="0"/>
          <c:showBubbleSize val="0"/>
          <c:showLeaderLines val="0"/>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315283243028755"/>
          <c:y val="0.24140177821261005"/>
          <c:w val="0.3308796588612849"/>
          <c:h val="0.57656348664474755"/>
        </c:manualLayout>
      </c:layout>
      <c:doughnutChart>
        <c:varyColors val="1"/>
        <c:ser>
          <c:idx val="0"/>
          <c:order val="0"/>
          <c:tx>
            <c:strRef>
              <c:f>Sheet1!$B$1</c:f>
              <c:strCache>
                <c:ptCount val="1"/>
                <c:pt idx="0">
                  <c:v>Sales</c:v>
                </c:pt>
              </c:strCache>
            </c:strRef>
          </c:tx>
          <c:spPr>
            <a:ln w="12700"/>
          </c:spPr>
          <c:dPt>
            <c:idx val="0"/>
            <c:bubble3D val="0"/>
            <c:spPr>
              <a:solidFill>
                <a:schemeClr val="accent3"/>
              </a:solidFill>
              <a:ln w="12700">
                <a:solidFill>
                  <a:schemeClr val="lt1"/>
                </a:solidFill>
              </a:ln>
              <a:effectLst/>
            </c:spPr>
            <c:extLst>
              <c:ext xmlns:c16="http://schemas.microsoft.com/office/drawing/2014/chart" uri="{C3380CC4-5D6E-409C-BE32-E72D297353CC}">
                <c16:uniqueId val="{00000001-7D56-2840-AB6D-94100426D352}"/>
              </c:ext>
            </c:extLst>
          </c:dPt>
          <c:dPt>
            <c:idx val="1"/>
            <c:bubble3D val="0"/>
            <c:spPr>
              <a:solidFill>
                <a:schemeClr val="accent2"/>
              </a:solidFill>
              <a:ln w="12700">
                <a:solidFill>
                  <a:schemeClr val="lt1"/>
                </a:solidFill>
              </a:ln>
              <a:effectLst/>
            </c:spPr>
            <c:extLst>
              <c:ext xmlns:c16="http://schemas.microsoft.com/office/drawing/2014/chart" uri="{C3380CC4-5D6E-409C-BE32-E72D297353CC}">
                <c16:uniqueId val="{00000003-7D56-2840-AB6D-94100426D352}"/>
              </c:ext>
            </c:extLst>
          </c:dPt>
          <c:dPt>
            <c:idx val="2"/>
            <c:bubble3D val="0"/>
            <c:spPr>
              <a:solidFill>
                <a:schemeClr val="accent4"/>
              </a:solidFill>
              <a:ln w="12700">
                <a:solidFill>
                  <a:schemeClr val="lt1"/>
                </a:solidFill>
              </a:ln>
              <a:effectLst/>
            </c:spPr>
            <c:extLst>
              <c:ext xmlns:c16="http://schemas.microsoft.com/office/drawing/2014/chart" uri="{C3380CC4-5D6E-409C-BE32-E72D297353CC}">
                <c16:uniqueId val="{00000005-7D56-2840-AB6D-94100426D352}"/>
              </c:ext>
            </c:extLst>
          </c:dPt>
          <c:dPt>
            <c:idx val="3"/>
            <c:bubble3D val="0"/>
            <c:spPr>
              <a:solidFill>
                <a:schemeClr val="accent5"/>
              </a:solidFill>
              <a:ln w="12700">
                <a:solidFill>
                  <a:schemeClr val="lt1"/>
                </a:solidFill>
              </a:ln>
              <a:effectLst/>
            </c:spPr>
            <c:extLst>
              <c:ext xmlns:c16="http://schemas.microsoft.com/office/drawing/2014/chart" uri="{C3380CC4-5D6E-409C-BE32-E72D297353CC}">
                <c16:uniqueId val="{00000007-7D56-2840-AB6D-94100426D352}"/>
              </c:ext>
            </c:extLst>
          </c:dPt>
          <c:dLbls>
            <c:dLbl>
              <c:idx val="0"/>
              <c:layout>
                <c:manualLayout>
                  <c:x val="0.12504819031273473"/>
                  <c:y val="-9.648087350631262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1343789138583921"/>
                      <c:h val="0.30667520653398972"/>
                    </c:manualLayout>
                  </c15:layout>
                </c:ext>
                <c:ext xmlns:c16="http://schemas.microsoft.com/office/drawing/2014/chart" uri="{C3380CC4-5D6E-409C-BE32-E72D297353CC}">
                  <c16:uniqueId val="{00000001-7D56-2840-AB6D-94100426D352}"/>
                </c:ext>
              </c:extLst>
            </c:dLbl>
            <c:dLbl>
              <c:idx val="1"/>
              <c:layout>
                <c:manualLayout>
                  <c:x val="2.4122166420897692E-2"/>
                  <c:y val="0.12217996341889333"/>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3070265166154217"/>
                      <c:h val="0.21027576930230604"/>
                    </c:manualLayout>
                  </c15:layout>
                </c:ext>
                <c:ext xmlns:c16="http://schemas.microsoft.com/office/drawing/2014/chart" uri="{C3380CC4-5D6E-409C-BE32-E72D297353CC}">
                  <c16:uniqueId val="{00000003-7D56-2840-AB6D-94100426D352}"/>
                </c:ext>
              </c:extLst>
            </c:dLbl>
            <c:dLbl>
              <c:idx val="2"/>
              <c:layout>
                <c:manualLayout>
                  <c:x val="-0.13052524293317994"/>
                  <c:y val="8.9292533990868138E-3"/>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1159136164712394"/>
                      <c:h val="0.24730000064136465"/>
                    </c:manualLayout>
                  </c15:layout>
                </c:ext>
                <c:ext xmlns:c16="http://schemas.microsoft.com/office/drawing/2014/chart" uri="{C3380CC4-5D6E-409C-BE32-E72D297353CC}">
                  <c16:uniqueId val="{00000005-7D56-2840-AB6D-94100426D352}"/>
                </c:ext>
              </c:extLst>
            </c:dLbl>
            <c:dLbl>
              <c:idx val="3"/>
              <c:layout>
                <c:manualLayout>
                  <c:x val="-4.9494257973438212E-2"/>
                  <c:y val="-0.12697124878942426"/>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7D56-2840-AB6D-94100426D3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Sheet1!$A$2:$A$5</c:f>
              <c:strCache>
                <c:ptCount val="4"/>
                <c:pt idx="0">
                  <c:v>In assisted living facilities</c:v>
                </c:pt>
                <c:pt idx="1">
                  <c:v>In their own homes</c:v>
                </c:pt>
                <c:pt idx="2">
                  <c:v>In nursing homes</c:v>
                </c:pt>
                <c:pt idx="3">
                  <c:v>Don't know</c:v>
                </c:pt>
              </c:strCache>
            </c:strRef>
          </c:cat>
          <c:val>
            <c:numRef>
              <c:f>Sheet1!$B$2:$B$5</c:f>
              <c:numCache>
                <c:formatCode>0%</c:formatCode>
                <c:ptCount val="4"/>
                <c:pt idx="0">
                  <c:v>0.37</c:v>
                </c:pt>
                <c:pt idx="1">
                  <c:v>0.23</c:v>
                </c:pt>
                <c:pt idx="2">
                  <c:v>0.21</c:v>
                </c:pt>
                <c:pt idx="3">
                  <c:v>0.11</c:v>
                </c:pt>
              </c:numCache>
            </c:numRef>
          </c:val>
          <c:extLst>
            <c:ext xmlns:c16="http://schemas.microsoft.com/office/drawing/2014/chart" uri="{C3380CC4-5D6E-409C-BE32-E72D297353CC}">
              <c16:uniqueId val="{00000008-7D56-2840-AB6D-94100426D352}"/>
            </c:ext>
          </c:extLst>
        </c:ser>
        <c:dLbls>
          <c:showLegendKey val="0"/>
          <c:showVal val="1"/>
          <c:showCatName val="0"/>
          <c:showSerName val="0"/>
          <c:showPercent val="0"/>
          <c:showBubbleSize val="0"/>
          <c:showLeaderLines val="0"/>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577955427327315E-3"/>
          <c:y val="7.7493778303618782E-2"/>
          <c:w val="0.69311381554330387"/>
          <c:h val="0.91552907639998782"/>
        </c:manualLayout>
      </c:layout>
      <c:barChart>
        <c:barDir val="col"/>
        <c:grouping val="percentStacked"/>
        <c:varyColors val="0"/>
        <c:ser>
          <c:idx val="0"/>
          <c:order val="0"/>
          <c:tx>
            <c:strRef>
              <c:f>Sheet1!$A$2</c:f>
              <c:strCache>
                <c:ptCount val="1"/>
                <c:pt idx="0">
                  <c:v>0-4 correct</c:v>
                </c:pt>
              </c:strCache>
            </c:strRef>
          </c:tx>
          <c:spPr>
            <a:solidFill>
              <a:schemeClr val="accent4"/>
            </a:solidFill>
            <a:ln>
              <a:noFill/>
            </a:ln>
            <a:effectLst/>
          </c:spPr>
          <c:invertIfNegative val="0"/>
          <c:dLbls>
            <c:dLbl>
              <c:idx val="0"/>
              <c:layout>
                <c:manualLayout>
                  <c:x val="-1.1569216331710993E-3"/>
                  <c:y val="-4.3791714193894646E-2"/>
                </c:manualLayout>
              </c:layout>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fld id="{F91F6C2A-AA0B-204A-9C60-8B714627819A}" type="SERIESNAME">
                      <a:rPr lang="en-US" sz="1400" b="0" i="0">
                        <a:solidFill>
                          <a:schemeClr val="tx1"/>
                        </a:solidFill>
                        <a:latin typeface="Arial" panose="020B0604020202020204" pitchFamily="34" charset="0"/>
                        <a:cs typeface="Arial" panose="020B0604020202020204" pitchFamily="34" charset="0"/>
                      </a:rPr>
                      <a:pPr>
                        <a:defRPr>
                          <a:solidFill>
                            <a:schemeClr val="tx1"/>
                          </a:solidFill>
                        </a:defRPr>
                      </a:pPr>
                      <a:t>[SERIES NAME]</a:t>
                    </a:fld>
                    <a:r>
                      <a:rPr lang="en-US" baseline="0" dirty="0">
                        <a:solidFill>
                          <a:schemeClr val="tx1"/>
                        </a:solidFill>
                      </a:rPr>
                      <a:t>
</a:t>
                    </a:r>
                    <a:fld id="{F51CFA12-D61D-AB4C-97A7-9627E665F1C1}" type="VALUE">
                      <a:rPr lang="en-US" b="1" baseline="0">
                        <a:solidFill>
                          <a:schemeClr val="tx1"/>
                        </a:solidFill>
                      </a:rPr>
                      <a:pPr>
                        <a:defRPr>
                          <a:solidFill>
                            <a:schemeClr val="tx1"/>
                          </a:solidFill>
                        </a:defRPr>
                      </a:pPr>
                      <a:t>[VALUE]</a:t>
                    </a:fld>
                    <a:endParaRPr lang="en-US" baseline="0" dirty="0">
                      <a:solidFill>
                        <a:schemeClr val="tx1"/>
                      </a:solidFill>
                    </a:endParaRPr>
                  </a:p>
                </c:rich>
              </c:tx>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1"/>
              <c:showPercent val="0"/>
              <c:showBubbleSize val="0"/>
              <c:separator>
</c:separator>
              <c:extLst>
                <c:ext xmlns:c15="http://schemas.microsoft.com/office/drawing/2012/chart" uri="{CE6537A1-D6FC-4f65-9D91-7224C49458BB}">
                  <c15:layout>
                    <c:manualLayout>
                      <c:w val="0.39990229389527898"/>
                      <c:h val="0.2730552456037027"/>
                    </c:manualLayout>
                  </c15:layout>
                  <c15:dlblFieldTable/>
                  <c15:showDataLabelsRange val="0"/>
                </c:ext>
                <c:ext xmlns:c16="http://schemas.microsoft.com/office/drawing/2014/chart" uri="{C3380CC4-5D6E-409C-BE32-E72D297353CC}">
                  <c16:uniqueId val="{00000000-137C-0847-90FE-2CF7D1761EE8}"/>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Distribution of correct answers</c:v>
                </c:pt>
              </c:strCache>
            </c:strRef>
          </c:cat>
          <c:val>
            <c:numRef>
              <c:f>Sheet1!$B$2</c:f>
              <c:numCache>
                <c:formatCode>0%</c:formatCode>
                <c:ptCount val="1"/>
                <c:pt idx="0">
                  <c:v>0.52</c:v>
                </c:pt>
              </c:numCache>
            </c:numRef>
          </c:val>
          <c:extLst>
            <c:ext xmlns:c16="http://schemas.microsoft.com/office/drawing/2014/chart" uri="{C3380CC4-5D6E-409C-BE32-E72D297353CC}">
              <c16:uniqueId val="{00000001-137C-0847-90FE-2CF7D1761EE8}"/>
            </c:ext>
          </c:extLst>
        </c:ser>
        <c:ser>
          <c:idx val="1"/>
          <c:order val="1"/>
          <c:tx>
            <c:strRef>
              <c:f>Sheet1!$A$3</c:f>
              <c:strCache>
                <c:ptCount val="1"/>
                <c:pt idx="0">
                  <c:v>5-9 correct</c:v>
                </c:pt>
              </c:strCache>
            </c:strRef>
          </c:tx>
          <c:spPr>
            <a:solidFill>
              <a:schemeClr val="accent2"/>
            </a:solidFill>
            <a:ln>
              <a:noFill/>
            </a:ln>
            <a:effectLst/>
          </c:spPr>
          <c:invertIfNegative val="0"/>
          <c:dLbls>
            <c:dLbl>
              <c:idx val="0"/>
              <c:tx>
                <c:rich>
                  <a:bodyPr/>
                  <a:lstStyle/>
                  <a:p>
                    <a:fld id="{158B3D22-EF26-B543-9F7F-268484957C78}" type="SERIESNAME">
                      <a:rPr lang="en-US" sz="1400">
                        <a:latin typeface="Arial" panose="020B0604020202020204" pitchFamily="34" charset="0"/>
                        <a:cs typeface="Arial" panose="020B0604020202020204" pitchFamily="34" charset="0"/>
                      </a:rPr>
                      <a:pPr/>
                      <a:t>[SERIES NAME]</a:t>
                    </a:fld>
                    <a:r>
                      <a:rPr lang="en-US" baseline="0" dirty="0"/>
                      <a:t>
</a:t>
                    </a:r>
                    <a:fld id="{56908367-0EB1-3D4A-9992-F429B071420D}" type="VALUE">
                      <a:rPr lang="en-US" b="1" baseline="0"/>
                      <a:pPr/>
                      <a:t>[VALUE]</a:t>
                    </a:fld>
                    <a:endParaRPr lang="en-US" baseline="0" dirty="0"/>
                  </a:p>
                </c:rich>
              </c:tx>
              <c:dLblPos val="ctr"/>
              <c:showLegendKey val="0"/>
              <c:showVal val="1"/>
              <c:showCatName val="0"/>
              <c:showSerName val="1"/>
              <c:showPercent val="0"/>
              <c:showBubbleSize val="0"/>
              <c:separator>
</c:separator>
              <c:extLst>
                <c:ext xmlns:c15="http://schemas.microsoft.com/office/drawing/2012/chart" uri="{CE6537A1-D6FC-4f65-9D91-7224C49458BB}">
                  <c15:layout>
                    <c:manualLayout>
                      <c:w val="0.4244649545965018"/>
                      <c:h val="0.4248665214758704"/>
                    </c:manualLayout>
                  </c15:layout>
                  <c15:dlblFieldTable/>
                  <c15:showDataLabelsRange val="0"/>
                </c:ext>
                <c:ext xmlns:c16="http://schemas.microsoft.com/office/drawing/2014/chart" uri="{C3380CC4-5D6E-409C-BE32-E72D297353CC}">
                  <c16:uniqueId val="{00000002-137C-0847-90FE-2CF7D1761EE8}"/>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Distribution of correct answers</c:v>
                </c:pt>
              </c:strCache>
            </c:strRef>
          </c:cat>
          <c:val>
            <c:numRef>
              <c:f>Sheet1!$B$3</c:f>
              <c:numCache>
                <c:formatCode>0%</c:formatCode>
                <c:ptCount val="1"/>
                <c:pt idx="0">
                  <c:v>0.42</c:v>
                </c:pt>
              </c:numCache>
            </c:numRef>
          </c:val>
          <c:extLst>
            <c:ext xmlns:c16="http://schemas.microsoft.com/office/drawing/2014/chart" uri="{C3380CC4-5D6E-409C-BE32-E72D297353CC}">
              <c16:uniqueId val="{00000003-137C-0847-90FE-2CF7D1761EE8}"/>
            </c:ext>
          </c:extLst>
        </c:ser>
        <c:ser>
          <c:idx val="2"/>
          <c:order val="2"/>
          <c:tx>
            <c:strRef>
              <c:f>Sheet1!$A$4</c:f>
              <c:strCache>
                <c:ptCount val="1"/>
                <c:pt idx="0">
                  <c:v>10-15 correct</c:v>
                </c:pt>
              </c:strCache>
            </c:strRef>
          </c:tx>
          <c:spPr>
            <a:solidFill>
              <a:schemeClr val="accent3"/>
            </a:solidFill>
            <a:ln>
              <a:noFill/>
            </a:ln>
            <a:effectLst/>
          </c:spPr>
          <c:invertIfNegative val="0"/>
          <c:dLbls>
            <c:dLbl>
              <c:idx val="0"/>
              <c:layout>
                <c:manualLayout>
                  <c:x val="0.37891273813551857"/>
                  <c:y val="1.4769186632699938E-2"/>
                </c:manualLayout>
              </c:layout>
              <c:tx>
                <c:rich>
                  <a:bodyPr rot="0" spcFirstLastPara="1" vertOverflow="ellipsis" vert="horz" wrap="square" anchor="ctr" anchorCtr="1"/>
                  <a:lstStyle/>
                  <a:p>
                    <a:pPr>
                      <a:defRPr sz="1600" b="0" i="0" u="none" strike="noStrike" kern="1200" baseline="0">
                        <a:solidFill>
                          <a:schemeClr val="accent3"/>
                        </a:solidFill>
                        <a:latin typeface="+mn-lt"/>
                        <a:ea typeface="+mn-ea"/>
                        <a:cs typeface="+mn-cs"/>
                      </a:defRPr>
                    </a:pPr>
                    <a:fld id="{617217D5-B04E-7E43-90F2-30FCED37FFE7}" type="SERIESNAME">
                      <a:rPr lang="en-US" sz="1400">
                        <a:solidFill>
                          <a:schemeClr val="tx1"/>
                        </a:solidFill>
                        <a:latin typeface="Arial" panose="020B0604020202020204" pitchFamily="34" charset="0"/>
                        <a:cs typeface="Arial" panose="020B0604020202020204" pitchFamily="34" charset="0"/>
                      </a:rPr>
                      <a:pPr>
                        <a:defRPr>
                          <a:solidFill>
                            <a:schemeClr val="accent3"/>
                          </a:solidFill>
                        </a:defRPr>
                      </a:pPr>
                      <a:t>[SERIES NAME]</a:t>
                    </a:fld>
                    <a:r>
                      <a:rPr lang="en-US" baseline="0" dirty="0">
                        <a:solidFill>
                          <a:schemeClr val="tx1"/>
                        </a:solidFill>
                      </a:rPr>
                      <a:t>
</a:t>
                    </a:r>
                    <a:fld id="{D4368CE1-751A-1E4A-A6FE-3A14043C81C3}" type="VALUE">
                      <a:rPr lang="en-US" b="1" baseline="0">
                        <a:solidFill>
                          <a:schemeClr val="tx1"/>
                        </a:solidFill>
                      </a:rPr>
                      <a:pPr>
                        <a:defRPr>
                          <a:solidFill>
                            <a:schemeClr val="accent3"/>
                          </a:solidFill>
                        </a:defRPr>
                      </a:pPr>
                      <a:t>[VALUE]</a:t>
                    </a:fld>
                    <a:endParaRPr lang="en-US" baseline="0" dirty="0">
                      <a:solidFill>
                        <a:schemeClr val="tx1"/>
                      </a:solidFill>
                    </a:endParaRPr>
                  </a:p>
                </c:rich>
              </c:tx>
              <c:spPr>
                <a:noFill/>
                <a:ln>
                  <a:noFill/>
                </a:ln>
                <a:effectLst/>
              </c:spPr>
              <c:txPr>
                <a:bodyPr rot="0" spcFirstLastPara="1" vertOverflow="ellipsis" vert="horz" wrap="square" anchor="ctr" anchorCtr="1"/>
                <a:lstStyle/>
                <a:p>
                  <a:pPr>
                    <a:defRPr sz="1600" b="0" i="0" u="none" strike="noStrike" kern="1200" baseline="0">
                      <a:solidFill>
                        <a:schemeClr val="accent3"/>
                      </a:solidFill>
                      <a:latin typeface="+mn-lt"/>
                      <a:ea typeface="+mn-ea"/>
                      <a:cs typeface="+mn-cs"/>
                    </a:defRPr>
                  </a:pPr>
                  <a:endParaRPr lang="en-US"/>
                </a:p>
              </c:txPr>
              <c:dLblPos val="ctr"/>
              <c:showLegendKey val="0"/>
              <c:showVal val="1"/>
              <c:showCatName val="0"/>
              <c:showSerName val="1"/>
              <c:showPercent val="0"/>
              <c:showBubbleSize val="0"/>
              <c:separator>
</c:separator>
              <c:extLst>
                <c:ext xmlns:c15="http://schemas.microsoft.com/office/drawing/2012/chart" uri="{CE6537A1-D6FC-4f65-9D91-7224C49458BB}">
                  <c15:layout>
                    <c:manualLayout>
                      <c:w val="0.24289437694793328"/>
                      <c:h val="0.24896405585294076"/>
                    </c:manualLayout>
                  </c15:layout>
                  <c15:dlblFieldTable/>
                  <c15:showDataLabelsRange val="0"/>
                </c:ext>
                <c:ext xmlns:c16="http://schemas.microsoft.com/office/drawing/2014/chart" uri="{C3380CC4-5D6E-409C-BE32-E72D297353CC}">
                  <c16:uniqueId val="{00000004-137C-0847-90FE-2CF7D1761EE8}"/>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accent6"/>
                      </a:solidFill>
                      <a:round/>
                    </a:ln>
                    <a:effectLst/>
                  </c:spPr>
                </c15:leaderLines>
              </c:ext>
            </c:extLst>
          </c:dLbls>
          <c:cat>
            <c:strRef>
              <c:f>Sheet1!$B$1</c:f>
              <c:strCache>
                <c:ptCount val="1"/>
                <c:pt idx="0">
                  <c:v>Distribution of correct answers</c:v>
                </c:pt>
              </c:strCache>
            </c:strRef>
          </c:cat>
          <c:val>
            <c:numRef>
              <c:f>Sheet1!$B$4</c:f>
              <c:numCache>
                <c:formatCode>0%</c:formatCode>
                <c:ptCount val="1"/>
                <c:pt idx="0">
                  <c:v>7.0000000000000007E-2</c:v>
                </c:pt>
              </c:numCache>
            </c:numRef>
          </c:val>
          <c:extLst>
            <c:ext xmlns:c16="http://schemas.microsoft.com/office/drawing/2014/chart" uri="{C3380CC4-5D6E-409C-BE32-E72D297353CC}">
              <c16:uniqueId val="{00000005-137C-0847-90FE-2CF7D1761EE8}"/>
            </c:ext>
          </c:extLst>
        </c:ser>
        <c:dLbls>
          <c:dLblPos val="ctr"/>
          <c:showLegendKey val="0"/>
          <c:showVal val="1"/>
          <c:showCatName val="0"/>
          <c:showSerName val="0"/>
          <c:showPercent val="0"/>
          <c:showBubbleSize val="0"/>
        </c:dLbls>
        <c:gapWidth val="66"/>
        <c:overlap val="100"/>
        <c:axId val="524043712"/>
        <c:axId val="523678336"/>
      </c:barChart>
      <c:catAx>
        <c:axId val="524043712"/>
        <c:scaling>
          <c:orientation val="minMax"/>
        </c:scaling>
        <c:delete val="1"/>
        <c:axPos val="b"/>
        <c:numFmt formatCode="General" sourceLinked="1"/>
        <c:majorTickMark val="none"/>
        <c:minorTickMark val="none"/>
        <c:tickLblPos val="nextTo"/>
        <c:crossAx val="523678336"/>
        <c:crosses val="autoZero"/>
        <c:auto val="1"/>
        <c:lblAlgn val="ctr"/>
        <c:lblOffset val="100"/>
        <c:noMultiLvlLbl val="0"/>
      </c:catAx>
      <c:valAx>
        <c:axId val="523678336"/>
        <c:scaling>
          <c:orientation val="minMax"/>
        </c:scaling>
        <c:delete val="1"/>
        <c:axPos val="l"/>
        <c:numFmt formatCode="0%" sourceLinked="1"/>
        <c:majorTickMark val="none"/>
        <c:minorTickMark val="none"/>
        <c:tickLblPos val="nextTo"/>
        <c:crossAx val="524043712"/>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607039373895392"/>
          <c:y val="0.11926302216075943"/>
          <c:w val="0.34092039478305214"/>
          <c:h val="0.69436949549457805"/>
        </c:manualLayout>
      </c:layout>
      <c:doughnutChart>
        <c:varyColors val="1"/>
        <c:ser>
          <c:idx val="0"/>
          <c:order val="0"/>
          <c:tx>
            <c:strRef>
              <c:f>Sheet1!$B$1</c:f>
              <c:strCache>
                <c:ptCount val="1"/>
                <c:pt idx="0">
                  <c:v>Column1</c:v>
                </c:pt>
              </c:strCache>
            </c:strRef>
          </c:tx>
          <c:spPr>
            <a:ln w="12700"/>
          </c:spPr>
          <c:dPt>
            <c:idx val="0"/>
            <c:bubble3D val="0"/>
            <c:spPr>
              <a:solidFill>
                <a:schemeClr val="accent3"/>
              </a:solidFill>
              <a:ln w="12700">
                <a:solidFill>
                  <a:schemeClr val="lt1"/>
                </a:solidFill>
              </a:ln>
              <a:effectLst/>
            </c:spPr>
            <c:extLst>
              <c:ext xmlns:c16="http://schemas.microsoft.com/office/drawing/2014/chart" uri="{C3380CC4-5D6E-409C-BE32-E72D297353CC}">
                <c16:uniqueId val="{00000001-8EFE-E345-8C7F-1128AE21FF00}"/>
              </c:ext>
            </c:extLst>
          </c:dPt>
          <c:dPt>
            <c:idx val="1"/>
            <c:bubble3D val="0"/>
            <c:spPr>
              <a:solidFill>
                <a:schemeClr val="accent2"/>
              </a:solidFill>
              <a:ln w="12700">
                <a:solidFill>
                  <a:schemeClr val="lt1"/>
                </a:solidFill>
              </a:ln>
              <a:effectLst/>
            </c:spPr>
            <c:extLst>
              <c:ext xmlns:c16="http://schemas.microsoft.com/office/drawing/2014/chart" uri="{C3380CC4-5D6E-409C-BE32-E72D297353CC}">
                <c16:uniqueId val="{00000003-8EFE-E345-8C7F-1128AE21FF00}"/>
              </c:ext>
            </c:extLst>
          </c:dPt>
          <c:dPt>
            <c:idx val="2"/>
            <c:bubble3D val="0"/>
            <c:spPr>
              <a:solidFill>
                <a:schemeClr val="accent4"/>
              </a:solidFill>
              <a:ln w="12700">
                <a:solidFill>
                  <a:schemeClr val="lt1"/>
                </a:solidFill>
              </a:ln>
              <a:effectLst/>
            </c:spPr>
            <c:extLst>
              <c:ext xmlns:c16="http://schemas.microsoft.com/office/drawing/2014/chart" uri="{C3380CC4-5D6E-409C-BE32-E72D297353CC}">
                <c16:uniqueId val="{00000005-8EFE-E345-8C7F-1128AE21FF00}"/>
              </c:ext>
            </c:extLst>
          </c:dPt>
          <c:dPt>
            <c:idx val="3"/>
            <c:bubble3D val="0"/>
            <c:spPr>
              <a:solidFill>
                <a:schemeClr val="accent5"/>
              </a:solidFill>
              <a:ln w="12700">
                <a:solidFill>
                  <a:schemeClr val="lt1"/>
                </a:solidFill>
              </a:ln>
              <a:effectLst/>
            </c:spPr>
            <c:extLst>
              <c:ext xmlns:c16="http://schemas.microsoft.com/office/drawing/2014/chart" uri="{C3380CC4-5D6E-409C-BE32-E72D297353CC}">
                <c16:uniqueId val="{00000007-8EFE-E345-8C7F-1128AE21FF00}"/>
              </c:ext>
            </c:extLst>
          </c:dPt>
          <c:dLbls>
            <c:dLbl>
              <c:idx val="0"/>
              <c:layout>
                <c:manualLayout>
                  <c:x val="0.11806410257221514"/>
                  <c:y val="-0.10470796115729054"/>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8EFE-E345-8C7F-1128AE21FF00}"/>
                </c:ext>
              </c:extLst>
            </c:dLbl>
            <c:dLbl>
              <c:idx val="1"/>
              <c:layout>
                <c:manualLayout>
                  <c:x val="0.14264597284964795"/>
                  <c:y val="0.11048481212426618"/>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8EFE-E345-8C7F-1128AE21FF00}"/>
                </c:ext>
              </c:extLst>
            </c:dLbl>
            <c:dLbl>
              <c:idx val="2"/>
              <c:layout>
                <c:manualLayout>
                  <c:x val="-0.15068228658789315"/>
                  <c:y val="8.5932631652207159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1475326297981392"/>
                      <c:h val="0.17721788502484032"/>
                    </c:manualLayout>
                  </c15:layout>
                </c:ext>
                <c:ext xmlns:c16="http://schemas.microsoft.com/office/drawing/2014/chart" uri="{C3380CC4-5D6E-409C-BE32-E72D297353CC}">
                  <c16:uniqueId val="{00000005-8EFE-E345-8C7F-1128AE21FF00}"/>
                </c:ext>
              </c:extLst>
            </c:dLbl>
            <c:dLbl>
              <c:idx val="3"/>
              <c:layout>
                <c:manualLayout>
                  <c:x val="-8.0009409540274065E-2"/>
                  <c:y val="-0.10747217580650047"/>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8EFE-E345-8C7F-1128AE21FF0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Sheet1!$A$2:$A$5</c:f>
              <c:strCache>
                <c:ptCount val="4"/>
                <c:pt idx="0">
                  <c:v>Answered correctly</c:v>
                </c:pt>
                <c:pt idx="1">
                  <c:v>Overestimated</c:v>
                </c:pt>
                <c:pt idx="2">
                  <c:v>Underestimated</c:v>
                </c:pt>
                <c:pt idx="3">
                  <c:v>Don’t know</c:v>
                </c:pt>
              </c:strCache>
            </c:strRef>
          </c:cat>
          <c:val>
            <c:numRef>
              <c:f>Sheet1!$B$2:$B$5</c:f>
              <c:numCache>
                <c:formatCode>0%</c:formatCode>
                <c:ptCount val="4"/>
                <c:pt idx="0">
                  <c:v>0.33</c:v>
                </c:pt>
                <c:pt idx="1">
                  <c:v>0.08</c:v>
                </c:pt>
                <c:pt idx="2">
                  <c:v>0.44</c:v>
                </c:pt>
                <c:pt idx="3">
                  <c:v>0.14000000000000001</c:v>
                </c:pt>
              </c:numCache>
            </c:numRef>
          </c:val>
          <c:extLst>
            <c:ext xmlns:c16="http://schemas.microsoft.com/office/drawing/2014/chart" uri="{C3380CC4-5D6E-409C-BE32-E72D297353CC}">
              <c16:uniqueId val="{00000008-8EFE-E345-8C7F-1128AE21FF00}"/>
            </c:ext>
          </c:extLst>
        </c:ser>
        <c:dLbls>
          <c:showLegendKey val="0"/>
          <c:showVal val="0"/>
          <c:showCatName val="0"/>
          <c:showSerName val="0"/>
          <c:showPercent val="0"/>
          <c:showBubbleSize val="0"/>
          <c:showLeaderLines val="0"/>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771083994247554E-2"/>
          <c:y val="0.10107768794081237"/>
          <c:w val="0.87202670746974531"/>
          <c:h val="0.73559729311723954"/>
        </c:manualLayout>
      </c:layout>
      <c:barChart>
        <c:barDir val="col"/>
        <c:grouping val="clustered"/>
        <c:varyColors val="0"/>
        <c:ser>
          <c:idx val="0"/>
          <c:order val="0"/>
          <c:tx>
            <c:strRef>
              <c:f>Sheet1!$B$1</c:f>
              <c:strCache>
                <c:ptCount val="1"/>
                <c:pt idx="0">
                  <c:v>A lot</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Early-career (age 18–34)</c:v>
                </c:pt>
                <c:pt idx="1">
                  <c:v>Mid-career (age 35–54)</c:v>
                </c:pt>
                <c:pt idx="2">
                  <c:v>Late-career (age 55 or older)</c:v>
                </c:pt>
              </c:strCache>
            </c:strRef>
          </c:cat>
          <c:val>
            <c:numRef>
              <c:f>Sheet1!$B$2:$B$4</c:f>
              <c:numCache>
                <c:formatCode>0%</c:formatCode>
                <c:ptCount val="3"/>
                <c:pt idx="0">
                  <c:v>0.23</c:v>
                </c:pt>
                <c:pt idx="1">
                  <c:v>0.26</c:v>
                </c:pt>
                <c:pt idx="2">
                  <c:v>0.19</c:v>
                </c:pt>
              </c:numCache>
            </c:numRef>
          </c:val>
          <c:extLst>
            <c:ext xmlns:c16="http://schemas.microsoft.com/office/drawing/2014/chart" uri="{C3380CC4-5D6E-409C-BE32-E72D297353CC}">
              <c16:uniqueId val="{00000000-89AC-EC46-9159-94B229CAF880}"/>
            </c:ext>
          </c:extLst>
        </c:ser>
        <c:dLbls>
          <c:dLblPos val="ctr"/>
          <c:showLegendKey val="0"/>
          <c:showVal val="1"/>
          <c:showCatName val="0"/>
          <c:showSerName val="0"/>
          <c:showPercent val="0"/>
          <c:showBubbleSize val="0"/>
        </c:dLbls>
        <c:gapWidth val="135"/>
        <c:axId val="734172495"/>
        <c:axId val="734165471"/>
      </c:barChart>
      <c:lineChart>
        <c:grouping val="standard"/>
        <c:varyColors val="0"/>
        <c:ser>
          <c:idx val="2"/>
          <c:order val="1"/>
          <c:tx>
            <c:strRef>
              <c:f>Sheet1!$C$1</c:f>
              <c:strCache>
                <c:ptCount val="1"/>
                <c:pt idx="0">
                  <c:v>A lot or some</c:v>
                </c:pt>
              </c:strCache>
            </c:strRef>
          </c:tx>
          <c:spPr>
            <a:ln w="28575" cap="rnd">
              <a:noFill/>
              <a:round/>
            </a:ln>
            <a:effectLst/>
          </c:spPr>
          <c:marker>
            <c:symbol val="none"/>
          </c:marker>
          <c:dLbls>
            <c:delete val="1"/>
          </c:dLbls>
          <c:cat>
            <c:strRef>
              <c:f>Sheet1!$A$2:$A$4</c:f>
              <c:strCache>
                <c:ptCount val="3"/>
                <c:pt idx="0">
                  <c:v>Early-career (age 18–34)</c:v>
                </c:pt>
                <c:pt idx="1">
                  <c:v>Mid-career (age 35–54)</c:v>
                </c:pt>
                <c:pt idx="2">
                  <c:v>Late-career (age 55 or older)</c:v>
                </c:pt>
              </c:strCache>
            </c:strRef>
          </c:cat>
          <c:val>
            <c:numRef>
              <c:f>Sheet1!$C$2:$C$4</c:f>
              <c:numCache>
                <c:formatCode>0%</c:formatCode>
                <c:ptCount val="3"/>
                <c:pt idx="0">
                  <c:v>0.74</c:v>
                </c:pt>
                <c:pt idx="1">
                  <c:v>0.72</c:v>
                </c:pt>
                <c:pt idx="2">
                  <c:v>0.68</c:v>
                </c:pt>
              </c:numCache>
            </c:numRef>
          </c:val>
          <c:smooth val="0"/>
          <c:extLst>
            <c:ext xmlns:c16="http://schemas.microsoft.com/office/drawing/2014/chart" uri="{C3380CC4-5D6E-409C-BE32-E72D297353CC}">
              <c16:uniqueId val="{00000004-89AC-EC46-9159-94B229CAF880}"/>
            </c:ext>
          </c:extLst>
        </c:ser>
        <c:dLbls>
          <c:dLblPos val="ctr"/>
          <c:showLegendKey val="0"/>
          <c:showVal val="1"/>
          <c:showCatName val="0"/>
          <c:showSerName val="0"/>
          <c:showPercent val="0"/>
          <c:showBubbleSize val="0"/>
        </c:dLbls>
        <c:marker val="1"/>
        <c:smooth val="0"/>
        <c:axId val="871288543"/>
        <c:axId val="435080528"/>
      </c:lineChart>
      <c:catAx>
        <c:axId val="871288543"/>
        <c:scaling>
          <c:orientation val="minMax"/>
        </c:scaling>
        <c:delete val="0"/>
        <c:axPos val="b"/>
        <c:numFmt formatCode="General" sourceLinked="1"/>
        <c:majorTickMark val="none"/>
        <c:minorTickMark val="none"/>
        <c:tickLblPos val="low"/>
        <c:spPr>
          <a:noFill/>
          <a:ln w="12700" cap="flat" cmpd="sng" algn="ctr">
            <a:solidFill>
              <a:schemeClr val="accent5"/>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35080528"/>
        <c:crossesAt val="0.5"/>
        <c:auto val="1"/>
        <c:lblAlgn val="ctr"/>
        <c:lblOffset val="100"/>
        <c:noMultiLvlLbl val="0"/>
      </c:catAx>
      <c:valAx>
        <c:axId val="435080528"/>
        <c:scaling>
          <c:orientation val="minMax"/>
          <c:min val="0.68"/>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71288543"/>
        <c:crosses val="autoZero"/>
        <c:crossBetween val="between"/>
      </c:valAx>
      <c:valAx>
        <c:axId val="734165471"/>
        <c:scaling>
          <c:orientation val="minMax"/>
        </c:scaling>
        <c:delete val="0"/>
        <c:axPos val="r"/>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34172495"/>
        <c:crosses val="max"/>
        <c:crossBetween val="between"/>
      </c:valAx>
      <c:catAx>
        <c:axId val="734172495"/>
        <c:scaling>
          <c:orientation val="minMax"/>
        </c:scaling>
        <c:delete val="1"/>
        <c:axPos val="b"/>
        <c:numFmt formatCode="General" sourceLinked="1"/>
        <c:majorTickMark val="out"/>
        <c:minorTickMark val="none"/>
        <c:tickLblPos val="nextTo"/>
        <c:crossAx val="734165471"/>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800"/>
      </a:pPr>
      <a:endParaRPr lang="en-US"/>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022217072715636E-2"/>
          <c:y val="6.5284311663292502E-2"/>
          <c:w val="0.98357675181551707"/>
          <c:h val="0.85087711397209786"/>
        </c:manualLayout>
      </c:layout>
      <c:barChart>
        <c:barDir val="col"/>
        <c:grouping val="clustered"/>
        <c:varyColors val="0"/>
        <c:ser>
          <c:idx val="0"/>
          <c:order val="0"/>
          <c:tx>
            <c:strRef>
              <c:f>Sheet1!$B$1</c:f>
              <c:strCache>
                <c:ptCount val="1"/>
                <c:pt idx="0">
                  <c:v>All 401(k) participants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Medicare</c:v>
                </c:pt>
                <c:pt idx="1">
                  <c:v>Saving for retirement</c:v>
                </c:pt>
                <c:pt idx="2">
                  <c:v>Social Security</c:v>
                </c:pt>
                <c:pt idx="3">
                  <c:v>Long-term care</c:v>
                </c:pt>
                <c:pt idx="4">
                  <c:v>Retirement withdrawals</c:v>
                </c:pt>
              </c:strCache>
            </c:strRef>
          </c:cat>
          <c:val>
            <c:numRef>
              <c:f>Sheet1!$B$2:$B$6</c:f>
              <c:numCache>
                <c:formatCode>0%</c:formatCode>
                <c:ptCount val="5"/>
                <c:pt idx="0">
                  <c:v>0.37</c:v>
                </c:pt>
                <c:pt idx="1">
                  <c:v>0.36</c:v>
                </c:pt>
                <c:pt idx="2">
                  <c:v>0.34</c:v>
                </c:pt>
                <c:pt idx="3">
                  <c:v>0.27</c:v>
                </c:pt>
                <c:pt idx="4">
                  <c:v>0.26</c:v>
                </c:pt>
              </c:numCache>
            </c:numRef>
          </c:val>
          <c:extLst>
            <c:ext xmlns:c16="http://schemas.microsoft.com/office/drawing/2014/chart" uri="{C3380CC4-5D6E-409C-BE32-E72D297353CC}">
              <c16:uniqueId val="{00000000-C5E9-AC4E-B864-7324A16891ED}"/>
            </c:ext>
          </c:extLst>
        </c:ser>
        <c:ser>
          <c:idx val="1"/>
          <c:order val="1"/>
          <c:tx>
            <c:strRef>
              <c:f>Sheet1!$C$1</c:f>
              <c:strCache>
                <c:ptCount val="1"/>
                <c:pt idx="0">
                  <c:v>Early-career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Medicare</c:v>
                </c:pt>
                <c:pt idx="1">
                  <c:v>Saving for retirement</c:v>
                </c:pt>
                <c:pt idx="2">
                  <c:v>Social Security</c:v>
                </c:pt>
                <c:pt idx="3">
                  <c:v>Long-term care</c:v>
                </c:pt>
                <c:pt idx="4">
                  <c:v>Retirement withdrawals</c:v>
                </c:pt>
              </c:strCache>
            </c:strRef>
          </c:cat>
          <c:val>
            <c:numRef>
              <c:f>Sheet1!$C$2:$C$6</c:f>
              <c:numCache>
                <c:formatCode>0%</c:formatCode>
                <c:ptCount val="5"/>
                <c:pt idx="0">
                  <c:v>0.31</c:v>
                </c:pt>
                <c:pt idx="1">
                  <c:v>0.3</c:v>
                </c:pt>
                <c:pt idx="2">
                  <c:v>0.28999999999999998</c:v>
                </c:pt>
                <c:pt idx="3">
                  <c:v>0.24</c:v>
                </c:pt>
                <c:pt idx="4">
                  <c:v>0.19</c:v>
                </c:pt>
              </c:numCache>
            </c:numRef>
          </c:val>
          <c:extLst>
            <c:ext xmlns:c16="http://schemas.microsoft.com/office/drawing/2014/chart" uri="{C3380CC4-5D6E-409C-BE32-E72D297353CC}">
              <c16:uniqueId val="{00000001-C5E9-AC4E-B864-7324A16891ED}"/>
            </c:ext>
          </c:extLst>
        </c:ser>
        <c:ser>
          <c:idx val="2"/>
          <c:order val="2"/>
          <c:tx>
            <c:strRef>
              <c:f>Sheet1!$D$1</c:f>
              <c:strCache>
                <c:ptCount val="1"/>
                <c:pt idx="0">
                  <c:v>Mid-career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Medicare</c:v>
                </c:pt>
                <c:pt idx="1">
                  <c:v>Saving for retirement</c:v>
                </c:pt>
                <c:pt idx="2">
                  <c:v>Social Security</c:v>
                </c:pt>
                <c:pt idx="3">
                  <c:v>Long-term care</c:v>
                </c:pt>
                <c:pt idx="4">
                  <c:v>Retirement withdrawals</c:v>
                </c:pt>
              </c:strCache>
            </c:strRef>
          </c:cat>
          <c:val>
            <c:numRef>
              <c:f>Sheet1!$D$2:$D$6</c:f>
              <c:numCache>
                <c:formatCode>0%</c:formatCode>
                <c:ptCount val="5"/>
                <c:pt idx="0">
                  <c:v>0.37</c:v>
                </c:pt>
                <c:pt idx="1">
                  <c:v>0.35</c:v>
                </c:pt>
                <c:pt idx="2">
                  <c:v>0.33</c:v>
                </c:pt>
                <c:pt idx="3">
                  <c:v>0.27</c:v>
                </c:pt>
                <c:pt idx="4">
                  <c:v>0.23</c:v>
                </c:pt>
              </c:numCache>
            </c:numRef>
          </c:val>
          <c:extLst>
            <c:ext xmlns:c16="http://schemas.microsoft.com/office/drawing/2014/chart" uri="{C3380CC4-5D6E-409C-BE32-E72D297353CC}">
              <c16:uniqueId val="{00000002-C5E9-AC4E-B864-7324A16891ED}"/>
            </c:ext>
          </c:extLst>
        </c:ser>
        <c:ser>
          <c:idx val="3"/>
          <c:order val="3"/>
          <c:tx>
            <c:strRef>
              <c:f>Sheet1!$E$1</c:f>
              <c:strCache>
                <c:ptCount val="1"/>
                <c:pt idx="0">
                  <c:v>Late-career</c:v>
                </c:pt>
              </c:strCache>
            </c:strRef>
          </c:tx>
          <c:spPr>
            <a:solidFill>
              <a:srgbClr val="40C5D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Medicare</c:v>
                </c:pt>
                <c:pt idx="1">
                  <c:v>Saving for retirement</c:v>
                </c:pt>
                <c:pt idx="2">
                  <c:v>Social Security</c:v>
                </c:pt>
                <c:pt idx="3">
                  <c:v>Long-term care</c:v>
                </c:pt>
                <c:pt idx="4">
                  <c:v>Retirement withdrawals</c:v>
                </c:pt>
              </c:strCache>
            </c:strRef>
          </c:cat>
          <c:val>
            <c:numRef>
              <c:f>Sheet1!$E$2:$E$6</c:f>
              <c:numCache>
                <c:formatCode>0%</c:formatCode>
                <c:ptCount val="5"/>
                <c:pt idx="0">
                  <c:v>0.43</c:v>
                </c:pt>
                <c:pt idx="1">
                  <c:v>0.42</c:v>
                </c:pt>
                <c:pt idx="2">
                  <c:v>0.4</c:v>
                </c:pt>
                <c:pt idx="3">
                  <c:v>0.28000000000000003</c:v>
                </c:pt>
                <c:pt idx="4">
                  <c:v>0.35</c:v>
                </c:pt>
              </c:numCache>
            </c:numRef>
          </c:val>
          <c:extLst>
            <c:ext xmlns:c16="http://schemas.microsoft.com/office/drawing/2014/chart" uri="{C3380CC4-5D6E-409C-BE32-E72D297353CC}">
              <c16:uniqueId val="{00000003-C5E9-AC4E-B864-7324A16891ED}"/>
            </c:ext>
          </c:extLst>
        </c:ser>
        <c:dLbls>
          <c:showLegendKey val="0"/>
          <c:showVal val="0"/>
          <c:showCatName val="0"/>
          <c:showSerName val="0"/>
          <c:showPercent val="0"/>
          <c:showBubbleSize val="0"/>
        </c:dLbls>
        <c:gapWidth val="141"/>
        <c:overlap val="-10"/>
        <c:axId val="682109679"/>
        <c:axId val="1628558736"/>
      </c:barChart>
      <c:catAx>
        <c:axId val="682109679"/>
        <c:scaling>
          <c:orientation val="minMax"/>
        </c:scaling>
        <c:delete val="0"/>
        <c:axPos val="b"/>
        <c:numFmt formatCode="General" sourceLinked="1"/>
        <c:majorTickMark val="none"/>
        <c:minorTickMark val="none"/>
        <c:tickLblPos val="nextTo"/>
        <c:spPr>
          <a:noFill/>
          <a:ln w="12700" cap="flat" cmpd="sng" algn="ctr">
            <a:solidFill>
              <a:schemeClr val="accent5"/>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28558736"/>
        <c:crosses val="autoZero"/>
        <c:auto val="1"/>
        <c:lblAlgn val="ctr"/>
        <c:lblOffset val="100"/>
        <c:noMultiLvlLbl val="0"/>
      </c:catAx>
      <c:valAx>
        <c:axId val="1628558736"/>
        <c:scaling>
          <c:orientation val="minMax"/>
          <c:max val="0.6"/>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682109679"/>
        <c:crosses val="autoZero"/>
        <c:crossBetween val="between"/>
      </c:valAx>
      <c:spPr>
        <a:noFill/>
        <a:ln>
          <a:noFill/>
        </a:ln>
        <a:effectLst/>
      </c:spPr>
    </c:plotArea>
    <c:legend>
      <c:legendPos val="tr"/>
      <c:layout>
        <c:manualLayout>
          <c:xMode val="edge"/>
          <c:yMode val="edge"/>
          <c:x val="0"/>
          <c:y val="5.1947590923516855E-3"/>
          <c:w val="0.47112459581399591"/>
          <c:h val="5.6488799570622396E-2"/>
        </c:manualLayout>
      </c:layout>
      <c:overlay val="0"/>
      <c:spPr>
        <a:solidFill>
          <a:schemeClr val="bg1"/>
        </a:solid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solidFill>
            <a:schemeClr val="tx1"/>
          </a:solidFill>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014233476165973E-4"/>
          <c:y val="0.11995840115753299"/>
          <c:w val="0.99529883293550714"/>
          <c:h val="0.70536303982474435"/>
        </c:manualLayout>
      </c:layout>
      <c:barChart>
        <c:barDir val="col"/>
        <c:grouping val="clustered"/>
        <c:varyColors val="0"/>
        <c:ser>
          <c:idx val="0"/>
          <c:order val="0"/>
          <c:tx>
            <c:strRef>
              <c:f>Sheet1!$B$1</c:f>
              <c:strCache>
                <c:ptCount val="1"/>
                <c:pt idx="0">
                  <c:v>All 401(k) participants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Talk with a financial professional</c:v>
                </c:pt>
                <c:pt idx="1">
                  <c:v>Browse short, easy-to-understand materials</c:v>
                </c:pt>
                <c:pt idx="2">
                  <c:v>Use an interactive tool that customizes information for you</c:v>
                </c:pt>
                <c:pt idx="3">
                  <c:v>Watch social media videos</c:v>
                </c:pt>
                <c:pt idx="4">
                  <c:v>Read in-depth guides or articles</c:v>
                </c:pt>
                <c:pt idx="5">
                  <c:v>Listen to podcasts</c:v>
                </c:pt>
              </c:strCache>
            </c:strRef>
          </c:cat>
          <c:val>
            <c:numRef>
              <c:f>Sheet1!$B$2:$B$7</c:f>
              <c:numCache>
                <c:formatCode>0%</c:formatCode>
                <c:ptCount val="6"/>
                <c:pt idx="0">
                  <c:v>0.42</c:v>
                </c:pt>
                <c:pt idx="1">
                  <c:v>0.15</c:v>
                </c:pt>
                <c:pt idx="2">
                  <c:v>1.3000000000000002E-3</c:v>
                </c:pt>
                <c:pt idx="3">
                  <c:v>0.11</c:v>
                </c:pt>
                <c:pt idx="4">
                  <c:v>0.11</c:v>
                </c:pt>
                <c:pt idx="5">
                  <c:v>0.04</c:v>
                </c:pt>
              </c:numCache>
            </c:numRef>
          </c:val>
          <c:extLst>
            <c:ext xmlns:c16="http://schemas.microsoft.com/office/drawing/2014/chart" uri="{C3380CC4-5D6E-409C-BE32-E72D297353CC}">
              <c16:uniqueId val="{00000000-03BA-184E-BD33-D1AAE5C82F35}"/>
            </c:ext>
          </c:extLst>
        </c:ser>
        <c:ser>
          <c:idx val="1"/>
          <c:order val="1"/>
          <c:tx>
            <c:strRef>
              <c:f>Sheet1!$C$1</c:f>
              <c:strCache>
                <c:ptCount val="1"/>
                <c:pt idx="0">
                  <c:v>Early-career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Talk with a financial professional</c:v>
                </c:pt>
                <c:pt idx="1">
                  <c:v>Browse short, easy-to-understand materials</c:v>
                </c:pt>
                <c:pt idx="2">
                  <c:v>Use an interactive tool that customizes information for you</c:v>
                </c:pt>
                <c:pt idx="3">
                  <c:v>Watch social media videos</c:v>
                </c:pt>
                <c:pt idx="4">
                  <c:v>Read in-depth guides or articles</c:v>
                </c:pt>
                <c:pt idx="5">
                  <c:v>Listen to podcasts</c:v>
                </c:pt>
              </c:strCache>
            </c:strRef>
          </c:cat>
          <c:val>
            <c:numRef>
              <c:f>Sheet1!$C$2:$C$7</c:f>
              <c:numCache>
                <c:formatCode>0%</c:formatCode>
                <c:ptCount val="6"/>
                <c:pt idx="0">
                  <c:v>0.35000000000000003</c:v>
                </c:pt>
                <c:pt idx="1">
                  <c:v>0.13</c:v>
                </c:pt>
                <c:pt idx="2">
                  <c:v>0.15</c:v>
                </c:pt>
                <c:pt idx="3">
                  <c:v>0.18</c:v>
                </c:pt>
                <c:pt idx="4">
                  <c:v>0.13</c:v>
                </c:pt>
                <c:pt idx="5">
                  <c:v>0.06</c:v>
                </c:pt>
              </c:numCache>
            </c:numRef>
          </c:val>
          <c:extLst>
            <c:ext xmlns:c16="http://schemas.microsoft.com/office/drawing/2014/chart" uri="{C3380CC4-5D6E-409C-BE32-E72D297353CC}">
              <c16:uniqueId val="{00000001-03BA-184E-BD33-D1AAE5C82F35}"/>
            </c:ext>
          </c:extLst>
        </c:ser>
        <c:ser>
          <c:idx val="2"/>
          <c:order val="2"/>
          <c:tx>
            <c:strRef>
              <c:f>Sheet1!$D$1</c:f>
              <c:strCache>
                <c:ptCount val="1"/>
                <c:pt idx="0">
                  <c:v>Mid-career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Talk with a financial professional</c:v>
                </c:pt>
                <c:pt idx="1">
                  <c:v>Browse short, easy-to-understand materials</c:v>
                </c:pt>
                <c:pt idx="2">
                  <c:v>Use an interactive tool that customizes information for you</c:v>
                </c:pt>
                <c:pt idx="3">
                  <c:v>Watch social media videos</c:v>
                </c:pt>
                <c:pt idx="4">
                  <c:v>Read in-depth guides or articles</c:v>
                </c:pt>
                <c:pt idx="5">
                  <c:v>Listen to podcasts</c:v>
                </c:pt>
              </c:strCache>
            </c:strRef>
          </c:cat>
          <c:val>
            <c:numRef>
              <c:f>Sheet1!$D$2:$D$7</c:f>
              <c:numCache>
                <c:formatCode>0%</c:formatCode>
                <c:ptCount val="6"/>
                <c:pt idx="0">
                  <c:v>0.43</c:v>
                </c:pt>
                <c:pt idx="1">
                  <c:v>0.16</c:v>
                </c:pt>
                <c:pt idx="2">
                  <c:v>0.15</c:v>
                </c:pt>
                <c:pt idx="3">
                  <c:v>0.09</c:v>
                </c:pt>
                <c:pt idx="4">
                  <c:v>0.09</c:v>
                </c:pt>
                <c:pt idx="5">
                  <c:v>0.05</c:v>
                </c:pt>
              </c:numCache>
            </c:numRef>
          </c:val>
          <c:extLst>
            <c:ext xmlns:c16="http://schemas.microsoft.com/office/drawing/2014/chart" uri="{C3380CC4-5D6E-409C-BE32-E72D297353CC}">
              <c16:uniqueId val="{00000002-03BA-184E-BD33-D1AAE5C82F35}"/>
            </c:ext>
          </c:extLst>
        </c:ser>
        <c:ser>
          <c:idx val="3"/>
          <c:order val="3"/>
          <c:tx>
            <c:strRef>
              <c:f>Sheet1!$E$1</c:f>
              <c:strCache>
                <c:ptCount val="1"/>
                <c:pt idx="0">
                  <c:v>Late-career</c:v>
                </c:pt>
              </c:strCache>
            </c:strRef>
          </c:tx>
          <c:spPr>
            <a:solidFill>
              <a:srgbClr val="40C5D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Talk with a financial professional</c:v>
                </c:pt>
                <c:pt idx="1">
                  <c:v>Browse short, easy-to-understand materials</c:v>
                </c:pt>
                <c:pt idx="2">
                  <c:v>Use an interactive tool that customizes information for you</c:v>
                </c:pt>
                <c:pt idx="3">
                  <c:v>Watch social media videos</c:v>
                </c:pt>
                <c:pt idx="4">
                  <c:v>Read in-depth guides or articles</c:v>
                </c:pt>
                <c:pt idx="5">
                  <c:v>Listen to podcasts</c:v>
                </c:pt>
              </c:strCache>
            </c:strRef>
          </c:cat>
          <c:val>
            <c:numRef>
              <c:f>Sheet1!$E$2:$E$7</c:f>
              <c:numCache>
                <c:formatCode>0%</c:formatCode>
                <c:ptCount val="6"/>
                <c:pt idx="0">
                  <c:v>0.47000000000000003</c:v>
                </c:pt>
                <c:pt idx="1">
                  <c:v>0.17</c:v>
                </c:pt>
                <c:pt idx="2">
                  <c:v>0.09</c:v>
                </c:pt>
                <c:pt idx="3">
                  <c:v>7.0000000000000007E-2</c:v>
                </c:pt>
                <c:pt idx="4">
                  <c:v>0.11</c:v>
                </c:pt>
                <c:pt idx="5">
                  <c:v>0.03</c:v>
                </c:pt>
              </c:numCache>
            </c:numRef>
          </c:val>
          <c:extLst>
            <c:ext xmlns:c16="http://schemas.microsoft.com/office/drawing/2014/chart" uri="{C3380CC4-5D6E-409C-BE32-E72D297353CC}">
              <c16:uniqueId val="{00000003-03BA-184E-BD33-D1AAE5C82F35}"/>
            </c:ext>
          </c:extLst>
        </c:ser>
        <c:dLbls>
          <c:showLegendKey val="0"/>
          <c:showVal val="0"/>
          <c:showCatName val="0"/>
          <c:showSerName val="0"/>
          <c:showPercent val="0"/>
          <c:showBubbleSize val="0"/>
        </c:dLbls>
        <c:gapWidth val="128"/>
        <c:overlap val="-10"/>
        <c:axId val="682109679"/>
        <c:axId val="1628558736"/>
      </c:barChart>
      <c:catAx>
        <c:axId val="682109679"/>
        <c:scaling>
          <c:orientation val="minMax"/>
        </c:scaling>
        <c:delete val="0"/>
        <c:axPos val="b"/>
        <c:numFmt formatCode="General" sourceLinked="1"/>
        <c:majorTickMark val="none"/>
        <c:minorTickMark val="none"/>
        <c:tickLblPos val="nextTo"/>
        <c:spPr>
          <a:noFill/>
          <a:ln w="12700" cap="flat" cmpd="sng" algn="ctr">
            <a:solidFill>
              <a:schemeClr val="accent5"/>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28558736"/>
        <c:crosses val="autoZero"/>
        <c:auto val="1"/>
        <c:lblAlgn val="ctr"/>
        <c:lblOffset val="100"/>
        <c:noMultiLvlLbl val="0"/>
      </c:catAx>
      <c:valAx>
        <c:axId val="1628558736"/>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682109679"/>
        <c:crosses val="autoZero"/>
        <c:crossBetween val="between"/>
      </c:valAx>
      <c:spPr>
        <a:noFill/>
        <a:ln>
          <a:noFill/>
        </a:ln>
        <a:effectLst/>
      </c:spPr>
    </c:plotArea>
    <c:legend>
      <c:legendPos val="tr"/>
      <c:layout>
        <c:manualLayout>
          <c:xMode val="edge"/>
          <c:yMode val="edge"/>
          <c:x val="2.0925111946747411E-4"/>
          <c:y val="2.2953538137014018E-3"/>
          <c:w val="0.49299789213967637"/>
          <c:h val="5.0919970492662815E-2"/>
        </c:manualLayout>
      </c:layout>
      <c:overlay val="0"/>
      <c:spPr>
        <a:solidFill>
          <a:schemeClr val="bg1"/>
        </a:solid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35481028204342524"/>
          <c:y val="5.1417548505063415E-2"/>
          <c:w val="0.40103798874160901"/>
          <c:h val="0.78943181273169338"/>
        </c:manualLayout>
      </c:layout>
      <c:doughnutChart>
        <c:varyColors val="1"/>
        <c:ser>
          <c:idx val="0"/>
          <c:order val="0"/>
          <c:tx>
            <c:strRef>
              <c:f>Sheet1!$B$1</c:f>
              <c:strCache>
                <c:ptCount val="1"/>
                <c:pt idx="0">
                  <c:v>Column1</c:v>
                </c:pt>
              </c:strCache>
            </c:strRef>
          </c:tx>
          <c:dPt>
            <c:idx val="0"/>
            <c:bubble3D val="0"/>
            <c:spPr>
              <a:solidFill>
                <a:schemeClr val="accent4">
                  <a:shade val="58000"/>
                </a:schemeClr>
              </a:solidFill>
              <a:ln w="19050">
                <a:solidFill>
                  <a:schemeClr val="lt1"/>
                </a:solidFill>
              </a:ln>
              <a:effectLst/>
            </c:spPr>
            <c:extLst>
              <c:ext xmlns:c16="http://schemas.microsoft.com/office/drawing/2014/chart" uri="{C3380CC4-5D6E-409C-BE32-E72D297353CC}">
                <c16:uniqueId val="{00000001-D1C7-0844-B311-613419856D6B}"/>
              </c:ext>
            </c:extLst>
          </c:dPt>
          <c:dPt>
            <c:idx val="1"/>
            <c:bubble3D val="0"/>
            <c:spPr>
              <a:solidFill>
                <a:schemeClr val="accent4">
                  <a:shade val="86000"/>
                </a:schemeClr>
              </a:solidFill>
              <a:ln w="19050">
                <a:solidFill>
                  <a:schemeClr val="lt1"/>
                </a:solidFill>
              </a:ln>
              <a:effectLst/>
            </c:spPr>
            <c:extLst>
              <c:ext xmlns:c16="http://schemas.microsoft.com/office/drawing/2014/chart" uri="{C3380CC4-5D6E-409C-BE32-E72D297353CC}">
                <c16:uniqueId val="{00000003-D1C7-0844-B311-613419856D6B}"/>
              </c:ext>
            </c:extLst>
          </c:dPt>
          <c:dPt>
            <c:idx val="2"/>
            <c:bubble3D val="0"/>
            <c:spPr>
              <a:solidFill>
                <a:schemeClr val="accent4">
                  <a:tint val="86000"/>
                </a:schemeClr>
              </a:solidFill>
              <a:ln w="19050">
                <a:solidFill>
                  <a:schemeClr val="lt1"/>
                </a:solidFill>
              </a:ln>
              <a:effectLst/>
            </c:spPr>
            <c:extLst>
              <c:ext xmlns:c16="http://schemas.microsoft.com/office/drawing/2014/chart" uri="{C3380CC4-5D6E-409C-BE32-E72D297353CC}">
                <c16:uniqueId val="{00000005-D1C7-0844-B311-613419856D6B}"/>
              </c:ext>
            </c:extLst>
          </c:dPt>
          <c:dPt>
            <c:idx val="3"/>
            <c:bubble3D val="0"/>
            <c:spPr>
              <a:solidFill>
                <a:schemeClr val="accent4">
                  <a:tint val="58000"/>
                </a:schemeClr>
              </a:solidFill>
              <a:ln w="19050">
                <a:solidFill>
                  <a:schemeClr val="lt1"/>
                </a:solidFill>
              </a:ln>
              <a:effectLst/>
            </c:spPr>
            <c:extLst>
              <c:ext xmlns:c16="http://schemas.microsoft.com/office/drawing/2014/chart" uri="{C3380CC4-5D6E-409C-BE32-E72D297353CC}">
                <c16:uniqueId val="{00000007-D1C7-0844-B311-613419856D6B}"/>
              </c:ext>
            </c:extLst>
          </c:dPt>
          <c:dLbls>
            <c:dLbl>
              <c:idx val="0"/>
              <c:layout>
                <c:manualLayout>
                  <c:x val="0.18130272638949341"/>
                  <c:y val="-7.914922431730631E-2"/>
                </c:manualLayout>
              </c:layout>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fld id="{718909BA-0FA7-754C-8F04-E7941EC354A5}" type="CATEGORYNAME">
                      <a:rPr lang="en-US">
                        <a:solidFill>
                          <a:schemeClr val="tx1"/>
                        </a:solidFill>
                      </a:rPr>
                      <a:pPr>
                        <a:defRPr b="1">
                          <a:solidFill>
                            <a:schemeClr val="tx1"/>
                          </a:solidFill>
                        </a:defRPr>
                      </a:pPr>
                      <a:t>[CATEGORY NAME]</a:t>
                    </a:fld>
                    <a:r>
                      <a:rPr lang="en-US" baseline="0" dirty="0">
                        <a:solidFill>
                          <a:schemeClr val="tx1"/>
                        </a:solidFill>
                      </a:rPr>
                      <a:t> </a:t>
                    </a:r>
                  </a:p>
                  <a:p>
                    <a:pPr>
                      <a:defRPr b="1">
                        <a:solidFill>
                          <a:schemeClr val="tx1"/>
                        </a:solidFill>
                      </a:defRPr>
                    </a:pPr>
                    <a:fld id="{C1C001B6-A778-244E-BAF0-7EDD57B501D5}" type="VALUE">
                      <a:rPr lang="en-US" baseline="0" smtClean="0">
                        <a:solidFill>
                          <a:schemeClr val="tx1"/>
                        </a:solidFill>
                      </a:rPr>
                      <a:pPr>
                        <a:defRPr b="1">
                          <a:solidFill>
                            <a:schemeClr val="tx1"/>
                          </a:solidFill>
                        </a:defRPr>
                      </a:pPr>
                      <a:t>[VALUE]</a:t>
                    </a:fld>
                    <a:endParaRPr lang="en-US"/>
                  </a:p>
                </c:rich>
              </c:tx>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4075293070833925"/>
                      <c:h val="0.22144614361612042"/>
                    </c:manualLayout>
                  </c15:layout>
                  <c15:dlblFieldTable/>
                  <c15:showDataLabelsRange val="0"/>
                </c:ext>
                <c:ext xmlns:c16="http://schemas.microsoft.com/office/drawing/2014/chart" uri="{C3380CC4-5D6E-409C-BE32-E72D297353CC}">
                  <c16:uniqueId val="{00000001-D1C7-0844-B311-613419856D6B}"/>
                </c:ext>
              </c:extLst>
            </c:dLbl>
            <c:dLbl>
              <c:idx val="1"/>
              <c:layout>
                <c:manualLayout>
                  <c:x val="0.16982856378291189"/>
                  <c:y val="0.12388595447055691"/>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4338403656292837"/>
                      <c:h val="0.15107203892381799"/>
                    </c:manualLayout>
                  </c15:layout>
                </c:ext>
                <c:ext xmlns:c16="http://schemas.microsoft.com/office/drawing/2014/chart" uri="{C3380CC4-5D6E-409C-BE32-E72D297353CC}">
                  <c16:uniqueId val="{00000003-D1C7-0844-B311-613419856D6B}"/>
                </c:ext>
              </c:extLst>
            </c:dLbl>
            <c:dLbl>
              <c:idx val="2"/>
              <c:layout>
                <c:manualLayout>
                  <c:x val="-0.17472255281964966"/>
                  <c:y val="8.947318933984664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7419209192599869"/>
                      <c:h val="0.21909171435453981"/>
                    </c:manualLayout>
                  </c15:layout>
                </c:ext>
                <c:ext xmlns:c16="http://schemas.microsoft.com/office/drawing/2014/chart" uri="{C3380CC4-5D6E-409C-BE32-E72D297353CC}">
                  <c16:uniqueId val="{00000005-D1C7-0844-B311-613419856D6B}"/>
                </c:ext>
              </c:extLst>
            </c:dLbl>
            <c:dLbl>
              <c:idx val="3"/>
              <c:layout>
                <c:manualLayout>
                  <c:x val="-0.11136581566621599"/>
                  <c:y val="-8.8936404397138485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D1C7-0844-B311-613419856D6B}"/>
                </c:ext>
              </c:extLst>
            </c:dLbl>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12700" cap="flat" cmpd="sng" algn="ctr">
                  <a:solidFill>
                    <a:schemeClr val="accent6"/>
                  </a:solidFill>
                  <a:round/>
                </a:ln>
                <a:effectLst/>
              </c:spPr>
            </c:leaderLines>
            <c:extLst>
              <c:ext xmlns:c15="http://schemas.microsoft.com/office/drawing/2012/chart" uri="{CE6537A1-D6FC-4f65-9D91-7224C49458BB}"/>
            </c:extLst>
          </c:dLbls>
          <c:cat>
            <c:strRef>
              <c:f>Sheet1!$A$2:$A$5</c:f>
              <c:strCache>
                <c:ptCount val="4"/>
                <c:pt idx="0">
                  <c:v>Answered correctly</c:v>
                </c:pt>
                <c:pt idx="1">
                  <c:v>Overestimated</c:v>
                </c:pt>
                <c:pt idx="2">
                  <c:v>Underestimated</c:v>
                </c:pt>
                <c:pt idx="3">
                  <c:v>Don’t know</c:v>
                </c:pt>
              </c:strCache>
            </c:strRef>
          </c:cat>
          <c:val>
            <c:numRef>
              <c:f>Sheet1!$B$2:$B$5</c:f>
              <c:numCache>
                <c:formatCode>0%</c:formatCode>
                <c:ptCount val="4"/>
                <c:pt idx="0">
                  <c:v>0.33</c:v>
                </c:pt>
                <c:pt idx="1">
                  <c:v>0.08</c:v>
                </c:pt>
                <c:pt idx="2">
                  <c:v>0.44</c:v>
                </c:pt>
                <c:pt idx="3">
                  <c:v>0.14000000000000001</c:v>
                </c:pt>
              </c:numCache>
            </c:numRef>
          </c:val>
          <c:extLst>
            <c:ext xmlns:c16="http://schemas.microsoft.com/office/drawing/2014/chart" uri="{C3380CC4-5D6E-409C-BE32-E72D297353CC}">
              <c16:uniqueId val="{00000008-D1C7-0844-B311-613419856D6B}"/>
            </c:ext>
          </c:extLst>
        </c:ser>
        <c:dLbls>
          <c:showLegendKey val="0"/>
          <c:showVal val="0"/>
          <c:showCatName val="0"/>
          <c:showSerName val="0"/>
          <c:showPercent val="0"/>
          <c:showBubbleSize val="0"/>
          <c:showLeaderLines val="1"/>
        </c:dLbls>
        <c:firstSliceAng val="0"/>
        <c:holeSize val="67"/>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6350" cap="flat" cmpd="sng" algn="ctr">
      <a:solidFill>
        <a:schemeClr val="bg1"/>
      </a:solidFill>
      <a:round/>
    </a:ln>
    <a:effectLst/>
  </c:spPr>
  <c:txPr>
    <a:bodyPr/>
    <a:lstStyle/>
    <a:p>
      <a:pPr>
        <a:defRPr sz="1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329479246864044E-2"/>
          <c:y val="0.17564689503406833"/>
          <c:w val="0.86572416221721293"/>
          <c:h val="0.61851561141374589"/>
        </c:manualLayout>
      </c:layout>
      <c:barChart>
        <c:barDir val="bar"/>
        <c:grouping val="percentStacked"/>
        <c:varyColors val="0"/>
        <c:ser>
          <c:idx val="1"/>
          <c:order val="0"/>
          <c:tx>
            <c:strRef>
              <c:f>Sheet1!$B$1</c:f>
              <c:strCache>
                <c:ptCount val="1"/>
                <c:pt idx="0">
                  <c:v>Not at all confident</c:v>
                </c:pt>
              </c:strCache>
            </c:strRef>
          </c:tx>
          <c:spPr>
            <a:solidFill>
              <a:srgbClr val="D9F270"/>
            </a:solidFill>
            <a:ln>
              <a:noFill/>
            </a:ln>
            <a:effectLst/>
          </c:spPr>
          <c:invertIfNegative val="0"/>
          <c:dPt>
            <c:idx val="0"/>
            <c:invertIfNegative val="0"/>
            <c:bubble3D val="0"/>
            <c:spPr>
              <a:solidFill>
                <a:srgbClr val="D9F270"/>
              </a:solidFill>
              <a:ln>
                <a:solidFill>
                  <a:schemeClr val="bg1"/>
                </a:solidFill>
              </a:ln>
              <a:effectLst/>
            </c:spPr>
            <c:extLst>
              <c:ext xmlns:c16="http://schemas.microsoft.com/office/drawing/2014/chart" uri="{C3380CC4-5D6E-409C-BE32-E72D297353CC}">
                <c16:uniqueId val="{0000000E-8367-5642-B7DF-B74167F6B5F8}"/>
              </c:ext>
            </c:extLst>
          </c:dPt>
          <c:dLbls>
            <c:dLbl>
              <c:idx val="0"/>
              <c:layout>
                <c:manualLayout>
                  <c:x val="-3.0804550147511354E-3"/>
                  <c:y val="0.3828947113474202"/>
                </c:manualLayout>
              </c:layout>
              <c:dLblPos val="ctr"/>
              <c:showLegendKey val="0"/>
              <c:showVal val="1"/>
              <c:showCatName val="0"/>
              <c:showSerName val="1"/>
              <c:showPercent val="0"/>
              <c:showBubbleSize val="0"/>
              <c:separator>
</c:separator>
              <c:extLst>
                <c:ext xmlns:c15="http://schemas.microsoft.com/office/drawing/2012/chart" uri="{CE6537A1-D6FC-4f65-9D91-7224C49458BB}">
                  <c15:layout>
                    <c:manualLayout>
                      <c:w val="9.5580019097174632E-2"/>
                      <c:h val="0.22953525328986341"/>
                    </c:manualLayout>
                  </c15:layout>
                </c:ext>
                <c:ext xmlns:c16="http://schemas.microsoft.com/office/drawing/2014/chart" uri="{C3380CC4-5D6E-409C-BE32-E72D297353CC}">
                  <c16:uniqueId val="{0000000E-8367-5642-B7DF-B74167F6B5F8}"/>
                </c:ext>
              </c:extLst>
            </c:dLbl>
            <c:spPr>
              <a:noFill/>
              <a:ln>
                <a:noFill/>
              </a:ln>
              <a:effectLst/>
            </c:spPr>
            <c:txPr>
              <a:bodyPr rot="0" spcFirstLastPara="1" vertOverflow="ellipsis" vert="horz" wrap="square" anchor="ctr" anchorCtr="1"/>
              <a:lstStyle/>
              <a:p>
                <a:pPr>
                  <a:defRPr sz="1400" b="0" i="0" u="none" strike="noStrike" kern="1200" baseline="0">
                    <a:ln>
                      <a:noFill/>
                    </a:ln>
                    <a:solidFill>
                      <a:schemeClr val="tx1"/>
                    </a:solidFill>
                    <a:latin typeface="+mn-lt"/>
                    <a:ea typeface="+mn-ea"/>
                    <a:cs typeface="+mn-cs"/>
                  </a:defRPr>
                </a:pPr>
                <a:endParaRPr lang="en-US"/>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accent6"/>
                      </a:solidFill>
                      <a:round/>
                    </a:ln>
                    <a:effectLst/>
                  </c:spPr>
                </c15:leaderLines>
              </c:ext>
            </c:extLst>
          </c:dLbls>
          <c:val>
            <c:numRef>
              <c:f>Sheet1!$B$2</c:f>
              <c:numCache>
                <c:formatCode>0%</c:formatCode>
                <c:ptCount val="1"/>
                <c:pt idx="0">
                  <c:v>0.05</c:v>
                </c:pt>
              </c:numCache>
            </c:numRef>
          </c:val>
          <c:extLst>
            <c:ext xmlns:c16="http://schemas.microsoft.com/office/drawing/2014/chart" uri="{C3380CC4-5D6E-409C-BE32-E72D297353CC}">
              <c16:uniqueId val="{0000000A-8367-5642-B7DF-B74167F6B5F8}"/>
            </c:ext>
          </c:extLst>
        </c:ser>
        <c:ser>
          <c:idx val="2"/>
          <c:order val="1"/>
          <c:tx>
            <c:strRef>
              <c:f>Sheet1!$C$1</c:f>
              <c:strCache>
                <c:ptCount val="1"/>
                <c:pt idx="0">
                  <c:v>Not too confident</c:v>
                </c:pt>
              </c:strCache>
            </c:strRef>
          </c:tx>
          <c:spPr>
            <a:solidFill>
              <a:schemeClr val="accent3"/>
            </a:solidFill>
            <a:ln>
              <a:noFill/>
            </a:ln>
            <a:effectLst/>
          </c:spPr>
          <c:invertIfNegative val="0"/>
          <c:dPt>
            <c:idx val="0"/>
            <c:invertIfNegative val="0"/>
            <c:bubble3D val="0"/>
            <c:spPr>
              <a:solidFill>
                <a:schemeClr val="accent3"/>
              </a:solidFill>
              <a:ln>
                <a:solidFill>
                  <a:schemeClr val="bg1"/>
                </a:solidFill>
              </a:ln>
              <a:effectLst/>
            </c:spPr>
            <c:extLst>
              <c:ext xmlns:c16="http://schemas.microsoft.com/office/drawing/2014/chart" uri="{C3380CC4-5D6E-409C-BE32-E72D297353CC}">
                <c16:uniqueId val="{00000003-421B-1F41-B129-FE762AB4D392}"/>
              </c:ext>
            </c:extLst>
          </c:dPt>
          <c:dLbls>
            <c:spPr>
              <a:noFill/>
              <a:ln>
                <a:noFill/>
              </a:ln>
              <a:effectLst/>
            </c:spPr>
            <c:txPr>
              <a:bodyPr rot="0" spcFirstLastPara="1" vertOverflow="ellipsis" vert="horz" wrap="square" anchor="ctr" anchorCtr="1"/>
              <a:lstStyle/>
              <a:p>
                <a:pPr>
                  <a:defRPr sz="1400" b="0" i="0" u="none" strike="noStrike" kern="1200" baseline="0">
                    <a:ln>
                      <a:noFill/>
                    </a:ln>
                    <a:solidFill>
                      <a:schemeClr val="tx1"/>
                    </a:solidFill>
                    <a:latin typeface="+mn-lt"/>
                    <a:ea typeface="+mn-ea"/>
                    <a:cs typeface="+mn-cs"/>
                  </a:defRPr>
                </a:pPr>
                <a:endParaRPr lang="en-US"/>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f>
              <c:numCache>
                <c:formatCode>0%</c:formatCode>
                <c:ptCount val="1"/>
                <c:pt idx="0">
                  <c:v>0.2</c:v>
                </c:pt>
              </c:numCache>
            </c:numRef>
          </c:val>
          <c:extLst>
            <c:ext xmlns:c16="http://schemas.microsoft.com/office/drawing/2014/chart" uri="{C3380CC4-5D6E-409C-BE32-E72D297353CC}">
              <c16:uniqueId val="{0000000B-8367-5642-B7DF-B74167F6B5F8}"/>
            </c:ext>
          </c:extLst>
        </c:ser>
        <c:ser>
          <c:idx val="3"/>
          <c:order val="2"/>
          <c:tx>
            <c:strRef>
              <c:f>Sheet1!$D$1</c:f>
              <c:strCache>
                <c:ptCount val="1"/>
                <c:pt idx="0">
                  <c:v>Somewhat confident</c:v>
                </c:pt>
              </c:strCache>
            </c:strRef>
          </c:tx>
          <c:spPr>
            <a:solidFill>
              <a:schemeClr val="accent4"/>
            </a:solidFill>
            <a:ln>
              <a:noFill/>
            </a:ln>
            <a:effectLst/>
          </c:spPr>
          <c:invertIfNegative val="0"/>
          <c:dPt>
            <c:idx val="0"/>
            <c:invertIfNegative val="0"/>
            <c:bubble3D val="0"/>
            <c:spPr>
              <a:solidFill>
                <a:schemeClr val="accent4"/>
              </a:solidFill>
              <a:ln>
                <a:solidFill>
                  <a:schemeClr val="bg1"/>
                </a:solidFill>
              </a:ln>
              <a:effectLst/>
            </c:spPr>
            <c:extLst>
              <c:ext xmlns:c16="http://schemas.microsoft.com/office/drawing/2014/chart" uri="{C3380CC4-5D6E-409C-BE32-E72D297353CC}">
                <c16:uniqueId val="{00000005-421B-1F41-B129-FE762AB4D392}"/>
              </c:ext>
            </c:extLst>
          </c:dPt>
          <c:dLbls>
            <c:spPr>
              <a:noFill/>
              <a:ln>
                <a:noFill/>
              </a:ln>
              <a:effectLst/>
            </c:spPr>
            <c:txPr>
              <a:bodyPr rot="0" spcFirstLastPara="1" vertOverflow="ellipsis" vert="horz" wrap="square" anchor="ctr" anchorCtr="1"/>
              <a:lstStyle/>
              <a:p>
                <a:pPr>
                  <a:defRPr sz="1400" b="0" i="0" u="none" strike="noStrike" kern="1200" baseline="0">
                    <a:ln>
                      <a:noFill/>
                    </a:ln>
                    <a:solidFill>
                      <a:schemeClr val="tx1"/>
                    </a:solidFill>
                    <a:latin typeface="+mn-lt"/>
                    <a:ea typeface="+mn-ea"/>
                    <a:cs typeface="+mn-cs"/>
                  </a:defRPr>
                </a:pPr>
                <a:endParaRPr lang="en-US"/>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c:f>
              <c:numCache>
                <c:formatCode>0%</c:formatCode>
                <c:ptCount val="1"/>
                <c:pt idx="0">
                  <c:v>0.47</c:v>
                </c:pt>
              </c:numCache>
            </c:numRef>
          </c:val>
          <c:extLst>
            <c:ext xmlns:c16="http://schemas.microsoft.com/office/drawing/2014/chart" uri="{C3380CC4-5D6E-409C-BE32-E72D297353CC}">
              <c16:uniqueId val="{0000000C-8367-5642-B7DF-B74167F6B5F8}"/>
            </c:ext>
          </c:extLst>
        </c:ser>
        <c:ser>
          <c:idx val="4"/>
          <c:order val="3"/>
          <c:tx>
            <c:strRef>
              <c:f>Sheet1!$E$1</c:f>
              <c:strCache>
                <c:ptCount val="1"/>
                <c:pt idx="0">
                  <c:v>Very confident</c:v>
                </c:pt>
              </c:strCache>
            </c:strRef>
          </c:tx>
          <c:spPr>
            <a:solidFill>
              <a:schemeClr val="accent2"/>
            </a:solidFill>
            <a:ln>
              <a:noFill/>
            </a:ln>
            <a:effectLst/>
          </c:spPr>
          <c:invertIfNegative val="0"/>
          <c:dPt>
            <c:idx val="0"/>
            <c:invertIfNegative val="0"/>
            <c:bubble3D val="0"/>
            <c:spPr>
              <a:solidFill>
                <a:schemeClr val="accent2"/>
              </a:solidFill>
              <a:ln>
                <a:solidFill>
                  <a:schemeClr val="bg1"/>
                </a:solidFill>
              </a:ln>
              <a:effectLst/>
            </c:spPr>
            <c:extLst>
              <c:ext xmlns:c16="http://schemas.microsoft.com/office/drawing/2014/chart" uri="{C3380CC4-5D6E-409C-BE32-E72D297353CC}">
                <c16:uniqueId val="{00000000-22E7-184C-8E1D-2979921B20D3}"/>
              </c:ext>
            </c:extLst>
          </c:dPt>
          <c:dLbls>
            <c:dLbl>
              <c:idx val="0"/>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22E7-184C-8E1D-2979921B20D3}"/>
                </c:ext>
              </c:extLst>
            </c:dLbl>
            <c:spPr>
              <a:noFill/>
              <a:ln>
                <a:noFill/>
              </a:ln>
              <a:effectLst/>
            </c:spPr>
            <c:txPr>
              <a:bodyPr rot="0" spcFirstLastPara="1" vertOverflow="ellipsis" vert="horz" wrap="square" anchor="ctr" anchorCtr="1"/>
              <a:lstStyle/>
              <a:p>
                <a:pPr>
                  <a:defRPr sz="1400" b="0" i="0" u="none" strike="noStrike" kern="1200" baseline="0">
                    <a:ln>
                      <a:noFill/>
                    </a:ln>
                    <a:solidFill>
                      <a:schemeClr val="bg1"/>
                    </a:solidFill>
                    <a:latin typeface="+mn-lt"/>
                    <a:ea typeface="+mn-ea"/>
                    <a:cs typeface="+mn-cs"/>
                  </a:defRPr>
                </a:pPr>
                <a:endParaRPr lang="en-US"/>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Sheet1!$E$2</c:f>
              <c:numCache>
                <c:formatCode>0%</c:formatCode>
                <c:ptCount val="1"/>
                <c:pt idx="0">
                  <c:v>0.28000000000000003</c:v>
                </c:pt>
              </c:numCache>
            </c:numRef>
          </c:val>
          <c:extLst>
            <c:ext xmlns:c16="http://schemas.microsoft.com/office/drawing/2014/chart" uri="{C3380CC4-5D6E-409C-BE32-E72D297353CC}">
              <c16:uniqueId val="{0000000D-8367-5642-B7DF-B74167F6B5F8}"/>
            </c:ext>
          </c:extLst>
        </c:ser>
        <c:dLbls>
          <c:dLblPos val="ctr"/>
          <c:showLegendKey val="0"/>
          <c:showVal val="1"/>
          <c:showCatName val="0"/>
          <c:showSerName val="0"/>
          <c:showPercent val="0"/>
          <c:showBubbleSize val="0"/>
        </c:dLbls>
        <c:gapWidth val="50"/>
        <c:overlap val="100"/>
        <c:axId val="2146204703"/>
        <c:axId val="1420022047"/>
      </c:barChart>
      <c:valAx>
        <c:axId val="1420022047"/>
        <c:scaling>
          <c:orientation val="minMax"/>
        </c:scaling>
        <c:delete val="0"/>
        <c:axPos val="b"/>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1400" b="0" i="0" u="none" strike="noStrike" kern="1200" baseline="0">
                <a:ln>
                  <a:noFill/>
                </a:ln>
                <a:solidFill>
                  <a:schemeClr val="bg1"/>
                </a:solidFill>
                <a:latin typeface="+mn-lt"/>
                <a:ea typeface="+mn-ea"/>
                <a:cs typeface="+mn-cs"/>
              </a:defRPr>
            </a:pPr>
            <a:endParaRPr lang="en-US"/>
          </a:p>
        </c:txPr>
        <c:crossAx val="2146204703"/>
        <c:crosses val="autoZero"/>
        <c:crossBetween val="between"/>
      </c:valAx>
      <c:catAx>
        <c:axId val="2146204703"/>
        <c:scaling>
          <c:orientation val="minMax"/>
        </c:scaling>
        <c:delete val="0"/>
        <c:axPos val="l"/>
        <c:numFmt formatCode="General" sourceLinked="1"/>
        <c:majorTickMark val="none"/>
        <c:minorTickMark val="none"/>
        <c:tickLblPos val="none"/>
        <c:spPr>
          <a:solidFill>
            <a:schemeClr val="tx2">
              <a:lumMod val="40000"/>
              <a:lumOff val="60000"/>
            </a:schemeClr>
          </a:solidFill>
          <a:ln w="9525" cap="flat" cmpd="sng" algn="ctr">
            <a:noFill/>
            <a:round/>
          </a:ln>
          <a:effectLst/>
        </c:spPr>
        <c:txPr>
          <a:bodyPr rot="-60000000" spcFirstLastPara="1" vertOverflow="ellipsis" vert="horz" wrap="square" anchor="ctr" anchorCtr="1"/>
          <a:lstStyle/>
          <a:p>
            <a:pPr>
              <a:defRPr sz="1400" b="0" i="0" u="none" strike="noStrike" kern="1200" baseline="0">
                <a:ln>
                  <a:noFill/>
                </a:ln>
                <a:solidFill>
                  <a:schemeClr val="bg1"/>
                </a:solidFill>
                <a:latin typeface="+mn-lt"/>
                <a:ea typeface="+mn-ea"/>
                <a:cs typeface="+mn-cs"/>
              </a:defRPr>
            </a:pPr>
            <a:endParaRPr lang="en-US"/>
          </a:p>
        </c:txPr>
        <c:crossAx val="1420022047"/>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400" baseline="0">
          <a:ln>
            <a:noFill/>
          </a:ln>
          <a:solidFill>
            <a:schemeClr val="bg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492301053242377E-2"/>
          <c:y val="3.5269322048844559E-2"/>
          <c:w val="0.92810628410762774"/>
          <c:h val="0.96473051863916792"/>
        </c:manualLayout>
      </c:layout>
      <c:barChart>
        <c:barDir val="bar"/>
        <c:grouping val="percentStacked"/>
        <c:varyColors val="0"/>
        <c:ser>
          <c:idx val="1"/>
          <c:order val="0"/>
          <c:tx>
            <c:strRef>
              <c:f>Sheet1!$B$1</c:f>
              <c:strCache>
                <c:ptCount val="1"/>
                <c:pt idx="0">
                  <c:v>Not at all confident</c:v>
                </c:pt>
              </c:strCache>
            </c:strRef>
          </c:tx>
          <c:spPr>
            <a:solidFill>
              <a:srgbClr val="D9F270"/>
            </a:solidFill>
            <a:ln>
              <a:noFill/>
            </a:ln>
            <a:effectLst/>
          </c:spPr>
          <c:invertIfNegative val="0"/>
          <c:dPt>
            <c:idx val="0"/>
            <c:invertIfNegative val="0"/>
            <c:bubble3D val="0"/>
            <c:spPr>
              <a:solidFill>
                <a:srgbClr val="D9F270"/>
              </a:solidFill>
              <a:ln>
                <a:solidFill>
                  <a:schemeClr val="bg1"/>
                </a:solidFill>
              </a:ln>
              <a:effectLst/>
            </c:spPr>
            <c:extLst>
              <c:ext xmlns:c16="http://schemas.microsoft.com/office/drawing/2014/chart" uri="{C3380CC4-5D6E-409C-BE32-E72D297353CC}">
                <c16:uniqueId val="{00000001-FD17-AD45-993E-92F75034B64C}"/>
              </c:ext>
            </c:extLst>
          </c:dPt>
          <c:dLbls>
            <c:dLbl>
              <c:idx val="0"/>
              <c:layout>
                <c:manualLayout>
                  <c:x val="0"/>
                  <c:y val="-0.39599704450387813"/>
                </c:manualLayout>
              </c:layout>
              <c:tx>
                <c:rich>
                  <a:bodyPr/>
                  <a:lstStyle/>
                  <a:p>
                    <a:fld id="{6CE08F41-B3F4-934D-88AB-3835AEC14171}" type="SERIESNAME">
                      <a:rPr lang="en-US" sz="1600">
                        <a:solidFill>
                          <a:schemeClr val="tx1"/>
                        </a:solidFill>
                      </a:rPr>
                      <a:pPr/>
                      <a:t>[SERIES NAME]</a:t>
                    </a:fld>
                    <a:endParaRPr lang="en-US"/>
                  </a:p>
                </c:rich>
              </c:tx>
              <c:dLblPos val="ctr"/>
              <c:showLegendKey val="0"/>
              <c:showVal val="0"/>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FD17-AD45-993E-92F75034B64C}"/>
                </c:ext>
              </c:extLst>
            </c:dLbl>
            <c:spPr>
              <a:noFill/>
              <a:ln>
                <a:noFill/>
              </a:ln>
              <a:effectLst/>
            </c:spPr>
            <c:txPr>
              <a:bodyPr rot="0" spcFirstLastPara="1" vertOverflow="ellipsis" vert="horz" wrap="square" anchor="ctr" anchorCtr="1"/>
              <a:lstStyle/>
              <a:p>
                <a:pPr>
                  <a:defRPr sz="1400" b="0" i="0" u="none" strike="noStrike" kern="1200" baseline="0">
                    <a:ln>
                      <a:noFill/>
                    </a:ln>
                    <a:solidFill>
                      <a:schemeClr val="bg1"/>
                    </a:solidFill>
                    <a:latin typeface="+mn-lt"/>
                    <a:ea typeface="+mn-ea"/>
                    <a:cs typeface="+mn-cs"/>
                  </a:defRPr>
                </a:pPr>
                <a:endParaRPr lang="en-US"/>
              </a:p>
            </c:txPr>
            <c:dLblPos val="ctr"/>
            <c:showLegendKey val="0"/>
            <c:showVal val="0"/>
            <c:showCatName val="0"/>
            <c:showSerName val="1"/>
            <c:showPercent val="0"/>
            <c:showBubbleSize val="0"/>
            <c:separator>
</c:separator>
            <c:showLeaderLines val="0"/>
            <c:extLst>
              <c:ext xmlns:c15="http://schemas.microsoft.com/office/drawing/2012/chart" uri="{CE6537A1-D6FC-4f65-9D91-7224C49458BB}">
                <c15:showLeaderLines val="1"/>
                <c15:leaderLines>
                  <c:spPr>
                    <a:ln w="15875" cap="flat" cmpd="sng" algn="ctr">
                      <a:solidFill>
                        <a:schemeClr val="accent5">
                          <a:lumMod val="75000"/>
                        </a:schemeClr>
                      </a:solidFill>
                      <a:round/>
                    </a:ln>
                    <a:effectLst/>
                  </c:spPr>
                </c15:leaderLines>
              </c:ext>
            </c:extLst>
          </c:dLbls>
          <c:val>
            <c:numRef>
              <c:f>Sheet1!$B$2</c:f>
              <c:numCache>
                <c:formatCode>0%</c:formatCode>
                <c:ptCount val="1"/>
                <c:pt idx="0">
                  <c:v>0.05</c:v>
                </c:pt>
              </c:numCache>
            </c:numRef>
          </c:val>
          <c:extLst>
            <c:ext xmlns:c16="http://schemas.microsoft.com/office/drawing/2014/chart" uri="{C3380CC4-5D6E-409C-BE32-E72D297353CC}">
              <c16:uniqueId val="{00000002-FD17-AD45-993E-92F75034B64C}"/>
            </c:ext>
          </c:extLst>
        </c:ser>
        <c:ser>
          <c:idx val="2"/>
          <c:order val="1"/>
          <c:tx>
            <c:strRef>
              <c:f>Sheet1!$C$1</c:f>
              <c:strCache>
                <c:ptCount val="1"/>
                <c:pt idx="0">
                  <c:v>Not too confident</c:v>
                </c:pt>
              </c:strCache>
            </c:strRef>
          </c:tx>
          <c:spPr>
            <a:solidFill>
              <a:schemeClr val="accent3"/>
            </a:solidFill>
            <a:ln>
              <a:noFill/>
            </a:ln>
            <a:effectLst/>
          </c:spPr>
          <c:invertIfNegative val="0"/>
          <c:dPt>
            <c:idx val="0"/>
            <c:invertIfNegative val="0"/>
            <c:bubble3D val="0"/>
            <c:spPr>
              <a:solidFill>
                <a:schemeClr val="accent3"/>
              </a:solidFill>
              <a:ln>
                <a:solidFill>
                  <a:schemeClr val="bg1"/>
                </a:solidFill>
              </a:ln>
              <a:effectLst/>
            </c:spPr>
            <c:extLst>
              <c:ext xmlns:c16="http://schemas.microsoft.com/office/drawing/2014/chart" uri="{C3380CC4-5D6E-409C-BE32-E72D297353CC}">
                <c16:uniqueId val="{00000004-FD17-AD45-993E-92F75034B64C}"/>
              </c:ext>
            </c:extLst>
          </c:dPt>
          <c:dLbls>
            <c:spPr>
              <a:noFill/>
              <a:ln>
                <a:noFill/>
              </a:ln>
              <a:effectLst/>
            </c:spPr>
            <c:txPr>
              <a:bodyPr rot="0" spcFirstLastPara="1" vertOverflow="ellipsis" vert="horz" wrap="square" anchor="ctr" anchorCtr="1"/>
              <a:lstStyle/>
              <a:p>
                <a:pPr>
                  <a:defRPr sz="1400" b="0" i="0" u="none" strike="noStrike" kern="1200" baseline="0">
                    <a:ln>
                      <a:noFill/>
                    </a:ln>
                    <a:solidFill>
                      <a:schemeClr val="tx1"/>
                    </a:solidFill>
                    <a:latin typeface="+mn-lt"/>
                    <a:ea typeface="+mn-ea"/>
                    <a:cs typeface="+mn-cs"/>
                  </a:defRPr>
                </a:pPr>
                <a:endParaRPr lang="en-US"/>
              </a:p>
            </c:txPr>
            <c:dLblPos val="ctr"/>
            <c:showLegendKey val="0"/>
            <c:showVal val="0"/>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f>
              <c:numCache>
                <c:formatCode>0%</c:formatCode>
                <c:ptCount val="1"/>
                <c:pt idx="0">
                  <c:v>0.2</c:v>
                </c:pt>
              </c:numCache>
            </c:numRef>
          </c:val>
          <c:extLst>
            <c:ext xmlns:c16="http://schemas.microsoft.com/office/drawing/2014/chart" uri="{C3380CC4-5D6E-409C-BE32-E72D297353CC}">
              <c16:uniqueId val="{00000005-FD17-AD45-993E-92F75034B64C}"/>
            </c:ext>
          </c:extLst>
        </c:ser>
        <c:ser>
          <c:idx val="3"/>
          <c:order val="2"/>
          <c:tx>
            <c:strRef>
              <c:f>Sheet1!$D$1</c:f>
              <c:strCache>
                <c:ptCount val="1"/>
                <c:pt idx="0">
                  <c:v>Somewhat confident</c:v>
                </c:pt>
              </c:strCache>
            </c:strRef>
          </c:tx>
          <c:spPr>
            <a:solidFill>
              <a:schemeClr val="accent4"/>
            </a:solidFill>
            <a:ln>
              <a:noFill/>
            </a:ln>
            <a:effectLst/>
          </c:spPr>
          <c:invertIfNegative val="0"/>
          <c:dPt>
            <c:idx val="0"/>
            <c:invertIfNegative val="0"/>
            <c:bubble3D val="0"/>
            <c:spPr>
              <a:solidFill>
                <a:schemeClr val="accent4"/>
              </a:solidFill>
              <a:ln>
                <a:solidFill>
                  <a:schemeClr val="bg1"/>
                </a:solidFill>
              </a:ln>
              <a:effectLst/>
            </c:spPr>
            <c:extLst>
              <c:ext xmlns:c16="http://schemas.microsoft.com/office/drawing/2014/chart" uri="{C3380CC4-5D6E-409C-BE32-E72D297353CC}">
                <c16:uniqueId val="{00000007-FD17-AD45-993E-92F75034B64C}"/>
              </c:ext>
            </c:extLst>
          </c:dPt>
          <c:dLbls>
            <c:spPr>
              <a:noFill/>
              <a:ln>
                <a:noFill/>
              </a:ln>
              <a:effectLst/>
            </c:spPr>
            <c:txPr>
              <a:bodyPr rot="0" spcFirstLastPara="1" vertOverflow="ellipsis" vert="horz" wrap="square" anchor="ctr" anchorCtr="1"/>
              <a:lstStyle/>
              <a:p>
                <a:pPr>
                  <a:defRPr sz="1400" b="0" i="0" u="none" strike="noStrike" kern="1200" baseline="0">
                    <a:ln>
                      <a:noFill/>
                    </a:ln>
                    <a:solidFill>
                      <a:schemeClr val="tx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c:f>
              <c:numCache>
                <c:formatCode>0%</c:formatCode>
                <c:ptCount val="1"/>
                <c:pt idx="0">
                  <c:v>0.47</c:v>
                </c:pt>
              </c:numCache>
            </c:numRef>
          </c:val>
          <c:extLst>
            <c:ext xmlns:c16="http://schemas.microsoft.com/office/drawing/2014/chart" uri="{C3380CC4-5D6E-409C-BE32-E72D297353CC}">
              <c16:uniqueId val="{00000008-FD17-AD45-993E-92F75034B64C}"/>
            </c:ext>
          </c:extLst>
        </c:ser>
        <c:ser>
          <c:idx val="4"/>
          <c:order val="3"/>
          <c:tx>
            <c:strRef>
              <c:f>Sheet1!$E$1</c:f>
              <c:strCache>
                <c:ptCount val="1"/>
                <c:pt idx="0">
                  <c:v>Very confident</c:v>
                </c:pt>
              </c:strCache>
            </c:strRef>
          </c:tx>
          <c:spPr>
            <a:solidFill>
              <a:schemeClr val="tx2"/>
            </a:solidFill>
            <a:ln>
              <a:noFill/>
            </a:ln>
            <a:effectLst/>
          </c:spPr>
          <c:invertIfNegative val="0"/>
          <c:dPt>
            <c:idx val="0"/>
            <c:invertIfNegative val="0"/>
            <c:bubble3D val="0"/>
            <c:spPr>
              <a:solidFill>
                <a:schemeClr val="tx2"/>
              </a:solidFill>
              <a:ln>
                <a:solidFill>
                  <a:schemeClr val="bg1"/>
                </a:solidFill>
              </a:ln>
              <a:effectLst/>
            </c:spPr>
            <c:extLst>
              <c:ext xmlns:c16="http://schemas.microsoft.com/office/drawing/2014/chart" uri="{C3380CC4-5D6E-409C-BE32-E72D297353CC}">
                <c16:uniqueId val="{0000000A-FD17-AD45-993E-92F75034B64C}"/>
              </c:ext>
            </c:extLst>
          </c:dPt>
          <c:dLbls>
            <c:spPr>
              <a:noFill/>
              <a:ln>
                <a:noFill/>
              </a:ln>
              <a:effectLst/>
            </c:spPr>
            <c:txPr>
              <a:bodyPr rot="0" spcFirstLastPara="1" vertOverflow="ellipsis" vert="horz" wrap="square" anchor="ctr" anchorCtr="1"/>
              <a:lstStyle/>
              <a:p>
                <a:pPr>
                  <a:defRPr sz="1400" b="0" i="0" u="none" strike="noStrike" kern="1200" baseline="0">
                    <a:ln>
                      <a:noFill/>
                    </a:ln>
                    <a:solidFill>
                      <a:schemeClr val="bg1"/>
                    </a:solidFill>
                    <a:latin typeface="+mn-lt"/>
                    <a:ea typeface="+mn-ea"/>
                    <a:cs typeface="+mn-cs"/>
                  </a:defRPr>
                </a:pPr>
                <a:endParaRPr lang="en-US"/>
              </a:p>
            </c:txPr>
            <c:dLblPos val="ctr"/>
            <c:showLegendKey val="0"/>
            <c:showVal val="0"/>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Sheet1!$E$2</c:f>
              <c:numCache>
                <c:formatCode>0%</c:formatCode>
                <c:ptCount val="1"/>
                <c:pt idx="0">
                  <c:v>0.28000000000000003</c:v>
                </c:pt>
              </c:numCache>
            </c:numRef>
          </c:val>
          <c:extLst>
            <c:ext xmlns:c16="http://schemas.microsoft.com/office/drawing/2014/chart" uri="{C3380CC4-5D6E-409C-BE32-E72D297353CC}">
              <c16:uniqueId val="{0000000B-FD17-AD45-993E-92F75034B64C}"/>
            </c:ext>
          </c:extLst>
        </c:ser>
        <c:dLbls>
          <c:dLblPos val="ctr"/>
          <c:showLegendKey val="0"/>
          <c:showVal val="1"/>
          <c:showCatName val="0"/>
          <c:showSerName val="0"/>
          <c:showPercent val="0"/>
          <c:showBubbleSize val="0"/>
        </c:dLbls>
        <c:gapWidth val="100"/>
        <c:overlap val="100"/>
        <c:axId val="2146204703"/>
        <c:axId val="1420022047"/>
      </c:barChart>
      <c:valAx>
        <c:axId val="1420022047"/>
        <c:scaling>
          <c:orientation val="minMax"/>
        </c:scaling>
        <c:delete val="0"/>
        <c:axPos val="b"/>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1400" b="0" i="0" u="none" strike="noStrike" kern="1200" baseline="0">
                <a:ln>
                  <a:noFill/>
                </a:ln>
                <a:solidFill>
                  <a:schemeClr val="bg1"/>
                </a:solidFill>
                <a:latin typeface="+mn-lt"/>
                <a:ea typeface="+mn-ea"/>
                <a:cs typeface="+mn-cs"/>
              </a:defRPr>
            </a:pPr>
            <a:endParaRPr lang="en-US"/>
          </a:p>
        </c:txPr>
        <c:crossAx val="2146204703"/>
        <c:crosses val="autoZero"/>
        <c:crossBetween val="between"/>
      </c:valAx>
      <c:catAx>
        <c:axId val="2146204703"/>
        <c:scaling>
          <c:orientation val="minMax"/>
        </c:scaling>
        <c:delete val="0"/>
        <c:axPos val="l"/>
        <c:numFmt formatCode="General" sourceLinked="1"/>
        <c:majorTickMark val="none"/>
        <c:minorTickMark val="none"/>
        <c:tickLblPos val="none"/>
        <c:spPr>
          <a:solidFill>
            <a:schemeClr val="tx2">
              <a:lumMod val="40000"/>
              <a:lumOff val="60000"/>
            </a:schemeClr>
          </a:solidFill>
          <a:ln w="9525" cap="flat" cmpd="sng" algn="ctr">
            <a:noFill/>
            <a:round/>
          </a:ln>
          <a:effectLst/>
        </c:spPr>
        <c:txPr>
          <a:bodyPr rot="-60000000" spcFirstLastPara="1" vertOverflow="ellipsis" vert="horz" wrap="square" anchor="ctr" anchorCtr="1"/>
          <a:lstStyle/>
          <a:p>
            <a:pPr>
              <a:defRPr sz="1400" b="0" i="0" u="none" strike="noStrike" kern="1200" baseline="0">
                <a:ln>
                  <a:noFill/>
                </a:ln>
                <a:solidFill>
                  <a:schemeClr val="bg1"/>
                </a:solidFill>
                <a:latin typeface="+mn-lt"/>
                <a:ea typeface="+mn-ea"/>
                <a:cs typeface="+mn-cs"/>
              </a:defRPr>
            </a:pPr>
            <a:endParaRPr lang="en-US"/>
          </a:p>
        </c:txPr>
        <c:crossAx val="1420022047"/>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400" baseline="0">
          <a:ln>
            <a:noFill/>
          </a:ln>
          <a:solidFill>
            <a:schemeClr val="bg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149582454082788"/>
          <c:y val="5.3204199423844321E-2"/>
          <c:w val="0.33341929657102987"/>
          <c:h val="0.70705126968692666"/>
        </c:manualLayout>
      </c:layout>
      <c:doughnutChart>
        <c:varyColors val="1"/>
        <c:ser>
          <c:idx val="0"/>
          <c:order val="0"/>
          <c:tx>
            <c:strRef>
              <c:f>Sheet1!$B$1</c:f>
              <c:strCache>
                <c:ptCount val="1"/>
                <c:pt idx="0">
                  <c:v>Column1</c:v>
                </c:pt>
              </c:strCache>
            </c:strRef>
          </c:tx>
          <c:spPr>
            <a:solidFill>
              <a:schemeClr val="accent4"/>
            </a:solidFill>
            <a:ln w="12700"/>
          </c:spPr>
          <c:dPt>
            <c:idx val="0"/>
            <c:bubble3D val="0"/>
            <c:spPr>
              <a:solidFill>
                <a:schemeClr val="accent4"/>
              </a:solidFill>
              <a:ln w="12700">
                <a:solidFill>
                  <a:schemeClr val="lt1"/>
                </a:solidFill>
              </a:ln>
              <a:effectLst/>
            </c:spPr>
            <c:extLst>
              <c:ext xmlns:c16="http://schemas.microsoft.com/office/drawing/2014/chart" uri="{C3380CC4-5D6E-409C-BE32-E72D297353CC}">
                <c16:uniqueId val="{00000001-1844-FB48-8560-C5E1A447D62A}"/>
              </c:ext>
            </c:extLst>
          </c:dPt>
          <c:dPt>
            <c:idx val="1"/>
            <c:bubble3D val="0"/>
            <c:spPr>
              <a:solidFill>
                <a:schemeClr val="accent2"/>
              </a:solidFill>
              <a:ln w="12700">
                <a:solidFill>
                  <a:schemeClr val="lt1"/>
                </a:solidFill>
              </a:ln>
              <a:effectLst/>
            </c:spPr>
            <c:extLst>
              <c:ext xmlns:c16="http://schemas.microsoft.com/office/drawing/2014/chart" uri="{C3380CC4-5D6E-409C-BE32-E72D297353CC}">
                <c16:uniqueId val="{00000003-1844-FB48-8560-C5E1A447D62A}"/>
              </c:ext>
            </c:extLst>
          </c:dPt>
          <c:dPt>
            <c:idx val="2"/>
            <c:bubble3D val="0"/>
            <c:spPr>
              <a:solidFill>
                <a:schemeClr val="accent3"/>
              </a:solidFill>
              <a:ln w="12700">
                <a:solidFill>
                  <a:schemeClr val="lt1"/>
                </a:solidFill>
              </a:ln>
              <a:effectLst/>
            </c:spPr>
            <c:extLst>
              <c:ext xmlns:c16="http://schemas.microsoft.com/office/drawing/2014/chart" uri="{C3380CC4-5D6E-409C-BE32-E72D297353CC}">
                <c16:uniqueId val="{00000005-1844-FB48-8560-C5E1A447D62A}"/>
              </c:ext>
            </c:extLst>
          </c:dPt>
          <c:dLbls>
            <c:dLbl>
              <c:idx val="0"/>
              <c:layout>
                <c:manualLayout>
                  <c:x val="0.14869428619123645"/>
                  <c:y val="-4.3384515655179506E-2"/>
                </c:manualLayout>
              </c:layout>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226707005592187"/>
                      <c:h val="0.37974920106897903"/>
                    </c:manualLayout>
                  </c15:layout>
                </c:ext>
                <c:ext xmlns:c16="http://schemas.microsoft.com/office/drawing/2014/chart" uri="{C3380CC4-5D6E-409C-BE32-E72D297353CC}">
                  <c16:uniqueId val="{00000001-1844-FB48-8560-C5E1A447D62A}"/>
                </c:ext>
              </c:extLst>
            </c:dLbl>
            <c:dLbl>
              <c:idx val="1"/>
              <c:layout>
                <c:manualLayout>
                  <c:x val="-0.17020815352878466"/>
                  <c:y val="0.29782976510107595"/>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9699282046452963"/>
                      <c:h val="0.3245525754355868"/>
                    </c:manualLayout>
                  </c15:layout>
                </c:ext>
                <c:ext xmlns:c16="http://schemas.microsoft.com/office/drawing/2014/chart" uri="{C3380CC4-5D6E-409C-BE32-E72D297353CC}">
                  <c16:uniqueId val="{00000003-1844-FB48-8560-C5E1A447D62A}"/>
                </c:ext>
              </c:extLst>
            </c:dLbl>
            <c:dLbl>
              <c:idx val="2"/>
              <c:layout>
                <c:manualLayout>
                  <c:x val="-0.17812153561018204"/>
                  <c:y val="5.5498194644104541E-2"/>
                </c:manualLayout>
              </c:layout>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8254370868451067"/>
                      <c:h val="0.39108079391318845"/>
                    </c:manualLayout>
                  </c15:layout>
                </c:ext>
                <c:ext xmlns:c16="http://schemas.microsoft.com/office/drawing/2014/chart" uri="{C3380CC4-5D6E-409C-BE32-E72D297353CC}">
                  <c16:uniqueId val="{00000005-1844-FB48-8560-C5E1A447D62A}"/>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Sheet1!$A$2:$A$4</c:f>
              <c:strCache>
                <c:ptCount val="3"/>
                <c:pt idx="0">
                  <c:v>Very important</c:v>
                </c:pt>
                <c:pt idx="1">
                  <c:v>Not too/not at all important</c:v>
                </c:pt>
                <c:pt idx="2">
                  <c:v>Somewhat important</c:v>
                </c:pt>
              </c:strCache>
            </c:strRef>
          </c:cat>
          <c:val>
            <c:numRef>
              <c:f>Sheet1!$B$2:$B$4</c:f>
              <c:numCache>
                <c:formatCode>0%</c:formatCode>
                <c:ptCount val="3"/>
                <c:pt idx="0">
                  <c:v>0.59</c:v>
                </c:pt>
                <c:pt idx="1">
                  <c:v>0.06</c:v>
                </c:pt>
                <c:pt idx="2">
                  <c:v>0.34</c:v>
                </c:pt>
              </c:numCache>
            </c:numRef>
          </c:val>
          <c:extLst>
            <c:ext xmlns:c16="http://schemas.microsoft.com/office/drawing/2014/chart" uri="{C3380CC4-5D6E-409C-BE32-E72D297353CC}">
              <c16:uniqueId val="{00000006-1844-FB48-8560-C5E1A447D62A}"/>
            </c:ext>
          </c:extLst>
        </c:ser>
        <c:dLbls>
          <c:showLegendKey val="0"/>
          <c:showVal val="0"/>
          <c:showCatName val="0"/>
          <c:showSerName val="0"/>
          <c:showPercent val="0"/>
          <c:showBubbleSize val="0"/>
          <c:showLeaderLines val="0"/>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570775889909798"/>
          <c:y val="9.4398440600795427E-2"/>
          <c:w val="0.33374046810679814"/>
          <c:h val="0.63414725713685027"/>
        </c:manualLayout>
      </c:layout>
      <c:doughnutChart>
        <c:varyColors val="1"/>
        <c:ser>
          <c:idx val="0"/>
          <c:order val="0"/>
          <c:tx>
            <c:strRef>
              <c:f>Sheet1!$B$1</c:f>
              <c:strCache>
                <c:ptCount val="1"/>
                <c:pt idx="0">
                  <c:v>Column1</c:v>
                </c:pt>
              </c:strCache>
            </c:strRef>
          </c:tx>
          <c:spPr>
            <a:solidFill>
              <a:schemeClr val="accent3"/>
            </a:solidFill>
            <a:ln w="12700"/>
          </c:spPr>
          <c:dPt>
            <c:idx val="0"/>
            <c:bubble3D val="0"/>
            <c:spPr>
              <a:solidFill>
                <a:schemeClr val="accent4"/>
              </a:solidFill>
              <a:ln w="12700">
                <a:solidFill>
                  <a:schemeClr val="lt1"/>
                </a:solidFill>
              </a:ln>
              <a:effectLst/>
            </c:spPr>
            <c:extLst>
              <c:ext xmlns:c16="http://schemas.microsoft.com/office/drawing/2014/chart" uri="{C3380CC4-5D6E-409C-BE32-E72D297353CC}">
                <c16:uniqueId val="{00000001-6CCF-0E46-A956-0CBA248CBDB4}"/>
              </c:ext>
            </c:extLst>
          </c:dPt>
          <c:dPt>
            <c:idx val="1"/>
            <c:bubble3D val="0"/>
            <c:spPr>
              <a:solidFill>
                <a:schemeClr val="accent2"/>
              </a:solidFill>
              <a:ln w="12700">
                <a:solidFill>
                  <a:schemeClr val="lt1"/>
                </a:solidFill>
              </a:ln>
              <a:effectLst/>
            </c:spPr>
            <c:extLst>
              <c:ext xmlns:c16="http://schemas.microsoft.com/office/drawing/2014/chart" uri="{C3380CC4-5D6E-409C-BE32-E72D297353CC}">
                <c16:uniqueId val="{00000003-6CCF-0E46-A956-0CBA248CBDB4}"/>
              </c:ext>
            </c:extLst>
          </c:dPt>
          <c:dPt>
            <c:idx val="2"/>
            <c:bubble3D val="0"/>
            <c:spPr>
              <a:solidFill>
                <a:schemeClr val="accent5"/>
              </a:solidFill>
              <a:ln w="12700">
                <a:solidFill>
                  <a:schemeClr val="lt1"/>
                </a:solidFill>
              </a:ln>
              <a:effectLst/>
            </c:spPr>
            <c:extLst>
              <c:ext xmlns:c16="http://schemas.microsoft.com/office/drawing/2014/chart" uri="{C3380CC4-5D6E-409C-BE32-E72D297353CC}">
                <c16:uniqueId val="{00000005-6CCF-0E46-A956-0CBA248CBDB4}"/>
              </c:ext>
            </c:extLst>
          </c:dPt>
          <c:dPt>
            <c:idx val="3"/>
            <c:bubble3D val="0"/>
            <c:spPr>
              <a:solidFill>
                <a:schemeClr val="accent3"/>
              </a:solidFill>
              <a:ln w="12700">
                <a:solidFill>
                  <a:schemeClr val="lt1"/>
                </a:solidFill>
              </a:ln>
              <a:effectLst/>
            </c:spPr>
            <c:extLst>
              <c:ext xmlns:c16="http://schemas.microsoft.com/office/drawing/2014/chart" uri="{C3380CC4-5D6E-409C-BE32-E72D297353CC}">
                <c16:uniqueId val="{00000007-6CCF-0E46-A956-0CBA248CBDB4}"/>
              </c:ext>
            </c:extLst>
          </c:dPt>
          <c:dLbls>
            <c:dLbl>
              <c:idx val="0"/>
              <c:layout>
                <c:manualLayout>
                  <c:x val="0.10550274977628543"/>
                  <c:y val="-5.842551750782593E-2"/>
                </c:manualLayout>
              </c:layout>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Georgia" panose="02040502050405020303" pitchFamily="18"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6CCF-0E46-A956-0CBA248CBDB4}"/>
                </c:ext>
              </c:extLst>
            </c:dLbl>
            <c:dLbl>
              <c:idx val="1"/>
              <c:layout>
                <c:manualLayout>
                  <c:x val="0.10557630346293272"/>
                  <c:y val="0.18083096834700477"/>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30769725410346943"/>
                      <c:h val="0.23762906466485903"/>
                    </c:manualLayout>
                  </c15:layout>
                </c:ext>
                <c:ext xmlns:c16="http://schemas.microsoft.com/office/drawing/2014/chart" uri="{C3380CC4-5D6E-409C-BE32-E72D297353CC}">
                  <c16:uniqueId val="{00000003-6CCF-0E46-A956-0CBA248CBDB4}"/>
                </c:ext>
              </c:extLst>
            </c:dLbl>
            <c:dLbl>
              <c:idx val="2"/>
              <c:layout>
                <c:manualLayout>
                  <c:x val="-8.4402630904906129E-2"/>
                  <c:y val="0.1433150071379039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6CCF-0E46-A956-0CBA248CBDB4}"/>
                </c:ext>
              </c:extLst>
            </c:dLbl>
            <c:dLbl>
              <c:idx val="3"/>
              <c:layout>
                <c:manualLayout>
                  <c:x val="-0.19860285715209466"/>
                  <c:y val="3.0529651154059857E-2"/>
                </c:manualLayout>
              </c:layout>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Georgia" panose="02040502050405020303" pitchFamily="18"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0737879088875486"/>
                      <c:h val="0.43780964121550686"/>
                    </c:manualLayout>
                  </c15:layout>
                </c:ext>
                <c:ext xmlns:c16="http://schemas.microsoft.com/office/drawing/2014/chart" uri="{C3380CC4-5D6E-409C-BE32-E72D297353CC}">
                  <c16:uniqueId val="{00000007-6CCF-0E46-A956-0CBA248CBDB4}"/>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Georgia" panose="02040502050405020303" pitchFamily="18" charset="0"/>
                    <a:ea typeface="+mn-ea"/>
                    <a:cs typeface="+mn-cs"/>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Sheet1!$A$2:$A$5</c:f>
              <c:strCache>
                <c:ptCount val="4"/>
                <c:pt idx="0">
                  <c:v>Yes</c:v>
                </c:pt>
                <c:pt idx="1">
                  <c:v>No, nor would it be particularly useful</c:v>
                </c:pt>
                <c:pt idx="2">
                  <c:v>Not sure</c:v>
                </c:pt>
                <c:pt idx="3">
                  <c:v>No, but would be valuable to do so</c:v>
                </c:pt>
              </c:strCache>
            </c:strRef>
          </c:cat>
          <c:val>
            <c:numRef>
              <c:f>Sheet1!$B$2:$B$5</c:f>
              <c:numCache>
                <c:formatCode>0%</c:formatCode>
                <c:ptCount val="4"/>
                <c:pt idx="0">
                  <c:v>0.49</c:v>
                </c:pt>
                <c:pt idx="1">
                  <c:v>0.06</c:v>
                </c:pt>
                <c:pt idx="2">
                  <c:v>0.04</c:v>
                </c:pt>
                <c:pt idx="3">
                  <c:v>0.41</c:v>
                </c:pt>
              </c:numCache>
            </c:numRef>
          </c:val>
          <c:extLst>
            <c:ext xmlns:c16="http://schemas.microsoft.com/office/drawing/2014/chart" uri="{C3380CC4-5D6E-409C-BE32-E72D297353CC}">
              <c16:uniqueId val="{00000008-6CCF-0E46-A956-0CBA248CBDB4}"/>
            </c:ext>
          </c:extLst>
        </c:ser>
        <c:dLbls>
          <c:showLegendKey val="0"/>
          <c:showVal val="1"/>
          <c:showCatName val="0"/>
          <c:showSerName val="0"/>
          <c:showPercent val="0"/>
          <c:showBubbleSize val="0"/>
          <c:showLeaderLines val="0"/>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800">
          <a:latin typeface="Georgia" panose="02040502050405020303" pitchFamily="18"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Thought about it a lot</c:v>
                </c:pt>
              </c:strCache>
            </c:strRef>
          </c:tx>
          <c:spPr>
            <a:solidFill>
              <a:schemeClr val="accent4"/>
            </a:solidFill>
            <a:ln>
              <a:noFill/>
            </a:ln>
            <a:effectLst/>
          </c:spPr>
          <c:invertIfNegative val="0"/>
          <c:dLbls>
            <c:dLbl>
              <c:idx val="0"/>
              <c:layout>
                <c:manualLayout>
                  <c:x val="-4.2834396139132689E-17"/>
                  <c:y val="0.32450655872666756"/>
                </c:manualLayout>
              </c:layout>
              <c:tx>
                <c:rich>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fld id="{5737153B-1048-1142-8DAD-7067DB5CBEC7}" type="SERIESNAME">
                      <a:rPr lang="en-US" sz="1800">
                        <a:solidFill>
                          <a:schemeClr val="tx1"/>
                        </a:solidFill>
                      </a:rPr>
                      <a:pPr>
                        <a:defRPr sz="1800">
                          <a:solidFill>
                            <a:schemeClr val="bg1"/>
                          </a:solidFill>
                        </a:defRPr>
                      </a:pPr>
                      <a:t>[SERIES NAME]</a:t>
                    </a:fld>
                    <a:r>
                      <a:rPr lang="en-US" sz="1800" baseline="0" dirty="0">
                        <a:solidFill>
                          <a:schemeClr val="tx1"/>
                        </a:solidFill>
                      </a:rPr>
                      <a:t>
</a:t>
                    </a:r>
                    <a:fld id="{C7A6647C-9CEC-E34A-B31D-8A45A0DA8441}" type="VALUE">
                      <a:rPr lang="en-US" sz="1800" baseline="0">
                        <a:solidFill>
                          <a:schemeClr val="tx1"/>
                        </a:solidFill>
                      </a:rPr>
                      <a:pPr>
                        <a:defRPr sz="1800">
                          <a:solidFill>
                            <a:schemeClr val="bg1"/>
                          </a:solidFill>
                        </a:defRPr>
                      </a:pPr>
                      <a:t>[VALUE]</a:t>
                    </a:fld>
                    <a:endParaRPr lang="en-US" sz="1800" baseline="0" dirty="0">
                      <a:solidFill>
                        <a:schemeClr val="tx1"/>
                      </a:solidFill>
                    </a:endParaRPr>
                  </a:p>
                </c:rich>
              </c:tx>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dLblPos val="outEnd"/>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F-4F67-9E40-A7B1-9EC7100B0C2F}"/>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Used any plan resources</c:v>
                </c:pt>
              </c:strCache>
            </c:strRef>
          </c:cat>
          <c:val>
            <c:numRef>
              <c:f>Sheet1!$B$2</c:f>
              <c:numCache>
                <c:formatCode>0%</c:formatCode>
                <c:ptCount val="1"/>
                <c:pt idx="0">
                  <c:v>0.77</c:v>
                </c:pt>
              </c:numCache>
            </c:numRef>
          </c:val>
          <c:extLst>
            <c:ext xmlns:c16="http://schemas.microsoft.com/office/drawing/2014/chart" uri="{C3380CC4-5D6E-409C-BE32-E72D297353CC}">
              <c16:uniqueId val="{00000006-4F67-9E40-A7B1-9EC7100B0C2F}"/>
            </c:ext>
          </c:extLst>
        </c:ser>
        <c:ser>
          <c:idx val="1"/>
          <c:order val="1"/>
          <c:tx>
            <c:strRef>
              <c:f>Sheet1!$A$3</c:f>
              <c:strCache>
                <c:ptCount val="1"/>
                <c:pt idx="0">
                  <c:v>Thought about it some</c:v>
                </c:pt>
              </c:strCache>
            </c:strRef>
          </c:tx>
          <c:spPr>
            <a:solidFill>
              <a:schemeClr val="accent4"/>
            </a:solidFill>
            <a:ln>
              <a:noFill/>
            </a:ln>
            <a:effectLst/>
          </c:spPr>
          <c:invertIfNegative val="0"/>
          <c:dLbls>
            <c:dLbl>
              <c:idx val="0"/>
              <c:layout>
                <c:manualLayout>
                  <c:x val="-4.0543170701261575E-3"/>
                  <c:y val="0.33470210614263984"/>
                </c:manualLayout>
              </c:layout>
              <c:dLblPos val="outEnd"/>
              <c:showLegendKey val="0"/>
              <c:showVal val="1"/>
              <c:showCatName val="0"/>
              <c:showSerName val="1"/>
              <c:showPercent val="0"/>
              <c:showBubbleSize val="0"/>
              <c:separator>
</c:separator>
              <c:extLst>
                <c:ext xmlns:c15="http://schemas.microsoft.com/office/drawing/2012/chart" uri="{CE6537A1-D6FC-4f65-9D91-7224C49458BB}">
                  <c15:layout>
                    <c:manualLayout>
                      <c:w val="0.25380161214944547"/>
                      <c:h val="0.40773175154272545"/>
                    </c:manualLayout>
                  </c15:layout>
                </c:ext>
                <c:ext xmlns:c16="http://schemas.microsoft.com/office/drawing/2014/chart" uri="{C3380CC4-5D6E-409C-BE32-E72D297353CC}">
                  <c16:uniqueId val="{0000000E-4F67-9E40-A7B1-9EC7100B0C2F}"/>
                </c:ext>
              </c:extLst>
            </c:dLbl>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Used any plan resources</c:v>
                </c:pt>
              </c:strCache>
            </c:strRef>
          </c:cat>
          <c:val>
            <c:numRef>
              <c:f>Sheet1!$B$3</c:f>
              <c:numCache>
                <c:formatCode>0%</c:formatCode>
                <c:ptCount val="1"/>
                <c:pt idx="0">
                  <c:v>0.6</c:v>
                </c:pt>
              </c:numCache>
            </c:numRef>
          </c:val>
          <c:extLst>
            <c:ext xmlns:c16="http://schemas.microsoft.com/office/drawing/2014/chart" uri="{C3380CC4-5D6E-409C-BE32-E72D297353CC}">
              <c16:uniqueId val="{0000000D-4F67-9E40-A7B1-9EC7100B0C2F}"/>
            </c:ext>
          </c:extLst>
        </c:ser>
        <c:dLbls>
          <c:showLegendKey val="0"/>
          <c:showVal val="0"/>
          <c:showCatName val="0"/>
          <c:showSerName val="0"/>
          <c:showPercent val="0"/>
          <c:showBubbleSize val="0"/>
        </c:dLbls>
        <c:gapWidth val="113"/>
        <c:overlap val="-30"/>
        <c:axId val="383334112"/>
        <c:axId val="1419162335"/>
      </c:barChart>
      <c:catAx>
        <c:axId val="383334112"/>
        <c:scaling>
          <c:orientation val="minMax"/>
        </c:scaling>
        <c:delete val="0"/>
        <c:axPos val="b"/>
        <c:numFmt formatCode="General" sourceLinked="1"/>
        <c:majorTickMark val="none"/>
        <c:minorTickMark val="none"/>
        <c:tickLblPos val="nextTo"/>
        <c:spPr>
          <a:noFill/>
          <a:ln w="12700" cap="flat" cmpd="sng" algn="ctr">
            <a:solidFill>
              <a:schemeClr val="accent5"/>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9162335"/>
        <c:crosses val="autoZero"/>
        <c:auto val="1"/>
        <c:lblAlgn val="ctr"/>
        <c:lblOffset val="100"/>
        <c:noMultiLvlLbl val="0"/>
      </c:catAx>
      <c:valAx>
        <c:axId val="1419162335"/>
        <c:scaling>
          <c:orientation val="minMax"/>
        </c:scaling>
        <c:delete val="1"/>
        <c:axPos val="l"/>
        <c:numFmt formatCode="0%" sourceLinked="1"/>
        <c:majorTickMark val="none"/>
        <c:minorTickMark val="none"/>
        <c:tickLblPos val="nextTo"/>
        <c:crossAx val="3833341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415727545272353E-2"/>
          <c:y val="3.7715697613516959E-2"/>
          <c:w val="0.86879436102147634"/>
          <c:h val="0.7353181455431762"/>
        </c:manualLayout>
      </c:layout>
      <c:barChart>
        <c:barDir val="col"/>
        <c:grouping val="clustered"/>
        <c:varyColors val="0"/>
        <c:ser>
          <c:idx val="0"/>
          <c:order val="0"/>
          <c:tx>
            <c:strRef>
              <c:f>Sheet1!$A$2</c:f>
              <c:strCache>
                <c:ptCount val="1"/>
                <c:pt idx="0">
                  <c:v>A lot</c:v>
                </c:pt>
              </c:strCache>
            </c:strRef>
          </c:tx>
          <c:spPr>
            <a:solidFill>
              <a:srgbClr val="40C5D3"/>
            </a:solidFill>
            <a:ln>
              <a:noFill/>
            </a:ln>
            <a:effectLst/>
          </c:spPr>
          <c:invertIfNegative val="0"/>
          <c:dPt>
            <c:idx val="0"/>
            <c:invertIfNegative val="0"/>
            <c:bubble3D val="0"/>
            <c:spPr>
              <a:solidFill>
                <a:srgbClr val="02889E"/>
              </a:solidFill>
              <a:ln>
                <a:noFill/>
              </a:ln>
              <a:effectLst/>
            </c:spPr>
            <c:extLst>
              <c:ext xmlns:c16="http://schemas.microsoft.com/office/drawing/2014/chart" uri="{C3380CC4-5D6E-409C-BE32-E72D297353CC}">
                <c16:uniqueId val="{0000000E-DE49-8043-8D79-4810B85E3145}"/>
              </c:ext>
            </c:extLst>
          </c:dPt>
          <c:dPt>
            <c:idx val="1"/>
            <c:invertIfNegative val="0"/>
            <c:bubble3D val="0"/>
            <c:spPr>
              <a:solidFill>
                <a:srgbClr val="40C5D3"/>
              </a:solidFill>
              <a:ln>
                <a:noFill/>
              </a:ln>
              <a:effectLst/>
            </c:spPr>
            <c:extLst>
              <c:ext xmlns:c16="http://schemas.microsoft.com/office/drawing/2014/chart" uri="{C3380CC4-5D6E-409C-BE32-E72D297353CC}">
                <c16:uniqueId val="{00000001-C0A7-904A-A28B-079270E21CA6}"/>
              </c:ext>
            </c:extLst>
          </c:dPt>
          <c:dPt>
            <c:idx val="2"/>
            <c:invertIfNegative val="0"/>
            <c:bubble3D val="0"/>
            <c:spPr>
              <a:solidFill>
                <a:srgbClr val="40C5D3"/>
              </a:solidFill>
              <a:ln>
                <a:noFill/>
              </a:ln>
              <a:effectLst/>
            </c:spPr>
            <c:extLst>
              <c:ext xmlns:c16="http://schemas.microsoft.com/office/drawing/2014/chart" uri="{C3380CC4-5D6E-409C-BE32-E72D297353CC}">
                <c16:uniqueId val="{00000003-C0A7-904A-A28B-079270E21CA6}"/>
              </c:ext>
            </c:extLst>
          </c:dPt>
          <c:dPt>
            <c:idx val="3"/>
            <c:invertIfNegative val="0"/>
            <c:bubble3D val="0"/>
            <c:spPr>
              <a:solidFill>
                <a:srgbClr val="40C5D3"/>
              </a:solidFill>
              <a:ln>
                <a:noFill/>
              </a:ln>
              <a:effectLst/>
            </c:spPr>
            <c:extLst>
              <c:ext xmlns:c16="http://schemas.microsoft.com/office/drawing/2014/chart" uri="{C3380CC4-5D6E-409C-BE32-E72D297353CC}">
                <c16:uniqueId val="{00000005-C0A7-904A-A28B-079270E21CA6}"/>
              </c:ext>
            </c:extLst>
          </c:dPt>
          <c:dLbls>
            <c:dLbl>
              <c:idx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E-DE49-8043-8D79-4810B85E3145}"/>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Used any plan resources</c:v>
                </c:pt>
                <c:pt idx="1">
                  <c:v>Used interactive resources</c:v>
                </c:pt>
                <c:pt idx="2">
                  <c:v>Used non-interactive resources</c:v>
                </c:pt>
                <c:pt idx="3">
                  <c:v>Used both interactive and non-interactive resources</c:v>
                </c:pt>
              </c:strCache>
            </c:strRef>
          </c:cat>
          <c:val>
            <c:numRef>
              <c:f>Sheet1!$B$2:$E$2</c:f>
              <c:numCache>
                <c:formatCode>0%</c:formatCode>
                <c:ptCount val="4"/>
                <c:pt idx="0">
                  <c:v>0.77</c:v>
                </c:pt>
                <c:pt idx="1">
                  <c:v>0.67</c:v>
                </c:pt>
                <c:pt idx="2">
                  <c:v>0.62</c:v>
                </c:pt>
                <c:pt idx="3">
                  <c:v>0.52</c:v>
                </c:pt>
              </c:numCache>
            </c:numRef>
          </c:val>
          <c:extLst>
            <c:ext xmlns:c16="http://schemas.microsoft.com/office/drawing/2014/chart" uri="{C3380CC4-5D6E-409C-BE32-E72D297353CC}">
              <c16:uniqueId val="{00000006-C0A7-904A-A28B-079270E21CA6}"/>
            </c:ext>
          </c:extLst>
        </c:ser>
        <c:ser>
          <c:idx val="1"/>
          <c:order val="1"/>
          <c:tx>
            <c:strRef>
              <c:f>Sheet1!$A$3</c:f>
              <c:strCache>
                <c:ptCount val="1"/>
                <c:pt idx="0">
                  <c:v>Some</c:v>
                </c:pt>
              </c:strCache>
            </c:strRef>
          </c:tx>
          <c:spPr>
            <a:solidFill>
              <a:schemeClr val="accent3"/>
            </a:solidFill>
            <a:ln>
              <a:noFill/>
            </a:ln>
            <a:effectLst/>
          </c:spPr>
          <c:invertIfNegative val="0"/>
          <c:dPt>
            <c:idx val="0"/>
            <c:invertIfNegative val="0"/>
            <c:bubble3D val="0"/>
            <c:spPr>
              <a:solidFill>
                <a:srgbClr val="859910"/>
              </a:solidFill>
              <a:ln>
                <a:noFill/>
              </a:ln>
              <a:effectLst/>
            </c:spPr>
            <c:extLst>
              <c:ext xmlns:c16="http://schemas.microsoft.com/office/drawing/2014/chart" uri="{C3380CC4-5D6E-409C-BE32-E72D297353CC}">
                <c16:uniqueId val="{00000001-FA8E-EF48-8754-4844626C0F56}"/>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8-C0A7-904A-A28B-079270E21CA6}"/>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A-C0A7-904A-A28B-079270E21CA6}"/>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C-C0A7-904A-A28B-079270E21CA6}"/>
              </c:ext>
            </c:extLst>
          </c:dPt>
          <c:dLbls>
            <c:dLbl>
              <c:idx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FA8E-EF48-8754-4844626C0F56}"/>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Used any plan resources</c:v>
                </c:pt>
                <c:pt idx="1">
                  <c:v>Used interactive resources</c:v>
                </c:pt>
                <c:pt idx="2">
                  <c:v>Used non-interactive resources</c:v>
                </c:pt>
                <c:pt idx="3">
                  <c:v>Used both interactive and non-interactive resources</c:v>
                </c:pt>
              </c:strCache>
            </c:strRef>
          </c:cat>
          <c:val>
            <c:numRef>
              <c:f>Sheet1!$B$3:$E$3</c:f>
              <c:numCache>
                <c:formatCode>0%</c:formatCode>
                <c:ptCount val="4"/>
                <c:pt idx="0">
                  <c:v>0.6</c:v>
                </c:pt>
                <c:pt idx="1">
                  <c:v>0.46</c:v>
                </c:pt>
                <c:pt idx="2">
                  <c:v>0.48</c:v>
                </c:pt>
                <c:pt idx="3">
                  <c:v>0.34</c:v>
                </c:pt>
              </c:numCache>
            </c:numRef>
          </c:val>
          <c:extLst>
            <c:ext xmlns:c16="http://schemas.microsoft.com/office/drawing/2014/chart" uri="{C3380CC4-5D6E-409C-BE32-E72D297353CC}">
              <c16:uniqueId val="{0000000D-C0A7-904A-A28B-079270E21CA6}"/>
            </c:ext>
          </c:extLst>
        </c:ser>
        <c:dLbls>
          <c:showLegendKey val="0"/>
          <c:showVal val="0"/>
          <c:showCatName val="0"/>
          <c:showSerName val="0"/>
          <c:showPercent val="0"/>
          <c:showBubbleSize val="0"/>
        </c:dLbls>
        <c:gapWidth val="59"/>
        <c:overlap val="-10"/>
        <c:axId val="383334112"/>
        <c:axId val="1419162335"/>
      </c:barChart>
      <c:catAx>
        <c:axId val="383334112"/>
        <c:scaling>
          <c:orientation val="minMax"/>
        </c:scaling>
        <c:delete val="0"/>
        <c:axPos val="b"/>
        <c:numFmt formatCode="General" sourceLinked="1"/>
        <c:majorTickMark val="none"/>
        <c:minorTickMark val="none"/>
        <c:tickLblPos val="nextTo"/>
        <c:spPr>
          <a:noFill/>
          <a:ln w="12700" cap="flat" cmpd="sng" algn="ctr">
            <a:solidFill>
              <a:schemeClr val="accent5"/>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19162335"/>
        <c:crosses val="autoZero"/>
        <c:auto val="1"/>
        <c:lblAlgn val="ctr"/>
        <c:lblOffset val="100"/>
        <c:noMultiLvlLbl val="0"/>
      </c:catAx>
      <c:valAx>
        <c:axId val="1419162335"/>
        <c:scaling>
          <c:orientation val="minMax"/>
        </c:scaling>
        <c:delete val="1"/>
        <c:axPos val="l"/>
        <c:numFmt formatCode="0%" sourceLinked="1"/>
        <c:majorTickMark val="none"/>
        <c:minorTickMark val="none"/>
        <c:tickLblPos val="nextTo"/>
        <c:crossAx val="383334112"/>
        <c:crosses val="autoZero"/>
        <c:crossBetween val="between"/>
      </c:valAx>
      <c:spPr>
        <a:noFill/>
        <a:ln>
          <a:noFill/>
        </a:ln>
        <a:effectLst/>
      </c:spPr>
    </c:plotArea>
    <c:legend>
      <c:legendPos val="b"/>
      <c:layout>
        <c:manualLayout>
          <c:xMode val="edge"/>
          <c:yMode val="edge"/>
          <c:x val="0.88390622190400525"/>
          <c:y val="3.1255433274262508E-2"/>
          <c:w val="0.10691559763424135"/>
          <c:h val="0.1338221525323242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7">
  <a:schemeClr val="accent4"/>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A51_F59ABF09.xml><?xml version="1.0" encoding="utf-8"?>
<p188:cmLst xmlns:a="http://schemas.openxmlformats.org/drawingml/2006/main" xmlns:r="http://schemas.openxmlformats.org/officeDocument/2006/relationships" xmlns:p188="http://schemas.microsoft.com/office/powerpoint/2018/8/main">
  <p188:cm id="{17046E03-DEC7-4185-8DC5-3B4B1226A216}" authorId="{D7C67451-CC2D-4BE9-ABEC-034AD0003BD7}" created="2026-05-26T14:47:05.318">
    <ac:deMkLst xmlns:ac="http://schemas.microsoft.com/office/drawing/2013/main/command">
      <pc:docMk xmlns:pc="http://schemas.microsoft.com/office/powerpoint/2013/main/command"/>
      <pc:sldMk xmlns:pc="http://schemas.microsoft.com/office/powerpoint/2013/main/command" cId="4120559369" sldId="2641"/>
      <ac:graphicFrameMk id="2" creationId="{B876655B-0B6B-0F71-AF87-82AAEC5495DD}"/>
    </ac:deMkLst>
    <p188:txBody>
      <a:bodyPr/>
      <a:lstStyle/>
      <a:p>
        <a:r>
          <a:rPr lang="en-US"/>
          <a:t>0% should be 13%</a:t>
        </a:r>
      </a:p>
    </p188:txBody>
  </p188:cm>
</p188:cmLst>
</file>

<file path=ppt/drawings/drawing1.xml><?xml version="1.0" encoding="utf-8"?>
<c:userShapes xmlns:c="http://schemas.openxmlformats.org/drawingml/2006/chart">
  <cdr:relSizeAnchor xmlns:cdr="http://schemas.openxmlformats.org/drawingml/2006/chartDrawing">
    <cdr:from>
      <cdr:x>0.69404</cdr:x>
      <cdr:y>0.13796</cdr:y>
    </cdr:from>
    <cdr:to>
      <cdr:x>0.97061</cdr:x>
      <cdr:y>0.54279</cdr:y>
    </cdr:to>
    <cdr:sp macro="" textlink="">
      <cdr:nvSpPr>
        <cdr:cNvPr id="2" name="TextBox 24">
          <a:extLst xmlns:a="http://schemas.openxmlformats.org/drawingml/2006/main">
            <a:ext uri="{FF2B5EF4-FFF2-40B4-BE49-F238E27FC236}">
              <a16:creationId xmlns:a16="http://schemas.microsoft.com/office/drawing/2014/main" id="{4E6F36D9-BE68-2DB8-AC80-AD460C799B22}"/>
            </a:ext>
          </a:extLst>
        </cdr:cNvPr>
        <cdr:cNvSpPr txBox="1"/>
      </cdr:nvSpPr>
      <cdr:spPr>
        <a:xfrm xmlns:a="http://schemas.openxmlformats.org/drawingml/2006/main">
          <a:off x="3722515" y="361854"/>
          <a:ext cx="1483360" cy="1061829"/>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en-US"/>
          </a:defPPr>
          <a:lvl1pPr marL="0" algn="l" defTabSz="509412" rtl="0" eaLnBrk="1" latinLnBrk="0" hangingPunct="1">
            <a:defRPr sz="2006" kern="1200">
              <a:solidFill>
                <a:schemeClr val="tx1"/>
              </a:solidFill>
              <a:latin typeface="+mn-lt"/>
              <a:ea typeface="+mn-ea"/>
              <a:cs typeface="+mn-cs"/>
            </a:defRPr>
          </a:lvl1pPr>
          <a:lvl2pPr marL="509412" algn="l" defTabSz="509412" rtl="0" eaLnBrk="1" latinLnBrk="0" hangingPunct="1">
            <a:defRPr sz="2006" kern="1200">
              <a:solidFill>
                <a:schemeClr val="tx1"/>
              </a:solidFill>
              <a:latin typeface="+mn-lt"/>
              <a:ea typeface="+mn-ea"/>
              <a:cs typeface="+mn-cs"/>
            </a:defRPr>
          </a:lvl2pPr>
          <a:lvl3pPr marL="1018824" algn="l" defTabSz="509412" rtl="0" eaLnBrk="1" latinLnBrk="0" hangingPunct="1">
            <a:defRPr sz="2006" kern="1200">
              <a:solidFill>
                <a:schemeClr val="tx1"/>
              </a:solidFill>
              <a:latin typeface="+mn-lt"/>
              <a:ea typeface="+mn-ea"/>
              <a:cs typeface="+mn-cs"/>
            </a:defRPr>
          </a:lvl3pPr>
          <a:lvl4pPr marL="1528237" algn="l" defTabSz="509412" rtl="0" eaLnBrk="1" latinLnBrk="0" hangingPunct="1">
            <a:defRPr sz="2006" kern="1200">
              <a:solidFill>
                <a:schemeClr val="tx1"/>
              </a:solidFill>
              <a:latin typeface="+mn-lt"/>
              <a:ea typeface="+mn-ea"/>
              <a:cs typeface="+mn-cs"/>
            </a:defRPr>
          </a:lvl4pPr>
          <a:lvl5pPr marL="2037649" algn="l" defTabSz="509412" rtl="0" eaLnBrk="1" latinLnBrk="0" hangingPunct="1">
            <a:defRPr sz="2006" kern="1200">
              <a:solidFill>
                <a:schemeClr val="tx1"/>
              </a:solidFill>
              <a:latin typeface="+mn-lt"/>
              <a:ea typeface="+mn-ea"/>
              <a:cs typeface="+mn-cs"/>
            </a:defRPr>
          </a:lvl5pPr>
          <a:lvl6pPr marL="2547061" algn="l" defTabSz="509412" rtl="0" eaLnBrk="1" latinLnBrk="0" hangingPunct="1">
            <a:defRPr sz="2006" kern="1200">
              <a:solidFill>
                <a:schemeClr val="tx1"/>
              </a:solidFill>
              <a:latin typeface="+mn-lt"/>
              <a:ea typeface="+mn-ea"/>
              <a:cs typeface="+mn-cs"/>
            </a:defRPr>
          </a:lvl6pPr>
          <a:lvl7pPr marL="3056473" algn="l" defTabSz="509412" rtl="0" eaLnBrk="1" latinLnBrk="0" hangingPunct="1">
            <a:defRPr sz="2006" kern="1200">
              <a:solidFill>
                <a:schemeClr val="tx1"/>
              </a:solidFill>
              <a:latin typeface="+mn-lt"/>
              <a:ea typeface="+mn-ea"/>
              <a:cs typeface="+mn-cs"/>
            </a:defRPr>
          </a:lvl7pPr>
          <a:lvl8pPr marL="3565886" algn="l" defTabSz="509412" rtl="0" eaLnBrk="1" latinLnBrk="0" hangingPunct="1">
            <a:defRPr sz="2006" kern="1200">
              <a:solidFill>
                <a:schemeClr val="tx1"/>
              </a:solidFill>
              <a:latin typeface="+mn-lt"/>
              <a:ea typeface="+mn-ea"/>
              <a:cs typeface="+mn-cs"/>
            </a:defRPr>
          </a:lvl8pPr>
          <a:lvl9pPr marL="4075298" algn="l" defTabSz="509412" rtl="0" eaLnBrk="1" latinLnBrk="0" hangingPunct="1">
            <a:defRPr sz="2006" kern="1200">
              <a:solidFill>
                <a:schemeClr val="tx1"/>
              </a:solidFill>
              <a:latin typeface="+mn-lt"/>
              <a:ea typeface="+mn-ea"/>
              <a:cs typeface="+mn-cs"/>
            </a:defRPr>
          </a:lvl9pPr>
        </a:lstStyle>
        <a:p xmlns:a="http://schemas.openxmlformats.org/drawingml/2006/main">
          <a:pPr algn="ctr">
            <a:spcAft>
              <a:spcPts val="1800"/>
            </a:spcAft>
          </a:pPr>
          <a:r>
            <a:rPr lang="en-US" sz="1200" kern="100" dirty="0">
              <a:solidFill>
                <a:schemeClr val="bg1"/>
              </a:solidFill>
              <a:latin typeface="Arial" panose="020B0604020202020204" pitchFamily="34" charset="0"/>
              <a:cs typeface="Arial" panose="020B0604020202020204" pitchFamily="34" charset="0"/>
            </a:rPr>
            <a:t>Average of all participants: </a:t>
          </a:r>
        </a:p>
        <a:p xmlns:a="http://schemas.openxmlformats.org/drawingml/2006/main">
          <a:pPr algn="ctr">
            <a:spcAft>
              <a:spcPts val="1800"/>
            </a:spcAft>
          </a:pPr>
          <a:r>
            <a:rPr lang="en-US" sz="2400" b="1" kern="100" dirty="0">
              <a:solidFill>
                <a:schemeClr val="accent3"/>
              </a:solidFill>
              <a:latin typeface="+mj-lt"/>
              <a:cs typeface="Times New Roman" panose="02020603050405020304" pitchFamily="18" charset="0"/>
            </a:rPr>
            <a:t>32%</a:t>
          </a:r>
          <a:endParaRPr lang="en-US" sz="1600" b="1" kern="100" dirty="0">
            <a:solidFill>
              <a:schemeClr val="accent3"/>
            </a:solidFill>
            <a:latin typeface="+mj-lt"/>
            <a:cs typeface="Times New Roman" panose="02020603050405020304" pitchFamily="18" charset="0"/>
          </a:endParaRPr>
        </a:p>
      </cdr:txBody>
    </cdr:sp>
  </cdr:relSizeAnchor>
  <cdr:relSizeAnchor xmlns:cdr="http://schemas.openxmlformats.org/drawingml/2006/chartDrawing">
    <cdr:from>
      <cdr:x>0.0293</cdr:x>
      <cdr:y>0.36546</cdr:y>
    </cdr:from>
    <cdr:to>
      <cdr:x>0.9681</cdr:x>
      <cdr:y>0.36546</cdr:y>
    </cdr:to>
    <cdr:cxnSp macro="">
      <cdr:nvCxnSpPr>
        <cdr:cNvPr id="4" name="Straight Connector 3">
          <a:extLst xmlns:a="http://schemas.openxmlformats.org/drawingml/2006/main">
            <a:ext uri="{FF2B5EF4-FFF2-40B4-BE49-F238E27FC236}">
              <a16:creationId xmlns:a16="http://schemas.microsoft.com/office/drawing/2014/main" id="{ADDB4F63-6A08-2083-587D-52EE1AC126B6}"/>
            </a:ext>
          </a:extLst>
        </cdr:cNvPr>
        <cdr:cNvCxnSpPr/>
      </cdr:nvCxnSpPr>
      <cdr:spPr>
        <a:xfrm xmlns:a="http://schemas.openxmlformats.org/drawingml/2006/main">
          <a:off x="157156" y="958570"/>
          <a:ext cx="5035261" cy="0"/>
        </a:xfrm>
        <a:prstGeom xmlns:a="http://schemas.openxmlformats.org/drawingml/2006/main" prst="line">
          <a:avLst/>
        </a:prstGeom>
        <a:ln xmlns:a="http://schemas.openxmlformats.org/drawingml/2006/main" w="25400">
          <a:solidFill>
            <a:schemeClr val="accent3"/>
          </a:solidFill>
          <a:prstDash val="dash"/>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0.28677</cdr:x>
      <cdr:y>0.05609</cdr:y>
    </cdr:from>
    <cdr:to>
      <cdr:x>0.28677</cdr:x>
      <cdr:y>0.89783</cdr:y>
    </cdr:to>
    <cdr:cxnSp macro="">
      <cdr:nvCxnSpPr>
        <cdr:cNvPr id="3" name="Straight Connector 2">
          <a:extLst xmlns:a="http://schemas.openxmlformats.org/drawingml/2006/main">
            <a:ext uri="{FF2B5EF4-FFF2-40B4-BE49-F238E27FC236}">
              <a16:creationId xmlns:a16="http://schemas.microsoft.com/office/drawing/2014/main" id="{CAEAEC2D-EF85-5025-83FD-51F39022D478}"/>
            </a:ext>
          </a:extLst>
        </cdr:cNvPr>
        <cdr:cNvCxnSpPr/>
      </cdr:nvCxnSpPr>
      <cdr:spPr>
        <a:xfrm xmlns:a="http://schemas.openxmlformats.org/drawingml/2006/main">
          <a:off x="2192850" y="207774"/>
          <a:ext cx="0" cy="3117813"/>
        </a:xfrm>
        <a:prstGeom xmlns:a="http://schemas.openxmlformats.org/drawingml/2006/main" prst="line">
          <a:avLst/>
        </a:prstGeom>
        <a:ln xmlns:a="http://schemas.openxmlformats.org/drawingml/2006/main" w="15875">
          <a:solidFill>
            <a:schemeClr val="accent6"/>
          </a:solidFill>
          <a:prstDash val="dash"/>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0.24527</cdr:x>
      <cdr:y>0.14377</cdr:y>
    </cdr:from>
    <cdr:to>
      <cdr:x>0.24527</cdr:x>
      <cdr:y>0.87616</cdr:y>
    </cdr:to>
    <cdr:cxnSp macro="">
      <cdr:nvCxnSpPr>
        <cdr:cNvPr id="3" name="Straight Connector 2">
          <a:extLst xmlns:a="http://schemas.openxmlformats.org/drawingml/2006/main">
            <a:ext uri="{FF2B5EF4-FFF2-40B4-BE49-F238E27FC236}">
              <a16:creationId xmlns:a16="http://schemas.microsoft.com/office/drawing/2014/main" id="{CAEAEC2D-EF85-5025-83FD-51F39022D478}"/>
            </a:ext>
          </a:extLst>
        </cdr:cNvPr>
        <cdr:cNvCxnSpPr/>
      </cdr:nvCxnSpPr>
      <cdr:spPr>
        <a:xfrm xmlns:a="http://schemas.openxmlformats.org/drawingml/2006/main">
          <a:off x="2823627" y="582506"/>
          <a:ext cx="0" cy="2967363"/>
        </a:xfrm>
        <a:prstGeom xmlns:a="http://schemas.openxmlformats.org/drawingml/2006/main" prst="line">
          <a:avLst/>
        </a:prstGeom>
        <a:ln xmlns:a="http://schemas.openxmlformats.org/drawingml/2006/main" w="12700">
          <a:solidFill>
            <a:schemeClr val="accent6"/>
          </a:solidFill>
          <a:prstDash val="dash"/>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0.00118</cdr:x>
      <cdr:y>0.27366</cdr:y>
    </cdr:from>
    <cdr:to>
      <cdr:x>0.14853</cdr:x>
      <cdr:y>0.75718</cdr:y>
    </cdr:to>
    <cdr:sp macro="" textlink="">
      <cdr:nvSpPr>
        <cdr:cNvPr id="15" name="Text Box 14"/>
        <cdr:cNvSpPr txBox="1"/>
      </cdr:nvSpPr>
      <cdr:spPr>
        <a:xfrm xmlns:a="http://schemas.openxmlformats.org/drawingml/2006/main">
          <a:off x="9526" y="871643"/>
          <a:ext cx="1191145" cy="1540077"/>
        </a:xfrm>
        <a:prstGeom xmlns:a="http://schemas.openxmlformats.org/drawingml/2006/main" prst="rect">
          <a:avLst/>
        </a:prstGeom>
      </cdr:spPr>
      <cdr:txBody>
        <a:bodyPr xmlns:a="http://schemas.openxmlformats.org/drawingml/2006/main" vertOverflow="clip" wrap="square" lIns="0" tIns="0" rIns="0" bIns="0" rtlCol="0"/>
        <a:lstStyle xmlns:a="http://schemas.openxmlformats.org/drawingml/2006/main"/>
        <a:p xmlns:a="http://schemas.openxmlformats.org/drawingml/2006/main">
          <a:pPr algn="l"/>
          <a:r>
            <a:rPr lang="en-US" sz="1600" b="1" kern="1200" dirty="0">
              <a:solidFill>
                <a:schemeClr val="tx2"/>
              </a:solidFill>
            </a:rPr>
            <a:t>A lot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F9FE369-2074-A2CD-4709-EE1D98F537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CFC97F8-C7F0-8336-308C-2AAE449D56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7D15B36-5DD3-2148-8985-3124D29169A2}" type="datetimeFigureOut">
              <a:rPr lang="en-US" smtClean="0"/>
              <a:t>6/12/2026</a:t>
            </a:fld>
            <a:endParaRPr lang="en-US"/>
          </a:p>
        </p:txBody>
      </p:sp>
      <p:sp>
        <p:nvSpPr>
          <p:cNvPr id="4" name="Footer Placeholder 3">
            <a:extLst>
              <a:ext uri="{FF2B5EF4-FFF2-40B4-BE49-F238E27FC236}">
                <a16:creationId xmlns:a16="http://schemas.microsoft.com/office/drawing/2014/main" id="{757E2F57-EEAD-2D00-950F-800884E3036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4EFC7E9-2317-D435-C585-2D83847843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47500-A6CB-D942-88E2-00E85DC588BD}" type="slidenum">
              <a:rPr lang="en-US" smtClean="0"/>
              <a:t>‹#›</a:t>
            </a:fld>
            <a:endParaRPr lang="en-US"/>
          </a:p>
        </p:txBody>
      </p:sp>
    </p:spTree>
    <p:extLst>
      <p:ext uri="{BB962C8B-B14F-4D97-AF65-F5344CB8AC3E}">
        <p14:creationId xmlns:p14="http://schemas.microsoft.com/office/powerpoint/2010/main" val="231077106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98D71E-98D0-1643-9CF3-53543A6F0746}" type="datetimeFigureOut">
              <a:rPr lang="en-US" smtClean="0"/>
              <a:t>6/12/2026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F05CFF-3A2B-0941-B67D-8A3AE4A78A23}" type="slidenum">
              <a:rPr lang="en-US" smtClean="0"/>
              <a:t>‹#›</a:t>
            </a:fld>
            <a:endParaRPr lang="en-US"/>
          </a:p>
        </p:txBody>
      </p:sp>
    </p:spTree>
    <p:extLst>
      <p:ext uri="{BB962C8B-B14F-4D97-AF65-F5344CB8AC3E}">
        <p14:creationId xmlns:p14="http://schemas.microsoft.com/office/powerpoint/2010/main" val="1457964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228600" indent="-228600">
              <a:buChar char="•"/>
            </a:pPr>
            <a:r>
              <a:rPr lang="en-US" dirty="0"/>
              <a:t>An overview of the survey that was conducted by Nuveen in collaboration with the TIAA Institute401(k) landscape: </a:t>
            </a:r>
          </a:p>
          <a:p>
            <a:pPr marL="228600" indent="-228600">
              <a:buChar char="•"/>
            </a:pPr>
            <a:r>
              <a:rPr lang="en-US" dirty="0"/>
              <a:t>The 401(k) landscape and how lifetime income is emerging as a top priority</a:t>
            </a:r>
          </a:p>
          <a:p>
            <a:pPr marL="228600" indent="-228600">
              <a:buChar char="•"/>
            </a:pPr>
            <a:r>
              <a:rPr lang="en-US" dirty="0"/>
              <a:t>Survey findings and the three key themes that emerged</a:t>
            </a:r>
          </a:p>
          <a:p>
            <a:pPr marL="228600" indent="-228600">
              <a:buChar char="•"/>
            </a:pPr>
            <a:r>
              <a:rPr lang="en-US" dirty="0"/>
              <a:t>Strategic takeaways: actionable guidance for plan sponsors on education, plan design, and tools</a:t>
            </a:r>
          </a:p>
          <a:p>
            <a:pPr marL="228600" indent="-228600">
              <a:buChar char="•"/>
            </a:pPr>
            <a:r>
              <a:rPr lang="en-US" dirty="0"/>
              <a:t>Appendix, which provides </a:t>
            </a:r>
            <a:r>
              <a:rPr lang="en-US" dirty="0" err="1"/>
              <a:t>eeper</a:t>
            </a:r>
            <a:r>
              <a:rPr lang="en-US" dirty="0"/>
              <a:t> dives into retirement fluency, longevity literacy, and differences by career stage</a:t>
            </a:r>
          </a:p>
        </p:txBody>
      </p:sp>
      <p:sp>
        <p:nvSpPr>
          <p:cNvPr id="4" name="Slide Number Placeholder 3"/>
          <p:cNvSpPr>
            <a:spLocks noGrp="1"/>
          </p:cNvSpPr>
          <p:nvPr>
            <p:ph type="sldNum" sz="quarter" idx="5"/>
          </p:nvPr>
        </p:nvSpPr>
        <p:spPr/>
        <p:txBody>
          <a:bodyPr/>
          <a:lstStyle/>
          <a:p>
            <a:fld id="{96DC49A6-9C0B-6E4B-8562-8D0B85F16788}" type="slidenum">
              <a:rPr lang="en-US" smtClean="0"/>
              <a:t>3</a:t>
            </a:fld>
            <a:endParaRPr lang="en-US" dirty="0"/>
          </a:p>
        </p:txBody>
      </p:sp>
    </p:spTree>
    <p:extLst>
      <p:ext uri="{BB962C8B-B14F-4D97-AF65-F5344CB8AC3E}">
        <p14:creationId xmlns:p14="http://schemas.microsoft.com/office/powerpoint/2010/main" val="3248586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D07DF-2D0B-DDAF-9E8F-01AD85FA55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196F21-8D0A-E93D-F7AF-65997941D2F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C41BAEE-09DD-9CB4-DA2B-5701BE5ABADF}"/>
              </a:ext>
            </a:extLst>
          </p:cNvPr>
          <p:cNvSpPr>
            <a:spLocks noGrp="1"/>
          </p:cNvSpPr>
          <p:nvPr>
            <p:ph type="body" idx="1"/>
          </p:nvPr>
        </p:nvSpPr>
        <p:spPr/>
        <p:txBody>
          <a:bodyPr/>
          <a:lstStyle/>
          <a:p>
            <a:pPr marL="171450" indent="-171450">
              <a:buChar char="•"/>
            </a:pPr>
            <a:r>
              <a:rPr lang="en-US" dirty="0"/>
              <a:t>This slide introduces the three key findings from the survey.</a:t>
            </a:r>
          </a:p>
          <a:p>
            <a:pPr marL="171450" indent="-171450">
              <a:buChar char="•"/>
            </a:pPr>
            <a:r>
              <a:rPr lang="en-US" dirty="0"/>
              <a:t>Finding one: too many 401(k) participants are planning in the dark — they lack the knowledge and tools needed to make informed decisions about their retirement income.</a:t>
            </a:r>
          </a:p>
          <a:p>
            <a:pPr marL="171450" indent="-171450">
              <a:buChar char="•"/>
            </a:pPr>
            <a:r>
              <a:rPr lang="en-US" dirty="0"/>
              <a:t>Finding two: there is a withdrawal planning gap — participants are not adequately preparing for how they will draw down their 401(k) savings once they reach retirement.</a:t>
            </a:r>
          </a:p>
          <a:p>
            <a:pPr marL="171450" indent="-171450">
              <a:buChar char="•"/>
            </a:pPr>
            <a:r>
              <a:rPr lang="en-US" dirty="0"/>
              <a:t>Finding three: the participant experience is critical — how plans are designed, communicated, and supported directly shapes participant outcomes and engagement.</a:t>
            </a:r>
          </a:p>
          <a:p>
            <a:pPr marL="171450" indent="-171450">
              <a:buChar char="•"/>
            </a:pPr>
            <a:r>
              <a:rPr lang="en-US" dirty="0"/>
              <a:t>These three themes will frame the detailed findings in the slides ahead and point toward actionable guidance for plan sponsors.</a:t>
            </a:r>
          </a:p>
        </p:txBody>
      </p:sp>
      <p:sp>
        <p:nvSpPr>
          <p:cNvPr id="4" name="Slide Number Placeholder 3">
            <a:extLst>
              <a:ext uri="{FF2B5EF4-FFF2-40B4-BE49-F238E27FC236}">
                <a16:creationId xmlns:a16="http://schemas.microsoft.com/office/drawing/2014/main" id="{21D198B8-82B9-5E1A-A58C-B1DBB0D799E9}"/>
              </a:ext>
            </a:extLst>
          </p:cNvPr>
          <p:cNvSpPr>
            <a:spLocks noGrp="1"/>
          </p:cNvSpPr>
          <p:nvPr>
            <p:ph type="sldNum" sz="quarter" idx="5"/>
          </p:nvPr>
        </p:nvSpPr>
        <p:spPr/>
        <p:txBody>
          <a:bodyPr/>
          <a:lstStyle/>
          <a:p>
            <a:fld id="{A1B2C3D4-E5F6-7890-ABCD-EF1234567890}" type="slidenum">
              <a:rPr lang="en-US" smtClean="0"/>
              <a:t>12</a:t>
            </a:fld>
            <a:endParaRPr lang="en-US"/>
          </a:p>
        </p:txBody>
      </p:sp>
    </p:spTree>
    <p:extLst>
      <p:ext uri="{BB962C8B-B14F-4D97-AF65-F5344CB8AC3E}">
        <p14:creationId xmlns:p14="http://schemas.microsoft.com/office/powerpoint/2010/main" val="166748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Georgia" panose="02040502050405020303" pitchFamily="18" charset="0"/>
              </a:rPr>
              <a:t>There is a lack of foundational knowledge about retirement withdrawals.</a:t>
            </a:r>
          </a:p>
          <a:p>
            <a:pPr marL="628650" lvl="1" indent="-171450">
              <a:buFont typeface="Arial" panose="020B0604020202020204" pitchFamily="34" charset="0"/>
              <a:buChar char="•"/>
            </a:pPr>
            <a:r>
              <a:rPr lang="en-US" dirty="0">
                <a:latin typeface="Georgia" panose="02040502050405020303" pitchFamily="18" charset="0"/>
              </a:rPr>
              <a:t>Many individuals begin retirement planning without understanding how savings convert into sustainable income.</a:t>
            </a:r>
          </a:p>
          <a:p>
            <a:pPr marL="171450" indent="-171450">
              <a:buFont typeface="Arial" panose="020B0604020202020204" pitchFamily="34" charset="0"/>
              <a:buChar char="•"/>
            </a:pPr>
            <a:r>
              <a:rPr lang="en-US" dirty="0">
                <a:latin typeface="Georgia" panose="02040502050405020303" pitchFamily="18" charset="0"/>
              </a:rPr>
              <a:t>Participants are uncertain about how long retirement will last.</a:t>
            </a:r>
          </a:p>
          <a:p>
            <a:pPr marL="628650" lvl="1" indent="-171450">
              <a:buFont typeface="Arial" panose="020B0604020202020204" pitchFamily="34" charset="0"/>
              <a:buChar char="•"/>
            </a:pPr>
            <a:r>
              <a:rPr lang="en-US" dirty="0">
                <a:latin typeface="Georgia" panose="02040502050405020303" pitchFamily="18" charset="0"/>
              </a:rPr>
              <a:t>Uncertainty about life expectancy causes difficulty in estimating necessary retirement resources and planning longevity protection.</a:t>
            </a:r>
          </a:p>
          <a:p>
            <a:pPr marL="171450" indent="-171450">
              <a:buFont typeface="Arial" panose="020B0604020202020204" pitchFamily="34" charset="0"/>
              <a:buChar char="•"/>
            </a:pPr>
            <a:r>
              <a:rPr lang="en-US" dirty="0">
                <a:latin typeface="Georgia" panose="02040502050405020303" pitchFamily="18" charset="0"/>
              </a:rPr>
              <a:t>The knowledge gap erodes confidence.</a:t>
            </a:r>
          </a:p>
          <a:p>
            <a:pPr marL="628650" lvl="1" indent="-171450">
              <a:buFont typeface="Arial" panose="020B0604020202020204" pitchFamily="34" charset="0"/>
              <a:buChar char="•"/>
            </a:pPr>
            <a:r>
              <a:rPr lang="en-US" dirty="0">
                <a:latin typeface="Georgia" panose="02040502050405020303" pitchFamily="18" charset="0"/>
              </a:rPr>
              <a:t>Participants are questioning if they can afford to retire when they want, with the lifestyle they desire.</a:t>
            </a:r>
          </a:p>
          <a:p>
            <a:pPr marL="0" marR="0" lvl="0" indent="0" algn="l" defTabSz="509412" rtl="0" eaLnBrk="1" fontAlgn="auto" latinLnBrk="0" hangingPunct="1">
              <a:lnSpc>
                <a:spcPct val="100000"/>
              </a:lnSpc>
              <a:spcBef>
                <a:spcPts val="0"/>
              </a:spcBef>
              <a:spcAft>
                <a:spcPts val="0"/>
              </a:spcAft>
              <a:buClrTx/>
              <a:buSzTx/>
              <a:buFontTx/>
              <a:buNone/>
              <a:tabLst/>
              <a:defRPr/>
            </a:pPr>
            <a:r>
              <a:rPr lang="en-US" sz="1400" dirty="0"/>
              <a:t>The risk of poor or insufficient planning can lead to overspending early or underspending due to fear of outliving savings.</a:t>
            </a:r>
          </a:p>
          <a:p>
            <a:endParaRPr lang="en-US" dirty="0"/>
          </a:p>
        </p:txBody>
      </p:sp>
      <p:sp>
        <p:nvSpPr>
          <p:cNvPr id="4" name="Slide Number Placeholder 3"/>
          <p:cNvSpPr>
            <a:spLocks noGrp="1"/>
          </p:cNvSpPr>
          <p:nvPr>
            <p:ph type="sldNum" sz="quarter" idx="5"/>
          </p:nvPr>
        </p:nvSpPr>
        <p:spPr/>
        <p:txBody>
          <a:bodyPr/>
          <a:lstStyle/>
          <a:p>
            <a:fld id="{96DC49A6-9C0B-6E4B-8562-8D0B85F16788}" type="slidenum">
              <a:rPr lang="en-US" smtClean="0"/>
              <a:t>13</a:t>
            </a:fld>
            <a:endParaRPr lang="en-US" dirty="0"/>
          </a:p>
        </p:txBody>
      </p:sp>
    </p:spTree>
    <p:extLst>
      <p:ext uri="{BB962C8B-B14F-4D97-AF65-F5344CB8AC3E}">
        <p14:creationId xmlns:p14="http://schemas.microsoft.com/office/powerpoint/2010/main" val="1972037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survey included 15 questions covering five topics: Social Security benefits, Medicare benefits, saving for retirement, making retirement withdrawals from savings, and long-term care. </a:t>
            </a:r>
          </a:p>
          <a:p>
            <a:endParaRPr lang="en-US" dirty="0"/>
          </a:p>
        </p:txBody>
      </p:sp>
      <p:sp>
        <p:nvSpPr>
          <p:cNvPr id="4" name="Slide Number Placeholder 3"/>
          <p:cNvSpPr>
            <a:spLocks noGrp="1"/>
          </p:cNvSpPr>
          <p:nvPr>
            <p:ph type="sldNum" sz="quarter" idx="5"/>
          </p:nvPr>
        </p:nvSpPr>
        <p:spPr/>
        <p:txBody>
          <a:bodyPr/>
          <a:lstStyle/>
          <a:p>
            <a:fld id="{96DC49A6-9C0B-6E4B-8562-8D0B85F16788}" type="slidenum">
              <a:rPr lang="en-US" smtClean="0"/>
              <a:t>14</a:t>
            </a:fld>
            <a:endParaRPr lang="en-US" dirty="0"/>
          </a:p>
        </p:txBody>
      </p:sp>
    </p:spTree>
    <p:extLst>
      <p:ext uri="{BB962C8B-B14F-4D97-AF65-F5344CB8AC3E}">
        <p14:creationId xmlns:p14="http://schemas.microsoft.com/office/powerpoint/2010/main" val="1691688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C349E-4AAB-BE49-82EF-651E3B0D43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1A0BCC-51DE-A736-94BE-DABF97BAFB3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8692C10-16B3-A158-8B6D-398EB50B4861}"/>
              </a:ext>
            </a:extLst>
          </p:cNvPr>
          <p:cNvSpPr>
            <a:spLocks noGrp="1"/>
          </p:cNvSpPr>
          <p:nvPr>
            <p:ph type="body" idx="1"/>
          </p:nvPr>
        </p:nvSpPr>
        <p:spPr/>
        <p:txBody>
          <a:bodyPr/>
          <a:lstStyle/>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latin typeface="Georgia" panose="02040502050405020303" pitchFamily="18" charset="0"/>
              </a:rPr>
              <a:t>Understanding of longevity literacy helps participants plan their savings and estimate how much they can spend in retirement.</a:t>
            </a:r>
          </a:p>
          <a:p>
            <a:endParaRPr lang="en-US" dirty="0"/>
          </a:p>
        </p:txBody>
      </p:sp>
      <p:sp>
        <p:nvSpPr>
          <p:cNvPr id="4" name="Slide Number Placeholder 3">
            <a:extLst>
              <a:ext uri="{FF2B5EF4-FFF2-40B4-BE49-F238E27FC236}">
                <a16:creationId xmlns:a16="http://schemas.microsoft.com/office/drawing/2014/main" id="{BE88E1A4-9FCB-75B4-45B3-DCA9B3C96299}"/>
              </a:ext>
            </a:extLst>
          </p:cNvPr>
          <p:cNvSpPr>
            <a:spLocks noGrp="1"/>
          </p:cNvSpPr>
          <p:nvPr>
            <p:ph type="sldNum" sz="quarter" idx="5"/>
          </p:nvPr>
        </p:nvSpPr>
        <p:spPr/>
        <p:txBody>
          <a:bodyPr/>
          <a:lstStyle/>
          <a:p>
            <a:fld id="{96DC49A6-9C0B-6E4B-8562-8D0B85F16788}" type="slidenum">
              <a:rPr lang="en-US" smtClean="0"/>
              <a:t>15</a:t>
            </a:fld>
            <a:endParaRPr lang="en-US" dirty="0"/>
          </a:p>
        </p:txBody>
      </p:sp>
    </p:spTree>
    <p:extLst>
      <p:ext uri="{BB962C8B-B14F-4D97-AF65-F5344CB8AC3E}">
        <p14:creationId xmlns:p14="http://schemas.microsoft.com/office/powerpoint/2010/main" val="2582312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DC49A6-9C0B-6E4B-8562-8D0B85F16788}" type="slidenum">
              <a:rPr lang="en-US" smtClean="0"/>
              <a:t>16</a:t>
            </a:fld>
            <a:endParaRPr lang="en-US" dirty="0"/>
          </a:p>
        </p:txBody>
      </p:sp>
    </p:spTree>
    <p:extLst>
      <p:ext uri="{BB962C8B-B14F-4D97-AF65-F5344CB8AC3E}">
        <p14:creationId xmlns:p14="http://schemas.microsoft.com/office/powerpoint/2010/main" val="4231135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DC49A6-9C0B-6E4B-8562-8D0B85F16788}" type="slidenum">
              <a:rPr lang="en-US" smtClean="0"/>
              <a:t>17</a:t>
            </a:fld>
            <a:endParaRPr lang="en-US" dirty="0"/>
          </a:p>
        </p:txBody>
      </p:sp>
    </p:spTree>
    <p:extLst>
      <p:ext uri="{BB962C8B-B14F-4D97-AF65-F5344CB8AC3E}">
        <p14:creationId xmlns:p14="http://schemas.microsoft.com/office/powerpoint/2010/main" val="1257250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400" dirty="0"/>
              <a:t>Plan sponsors should proactively help close the knowledge gap rather than relying on participant self-education.</a:t>
            </a:r>
          </a:p>
          <a:p>
            <a:endParaRPr lang="en-US" dirty="0"/>
          </a:p>
        </p:txBody>
      </p:sp>
      <p:sp>
        <p:nvSpPr>
          <p:cNvPr id="4" name="Slide Number Placeholder 3"/>
          <p:cNvSpPr>
            <a:spLocks noGrp="1"/>
          </p:cNvSpPr>
          <p:nvPr>
            <p:ph type="sldNum" sz="quarter" idx="5"/>
          </p:nvPr>
        </p:nvSpPr>
        <p:spPr/>
        <p:txBody>
          <a:bodyPr/>
          <a:lstStyle/>
          <a:p>
            <a:fld id="{96DC49A6-9C0B-6E4B-8562-8D0B85F16788}" type="slidenum">
              <a:rPr lang="en-US" smtClean="0"/>
              <a:t>18</a:t>
            </a:fld>
            <a:endParaRPr lang="en-US" dirty="0"/>
          </a:p>
        </p:txBody>
      </p:sp>
    </p:spTree>
    <p:extLst>
      <p:ext uri="{BB962C8B-B14F-4D97-AF65-F5344CB8AC3E}">
        <p14:creationId xmlns:p14="http://schemas.microsoft.com/office/powerpoint/2010/main" val="2016833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E6E74-2352-D108-322B-910613DC8F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A08AE7-F71A-5DB6-9C95-C9E96AAFBA4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8F917DA-4773-BA07-F05E-0975ACF58CCE}"/>
              </a:ext>
            </a:extLst>
          </p:cNvPr>
          <p:cNvSpPr>
            <a:spLocks noGrp="1"/>
          </p:cNvSpPr>
          <p:nvPr>
            <p:ph type="body" idx="1"/>
          </p:nvPr>
        </p:nvSpPr>
        <p:spPr/>
        <p:txBody>
          <a:bodyPr/>
          <a:lstStyle/>
          <a:p>
            <a:pPr marL="171450" indent="-171450">
              <a:buFont typeface="Arial" panose="020B0604020202020204" pitchFamily="34" charset="0"/>
              <a:buChar char="•"/>
            </a:pPr>
            <a:r>
              <a:rPr lang="en-US" dirty="0">
                <a:latin typeface="Georgia" panose="02040502050405020303" pitchFamily="18" charset="0"/>
              </a:rPr>
              <a:t>There is a lack of foundational knowledge about retirement withdrawals.</a:t>
            </a:r>
          </a:p>
          <a:p>
            <a:pPr marL="628650" lvl="1" indent="-171450">
              <a:buFont typeface="Arial" panose="020B0604020202020204" pitchFamily="34" charset="0"/>
              <a:buChar char="•"/>
            </a:pPr>
            <a:r>
              <a:rPr lang="en-US" dirty="0">
                <a:latin typeface="Georgia" panose="02040502050405020303" pitchFamily="18" charset="0"/>
              </a:rPr>
              <a:t>Many individuals begin retirement planning without understanding how savings convert into sustainable income.</a:t>
            </a:r>
          </a:p>
          <a:p>
            <a:pPr marL="171450" indent="-171450">
              <a:buFont typeface="Arial" panose="020B0604020202020204" pitchFamily="34" charset="0"/>
              <a:buChar char="•"/>
            </a:pPr>
            <a:r>
              <a:rPr lang="en-US" dirty="0">
                <a:latin typeface="Georgia" panose="02040502050405020303" pitchFamily="18" charset="0"/>
              </a:rPr>
              <a:t>Participants are uncertain about how long retirement will last.</a:t>
            </a:r>
          </a:p>
          <a:p>
            <a:pPr marL="628650" lvl="1" indent="-171450">
              <a:buFont typeface="Arial" panose="020B0604020202020204" pitchFamily="34" charset="0"/>
              <a:buChar char="•"/>
            </a:pPr>
            <a:r>
              <a:rPr lang="en-US" dirty="0">
                <a:latin typeface="Georgia" panose="02040502050405020303" pitchFamily="18" charset="0"/>
              </a:rPr>
              <a:t>Uncertainty about life expectancy causes difficulty in estimating necessary retirement resources and planning longevity protection.</a:t>
            </a:r>
          </a:p>
          <a:p>
            <a:pPr marL="171450" indent="-171450">
              <a:buFont typeface="Arial" panose="020B0604020202020204" pitchFamily="34" charset="0"/>
              <a:buChar char="•"/>
            </a:pPr>
            <a:r>
              <a:rPr lang="en-US" dirty="0">
                <a:latin typeface="Georgia" panose="02040502050405020303" pitchFamily="18" charset="0"/>
              </a:rPr>
              <a:t>The knowledge gap erodes confidence.</a:t>
            </a:r>
          </a:p>
          <a:p>
            <a:pPr marL="628650" lvl="1" indent="-171450">
              <a:buFont typeface="Arial" panose="020B0604020202020204" pitchFamily="34" charset="0"/>
              <a:buChar char="•"/>
            </a:pPr>
            <a:r>
              <a:rPr lang="en-US" dirty="0">
                <a:latin typeface="Georgia" panose="02040502050405020303" pitchFamily="18" charset="0"/>
              </a:rPr>
              <a:t>Participants are questioning if they can afford to retire when they want, with the lifestyle they desire.</a:t>
            </a:r>
          </a:p>
          <a:p>
            <a:pPr marL="0" marR="0" lvl="0" indent="0" algn="l" defTabSz="509412" rtl="0" eaLnBrk="1" fontAlgn="auto" latinLnBrk="0" hangingPunct="1">
              <a:lnSpc>
                <a:spcPct val="100000"/>
              </a:lnSpc>
              <a:spcBef>
                <a:spcPts val="0"/>
              </a:spcBef>
              <a:spcAft>
                <a:spcPts val="0"/>
              </a:spcAft>
              <a:buClrTx/>
              <a:buSzTx/>
              <a:buFontTx/>
              <a:buNone/>
              <a:tabLst/>
              <a:defRPr/>
            </a:pPr>
            <a:r>
              <a:rPr lang="en-US" sz="1400" dirty="0"/>
              <a:t>The risk of poor or insufficient planning can lead to overspending early or underspending due to fear of outliving savings.</a:t>
            </a:r>
          </a:p>
          <a:p>
            <a:endParaRPr lang="en-US" dirty="0"/>
          </a:p>
        </p:txBody>
      </p:sp>
      <p:sp>
        <p:nvSpPr>
          <p:cNvPr id="4" name="Slide Number Placeholder 3">
            <a:extLst>
              <a:ext uri="{FF2B5EF4-FFF2-40B4-BE49-F238E27FC236}">
                <a16:creationId xmlns:a16="http://schemas.microsoft.com/office/drawing/2014/main" id="{1FF32787-BA5D-8A42-3D07-3972328CBA25}"/>
              </a:ext>
            </a:extLst>
          </p:cNvPr>
          <p:cNvSpPr>
            <a:spLocks noGrp="1"/>
          </p:cNvSpPr>
          <p:nvPr>
            <p:ph type="sldNum" sz="quarter" idx="5"/>
          </p:nvPr>
        </p:nvSpPr>
        <p:spPr/>
        <p:txBody>
          <a:bodyPr/>
          <a:lstStyle/>
          <a:p>
            <a:fld id="{96DC49A6-9C0B-6E4B-8562-8D0B85F16788}" type="slidenum">
              <a:rPr lang="en-US" smtClean="0"/>
              <a:t>20</a:t>
            </a:fld>
            <a:endParaRPr lang="en-US" dirty="0"/>
          </a:p>
        </p:txBody>
      </p:sp>
    </p:spTree>
    <p:extLst>
      <p:ext uri="{BB962C8B-B14F-4D97-AF65-F5344CB8AC3E}">
        <p14:creationId xmlns:p14="http://schemas.microsoft.com/office/powerpoint/2010/main" val="3211549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DC49A6-9C0B-6E4B-8562-8D0B85F16788}" type="slidenum">
              <a:rPr lang="en-US" smtClean="0"/>
              <a:t>21</a:t>
            </a:fld>
            <a:endParaRPr lang="en-US" dirty="0"/>
          </a:p>
        </p:txBody>
      </p:sp>
    </p:spTree>
    <p:extLst>
      <p:ext uri="{BB962C8B-B14F-4D97-AF65-F5344CB8AC3E}">
        <p14:creationId xmlns:p14="http://schemas.microsoft.com/office/powerpoint/2010/main" val="2312936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DC49A6-9C0B-6E4B-8562-8D0B85F16788}" type="slidenum">
              <a:rPr lang="en-US" smtClean="0"/>
              <a:t>22</a:t>
            </a:fld>
            <a:endParaRPr lang="en-US" dirty="0"/>
          </a:p>
        </p:txBody>
      </p:sp>
    </p:spTree>
    <p:extLst>
      <p:ext uri="{BB962C8B-B14F-4D97-AF65-F5344CB8AC3E}">
        <p14:creationId xmlns:p14="http://schemas.microsoft.com/office/powerpoint/2010/main" val="1825964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DC49A6-9C0B-6E4B-8562-8D0B85F16788}" type="slidenum">
              <a:rPr lang="en-US" smtClean="0"/>
              <a:t>4</a:t>
            </a:fld>
            <a:endParaRPr lang="en-US" dirty="0"/>
          </a:p>
        </p:txBody>
      </p:sp>
    </p:spTree>
    <p:extLst>
      <p:ext uri="{BB962C8B-B14F-4D97-AF65-F5344CB8AC3E}">
        <p14:creationId xmlns:p14="http://schemas.microsoft.com/office/powerpoint/2010/main" val="19840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eorgia" panose="02040502050405020303" pitchFamily="18" charset="0"/>
              </a:rPr>
              <a:t>The fact that most participants think it’s important for an employer to do so—and about half think it’s the employer’s responsibility—underscores the desire not only for information, but for structured guidance that can translate abstract concepts into practical decisions.</a:t>
            </a:r>
          </a:p>
          <a:p>
            <a:endParaRPr lang="en-US" dirty="0"/>
          </a:p>
        </p:txBody>
      </p:sp>
      <p:sp>
        <p:nvSpPr>
          <p:cNvPr id="4" name="Slide Number Placeholder 3"/>
          <p:cNvSpPr>
            <a:spLocks noGrp="1"/>
          </p:cNvSpPr>
          <p:nvPr>
            <p:ph type="sldNum" sz="quarter" idx="5"/>
          </p:nvPr>
        </p:nvSpPr>
        <p:spPr/>
        <p:txBody>
          <a:bodyPr/>
          <a:lstStyle/>
          <a:p>
            <a:fld id="{96DC49A6-9C0B-6E4B-8562-8D0B85F16788}" type="slidenum">
              <a:rPr lang="en-US" smtClean="0"/>
              <a:t>23</a:t>
            </a:fld>
            <a:endParaRPr lang="en-US" dirty="0"/>
          </a:p>
        </p:txBody>
      </p:sp>
    </p:spTree>
    <p:extLst>
      <p:ext uri="{BB962C8B-B14F-4D97-AF65-F5344CB8AC3E}">
        <p14:creationId xmlns:p14="http://schemas.microsoft.com/office/powerpoint/2010/main" val="4104841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(65%) of 401(k) participants who’ve thought about making retirement withdrawals used a plan-provided resource to do so.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Participants who’ve thought </a:t>
            </a:r>
            <a:r>
              <a:rPr kumimoji="0" lang="en-US" sz="11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a lot </a:t>
            </a:r>
            <a:r>
              <a:rPr kumimoji="0" lang="en-US" sz="11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about making retirement withdrawals more often used plan-provided resources: 77% compared with 60% of those who’ve thought about withdrawals </a:t>
            </a:r>
            <a:r>
              <a:rPr kumimoji="0" lang="en-US" sz="11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some.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p:txBody>
      </p:sp>
      <p:sp>
        <p:nvSpPr>
          <p:cNvPr id="4" name="Slide Number Placeholder 3"/>
          <p:cNvSpPr>
            <a:spLocks noGrp="1"/>
          </p:cNvSpPr>
          <p:nvPr>
            <p:ph type="sldNum" sz="quarter" idx="5"/>
          </p:nvPr>
        </p:nvSpPr>
        <p:spPr/>
        <p:txBody>
          <a:bodyPr/>
          <a:lstStyle/>
          <a:p>
            <a:fld id="{96DC49A6-9C0B-6E4B-8562-8D0B85F16788}" type="slidenum">
              <a:rPr lang="en-US" smtClean="0"/>
              <a:t>24</a:t>
            </a:fld>
            <a:endParaRPr lang="en-US" dirty="0"/>
          </a:p>
        </p:txBody>
      </p:sp>
    </p:spTree>
    <p:extLst>
      <p:ext uri="{BB962C8B-B14F-4D97-AF65-F5344CB8AC3E}">
        <p14:creationId xmlns:p14="http://schemas.microsoft.com/office/powerpoint/2010/main" val="2242793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4544A-7316-6012-EB52-EF6F175F56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5C4C9-EEBD-711F-0DFF-C401FF8D6D5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65CC04A-74C5-4BCA-F02D-C6957E2DB9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B06D45-E41B-E238-E45B-5BD2F099F4CF}"/>
              </a:ext>
            </a:extLst>
          </p:cNvPr>
          <p:cNvSpPr>
            <a:spLocks noGrp="1"/>
          </p:cNvSpPr>
          <p:nvPr>
            <p:ph type="sldNum" sz="quarter" idx="5"/>
          </p:nvPr>
        </p:nvSpPr>
        <p:spPr/>
        <p:txBody>
          <a:bodyPr/>
          <a:lstStyle/>
          <a:p>
            <a:fld id="{96DC49A6-9C0B-6E4B-8562-8D0B85F16788}" type="slidenum">
              <a:rPr lang="en-US" smtClean="0"/>
              <a:t>25</a:t>
            </a:fld>
            <a:endParaRPr lang="en-US" dirty="0"/>
          </a:p>
        </p:txBody>
      </p:sp>
    </p:spTree>
    <p:extLst>
      <p:ext uri="{BB962C8B-B14F-4D97-AF65-F5344CB8AC3E}">
        <p14:creationId xmlns:p14="http://schemas.microsoft.com/office/powerpoint/2010/main" val="3173469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DC49A6-9C0B-6E4B-8562-8D0B85F16788}" type="slidenum">
              <a:rPr lang="en-US" smtClean="0"/>
              <a:t>26</a:t>
            </a:fld>
            <a:endParaRPr lang="en-US" dirty="0"/>
          </a:p>
        </p:txBody>
      </p:sp>
    </p:spTree>
    <p:extLst>
      <p:ext uri="{BB962C8B-B14F-4D97-AF65-F5344CB8AC3E}">
        <p14:creationId xmlns:p14="http://schemas.microsoft.com/office/powerpoint/2010/main" val="1592905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400" dirty="0"/>
              <a:t>Over half of those who used both types of resources said they are very confident, nearly twice as many as those who did not use the resources.</a:t>
            </a:r>
          </a:p>
          <a:p>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27</a:t>
            </a:fld>
            <a:endParaRPr lang="en-US" dirty="0"/>
          </a:p>
        </p:txBody>
      </p:sp>
    </p:spTree>
    <p:extLst>
      <p:ext uri="{BB962C8B-B14F-4D97-AF65-F5344CB8AC3E}">
        <p14:creationId xmlns:p14="http://schemas.microsoft.com/office/powerpoint/2010/main" val="15490373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DC49A6-9C0B-6E4B-8562-8D0B85F16788}" type="slidenum">
              <a:rPr lang="en-US" smtClean="0"/>
              <a:t>28</a:t>
            </a:fld>
            <a:endParaRPr lang="en-US" dirty="0"/>
          </a:p>
        </p:txBody>
      </p:sp>
    </p:spTree>
    <p:extLst>
      <p:ext uri="{BB962C8B-B14F-4D97-AF65-F5344CB8AC3E}">
        <p14:creationId xmlns:p14="http://schemas.microsoft.com/office/powerpoint/2010/main" val="3822081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CB941-EBDA-BDCB-D0A7-B796D8625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7918FC-3E5F-F52C-397B-D571CAFF292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5F811FC-558D-73BA-C3BA-85F6ABE99BA6}"/>
              </a:ext>
            </a:extLst>
          </p:cNvPr>
          <p:cNvSpPr>
            <a:spLocks noGrp="1"/>
          </p:cNvSpPr>
          <p:nvPr>
            <p:ph type="body" idx="1"/>
          </p:nvPr>
        </p:nvSpPr>
        <p:spPr/>
        <p:txBody>
          <a:bodyPr/>
          <a:lstStyle/>
          <a:p>
            <a:pPr marL="171450" indent="-171450">
              <a:buFont typeface="Arial" panose="020B0604020202020204" pitchFamily="34" charset="0"/>
              <a:buChar char="•"/>
            </a:pPr>
            <a:r>
              <a:rPr lang="en-US" dirty="0">
                <a:latin typeface="Georgia" panose="02040502050405020303" pitchFamily="18" charset="0"/>
              </a:rPr>
              <a:t>There is a lack of foundational knowledge about retirement withdrawals.</a:t>
            </a:r>
          </a:p>
          <a:p>
            <a:pPr marL="628650" lvl="1" indent="-171450">
              <a:buFont typeface="Arial" panose="020B0604020202020204" pitchFamily="34" charset="0"/>
              <a:buChar char="•"/>
            </a:pPr>
            <a:r>
              <a:rPr lang="en-US" dirty="0">
                <a:latin typeface="Georgia" panose="02040502050405020303" pitchFamily="18" charset="0"/>
              </a:rPr>
              <a:t>Many individuals begin retirement planning without understanding how savings convert into sustainable income.</a:t>
            </a:r>
          </a:p>
          <a:p>
            <a:pPr marL="171450" indent="-171450">
              <a:buFont typeface="Arial" panose="020B0604020202020204" pitchFamily="34" charset="0"/>
              <a:buChar char="•"/>
            </a:pPr>
            <a:r>
              <a:rPr lang="en-US" dirty="0">
                <a:latin typeface="Georgia" panose="02040502050405020303" pitchFamily="18" charset="0"/>
              </a:rPr>
              <a:t>Participants are uncertain about how long retirement will last.</a:t>
            </a:r>
          </a:p>
          <a:p>
            <a:pPr marL="628650" lvl="1" indent="-171450">
              <a:buFont typeface="Arial" panose="020B0604020202020204" pitchFamily="34" charset="0"/>
              <a:buChar char="•"/>
            </a:pPr>
            <a:r>
              <a:rPr lang="en-US" dirty="0">
                <a:latin typeface="Georgia" panose="02040502050405020303" pitchFamily="18" charset="0"/>
              </a:rPr>
              <a:t>Uncertainty about life expectancy causes difficulty in estimating necessary retirement resources and planning longevity protection.</a:t>
            </a:r>
          </a:p>
          <a:p>
            <a:pPr marL="171450" indent="-171450">
              <a:buFont typeface="Arial" panose="020B0604020202020204" pitchFamily="34" charset="0"/>
              <a:buChar char="•"/>
            </a:pPr>
            <a:r>
              <a:rPr lang="en-US" dirty="0">
                <a:latin typeface="Georgia" panose="02040502050405020303" pitchFamily="18" charset="0"/>
              </a:rPr>
              <a:t>The knowledge gap erodes confidence.</a:t>
            </a:r>
          </a:p>
          <a:p>
            <a:pPr marL="628650" lvl="1" indent="-171450">
              <a:buFont typeface="Arial" panose="020B0604020202020204" pitchFamily="34" charset="0"/>
              <a:buChar char="•"/>
            </a:pPr>
            <a:r>
              <a:rPr lang="en-US" dirty="0">
                <a:latin typeface="Georgia" panose="02040502050405020303" pitchFamily="18" charset="0"/>
              </a:rPr>
              <a:t>Participants are questioning if they can afford to retire when they want, with the lifestyle they desire.</a:t>
            </a:r>
          </a:p>
          <a:p>
            <a:pPr marL="0" marR="0" lvl="0" indent="0" algn="l" defTabSz="509412" rtl="0" eaLnBrk="1" fontAlgn="auto" latinLnBrk="0" hangingPunct="1">
              <a:lnSpc>
                <a:spcPct val="100000"/>
              </a:lnSpc>
              <a:spcBef>
                <a:spcPts val="0"/>
              </a:spcBef>
              <a:spcAft>
                <a:spcPts val="0"/>
              </a:spcAft>
              <a:buClrTx/>
              <a:buSzTx/>
              <a:buFontTx/>
              <a:buNone/>
              <a:tabLst/>
              <a:defRPr/>
            </a:pPr>
            <a:r>
              <a:rPr lang="en-US" sz="1400" dirty="0"/>
              <a:t>The risk of poor or insufficient planning can lead to overspending early or underspending due to fear of outliving savings.</a:t>
            </a:r>
          </a:p>
          <a:p>
            <a:endParaRPr lang="en-US" dirty="0"/>
          </a:p>
        </p:txBody>
      </p:sp>
      <p:sp>
        <p:nvSpPr>
          <p:cNvPr id="4" name="Slide Number Placeholder 3">
            <a:extLst>
              <a:ext uri="{FF2B5EF4-FFF2-40B4-BE49-F238E27FC236}">
                <a16:creationId xmlns:a16="http://schemas.microsoft.com/office/drawing/2014/main" id="{6AFFB8EA-7421-5CF1-E04B-09B630141D56}"/>
              </a:ext>
            </a:extLst>
          </p:cNvPr>
          <p:cNvSpPr>
            <a:spLocks noGrp="1"/>
          </p:cNvSpPr>
          <p:nvPr>
            <p:ph type="sldNum" sz="quarter" idx="5"/>
          </p:nvPr>
        </p:nvSpPr>
        <p:spPr/>
        <p:txBody>
          <a:bodyPr/>
          <a:lstStyle/>
          <a:p>
            <a:fld id="{96DC49A6-9C0B-6E4B-8562-8D0B85F16788}" type="slidenum">
              <a:rPr lang="en-US" smtClean="0"/>
              <a:t>29</a:t>
            </a:fld>
            <a:endParaRPr lang="en-US" dirty="0"/>
          </a:p>
        </p:txBody>
      </p:sp>
    </p:spTree>
    <p:extLst>
      <p:ext uri="{BB962C8B-B14F-4D97-AF65-F5344CB8AC3E}">
        <p14:creationId xmlns:p14="http://schemas.microsoft.com/office/powerpoint/2010/main" val="2323452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Employers that provide resources with intuitive design, clear communication, and thoughtful integration across the participant journey can build trust and support better retirement outcomes.</a:t>
            </a:r>
          </a:p>
          <a:p>
            <a:endParaRPr lang="en-US" dirty="0"/>
          </a:p>
        </p:txBody>
      </p:sp>
      <p:sp>
        <p:nvSpPr>
          <p:cNvPr id="4" name="Slide Number Placeholder 3"/>
          <p:cNvSpPr>
            <a:spLocks noGrp="1"/>
          </p:cNvSpPr>
          <p:nvPr>
            <p:ph type="sldNum" sz="quarter" idx="5"/>
          </p:nvPr>
        </p:nvSpPr>
        <p:spPr/>
        <p:txBody>
          <a:bodyPr/>
          <a:lstStyle/>
          <a:p>
            <a:fld id="{96DC49A6-9C0B-6E4B-8562-8D0B85F16788}" type="slidenum">
              <a:rPr lang="en-US" smtClean="0"/>
              <a:t>30</a:t>
            </a:fld>
            <a:endParaRPr lang="en-US" dirty="0"/>
          </a:p>
        </p:txBody>
      </p:sp>
    </p:spTree>
    <p:extLst>
      <p:ext uri="{BB962C8B-B14F-4D97-AF65-F5344CB8AC3E}">
        <p14:creationId xmlns:p14="http://schemas.microsoft.com/office/powerpoint/2010/main" val="2842783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DC49A6-9C0B-6E4B-8562-8D0B85F16788}" type="slidenum">
              <a:rPr lang="en-US" smtClean="0"/>
              <a:t>31</a:t>
            </a:fld>
            <a:endParaRPr lang="en-US" dirty="0"/>
          </a:p>
        </p:txBody>
      </p:sp>
    </p:spTree>
    <p:extLst>
      <p:ext uri="{BB962C8B-B14F-4D97-AF65-F5344CB8AC3E}">
        <p14:creationId xmlns:p14="http://schemas.microsoft.com/office/powerpoint/2010/main" val="1981272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DC49A6-9C0B-6E4B-8562-8D0B85F16788}" type="slidenum">
              <a:rPr lang="en-US" smtClean="0"/>
              <a:t>32</a:t>
            </a:fld>
            <a:endParaRPr lang="en-US" dirty="0"/>
          </a:p>
        </p:txBody>
      </p:sp>
    </p:spTree>
    <p:extLst>
      <p:ext uri="{BB962C8B-B14F-4D97-AF65-F5344CB8AC3E}">
        <p14:creationId xmlns:p14="http://schemas.microsoft.com/office/powerpoint/2010/main" val="1900842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09BBC-4CA5-873E-5826-8C241141DD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E1F20B-A79E-B787-C1D0-2CADE65458A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82D3204-D891-59BB-CFD0-0BFB015DAC3E}"/>
              </a:ext>
            </a:extLst>
          </p:cNvPr>
          <p:cNvSpPr>
            <a:spLocks noGrp="1"/>
          </p:cNvSpPr>
          <p:nvPr>
            <p:ph type="body" idx="1"/>
          </p:nvPr>
        </p:nvSpPr>
        <p:spPr/>
        <p:txBody>
          <a:bodyPr/>
          <a:lstStyle/>
          <a:p>
            <a:pPr marL="171450" indent="-171450">
              <a:buChar char="•"/>
            </a:pPr>
            <a:r>
              <a:rPr lang="en-US" dirty="0"/>
              <a:t>Survey conducted October through November 2025, and included 2,100+ 401(k) participants in a diverse, representative sample</a:t>
            </a:r>
          </a:p>
          <a:p>
            <a:pPr marL="171450" indent="-171450">
              <a:buChar char="•"/>
            </a:pPr>
            <a:r>
              <a:rPr lang="en-US" dirty="0"/>
              <a:t>Three core focus areas: withdrawal planning, plan-provided tools and resources, and the overall participant experience</a:t>
            </a:r>
          </a:p>
          <a:p>
            <a:pPr marL="171450" indent="-171450">
              <a:buChar char="•"/>
            </a:pPr>
            <a:r>
              <a:rPr lang="en-US" dirty="0"/>
              <a:t>Included a first-of-its-kind questionnaire measuring participant knowledge of retirement saving and withdrawing, plus Social Security, Medicare, long-term care, and longevity</a:t>
            </a:r>
          </a:p>
          <a:p>
            <a:pPr marL="171450" indent="-171450">
              <a:buChar char="•"/>
            </a:pPr>
            <a:r>
              <a:rPr lang="en-US" dirty="0"/>
              <a:t>Expanded scope sets this survey apart from prior research — goes beyond savings behavior into retirement literacy</a:t>
            </a:r>
          </a:p>
          <a:p>
            <a:pPr marL="171450" indent="-171450">
              <a:buChar char="•"/>
            </a:pPr>
            <a:r>
              <a:rPr lang="en-US" dirty="0"/>
              <a:t>Collaboration between Nuveen and the TIAA Institute to provide actionable data and insights for plan sponsors</a:t>
            </a:r>
          </a:p>
        </p:txBody>
      </p:sp>
      <p:sp>
        <p:nvSpPr>
          <p:cNvPr id="4" name="Slide Number Placeholder 3">
            <a:extLst>
              <a:ext uri="{FF2B5EF4-FFF2-40B4-BE49-F238E27FC236}">
                <a16:creationId xmlns:a16="http://schemas.microsoft.com/office/drawing/2014/main" id="{38DFAB5B-80E0-BDC0-ACD8-DC1D5F9ACD96}"/>
              </a:ext>
            </a:extLst>
          </p:cNvPr>
          <p:cNvSpPr>
            <a:spLocks noGrp="1"/>
          </p:cNvSpPr>
          <p:nvPr>
            <p:ph type="sldNum" sz="quarter" idx="5"/>
          </p:nvPr>
        </p:nvSpPr>
        <p:spPr/>
        <p:txBody>
          <a:bodyPr/>
          <a:lstStyle/>
          <a:p>
            <a:fld id="{96DC49A6-9C0B-6E4B-8562-8D0B85F16788}" type="slidenum">
              <a:rPr lang="en-US" smtClean="0"/>
              <a:t>5</a:t>
            </a:fld>
            <a:endParaRPr lang="en-US" dirty="0"/>
          </a:p>
        </p:txBody>
      </p:sp>
    </p:spTree>
    <p:extLst>
      <p:ext uri="{BB962C8B-B14F-4D97-AF65-F5344CB8AC3E}">
        <p14:creationId xmlns:p14="http://schemas.microsoft.com/office/powerpoint/2010/main" val="1588321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Georgia" panose="02040502050405020303" pitchFamily="18" charset="0"/>
              </a:rPr>
              <a:t>Plan sponsors should carefully evaluate not only what resources are offered, but how participants experience them. </a:t>
            </a:r>
          </a:p>
          <a:p>
            <a:pPr marL="171450" indent="-171450">
              <a:buFont typeface="Arial" panose="020B0604020202020204" pitchFamily="34" charset="0"/>
              <a:buChar char="•"/>
            </a:pPr>
            <a:r>
              <a:rPr lang="en-US" dirty="0">
                <a:latin typeface="Georgia" panose="02040502050405020303" pitchFamily="18" charset="0"/>
              </a:rPr>
              <a:t>Plan sponsors that provide tools with intuitive design, clear communication and thoughtful integration across the participant journey can boost confidence and build trust—while supporting better retirement outcomes. </a:t>
            </a:r>
          </a:p>
          <a:p>
            <a:endParaRPr lang="en-US" dirty="0"/>
          </a:p>
        </p:txBody>
      </p:sp>
      <p:sp>
        <p:nvSpPr>
          <p:cNvPr id="4" name="Slide Number Placeholder 3"/>
          <p:cNvSpPr>
            <a:spLocks noGrp="1"/>
          </p:cNvSpPr>
          <p:nvPr>
            <p:ph type="sldNum" sz="quarter" idx="5"/>
          </p:nvPr>
        </p:nvSpPr>
        <p:spPr/>
        <p:txBody>
          <a:bodyPr/>
          <a:lstStyle/>
          <a:p>
            <a:fld id="{96DC49A6-9C0B-6E4B-8562-8D0B85F16788}" type="slidenum">
              <a:rPr lang="en-US" smtClean="0"/>
              <a:t>34</a:t>
            </a:fld>
            <a:endParaRPr lang="en-US" dirty="0"/>
          </a:p>
        </p:txBody>
      </p:sp>
    </p:spTree>
    <p:extLst>
      <p:ext uri="{BB962C8B-B14F-4D97-AF65-F5344CB8AC3E}">
        <p14:creationId xmlns:p14="http://schemas.microsoft.com/office/powerpoint/2010/main" val="3312374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41796D-1388-4888-9E96-10ABFA665F52}" type="slidenum">
              <a:rPr lang="en-US" smtClean="0"/>
              <a:t>35</a:t>
            </a:fld>
            <a:endParaRPr lang="en-US" dirty="0"/>
          </a:p>
        </p:txBody>
      </p:sp>
    </p:spTree>
    <p:extLst>
      <p:ext uri="{BB962C8B-B14F-4D97-AF65-F5344CB8AC3E}">
        <p14:creationId xmlns:p14="http://schemas.microsoft.com/office/powerpoint/2010/main" val="38196703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A0FCC-8568-FA2C-2B2E-1DF873D633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161769-6198-8AD5-7E56-3FE7EDC4FD6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809CEB4-CB15-118E-AC5B-2BB30F1DB6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212CE4-5A49-71B0-2524-81310AB82B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41796D-1388-4888-9E96-10ABFA665F5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5301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For most who arrive at retirement without a strategy, education alone won't close the gap. </a:t>
            </a: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Default-ready design is not a workaround; it is the most equitable solution available.</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38</a:t>
            </a:fld>
            <a:endParaRPr lang="en-US" dirty="0"/>
          </a:p>
        </p:txBody>
      </p:sp>
    </p:spTree>
    <p:extLst>
      <p:ext uri="{BB962C8B-B14F-4D97-AF65-F5344CB8AC3E}">
        <p14:creationId xmlns:p14="http://schemas.microsoft.com/office/powerpoint/2010/main" val="2253097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Solutions must begin building toward guaranteed income earlier in the accumulation phase.</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39</a:t>
            </a:fld>
            <a:endParaRPr lang="en-US" dirty="0"/>
          </a:p>
        </p:txBody>
      </p:sp>
    </p:spTree>
    <p:extLst>
      <p:ext uri="{BB962C8B-B14F-4D97-AF65-F5344CB8AC3E}">
        <p14:creationId xmlns:p14="http://schemas.microsoft.com/office/powerpoint/2010/main" val="18406330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participant experience reflects the plan sponsor's commitment to its workforce.</a:t>
            </a: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Retirement tools and resources that are designed well and properly communicated reinforce the employer's role as a steward of financial wellbeing and drive better engagement, confidence and retirement outcomes for participants.</a:t>
            </a:r>
          </a:p>
          <a:p>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40</a:t>
            </a:fld>
            <a:endParaRPr lang="en-US" dirty="0"/>
          </a:p>
        </p:txBody>
      </p:sp>
    </p:spTree>
    <p:extLst>
      <p:ext uri="{BB962C8B-B14F-4D97-AF65-F5344CB8AC3E}">
        <p14:creationId xmlns:p14="http://schemas.microsoft.com/office/powerpoint/2010/main" val="40088949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txBody>
          <a:bodyPr/>
          <a:lstStyle/>
          <a:p>
            <a:endParaRPr lang="en-US" dirty="0"/>
          </a:p>
        </p:txBody>
      </p:sp>
      <p:sp>
        <p:nvSpPr>
          <p:cNvPr id="3" name="Notes Placeholder 2"/>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337" kern="1200" dirty="0">
                <a:solidFill>
                  <a:schemeClr val="tx1"/>
                </a:solidFill>
                <a:effectLst/>
                <a:latin typeface="+mn-lt"/>
                <a:ea typeface="+mn-ea"/>
                <a:cs typeface="+mn-cs"/>
              </a:rPr>
              <a:t>On the Nuveen website, you’ll find a </a:t>
            </a:r>
            <a:r>
              <a:rPr lang="en-US" sz="1337" b="1" kern="1200" dirty="0">
                <a:solidFill>
                  <a:schemeClr val="tx1"/>
                </a:solidFill>
                <a:effectLst/>
                <a:latin typeface="+mn-lt"/>
                <a:ea typeface="+mn-ea"/>
                <a:cs typeface="+mn-cs"/>
              </a:rPr>
              <a:t>Participant Sentiment Research Hub </a:t>
            </a:r>
            <a:r>
              <a:rPr lang="en-US" sz="1337" kern="1200" dirty="0">
                <a:solidFill>
                  <a:schemeClr val="tx1"/>
                </a:solidFill>
                <a:effectLst/>
                <a:latin typeface="+mn-lt"/>
                <a:ea typeface="+mn-ea"/>
                <a:cs typeface="+mn-cs"/>
              </a:rPr>
              <a:t>that features retirement income resources, including the full survey report and previous reports.</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337"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Tx/>
              <a:buNone/>
              <a:tabLst/>
              <a:defRPr/>
            </a:pPr>
            <a:r>
              <a:rPr lang="en-US" sz="1337" kern="1200" dirty="0">
                <a:solidFill>
                  <a:schemeClr val="tx1"/>
                </a:solidFill>
                <a:effectLst/>
                <a:latin typeface="+mn-lt"/>
                <a:ea typeface="+mn-ea"/>
                <a:cs typeface="+mn-cs"/>
              </a:rPr>
              <a:t>We encourage you to visit the site and explore all it has to offer.</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337"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Tx/>
              <a:buNone/>
              <a:tabLst/>
              <a:defRPr/>
            </a:pPr>
            <a:r>
              <a:rPr lang="en-US" sz="1337" kern="1200" dirty="0">
                <a:solidFill>
                  <a:schemeClr val="tx1"/>
                </a:solidFill>
                <a:effectLst/>
                <a:latin typeface="+mn-lt"/>
                <a:ea typeface="+mn-ea"/>
                <a:cs typeface="+mn-cs"/>
              </a:rPr>
              <a:t>And with that in mind, I’ll leave you with some closing thoughts...</a:t>
            </a:r>
          </a:p>
          <a:p>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41</a:t>
            </a:fld>
            <a:endParaRPr lang="en-US" dirty="0"/>
          </a:p>
        </p:txBody>
      </p:sp>
    </p:spTree>
    <p:extLst>
      <p:ext uri="{BB962C8B-B14F-4D97-AF65-F5344CB8AC3E}">
        <p14:creationId xmlns:p14="http://schemas.microsoft.com/office/powerpoint/2010/main" val="31467681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400" dirty="0"/>
              <a:t>Retirement fluency and longevity literacy enable appropriate decision-making.</a:t>
            </a:r>
          </a:p>
          <a:p>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44</a:t>
            </a:fld>
            <a:endParaRPr lang="en-US" dirty="0"/>
          </a:p>
        </p:txBody>
      </p:sp>
    </p:spTree>
    <p:extLst>
      <p:ext uri="{BB962C8B-B14F-4D97-AF65-F5344CB8AC3E}">
        <p14:creationId xmlns:p14="http://schemas.microsoft.com/office/powerpoint/2010/main" val="25861521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45</a:t>
            </a:fld>
            <a:endParaRPr lang="en-US" dirty="0"/>
          </a:p>
        </p:txBody>
      </p:sp>
    </p:spTree>
    <p:extLst>
      <p:ext uri="{BB962C8B-B14F-4D97-AF65-F5344CB8AC3E}">
        <p14:creationId xmlns:p14="http://schemas.microsoft.com/office/powerpoint/2010/main" val="41874611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46</a:t>
            </a:fld>
            <a:endParaRPr lang="en-US" dirty="0"/>
          </a:p>
        </p:txBody>
      </p:sp>
    </p:spTree>
    <p:extLst>
      <p:ext uri="{BB962C8B-B14F-4D97-AF65-F5344CB8AC3E}">
        <p14:creationId xmlns:p14="http://schemas.microsoft.com/office/powerpoint/2010/main" val="2065477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DC49A6-9C0B-6E4B-8562-8D0B85F16788}" type="slidenum">
              <a:rPr lang="en-US" smtClean="0"/>
              <a:t>6</a:t>
            </a:fld>
            <a:endParaRPr lang="en-US" dirty="0"/>
          </a:p>
        </p:txBody>
      </p:sp>
    </p:spTree>
    <p:extLst>
      <p:ext uri="{BB962C8B-B14F-4D97-AF65-F5344CB8AC3E}">
        <p14:creationId xmlns:p14="http://schemas.microsoft.com/office/powerpoint/2010/main" val="41433018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47</a:t>
            </a:fld>
            <a:endParaRPr lang="en-US" dirty="0"/>
          </a:p>
        </p:txBody>
      </p:sp>
    </p:spTree>
    <p:extLst>
      <p:ext uri="{BB962C8B-B14F-4D97-AF65-F5344CB8AC3E}">
        <p14:creationId xmlns:p14="http://schemas.microsoft.com/office/powerpoint/2010/main" val="10541617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48</a:t>
            </a:fld>
            <a:endParaRPr lang="en-US" dirty="0"/>
          </a:p>
        </p:txBody>
      </p:sp>
    </p:spTree>
    <p:extLst>
      <p:ext uri="{BB962C8B-B14F-4D97-AF65-F5344CB8AC3E}">
        <p14:creationId xmlns:p14="http://schemas.microsoft.com/office/powerpoint/2010/main" val="3006703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49</a:t>
            </a:fld>
            <a:endParaRPr lang="en-US" dirty="0"/>
          </a:p>
        </p:txBody>
      </p:sp>
    </p:spTree>
    <p:extLst>
      <p:ext uri="{BB962C8B-B14F-4D97-AF65-F5344CB8AC3E}">
        <p14:creationId xmlns:p14="http://schemas.microsoft.com/office/powerpoint/2010/main" val="27932559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kumimoji="0" lang="en-US" altLang="en-US" sz="14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In general, employees at various stages of their careers think about withdrawal planning differently. Early- and mid-career participants think more about withdrawal planning than late-career employees</a:t>
            </a:r>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51</a:t>
            </a:fld>
            <a:endParaRPr lang="en-US" dirty="0"/>
          </a:p>
        </p:txBody>
      </p:sp>
    </p:spTree>
    <p:extLst>
      <p:ext uri="{BB962C8B-B14F-4D97-AF65-F5344CB8AC3E}">
        <p14:creationId xmlns:p14="http://schemas.microsoft.com/office/powerpoint/2010/main" val="11094244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52</a:t>
            </a:fld>
            <a:endParaRPr lang="en-US" dirty="0"/>
          </a:p>
        </p:txBody>
      </p:sp>
    </p:spTree>
    <p:extLst>
      <p:ext uri="{BB962C8B-B14F-4D97-AF65-F5344CB8AC3E}">
        <p14:creationId xmlns:p14="http://schemas.microsoft.com/office/powerpoint/2010/main" val="27015346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53</a:t>
            </a:fld>
            <a:endParaRPr lang="en-US" dirty="0"/>
          </a:p>
        </p:txBody>
      </p:sp>
    </p:spTree>
    <p:extLst>
      <p:ext uri="{BB962C8B-B14F-4D97-AF65-F5344CB8AC3E}">
        <p14:creationId xmlns:p14="http://schemas.microsoft.com/office/powerpoint/2010/main" val="6391835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6F6EE-762A-51E3-C577-C2528D9D79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9F4112-25EA-23E0-35AB-31BCEE6776C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65D3DF5-5C11-AB91-A7A6-5851DFF6FB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0B8E5D-A2A3-EDA6-20D2-656298C988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2F44B-C367-AC45-8ED1-DB5A0EF77D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91304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0876C-2C29-264D-421D-649A7865A7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61DEA3-B9F8-7B4F-0EAD-0419ADF6106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8775293-BCD3-7D5D-66A8-F378DFD934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C26764-DE14-0836-4762-9B705591ED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2F44B-C367-AC45-8ED1-DB5A0EF77DB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38516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57</a:t>
            </a:fld>
            <a:endParaRPr lang="en-US" dirty="0"/>
          </a:p>
        </p:txBody>
      </p:sp>
    </p:spTree>
    <p:extLst>
      <p:ext uri="{BB962C8B-B14F-4D97-AF65-F5344CB8AC3E}">
        <p14:creationId xmlns:p14="http://schemas.microsoft.com/office/powerpoint/2010/main" val="1997010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285750" lvl="1" indent="-285750">
              <a:buFont typeface="Arial" panose="020B0604020202020204" pitchFamily="34" charset="0"/>
              <a:buChar char="•"/>
            </a:pPr>
            <a:r>
              <a:rPr lang="en-US" dirty="0">
                <a:latin typeface="Georgia" panose="02040502050405020303" pitchFamily="18" charset="0"/>
              </a:rPr>
              <a:t>The 401(k) plan is the preeminent retirement vehicle in the US</a:t>
            </a:r>
          </a:p>
          <a:p>
            <a:pPr marL="795162" lvl="2" indent="-285750">
              <a:buFont typeface="Arial" panose="020B0604020202020204" pitchFamily="34" charset="0"/>
              <a:buChar char="•"/>
            </a:pPr>
            <a:r>
              <a:rPr lang="en-US" dirty="0">
                <a:latin typeface="Georgia" panose="02040502050405020303" pitchFamily="18" charset="0"/>
              </a:rPr>
              <a:t>The system holds over eight trillion dollars in assets, serving about eighty million active participants in over 700,000 plans.</a:t>
            </a:r>
          </a:p>
          <a:p>
            <a:pPr marL="285750" lvl="1" indent="-285750">
              <a:buFont typeface="Arial" panose="020B0604020202020204" pitchFamily="34" charset="0"/>
              <a:buChar char="•"/>
            </a:pPr>
            <a:r>
              <a:rPr lang="en-US" dirty="0">
                <a:latin typeface="Georgia" panose="02040502050405020303" pitchFamily="18" charset="0"/>
              </a:rPr>
              <a:t>However, 401(k) participants are faced with the challenge of converting their savings into reliable lifetime income amid longevity and market risks.</a:t>
            </a:r>
            <a:endParaRPr lang="en-US" b="1" dirty="0">
              <a:latin typeface="Georgia" panose="02040502050405020303" pitchFamily="18" charset="0"/>
            </a:endParaRPr>
          </a:p>
          <a:p>
            <a:pPr marL="285750" lvl="1" indent="-285750">
              <a:buFont typeface="Arial" panose="020B0604020202020204" pitchFamily="34" charset="0"/>
              <a:buChar char="•"/>
            </a:pPr>
            <a:r>
              <a:rPr lang="en-US" dirty="0">
                <a:latin typeface="Georgia" panose="02040502050405020303" pitchFamily="18" charset="0"/>
              </a:rPr>
              <a:t>Lifetime income has become a high priority for plan sponsor who recognize it requires earlier participant engagement, improved education, and thoughtful plan design.</a:t>
            </a:r>
          </a:p>
          <a:p>
            <a:endParaRPr lang="en-US" dirty="0">
              <a:latin typeface="Georgia" panose="02040502050405020303" pitchFamily="18" charset="0"/>
            </a:endParaRPr>
          </a:p>
        </p:txBody>
      </p:sp>
      <p:sp>
        <p:nvSpPr>
          <p:cNvPr id="4" name="Slide Number Placeholder 3"/>
          <p:cNvSpPr>
            <a:spLocks noGrp="1"/>
          </p:cNvSpPr>
          <p:nvPr>
            <p:ph type="sldNum" sz="quarter" idx="5"/>
          </p:nvPr>
        </p:nvSpPr>
        <p:spPr/>
        <p:txBody>
          <a:bodyPr/>
          <a:lstStyle/>
          <a:p>
            <a:fld id="{C9CE573F-46CC-4A0B-B538-7F6B8D577F12}" type="slidenum">
              <a:rPr/>
              <a:t>7</a:t>
            </a:fld>
            <a:endParaRPr lang="en-US" dirty="0"/>
          </a:p>
        </p:txBody>
      </p:sp>
    </p:spTree>
    <p:extLst>
      <p:ext uri="{BB962C8B-B14F-4D97-AF65-F5344CB8AC3E}">
        <p14:creationId xmlns:p14="http://schemas.microsoft.com/office/powerpoint/2010/main" val="3903478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171450" indent="-171450">
              <a:buChar char="•"/>
            </a:pPr>
            <a:r>
              <a:rPr lang="en-US" dirty="0"/>
              <a:t>The demand for guaranteed income solutions within 401(k) plans is overwhelming.</a:t>
            </a:r>
          </a:p>
          <a:p>
            <a:pPr marL="171450" indent="-171450">
              <a:buChar char="•"/>
            </a:pPr>
            <a:r>
              <a:rPr lang="en-US" dirty="0"/>
              <a:t>Nore than 9 in 10 participants say they would use a fixed annuity for lifetime income if their plan offered one. This signals a clear appetite for in-plan annuity options.</a:t>
            </a:r>
          </a:p>
          <a:p>
            <a:pPr marL="171450" indent="-171450">
              <a:buChar char="•"/>
            </a:pPr>
            <a:r>
              <a:rPr lang="en-US" dirty="0"/>
              <a:t>The same proportion believes 401(k) plans should provide a way to convert savings into guaranteed, fixed monthly payments, reinforcing that participants see this as a fundamental plan feature, not just a nice-to-have.</a:t>
            </a:r>
          </a:p>
          <a:p>
            <a:pPr marL="171450" indent="-171450">
              <a:buChar char="•"/>
            </a:pPr>
            <a:r>
              <a:rPr lang="en-US" dirty="0"/>
              <a:t>This highlights that industry growth is largely driven by participant demand is already there.</a:t>
            </a:r>
          </a:p>
          <a:p>
            <a:pPr marL="171450" indent="-171450">
              <a:buChar char="•"/>
            </a:pPr>
            <a:r>
              <a:rPr lang="en-US" dirty="0"/>
              <a:t>Plan sponsors who act now are responding to a proven need.</a:t>
            </a:r>
          </a:p>
        </p:txBody>
      </p:sp>
      <p:sp>
        <p:nvSpPr>
          <p:cNvPr id="4" name="Slide Number Placeholder 3"/>
          <p:cNvSpPr>
            <a:spLocks noGrp="1"/>
          </p:cNvSpPr>
          <p:nvPr>
            <p:ph type="sldNum" sz="quarter" idx="5"/>
          </p:nvPr>
        </p:nvSpPr>
        <p:spPr/>
        <p:txBody>
          <a:bodyPr/>
          <a:lstStyle/>
          <a:p>
            <a:fld id="{96DC49A6-9C0B-6E4B-8562-8D0B85F16788}" type="slidenum">
              <a:rPr lang="en-US" smtClean="0"/>
              <a:t>8</a:t>
            </a:fld>
            <a:endParaRPr lang="en-US" dirty="0"/>
          </a:p>
        </p:txBody>
      </p:sp>
    </p:spTree>
    <p:extLst>
      <p:ext uri="{BB962C8B-B14F-4D97-AF65-F5344CB8AC3E}">
        <p14:creationId xmlns:p14="http://schemas.microsoft.com/office/powerpoint/2010/main" val="2434048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171450" indent="-171450">
              <a:buChar char="•"/>
            </a:pPr>
            <a:r>
              <a:rPr lang="en-US" dirty="0"/>
              <a:t>Plan sponsors are acting on the participant demand.</a:t>
            </a:r>
          </a:p>
          <a:p>
            <a:pPr marL="171450" indent="-171450">
              <a:buChar char="•"/>
            </a:pPr>
            <a:r>
              <a:rPr lang="en-US" dirty="0"/>
              <a:t>18% of 401(k) plans now offer a lifetime income option through an annuity or annuity solution.</a:t>
            </a:r>
          </a:p>
          <a:p>
            <a:pPr marL="171450" indent="-171450">
              <a:buChar char="•"/>
            </a:pPr>
            <a:r>
              <a:rPr lang="en-US" dirty="0"/>
              <a:t>But the market is poised for near-term growth</a:t>
            </a:r>
          </a:p>
          <a:p>
            <a:pPr marL="680862" lvl="1" indent="-171450">
              <a:buChar char="•"/>
            </a:pPr>
            <a:r>
              <a:rPr lang="en-US" dirty="0"/>
              <a:t>Among those that don’t yet offer lifetime income, 37% expect to add one within the next two years</a:t>
            </a:r>
          </a:p>
          <a:p>
            <a:pPr marL="171450" lvl="0" indent="-171450">
              <a:buChar char="•"/>
            </a:pPr>
            <a:r>
              <a:rPr lang="en-US" dirty="0"/>
              <a:t>76% of plan sponsors believe annuity adoption will gain momentum over the next five years, indicating this is not a passing trend.</a:t>
            </a:r>
          </a:p>
          <a:p>
            <a:pPr marL="171450" indent="-171450">
              <a:buChar char="•"/>
            </a:pPr>
            <a:r>
              <a:rPr lang="en-US" dirty="0"/>
              <a:t>The combination of current adoption, near-term pipeline, and long-term confidence shows that plan sponsors see lifetime income as a strategic priority, not just an emerging concept.</a:t>
            </a:r>
          </a:p>
          <a:p>
            <a:endParaRPr lang="en-US" dirty="0"/>
          </a:p>
        </p:txBody>
      </p:sp>
      <p:sp>
        <p:nvSpPr>
          <p:cNvPr id="4" name="Slide Number Placeholder 3"/>
          <p:cNvSpPr>
            <a:spLocks noGrp="1"/>
          </p:cNvSpPr>
          <p:nvPr>
            <p:ph type="sldNum" sz="quarter" idx="5"/>
          </p:nvPr>
        </p:nvSpPr>
        <p:spPr/>
        <p:txBody>
          <a:bodyPr/>
          <a:lstStyle/>
          <a:p>
            <a:fld id="{96DC49A6-9C0B-6E4B-8562-8D0B85F16788}" type="slidenum">
              <a:rPr lang="en-US" smtClean="0"/>
              <a:t>9</a:t>
            </a:fld>
            <a:endParaRPr lang="en-US" dirty="0"/>
          </a:p>
        </p:txBody>
      </p:sp>
    </p:spTree>
    <p:extLst>
      <p:ext uri="{BB962C8B-B14F-4D97-AF65-F5344CB8AC3E}">
        <p14:creationId xmlns:p14="http://schemas.microsoft.com/office/powerpoint/2010/main" val="2725675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171450" indent="-171450">
              <a:buChar char="•"/>
            </a:pPr>
            <a:r>
              <a:rPr lang="en-US" dirty="0"/>
              <a:t>Given the state of the industry and the challenges facing participants and plan sponsors alike, there are two big questions facing 401(k) plan sponsors.</a:t>
            </a:r>
          </a:p>
          <a:p>
            <a:pPr marL="171450" indent="-171450">
              <a:buChar char="•"/>
            </a:pPr>
            <a:r>
              <a:rPr lang="en-US" dirty="0"/>
              <a:t>How are 401(k) participants approaching retirement withdrawal planning in the current environment?</a:t>
            </a:r>
          </a:p>
          <a:p>
            <a:pPr marL="171450" indent="-171450">
              <a:buChar char="•"/>
            </a:pPr>
            <a:r>
              <a:rPr lang="en-US" dirty="0"/>
              <a:t>Do participants’ levels of retirement fluency and longevity literacy enable appropriate decision-making?</a:t>
            </a:r>
          </a:p>
          <a:p>
            <a:pPr marL="171450" indent="-171450">
              <a:buChar char="•"/>
            </a:pPr>
            <a:endParaRPr lang="en-US" dirty="0"/>
          </a:p>
        </p:txBody>
      </p:sp>
      <p:sp>
        <p:nvSpPr>
          <p:cNvPr id="4" name="Slide Number Placeholder 3"/>
          <p:cNvSpPr>
            <a:spLocks noGrp="1"/>
          </p:cNvSpPr>
          <p:nvPr>
            <p:ph type="sldNum" sz="quarter" idx="5"/>
          </p:nvPr>
        </p:nvSpPr>
        <p:spPr/>
        <p:txBody>
          <a:bodyPr/>
          <a:lstStyle/>
          <a:p>
            <a:fld id="{7741796D-1388-4888-9E96-10ABFA665F52}" type="slidenum">
              <a:rPr lang="en-US" smtClean="0"/>
              <a:t>10</a:t>
            </a:fld>
            <a:endParaRPr lang="en-US" dirty="0"/>
          </a:p>
        </p:txBody>
      </p:sp>
    </p:spTree>
    <p:extLst>
      <p:ext uri="{BB962C8B-B14F-4D97-AF65-F5344CB8AC3E}">
        <p14:creationId xmlns:p14="http://schemas.microsoft.com/office/powerpoint/2010/main" val="1717795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In this section, we’ll discuss the three key findings from the survey</a:t>
            </a:r>
          </a:p>
          <a:p>
            <a:pPr marL="285750" indent="-285750">
              <a:buFont typeface="Arial" panose="020B0604020202020204" pitchFamily="34" charset="0"/>
              <a:buChar char="•"/>
            </a:pPr>
            <a:r>
              <a:rPr lang="en-US" dirty="0"/>
              <a:t>Importantly, we’ll also highlight the implications of these findings for plan sponsors.</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741796D-1388-4888-9E96-10ABFA665F52}" type="slidenum">
              <a:rPr lang="en-US" smtClean="0"/>
              <a:t>11</a:t>
            </a:fld>
            <a:endParaRPr lang="en-US" dirty="0"/>
          </a:p>
        </p:txBody>
      </p:sp>
    </p:spTree>
    <p:extLst>
      <p:ext uri="{BB962C8B-B14F-4D97-AF65-F5344CB8AC3E}">
        <p14:creationId xmlns:p14="http://schemas.microsoft.com/office/powerpoint/2010/main" val="3335116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airie_Cover_Photo">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0605F7-F234-649B-4544-AA485FD68B38}"/>
              </a:ext>
            </a:extLst>
          </p:cNvPr>
          <p:cNvSpPr>
            <a:spLocks noGrp="1"/>
          </p:cNvSpPr>
          <p:nvPr>
            <p:ph type="pic" sz="quarter" idx="22"/>
          </p:nvPr>
        </p:nvSpPr>
        <p:spPr>
          <a:xfrm>
            <a:off x="0" y="0"/>
            <a:ext cx="12192000" cy="6858000"/>
          </a:xfrm>
        </p:spPr>
        <p:txBody>
          <a:bodyPr/>
          <a:lstStyle/>
          <a:p>
            <a:endParaRPr lang="en-US"/>
          </a:p>
        </p:txBody>
      </p:sp>
      <p:sp>
        <p:nvSpPr>
          <p:cNvPr id="11" name="Text Placeholder 16">
            <a:extLst>
              <a:ext uri="{FF2B5EF4-FFF2-40B4-BE49-F238E27FC236}">
                <a16:creationId xmlns:a16="http://schemas.microsoft.com/office/drawing/2014/main" id="{C478162D-113E-7F84-2EF8-3F357C9D6059}"/>
              </a:ext>
            </a:extLst>
          </p:cNvPr>
          <p:cNvSpPr>
            <a:spLocks noGrp="1"/>
          </p:cNvSpPr>
          <p:nvPr>
            <p:ph type="body" sz="quarter" idx="19" hasCustomPrompt="1"/>
          </p:nvPr>
        </p:nvSpPr>
        <p:spPr>
          <a:xfrm>
            <a:off x="334963" y="5233820"/>
            <a:ext cx="5189282" cy="413737"/>
          </a:xfrm>
          <a:prstGeom prst="rect">
            <a:avLst/>
          </a:prstGeom>
        </p:spPr>
        <p:txBody>
          <a:bodyPr lIns="0" tIns="0" rIns="0" bIns="0" anchor="t">
            <a:noAutofit/>
          </a:bodyPr>
          <a:lstStyle>
            <a:lvl1pPr marL="0" indent="0">
              <a:lnSpc>
                <a:spcPct val="100000"/>
              </a:lnSpc>
              <a:spcAft>
                <a:spcPts val="0"/>
              </a:spcAft>
              <a:buNone/>
              <a:defRPr sz="1600" b="0">
                <a:solidFill>
                  <a:schemeClr val="accent5"/>
                </a:solidFill>
                <a:latin typeface="+mn-lt"/>
              </a:defRPr>
            </a:lvl1pPr>
            <a:lvl2pPr>
              <a:defRPr sz="907"/>
            </a:lvl2pPr>
            <a:lvl3pPr>
              <a:defRPr sz="907"/>
            </a:lvl3pPr>
            <a:lvl4pPr>
              <a:defRPr sz="907"/>
            </a:lvl4pPr>
            <a:lvl5pPr>
              <a:defRPr sz="907"/>
            </a:lvl5pPr>
          </a:lstStyle>
          <a:p>
            <a:pPr lvl="0"/>
            <a:r>
              <a:rPr lang="en-US" dirty="0"/>
              <a:t>Click to edit presenter name</a:t>
            </a:r>
          </a:p>
        </p:txBody>
      </p:sp>
      <p:sp>
        <p:nvSpPr>
          <p:cNvPr id="22" name="Text Placeholder 4">
            <a:extLst>
              <a:ext uri="{FF2B5EF4-FFF2-40B4-BE49-F238E27FC236}">
                <a16:creationId xmlns:a16="http://schemas.microsoft.com/office/drawing/2014/main" id="{0F24710F-EB34-B785-943F-3AD87D0F0483}"/>
              </a:ext>
            </a:extLst>
          </p:cNvPr>
          <p:cNvSpPr>
            <a:spLocks noGrp="1"/>
          </p:cNvSpPr>
          <p:nvPr>
            <p:ph type="body" sz="quarter" idx="20" hasCustomPrompt="1"/>
          </p:nvPr>
        </p:nvSpPr>
        <p:spPr>
          <a:xfrm>
            <a:off x="334963" y="4779029"/>
            <a:ext cx="5189282" cy="224454"/>
          </a:xfrm>
          <a:prstGeom prst="rect">
            <a:avLst/>
          </a:prstGeom>
        </p:spPr>
        <p:txBody>
          <a:bodyPr lIns="0" tIns="0" rIns="0" bIns="0" anchor="b">
            <a:noAutofit/>
          </a:bodyPr>
          <a:lstStyle>
            <a:lvl1pPr marL="0" indent="0">
              <a:lnSpc>
                <a:spcPct val="100000"/>
              </a:lnSpc>
              <a:spcAft>
                <a:spcPts val="0"/>
              </a:spcAft>
              <a:buNone/>
              <a:defRPr sz="1000" b="1">
                <a:solidFill>
                  <a:schemeClr val="accent5"/>
                </a:solidFill>
                <a:latin typeface="+mj-lt"/>
              </a:defRPr>
            </a:lvl1pPr>
            <a:lvl2pPr marL="518158" indent="0">
              <a:buNone/>
              <a:defRPr sz="907"/>
            </a:lvl2pPr>
            <a:lvl3pPr marL="1036317" indent="0">
              <a:buNone/>
              <a:defRPr sz="907"/>
            </a:lvl3pPr>
            <a:lvl4pPr marL="1554475" indent="0">
              <a:buNone/>
              <a:defRPr sz="907"/>
            </a:lvl4pPr>
            <a:lvl5pPr marL="2072634" indent="0">
              <a:buNone/>
              <a:defRPr sz="907"/>
            </a:lvl5pPr>
          </a:lstStyle>
          <a:p>
            <a:pPr lvl="0"/>
            <a:r>
              <a:rPr lang="en-US" dirty="0"/>
              <a:t>Click to edit date</a:t>
            </a:r>
          </a:p>
        </p:txBody>
      </p:sp>
      <p:sp>
        <p:nvSpPr>
          <p:cNvPr id="4" name="Text Placeholder 7">
            <a:extLst>
              <a:ext uri="{FF2B5EF4-FFF2-40B4-BE49-F238E27FC236}">
                <a16:creationId xmlns:a16="http://schemas.microsoft.com/office/drawing/2014/main" id="{CF1A355B-60B1-5B3E-AD27-0F2B698BE23B}"/>
              </a:ext>
            </a:extLst>
          </p:cNvPr>
          <p:cNvSpPr>
            <a:spLocks noGrp="1"/>
          </p:cNvSpPr>
          <p:nvPr>
            <p:ph type="body" sz="quarter" idx="15" hasCustomPrompt="1"/>
          </p:nvPr>
        </p:nvSpPr>
        <p:spPr>
          <a:xfrm>
            <a:off x="334964" y="3308350"/>
            <a:ext cx="5616574" cy="864122"/>
          </a:xfrm>
          <a:prstGeom prst="rect">
            <a:avLst/>
          </a:prstGeom>
        </p:spPr>
        <p:txBody>
          <a:bodyPr lIns="0" tIns="0" rIns="0" bIns="0" anchor="t">
            <a:noAutofit/>
          </a:bodyPr>
          <a:lstStyle>
            <a:lvl1pPr marL="0" indent="0" algn="l">
              <a:lnSpc>
                <a:spcPct val="100000"/>
              </a:lnSpc>
              <a:spcAft>
                <a:spcPts val="0"/>
              </a:spcAft>
              <a:buNone/>
              <a:defRPr sz="1600" b="1">
                <a:solidFill>
                  <a:schemeClr val="bg1"/>
                </a:solidFill>
                <a:latin typeface="+mn-lt"/>
              </a:defRPr>
            </a:lvl1pPr>
            <a:lvl2pPr>
              <a:defRPr sz="907"/>
            </a:lvl2pPr>
            <a:lvl3pPr>
              <a:defRPr sz="907"/>
            </a:lvl3pPr>
            <a:lvl4pPr>
              <a:defRPr sz="907"/>
            </a:lvl4pPr>
            <a:lvl5pPr>
              <a:defRPr sz="907"/>
            </a:lvl5pPr>
          </a:lstStyle>
          <a:p>
            <a:pPr lvl="0"/>
            <a:r>
              <a:rPr lang="en-US" dirty="0"/>
              <a:t>Click to edit subtitle</a:t>
            </a:r>
          </a:p>
        </p:txBody>
      </p:sp>
      <p:sp>
        <p:nvSpPr>
          <p:cNvPr id="6" name="Title 2">
            <a:extLst>
              <a:ext uri="{FF2B5EF4-FFF2-40B4-BE49-F238E27FC236}">
                <a16:creationId xmlns:a16="http://schemas.microsoft.com/office/drawing/2014/main" id="{DA423E81-D364-8D0D-0175-6D7F70F50A67}"/>
              </a:ext>
            </a:extLst>
          </p:cNvPr>
          <p:cNvSpPr>
            <a:spLocks noGrp="1"/>
          </p:cNvSpPr>
          <p:nvPr>
            <p:ph type="title"/>
          </p:nvPr>
        </p:nvSpPr>
        <p:spPr>
          <a:xfrm>
            <a:off x="334963" y="1803070"/>
            <a:ext cx="8569325" cy="1325550"/>
          </a:xfrm>
        </p:spPr>
        <p:txBody>
          <a:bodyPr/>
          <a:lstStyle>
            <a:lvl1pPr>
              <a:defRPr>
                <a:solidFill>
                  <a:schemeClr val="accent3"/>
                </a:solidFill>
              </a:defRPr>
            </a:lvl1pPr>
          </a:lstStyle>
          <a:p>
            <a:r>
              <a:rPr lang="en-US" dirty="0"/>
              <a:t>Click to edit Master title style</a:t>
            </a:r>
          </a:p>
        </p:txBody>
      </p:sp>
      <p:sp>
        <p:nvSpPr>
          <p:cNvPr id="5" name="Footer Placeholder 24">
            <a:extLst>
              <a:ext uri="{FF2B5EF4-FFF2-40B4-BE49-F238E27FC236}">
                <a16:creationId xmlns:a16="http://schemas.microsoft.com/office/drawing/2014/main" id="{5598066D-82D3-D857-33B1-237C4F5BCE31}"/>
              </a:ext>
            </a:extLst>
          </p:cNvPr>
          <p:cNvSpPr>
            <a:spLocks noGrp="1"/>
          </p:cNvSpPr>
          <p:nvPr>
            <p:ph type="ftr" sz="quarter" idx="21"/>
          </p:nvPr>
        </p:nvSpPr>
        <p:spPr>
          <a:xfrm>
            <a:off x="345122" y="6397825"/>
            <a:ext cx="9601200" cy="125727"/>
          </a:xfrm>
          <a:prstGeom prst="rect">
            <a:avLst/>
          </a:prstGeom>
        </p:spPr>
        <p:txBody>
          <a:bodyPr anchor="b"/>
          <a:lstStyle>
            <a:lvl1pPr>
              <a:defRPr sz="900">
                <a:solidFill>
                  <a:schemeClr val="bg2"/>
                </a:solidFill>
              </a:defRPr>
            </a:lvl1pPr>
          </a:lstStyle>
          <a:p>
            <a:endParaRPr lang="en-US" sz="900" dirty="0"/>
          </a:p>
        </p:txBody>
      </p:sp>
    </p:spTree>
    <p:extLst>
      <p:ext uri="{BB962C8B-B14F-4D97-AF65-F5344CB8AC3E}">
        <p14:creationId xmlns:p14="http://schemas.microsoft.com/office/powerpoint/2010/main" val="961073773"/>
      </p:ext>
    </p:extLst>
  </p:cSld>
  <p:clrMapOvr>
    <a:masterClrMapping/>
  </p:clrMapOvr>
  <p:extLst>
    <p:ext uri="{DCECCB84-F9BA-43D5-87BE-67443E8EF086}">
      <p15:sldGuideLst xmlns:p15="http://schemas.microsoft.com/office/powerpoint/2012/main">
        <p15:guide id="2" pos="21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accent4"/>
        </a:solidFill>
        <a:effectLst/>
      </p:bgPr>
    </p:bg>
    <p:spTree>
      <p:nvGrpSpPr>
        <p:cNvPr id="1" name=""/>
        <p:cNvGrpSpPr/>
        <p:nvPr/>
      </p:nvGrpSpPr>
      <p:grpSpPr>
        <a:xfrm>
          <a:off x="0" y="0"/>
          <a:ext cx="0" cy="0"/>
          <a:chOff x="0" y="0"/>
          <a:chExt cx="0" cy="0"/>
        </a:xfrm>
      </p:grpSpPr>
      <p:sp>
        <p:nvSpPr>
          <p:cNvPr id="4" name="Rectangle: Single Corner Rounded 2">
            <a:extLst>
              <a:ext uri="{FF2B5EF4-FFF2-40B4-BE49-F238E27FC236}">
                <a16:creationId xmlns:a16="http://schemas.microsoft.com/office/drawing/2014/main" id="{79EE356B-C020-5FFE-4914-10E2EBFA4C1C}"/>
              </a:ext>
            </a:extLst>
          </p:cNvPr>
          <p:cNvSpPr>
            <a:spLocks/>
          </p:cNvSpPr>
          <p:nvPr userDrawn="1"/>
        </p:nvSpPr>
        <p:spPr>
          <a:xfrm>
            <a:off x="11058649" y="290183"/>
            <a:ext cx="1133351" cy="2890813"/>
          </a:xfrm>
          <a:prstGeom prst="round1Rect">
            <a:avLst>
              <a:gd name="adj" fmla="val 0"/>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2067" dirty="0"/>
          </a:p>
        </p:txBody>
      </p:sp>
      <p:sp>
        <p:nvSpPr>
          <p:cNvPr id="5" name="Rectangle: Single Corner Rounded 2">
            <a:extLst>
              <a:ext uri="{FF2B5EF4-FFF2-40B4-BE49-F238E27FC236}">
                <a16:creationId xmlns:a16="http://schemas.microsoft.com/office/drawing/2014/main" id="{17A0A6FA-0B9C-5515-F209-C7A7A57E9C57}"/>
              </a:ext>
            </a:extLst>
          </p:cNvPr>
          <p:cNvSpPr>
            <a:spLocks/>
          </p:cNvSpPr>
          <p:nvPr userDrawn="1"/>
        </p:nvSpPr>
        <p:spPr>
          <a:xfrm>
            <a:off x="3634758" y="290183"/>
            <a:ext cx="2844044" cy="2890813"/>
          </a:xfrm>
          <a:prstGeom prst="round1Rect">
            <a:avLst>
              <a:gd name="adj" fmla="val 30177"/>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2067" dirty="0"/>
          </a:p>
        </p:txBody>
      </p:sp>
      <p:sp>
        <p:nvSpPr>
          <p:cNvPr id="7" name="Rectangle: Single Corner Rounded 2">
            <a:extLst>
              <a:ext uri="{FF2B5EF4-FFF2-40B4-BE49-F238E27FC236}">
                <a16:creationId xmlns:a16="http://schemas.microsoft.com/office/drawing/2014/main" id="{13A83022-2685-178D-5669-5DE5FE47B165}"/>
              </a:ext>
            </a:extLst>
          </p:cNvPr>
          <p:cNvSpPr>
            <a:spLocks/>
          </p:cNvSpPr>
          <p:nvPr userDrawn="1"/>
        </p:nvSpPr>
        <p:spPr>
          <a:xfrm>
            <a:off x="1" y="292597"/>
            <a:ext cx="2766855" cy="2890813"/>
          </a:xfrm>
          <a:prstGeom prst="round1Rect">
            <a:avLst>
              <a:gd name="adj" fmla="val 30177"/>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2067" dirty="0"/>
          </a:p>
        </p:txBody>
      </p:sp>
      <p:sp>
        <p:nvSpPr>
          <p:cNvPr id="10" name="Text Placeholder 7">
            <a:extLst>
              <a:ext uri="{FF2B5EF4-FFF2-40B4-BE49-F238E27FC236}">
                <a16:creationId xmlns:a16="http://schemas.microsoft.com/office/drawing/2014/main" id="{549681C4-9D25-E2C6-6D6D-F923684CD20D}"/>
              </a:ext>
            </a:extLst>
          </p:cNvPr>
          <p:cNvSpPr>
            <a:spLocks noGrp="1"/>
          </p:cNvSpPr>
          <p:nvPr userDrawn="1">
            <p:ph type="body" sz="quarter" idx="15" hasCustomPrompt="1"/>
          </p:nvPr>
        </p:nvSpPr>
        <p:spPr>
          <a:xfrm>
            <a:off x="7391437" y="3719685"/>
            <a:ext cx="4465602" cy="933278"/>
          </a:xfrm>
          <a:prstGeom prst="rect">
            <a:avLst/>
          </a:prstGeom>
        </p:spPr>
        <p:txBody>
          <a:bodyPr lIns="0" tIns="0" rIns="0" bIns="0" anchor="t">
            <a:noAutofit/>
          </a:bodyPr>
          <a:lstStyle>
            <a:lvl1pPr marL="0" indent="0" algn="l">
              <a:lnSpc>
                <a:spcPct val="100000"/>
              </a:lnSpc>
              <a:spcAft>
                <a:spcPts val="0"/>
              </a:spcAft>
              <a:buNone/>
              <a:defRPr sz="1600" b="1">
                <a:solidFill>
                  <a:schemeClr val="accent2"/>
                </a:solidFill>
                <a:latin typeface="+mn-lt"/>
              </a:defRPr>
            </a:lvl1pPr>
            <a:lvl2pPr>
              <a:defRPr sz="907"/>
            </a:lvl2pPr>
            <a:lvl3pPr>
              <a:defRPr sz="907"/>
            </a:lvl3pPr>
            <a:lvl4pPr>
              <a:defRPr sz="907"/>
            </a:lvl4pPr>
            <a:lvl5pPr>
              <a:defRPr sz="907"/>
            </a:lvl5pPr>
          </a:lstStyle>
          <a:p>
            <a:pPr lvl="0"/>
            <a:r>
              <a:rPr lang="en-US" dirty="0"/>
              <a:t>Click to edit subtitle</a:t>
            </a:r>
          </a:p>
        </p:txBody>
      </p:sp>
      <p:sp>
        <p:nvSpPr>
          <p:cNvPr id="11" name="Text Placeholder 16">
            <a:extLst>
              <a:ext uri="{FF2B5EF4-FFF2-40B4-BE49-F238E27FC236}">
                <a16:creationId xmlns:a16="http://schemas.microsoft.com/office/drawing/2014/main" id="{C478162D-113E-7F84-2EF8-3F357C9D6059}"/>
              </a:ext>
            </a:extLst>
          </p:cNvPr>
          <p:cNvSpPr>
            <a:spLocks noGrp="1"/>
          </p:cNvSpPr>
          <p:nvPr userDrawn="1">
            <p:ph type="body" sz="quarter" idx="19" hasCustomPrompt="1"/>
          </p:nvPr>
        </p:nvSpPr>
        <p:spPr>
          <a:xfrm>
            <a:off x="7391436" y="4950153"/>
            <a:ext cx="3772857" cy="295538"/>
          </a:xfrm>
          <a:prstGeom prst="rect">
            <a:avLst/>
          </a:prstGeom>
        </p:spPr>
        <p:txBody>
          <a:bodyPr lIns="0" tIns="0" rIns="0" bIns="0" anchor="t">
            <a:noAutofit/>
          </a:bodyPr>
          <a:lstStyle>
            <a:lvl1pPr marL="0" indent="0">
              <a:lnSpc>
                <a:spcPct val="100000"/>
              </a:lnSpc>
              <a:spcAft>
                <a:spcPts val="0"/>
              </a:spcAft>
              <a:buNone/>
              <a:defRPr sz="1400" b="0">
                <a:solidFill>
                  <a:schemeClr val="accent2"/>
                </a:solidFill>
                <a:latin typeface="+mn-lt"/>
              </a:defRPr>
            </a:lvl1pPr>
            <a:lvl2pPr>
              <a:defRPr sz="907"/>
            </a:lvl2pPr>
            <a:lvl3pPr>
              <a:defRPr sz="907"/>
            </a:lvl3pPr>
            <a:lvl4pPr>
              <a:defRPr sz="907"/>
            </a:lvl4pPr>
            <a:lvl5pPr>
              <a:defRPr sz="907"/>
            </a:lvl5pPr>
          </a:lstStyle>
          <a:p>
            <a:pPr lvl="0"/>
            <a:r>
              <a:rPr lang="en-US" dirty="0"/>
              <a:t>Click to edit presenter name</a:t>
            </a:r>
          </a:p>
        </p:txBody>
      </p:sp>
      <p:sp>
        <p:nvSpPr>
          <p:cNvPr id="22" name="Text Placeholder 4">
            <a:extLst>
              <a:ext uri="{FF2B5EF4-FFF2-40B4-BE49-F238E27FC236}">
                <a16:creationId xmlns:a16="http://schemas.microsoft.com/office/drawing/2014/main" id="{0F24710F-EB34-B785-943F-3AD87D0F0483}"/>
              </a:ext>
            </a:extLst>
          </p:cNvPr>
          <p:cNvSpPr>
            <a:spLocks noGrp="1"/>
          </p:cNvSpPr>
          <p:nvPr userDrawn="1">
            <p:ph type="body" sz="quarter" idx="20" hasCustomPrompt="1"/>
          </p:nvPr>
        </p:nvSpPr>
        <p:spPr>
          <a:xfrm>
            <a:off x="7391436" y="5260951"/>
            <a:ext cx="3772857" cy="224454"/>
          </a:xfrm>
          <a:prstGeom prst="rect">
            <a:avLst/>
          </a:prstGeom>
        </p:spPr>
        <p:txBody>
          <a:bodyPr lIns="0" tIns="0" rIns="0" bIns="0" anchor="b">
            <a:noAutofit/>
          </a:bodyPr>
          <a:lstStyle>
            <a:lvl1pPr marL="0" indent="0">
              <a:lnSpc>
                <a:spcPct val="100000"/>
              </a:lnSpc>
              <a:spcAft>
                <a:spcPts val="0"/>
              </a:spcAft>
              <a:buNone/>
              <a:defRPr sz="1000" b="0">
                <a:solidFill>
                  <a:schemeClr val="accent2"/>
                </a:solidFill>
                <a:latin typeface="+mj-lt"/>
              </a:defRPr>
            </a:lvl1pPr>
            <a:lvl2pPr marL="518158" indent="0">
              <a:buNone/>
              <a:defRPr sz="907"/>
            </a:lvl2pPr>
            <a:lvl3pPr marL="1036317" indent="0">
              <a:buNone/>
              <a:defRPr sz="907"/>
            </a:lvl3pPr>
            <a:lvl4pPr marL="1554475" indent="0">
              <a:buNone/>
              <a:defRPr sz="907"/>
            </a:lvl4pPr>
            <a:lvl5pPr marL="2072634" indent="0">
              <a:buNone/>
              <a:defRPr sz="907"/>
            </a:lvl5pPr>
          </a:lstStyle>
          <a:p>
            <a:pPr lvl="0"/>
            <a:r>
              <a:rPr lang="en-US" dirty="0"/>
              <a:t>Click to edit date</a:t>
            </a:r>
          </a:p>
        </p:txBody>
      </p:sp>
      <p:sp>
        <p:nvSpPr>
          <p:cNvPr id="6" name="Title 5">
            <a:extLst>
              <a:ext uri="{FF2B5EF4-FFF2-40B4-BE49-F238E27FC236}">
                <a16:creationId xmlns:a16="http://schemas.microsoft.com/office/drawing/2014/main" id="{4D06D919-6099-7921-5770-7ADCBFF8BC9D}"/>
              </a:ext>
            </a:extLst>
          </p:cNvPr>
          <p:cNvSpPr>
            <a:spLocks noGrp="1"/>
          </p:cNvSpPr>
          <p:nvPr userDrawn="1">
            <p:ph type="title"/>
          </p:nvPr>
        </p:nvSpPr>
        <p:spPr>
          <a:xfrm>
            <a:off x="340103" y="3719685"/>
            <a:ext cx="5611435" cy="1940057"/>
          </a:xfrm>
        </p:spPr>
        <p:txBody>
          <a:bodyPr/>
          <a:lstStyle>
            <a:lvl1pPr>
              <a:defRPr>
                <a:solidFill>
                  <a:schemeClr val="accent2"/>
                </a:solidFill>
              </a:defRPr>
            </a:lvl1pPr>
          </a:lstStyle>
          <a:p>
            <a:r>
              <a:rPr lang="en-US"/>
              <a:t>Click to edit Master title style</a:t>
            </a:r>
            <a:endParaRPr lang="en-US" dirty="0"/>
          </a:p>
        </p:txBody>
      </p:sp>
      <p:pic>
        <p:nvPicPr>
          <p:cNvPr id="2" name="Graphic 1">
            <a:extLst>
              <a:ext uri="{FF2B5EF4-FFF2-40B4-BE49-F238E27FC236}">
                <a16:creationId xmlns:a16="http://schemas.microsoft.com/office/drawing/2014/main" id="{A3727517-E42A-B358-42F6-23BAF5BED4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6589" y="698424"/>
            <a:ext cx="1642901" cy="436941"/>
          </a:xfrm>
          <a:prstGeom prst="rect">
            <a:avLst/>
          </a:prstGeom>
        </p:spPr>
      </p:pic>
      <p:sp>
        <p:nvSpPr>
          <p:cNvPr id="12" name="Footer Placeholder 24">
            <a:extLst>
              <a:ext uri="{FF2B5EF4-FFF2-40B4-BE49-F238E27FC236}">
                <a16:creationId xmlns:a16="http://schemas.microsoft.com/office/drawing/2014/main" id="{F96DBD24-831C-53FE-63B8-E8E493FD3472}"/>
              </a:ext>
            </a:extLst>
          </p:cNvPr>
          <p:cNvSpPr>
            <a:spLocks noGrp="1"/>
          </p:cNvSpPr>
          <p:nvPr>
            <p:ph type="ftr" sz="quarter" idx="21"/>
          </p:nvPr>
        </p:nvSpPr>
        <p:spPr>
          <a:xfrm>
            <a:off x="345122" y="6397825"/>
            <a:ext cx="9601200" cy="125727"/>
          </a:xfrm>
          <a:prstGeom prst="rect">
            <a:avLst/>
          </a:prstGeom>
        </p:spPr>
        <p:txBody>
          <a:bodyPr/>
          <a:lstStyle>
            <a:lvl1pPr>
              <a:defRPr>
                <a:solidFill>
                  <a:schemeClr val="tx1"/>
                </a:solidFill>
              </a:defRPr>
            </a:lvl1pPr>
          </a:lstStyle>
          <a:p>
            <a:endParaRPr lang="en-US" dirty="0"/>
          </a:p>
        </p:txBody>
      </p:sp>
      <p:sp>
        <p:nvSpPr>
          <p:cNvPr id="3" name="Text Placeholder 14">
            <a:extLst>
              <a:ext uri="{FF2B5EF4-FFF2-40B4-BE49-F238E27FC236}">
                <a16:creationId xmlns:a16="http://schemas.microsoft.com/office/drawing/2014/main" id="{F5806C3C-470F-8BDC-1F90-3099B72F5B5D}"/>
              </a:ext>
            </a:extLst>
          </p:cNvPr>
          <p:cNvSpPr txBox="1">
            <a:spLocks/>
          </p:cNvSpPr>
          <p:nvPr userDrawn="1"/>
        </p:nvSpPr>
        <p:spPr>
          <a:xfrm>
            <a:off x="334962" y="6541641"/>
            <a:ext cx="3200400" cy="125727"/>
          </a:xfrm>
          <a:prstGeom prst="rect">
            <a:avLst/>
          </a:prstGeom>
          <a:ln w="6350">
            <a:solidFill>
              <a:schemeClr val="tx2"/>
            </a:solidFill>
          </a:ln>
        </p:spPr>
        <p:txBody>
          <a:bodyPr lIns="0" tIns="0" rIns="0" bIns="0" anchor="ctr" anchorCtr="0"/>
          <a:lstStyle>
            <a:lvl1pPr marL="0" indent="0" algn="l" defTabSz="502920" rtl="0" eaLnBrk="1" latinLnBrk="0" hangingPunct="1">
              <a:lnSpc>
                <a:spcPts val="2000"/>
              </a:lnSpc>
              <a:spcBef>
                <a:spcPts val="0"/>
              </a:spcBef>
              <a:spcAft>
                <a:spcPts val="432"/>
              </a:spcAft>
              <a:buFont typeface="Arial"/>
              <a:buNone/>
              <a:defRPr sz="800" kern="1200" cap="all" baseline="0">
                <a:solidFill>
                  <a:srgbClr val="7F7F7F"/>
                </a:solidFill>
                <a:latin typeface="Arial Narrow" panose="020B0606020202030204" pitchFamily="34" charset="0"/>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marL="0" marR="0" indent="0" algn="ctr" defTabSz="518158" rtl="0" eaLnBrk="1" fontAlgn="auto" latinLnBrk="0" hangingPunct="1">
              <a:lnSpc>
                <a:spcPct val="100000"/>
              </a:lnSpc>
              <a:spcBef>
                <a:spcPts val="0"/>
              </a:spcBef>
              <a:spcAft>
                <a:spcPts val="0"/>
              </a:spcAft>
              <a:buClrTx/>
              <a:buSzTx/>
              <a:buFont typeface="Arial"/>
              <a:buNone/>
              <a:tabLst/>
              <a:defRPr/>
            </a:pPr>
            <a:r>
              <a:rPr lang="en-US" sz="900" b="1" i="0" dirty="0">
                <a:solidFill>
                  <a:schemeClr val="tx1"/>
                </a:solidFill>
                <a:latin typeface="Arial Narrow" panose="020B0604020202020204" pitchFamily="34" charset="0"/>
                <a:cs typeface="Arial Narrow" panose="020B0604020202020204" pitchFamily="34" charset="0"/>
              </a:rPr>
              <a:t>NOT FDIC INSURED </a:t>
            </a:r>
            <a:r>
              <a:rPr lang="en-US" sz="900" b="1" i="0" baseline="18000" dirty="0">
                <a:solidFill>
                  <a:schemeClr val="tx1"/>
                </a:solidFill>
                <a:latin typeface="Arial Narrow" panose="020B0604020202020204" pitchFamily="34" charset="0"/>
                <a:cs typeface="Arial Narrow" panose="020B0604020202020204" pitchFamily="34" charset="0"/>
              </a:rPr>
              <a:t>|</a:t>
            </a:r>
            <a:r>
              <a:rPr lang="en-US" sz="900" b="1" i="0" dirty="0">
                <a:solidFill>
                  <a:schemeClr val="tx1"/>
                </a:solidFill>
                <a:latin typeface="Arial Narrow" panose="020B0604020202020204" pitchFamily="34" charset="0"/>
                <a:cs typeface="Arial Narrow" panose="020B0604020202020204" pitchFamily="34" charset="0"/>
              </a:rPr>
              <a:t> NO BANK GUARANTEE </a:t>
            </a:r>
            <a:r>
              <a:rPr lang="en-US" sz="900" b="1" i="0" baseline="18000" dirty="0">
                <a:solidFill>
                  <a:schemeClr val="tx1"/>
                </a:solidFill>
                <a:latin typeface="Arial Narrow" panose="020B0604020202020204" pitchFamily="34" charset="0"/>
                <a:cs typeface="Arial Narrow" panose="020B0604020202020204" pitchFamily="34" charset="0"/>
              </a:rPr>
              <a:t>|</a:t>
            </a:r>
            <a:r>
              <a:rPr lang="en-US" sz="900" b="1" i="0" dirty="0">
                <a:solidFill>
                  <a:schemeClr val="tx1"/>
                </a:solidFill>
                <a:latin typeface="Arial Narrow" panose="020B0604020202020204" pitchFamily="34" charset="0"/>
                <a:cs typeface="Arial Narrow" panose="020B0604020202020204" pitchFamily="34" charset="0"/>
              </a:rPr>
              <a:t> MAY LOSE VALUE</a:t>
            </a:r>
          </a:p>
        </p:txBody>
      </p:sp>
      <p:sp>
        <p:nvSpPr>
          <p:cNvPr id="14" name="Picture Placeholder 16">
            <a:extLst>
              <a:ext uri="{FF2B5EF4-FFF2-40B4-BE49-F238E27FC236}">
                <a16:creationId xmlns:a16="http://schemas.microsoft.com/office/drawing/2014/main" id="{EED5392E-AFA1-7FAA-F3E3-D8FE3A3B4390}"/>
              </a:ext>
            </a:extLst>
          </p:cNvPr>
          <p:cNvSpPr>
            <a:spLocks noGrp="1"/>
          </p:cNvSpPr>
          <p:nvPr>
            <p:ph type="pic" sz="quarter" idx="22"/>
          </p:nvPr>
        </p:nvSpPr>
        <p:spPr>
          <a:xfrm>
            <a:off x="7334250" y="290513"/>
            <a:ext cx="2855913" cy="2886075"/>
          </a:xfrm>
          <a:prstGeom prst="round1Rect">
            <a:avLst>
              <a:gd name="adj" fmla="val 29924"/>
            </a:avLst>
          </a:prstGeom>
        </p:spPr>
        <p:txBody>
          <a:bodyPr/>
          <a:lstStyle/>
          <a:p>
            <a:endParaRPr lang="en-US"/>
          </a:p>
        </p:txBody>
      </p:sp>
    </p:spTree>
    <p:extLst>
      <p:ext uri="{BB962C8B-B14F-4D97-AF65-F5344CB8AC3E}">
        <p14:creationId xmlns:p14="http://schemas.microsoft.com/office/powerpoint/2010/main" val="2241452400"/>
      </p:ext>
    </p:extLst>
  </p:cSld>
  <p:clrMapOvr>
    <a:masterClrMapping/>
  </p:clrMapOvr>
  <p:extLst>
    <p:ext uri="{DCECCB84-F9BA-43D5-87BE-67443E8EF086}">
      <p15:sldGuideLst xmlns:p15="http://schemas.microsoft.com/office/powerpoint/2012/main">
        <p15:guide id="2" pos="21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Divider">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909696-467E-3D93-52A1-5380EECC35DE}"/>
              </a:ext>
            </a:extLst>
          </p:cNvPr>
          <p:cNvSpPr>
            <a:spLocks noGrp="1"/>
          </p:cNvSpPr>
          <p:nvPr>
            <p:ph type="title" hasCustomPrompt="1"/>
          </p:nvPr>
        </p:nvSpPr>
        <p:spPr>
          <a:xfrm>
            <a:off x="345122" y="1773237"/>
            <a:ext cx="7310825" cy="1403349"/>
          </a:xfrm>
        </p:spPr>
        <p:txBody>
          <a:bodyPr anchor="b"/>
          <a:lstStyle/>
          <a:p>
            <a:r>
              <a:rPr lang="en-US" dirty="0"/>
              <a:t>Divider Title Slide</a:t>
            </a:r>
          </a:p>
        </p:txBody>
      </p:sp>
      <p:sp>
        <p:nvSpPr>
          <p:cNvPr id="12" name="Footer Placeholder 24">
            <a:extLst>
              <a:ext uri="{FF2B5EF4-FFF2-40B4-BE49-F238E27FC236}">
                <a16:creationId xmlns:a16="http://schemas.microsoft.com/office/drawing/2014/main" id="{D6171904-C889-7E0A-EEAA-0CFDE10C7748}"/>
              </a:ext>
            </a:extLst>
          </p:cNvPr>
          <p:cNvSpPr>
            <a:spLocks noGrp="1"/>
          </p:cNvSpPr>
          <p:nvPr>
            <p:ph type="ftr" sz="quarter" idx="21"/>
          </p:nvPr>
        </p:nvSpPr>
        <p:spPr>
          <a:xfrm>
            <a:off x="345122" y="6397825"/>
            <a:ext cx="9601200" cy="125727"/>
          </a:xfrm>
          <a:prstGeom prst="rect">
            <a:avLst/>
          </a:prstGeom>
        </p:spPr>
        <p:txBody>
          <a:bodyPr/>
          <a:lstStyle>
            <a:lvl1pPr>
              <a:defRPr>
                <a:solidFill>
                  <a:schemeClr val="tx1"/>
                </a:solidFill>
              </a:defRPr>
            </a:lvl1pPr>
          </a:lstStyle>
          <a:p>
            <a:endParaRPr lang="en-US" dirty="0"/>
          </a:p>
        </p:txBody>
      </p:sp>
      <p:sp>
        <p:nvSpPr>
          <p:cNvPr id="13" name="Slide Number Placeholder 26">
            <a:extLst>
              <a:ext uri="{FF2B5EF4-FFF2-40B4-BE49-F238E27FC236}">
                <a16:creationId xmlns:a16="http://schemas.microsoft.com/office/drawing/2014/main" id="{ECF1DAAB-1620-8BCF-0297-3DBD3ACF789B}"/>
              </a:ext>
            </a:extLst>
          </p:cNvPr>
          <p:cNvSpPr>
            <a:spLocks noGrp="1"/>
          </p:cNvSpPr>
          <p:nvPr>
            <p:ph type="sldNum" sz="quarter" idx="22"/>
          </p:nvPr>
        </p:nvSpPr>
        <p:spPr>
          <a:xfrm>
            <a:off x="11541760" y="6397825"/>
            <a:ext cx="315276" cy="365125"/>
          </a:xfrm>
          <a:prstGeom prst="rect">
            <a:avLst/>
          </a:prstGeom>
        </p:spPr>
        <p:txBody>
          <a:bodyPr/>
          <a:lstStyle>
            <a:lvl1pPr>
              <a:defRPr>
                <a:solidFill>
                  <a:schemeClr val="tx1"/>
                </a:solidFill>
              </a:defRPr>
            </a:lvl1pPr>
          </a:lstStyle>
          <a:p>
            <a:fld id="{6772E023-1036-8A41-858B-B2D045903905}" type="slidenum">
              <a:rPr lang="en-US" smtClean="0"/>
              <a:pPr/>
              <a:t>‹#›</a:t>
            </a:fld>
            <a:endParaRPr lang="en-US" dirty="0"/>
          </a:p>
        </p:txBody>
      </p:sp>
      <p:sp>
        <p:nvSpPr>
          <p:cNvPr id="2" name="Footer Placeholder 14">
            <a:extLst>
              <a:ext uri="{FF2B5EF4-FFF2-40B4-BE49-F238E27FC236}">
                <a16:creationId xmlns:a16="http://schemas.microsoft.com/office/drawing/2014/main" id="{CCEFDD24-3283-3FC7-DCC4-3442EFAB9307}"/>
              </a:ext>
            </a:extLst>
          </p:cNvPr>
          <p:cNvSpPr txBox="1">
            <a:spLocks/>
          </p:cNvSpPr>
          <p:nvPr userDrawn="1"/>
        </p:nvSpPr>
        <p:spPr>
          <a:xfrm>
            <a:off x="9685625" y="6379036"/>
            <a:ext cx="1949450" cy="365125"/>
          </a:xfrm>
          <a:prstGeom prst="rect">
            <a:avLst/>
          </a:prstGeom>
        </p:spPr>
        <p:txBody>
          <a:bodyPr vert="horz" lIns="0" tIns="0" rIns="0" bIns="0" rtlCol="0" anchor="t"/>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err="1">
                <a:solidFill>
                  <a:schemeClr val="accent2"/>
                </a:solidFill>
              </a:rPr>
              <a:t>nuveen</a:t>
            </a:r>
            <a:r>
              <a:rPr lang="en-US" sz="900" dirty="0">
                <a:solidFill>
                  <a:schemeClr val="accent2"/>
                </a:solidFill>
              </a:rPr>
              <a:t>    |</a:t>
            </a:r>
          </a:p>
        </p:txBody>
      </p:sp>
    </p:spTree>
    <p:extLst>
      <p:ext uri="{BB962C8B-B14F-4D97-AF65-F5344CB8AC3E}">
        <p14:creationId xmlns:p14="http://schemas.microsoft.com/office/powerpoint/2010/main" val="133602054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Section Divider">
    <p:bg>
      <p:bgPr>
        <a:solidFill>
          <a:schemeClr val="accent4"/>
        </a:solidFill>
        <a:effectLst/>
      </p:bgPr>
    </p:bg>
    <p:spTree>
      <p:nvGrpSpPr>
        <p:cNvPr id="1" name=""/>
        <p:cNvGrpSpPr/>
        <p:nvPr/>
      </p:nvGrpSpPr>
      <p:grpSpPr>
        <a:xfrm>
          <a:off x="0" y="0"/>
          <a:ext cx="0" cy="0"/>
          <a:chOff x="0" y="0"/>
          <a:chExt cx="0" cy="0"/>
        </a:xfrm>
      </p:grpSpPr>
      <p:sp>
        <p:nvSpPr>
          <p:cNvPr id="13" name="Rectangle: Single Corner Rounded 2">
            <a:extLst>
              <a:ext uri="{FF2B5EF4-FFF2-40B4-BE49-F238E27FC236}">
                <a16:creationId xmlns:a16="http://schemas.microsoft.com/office/drawing/2014/main" id="{F5184C9C-D889-7455-C113-984C44F9AE7D}"/>
              </a:ext>
            </a:extLst>
          </p:cNvPr>
          <p:cNvSpPr/>
          <p:nvPr userDrawn="1"/>
        </p:nvSpPr>
        <p:spPr>
          <a:xfrm>
            <a:off x="0" y="658257"/>
            <a:ext cx="8904287" cy="5507592"/>
          </a:xfrm>
          <a:prstGeom prst="round1Rect">
            <a:avLst>
              <a:gd name="adj" fmla="val 21539"/>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2067" dirty="0"/>
          </a:p>
        </p:txBody>
      </p:sp>
      <p:sp>
        <p:nvSpPr>
          <p:cNvPr id="3" name="Title 2">
            <a:extLst>
              <a:ext uri="{FF2B5EF4-FFF2-40B4-BE49-F238E27FC236}">
                <a16:creationId xmlns:a16="http://schemas.microsoft.com/office/drawing/2014/main" id="{41909696-467E-3D93-52A1-5380EECC35DE}"/>
              </a:ext>
            </a:extLst>
          </p:cNvPr>
          <p:cNvSpPr>
            <a:spLocks noGrp="1"/>
          </p:cNvSpPr>
          <p:nvPr>
            <p:ph type="title" hasCustomPrompt="1"/>
          </p:nvPr>
        </p:nvSpPr>
        <p:spPr>
          <a:xfrm>
            <a:off x="345122" y="1773237"/>
            <a:ext cx="7310825" cy="1403349"/>
          </a:xfrm>
        </p:spPr>
        <p:txBody>
          <a:bodyPr anchor="b"/>
          <a:lstStyle>
            <a:lvl1pPr>
              <a:defRPr>
                <a:solidFill>
                  <a:schemeClr val="accent4"/>
                </a:solidFill>
              </a:defRPr>
            </a:lvl1pPr>
          </a:lstStyle>
          <a:p>
            <a:r>
              <a:rPr lang="en-US" dirty="0"/>
              <a:t>Divider Title Slide</a:t>
            </a:r>
          </a:p>
        </p:txBody>
      </p:sp>
      <p:sp>
        <p:nvSpPr>
          <p:cNvPr id="4" name="Text Placeholder 7">
            <a:extLst>
              <a:ext uri="{FF2B5EF4-FFF2-40B4-BE49-F238E27FC236}">
                <a16:creationId xmlns:a16="http://schemas.microsoft.com/office/drawing/2014/main" id="{40141274-E11E-A6C6-5420-B52541F02C3B}"/>
              </a:ext>
            </a:extLst>
          </p:cNvPr>
          <p:cNvSpPr>
            <a:spLocks noGrp="1"/>
          </p:cNvSpPr>
          <p:nvPr>
            <p:ph type="body" sz="quarter" idx="15" hasCustomPrompt="1"/>
          </p:nvPr>
        </p:nvSpPr>
        <p:spPr>
          <a:xfrm>
            <a:off x="345123" y="3297320"/>
            <a:ext cx="7310824" cy="864122"/>
          </a:xfrm>
          <a:prstGeom prst="rect">
            <a:avLst/>
          </a:prstGeom>
        </p:spPr>
        <p:txBody>
          <a:bodyPr lIns="0" tIns="0" rIns="0" bIns="0" anchor="t">
            <a:noAutofit/>
          </a:bodyPr>
          <a:lstStyle>
            <a:lvl1pPr marL="0" indent="0" algn="l">
              <a:lnSpc>
                <a:spcPct val="100000"/>
              </a:lnSpc>
              <a:spcAft>
                <a:spcPts val="0"/>
              </a:spcAft>
              <a:buNone/>
              <a:defRPr sz="1600" b="1">
                <a:solidFill>
                  <a:schemeClr val="bg1"/>
                </a:solidFill>
                <a:latin typeface="+mn-lt"/>
              </a:defRPr>
            </a:lvl1pPr>
            <a:lvl2pPr>
              <a:defRPr sz="907"/>
            </a:lvl2pPr>
            <a:lvl3pPr>
              <a:defRPr sz="907"/>
            </a:lvl3pPr>
            <a:lvl4pPr>
              <a:defRPr sz="907"/>
            </a:lvl4pPr>
            <a:lvl5pPr>
              <a:defRPr sz="907"/>
            </a:lvl5pPr>
          </a:lstStyle>
          <a:p>
            <a:pPr lvl="0"/>
            <a:r>
              <a:rPr lang="en-US" dirty="0"/>
              <a:t>Click to edit subtitle</a:t>
            </a:r>
          </a:p>
        </p:txBody>
      </p:sp>
      <p:sp>
        <p:nvSpPr>
          <p:cNvPr id="15" name="Footer Placeholder 24">
            <a:extLst>
              <a:ext uri="{FF2B5EF4-FFF2-40B4-BE49-F238E27FC236}">
                <a16:creationId xmlns:a16="http://schemas.microsoft.com/office/drawing/2014/main" id="{D9046AFA-721C-FAA3-3124-8822335DC6C8}"/>
              </a:ext>
            </a:extLst>
          </p:cNvPr>
          <p:cNvSpPr>
            <a:spLocks noGrp="1"/>
          </p:cNvSpPr>
          <p:nvPr>
            <p:ph type="ftr" sz="quarter" idx="21"/>
          </p:nvPr>
        </p:nvSpPr>
        <p:spPr>
          <a:xfrm>
            <a:off x="345122" y="6397825"/>
            <a:ext cx="9601200" cy="125727"/>
          </a:xfrm>
          <a:prstGeom prst="rect">
            <a:avLst/>
          </a:prstGeom>
        </p:spPr>
        <p:txBody>
          <a:bodyPr/>
          <a:lstStyle>
            <a:lvl1pPr>
              <a:defRPr>
                <a:solidFill>
                  <a:schemeClr val="tx1"/>
                </a:solidFill>
              </a:defRPr>
            </a:lvl1pPr>
          </a:lstStyle>
          <a:p>
            <a:endParaRPr lang="en-US" dirty="0"/>
          </a:p>
        </p:txBody>
      </p:sp>
      <p:sp>
        <p:nvSpPr>
          <p:cNvPr id="16" name="Slide Number Placeholder 26">
            <a:extLst>
              <a:ext uri="{FF2B5EF4-FFF2-40B4-BE49-F238E27FC236}">
                <a16:creationId xmlns:a16="http://schemas.microsoft.com/office/drawing/2014/main" id="{9385CBC5-6469-09F5-408E-E620D08153E4}"/>
              </a:ext>
            </a:extLst>
          </p:cNvPr>
          <p:cNvSpPr>
            <a:spLocks noGrp="1"/>
          </p:cNvSpPr>
          <p:nvPr>
            <p:ph type="sldNum" sz="quarter" idx="22"/>
          </p:nvPr>
        </p:nvSpPr>
        <p:spPr>
          <a:xfrm>
            <a:off x="11541760" y="6397825"/>
            <a:ext cx="315276" cy="365125"/>
          </a:xfrm>
          <a:prstGeom prst="rect">
            <a:avLst/>
          </a:prstGeom>
        </p:spPr>
        <p:txBody>
          <a:bodyPr/>
          <a:lstStyle>
            <a:lvl1pPr>
              <a:defRPr>
                <a:solidFill>
                  <a:schemeClr val="tx1"/>
                </a:solidFill>
              </a:defRPr>
            </a:lvl1pPr>
          </a:lstStyle>
          <a:p>
            <a:fld id="{6772E023-1036-8A41-858B-B2D045903905}" type="slidenum">
              <a:rPr lang="en-US" smtClean="0"/>
              <a:pPr/>
              <a:t>‹#›</a:t>
            </a:fld>
            <a:endParaRPr lang="en-US" dirty="0"/>
          </a:p>
        </p:txBody>
      </p:sp>
      <p:sp>
        <p:nvSpPr>
          <p:cNvPr id="2" name="Footer Placeholder 14">
            <a:extLst>
              <a:ext uri="{FF2B5EF4-FFF2-40B4-BE49-F238E27FC236}">
                <a16:creationId xmlns:a16="http://schemas.microsoft.com/office/drawing/2014/main" id="{20186830-28F5-3F39-C6FD-77FB4D7FF043}"/>
              </a:ext>
            </a:extLst>
          </p:cNvPr>
          <p:cNvSpPr txBox="1">
            <a:spLocks/>
          </p:cNvSpPr>
          <p:nvPr userDrawn="1"/>
        </p:nvSpPr>
        <p:spPr>
          <a:xfrm>
            <a:off x="9685625" y="6379036"/>
            <a:ext cx="1949450" cy="365125"/>
          </a:xfrm>
          <a:prstGeom prst="rect">
            <a:avLst/>
          </a:prstGeom>
        </p:spPr>
        <p:txBody>
          <a:bodyPr vert="horz" lIns="0" tIns="0" rIns="0" bIns="0" rtlCol="0" anchor="t"/>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err="1">
                <a:solidFill>
                  <a:schemeClr val="accent2"/>
                </a:solidFill>
              </a:rPr>
              <a:t>nuveen</a:t>
            </a:r>
            <a:r>
              <a:rPr lang="en-US" sz="900" dirty="0">
                <a:solidFill>
                  <a:schemeClr val="accent2"/>
                </a:solidFill>
              </a:rPr>
              <a:t>    |</a:t>
            </a:r>
          </a:p>
        </p:txBody>
      </p:sp>
    </p:spTree>
    <p:extLst>
      <p:ext uri="{BB962C8B-B14F-4D97-AF65-F5344CB8AC3E}">
        <p14:creationId xmlns:p14="http://schemas.microsoft.com/office/powerpoint/2010/main" val="266054637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Section Divider">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909696-467E-3D93-52A1-5380EECC35DE}"/>
              </a:ext>
            </a:extLst>
          </p:cNvPr>
          <p:cNvSpPr>
            <a:spLocks noGrp="1"/>
          </p:cNvSpPr>
          <p:nvPr>
            <p:ph type="title" hasCustomPrompt="1"/>
          </p:nvPr>
        </p:nvSpPr>
        <p:spPr>
          <a:xfrm>
            <a:off x="6290909" y="1773237"/>
            <a:ext cx="5566129" cy="1952602"/>
          </a:xfrm>
        </p:spPr>
        <p:txBody>
          <a:bodyPr anchor="b"/>
          <a:lstStyle>
            <a:lvl1pPr>
              <a:defRPr>
                <a:solidFill>
                  <a:schemeClr val="tx1"/>
                </a:solidFill>
              </a:defRPr>
            </a:lvl1pPr>
          </a:lstStyle>
          <a:p>
            <a:r>
              <a:rPr lang="en-US" dirty="0"/>
              <a:t>Divider Title Slide</a:t>
            </a:r>
          </a:p>
        </p:txBody>
      </p:sp>
      <p:sp>
        <p:nvSpPr>
          <p:cNvPr id="15" name="Footer Placeholder 24">
            <a:extLst>
              <a:ext uri="{FF2B5EF4-FFF2-40B4-BE49-F238E27FC236}">
                <a16:creationId xmlns:a16="http://schemas.microsoft.com/office/drawing/2014/main" id="{D9046AFA-721C-FAA3-3124-8822335DC6C8}"/>
              </a:ext>
            </a:extLst>
          </p:cNvPr>
          <p:cNvSpPr>
            <a:spLocks noGrp="1"/>
          </p:cNvSpPr>
          <p:nvPr>
            <p:ph type="ftr" sz="quarter" idx="21"/>
          </p:nvPr>
        </p:nvSpPr>
        <p:spPr>
          <a:xfrm>
            <a:off x="345122" y="6397825"/>
            <a:ext cx="9601200" cy="125727"/>
          </a:xfrm>
          <a:prstGeom prst="rect">
            <a:avLst/>
          </a:prstGeom>
        </p:spPr>
        <p:txBody>
          <a:bodyPr/>
          <a:lstStyle>
            <a:lvl1pPr>
              <a:defRPr>
                <a:solidFill>
                  <a:schemeClr val="tx1"/>
                </a:solidFill>
              </a:defRPr>
            </a:lvl1pPr>
          </a:lstStyle>
          <a:p>
            <a:endParaRPr lang="en-US" dirty="0"/>
          </a:p>
        </p:txBody>
      </p:sp>
      <p:sp>
        <p:nvSpPr>
          <p:cNvPr id="16" name="Slide Number Placeholder 26">
            <a:extLst>
              <a:ext uri="{FF2B5EF4-FFF2-40B4-BE49-F238E27FC236}">
                <a16:creationId xmlns:a16="http://schemas.microsoft.com/office/drawing/2014/main" id="{9385CBC5-6469-09F5-408E-E620D08153E4}"/>
              </a:ext>
            </a:extLst>
          </p:cNvPr>
          <p:cNvSpPr>
            <a:spLocks noGrp="1"/>
          </p:cNvSpPr>
          <p:nvPr>
            <p:ph type="sldNum" sz="quarter" idx="22"/>
          </p:nvPr>
        </p:nvSpPr>
        <p:spPr>
          <a:xfrm>
            <a:off x="11541760" y="6397825"/>
            <a:ext cx="315276" cy="365125"/>
          </a:xfrm>
          <a:prstGeom prst="rect">
            <a:avLst/>
          </a:prstGeom>
        </p:spPr>
        <p:txBody>
          <a:bodyPr/>
          <a:lstStyle>
            <a:lvl1pPr>
              <a:defRPr>
                <a:solidFill>
                  <a:schemeClr val="tx1"/>
                </a:solidFill>
              </a:defRPr>
            </a:lvl1pPr>
          </a:lstStyle>
          <a:p>
            <a:fld id="{6772E023-1036-8A41-858B-B2D045903905}" type="slidenum">
              <a:rPr lang="en-US" smtClean="0"/>
              <a:pPr/>
              <a:t>‹#›</a:t>
            </a:fld>
            <a:endParaRPr lang="en-US" dirty="0"/>
          </a:p>
        </p:txBody>
      </p:sp>
      <p:sp>
        <p:nvSpPr>
          <p:cNvPr id="2" name="Footer Placeholder 14">
            <a:extLst>
              <a:ext uri="{FF2B5EF4-FFF2-40B4-BE49-F238E27FC236}">
                <a16:creationId xmlns:a16="http://schemas.microsoft.com/office/drawing/2014/main" id="{20186830-28F5-3F39-C6FD-77FB4D7FF043}"/>
              </a:ext>
            </a:extLst>
          </p:cNvPr>
          <p:cNvSpPr txBox="1">
            <a:spLocks/>
          </p:cNvSpPr>
          <p:nvPr userDrawn="1"/>
        </p:nvSpPr>
        <p:spPr>
          <a:xfrm>
            <a:off x="9685625" y="6379036"/>
            <a:ext cx="1949450" cy="365125"/>
          </a:xfrm>
          <a:prstGeom prst="rect">
            <a:avLst/>
          </a:prstGeom>
        </p:spPr>
        <p:txBody>
          <a:bodyPr vert="horz" lIns="0" tIns="0" rIns="0" bIns="0" rtlCol="0" anchor="t"/>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err="1">
                <a:solidFill>
                  <a:schemeClr val="accent2"/>
                </a:solidFill>
              </a:rPr>
              <a:t>nuveen</a:t>
            </a:r>
            <a:r>
              <a:rPr lang="en-US" sz="900" dirty="0">
                <a:solidFill>
                  <a:schemeClr val="accent2"/>
                </a:solidFill>
              </a:rPr>
              <a:t>    |</a:t>
            </a:r>
          </a:p>
        </p:txBody>
      </p:sp>
      <p:sp>
        <p:nvSpPr>
          <p:cNvPr id="5" name="Picture Placeholder 2">
            <a:extLst>
              <a:ext uri="{FF2B5EF4-FFF2-40B4-BE49-F238E27FC236}">
                <a16:creationId xmlns:a16="http://schemas.microsoft.com/office/drawing/2014/main" id="{3AFE35E2-917A-9FB9-27EC-52F99859E764}"/>
              </a:ext>
            </a:extLst>
          </p:cNvPr>
          <p:cNvSpPr>
            <a:spLocks noGrp="1"/>
          </p:cNvSpPr>
          <p:nvPr>
            <p:ph type="pic" sz="quarter" idx="23"/>
          </p:nvPr>
        </p:nvSpPr>
        <p:spPr>
          <a:xfrm>
            <a:off x="0" y="658813"/>
            <a:ext cx="5940425" cy="5507037"/>
          </a:xfrm>
          <a:prstGeom prst="round1Rect">
            <a:avLst>
              <a:gd name="adj" fmla="val 21910"/>
            </a:avLst>
          </a:prstGeom>
        </p:spPr>
        <p:txBody>
          <a:bodyPr/>
          <a:lstStyle/>
          <a:p>
            <a:endParaRPr lang="en-US"/>
          </a:p>
        </p:txBody>
      </p:sp>
    </p:spTree>
    <p:extLst>
      <p:ext uri="{BB962C8B-B14F-4D97-AF65-F5344CB8AC3E}">
        <p14:creationId xmlns:p14="http://schemas.microsoft.com/office/powerpoint/2010/main" val="71902993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ection Divider">
    <p:bg>
      <p:bgPr>
        <a:solidFill>
          <a:schemeClr val="accent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909696-467E-3D93-52A1-5380EECC35DE}"/>
              </a:ext>
            </a:extLst>
          </p:cNvPr>
          <p:cNvSpPr>
            <a:spLocks noGrp="1"/>
          </p:cNvSpPr>
          <p:nvPr>
            <p:ph type="title" hasCustomPrompt="1"/>
          </p:nvPr>
        </p:nvSpPr>
        <p:spPr>
          <a:xfrm>
            <a:off x="345122" y="1773237"/>
            <a:ext cx="7310825" cy="1403349"/>
          </a:xfrm>
        </p:spPr>
        <p:txBody>
          <a:bodyPr anchor="b"/>
          <a:lstStyle/>
          <a:p>
            <a:r>
              <a:rPr lang="en-US" dirty="0"/>
              <a:t>Divider Title Slide</a:t>
            </a:r>
          </a:p>
        </p:txBody>
      </p:sp>
      <p:sp>
        <p:nvSpPr>
          <p:cNvPr id="12" name="Footer Placeholder 24">
            <a:extLst>
              <a:ext uri="{FF2B5EF4-FFF2-40B4-BE49-F238E27FC236}">
                <a16:creationId xmlns:a16="http://schemas.microsoft.com/office/drawing/2014/main" id="{D6171904-C889-7E0A-EEAA-0CFDE10C7748}"/>
              </a:ext>
            </a:extLst>
          </p:cNvPr>
          <p:cNvSpPr>
            <a:spLocks noGrp="1"/>
          </p:cNvSpPr>
          <p:nvPr>
            <p:ph type="ftr" sz="quarter" idx="21"/>
          </p:nvPr>
        </p:nvSpPr>
        <p:spPr>
          <a:xfrm>
            <a:off x="345122" y="6397825"/>
            <a:ext cx="9601200" cy="125727"/>
          </a:xfrm>
          <a:prstGeom prst="rect">
            <a:avLst/>
          </a:prstGeom>
        </p:spPr>
        <p:txBody>
          <a:bodyPr/>
          <a:lstStyle>
            <a:lvl1pPr>
              <a:defRPr>
                <a:solidFill>
                  <a:schemeClr val="tx1"/>
                </a:solidFill>
              </a:defRPr>
            </a:lvl1pPr>
          </a:lstStyle>
          <a:p>
            <a:endParaRPr lang="en-US" dirty="0"/>
          </a:p>
        </p:txBody>
      </p:sp>
      <p:sp>
        <p:nvSpPr>
          <p:cNvPr id="13" name="Slide Number Placeholder 26">
            <a:extLst>
              <a:ext uri="{FF2B5EF4-FFF2-40B4-BE49-F238E27FC236}">
                <a16:creationId xmlns:a16="http://schemas.microsoft.com/office/drawing/2014/main" id="{ECF1DAAB-1620-8BCF-0297-3DBD3ACF789B}"/>
              </a:ext>
            </a:extLst>
          </p:cNvPr>
          <p:cNvSpPr>
            <a:spLocks noGrp="1"/>
          </p:cNvSpPr>
          <p:nvPr>
            <p:ph type="sldNum" sz="quarter" idx="22"/>
          </p:nvPr>
        </p:nvSpPr>
        <p:spPr>
          <a:xfrm>
            <a:off x="11541760" y="6397825"/>
            <a:ext cx="315276" cy="365125"/>
          </a:xfrm>
          <a:prstGeom prst="rect">
            <a:avLst/>
          </a:prstGeom>
        </p:spPr>
        <p:txBody>
          <a:bodyPr/>
          <a:lstStyle>
            <a:lvl1pPr>
              <a:defRPr>
                <a:solidFill>
                  <a:schemeClr val="tx1"/>
                </a:solidFill>
              </a:defRPr>
            </a:lvl1pPr>
          </a:lstStyle>
          <a:p>
            <a:fld id="{6772E023-1036-8A41-858B-B2D045903905}" type="slidenum">
              <a:rPr lang="en-US" smtClean="0"/>
              <a:pPr/>
              <a:t>‹#›</a:t>
            </a:fld>
            <a:endParaRPr lang="en-US" dirty="0"/>
          </a:p>
        </p:txBody>
      </p:sp>
      <p:sp>
        <p:nvSpPr>
          <p:cNvPr id="2" name="Footer Placeholder 14">
            <a:extLst>
              <a:ext uri="{FF2B5EF4-FFF2-40B4-BE49-F238E27FC236}">
                <a16:creationId xmlns:a16="http://schemas.microsoft.com/office/drawing/2014/main" id="{CCEFDD24-3283-3FC7-DCC4-3442EFAB9307}"/>
              </a:ext>
            </a:extLst>
          </p:cNvPr>
          <p:cNvSpPr txBox="1">
            <a:spLocks/>
          </p:cNvSpPr>
          <p:nvPr userDrawn="1"/>
        </p:nvSpPr>
        <p:spPr>
          <a:xfrm>
            <a:off x="9685625" y="6379036"/>
            <a:ext cx="1949450" cy="365125"/>
          </a:xfrm>
          <a:prstGeom prst="rect">
            <a:avLst/>
          </a:prstGeom>
        </p:spPr>
        <p:txBody>
          <a:bodyPr vert="horz" lIns="0" tIns="0" rIns="0" bIns="0" rtlCol="0" anchor="t"/>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err="1">
                <a:solidFill>
                  <a:schemeClr val="accent2"/>
                </a:solidFill>
              </a:rPr>
              <a:t>nuveen</a:t>
            </a:r>
            <a:r>
              <a:rPr lang="en-US" sz="900" dirty="0">
                <a:solidFill>
                  <a:schemeClr val="accent2"/>
                </a:solidFill>
              </a:rPr>
              <a:t>    |</a:t>
            </a:r>
          </a:p>
        </p:txBody>
      </p:sp>
    </p:spTree>
    <p:extLst>
      <p:ext uri="{BB962C8B-B14F-4D97-AF65-F5344CB8AC3E}">
        <p14:creationId xmlns:p14="http://schemas.microsoft.com/office/powerpoint/2010/main" val="285329987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Section Divider">
    <p:bg>
      <p:bgPr>
        <a:solidFill>
          <a:schemeClr val="accent3"/>
        </a:solidFill>
        <a:effectLst/>
      </p:bgPr>
    </p:bg>
    <p:spTree>
      <p:nvGrpSpPr>
        <p:cNvPr id="1" name=""/>
        <p:cNvGrpSpPr/>
        <p:nvPr/>
      </p:nvGrpSpPr>
      <p:grpSpPr>
        <a:xfrm>
          <a:off x="0" y="0"/>
          <a:ext cx="0" cy="0"/>
          <a:chOff x="0" y="0"/>
          <a:chExt cx="0" cy="0"/>
        </a:xfrm>
      </p:grpSpPr>
      <p:sp>
        <p:nvSpPr>
          <p:cNvPr id="13" name="Rectangle: Single Corner Rounded 2">
            <a:extLst>
              <a:ext uri="{FF2B5EF4-FFF2-40B4-BE49-F238E27FC236}">
                <a16:creationId xmlns:a16="http://schemas.microsoft.com/office/drawing/2014/main" id="{F5184C9C-D889-7455-C113-984C44F9AE7D}"/>
              </a:ext>
            </a:extLst>
          </p:cNvPr>
          <p:cNvSpPr/>
          <p:nvPr userDrawn="1"/>
        </p:nvSpPr>
        <p:spPr>
          <a:xfrm>
            <a:off x="0" y="658257"/>
            <a:ext cx="8904287" cy="5507592"/>
          </a:xfrm>
          <a:prstGeom prst="round1Rect">
            <a:avLst>
              <a:gd name="adj" fmla="val 21539"/>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2067" dirty="0"/>
          </a:p>
        </p:txBody>
      </p:sp>
      <p:sp>
        <p:nvSpPr>
          <p:cNvPr id="3" name="Title 2">
            <a:extLst>
              <a:ext uri="{FF2B5EF4-FFF2-40B4-BE49-F238E27FC236}">
                <a16:creationId xmlns:a16="http://schemas.microsoft.com/office/drawing/2014/main" id="{41909696-467E-3D93-52A1-5380EECC35DE}"/>
              </a:ext>
            </a:extLst>
          </p:cNvPr>
          <p:cNvSpPr>
            <a:spLocks noGrp="1"/>
          </p:cNvSpPr>
          <p:nvPr>
            <p:ph type="title" hasCustomPrompt="1"/>
          </p:nvPr>
        </p:nvSpPr>
        <p:spPr>
          <a:xfrm>
            <a:off x="345122" y="1773237"/>
            <a:ext cx="7310825" cy="1403349"/>
          </a:xfrm>
        </p:spPr>
        <p:txBody>
          <a:bodyPr anchor="b"/>
          <a:lstStyle>
            <a:lvl1pPr>
              <a:defRPr>
                <a:solidFill>
                  <a:schemeClr val="accent3"/>
                </a:solidFill>
              </a:defRPr>
            </a:lvl1pPr>
          </a:lstStyle>
          <a:p>
            <a:r>
              <a:rPr lang="en-US" dirty="0"/>
              <a:t>Divider Title Slide</a:t>
            </a:r>
          </a:p>
        </p:txBody>
      </p:sp>
      <p:sp>
        <p:nvSpPr>
          <p:cNvPr id="4" name="Text Placeholder 7">
            <a:extLst>
              <a:ext uri="{FF2B5EF4-FFF2-40B4-BE49-F238E27FC236}">
                <a16:creationId xmlns:a16="http://schemas.microsoft.com/office/drawing/2014/main" id="{40141274-E11E-A6C6-5420-B52541F02C3B}"/>
              </a:ext>
            </a:extLst>
          </p:cNvPr>
          <p:cNvSpPr>
            <a:spLocks noGrp="1"/>
          </p:cNvSpPr>
          <p:nvPr>
            <p:ph type="body" sz="quarter" idx="15" hasCustomPrompt="1"/>
          </p:nvPr>
        </p:nvSpPr>
        <p:spPr>
          <a:xfrm>
            <a:off x="345123" y="3297320"/>
            <a:ext cx="7310824" cy="864122"/>
          </a:xfrm>
          <a:prstGeom prst="rect">
            <a:avLst/>
          </a:prstGeom>
        </p:spPr>
        <p:txBody>
          <a:bodyPr lIns="0" tIns="0" rIns="0" bIns="0" anchor="t">
            <a:noAutofit/>
          </a:bodyPr>
          <a:lstStyle>
            <a:lvl1pPr marL="0" indent="0" algn="l">
              <a:lnSpc>
                <a:spcPct val="100000"/>
              </a:lnSpc>
              <a:spcAft>
                <a:spcPts val="0"/>
              </a:spcAft>
              <a:buNone/>
              <a:defRPr sz="1600" b="1">
                <a:solidFill>
                  <a:schemeClr val="bg1"/>
                </a:solidFill>
                <a:latin typeface="+mn-lt"/>
              </a:defRPr>
            </a:lvl1pPr>
            <a:lvl2pPr>
              <a:defRPr sz="907"/>
            </a:lvl2pPr>
            <a:lvl3pPr>
              <a:defRPr sz="907"/>
            </a:lvl3pPr>
            <a:lvl4pPr>
              <a:defRPr sz="907"/>
            </a:lvl4pPr>
            <a:lvl5pPr>
              <a:defRPr sz="907"/>
            </a:lvl5pPr>
          </a:lstStyle>
          <a:p>
            <a:pPr lvl="0"/>
            <a:r>
              <a:rPr lang="en-US" dirty="0"/>
              <a:t>Click to edit subtitle</a:t>
            </a:r>
          </a:p>
        </p:txBody>
      </p:sp>
      <p:sp>
        <p:nvSpPr>
          <p:cNvPr id="15" name="Footer Placeholder 24">
            <a:extLst>
              <a:ext uri="{FF2B5EF4-FFF2-40B4-BE49-F238E27FC236}">
                <a16:creationId xmlns:a16="http://schemas.microsoft.com/office/drawing/2014/main" id="{D9046AFA-721C-FAA3-3124-8822335DC6C8}"/>
              </a:ext>
            </a:extLst>
          </p:cNvPr>
          <p:cNvSpPr>
            <a:spLocks noGrp="1"/>
          </p:cNvSpPr>
          <p:nvPr>
            <p:ph type="ftr" sz="quarter" idx="21"/>
          </p:nvPr>
        </p:nvSpPr>
        <p:spPr>
          <a:xfrm>
            <a:off x="345122" y="6397825"/>
            <a:ext cx="9601200" cy="125727"/>
          </a:xfrm>
          <a:prstGeom prst="rect">
            <a:avLst/>
          </a:prstGeom>
        </p:spPr>
        <p:txBody>
          <a:bodyPr/>
          <a:lstStyle>
            <a:lvl1pPr>
              <a:defRPr>
                <a:solidFill>
                  <a:schemeClr val="tx1"/>
                </a:solidFill>
              </a:defRPr>
            </a:lvl1pPr>
          </a:lstStyle>
          <a:p>
            <a:endParaRPr lang="en-US" dirty="0"/>
          </a:p>
        </p:txBody>
      </p:sp>
      <p:sp>
        <p:nvSpPr>
          <p:cNvPr id="16" name="Slide Number Placeholder 26">
            <a:extLst>
              <a:ext uri="{FF2B5EF4-FFF2-40B4-BE49-F238E27FC236}">
                <a16:creationId xmlns:a16="http://schemas.microsoft.com/office/drawing/2014/main" id="{9385CBC5-6469-09F5-408E-E620D08153E4}"/>
              </a:ext>
            </a:extLst>
          </p:cNvPr>
          <p:cNvSpPr>
            <a:spLocks noGrp="1"/>
          </p:cNvSpPr>
          <p:nvPr>
            <p:ph type="sldNum" sz="quarter" idx="22"/>
          </p:nvPr>
        </p:nvSpPr>
        <p:spPr>
          <a:xfrm>
            <a:off x="11541760" y="6397825"/>
            <a:ext cx="315276" cy="365125"/>
          </a:xfrm>
          <a:prstGeom prst="rect">
            <a:avLst/>
          </a:prstGeom>
        </p:spPr>
        <p:txBody>
          <a:bodyPr/>
          <a:lstStyle>
            <a:lvl1pPr>
              <a:defRPr>
                <a:solidFill>
                  <a:schemeClr val="tx1"/>
                </a:solidFill>
              </a:defRPr>
            </a:lvl1pPr>
          </a:lstStyle>
          <a:p>
            <a:fld id="{6772E023-1036-8A41-858B-B2D045903905}" type="slidenum">
              <a:rPr lang="en-US" smtClean="0"/>
              <a:pPr/>
              <a:t>‹#›</a:t>
            </a:fld>
            <a:endParaRPr lang="en-US" dirty="0"/>
          </a:p>
        </p:txBody>
      </p:sp>
      <p:sp>
        <p:nvSpPr>
          <p:cNvPr id="2" name="Footer Placeholder 14">
            <a:extLst>
              <a:ext uri="{FF2B5EF4-FFF2-40B4-BE49-F238E27FC236}">
                <a16:creationId xmlns:a16="http://schemas.microsoft.com/office/drawing/2014/main" id="{20186830-28F5-3F39-C6FD-77FB4D7FF043}"/>
              </a:ext>
            </a:extLst>
          </p:cNvPr>
          <p:cNvSpPr txBox="1">
            <a:spLocks/>
          </p:cNvSpPr>
          <p:nvPr userDrawn="1"/>
        </p:nvSpPr>
        <p:spPr>
          <a:xfrm>
            <a:off x="9685625" y="6379036"/>
            <a:ext cx="1949450" cy="365125"/>
          </a:xfrm>
          <a:prstGeom prst="rect">
            <a:avLst/>
          </a:prstGeom>
        </p:spPr>
        <p:txBody>
          <a:bodyPr vert="horz" lIns="0" tIns="0" rIns="0" bIns="0" rtlCol="0" anchor="t"/>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err="1">
                <a:solidFill>
                  <a:schemeClr val="accent2"/>
                </a:solidFill>
              </a:rPr>
              <a:t>nuveen</a:t>
            </a:r>
            <a:r>
              <a:rPr lang="en-US" sz="900" dirty="0">
                <a:solidFill>
                  <a:schemeClr val="accent2"/>
                </a:solidFill>
              </a:rPr>
              <a:t>    |</a:t>
            </a:r>
          </a:p>
        </p:txBody>
      </p:sp>
    </p:spTree>
    <p:extLst>
      <p:ext uri="{BB962C8B-B14F-4D97-AF65-F5344CB8AC3E}">
        <p14:creationId xmlns:p14="http://schemas.microsoft.com/office/powerpoint/2010/main" val="40491888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Divider">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909696-467E-3D93-52A1-5380EECC35DE}"/>
              </a:ext>
            </a:extLst>
          </p:cNvPr>
          <p:cNvSpPr>
            <a:spLocks noGrp="1"/>
          </p:cNvSpPr>
          <p:nvPr>
            <p:ph type="title" hasCustomPrompt="1"/>
          </p:nvPr>
        </p:nvSpPr>
        <p:spPr>
          <a:xfrm>
            <a:off x="345122" y="1773237"/>
            <a:ext cx="7310825" cy="1403349"/>
          </a:xfrm>
        </p:spPr>
        <p:txBody>
          <a:bodyPr anchor="b"/>
          <a:lstStyle>
            <a:lvl1pPr>
              <a:defRPr>
                <a:solidFill>
                  <a:schemeClr val="accent3"/>
                </a:solidFill>
              </a:defRPr>
            </a:lvl1pPr>
          </a:lstStyle>
          <a:p>
            <a:r>
              <a:rPr lang="en-US" dirty="0"/>
              <a:t>Divider Title Slide</a:t>
            </a:r>
          </a:p>
        </p:txBody>
      </p:sp>
      <p:sp>
        <p:nvSpPr>
          <p:cNvPr id="12" name="Footer Placeholder 24">
            <a:extLst>
              <a:ext uri="{FF2B5EF4-FFF2-40B4-BE49-F238E27FC236}">
                <a16:creationId xmlns:a16="http://schemas.microsoft.com/office/drawing/2014/main" id="{11825EC3-C70B-DA05-EF20-301AD8874636}"/>
              </a:ext>
            </a:extLst>
          </p:cNvPr>
          <p:cNvSpPr>
            <a:spLocks noGrp="1"/>
          </p:cNvSpPr>
          <p:nvPr>
            <p:ph type="ftr" sz="quarter" idx="21"/>
          </p:nvPr>
        </p:nvSpPr>
        <p:spPr>
          <a:xfrm>
            <a:off x="345122" y="6397825"/>
            <a:ext cx="9601200" cy="125727"/>
          </a:xfrm>
          <a:prstGeom prst="rect">
            <a:avLst/>
          </a:prstGeom>
        </p:spPr>
        <p:txBody>
          <a:bodyPr/>
          <a:lstStyle>
            <a:lvl1pPr>
              <a:defRPr>
                <a:solidFill>
                  <a:schemeClr val="accent5"/>
                </a:solidFill>
              </a:defRPr>
            </a:lvl1pPr>
          </a:lstStyle>
          <a:p>
            <a:endParaRPr lang="en-US" dirty="0"/>
          </a:p>
        </p:txBody>
      </p:sp>
      <p:sp>
        <p:nvSpPr>
          <p:cNvPr id="13" name="Slide Number Placeholder 26">
            <a:extLst>
              <a:ext uri="{FF2B5EF4-FFF2-40B4-BE49-F238E27FC236}">
                <a16:creationId xmlns:a16="http://schemas.microsoft.com/office/drawing/2014/main" id="{6618DABB-A933-CE6A-831D-60A450E7E2C1}"/>
              </a:ext>
            </a:extLst>
          </p:cNvPr>
          <p:cNvSpPr>
            <a:spLocks noGrp="1"/>
          </p:cNvSpPr>
          <p:nvPr>
            <p:ph type="sldNum" sz="quarter" idx="22"/>
          </p:nvPr>
        </p:nvSpPr>
        <p:spPr>
          <a:xfrm>
            <a:off x="11541760" y="6397825"/>
            <a:ext cx="315276" cy="365125"/>
          </a:xfrm>
          <a:prstGeom prst="rect">
            <a:avLst/>
          </a:prstGeom>
        </p:spPr>
        <p:txBody>
          <a:bodyPr/>
          <a:lstStyle>
            <a:lvl1pPr>
              <a:defRPr>
                <a:solidFill>
                  <a:schemeClr val="accent5"/>
                </a:solidFill>
              </a:defRPr>
            </a:lvl1pPr>
          </a:lstStyle>
          <a:p>
            <a:fld id="{6772E023-1036-8A41-858B-B2D045903905}" type="slidenum">
              <a:rPr lang="en-US" smtClean="0"/>
              <a:pPr/>
              <a:t>‹#›</a:t>
            </a:fld>
            <a:endParaRPr lang="en-US" dirty="0"/>
          </a:p>
        </p:txBody>
      </p:sp>
      <p:sp>
        <p:nvSpPr>
          <p:cNvPr id="2" name="Footer Placeholder 14">
            <a:extLst>
              <a:ext uri="{FF2B5EF4-FFF2-40B4-BE49-F238E27FC236}">
                <a16:creationId xmlns:a16="http://schemas.microsoft.com/office/drawing/2014/main" id="{5034242E-8EE5-F676-9515-64FF19B1457B}"/>
              </a:ext>
            </a:extLst>
          </p:cNvPr>
          <p:cNvSpPr txBox="1">
            <a:spLocks/>
          </p:cNvSpPr>
          <p:nvPr userDrawn="1"/>
        </p:nvSpPr>
        <p:spPr>
          <a:xfrm>
            <a:off x="9685625" y="6379036"/>
            <a:ext cx="1949450" cy="365125"/>
          </a:xfrm>
          <a:prstGeom prst="rect">
            <a:avLst/>
          </a:prstGeom>
        </p:spPr>
        <p:txBody>
          <a:bodyPr vert="horz" lIns="0" tIns="0" rIns="0" bIns="0" rtlCol="0" anchor="t"/>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err="1">
                <a:solidFill>
                  <a:schemeClr val="bg2"/>
                </a:solidFill>
              </a:rPr>
              <a:t>nuveen</a:t>
            </a:r>
            <a:r>
              <a:rPr lang="en-US" sz="900" dirty="0">
                <a:solidFill>
                  <a:schemeClr val="bg2"/>
                </a:solidFill>
              </a:rPr>
              <a:t>    |</a:t>
            </a:r>
          </a:p>
        </p:txBody>
      </p:sp>
    </p:spTree>
    <p:extLst>
      <p:ext uri="{BB962C8B-B14F-4D97-AF65-F5344CB8AC3E}">
        <p14:creationId xmlns:p14="http://schemas.microsoft.com/office/powerpoint/2010/main" val="26779649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ection Divider">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909696-467E-3D93-52A1-5380EECC35DE}"/>
              </a:ext>
            </a:extLst>
          </p:cNvPr>
          <p:cNvSpPr>
            <a:spLocks noGrp="1"/>
          </p:cNvSpPr>
          <p:nvPr>
            <p:ph type="title" hasCustomPrompt="1"/>
          </p:nvPr>
        </p:nvSpPr>
        <p:spPr>
          <a:xfrm>
            <a:off x="345122" y="1773237"/>
            <a:ext cx="7310825" cy="1403349"/>
          </a:xfrm>
        </p:spPr>
        <p:txBody>
          <a:bodyPr anchor="b"/>
          <a:lstStyle/>
          <a:p>
            <a:r>
              <a:rPr lang="en-US" dirty="0"/>
              <a:t>Divider Title Slide</a:t>
            </a:r>
          </a:p>
        </p:txBody>
      </p:sp>
      <p:sp>
        <p:nvSpPr>
          <p:cNvPr id="12" name="Footer Placeholder 24">
            <a:extLst>
              <a:ext uri="{FF2B5EF4-FFF2-40B4-BE49-F238E27FC236}">
                <a16:creationId xmlns:a16="http://schemas.microsoft.com/office/drawing/2014/main" id="{16B9A512-88C4-0334-D2A4-4E3CF51F061D}"/>
              </a:ext>
            </a:extLst>
          </p:cNvPr>
          <p:cNvSpPr>
            <a:spLocks noGrp="1"/>
          </p:cNvSpPr>
          <p:nvPr>
            <p:ph type="ftr" sz="quarter" idx="21"/>
          </p:nvPr>
        </p:nvSpPr>
        <p:spPr>
          <a:xfrm>
            <a:off x="345122" y="6397825"/>
            <a:ext cx="9601200" cy="125727"/>
          </a:xfrm>
          <a:prstGeom prst="rect">
            <a:avLst/>
          </a:prstGeom>
        </p:spPr>
        <p:txBody>
          <a:bodyPr/>
          <a:lstStyle>
            <a:lvl1pPr>
              <a:defRPr>
                <a:solidFill>
                  <a:schemeClr val="tx1"/>
                </a:solidFill>
              </a:defRPr>
            </a:lvl1pPr>
          </a:lstStyle>
          <a:p>
            <a:endParaRPr lang="en-US" dirty="0"/>
          </a:p>
        </p:txBody>
      </p:sp>
      <p:sp>
        <p:nvSpPr>
          <p:cNvPr id="13" name="Slide Number Placeholder 26">
            <a:extLst>
              <a:ext uri="{FF2B5EF4-FFF2-40B4-BE49-F238E27FC236}">
                <a16:creationId xmlns:a16="http://schemas.microsoft.com/office/drawing/2014/main" id="{D5908CCC-3410-EB7C-DD26-182FEA9F98FF}"/>
              </a:ext>
            </a:extLst>
          </p:cNvPr>
          <p:cNvSpPr>
            <a:spLocks noGrp="1"/>
          </p:cNvSpPr>
          <p:nvPr>
            <p:ph type="sldNum" sz="quarter" idx="22"/>
          </p:nvPr>
        </p:nvSpPr>
        <p:spPr>
          <a:xfrm>
            <a:off x="11541760" y="6397825"/>
            <a:ext cx="315276" cy="365125"/>
          </a:xfrm>
          <a:prstGeom prst="rect">
            <a:avLst/>
          </a:prstGeom>
        </p:spPr>
        <p:txBody>
          <a:bodyPr/>
          <a:lstStyle>
            <a:lvl1pPr>
              <a:defRPr>
                <a:solidFill>
                  <a:schemeClr val="tx1"/>
                </a:solidFill>
              </a:defRPr>
            </a:lvl1pPr>
          </a:lstStyle>
          <a:p>
            <a:fld id="{6772E023-1036-8A41-858B-B2D045903905}" type="slidenum">
              <a:rPr lang="en-US" smtClean="0"/>
              <a:pPr/>
              <a:t>‹#›</a:t>
            </a:fld>
            <a:endParaRPr lang="en-US" dirty="0"/>
          </a:p>
        </p:txBody>
      </p:sp>
      <p:sp>
        <p:nvSpPr>
          <p:cNvPr id="2" name="Footer Placeholder 14">
            <a:extLst>
              <a:ext uri="{FF2B5EF4-FFF2-40B4-BE49-F238E27FC236}">
                <a16:creationId xmlns:a16="http://schemas.microsoft.com/office/drawing/2014/main" id="{D8D44590-96F2-378C-06A6-E07154F9CD9B}"/>
              </a:ext>
            </a:extLst>
          </p:cNvPr>
          <p:cNvSpPr txBox="1">
            <a:spLocks/>
          </p:cNvSpPr>
          <p:nvPr userDrawn="1"/>
        </p:nvSpPr>
        <p:spPr>
          <a:xfrm>
            <a:off x="9685625" y="6379036"/>
            <a:ext cx="1949450" cy="365125"/>
          </a:xfrm>
          <a:prstGeom prst="rect">
            <a:avLst/>
          </a:prstGeom>
        </p:spPr>
        <p:txBody>
          <a:bodyPr vert="horz" lIns="0" tIns="0" rIns="0" bIns="0" rtlCol="0" anchor="t"/>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err="1">
                <a:solidFill>
                  <a:schemeClr val="accent2"/>
                </a:solidFill>
              </a:rPr>
              <a:t>nuveen</a:t>
            </a:r>
            <a:r>
              <a:rPr lang="en-US" sz="900" dirty="0">
                <a:solidFill>
                  <a:schemeClr val="accent2"/>
                </a:solidFill>
              </a:rPr>
              <a:t>    |</a:t>
            </a:r>
          </a:p>
        </p:txBody>
      </p:sp>
    </p:spTree>
    <p:extLst>
      <p:ext uri="{BB962C8B-B14F-4D97-AF65-F5344CB8AC3E}">
        <p14:creationId xmlns:p14="http://schemas.microsoft.com/office/powerpoint/2010/main" val="187716638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Section Divider">
    <p:bg>
      <p:bgPr>
        <a:solidFill>
          <a:schemeClr val="accent1"/>
        </a:solidFill>
        <a:effectLst/>
      </p:bgPr>
    </p:bg>
    <p:spTree>
      <p:nvGrpSpPr>
        <p:cNvPr id="1" name=""/>
        <p:cNvGrpSpPr/>
        <p:nvPr/>
      </p:nvGrpSpPr>
      <p:grpSpPr>
        <a:xfrm>
          <a:off x="0" y="0"/>
          <a:ext cx="0" cy="0"/>
          <a:chOff x="0" y="0"/>
          <a:chExt cx="0" cy="0"/>
        </a:xfrm>
      </p:grpSpPr>
      <p:sp>
        <p:nvSpPr>
          <p:cNvPr id="2" name="Rectangle: Single Corner Rounded 2">
            <a:extLst>
              <a:ext uri="{FF2B5EF4-FFF2-40B4-BE49-F238E27FC236}">
                <a16:creationId xmlns:a16="http://schemas.microsoft.com/office/drawing/2014/main" id="{E2F733C7-3679-5C78-7A34-17B5C13ED4F1}"/>
              </a:ext>
            </a:extLst>
          </p:cNvPr>
          <p:cNvSpPr/>
          <p:nvPr userDrawn="1"/>
        </p:nvSpPr>
        <p:spPr>
          <a:xfrm>
            <a:off x="0" y="658257"/>
            <a:ext cx="8904287" cy="5507592"/>
          </a:xfrm>
          <a:prstGeom prst="round1Rect">
            <a:avLst>
              <a:gd name="adj" fmla="val 21539"/>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2067" dirty="0"/>
          </a:p>
        </p:txBody>
      </p:sp>
      <p:sp>
        <p:nvSpPr>
          <p:cNvPr id="3" name="Title 2">
            <a:extLst>
              <a:ext uri="{FF2B5EF4-FFF2-40B4-BE49-F238E27FC236}">
                <a16:creationId xmlns:a16="http://schemas.microsoft.com/office/drawing/2014/main" id="{41909696-467E-3D93-52A1-5380EECC35DE}"/>
              </a:ext>
            </a:extLst>
          </p:cNvPr>
          <p:cNvSpPr>
            <a:spLocks noGrp="1"/>
          </p:cNvSpPr>
          <p:nvPr>
            <p:ph type="title" hasCustomPrompt="1"/>
          </p:nvPr>
        </p:nvSpPr>
        <p:spPr>
          <a:xfrm>
            <a:off x="345122" y="1773237"/>
            <a:ext cx="7310825" cy="1403349"/>
          </a:xfrm>
        </p:spPr>
        <p:txBody>
          <a:bodyPr anchor="b"/>
          <a:lstStyle>
            <a:lvl1pPr>
              <a:defRPr>
                <a:solidFill>
                  <a:schemeClr val="accent1"/>
                </a:solidFill>
              </a:defRPr>
            </a:lvl1pPr>
          </a:lstStyle>
          <a:p>
            <a:r>
              <a:rPr lang="en-US" dirty="0"/>
              <a:t>Divider Title Slide</a:t>
            </a:r>
          </a:p>
        </p:txBody>
      </p:sp>
      <p:sp>
        <p:nvSpPr>
          <p:cNvPr id="4" name="Text Placeholder 7">
            <a:extLst>
              <a:ext uri="{FF2B5EF4-FFF2-40B4-BE49-F238E27FC236}">
                <a16:creationId xmlns:a16="http://schemas.microsoft.com/office/drawing/2014/main" id="{40141274-E11E-A6C6-5420-B52541F02C3B}"/>
              </a:ext>
            </a:extLst>
          </p:cNvPr>
          <p:cNvSpPr>
            <a:spLocks noGrp="1"/>
          </p:cNvSpPr>
          <p:nvPr>
            <p:ph type="body" sz="quarter" idx="15" hasCustomPrompt="1"/>
          </p:nvPr>
        </p:nvSpPr>
        <p:spPr>
          <a:xfrm>
            <a:off x="345123" y="3297320"/>
            <a:ext cx="7310824" cy="864122"/>
          </a:xfrm>
          <a:prstGeom prst="rect">
            <a:avLst/>
          </a:prstGeom>
        </p:spPr>
        <p:txBody>
          <a:bodyPr lIns="0" tIns="0" rIns="0" bIns="0" anchor="t">
            <a:noAutofit/>
          </a:bodyPr>
          <a:lstStyle>
            <a:lvl1pPr marL="0" indent="0" algn="l">
              <a:lnSpc>
                <a:spcPct val="100000"/>
              </a:lnSpc>
              <a:spcAft>
                <a:spcPts val="0"/>
              </a:spcAft>
              <a:buNone/>
              <a:defRPr sz="1600" b="1">
                <a:solidFill>
                  <a:schemeClr val="bg1"/>
                </a:solidFill>
                <a:latin typeface="+mn-lt"/>
              </a:defRPr>
            </a:lvl1pPr>
            <a:lvl2pPr>
              <a:defRPr sz="907"/>
            </a:lvl2pPr>
            <a:lvl3pPr>
              <a:defRPr sz="907"/>
            </a:lvl3pPr>
            <a:lvl4pPr>
              <a:defRPr sz="907"/>
            </a:lvl4pPr>
            <a:lvl5pPr>
              <a:defRPr sz="907"/>
            </a:lvl5pPr>
          </a:lstStyle>
          <a:p>
            <a:pPr lvl="0"/>
            <a:r>
              <a:rPr lang="en-US" dirty="0"/>
              <a:t>Click to edit subtitle</a:t>
            </a:r>
          </a:p>
        </p:txBody>
      </p:sp>
      <p:sp>
        <p:nvSpPr>
          <p:cNvPr id="6" name="Footer Placeholder 24">
            <a:extLst>
              <a:ext uri="{FF2B5EF4-FFF2-40B4-BE49-F238E27FC236}">
                <a16:creationId xmlns:a16="http://schemas.microsoft.com/office/drawing/2014/main" id="{640B67C9-4603-C3FD-E4EB-57DBF499D63F}"/>
              </a:ext>
            </a:extLst>
          </p:cNvPr>
          <p:cNvSpPr>
            <a:spLocks noGrp="1"/>
          </p:cNvSpPr>
          <p:nvPr>
            <p:ph type="ftr" sz="quarter" idx="21"/>
          </p:nvPr>
        </p:nvSpPr>
        <p:spPr>
          <a:xfrm>
            <a:off x="345122" y="6397825"/>
            <a:ext cx="9601200" cy="125727"/>
          </a:xfrm>
          <a:prstGeom prst="rect">
            <a:avLst/>
          </a:prstGeom>
        </p:spPr>
        <p:txBody>
          <a:bodyPr/>
          <a:lstStyle>
            <a:lvl1pPr>
              <a:defRPr>
                <a:solidFill>
                  <a:schemeClr val="tx1"/>
                </a:solidFill>
              </a:defRPr>
            </a:lvl1pPr>
          </a:lstStyle>
          <a:p>
            <a:endParaRPr lang="en-US" dirty="0"/>
          </a:p>
        </p:txBody>
      </p:sp>
      <p:sp>
        <p:nvSpPr>
          <p:cNvPr id="7" name="Slide Number Placeholder 26">
            <a:extLst>
              <a:ext uri="{FF2B5EF4-FFF2-40B4-BE49-F238E27FC236}">
                <a16:creationId xmlns:a16="http://schemas.microsoft.com/office/drawing/2014/main" id="{217C2BA7-F0F9-2A22-1E35-5FACDA394EF4}"/>
              </a:ext>
            </a:extLst>
          </p:cNvPr>
          <p:cNvSpPr>
            <a:spLocks noGrp="1"/>
          </p:cNvSpPr>
          <p:nvPr>
            <p:ph type="sldNum" sz="quarter" idx="22"/>
          </p:nvPr>
        </p:nvSpPr>
        <p:spPr>
          <a:xfrm>
            <a:off x="11541760" y="6397825"/>
            <a:ext cx="315276" cy="365125"/>
          </a:xfrm>
          <a:prstGeom prst="rect">
            <a:avLst/>
          </a:prstGeom>
        </p:spPr>
        <p:txBody>
          <a:bodyPr/>
          <a:lstStyle>
            <a:lvl1pPr>
              <a:defRPr>
                <a:solidFill>
                  <a:schemeClr val="tx1"/>
                </a:solidFill>
              </a:defRPr>
            </a:lvl1pPr>
          </a:lstStyle>
          <a:p>
            <a:fld id="{6772E023-1036-8A41-858B-B2D045903905}" type="slidenum">
              <a:rPr lang="en-US" smtClean="0"/>
              <a:pPr/>
              <a:t>‹#›</a:t>
            </a:fld>
            <a:endParaRPr lang="en-US" dirty="0"/>
          </a:p>
        </p:txBody>
      </p:sp>
      <p:sp>
        <p:nvSpPr>
          <p:cNvPr id="5" name="Footer Placeholder 14">
            <a:extLst>
              <a:ext uri="{FF2B5EF4-FFF2-40B4-BE49-F238E27FC236}">
                <a16:creationId xmlns:a16="http://schemas.microsoft.com/office/drawing/2014/main" id="{3B02F62B-236E-972D-CEEB-9A0D443BE1A9}"/>
              </a:ext>
            </a:extLst>
          </p:cNvPr>
          <p:cNvSpPr txBox="1">
            <a:spLocks/>
          </p:cNvSpPr>
          <p:nvPr userDrawn="1"/>
        </p:nvSpPr>
        <p:spPr>
          <a:xfrm>
            <a:off x="9685625" y="6379036"/>
            <a:ext cx="1949450" cy="365125"/>
          </a:xfrm>
          <a:prstGeom prst="rect">
            <a:avLst/>
          </a:prstGeom>
        </p:spPr>
        <p:txBody>
          <a:bodyPr vert="horz" lIns="0" tIns="0" rIns="0" bIns="0" rtlCol="0" anchor="t"/>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err="1">
                <a:solidFill>
                  <a:schemeClr val="accent2"/>
                </a:solidFill>
              </a:rPr>
              <a:t>nuveen</a:t>
            </a:r>
            <a:r>
              <a:rPr lang="en-US" sz="900" dirty="0">
                <a:solidFill>
                  <a:schemeClr val="accent2"/>
                </a:solidFill>
              </a:rPr>
              <a:t>    |</a:t>
            </a:r>
          </a:p>
        </p:txBody>
      </p:sp>
    </p:spTree>
    <p:extLst>
      <p:ext uri="{BB962C8B-B14F-4D97-AF65-F5344CB8AC3E}">
        <p14:creationId xmlns:p14="http://schemas.microsoft.com/office/powerpoint/2010/main" val="216904409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Section Divider">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909696-467E-3D93-52A1-5380EECC35DE}"/>
              </a:ext>
            </a:extLst>
          </p:cNvPr>
          <p:cNvSpPr>
            <a:spLocks noGrp="1"/>
          </p:cNvSpPr>
          <p:nvPr>
            <p:ph type="title" hasCustomPrompt="1"/>
          </p:nvPr>
        </p:nvSpPr>
        <p:spPr>
          <a:xfrm>
            <a:off x="345122" y="1773237"/>
            <a:ext cx="7310825" cy="1403349"/>
          </a:xfrm>
        </p:spPr>
        <p:txBody>
          <a:bodyPr anchor="b"/>
          <a:lstStyle>
            <a:lvl1pPr>
              <a:defRPr>
                <a:solidFill>
                  <a:schemeClr val="accent1"/>
                </a:solidFill>
              </a:defRPr>
            </a:lvl1pPr>
          </a:lstStyle>
          <a:p>
            <a:r>
              <a:rPr lang="en-US" dirty="0"/>
              <a:t>Divider Title Slide</a:t>
            </a:r>
          </a:p>
        </p:txBody>
      </p:sp>
      <p:sp>
        <p:nvSpPr>
          <p:cNvPr id="12" name="Footer Placeholder 24">
            <a:extLst>
              <a:ext uri="{FF2B5EF4-FFF2-40B4-BE49-F238E27FC236}">
                <a16:creationId xmlns:a16="http://schemas.microsoft.com/office/drawing/2014/main" id="{11825EC3-C70B-DA05-EF20-301AD8874636}"/>
              </a:ext>
            </a:extLst>
          </p:cNvPr>
          <p:cNvSpPr>
            <a:spLocks noGrp="1"/>
          </p:cNvSpPr>
          <p:nvPr>
            <p:ph type="ftr" sz="quarter" idx="21"/>
          </p:nvPr>
        </p:nvSpPr>
        <p:spPr>
          <a:xfrm>
            <a:off x="345122" y="6397825"/>
            <a:ext cx="9601200" cy="125727"/>
          </a:xfrm>
          <a:prstGeom prst="rect">
            <a:avLst/>
          </a:prstGeom>
        </p:spPr>
        <p:txBody>
          <a:bodyPr/>
          <a:lstStyle>
            <a:lvl1pPr>
              <a:defRPr>
                <a:solidFill>
                  <a:schemeClr val="accent5"/>
                </a:solidFill>
              </a:defRPr>
            </a:lvl1pPr>
          </a:lstStyle>
          <a:p>
            <a:endParaRPr lang="en-US" dirty="0"/>
          </a:p>
        </p:txBody>
      </p:sp>
      <p:sp>
        <p:nvSpPr>
          <p:cNvPr id="13" name="Slide Number Placeholder 26">
            <a:extLst>
              <a:ext uri="{FF2B5EF4-FFF2-40B4-BE49-F238E27FC236}">
                <a16:creationId xmlns:a16="http://schemas.microsoft.com/office/drawing/2014/main" id="{6618DABB-A933-CE6A-831D-60A450E7E2C1}"/>
              </a:ext>
            </a:extLst>
          </p:cNvPr>
          <p:cNvSpPr>
            <a:spLocks noGrp="1"/>
          </p:cNvSpPr>
          <p:nvPr>
            <p:ph type="sldNum" sz="quarter" idx="22"/>
          </p:nvPr>
        </p:nvSpPr>
        <p:spPr>
          <a:xfrm>
            <a:off x="11541760" y="6397825"/>
            <a:ext cx="315276" cy="365125"/>
          </a:xfrm>
          <a:prstGeom prst="rect">
            <a:avLst/>
          </a:prstGeom>
        </p:spPr>
        <p:txBody>
          <a:bodyPr/>
          <a:lstStyle>
            <a:lvl1pPr>
              <a:defRPr>
                <a:solidFill>
                  <a:schemeClr val="accent5"/>
                </a:solidFill>
              </a:defRPr>
            </a:lvl1pPr>
          </a:lstStyle>
          <a:p>
            <a:fld id="{6772E023-1036-8A41-858B-B2D045903905}" type="slidenum">
              <a:rPr lang="en-US" smtClean="0"/>
              <a:pPr/>
              <a:t>‹#›</a:t>
            </a:fld>
            <a:endParaRPr lang="en-US" dirty="0"/>
          </a:p>
        </p:txBody>
      </p:sp>
      <p:sp>
        <p:nvSpPr>
          <p:cNvPr id="2" name="Footer Placeholder 14">
            <a:extLst>
              <a:ext uri="{FF2B5EF4-FFF2-40B4-BE49-F238E27FC236}">
                <a16:creationId xmlns:a16="http://schemas.microsoft.com/office/drawing/2014/main" id="{5034242E-8EE5-F676-9515-64FF19B1457B}"/>
              </a:ext>
            </a:extLst>
          </p:cNvPr>
          <p:cNvSpPr txBox="1">
            <a:spLocks/>
          </p:cNvSpPr>
          <p:nvPr userDrawn="1"/>
        </p:nvSpPr>
        <p:spPr>
          <a:xfrm>
            <a:off x="9685625" y="6379036"/>
            <a:ext cx="1949450" cy="365125"/>
          </a:xfrm>
          <a:prstGeom prst="rect">
            <a:avLst/>
          </a:prstGeom>
        </p:spPr>
        <p:txBody>
          <a:bodyPr vert="horz" lIns="0" tIns="0" rIns="0" bIns="0" rtlCol="0" anchor="t"/>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err="1">
                <a:solidFill>
                  <a:schemeClr val="bg2"/>
                </a:solidFill>
              </a:rPr>
              <a:t>nuveen</a:t>
            </a:r>
            <a:r>
              <a:rPr lang="en-US" sz="900" dirty="0">
                <a:solidFill>
                  <a:schemeClr val="bg2"/>
                </a:solidFill>
              </a:rPr>
              <a:t>    |</a:t>
            </a:r>
          </a:p>
        </p:txBody>
      </p:sp>
    </p:spTree>
    <p:extLst>
      <p:ext uri="{BB962C8B-B14F-4D97-AF65-F5344CB8AC3E}">
        <p14:creationId xmlns:p14="http://schemas.microsoft.com/office/powerpoint/2010/main" val="132898584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ementine_Cover_Photo">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0605F7-F234-649B-4544-AA485FD68B38}"/>
              </a:ext>
            </a:extLst>
          </p:cNvPr>
          <p:cNvSpPr>
            <a:spLocks noGrp="1"/>
          </p:cNvSpPr>
          <p:nvPr>
            <p:ph type="pic" sz="quarter" idx="22"/>
          </p:nvPr>
        </p:nvSpPr>
        <p:spPr>
          <a:xfrm>
            <a:off x="0" y="0"/>
            <a:ext cx="12192000" cy="6858000"/>
          </a:xfrm>
        </p:spPr>
        <p:txBody>
          <a:bodyPr/>
          <a:lstStyle/>
          <a:p>
            <a:endParaRPr lang="en-US"/>
          </a:p>
        </p:txBody>
      </p:sp>
      <p:sp>
        <p:nvSpPr>
          <p:cNvPr id="11" name="Text Placeholder 16">
            <a:extLst>
              <a:ext uri="{FF2B5EF4-FFF2-40B4-BE49-F238E27FC236}">
                <a16:creationId xmlns:a16="http://schemas.microsoft.com/office/drawing/2014/main" id="{C478162D-113E-7F84-2EF8-3F357C9D6059}"/>
              </a:ext>
            </a:extLst>
          </p:cNvPr>
          <p:cNvSpPr>
            <a:spLocks noGrp="1"/>
          </p:cNvSpPr>
          <p:nvPr>
            <p:ph type="body" sz="quarter" idx="19" hasCustomPrompt="1"/>
          </p:nvPr>
        </p:nvSpPr>
        <p:spPr>
          <a:xfrm>
            <a:off x="334963" y="5233820"/>
            <a:ext cx="5189282" cy="413737"/>
          </a:xfrm>
          <a:prstGeom prst="rect">
            <a:avLst/>
          </a:prstGeom>
        </p:spPr>
        <p:txBody>
          <a:bodyPr lIns="0" tIns="0" rIns="0" bIns="0" anchor="t">
            <a:noAutofit/>
          </a:bodyPr>
          <a:lstStyle>
            <a:lvl1pPr marL="0" indent="0">
              <a:lnSpc>
                <a:spcPct val="100000"/>
              </a:lnSpc>
              <a:spcAft>
                <a:spcPts val="0"/>
              </a:spcAft>
              <a:buNone/>
              <a:defRPr sz="1600" b="0">
                <a:solidFill>
                  <a:schemeClr val="accent5"/>
                </a:solidFill>
                <a:latin typeface="+mn-lt"/>
              </a:defRPr>
            </a:lvl1pPr>
            <a:lvl2pPr>
              <a:defRPr sz="907"/>
            </a:lvl2pPr>
            <a:lvl3pPr>
              <a:defRPr sz="907"/>
            </a:lvl3pPr>
            <a:lvl4pPr>
              <a:defRPr sz="907"/>
            </a:lvl4pPr>
            <a:lvl5pPr>
              <a:defRPr sz="907"/>
            </a:lvl5pPr>
          </a:lstStyle>
          <a:p>
            <a:pPr lvl="0"/>
            <a:r>
              <a:rPr lang="en-US" dirty="0"/>
              <a:t>Click to edit presenter name</a:t>
            </a:r>
          </a:p>
        </p:txBody>
      </p:sp>
      <p:sp>
        <p:nvSpPr>
          <p:cNvPr id="22" name="Text Placeholder 4">
            <a:extLst>
              <a:ext uri="{FF2B5EF4-FFF2-40B4-BE49-F238E27FC236}">
                <a16:creationId xmlns:a16="http://schemas.microsoft.com/office/drawing/2014/main" id="{0F24710F-EB34-B785-943F-3AD87D0F0483}"/>
              </a:ext>
            </a:extLst>
          </p:cNvPr>
          <p:cNvSpPr>
            <a:spLocks noGrp="1"/>
          </p:cNvSpPr>
          <p:nvPr>
            <p:ph type="body" sz="quarter" idx="20" hasCustomPrompt="1"/>
          </p:nvPr>
        </p:nvSpPr>
        <p:spPr>
          <a:xfrm>
            <a:off x="334963" y="4779029"/>
            <a:ext cx="5189282" cy="224454"/>
          </a:xfrm>
          <a:prstGeom prst="rect">
            <a:avLst/>
          </a:prstGeom>
        </p:spPr>
        <p:txBody>
          <a:bodyPr lIns="0" tIns="0" rIns="0" bIns="0" anchor="b">
            <a:noAutofit/>
          </a:bodyPr>
          <a:lstStyle>
            <a:lvl1pPr marL="0" indent="0">
              <a:lnSpc>
                <a:spcPct val="100000"/>
              </a:lnSpc>
              <a:spcAft>
                <a:spcPts val="0"/>
              </a:spcAft>
              <a:buNone/>
              <a:defRPr sz="1000" b="1">
                <a:solidFill>
                  <a:schemeClr val="accent5"/>
                </a:solidFill>
                <a:latin typeface="+mj-lt"/>
              </a:defRPr>
            </a:lvl1pPr>
            <a:lvl2pPr marL="518158" indent="0">
              <a:buNone/>
              <a:defRPr sz="907"/>
            </a:lvl2pPr>
            <a:lvl3pPr marL="1036317" indent="0">
              <a:buNone/>
              <a:defRPr sz="907"/>
            </a:lvl3pPr>
            <a:lvl4pPr marL="1554475" indent="0">
              <a:buNone/>
              <a:defRPr sz="907"/>
            </a:lvl4pPr>
            <a:lvl5pPr marL="2072634" indent="0">
              <a:buNone/>
              <a:defRPr sz="907"/>
            </a:lvl5pPr>
          </a:lstStyle>
          <a:p>
            <a:pPr lvl="0"/>
            <a:r>
              <a:rPr lang="en-US" dirty="0"/>
              <a:t>Click to edit date</a:t>
            </a:r>
          </a:p>
        </p:txBody>
      </p:sp>
      <p:sp>
        <p:nvSpPr>
          <p:cNvPr id="4" name="Text Placeholder 7">
            <a:extLst>
              <a:ext uri="{FF2B5EF4-FFF2-40B4-BE49-F238E27FC236}">
                <a16:creationId xmlns:a16="http://schemas.microsoft.com/office/drawing/2014/main" id="{CF1A355B-60B1-5B3E-AD27-0F2B698BE23B}"/>
              </a:ext>
            </a:extLst>
          </p:cNvPr>
          <p:cNvSpPr>
            <a:spLocks noGrp="1"/>
          </p:cNvSpPr>
          <p:nvPr>
            <p:ph type="body" sz="quarter" idx="15" hasCustomPrompt="1"/>
          </p:nvPr>
        </p:nvSpPr>
        <p:spPr>
          <a:xfrm>
            <a:off x="334964" y="3308350"/>
            <a:ext cx="5616574" cy="864122"/>
          </a:xfrm>
          <a:prstGeom prst="rect">
            <a:avLst/>
          </a:prstGeom>
        </p:spPr>
        <p:txBody>
          <a:bodyPr lIns="0" tIns="0" rIns="0" bIns="0" anchor="t">
            <a:noAutofit/>
          </a:bodyPr>
          <a:lstStyle>
            <a:lvl1pPr marL="0" indent="0" algn="l">
              <a:lnSpc>
                <a:spcPct val="100000"/>
              </a:lnSpc>
              <a:spcAft>
                <a:spcPts val="0"/>
              </a:spcAft>
              <a:buNone/>
              <a:defRPr sz="1600" b="1">
                <a:solidFill>
                  <a:schemeClr val="bg1"/>
                </a:solidFill>
                <a:latin typeface="+mn-lt"/>
              </a:defRPr>
            </a:lvl1pPr>
            <a:lvl2pPr>
              <a:defRPr sz="907"/>
            </a:lvl2pPr>
            <a:lvl3pPr>
              <a:defRPr sz="907"/>
            </a:lvl3pPr>
            <a:lvl4pPr>
              <a:defRPr sz="907"/>
            </a:lvl4pPr>
            <a:lvl5pPr>
              <a:defRPr sz="907"/>
            </a:lvl5pPr>
          </a:lstStyle>
          <a:p>
            <a:pPr lvl="0"/>
            <a:r>
              <a:rPr lang="en-US" dirty="0"/>
              <a:t>Click to edit subtitle</a:t>
            </a:r>
          </a:p>
        </p:txBody>
      </p:sp>
      <p:sp>
        <p:nvSpPr>
          <p:cNvPr id="6" name="Title 2">
            <a:extLst>
              <a:ext uri="{FF2B5EF4-FFF2-40B4-BE49-F238E27FC236}">
                <a16:creationId xmlns:a16="http://schemas.microsoft.com/office/drawing/2014/main" id="{DA423E81-D364-8D0D-0175-6D7F70F50A67}"/>
              </a:ext>
            </a:extLst>
          </p:cNvPr>
          <p:cNvSpPr>
            <a:spLocks noGrp="1"/>
          </p:cNvSpPr>
          <p:nvPr>
            <p:ph type="title"/>
          </p:nvPr>
        </p:nvSpPr>
        <p:spPr>
          <a:xfrm>
            <a:off x="334963" y="1803070"/>
            <a:ext cx="8569325" cy="1325550"/>
          </a:xfrm>
        </p:spPr>
        <p:txBody>
          <a:bodyPr/>
          <a:lstStyle>
            <a:lvl1pPr>
              <a:defRPr>
                <a:solidFill>
                  <a:schemeClr val="accent1"/>
                </a:solidFill>
              </a:defRPr>
            </a:lvl1pPr>
          </a:lstStyle>
          <a:p>
            <a:r>
              <a:rPr lang="en-US" dirty="0"/>
              <a:t>Click to edit Master title style</a:t>
            </a:r>
          </a:p>
        </p:txBody>
      </p:sp>
      <p:sp>
        <p:nvSpPr>
          <p:cNvPr id="5" name="Footer Placeholder 24">
            <a:extLst>
              <a:ext uri="{FF2B5EF4-FFF2-40B4-BE49-F238E27FC236}">
                <a16:creationId xmlns:a16="http://schemas.microsoft.com/office/drawing/2014/main" id="{5598066D-82D3-D857-33B1-237C4F5BCE31}"/>
              </a:ext>
            </a:extLst>
          </p:cNvPr>
          <p:cNvSpPr>
            <a:spLocks noGrp="1"/>
          </p:cNvSpPr>
          <p:nvPr>
            <p:ph type="ftr" sz="quarter" idx="21"/>
          </p:nvPr>
        </p:nvSpPr>
        <p:spPr>
          <a:xfrm>
            <a:off x="345122" y="6397825"/>
            <a:ext cx="9601200" cy="125727"/>
          </a:xfrm>
          <a:prstGeom prst="rect">
            <a:avLst/>
          </a:prstGeom>
        </p:spPr>
        <p:txBody>
          <a:bodyPr anchor="b"/>
          <a:lstStyle>
            <a:lvl1pPr>
              <a:defRPr sz="900">
                <a:solidFill>
                  <a:schemeClr val="bg2"/>
                </a:solidFill>
              </a:defRPr>
            </a:lvl1pPr>
          </a:lstStyle>
          <a:p>
            <a:endParaRPr lang="en-US" sz="900" dirty="0"/>
          </a:p>
        </p:txBody>
      </p:sp>
    </p:spTree>
    <p:extLst>
      <p:ext uri="{BB962C8B-B14F-4D97-AF65-F5344CB8AC3E}">
        <p14:creationId xmlns:p14="http://schemas.microsoft.com/office/powerpoint/2010/main" val="2685809527"/>
      </p:ext>
    </p:extLst>
  </p:cSld>
  <p:clrMapOvr>
    <a:masterClrMapping/>
  </p:clrMapOvr>
  <p:extLst>
    <p:ext uri="{DCECCB84-F9BA-43D5-87BE-67443E8EF086}">
      <p15:sldGuideLst xmlns:p15="http://schemas.microsoft.com/office/powerpoint/2012/main">
        <p15:guide id="2" pos="21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Section Divider Print">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909696-467E-3D93-52A1-5380EECC35DE}"/>
              </a:ext>
            </a:extLst>
          </p:cNvPr>
          <p:cNvSpPr>
            <a:spLocks noGrp="1"/>
          </p:cNvSpPr>
          <p:nvPr>
            <p:ph type="title" hasCustomPrompt="1"/>
          </p:nvPr>
        </p:nvSpPr>
        <p:spPr>
          <a:xfrm>
            <a:off x="345122" y="1773237"/>
            <a:ext cx="7310825" cy="1403349"/>
          </a:xfrm>
        </p:spPr>
        <p:txBody>
          <a:bodyPr anchor="b"/>
          <a:lstStyle>
            <a:lvl1pPr>
              <a:defRPr>
                <a:solidFill>
                  <a:schemeClr val="tx1"/>
                </a:solidFill>
              </a:defRPr>
            </a:lvl1pPr>
          </a:lstStyle>
          <a:p>
            <a:r>
              <a:rPr lang="en-US" dirty="0"/>
              <a:t>Divider Title Slide</a:t>
            </a:r>
          </a:p>
        </p:txBody>
      </p:sp>
      <p:sp>
        <p:nvSpPr>
          <p:cNvPr id="12" name="Footer Placeholder 24">
            <a:extLst>
              <a:ext uri="{FF2B5EF4-FFF2-40B4-BE49-F238E27FC236}">
                <a16:creationId xmlns:a16="http://schemas.microsoft.com/office/drawing/2014/main" id="{BDC48D2C-55F8-12B6-897E-368EAFAF5E5A}"/>
              </a:ext>
            </a:extLst>
          </p:cNvPr>
          <p:cNvSpPr>
            <a:spLocks noGrp="1"/>
          </p:cNvSpPr>
          <p:nvPr>
            <p:ph type="ftr" sz="quarter" idx="21"/>
          </p:nvPr>
        </p:nvSpPr>
        <p:spPr>
          <a:xfrm>
            <a:off x="345122" y="6397825"/>
            <a:ext cx="9601200" cy="125727"/>
          </a:xfrm>
          <a:prstGeom prst="rect">
            <a:avLst/>
          </a:prstGeom>
        </p:spPr>
        <p:txBody>
          <a:bodyPr/>
          <a:lstStyle>
            <a:lvl1pPr>
              <a:defRPr>
                <a:solidFill>
                  <a:schemeClr val="accent6"/>
                </a:solidFill>
              </a:defRPr>
            </a:lvl1pPr>
          </a:lstStyle>
          <a:p>
            <a:endParaRPr lang="en-US" dirty="0"/>
          </a:p>
        </p:txBody>
      </p:sp>
      <p:sp>
        <p:nvSpPr>
          <p:cNvPr id="13" name="Slide Number Placeholder 26">
            <a:extLst>
              <a:ext uri="{FF2B5EF4-FFF2-40B4-BE49-F238E27FC236}">
                <a16:creationId xmlns:a16="http://schemas.microsoft.com/office/drawing/2014/main" id="{CA6B6EDE-86C2-2510-2D19-DA9397D2755F}"/>
              </a:ext>
            </a:extLst>
          </p:cNvPr>
          <p:cNvSpPr>
            <a:spLocks noGrp="1"/>
          </p:cNvSpPr>
          <p:nvPr>
            <p:ph type="sldNum" sz="quarter" idx="22"/>
          </p:nvPr>
        </p:nvSpPr>
        <p:spPr>
          <a:xfrm>
            <a:off x="11541760" y="6397825"/>
            <a:ext cx="315276" cy="365125"/>
          </a:xfrm>
          <a:prstGeom prst="rect">
            <a:avLst/>
          </a:prstGeom>
        </p:spPr>
        <p:txBody>
          <a:bodyPr/>
          <a:lstStyle>
            <a:lvl1pPr>
              <a:defRPr>
                <a:solidFill>
                  <a:schemeClr val="accent6"/>
                </a:solidFill>
              </a:defRPr>
            </a:lvl1pPr>
          </a:lstStyle>
          <a:p>
            <a:fld id="{6772E023-1036-8A41-858B-B2D045903905}" type="slidenum">
              <a:rPr lang="en-US" smtClean="0"/>
              <a:pPr/>
              <a:t>‹#›</a:t>
            </a:fld>
            <a:endParaRPr lang="en-US" dirty="0"/>
          </a:p>
        </p:txBody>
      </p:sp>
      <p:sp>
        <p:nvSpPr>
          <p:cNvPr id="2" name="Footer Placeholder 14">
            <a:extLst>
              <a:ext uri="{FF2B5EF4-FFF2-40B4-BE49-F238E27FC236}">
                <a16:creationId xmlns:a16="http://schemas.microsoft.com/office/drawing/2014/main" id="{31C39696-1743-6A0E-0E4F-D616E47F2B2B}"/>
              </a:ext>
            </a:extLst>
          </p:cNvPr>
          <p:cNvSpPr txBox="1">
            <a:spLocks/>
          </p:cNvSpPr>
          <p:nvPr userDrawn="1"/>
        </p:nvSpPr>
        <p:spPr>
          <a:xfrm>
            <a:off x="9685625" y="6379036"/>
            <a:ext cx="1949450" cy="365125"/>
          </a:xfrm>
          <a:prstGeom prst="rect">
            <a:avLst/>
          </a:prstGeom>
        </p:spPr>
        <p:txBody>
          <a:bodyPr vert="horz" lIns="0" tIns="0" rIns="0" bIns="0" rtlCol="0" anchor="t"/>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err="1">
                <a:solidFill>
                  <a:schemeClr val="accent6"/>
                </a:solidFill>
              </a:rPr>
              <a:t>nuveen</a:t>
            </a:r>
            <a:r>
              <a:rPr lang="en-US" sz="900" dirty="0">
                <a:solidFill>
                  <a:schemeClr val="accent6"/>
                </a:solidFill>
              </a:rPr>
              <a:t>    |</a:t>
            </a:r>
          </a:p>
        </p:txBody>
      </p:sp>
    </p:spTree>
    <p:extLst>
      <p:ext uri="{BB962C8B-B14F-4D97-AF65-F5344CB8AC3E}">
        <p14:creationId xmlns:p14="http://schemas.microsoft.com/office/powerpoint/2010/main" val="59347912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BA917-D85D-6D6A-AF05-D9DB27A1CDB5}"/>
              </a:ext>
            </a:extLst>
          </p:cNvPr>
          <p:cNvSpPr>
            <a:spLocks noGrp="1"/>
          </p:cNvSpPr>
          <p:nvPr>
            <p:ph type="title"/>
          </p:nvPr>
        </p:nvSpPr>
        <p:spPr>
          <a:xfrm>
            <a:off x="345123" y="296863"/>
            <a:ext cx="11522074" cy="837543"/>
          </a:xfrm>
        </p:spPr>
        <p:txBody>
          <a:body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238AF3B8-BD5C-2E81-243D-F7A16E1DC64F}"/>
              </a:ext>
            </a:extLst>
          </p:cNvPr>
          <p:cNvSpPr>
            <a:spLocks noGrp="1"/>
          </p:cNvSpPr>
          <p:nvPr>
            <p:ph type="body" sz="quarter" idx="12"/>
          </p:nvPr>
        </p:nvSpPr>
        <p:spPr>
          <a:xfrm>
            <a:off x="344489" y="1773238"/>
            <a:ext cx="11522074" cy="3794581"/>
          </a:xfrm>
        </p:spPr>
        <p:txBody>
          <a:bodyPr/>
          <a:lstStyle>
            <a:lvl1pPr>
              <a:defRPr sz="1300" b="0"/>
            </a:lvl1pPr>
          </a:lstStyle>
          <a:p>
            <a:pPr lvl="0"/>
            <a:r>
              <a:rPr lang="en-US" dirty="0"/>
              <a:t>Click to edit Master text styles</a:t>
            </a:r>
          </a:p>
        </p:txBody>
      </p:sp>
      <p:sp>
        <p:nvSpPr>
          <p:cNvPr id="9" name="Text Placeholder 7">
            <a:extLst>
              <a:ext uri="{FF2B5EF4-FFF2-40B4-BE49-F238E27FC236}">
                <a16:creationId xmlns:a16="http://schemas.microsoft.com/office/drawing/2014/main" id="{F35A6CFE-5C86-AC90-97C4-54093649E3D8}"/>
              </a:ext>
            </a:extLst>
          </p:cNvPr>
          <p:cNvSpPr>
            <a:spLocks noGrp="1"/>
          </p:cNvSpPr>
          <p:nvPr>
            <p:ph type="body" sz="quarter" idx="13" hasCustomPrompt="1"/>
          </p:nvPr>
        </p:nvSpPr>
        <p:spPr>
          <a:xfrm>
            <a:off x="344489" y="1216978"/>
            <a:ext cx="11522074" cy="366438"/>
          </a:xfrm>
        </p:spPr>
        <p:txBody>
          <a:bodyPr anchor="t"/>
          <a:lstStyle>
            <a:lvl1pPr>
              <a:defRPr sz="1300" b="1"/>
            </a:lvl1pPr>
          </a:lstStyle>
          <a:p>
            <a:pPr lvl="0"/>
            <a:r>
              <a:rPr lang="en-US" dirty="0"/>
              <a:t>Click to edit Subtitle</a:t>
            </a:r>
          </a:p>
        </p:txBody>
      </p:sp>
      <p:sp>
        <p:nvSpPr>
          <p:cNvPr id="16" name="Text Placeholder 7">
            <a:extLst>
              <a:ext uri="{FF2B5EF4-FFF2-40B4-BE49-F238E27FC236}">
                <a16:creationId xmlns:a16="http://schemas.microsoft.com/office/drawing/2014/main" id="{23512265-3AC5-DB94-4D75-03D917760181}"/>
              </a:ext>
            </a:extLst>
          </p:cNvPr>
          <p:cNvSpPr>
            <a:spLocks noGrp="1"/>
          </p:cNvSpPr>
          <p:nvPr>
            <p:ph type="body" sz="quarter" idx="23" hasCustomPrompt="1"/>
          </p:nvPr>
        </p:nvSpPr>
        <p:spPr>
          <a:xfrm>
            <a:off x="344489" y="5975864"/>
            <a:ext cx="11522074" cy="365125"/>
          </a:xfrm>
        </p:spPr>
        <p:txBody>
          <a:bodyPr anchor="b"/>
          <a:lstStyle>
            <a:lvl1pPr>
              <a:defRPr sz="800" b="0" i="0">
                <a:solidFill>
                  <a:schemeClr val="accent6"/>
                </a:solidFill>
                <a:latin typeface="Arial Narrow" panose="020B0604020202020204" pitchFamily="34" charset="0"/>
                <a:cs typeface="Arial Narrow" panose="020B0604020202020204" pitchFamily="34" charset="0"/>
              </a:defRPr>
            </a:lvl1pPr>
          </a:lstStyle>
          <a:p>
            <a:pPr lvl="0"/>
            <a:r>
              <a:rPr lang="en-US" dirty="0"/>
              <a:t>Click to edit Footnote</a:t>
            </a:r>
          </a:p>
        </p:txBody>
      </p:sp>
      <p:sp>
        <p:nvSpPr>
          <p:cNvPr id="17" name="Footer Placeholder 24">
            <a:extLst>
              <a:ext uri="{FF2B5EF4-FFF2-40B4-BE49-F238E27FC236}">
                <a16:creationId xmlns:a16="http://schemas.microsoft.com/office/drawing/2014/main" id="{3862D1CE-27AF-C8F9-9D71-75FE9C6F942B}"/>
              </a:ext>
            </a:extLst>
          </p:cNvPr>
          <p:cNvSpPr>
            <a:spLocks noGrp="1"/>
          </p:cNvSpPr>
          <p:nvPr>
            <p:ph type="ftr" sz="quarter" idx="21"/>
          </p:nvPr>
        </p:nvSpPr>
        <p:spPr>
          <a:xfrm>
            <a:off x="345122" y="6397825"/>
            <a:ext cx="9601200" cy="125727"/>
          </a:xfrm>
          <a:prstGeom prst="rect">
            <a:avLst/>
          </a:prstGeom>
        </p:spPr>
        <p:txBody>
          <a:bodyPr/>
          <a:lstStyle>
            <a:lvl1pPr>
              <a:defRPr>
                <a:solidFill>
                  <a:schemeClr val="accent6"/>
                </a:solidFill>
              </a:defRPr>
            </a:lvl1pPr>
          </a:lstStyle>
          <a:p>
            <a:endParaRPr lang="en-US" dirty="0"/>
          </a:p>
        </p:txBody>
      </p:sp>
      <p:sp>
        <p:nvSpPr>
          <p:cNvPr id="18" name="Slide Number Placeholder 26">
            <a:extLst>
              <a:ext uri="{FF2B5EF4-FFF2-40B4-BE49-F238E27FC236}">
                <a16:creationId xmlns:a16="http://schemas.microsoft.com/office/drawing/2014/main" id="{F10F49DD-9418-0CB5-C869-33BA5F9D8164}"/>
              </a:ext>
            </a:extLst>
          </p:cNvPr>
          <p:cNvSpPr>
            <a:spLocks noGrp="1"/>
          </p:cNvSpPr>
          <p:nvPr>
            <p:ph type="sldNum" sz="quarter" idx="22"/>
          </p:nvPr>
        </p:nvSpPr>
        <p:spPr>
          <a:xfrm>
            <a:off x="11541760" y="6397825"/>
            <a:ext cx="315276" cy="365125"/>
          </a:xfrm>
          <a:prstGeom prst="rect">
            <a:avLst/>
          </a:prstGeom>
        </p:spPr>
        <p:txBody>
          <a:bodyPr/>
          <a:lstStyle>
            <a:lvl1pPr>
              <a:defRPr>
                <a:solidFill>
                  <a:schemeClr val="accent6"/>
                </a:solidFill>
              </a:defRPr>
            </a:lvl1pPr>
          </a:lstStyle>
          <a:p>
            <a:fld id="{6772E023-1036-8A41-858B-B2D045903905}" type="slidenum">
              <a:rPr lang="en-US" smtClean="0"/>
              <a:pPr/>
              <a:t>‹#›</a:t>
            </a:fld>
            <a:endParaRPr lang="en-US" dirty="0"/>
          </a:p>
        </p:txBody>
      </p:sp>
      <p:sp>
        <p:nvSpPr>
          <p:cNvPr id="3" name="Footer Placeholder 14">
            <a:extLst>
              <a:ext uri="{FF2B5EF4-FFF2-40B4-BE49-F238E27FC236}">
                <a16:creationId xmlns:a16="http://schemas.microsoft.com/office/drawing/2014/main" id="{8D43B6FC-D04D-3028-F299-75311FCEE3B2}"/>
              </a:ext>
            </a:extLst>
          </p:cNvPr>
          <p:cNvSpPr txBox="1">
            <a:spLocks/>
          </p:cNvSpPr>
          <p:nvPr userDrawn="1"/>
        </p:nvSpPr>
        <p:spPr>
          <a:xfrm>
            <a:off x="9685625" y="6379036"/>
            <a:ext cx="1949450" cy="365125"/>
          </a:xfrm>
          <a:prstGeom prst="rect">
            <a:avLst/>
          </a:prstGeom>
        </p:spPr>
        <p:txBody>
          <a:bodyPr vert="horz" lIns="0" tIns="0" rIns="0" bIns="0" rtlCol="0" anchor="t"/>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err="1">
                <a:solidFill>
                  <a:schemeClr val="accent6"/>
                </a:solidFill>
              </a:rPr>
              <a:t>nuveen</a:t>
            </a:r>
            <a:r>
              <a:rPr lang="en-US" sz="900" dirty="0">
                <a:solidFill>
                  <a:schemeClr val="accent6"/>
                </a:solidFill>
              </a:rPr>
              <a:t>    |</a:t>
            </a:r>
          </a:p>
        </p:txBody>
      </p:sp>
    </p:spTree>
    <p:extLst>
      <p:ext uri="{BB962C8B-B14F-4D97-AF65-F5344CB8AC3E}">
        <p14:creationId xmlns:p14="http://schemas.microsoft.com/office/powerpoint/2010/main" val="1945425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BA917-D85D-6D6A-AF05-D9DB27A1CDB5}"/>
              </a:ext>
            </a:extLst>
          </p:cNvPr>
          <p:cNvSpPr>
            <a:spLocks noGrp="1"/>
          </p:cNvSpPr>
          <p:nvPr>
            <p:ph type="title"/>
          </p:nvPr>
        </p:nvSpPr>
        <p:spPr>
          <a:xfrm>
            <a:off x="345123" y="296863"/>
            <a:ext cx="11522074" cy="1275715"/>
          </a:xfrm>
        </p:spPr>
        <p:txBody>
          <a:body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238AF3B8-BD5C-2E81-243D-F7A16E1DC64F}"/>
              </a:ext>
            </a:extLst>
          </p:cNvPr>
          <p:cNvSpPr>
            <a:spLocks noGrp="1"/>
          </p:cNvSpPr>
          <p:nvPr>
            <p:ph type="body" sz="quarter" idx="12"/>
          </p:nvPr>
        </p:nvSpPr>
        <p:spPr>
          <a:xfrm>
            <a:off x="344489" y="1773238"/>
            <a:ext cx="11522074" cy="365125"/>
          </a:xfrm>
        </p:spPr>
        <p:txBody>
          <a:bodyPr/>
          <a:lstStyle/>
          <a:p>
            <a:pPr lvl="0"/>
            <a:r>
              <a:rPr lang="en-US" dirty="0"/>
              <a:t>Click to edit Master text styles</a:t>
            </a:r>
          </a:p>
        </p:txBody>
      </p:sp>
      <p:sp>
        <p:nvSpPr>
          <p:cNvPr id="5" name="Text Placeholder 7">
            <a:extLst>
              <a:ext uri="{FF2B5EF4-FFF2-40B4-BE49-F238E27FC236}">
                <a16:creationId xmlns:a16="http://schemas.microsoft.com/office/drawing/2014/main" id="{8EE52507-E68E-8CB1-5715-EDA9FF231E74}"/>
              </a:ext>
            </a:extLst>
          </p:cNvPr>
          <p:cNvSpPr>
            <a:spLocks noGrp="1"/>
          </p:cNvSpPr>
          <p:nvPr>
            <p:ph type="body" sz="quarter" idx="14"/>
          </p:nvPr>
        </p:nvSpPr>
        <p:spPr>
          <a:xfrm>
            <a:off x="344489" y="2206375"/>
            <a:ext cx="5607049" cy="3511757"/>
          </a:xfrm>
        </p:spPr>
        <p:txBody>
          <a:bodyPr/>
          <a:lstStyle>
            <a:lvl1pPr>
              <a:defRPr sz="1300" b="0"/>
            </a:lvl1pPr>
          </a:lstStyle>
          <a:p>
            <a:pPr lvl="0"/>
            <a:r>
              <a:rPr lang="en-US"/>
              <a:t>Click to edit Master text styles</a:t>
            </a:r>
          </a:p>
        </p:txBody>
      </p:sp>
      <p:sp>
        <p:nvSpPr>
          <p:cNvPr id="6" name="Text Placeholder 7">
            <a:extLst>
              <a:ext uri="{FF2B5EF4-FFF2-40B4-BE49-F238E27FC236}">
                <a16:creationId xmlns:a16="http://schemas.microsoft.com/office/drawing/2014/main" id="{E2A99B98-F05E-F824-AF76-01E0C1149C40}"/>
              </a:ext>
            </a:extLst>
          </p:cNvPr>
          <p:cNvSpPr>
            <a:spLocks noGrp="1"/>
          </p:cNvSpPr>
          <p:nvPr>
            <p:ph type="body" sz="quarter" idx="15"/>
          </p:nvPr>
        </p:nvSpPr>
        <p:spPr>
          <a:xfrm>
            <a:off x="6215899" y="2206375"/>
            <a:ext cx="5641137" cy="3511757"/>
          </a:xfrm>
        </p:spPr>
        <p:txBody>
          <a:bodyPr/>
          <a:lstStyle>
            <a:lvl1pPr>
              <a:defRPr sz="1300" b="0"/>
            </a:lvl1pPr>
          </a:lstStyle>
          <a:p>
            <a:pPr lvl="0"/>
            <a:r>
              <a:rPr lang="en-US"/>
              <a:t>Click to edit Master text styles</a:t>
            </a:r>
          </a:p>
        </p:txBody>
      </p:sp>
      <p:sp>
        <p:nvSpPr>
          <p:cNvPr id="18" name="Footer Placeholder 24">
            <a:extLst>
              <a:ext uri="{FF2B5EF4-FFF2-40B4-BE49-F238E27FC236}">
                <a16:creationId xmlns:a16="http://schemas.microsoft.com/office/drawing/2014/main" id="{1E9122C7-1E4A-D0F7-A0EE-2EC6DBD209AA}"/>
              </a:ext>
            </a:extLst>
          </p:cNvPr>
          <p:cNvSpPr>
            <a:spLocks noGrp="1"/>
          </p:cNvSpPr>
          <p:nvPr>
            <p:ph type="ftr" sz="quarter" idx="21"/>
          </p:nvPr>
        </p:nvSpPr>
        <p:spPr>
          <a:xfrm>
            <a:off x="345122" y="6397825"/>
            <a:ext cx="9601200" cy="125727"/>
          </a:xfrm>
          <a:prstGeom prst="rect">
            <a:avLst/>
          </a:prstGeom>
        </p:spPr>
        <p:txBody>
          <a:bodyPr/>
          <a:lstStyle>
            <a:lvl1pPr>
              <a:defRPr>
                <a:solidFill>
                  <a:schemeClr val="accent6"/>
                </a:solidFill>
              </a:defRPr>
            </a:lvl1pPr>
          </a:lstStyle>
          <a:p>
            <a:endParaRPr lang="en-US" dirty="0"/>
          </a:p>
        </p:txBody>
      </p:sp>
      <p:sp>
        <p:nvSpPr>
          <p:cNvPr id="19" name="Slide Number Placeholder 26">
            <a:extLst>
              <a:ext uri="{FF2B5EF4-FFF2-40B4-BE49-F238E27FC236}">
                <a16:creationId xmlns:a16="http://schemas.microsoft.com/office/drawing/2014/main" id="{9EFC7BC4-A3D1-175B-5B57-1BC559F31F82}"/>
              </a:ext>
            </a:extLst>
          </p:cNvPr>
          <p:cNvSpPr>
            <a:spLocks noGrp="1"/>
          </p:cNvSpPr>
          <p:nvPr>
            <p:ph type="sldNum" sz="quarter" idx="22"/>
          </p:nvPr>
        </p:nvSpPr>
        <p:spPr>
          <a:xfrm>
            <a:off x="11541760" y="6397826"/>
            <a:ext cx="315276" cy="172730"/>
          </a:xfrm>
          <a:prstGeom prst="rect">
            <a:avLst/>
          </a:prstGeom>
        </p:spPr>
        <p:txBody>
          <a:bodyPr/>
          <a:lstStyle>
            <a:lvl1pPr>
              <a:defRPr>
                <a:solidFill>
                  <a:schemeClr val="accent6"/>
                </a:solidFill>
              </a:defRPr>
            </a:lvl1pPr>
          </a:lstStyle>
          <a:p>
            <a:fld id="{6772E023-1036-8A41-858B-B2D045903905}" type="slidenum">
              <a:rPr lang="en-US" smtClean="0"/>
              <a:pPr/>
              <a:t>‹#›</a:t>
            </a:fld>
            <a:endParaRPr lang="en-US" dirty="0"/>
          </a:p>
        </p:txBody>
      </p:sp>
      <p:sp>
        <p:nvSpPr>
          <p:cNvPr id="3" name="Text Placeholder 7">
            <a:extLst>
              <a:ext uri="{FF2B5EF4-FFF2-40B4-BE49-F238E27FC236}">
                <a16:creationId xmlns:a16="http://schemas.microsoft.com/office/drawing/2014/main" id="{3EF02018-0A5C-B271-B3A0-5AF1807BE231}"/>
              </a:ext>
            </a:extLst>
          </p:cNvPr>
          <p:cNvSpPr>
            <a:spLocks noGrp="1"/>
          </p:cNvSpPr>
          <p:nvPr>
            <p:ph type="body" sz="quarter" idx="23" hasCustomPrompt="1"/>
          </p:nvPr>
        </p:nvSpPr>
        <p:spPr>
          <a:xfrm>
            <a:off x="344489" y="5975864"/>
            <a:ext cx="11522074" cy="365125"/>
          </a:xfrm>
        </p:spPr>
        <p:txBody>
          <a:bodyPr anchor="b"/>
          <a:lstStyle>
            <a:lvl1pPr>
              <a:defRPr sz="800" b="0" i="0">
                <a:solidFill>
                  <a:schemeClr val="accent6"/>
                </a:solidFill>
                <a:latin typeface="Arial Narrow" panose="020B0604020202020204" pitchFamily="34" charset="0"/>
                <a:cs typeface="Arial Narrow" panose="020B0604020202020204" pitchFamily="34" charset="0"/>
              </a:defRPr>
            </a:lvl1pPr>
          </a:lstStyle>
          <a:p>
            <a:pPr lvl="0"/>
            <a:r>
              <a:rPr lang="en-US" dirty="0"/>
              <a:t>Click to edit Footnote</a:t>
            </a:r>
          </a:p>
        </p:txBody>
      </p:sp>
      <p:sp>
        <p:nvSpPr>
          <p:cNvPr id="7" name="Footer Placeholder 14">
            <a:extLst>
              <a:ext uri="{FF2B5EF4-FFF2-40B4-BE49-F238E27FC236}">
                <a16:creationId xmlns:a16="http://schemas.microsoft.com/office/drawing/2014/main" id="{F96902D8-3694-10F8-507C-F2C3C0BC4312}"/>
              </a:ext>
            </a:extLst>
          </p:cNvPr>
          <p:cNvSpPr txBox="1">
            <a:spLocks/>
          </p:cNvSpPr>
          <p:nvPr userDrawn="1"/>
        </p:nvSpPr>
        <p:spPr>
          <a:xfrm>
            <a:off x="10893019" y="6379036"/>
            <a:ext cx="742055" cy="182101"/>
          </a:xfrm>
          <a:prstGeom prst="rect">
            <a:avLst/>
          </a:prstGeom>
        </p:spPr>
        <p:txBody>
          <a:bodyPr vert="horz" lIns="0" tIns="0" rIns="0" bIns="0" rtlCol="0" anchor="t"/>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err="1">
                <a:solidFill>
                  <a:schemeClr val="accent6"/>
                </a:solidFill>
              </a:rPr>
              <a:t>nuveen</a:t>
            </a:r>
            <a:r>
              <a:rPr lang="en-US" sz="900" dirty="0">
                <a:solidFill>
                  <a:schemeClr val="accent6"/>
                </a:solidFill>
              </a:rPr>
              <a:t>    |</a:t>
            </a:r>
          </a:p>
        </p:txBody>
      </p:sp>
    </p:spTree>
    <p:extLst>
      <p:ext uri="{BB962C8B-B14F-4D97-AF65-F5344CB8AC3E}">
        <p14:creationId xmlns:p14="http://schemas.microsoft.com/office/powerpoint/2010/main" val="2788879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8A94E-BC98-376C-6A7D-8030D2FC9944}"/>
              </a:ext>
            </a:extLst>
          </p:cNvPr>
          <p:cNvSpPr>
            <a:spLocks noGrp="1"/>
          </p:cNvSpPr>
          <p:nvPr>
            <p:ph type="title"/>
          </p:nvPr>
        </p:nvSpPr>
        <p:spPr/>
        <p:txBody>
          <a:bodyPr/>
          <a:lstStyle/>
          <a:p>
            <a:r>
              <a:rPr lang="en-US"/>
              <a:t>Click to edit Master title style</a:t>
            </a:r>
            <a:endParaRPr lang="en-US" dirty="0"/>
          </a:p>
        </p:txBody>
      </p:sp>
      <p:sp>
        <p:nvSpPr>
          <p:cNvPr id="10" name="Footer Placeholder 18">
            <a:extLst>
              <a:ext uri="{FF2B5EF4-FFF2-40B4-BE49-F238E27FC236}">
                <a16:creationId xmlns:a16="http://schemas.microsoft.com/office/drawing/2014/main" id="{F875FAD9-768F-7AEC-709F-C0832DE047AF}"/>
              </a:ext>
            </a:extLst>
          </p:cNvPr>
          <p:cNvSpPr>
            <a:spLocks noGrp="1"/>
          </p:cNvSpPr>
          <p:nvPr>
            <p:ph type="ftr" sz="quarter" idx="21"/>
          </p:nvPr>
        </p:nvSpPr>
        <p:spPr>
          <a:xfrm>
            <a:off x="345122" y="6397825"/>
            <a:ext cx="9601200" cy="125727"/>
          </a:xfrm>
          <a:prstGeom prst="rect">
            <a:avLst/>
          </a:prstGeom>
        </p:spPr>
        <p:txBody>
          <a:bodyPr/>
          <a:lstStyle>
            <a:lvl1pPr>
              <a:defRPr>
                <a:solidFill>
                  <a:schemeClr val="accent6"/>
                </a:solidFill>
              </a:defRPr>
            </a:lvl1pPr>
          </a:lstStyle>
          <a:p>
            <a:endParaRPr lang="en-US" dirty="0"/>
          </a:p>
        </p:txBody>
      </p:sp>
      <p:sp>
        <p:nvSpPr>
          <p:cNvPr id="11" name="Slide Number Placeholder 19">
            <a:extLst>
              <a:ext uri="{FF2B5EF4-FFF2-40B4-BE49-F238E27FC236}">
                <a16:creationId xmlns:a16="http://schemas.microsoft.com/office/drawing/2014/main" id="{F6E81C14-630D-F4B6-9D11-81C5FB54E258}"/>
              </a:ext>
            </a:extLst>
          </p:cNvPr>
          <p:cNvSpPr>
            <a:spLocks noGrp="1"/>
          </p:cNvSpPr>
          <p:nvPr>
            <p:ph type="sldNum" sz="quarter" idx="22"/>
          </p:nvPr>
        </p:nvSpPr>
        <p:spPr>
          <a:xfrm>
            <a:off x="11541760" y="6397825"/>
            <a:ext cx="315276" cy="365125"/>
          </a:xfrm>
          <a:prstGeom prst="rect">
            <a:avLst/>
          </a:prstGeom>
        </p:spPr>
        <p:txBody>
          <a:bodyPr/>
          <a:lstStyle>
            <a:lvl1pPr>
              <a:defRPr>
                <a:solidFill>
                  <a:schemeClr val="accent6"/>
                </a:solidFill>
              </a:defRPr>
            </a:lvl1pPr>
          </a:lstStyle>
          <a:p>
            <a:fld id="{6772E023-1036-8A41-858B-B2D045903905}" type="slidenum">
              <a:rPr lang="en-US" smtClean="0"/>
              <a:pPr/>
              <a:t>‹#›</a:t>
            </a:fld>
            <a:endParaRPr lang="en-US" dirty="0"/>
          </a:p>
        </p:txBody>
      </p:sp>
      <p:sp>
        <p:nvSpPr>
          <p:cNvPr id="4" name="Footer Placeholder 14">
            <a:extLst>
              <a:ext uri="{FF2B5EF4-FFF2-40B4-BE49-F238E27FC236}">
                <a16:creationId xmlns:a16="http://schemas.microsoft.com/office/drawing/2014/main" id="{14D93BFD-ED13-6A4F-71F8-4C0AF9196AF2}"/>
              </a:ext>
            </a:extLst>
          </p:cNvPr>
          <p:cNvSpPr txBox="1">
            <a:spLocks/>
          </p:cNvSpPr>
          <p:nvPr userDrawn="1"/>
        </p:nvSpPr>
        <p:spPr>
          <a:xfrm>
            <a:off x="10893019" y="6379036"/>
            <a:ext cx="742055" cy="182101"/>
          </a:xfrm>
          <a:prstGeom prst="rect">
            <a:avLst/>
          </a:prstGeom>
        </p:spPr>
        <p:txBody>
          <a:bodyPr vert="horz" lIns="0" tIns="0" rIns="0" bIns="0" rtlCol="0" anchor="t"/>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err="1">
                <a:solidFill>
                  <a:schemeClr val="accent6"/>
                </a:solidFill>
              </a:rPr>
              <a:t>nuveen</a:t>
            </a:r>
            <a:r>
              <a:rPr lang="en-US" sz="900" dirty="0">
                <a:solidFill>
                  <a:schemeClr val="accent6"/>
                </a:solidFill>
              </a:rPr>
              <a:t>    |</a:t>
            </a:r>
          </a:p>
        </p:txBody>
      </p:sp>
      <p:sp>
        <p:nvSpPr>
          <p:cNvPr id="3" name="Text Placeholder 7">
            <a:extLst>
              <a:ext uri="{FF2B5EF4-FFF2-40B4-BE49-F238E27FC236}">
                <a16:creationId xmlns:a16="http://schemas.microsoft.com/office/drawing/2014/main" id="{6B034843-265D-E353-3AD1-2E905A7D81DA}"/>
              </a:ext>
            </a:extLst>
          </p:cNvPr>
          <p:cNvSpPr>
            <a:spLocks noGrp="1"/>
          </p:cNvSpPr>
          <p:nvPr>
            <p:ph type="body" sz="quarter" idx="23" hasCustomPrompt="1"/>
          </p:nvPr>
        </p:nvSpPr>
        <p:spPr>
          <a:xfrm>
            <a:off x="344489" y="5975864"/>
            <a:ext cx="11522074" cy="365125"/>
          </a:xfrm>
        </p:spPr>
        <p:txBody>
          <a:bodyPr anchor="b"/>
          <a:lstStyle>
            <a:lvl1pPr>
              <a:defRPr sz="800" b="0" i="0">
                <a:solidFill>
                  <a:schemeClr val="accent6"/>
                </a:solidFill>
                <a:latin typeface="Arial Narrow" panose="020B0604020202020204" pitchFamily="34" charset="0"/>
                <a:cs typeface="Arial Narrow" panose="020B0604020202020204" pitchFamily="34" charset="0"/>
              </a:defRPr>
            </a:lvl1pPr>
          </a:lstStyle>
          <a:p>
            <a:pPr lvl="0"/>
            <a:r>
              <a:rPr lang="en-US" dirty="0"/>
              <a:t>Click to edit Footnote</a:t>
            </a:r>
          </a:p>
        </p:txBody>
      </p:sp>
    </p:spTree>
    <p:extLst>
      <p:ext uri="{BB962C8B-B14F-4D97-AF65-F5344CB8AC3E}">
        <p14:creationId xmlns:p14="http://schemas.microsoft.com/office/powerpoint/2010/main" val="22630087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8A94E-BC98-376C-6A7D-8030D2FC9944}"/>
              </a:ext>
            </a:extLst>
          </p:cNvPr>
          <p:cNvSpPr>
            <a:spLocks noGrp="1"/>
          </p:cNvSpPr>
          <p:nvPr>
            <p:ph type="title"/>
          </p:nvPr>
        </p:nvSpPr>
        <p:spPr/>
        <p:txBody>
          <a:bodyPr/>
          <a:lstStyle/>
          <a:p>
            <a:r>
              <a:rPr lang="en-US"/>
              <a:t>Click to edit Master title style</a:t>
            </a:r>
            <a:endParaRPr lang="en-US" dirty="0"/>
          </a:p>
        </p:txBody>
      </p:sp>
      <p:sp>
        <p:nvSpPr>
          <p:cNvPr id="10" name="Footer Placeholder 18">
            <a:extLst>
              <a:ext uri="{FF2B5EF4-FFF2-40B4-BE49-F238E27FC236}">
                <a16:creationId xmlns:a16="http://schemas.microsoft.com/office/drawing/2014/main" id="{F875FAD9-768F-7AEC-709F-C0832DE047AF}"/>
              </a:ext>
            </a:extLst>
          </p:cNvPr>
          <p:cNvSpPr>
            <a:spLocks noGrp="1"/>
          </p:cNvSpPr>
          <p:nvPr>
            <p:ph type="ftr" sz="quarter" idx="21"/>
          </p:nvPr>
        </p:nvSpPr>
        <p:spPr>
          <a:xfrm>
            <a:off x="345122" y="6397825"/>
            <a:ext cx="9601200" cy="125727"/>
          </a:xfrm>
          <a:prstGeom prst="rect">
            <a:avLst/>
          </a:prstGeom>
        </p:spPr>
        <p:txBody>
          <a:bodyPr/>
          <a:lstStyle>
            <a:lvl1pPr>
              <a:defRPr>
                <a:solidFill>
                  <a:schemeClr val="accent6"/>
                </a:solidFill>
              </a:defRPr>
            </a:lvl1pPr>
          </a:lstStyle>
          <a:p>
            <a:endParaRPr lang="en-US" dirty="0"/>
          </a:p>
        </p:txBody>
      </p:sp>
      <p:sp>
        <p:nvSpPr>
          <p:cNvPr id="11" name="Slide Number Placeholder 19">
            <a:extLst>
              <a:ext uri="{FF2B5EF4-FFF2-40B4-BE49-F238E27FC236}">
                <a16:creationId xmlns:a16="http://schemas.microsoft.com/office/drawing/2014/main" id="{F6E81C14-630D-F4B6-9D11-81C5FB54E258}"/>
              </a:ext>
            </a:extLst>
          </p:cNvPr>
          <p:cNvSpPr>
            <a:spLocks noGrp="1"/>
          </p:cNvSpPr>
          <p:nvPr>
            <p:ph type="sldNum" sz="quarter" idx="22"/>
          </p:nvPr>
        </p:nvSpPr>
        <p:spPr>
          <a:xfrm>
            <a:off x="11541760" y="6397825"/>
            <a:ext cx="315276" cy="365125"/>
          </a:xfrm>
          <a:prstGeom prst="rect">
            <a:avLst/>
          </a:prstGeom>
        </p:spPr>
        <p:txBody>
          <a:bodyPr/>
          <a:lstStyle>
            <a:lvl1pPr>
              <a:defRPr>
                <a:solidFill>
                  <a:schemeClr val="accent6"/>
                </a:solidFill>
              </a:defRPr>
            </a:lvl1pPr>
          </a:lstStyle>
          <a:p>
            <a:fld id="{6772E023-1036-8A41-858B-B2D045903905}" type="slidenum">
              <a:rPr lang="en-US" smtClean="0"/>
              <a:pPr/>
              <a:t>‹#›</a:t>
            </a:fld>
            <a:endParaRPr lang="en-US" dirty="0"/>
          </a:p>
        </p:txBody>
      </p:sp>
      <p:sp>
        <p:nvSpPr>
          <p:cNvPr id="4" name="Footer Placeholder 14">
            <a:extLst>
              <a:ext uri="{FF2B5EF4-FFF2-40B4-BE49-F238E27FC236}">
                <a16:creationId xmlns:a16="http://schemas.microsoft.com/office/drawing/2014/main" id="{14D93BFD-ED13-6A4F-71F8-4C0AF9196AF2}"/>
              </a:ext>
            </a:extLst>
          </p:cNvPr>
          <p:cNvSpPr txBox="1">
            <a:spLocks/>
          </p:cNvSpPr>
          <p:nvPr userDrawn="1"/>
        </p:nvSpPr>
        <p:spPr>
          <a:xfrm>
            <a:off x="10893019" y="6379036"/>
            <a:ext cx="742055" cy="182101"/>
          </a:xfrm>
          <a:prstGeom prst="rect">
            <a:avLst/>
          </a:prstGeom>
        </p:spPr>
        <p:txBody>
          <a:bodyPr vert="horz" lIns="0" tIns="0" rIns="0" bIns="0" rtlCol="0" anchor="t"/>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err="1">
                <a:solidFill>
                  <a:schemeClr val="accent6"/>
                </a:solidFill>
              </a:rPr>
              <a:t>nuveen</a:t>
            </a:r>
            <a:r>
              <a:rPr lang="en-US" sz="900" dirty="0">
                <a:solidFill>
                  <a:schemeClr val="accent6"/>
                </a:solidFill>
              </a:rPr>
              <a:t>    |</a:t>
            </a:r>
          </a:p>
        </p:txBody>
      </p:sp>
      <p:sp>
        <p:nvSpPr>
          <p:cNvPr id="3" name="Text Placeholder 7">
            <a:extLst>
              <a:ext uri="{FF2B5EF4-FFF2-40B4-BE49-F238E27FC236}">
                <a16:creationId xmlns:a16="http://schemas.microsoft.com/office/drawing/2014/main" id="{6B034843-265D-E353-3AD1-2E905A7D81DA}"/>
              </a:ext>
            </a:extLst>
          </p:cNvPr>
          <p:cNvSpPr>
            <a:spLocks noGrp="1"/>
          </p:cNvSpPr>
          <p:nvPr>
            <p:ph type="body" sz="quarter" idx="23" hasCustomPrompt="1"/>
          </p:nvPr>
        </p:nvSpPr>
        <p:spPr>
          <a:xfrm>
            <a:off x="344489" y="1773238"/>
            <a:ext cx="11522074" cy="4392612"/>
          </a:xfrm>
        </p:spPr>
        <p:txBody>
          <a:bodyPr numCol="2" spcCol="274320" anchor="t"/>
          <a:lstStyle>
            <a:lvl1pPr>
              <a:lnSpc>
                <a:spcPts val="950"/>
              </a:lnSpc>
              <a:spcAft>
                <a:spcPts val="300"/>
              </a:spcAft>
              <a:defRPr sz="900" b="0" i="0">
                <a:solidFill>
                  <a:schemeClr val="accent6"/>
                </a:solidFill>
                <a:latin typeface="Arial Narrow" panose="020B0604020202020204" pitchFamily="34" charset="0"/>
                <a:cs typeface="Arial Narrow" panose="020B0604020202020204" pitchFamily="34" charset="0"/>
              </a:defRPr>
            </a:lvl1pPr>
          </a:lstStyle>
          <a:p>
            <a:pPr lvl="0"/>
            <a:r>
              <a:rPr lang="en-US" dirty="0"/>
              <a:t>Click to edit Footnote</a:t>
            </a:r>
          </a:p>
        </p:txBody>
      </p:sp>
    </p:spTree>
    <p:extLst>
      <p:ext uri="{BB962C8B-B14F-4D97-AF65-F5344CB8AC3E}">
        <p14:creationId xmlns:p14="http://schemas.microsoft.com/office/powerpoint/2010/main" val="4103373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4182" y="556710"/>
            <a:ext cx="11083637" cy="913358"/>
          </a:xfrm>
          <a:prstGeom prst="rect">
            <a:avLst/>
          </a:prstGeom>
        </p:spPr>
        <p:txBody>
          <a:bodyPr vert="horz" lIns="0" tIns="0" rIns="0" bIns="0" rtlCol="0" anchor="t">
            <a:noAutofit/>
          </a:bodyPr>
          <a:lstStyle/>
          <a:p>
            <a:r>
              <a:rPr lang="en-US" dirty="0"/>
              <a:t>Click to edit Master title style</a:t>
            </a:r>
          </a:p>
        </p:txBody>
      </p:sp>
      <p:sp>
        <p:nvSpPr>
          <p:cNvPr id="11" name="Text Placeholder 11"/>
          <p:cNvSpPr>
            <a:spLocks noGrp="1"/>
          </p:cNvSpPr>
          <p:nvPr>
            <p:ph type="body" sz="quarter" idx="11"/>
          </p:nvPr>
        </p:nvSpPr>
        <p:spPr>
          <a:xfrm>
            <a:off x="554183" y="5550946"/>
            <a:ext cx="11086887" cy="328359"/>
          </a:xfrm>
        </p:spPr>
        <p:txBody>
          <a:bodyPr numCol="2" spcCol="457200" anchor="b"/>
          <a:lstStyle>
            <a:lvl1pPr marL="0" algn="l" defTabSz="449505" rtl="0" eaLnBrk="1" latinLnBrk="0" hangingPunct="1">
              <a:lnSpc>
                <a:spcPct val="100000"/>
              </a:lnSpc>
              <a:spcAft>
                <a:spcPts val="0"/>
              </a:spcAft>
              <a:defRPr lang="en-US" sz="794" b="0" i="0" u="none" strike="noStrike" kern="1200" baseline="0" dirty="0" smtClean="0">
                <a:solidFill>
                  <a:schemeClr val="bg1">
                    <a:lumMod val="50000"/>
                  </a:schemeClr>
                </a:solidFill>
                <a:latin typeface="Arial Narrow" pitchFamily="34" charset="0"/>
                <a:ea typeface="+mn-ea"/>
                <a:cs typeface="+mn-cs"/>
              </a:defRPr>
            </a:lvl1pPr>
            <a:lvl2pPr marL="0" algn="l" defTabSz="449505" rtl="0" eaLnBrk="1" latinLnBrk="0" hangingPunct="1">
              <a:defRPr lang="en-US" sz="706" b="0" i="0" u="none" strike="noStrike" kern="1200" baseline="0" dirty="0" smtClean="0">
                <a:solidFill>
                  <a:schemeClr val="bg1">
                    <a:lumMod val="50000"/>
                  </a:schemeClr>
                </a:solidFill>
                <a:latin typeface="Arial Narrow" pitchFamily="34" charset="0"/>
                <a:ea typeface="+mn-ea"/>
                <a:cs typeface="+mn-cs"/>
              </a:defRPr>
            </a:lvl2pPr>
            <a:lvl3pPr marL="0" algn="l" defTabSz="449505" rtl="0" eaLnBrk="1" latinLnBrk="0" hangingPunct="1">
              <a:defRPr lang="en-US" sz="706" b="0" i="0" u="none" strike="noStrike" kern="1200" baseline="0" dirty="0" smtClean="0">
                <a:solidFill>
                  <a:schemeClr val="bg1">
                    <a:lumMod val="50000"/>
                  </a:schemeClr>
                </a:solidFill>
                <a:latin typeface="Arial Narrow" pitchFamily="34" charset="0"/>
                <a:ea typeface="+mn-ea"/>
                <a:cs typeface="+mn-cs"/>
              </a:defRPr>
            </a:lvl3pPr>
            <a:lvl4pPr marL="0" algn="l" defTabSz="449505" rtl="0" eaLnBrk="1" latinLnBrk="0" hangingPunct="1">
              <a:defRPr lang="en-US" sz="706" b="0" i="0" u="none" strike="noStrike" kern="1200" baseline="0" dirty="0" smtClean="0">
                <a:solidFill>
                  <a:schemeClr val="bg1">
                    <a:lumMod val="50000"/>
                  </a:schemeClr>
                </a:solidFill>
                <a:latin typeface="Arial Narrow" pitchFamily="34" charset="0"/>
                <a:ea typeface="+mn-ea"/>
                <a:cs typeface="+mn-cs"/>
              </a:defRPr>
            </a:lvl4pPr>
            <a:lvl5pPr marL="0" algn="l" defTabSz="449505" rtl="0" eaLnBrk="1" latinLnBrk="0" hangingPunct="1">
              <a:defRPr lang="en-US" sz="706" b="0" i="0" u="none" strike="noStrike" kern="1200" baseline="0" dirty="0" smtClean="0">
                <a:solidFill>
                  <a:schemeClr val="bg1">
                    <a:lumMod val="50000"/>
                  </a:schemeClr>
                </a:solidFill>
                <a:latin typeface="Arial Narrow" pitchFamily="34" charset="0"/>
                <a:ea typeface="+mn-ea"/>
                <a:cs typeface="+mn-cs"/>
              </a:defRPr>
            </a:lvl5pPr>
          </a:lstStyle>
          <a:p>
            <a:pPr lvl="0"/>
            <a:endParaRPr lang="en-US" dirty="0"/>
          </a:p>
        </p:txBody>
      </p:sp>
    </p:spTree>
    <p:extLst>
      <p:ext uri="{BB962C8B-B14F-4D97-AF65-F5344CB8AC3E}">
        <p14:creationId xmlns:p14="http://schemas.microsoft.com/office/powerpoint/2010/main" val="131918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Divider B">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37991" y="2355925"/>
            <a:ext cx="6886523" cy="925886"/>
          </a:xfrm>
        </p:spPr>
        <p:txBody>
          <a:bodyPr lIns="0" tIns="0" rIns="0" bIns="0" anchor="t">
            <a:noAutofit/>
          </a:bodyPr>
          <a:lstStyle>
            <a:lvl1pPr marL="11206" indent="0" algn="l" defTabSz="443777" rtl="0" eaLnBrk="1" latinLnBrk="0" hangingPunct="1">
              <a:buFont typeface="+mj-lt"/>
              <a:buNone/>
              <a:defRPr lang="en-US" sz="3530" b="1" kern="1200" spc="-9" baseline="0" dirty="0">
                <a:solidFill>
                  <a:schemeClr val="bg1"/>
                </a:solidFill>
                <a:latin typeface="Georgia"/>
                <a:ea typeface="+mj-ea"/>
                <a:cs typeface="Georgia"/>
              </a:defRPr>
            </a:lvl1pPr>
          </a:lstStyle>
          <a:p>
            <a:r>
              <a:rPr lang="en-US" dirty="0"/>
              <a:t>Divider Page</a:t>
            </a:r>
          </a:p>
        </p:txBody>
      </p:sp>
      <p:sp>
        <p:nvSpPr>
          <p:cNvPr id="4" name="Picture Placeholder 3"/>
          <p:cNvSpPr>
            <a:spLocks noGrp="1"/>
          </p:cNvSpPr>
          <p:nvPr>
            <p:ph type="pic" sz="quarter" idx="10"/>
          </p:nvPr>
        </p:nvSpPr>
        <p:spPr>
          <a:xfrm>
            <a:off x="0" y="0"/>
            <a:ext cx="12191104" cy="6010556"/>
          </a:xfrm>
          <a:ln>
            <a:noFill/>
          </a:ln>
        </p:spPr>
        <p:txBody>
          <a:bodyPr/>
          <a:lstStyle/>
          <a:p>
            <a:endParaRPr lang="en-US"/>
          </a:p>
        </p:txBody>
      </p:sp>
    </p:spTree>
    <p:extLst>
      <p:ext uri="{BB962C8B-B14F-4D97-AF65-F5344CB8AC3E}">
        <p14:creationId xmlns:p14="http://schemas.microsoft.com/office/powerpoint/2010/main" val="39377571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4182" y="556710"/>
            <a:ext cx="11083637" cy="913358"/>
          </a:xfrm>
          <a:prstGeom prst="rect">
            <a:avLst/>
          </a:prstGeom>
        </p:spPr>
        <p:txBody>
          <a:bodyPr vert="horz" lIns="0" tIns="0" rIns="0" bIns="0" rtlCol="0" anchor="t">
            <a:noAutofit/>
          </a:bodyPr>
          <a:lstStyle/>
          <a:p>
            <a:r>
              <a:rPr lang="en-US" dirty="0"/>
              <a:t>Click to edit Master title style</a:t>
            </a:r>
          </a:p>
        </p:txBody>
      </p:sp>
      <p:sp>
        <p:nvSpPr>
          <p:cNvPr id="11" name="Text Placeholder 11"/>
          <p:cNvSpPr>
            <a:spLocks noGrp="1"/>
          </p:cNvSpPr>
          <p:nvPr>
            <p:ph type="body" sz="quarter" idx="11"/>
          </p:nvPr>
        </p:nvSpPr>
        <p:spPr>
          <a:xfrm>
            <a:off x="554183" y="5647765"/>
            <a:ext cx="11086887" cy="328359"/>
          </a:xfrm>
        </p:spPr>
        <p:txBody>
          <a:bodyPr numCol="2" spcCol="457200" anchor="b"/>
          <a:lstStyle>
            <a:lvl1pPr marL="0" algn="l" defTabSz="449505" rtl="0" eaLnBrk="1" latinLnBrk="0" hangingPunct="1">
              <a:lnSpc>
                <a:spcPct val="100000"/>
              </a:lnSpc>
              <a:spcAft>
                <a:spcPts val="0"/>
              </a:spcAft>
              <a:defRPr lang="en-US" sz="794" b="0" i="0" u="none" strike="noStrike" kern="1200" baseline="0" dirty="0" smtClean="0">
                <a:solidFill>
                  <a:schemeClr val="bg1">
                    <a:lumMod val="50000"/>
                  </a:schemeClr>
                </a:solidFill>
                <a:latin typeface="Arial Narrow" pitchFamily="34" charset="0"/>
                <a:ea typeface="+mn-ea"/>
                <a:cs typeface="+mn-cs"/>
              </a:defRPr>
            </a:lvl1pPr>
            <a:lvl2pPr marL="0" algn="l" defTabSz="449505" rtl="0" eaLnBrk="1" latinLnBrk="0" hangingPunct="1">
              <a:defRPr lang="en-US" sz="706" b="0" i="0" u="none" strike="noStrike" kern="1200" baseline="0" dirty="0" smtClean="0">
                <a:solidFill>
                  <a:schemeClr val="bg1">
                    <a:lumMod val="50000"/>
                  </a:schemeClr>
                </a:solidFill>
                <a:latin typeface="Arial Narrow" pitchFamily="34" charset="0"/>
                <a:ea typeface="+mn-ea"/>
                <a:cs typeface="+mn-cs"/>
              </a:defRPr>
            </a:lvl2pPr>
            <a:lvl3pPr marL="0" algn="l" defTabSz="449505" rtl="0" eaLnBrk="1" latinLnBrk="0" hangingPunct="1">
              <a:defRPr lang="en-US" sz="706" b="0" i="0" u="none" strike="noStrike" kern="1200" baseline="0" dirty="0" smtClean="0">
                <a:solidFill>
                  <a:schemeClr val="bg1">
                    <a:lumMod val="50000"/>
                  </a:schemeClr>
                </a:solidFill>
                <a:latin typeface="Arial Narrow" pitchFamily="34" charset="0"/>
                <a:ea typeface="+mn-ea"/>
                <a:cs typeface="+mn-cs"/>
              </a:defRPr>
            </a:lvl3pPr>
            <a:lvl4pPr marL="0" algn="l" defTabSz="449505" rtl="0" eaLnBrk="1" latinLnBrk="0" hangingPunct="1">
              <a:defRPr lang="en-US" sz="706" b="0" i="0" u="none" strike="noStrike" kern="1200" baseline="0" dirty="0" smtClean="0">
                <a:solidFill>
                  <a:schemeClr val="bg1">
                    <a:lumMod val="50000"/>
                  </a:schemeClr>
                </a:solidFill>
                <a:latin typeface="Arial Narrow" pitchFamily="34" charset="0"/>
                <a:ea typeface="+mn-ea"/>
                <a:cs typeface="+mn-cs"/>
              </a:defRPr>
            </a:lvl4pPr>
            <a:lvl5pPr marL="0" algn="l" defTabSz="449505" rtl="0" eaLnBrk="1" latinLnBrk="0" hangingPunct="1">
              <a:defRPr lang="en-US" sz="706" b="0" i="0" u="none" strike="noStrike" kern="1200" baseline="0" dirty="0" smtClean="0">
                <a:solidFill>
                  <a:schemeClr val="bg1">
                    <a:lumMod val="50000"/>
                  </a:schemeClr>
                </a:solidFill>
                <a:latin typeface="Arial Narrow" pitchFamily="34" charset="0"/>
                <a:ea typeface="+mn-ea"/>
                <a:cs typeface="+mn-cs"/>
              </a:defRPr>
            </a:lvl5pPr>
          </a:lstStyle>
          <a:p>
            <a:pPr lvl="0"/>
            <a:endParaRPr lang="en-US" dirty="0"/>
          </a:p>
        </p:txBody>
      </p:sp>
    </p:spTree>
    <p:extLst>
      <p:ext uri="{BB962C8B-B14F-4D97-AF65-F5344CB8AC3E}">
        <p14:creationId xmlns:p14="http://schemas.microsoft.com/office/powerpoint/2010/main" val="3496253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Disclosures">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554182" y="1546413"/>
            <a:ext cx="11083637" cy="4342979"/>
          </a:xfrm>
          <a:ln>
            <a:noFill/>
          </a:ln>
        </p:spPr>
        <p:txBody>
          <a:bodyPr numCol="2" spcCol="228600">
            <a:noAutofit/>
          </a:bodyPr>
          <a:lstStyle>
            <a:lvl1pPr marL="0" indent="0">
              <a:lnSpc>
                <a:spcPct val="100000"/>
              </a:lnSpc>
              <a:spcBef>
                <a:spcPts val="529"/>
              </a:spcBef>
              <a:spcAft>
                <a:spcPts val="529"/>
              </a:spcAft>
              <a:buFontTx/>
              <a:buNone/>
              <a:defRPr sz="882" b="0">
                <a:solidFill>
                  <a:schemeClr val="tx1">
                    <a:lumMod val="50000"/>
                    <a:lumOff val="50000"/>
                  </a:schemeClr>
                </a:solidFill>
                <a:latin typeface="Arial" panose="020B0604020202020204" pitchFamily="34" charset="0"/>
                <a:cs typeface="Arial" panose="020B0604020202020204" pitchFamily="34" charset="0"/>
              </a:defRPr>
            </a:lvl1pPr>
            <a:lvl2pPr marL="0" indent="0">
              <a:lnSpc>
                <a:spcPct val="100000"/>
              </a:lnSpc>
              <a:spcBef>
                <a:spcPts val="529"/>
              </a:spcBef>
              <a:spcAft>
                <a:spcPts val="529"/>
              </a:spcAft>
              <a:buClr>
                <a:schemeClr val="tx2"/>
              </a:buClr>
              <a:buFontTx/>
              <a:buNone/>
              <a:defRPr sz="1059" b="0" baseline="0">
                <a:solidFill>
                  <a:schemeClr val="tx1">
                    <a:lumMod val="50000"/>
                    <a:lumOff val="50000"/>
                  </a:schemeClr>
                </a:solidFill>
                <a:latin typeface="Arial" panose="020B0604020202020204" pitchFamily="34" charset="0"/>
                <a:cs typeface="Arial" panose="020B0604020202020204" pitchFamily="34" charset="0"/>
              </a:defRPr>
            </a:lvl2pPr>
            <a:lvl3pPr>
              <a:buFont typeface="Wingdings" charset="2"/>
              <a:buChar char="§"/>
              <a:defRPr>
                <a:solidFill>
                  <a:srgbClr val="2D4769"/>
                </a:solidFill>
              </a:defRPr>
            </a:lvl3pPr>
            <a:lvl4pPr>
              <a:buFontTx/>
              <a:buNone/>
              <a:defRPr>
                <a:solidFill>
                  <a:srgbClr val="2D4769"/>
                </a:solidFill>
              </a:defRPr>
            </a:lvl4pPr>
            <a:lvl5pPr>
              <a:buFontTx/>
              <a:buNone/>
              <a:defRPr>
                <a:solidFill>
                  <a:srgbClr val="2D4769"/>
                </a:solidFill>
              </a:defRPr>
            </a:lvl5pPr>
          </a:lstStyle>
          <a:p>
            <a:pPr lvl="0"/>
            <a:r>
              <a:rPr lang="en-US" dirty="0"/>
              <a:t>Click to edit 10 </a:t>
            </a:r>
            <a:r>
              <a:rPr lang="en-US" dirty="0" err="1"/>
              <a:t>pt</a:t>
            </a:r>
            <a:r>
              <a:rPr lang="en-US" dirty="0"/>
              <a:t> disclosure</a:t>
            </a:r>
          </a:p>
          <a:p>
            <a:pPr lvl="1"/>
            <a:r>
              <a:rPr lang="en-US" dirty="0"/>
              <a:t>Second Level to edit 12 </a:t>
            </a:r>
            <a:r>
              <a:rPr lang="en-US" dirty="0" err="1"/>
              <a:t>pt</a:t>
            </a:r>
            <a:r>
              <a:rPr lang="en-US" dirty="0"/>
              <a:t> disclosure</a:t>
            </a:r>
          </a:p>
        </p:txBody>
      </p:sp>
      <p:sp>
        <p:nvSpPr>
          <p:cNvPr id="9" name="Text Placeholder 8"/>
          <p:cNvSpPr>
            <a:spLocks noGrp="1"/>
          </p:cNvSpPr>
          <p:nvPr>
            <p:ph type="body" sz="quarter" idx="20" hasCustomPrompt="1"/>
          </p:nvPr>
        </p:nvSpPr>
        <p:spPr>
          <a:xfrm rot="16200000">
            <a:off x="10885743" y="4931350"/>
            <a:ext cx="1748119" cy="167964"/>
          </a:xfrm>
        </p:spPr>
        <p:txBody>
          <a:bodyPr>
            <a:noAutofit/>
          </a:bodyPr>
          <a:lstStyle>
            <a:lvl1pPr marL="0" indent="0">
              <a:lnSpc>
                <a:spcPct val="100000"/>
              </a:lnSpc>
              <a:spcAft>
                <a:spcPts val="0"/>
              </a:spcAft>
              <a:buNone/>
              <a:defRPr sz="618" b="0" baseline="0">
                <a:solidFill>
                  <a:srgbClr val="8A8A8D"/>
                </a:solidFill>
                <a:latin typeface="Arial Narrow" panose="020B0606020202030204" pitchFamily="34" charset="0"/>
                <a:cs typeface="Adobe Gurmukhi" panose="01010101010101010101" pitchFamily="50" charset="0"/>
              </a:defRPr>
            </a:lvl1pPr>
            <a:lvl2pPr marL="193075" indent="0">
              <a:buNone/>
              <a:defRPr sz="514"/>
            </a:lvl2pPr>
            <a:lvl3pPr marL="386150" indent="0">
              <a:buNone/>
              <a:defRPr sz="514"/>
            </a:lvl3pPr>
            <a:lvl4pPr marL="538434" indent="0">
              <a:buNone/>
              <a:defRPr sz="514"/>
            </a:lvl4pPr>
            <a:lvl5pPr marL="689359" indent="0">
              <a:buNone/>
              <a:defRPr sz="514"/>
            </a:lvl5pPr>
          </a:lstStyle>
          <a:p>
            <a:pPr lvl="0"/>
            <a:r>
              <a:rPr lang="en-US" dirty="0"/>
              <a:t>Click to insert code</a:t>
            </a:r>
          </a:p>
        </p:txBody>
      </p:sp>
      <p:sp>
        <p:nvSpPr>
          <p:cNvPr id="10" name="Title Placeholder 1"/>
          <p:cNvSpPr>
            <a:spLocks noGrp="1"/>
          </p:cNvSpPr>
          <p:nvPr>
            <p:ph type="title"/>
          </p:nvPr>
        </p:nvSpPr>
        <p:spPr>
          <a:xfrm>
            <a:off x="554183" y="556710"/>
            <a:ext cx="11346315" cy="91335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9915904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Rectangle: Single Corner Rounded 1">
            <a:extLst>
              <a:ext uri="{FF2B5EF4-FFF2-40B4-BE49-F238E27FC236}">
                <a16:creationId xmlns:a16="http://schemas.microsoft.com/office/drawing/2014/main" id="{0EDD71E1-6D07-B3E2-F157-D6B082067B29}"/>
              </a:ext>
            </a:extLst>
          </p:cNvPr>
          <p:cNvSpPr/>
          <p:nvPr userDrawn="1"/>
        </p:nvSpPr>
        <p:spPr>
          <a:xfrm>
            <a:off x="1" y="796543"/>
            <a:ext cx="5432611" cy="3257992"/>
          </a:xfrm>
          <a:prstGeom prst="round1Rect">
            <a:avLst>
              <a:gd name="adj" fmla="val 29030"/>
            </a:avLst>
          </a:prstGeom>
          <a:solidFill>
            <a:srgbClr val="00354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824" dirty="0"/>
          </a:p>
        </p:txBody>
      </p:sp>
      <p:sp>
        <p:nvSpPr>
          <p:cNvPr id="2" name="Title 1">
            <a:extLst>
              <a:ext uri="{FF2B5EF4-FFF2-40B4-BE49-F238E27FC236}">
                <a16:creationId xmlns:a16="http://schemas.microsoft.com/office/drawing/2014/main" id="{2B989C6F-71C6-385B-9B50-EF0EDCEC659E}"/>
              </a:ext>
            </a:extLst>
          </p:cNvPr>
          <p:cNvSpPr>
            <a:spLocks noGrp="1"/>
          </p:cNvSpPr>
          <p:nvPr>
            <p:ph type="title"/>
          </p:nvPr>
        </p:nvSpPr>
        <p:spPr>
          <a:xfrm>
            <a:off x="554182" y="1177843"/>
            <a:ext cx="4322618" cy="1064779"/>
          </a:xfrm>
        </p:spPr>
        <p:txBody>
          <a:bodyPr lIns="91440" tIns="91440" rIns="91440" bIns="91440" anchor="t">
            <a:spAutoFit/>
          </a:bodyPr>
          <a:lstStyle>
            <a:lvl1pPr>
              <a:defRPr sz="3177">
                <a:solidFill>
                  <a:schemeClr val="accent6"/>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E17EE83C-FB75-5241-35BA-3372F37843B0}"/>
              </a:ext>
            </a:extLst>
          </p:cNvPr>
          <p:cNvSpPr>
            <a:spLocks noGrp="1"/>
          </p:cNvSpPr>
          <p:nvPr>
            <p:ph sz="quarter" idx="10"/>
          </p:nvPr>
        </p:nvSpPr>
        <p:spPr>
          <a:xfrm>
            <a:off x="5827059" y="1177844"/>
            <a:ext cx="5647765" cy="4965606"/>
          </a:xfrm>
        </p:spPr>
        <p:txBody>
          <a:bodyPr/>
          <a:lstStyle>
            <a:lvl1pPr marL="302575" indent="-302575">
              <a:spcBef>
                <a:spcPts val="529"/>
              </a:spcBef>
              <a:spcAft>
                <a:spcPts val="911"/>
              </a:spcAft>
              <a:buFont typeface="Arial" panose="020B0604020202020204" pitchFamily="34" charset="0"/>
              <a:buChar char="•"/>
              <a:defRPr/>
            </a:lvl1pPr>
            <a:lvl2pPr marL="302575" indent="-302575">
              <a:spcBef>
                <a:spcPts val="529"/>
              </a:spcBef>
              <a:spcAft>
                <a:spcPts val="911"/>
              </a:spcAft>
              <a:buFont typeface="Arial" panose="020B0604020202020204" pitchFamily="34" charset="0"/>
              <a:buChar char="•"/>
              <a:defRPr/>
            </a:lvl2pPr>
            <a:lvl3pPr>
              <a:spcBef>
                <a:spcPts val="529"/>
              </a:spcBef>
              <a:spcAft>
                <a:spcPts val="911"/>
              </a:spcAft>
              <a:defRPr/>
            </a:lvl3pPr>
            <a:lvl4pPr>
              <a:spcBef>
                <a:spcPts val="529"/>
              </a:spcBef>
              <a:spcAft>
                <a:spcPts val="911"/>
              </a:spcAft>
              <a:defRPr/>
            </a:lvl4pPr>
            <a:lvl5pPr>
              <a:spcBef>
                <a:spcPts val="529"/>
              </a:spcBef>
              <a:spcAft>
                <a:spcPts val="911"/>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1901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Marine_Cover_Photo">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0605F7-F234-649B-4544-AA485FD68B38}"/>
              </a:ext>
            </a:extLst>
          </p:cNvPr>
          <p:cNvSpPr>
            <a:spLocks noGrp="1"/>
          </p:cNvSpPr>
          <p:nvPr>
            <p:ph type="pic" sz="quarter" idx="22"/>
          </p:nvPr>
        </p:nvSpPr>
        <p:spPr>
          <a:xfrm>
            <a:off x="0" y="7191"/>
            <a:ext cx="12192000" cy="6858000"/>
          </a:xfrm>
        </p:spPr>
        <p:txBody>
          <a:bodyPr/>
          <a:lstStyle/>
          <a:p>
            <a:endParaRPr lang="en-US"/>
          </a:p>
        </p:txBody>
      </p:sp>
      <p:sp>
        <p:nvSpPr>
          <p:cNvPr id="22" name="Text Placeholder 4">
            <a:extLst>
              <a:ext uri="{FF2B5EF4-FFF2-40B4-BE49-F238E27FC236}">
                <a16:creationId xmlns:a16="http://schemas.microsoft.com/office/drawing/2014/main" id="{0F24710F-EB34-B785-943F-3AD87D0F0483}"/>
              </a:ext>
            </a:extLst>
          </p:cNvPr>
          <p:cNvSpPr>
            <a:spLocks noGrp="1"/>
          </p:cNvSpPr>
          <p:nvPr>
            <p:ph type="body" sz="quarter" idx="20" hasCustomPrompt="1"/>
          </p:nvPr>
        </p:nvSpPr>
        <p:spPr>
          <a:xfrm>
            <a:off x="8904288" y="5218299"/>
            <a:ext cx="2952750" cy="326354"/>
          </a:xfrm>
          <a:prstGeom prst="rect">
            <a:avLst/>
          </a:prstGeom>
        </p:spPr>
        <p:txBody>
          <a:bodyPr lIns="0" tIns="0" rIns="0" bIns="0" anchor="b">
            <a:noAutofit/>
          </a:bodyPr>
          <a:lstStyle>
            <a:lvl1pPr marL="0" indent="0">
              <a:lnSpc>
                <a:spcPct val="100000"/>
              </a:lnSpc>
              <a:spcAft>
                <a:spcPts val="0"/>
              </a:spcAft>
              <a:buNone/>
              <a:defRPr sz="1400" b="1">
                <a:solidFill>
                  <a:schemeClr val="accent5"/>
                </a:solidFill>
                <a:latin typeface="+mj-lt"/>
              </a:defRPr>
            </a:lvl1pPr>
            <a:lvl2pPr marL="518158" indent="0">
              <a:buNone/>
              <a:defRPr sz="907"/>
            </a:lvl2pPr>
            <a:lvl3pPr marL="1036317" indent="0">
              <a:buNone/>
              <a:defRPr sz="907"/>
            </a:lvl3pPr>
            <a:lvl4pPr marL="1554475" indent="0">
              <a:buNone/>
              <a:defRPr sz="907"/>
            </a:lvl4pPr>
            <a:lvl5pPr marL="2072634" indent="0">
              <a:buNone/>
              <a:defRPr sz="907"/>
            </a:lvl5pPr>
          </a:lstStyle>
          <a:p>
            <a:pPr lvl="0"/>
            <a:r>
              <a:rPr lang="en-US" dirty="0"/>
              <a:t>Click to edit date</a:t>
            </a:r>
          </a:p>
        </p:txBody>
      </p:sp>
      <p:sp>
        <p:nvSpPr>
          <p:cNvPr id="4" name="Text Placeholder 7">
            <a:extLst>
              <a:ext uri="{FF2B5EF4-FFF2-40B4-BE49-F238E27FC236}">
                <a16:creationId xmlns:a16="http://schemas.microsoft.com/office/drawing/2014/main" id="{CF1A355B-60B1-5B3E-AD27-0F2B698BE23B}"/>
              </a:ext>
            </a:extLst>
          </p:cNvPr>
          <p:cNvSpPr>
            <a:spLocks noGrp="1"/>
          </p:cNvSpPr>
          <p:nvPr>
            <p:ph type="body" sz="quarter" idx="15" hasCustomPrompt="1"/>
          </p:nvPr>
        </p:nvSpPr>
        <p:spPr>
          <a:xfrm>
            <a:off x="1554480" y="3308350"/>
            <a:ext cx="5616574" cy="864122"/>
          </a:xfrm>
          <a:prstGeom prst="rect">
            <a:avLst/>
          </a:prstGeom>
        </p:spPr>
        <p:txBody>
          <a:bodyPr lIns="0" tIns="0" rIns="0" bIns="0" anchor="t">
            <a:noAutofit/>
          </a:bodyPr>
          <a:lstStyle>
            <a:lvl1pPr marL="0" indent="0" algn="l">
              <a:lnSpc>
                <a:spcPct val="100000"/>
              </a:lnSpc>
              <a:spcAft>
                <a:spcPts val="0"/>
              </a:spcAft>
              <a:buNone/>
              <a:defRPr sz="1600" b="1">
                <a:solidFill>
                  <a:schemeClr val="accent5"/>
                </a:solidFill>
                <a:latin typeface="+mn-lt"/>
              </a:defRPr>
            </a:lvl1pPr>
            <a:lvl2pPr>
              <a:defRPr sz="907"/>
            </a:lvl2pPr>
            <a:lvl3pPr>
              <a:defRPr sz="907"/>
            </a:lvl3pPr>
            <a:lvl4pPr>
              <a:defRPr sz="907"/>
            </a:lvl4pPr>
            <a:lvl5pPr>
              <a:defRPr sz="907"/>
            </a:lvl5pPr>
          </a:lstStyle>
          <a:p>
            <a:pPr lvl="0"/>
            <a:r>
              <a:rPr lang="en-US" dirty="0"/>
              <a:t>Click to edit subtitle</a:t>
            </a:r>
          </a:p>
        </p:txBody>
      </p:sp>
      <p:sp>
        <p:nvSpPr>
          <p:cNvPr id="6" name="Title 2">
            <a:extLst>
              <a:ext uri="{FF2B5EF4-FFF2-40B4-BE49-F238E27FC236}">
                <a16:creationId xmlns:a16="http://schemas.microsoft.com/office/drawing/2014/main" id="{DA423E81-D364-8D0D-0175-6D7F70F50A67}"/>
              </a:ext>
            </a:extLst>
          </p:cNvPr>
          <p:cNvSpPr>
            <a:spLocks noGrp="1"/>
          </p:cNvSpPr>
          <p:nvPr>
            <p:ph type="title"/>
          </p:nvPr>
        </p:nvSpPr>
        <p:spPr>
          <a:xfrm>
            <a:off x="1554480" y="1554480"/>
            <a:ext cx="8569325" cy="1325550"/>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13087066"/>
      </p:ext>
    </p:extLst>
  </p:cSld>
  <p:clrMapOvr>
    <a:masterClrMapping/>
  </p:clrMapOvr>
  <p:extLst>
    <p:ext uri="{DCECCB84-F9BA-43D5-87BE-67443E8EF086}">
      <p15:sldGuideLst xmlns:p15="http://schemas.microsoft.com/office/powerpoint/2012/main">
        <p15:guide id="2" pos="21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76A6E-6BF7-CA2D-6F10-B69C596A23EA}"/>
              </a:ext>
            </a:extLst>
          </p:cNvPr>
          <p:cNvSpPr>
            <a:spLocks noGrp="1"/>
          </p:cNvSpPr>
          <p:nvPr>
            <p:ph type="title"/>
          </p:nvPr>
        </p:nvSpPr>
        <p:spPr>
          <a:xfrm>
            <a:off x="838200" y="422032"/>
            <a:ext cx="10663410" cy="946656"/>
          </a:xfrm>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436778-A793-1737-5BEC-BE5758E5050C}"/>
              </a:ext>
            </a:extLst>
          </p:cNvPr>
          <p:cNvSpPr>
            <a:spLocks noGrp="1"/>
          </p:cNvSpPr>
          <p:nvPr>
            <p:ph idx="1"/>
          </p:nvPr>
        </p:nvSpPr>
        <p:spPr>
          <a:xfrm>
            <a:off x="838200" y="1711968"/>
            <a:ext cx="10663410" cy="4492062"/>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18FA02B6-3A31-B502-00CC-464972EBAE74}"/>
              </a:ext>
            </a:extLst>
          </p:cNvPr>
          <p:cNvSpPr txBox="1"/>
          <p:nvPr userDrawn="1"/>
        </p:nvSpPr>
        <p:spPr>
          <a:xfrm>
            <a:off x="359967" y="-496507"/>
            <a:ext cx="0" cy="0"/>
          </a:xfrm>
          <a:prstGeom prst="rect">
            <a:avLst/>
          </a:prstGeom>
          <a:noFill/>
        </p:spPr>
        <p:txBody>
          <a:bodyPr wrap="none" lIns="0" tIns="0" rIns="0" bIns="0" rtlCol="0">
            <a:noAutofit/>
          </a:bodyPr>
          <a:lstStyle/>
          <a:p>
            <a:pPr>
              <a:spcAft>
                <a:spcPts val="529"/>
              </a:spcAft>
            </a:pPr>
            <a:endParaRPr lang="en-US" sz="1765" dirty="0">
              <a:solidFill>
                <a:schemeClr val="bg2"/>
              </a:solidFill>
            </a:endParaRPr>
          </a:p>
        </p:txBody>
      </p:sp>
    </p:spTree>
    <p:extLst>
      <p:ext uri="{BB962C8B-B14F-4D97-AF65-F5344CB8AC3E}">
        <p14:creationId xmlns:p14="http://schemas.microsoft.com/office/powerpoint/2010/main" val="593777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Divider Bright Green">
    <p:bg>
      <p:bgPr>
        <a:solidFill>
          <a:srgbClr val="C6D92B"/>
        </a:solidFill>
        <a:effectLst/>
      </p:bgPr>
    </p:bg>
    <p:spTree>
      <p:nvGrpSpPr>
        <p:cNvPr id="1" name=""/>
        <p:cNvGrpSpPr/>
        <p:nvPr/>
      </p:nvGrpSpPr>
      <p:grpSpPr>
        <a:xfrm>
          <a:off x="0" y="0"/>
          <a:ext cx="0" cy="0"/>
          <a:chOff x="0" y="0"/>
          <a:chExt cx="0" cy="0"/>
        </a:xfrm>
      </p:grpSpPr>
      <p:sp>
        <p:nvSpPr>
          <p:cNvPr id="3" name="Rectangle: Single Corner Rounded 1">
            <a:extLst>
              <a:ext uri="{FF2B5EF4-FFF2-40B4-BE49-F238E27FC236}">
                <a16:creationId xmlns:a16="http://schemas.microsoft.com/office/drawing/2014/main" id="{C28DA8B1-FAFD-C930-E688-85BEC37047B2}"/>
              </a:ext>
            </a:extLst>
          </p:cNvPr>
          <p:cNvSpPr/>
          <p:nvPr userDrawn="1"/>
        </p:nvSpPr>
        <p:spPr>
          <a:xfrm>
            <a:off x="1" y="450273"/>
            <a:ext cx="8813935" cy="5285807"/>
          </a:xfrm>
          <a:prstGeom prst="round1Rect">
            <a:avLst>
              <a:gd name="adj" fmla="val 29030"/>
            </a:avLst>
          </a:prstGeom>
          <a:solidFill>
            <a:srgbClr val="00354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824" dirty="0"/>
          </a:p>
        </p:txBody>
      </p:sp>
      <p:sp>
        <p:nvSpPr>
          <p:cNvPr id="2" name="Title 1"/>
          <p:cNvSpPr>
            <a:spLocks noGrp="1"/>
          </p:cNvSpPr>
          <p:nvPr>
            <p:ph type="title" hasCustomPrompt="1"/>
          </p:nvPr>
        </p:nvSpPr>
        <p:spPr>
          <a:xfrm>
            <a:off x="554692" y="2182092"/>
            <a:ext cx="6926764" cy="962848"/>
          </a:xfrm>
        </p:spPr>
        <p:txBody>
          <a:bodyPr lIns="0" tIns="0" rIns="0" bIns="0" anchor="t">
            <a:noAutofit/>
          </a:bodyPr>
          <a:lstStyle>
            <a:lvl1pPr marL="0" indent="0" algn="l" defTabSz="457223" rtl="0" eaLnBrk="1" latinLnBrk="0" hangingPunct="1">
              <a:buFont typeface="+mj-lt"/>
              <a:buNone/>
              <a:defRPr lang="en-US" sz="4236" b="1" kern="1200" spc="-9" baseline="0" dirty="0">
                <a:solidFill>
                  <a:schemeClr val="accent6"/>
                </a:solidFill>
                <a:latin typeface="Georgia"/>
                <a:ea typeface="+mj-ea"/>
                <a:cs typeface="Georgia"/>
              </a:defRPr>
            </a:lvl1pPr>
          </a:lstStyle>
          <a:p>
            <a:r>
              <a:rPr lang="en-US" dirty="0"/>
              <a:t>Divider page</a:t>
            </a:r>
          </a:p>
        </p:txBody>
      </p:sp>
      <p:sp>
        <p:nvSpPr>
          <p:cNvPr id="4" name="Text Placeholder 12">
            <a:extLst>
              <a:ext uri="{FF2B5EF4-FFF2-40B4-BE49-F238E27FC236}">
                <a16:creationId xmlns:a16="http://schemas.microsoft.com/office/drawing/2014/main" id="{EE53D49D-76B5-C5B1-30A6-E5AACF456CCE}"/>
              </a:ext>
            </a:extLst>
          </p:cNvPr>
          <p:cNvSpPr>
            <a:spLocks noGrp="1"/>
          </p:cNvSpPr>
          <p:nvPr>
            <p:ph type="body" sz="quarter" idx="14" hasCustomPrompt="1"/>
          </p:nvPr>
        </p:nvSpPr>
        <p:spPr>
          <a:xfrm>
            <a:off x="554691" y="3144940"/>
            <a:ext cx="6926763" cy="663111"/>
          </a:xfrm>
        </p:spPr>
        <p:txBody>
          <a:bodyPr lIns="0">
            <a:noAutofit/>
          </a:bodyPr>
          <a:lstStyle>
            <a:lvl1pPr marL="0" indent="0">
              <a:spcAft>
                <a:spcPts val="0"/>
              </a:spcAft>
              <a:buNone/>
              <a:defRPr sz="2471" i="1" spc="-9" baseline="0">
                <a:solidFill>
                  <a:schemeClr val="accent6"/>
                </a:solidFill>
                <a:latin typeface="+mj-lt"/>
              </a:defRPr>
            </a:lvl1pPr>
          </a:lstStyle>
          <a:p>
            <a:pPr lvl="0"/>
            <a:r>
              <a:rPr lang="en-CA" dirty="0"/>
              <a:t>Secondary line</a:t>
            </a:r>
          </a:p>
        </p:txBody>
      </p:sp>
    </p:spTree>
    <p:extLst>
      <p:ext uri="{BB962C8B-B14F-4D97-AF65-F5344CB8AC3E}">
        <p14:creationId xmlns:p14="http://schemas.microsoft.com/office/powerpoint/2010/main" val="815212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81480-C4CD-8EF2-43BF-6B6BFEE48C7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9DE9A5F5-D880-0CF0-81C2-4A383B1264C3}"/>
              </a:ext>
            </a:extLst>
          </p:cNvPr>
          <p:cNvSpPr>
            <a:spLocks noGrp="1"/>
          </p:cNvSpPr>
          <p:nvPr>
            <p:ph sz="quarter" idx="10"/>
          </p:nvPr>
        </p:nvSpPr>
        <p:spPr>
          <a:xfrm>
            <a:off x="554182" y="1749222"/>
            <a:ext cx="11083636" cy="4160841"/>
          </a:xfrm>
        </p:spPr>
        <p:txBody>
          <a:bodyPr/>
          <a:lstStyle>
            <a:lvl1pPr marL="302575" indent="-302575">
              <a:spcAft>
                <a:spcPts val="911"/>
              </a:spcAft>
              <a:buFont typeface="Arial" panose="020B0604020202020204" pitchFamily="34" charset="0"/>
              <a:buChar char="•"/>
              <a:defRPr/>
            </a:lvl1pPr>
            <a:lvl2pPr marL="655579" indent="-252146">
              <a:spcAft>
                <a:spcPts val="911"/>
              </a:spcAft>
              <a:buFont typeface="Arial" panose="020B0604020202020204" pitchFamily="34" charset="0"/>
              <a:buChar char="•"/>
              <a:tabLst/>
              <a:defRPr sz="2118" b="0"/>
            </a:lvl2pPr>
            <a:lvl4pPr marL="1059012" indent="-353004">
              <a:spcAft>
                <a:spcPts val="911"/>
              </a:spcAft>
              <a:tabLst/>
              <a:defRPr sz="2118" b="0"/>
            </a:lvl4pPr>
            <a:lvl5pPr marL="504292" indent="0">
              <a:buNone/>
              <a:tabLst/>
              <a:defRPr sz="2118" b="0"/>
            </a:lvl5pPr>
          </a:lstStyle>
          <a:p>
            <a:pPr lvl="0"/>
            <a:r>
              <a:rPr lang="en-US" dirty="0"/>
              <a:t>Click to edit Master text styles</a:t>
            </a:r>
          </a:p>
          <a:p>
            <a:pPr lvl="1"/>
            <a:r>
              <a:rPr lang="en-US" dirty="0"/>
              <a:t>Second level</a:t>
            </a:r>
          </a:p>
          <a:p>
            <a:pPr lvl="3"/>
            <a:r>
              <a:rPr lang="en-US" dirty="0"/>
              <a:t>Third level</a:t>
            </a:r>
          </a:p>
          <a:p>
            <a:pPr lvl="3"/>
            <a:r>
              <a:rPr lang="en-US" dirty="0"/>
              <a:t>Fourth level</a:t>
            </a:r>
          </a:p>
          <a:p>
            <a:pPr lvl="3"/>
            <a:r>
              <a:rPr lang="en-US" dirty="0"/>
              <a:t>Fifth level</a:t>
            </a:r>
          </a:p>
        </p:txBody>
      </p:sp>
    </p:spTree>
    <p:extLst>
      <p:ext uri="{BB962C8B-B14F-4D97-AF65-F5344CB8AC3E}">
        <p14:creationId xmlns:p14="http://schemas.microsoft.com/office/powerpoint/2010/main" val="2516076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2_Dark Title Slide_bright green">
    <p:bg>
      <p:bgPr>
        <a:solidFill>
          <a:schemeClr val="accent2"/>
        </a:solidFill>
        <a:effectLst/>
      </p:bgPr>
    </p:bg>
    <p:spTree>
      <p:nvGrpSpPr>
        <p:cNvPr id="1" name=""/>
        <p:cNvGrpSpPr/>
        <p:nvPr/>
      </p:nvGrpSpPr>
      <p:grpSpPr>
        <a:xfrm>
          <a:off x="0" y="0"/>
          <a:ext cx="0" cy="0"/>
          <a:chOff x="0" y="0"/>
          <a:chExt cx="0" cy="0"/>
        </a:xfrm>
      </p:grpSpPr>
      <p:sp>
        <p:nvSpPr>
          <p:cNvPr id="13" name="Text Placeholder 14"/>
          <p:cNvSpPr txBox="1">
            <a:spLocks/>
          </p:cNvSpPr>
          <p:nvPr userDrawn="1"/>
        </p:nvSpPr>
        <p:spPr>
          <a:xfrm>
            <a:off x="554184" y="6374534"/>
            <a:ext cx="11083635" cy="117706"/>
          </a:xfrm>
          <a:prstGeom prst="rect">
            <a:avLst/>
          </a:prstGeom>
        </p:spPr>
        <p:txBody>
          <a:bodyPr lIns="0" tIns="0" rIns="0" bIns="0" anchor="b" anchorCtr="0"/>
          <a:lstStyle>
            <a:lvl1pPr marL="0" indent="0" algn="l" defTabSz="502920" rtl="0" eaLnBrk="1" latinLnBrk="0" hangingPunct="1">
              <a:lnSpc>
                <a:spcPts val="2000"/>
              </a:lnSpc>
              <a:spcBef>
                <a:spcPts val="0"/>
              </a:spcBef>
              <a:spcAft>
                <a:spcPts val="432"/>
              </a:spcAft>
              <a:buFont typeface="Arial"/>
              <a:buNone/>
              <a:defRPr sz="800" kern="1200" cap="all" baseline="0">
                <a:solidFill>
                  <a:srgbClr val="7F7F7F"/>
                </a:solidFill>
                <a:latin typeface="Arial Narrow" panose="020B0606020202030204" pitchFamily="34" charset="0"/>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a:lnSpc>
                <a:spcPct val="100000"/>
              </a:lnSpc>
              <a:spcAft>
                <a:spcPts val="0"/>
              </a:spcAft>
            </a:pPr>
            <a:r>
              <a:rPr lang="en-US" sz="882" b="1" dirty="0">
                <a:solidFill>
                  <a:schemeClr val="bg1">
                    <a:lumMod val="75000"/>
                  </a:schemeClr>
                </a:solidFill>
                <a:latin typeface="Arial Narrow" panose="020B0606020202030204" pitchFamily="34" charset="0"/>
              </a:rPr>
              <a:t>Use disclosure. Change on slide Master.</a:t>
            </a:r>
          </a:p>
        </p:txBody>
      </p:sp>
      <p:sp>
        <p:nvSpPr>
          <p:cNvPr id="7" name="Rectangle 6"/>
          <p:cNvSpPr/>
          <p:nvPr userDrawn="1"/>
        </p:nvSpPr>
        <p:spPr>
          <a:xfrm>
            <a:off x="831273" y="0"/>
            <a:ext cx="831273" cy="60511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24" dirty="0">
              <a:solidFill>
                <a:schemeClr val="bg1"/>
              </a:solidFill>
            </a:endParaRPr>
          </a:p>
        </p:txBody>
      </p:sp>
      <p:sp>
        <p:nvSpPr>
          <p:cNvPr id="10" name="Title 1">
            <a:extLst>
              <a:ext uri="{FF2B5EF4-FFF2-40B4-BE49-F238E27FC236}">
                <a16:creationId xmlns:a16="http://schemas.microsoft.com/office/drawing/2014/main" id="{5432AFD3-3FB6-2084-E241-D00205B9BAF9}"/>
              </a:ext>
            </a:extLst>
          </p:cNvPr>
          <p:cNvSpPr>
            <a:spLocks noGrp="1"/>
          </p:cNvSpPr>
          <p:nvPr>
            <p:ph type="ctrTitle" hasCustomPrompt="1"/>
          </p:nvPr>
        </p:nvSpPr>
        <p:spPr>
          <a:xfrm>
            <a:off x="554182" y="547700"/>
            <a:ext cx="9712355" cy="1598068"/>
          </a:xfrm>
        </p:spPr>
        <p:txBody>
          <a:bodyPr lIns="0" tIns="0" rIns="0" bIns="0" anchor="b">
            <a:noAutofit/>
          </a:bodyPr>
          <a:lstStyle>
            <a:lvl1pPr algn="l">
              <a:lnSpc>
                <a:spcPct val="100000"/>
              </a:lnSpc>
              <a:defRPr sz="4412" b="0" spc="-9" baseline="0">
                <a:solidFill>
                  <a:schemeClr val="accent6"/>
                </a:solidFill>
                <a:latin typeface="+mn-lt"/>
              </a:defRPr>
            </a:lvl1pPr>
          </a:lstStyle>
          <a:p>
            <a:r>
              <a:rPr lang="en-US" dirty="0"/>
              <a:t>Click to edit slide title</a:t>
            </a:r>
          </a:p>
        </p:txBody>
      </p:sp>
      <p:sp>
        <p:nvSpPr>
          <p:cNvPr id="15" name="Text Placeholder 14">
            <a:extLst>
              <a:ext uri="{FF2B5EF4-FFF2-40B4-BE49-F238E27FC236}">
                <a16:creationId xmlns:a16="http://schemas.microsoft.com/office/drawing/2014/main" id="{445330DC-F8D7-D312-4658-D8EB2BE9C9CA}"/>
              </a:ext>
            </a:extLst>
          </p:cNvPr>
          <p:cNvSpPr>
            <a:spLocks noGrp="1"/>
          </p:cNvSpPr>
          <p:nvPr>
            <p:ph type="body" sz="quarter" idx="20" hasCustomPrompt="1"/>
          </p:nvPr>
        </p:nvSpPr>
        <p:spPr>
          <a:xfrm>
            <a:off x="554182" y="2442356"/>
            <a:ext cx="8405091" cy="564898"/>
          </a:xfrm>
        </p:spPr>
        <p:txBody>
          <a:bodyPr lIns="91440" tIns="91440" rIns="91440" bIns="91440">
            <a:spAutoFit/>
          </a:bodyPr>
          <a:lstStyle>
            <a:lvl1pPr>
              <a:spcAft>
                <a:spcPts val="0"/>
              </a:spcAft>
              <a:defRPr sz="2471" i="1">
                <a:solidFill>
                  <a:schemeClr val="bg1"/>
                </a:solidFill>
              </a:defRPr>
            </a:lvl1pPr>
            <a:lvl2pPr>
              <a:defRPr sz="2727">
                <a:solidFill>
                  <a:schemeClr val="tx2"/>
                </a:solidFill>
              </a:defRPr>
            </a:lvl2pPr>
            <a:lvl3pPr>
              <a:defRPr sz="2727">
                <a:solidFill>
                  <a:schemeClr val="tx2"/>
                </a:solidFill>
              </a:defRPr>
            </a:lvl3pPr>
            <a:lvl4pPr>
              <a:defRPr sz="2727">
                <a:solidFill>
                  <a:schemeClr val="tx2"/>
                </a:solidFill>
              </a:defRPr>
            </a:lvl4pPr>
            <a:lvl5pPr>
              <a:defRPr sz="2727">
                <a:solidFill>
                  <a:schemeClr val="tx2"/>
                </a:solidFill>
              </a:defRPr>
            </a:lvl5pPr>
          </a:lstStyle>
          <a:p>
            <a:pPr lvl="0"/>
            <a:r>
              <a:rPr lang="en-US" dirty="0"/>
              <a:t>Click to edit subtitle</a:t>
            </a:r>
          </a:p>
        </p:txBody>
      </p:sp>
      <p:sp>
        <p:nvSpPr>
          <p:cNvPr id="4" name="TextBox 3">
            <a:extLst>
              <a:ext uri="{FF2B5EF4-FFF2-40B4-BE49-F238E27FC236}">
                <a16:creationId xmlns:a16="http://schemas.microsoft.com/office/drawing/2014/main" id="{811F8518-B2E2-9731-51B5-FC67078E89A2}"/>
              </a:ext>
            </a:extLst>
          </p:cNvPr>
          <p:cNvSpPr txBox="1"/>
          <p:nvPr userDrawn="1"/>
        </p:nvSpPr>
        <p:spPr>
          <a:xfrm>
            <a:off x="554182" y="373169"/>
            <a:ext cx="7701143" cy="528536"/>
          </a:xfrm>
          <a:prstGeom prst="rect">
            <a:avLst/>
          </a:prstGeom>
          <a:noFill/>
        </p:spPr>
        <p:txBody>
          <a:bodyPr wrap="square" lIns="0" tIns="0" rIns="0" bIns="0" rtlCol="0">
            <a:noAutofit/>
          </a:bodyPr>
          <a:lstStyle/>
          <a:p>
            <a:pPr>
              <a:spcAft>
                <a:spcPts val="529"/>
              </a:spcAft>
            </a:pPr>
            <a:r>
              <a:rPr lang="en-US" sz="2118" b="1" i="1" dirty="0">
                <a:solidFill>
                  <a:schemeClr val="bg1"/>
                </a:solidFill>
              </a:rPr>
              <a:t>A closer look</a:t>
            </a:r>
          </a:p>
        </p:txBody>
      </p:sp>
      <p:pic>
        <p:nvPicPr>
          <p:cNvPr id="3" name="Graphic 2" descr="Magnifying glass outline">
            <a:extLst>
              <a:ext uri="{FF2B5EF4-FFF2-40B4-BE49-F238E27FC236}">
                <a16:creationId xmlns:a16="http://schemas.microsoft.com/office/drawing/2014/main" id="{4292057C-47CD-8C4B-6452-1CB08669E8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44868" y="141144"/>
            <a:ext cx="806824" cy="806824"/>
          </a:xfrm>
          <a:prstGeom prst="rect">
            <a:avLst/>
          </a:prstGeom>
        </p:spPr>
      </p:pic>
    </p:spTree>
    <p:extLst>
      <p:ext uri="{BB962C8B-B14F-4D97-AF65-F5344CB8AC3E}">
        <p14:creationId xmlns:p14="http://schemas.microsoft.com/office/powerpoint/2010/main" val="13654517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Dark Title Slide_bright green">
    <p:bg>
      <p:bgPr>
        <a:solidFill>
          <a:srgbClr val="003547"/>
        </a:solidFill>
        <a:effectLst/>
      </p:bgPr>
    </p:bg>
    <p:spTree>
      <p:nvGrpSpPr>
        <p:cNvPr id="1" name=""/>
        <p:cNvGrpSpPr/>
        <p:nvPr/>
      </p:nvGrpSpPr>
      <p:grpSpPr>
        <a:xfrm>
          <a:off x="0" y="0"/>
          <a:ext cx="0" cy="0"/>
          <a:chOff x="0" y="0"/>
          <a:chExt cx="0" cy="0"/>
        </a:xfrm>
      </p:grpSpPr>
      <p:sp>
        <p:nvSpPr>
          <p:cNvPr id="13" name="Text Placeholder 14"/>
          <p:cNvSpPr txBox="1">
            <a:spLocks/>
          </p:cNvSpPr>
          <p:nvPr userDrawn="1"/>
        </p:nvSpPr>
        <p:spPr>
          <a:xfrm>
            <a:off x="554184" y="6374534"/>
            <a:ext cx="11083635" cy="117706"/>
          </a:xfrm>
          <a:prstGeom prst="rect">
            <a:avLst/>
          </a:prstGeom>
        </p:spPr>
        <p:txBody>
          <a:bodyPr lIns="0" tIns="0" rIns="0" bIns="0" anchor="b" anchorCtr="0"/>
          <a:lstStyle>
            <a:lvl1pPr marL="0" indent="0" algn="l" defTabSz="502920" rtl="0" eaLnBrk="1" latinLnBrk="0" hangingPunct="1">
              <a:lnSpc>
                <a:spcPts val="2000"/>
              </a:lnSpc>
              <a:spcBef>
                <a:spcPts val="0"/>
              </a:spcBef>
              <a:spcAft>
                <a:spcPts val="432"/>
              </a:spcAft>
              <a:buFont typeface="Arial"/>
              <a:buNone/>
              <a:defRPr sz="800" kern="1200" cap="all" baseline="0">
                <a:solidFill>
                  <a:srgbClr val="7F7F7F"/>
                </a:solidFill>
                <a:latin typeface="Arial Narrow" panose="020B0606020202030204" pitchFamily="34" charset="0"/>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a:lnSpc>
                <a:spcPct val="100000"/>
              </a:lnSpc>
              <a:spcAft>
                <a:spcPts val="0"/>
              </a:spcAft>
            </a:pPr>
            <a:r>
              <a:rPr lang="en-US" sz="882" b="1" dirty="0">
                <a:solidFill>
                  <a:schemeClr val="bg1">
                    <a:lumMod val="75000"/>
                  </a:schemeClr>
                </a:solidFill>
                <a:latin typeface="Arial Narrow" panose="020B0606020202030204" pitchFamily="34" charset="0"/>
              </a:rPr>
              <a:t>Use disclosure. Change on slide Master.</a:t>
            </a:r>
          </a:p>
        </p:txBody>
      </p:sp>
      <p:sp>
        <p:nvSpPr>
          <p:cNvPr id="7" name="Rectangle 6"/>
          <p:cNvSpPr/>
          <p:nvPr userDrawn="1"/>
        </p:nvSpPr>
        <p:spPr>
          <a:xfrm>
            <a:off x="831273" y="0"/>
            <a:ext cx="831273" cy="60511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24" dirty="0">
              <a:solidFill>
                <a:schemeClr val="bg1"/>
              </a:solidFill>
            </a:endParaRPr>
          </a:p>
        </p:txBody>
      </p:sp>
      <p:sp>
        <p:nvSpPr>
          <p:cNvPr id="10" name="Title 1">
            <a:extLst>
              <a:ext uri="{FF2B5EF4-FFF2-40B4-BE49-F238E27FC236}">
                <a16:creationId xmlns:a16="http://schemas.microsoft.com/office/drawing/2014/main" id="{5432AFD3-3FB6-2084-E241-D00205B9BAF9}"/>
              </a:ext>
            </a:extLst>
          </p:cNvPr>
          <p:cNvSpPr>
            <a:spLocks noGrp="1"/>
          </p:cNvSpPr>
          <p:nvPr>
            <p:ph type="ctrTitle" hasCustomPrompt="1"/>
          </p:nvPr>
        </p:nvSpPr>
        <p:spPr>
          <a:xfrm>
            <a:off x="554182" y="524569"/>
            <a:ext cx="9712355" cy="1598068"/>
          </a:xfrm>
        </p:spPr>
        <p:txBody>
          <a:bodyPr lIns="0" tIns="0" rIns="0" bIns="0" anchor="b">
            <a:noAutofit/>
          </a:bodyPr>
          <a:lstStyle>
            <a:lvl1pPr algn="l">
              <a:lnSpc>
                <a:spcPct val="100000"/>
              </a:lnSpc>
              <a:defRPr sz="4412" b="0" spc="-9" baseline="0">
                <a:solidFill>
                  <a:schemeClr val="accent6"/>
                </a:solidFill>
                <a:latin typeface="+mn-lt"/>
              </a:defRPr>
            </a:lvl1pPr>
          </a:lstStyle>
          <a:p>
            <a:r>
              <a:rPr lang="en-US" dirty="0"/>
              <a:t>Click to edit slide title</a:t>
            </a:r>
          </a:p>
        </p:txBody>
      </p:sp>
      <p:sp>
        <p:nvSpPr>
          <p:cNvPr id="15" name="Text Placeholder 14">
            <a:extLst>
              <a:ext uri="{FF2B5EF4-FFF2-40B4-BE49-F238E27FC236}">
                <a16:creationId xmlns:a16="http://schemas.microsoft.com/office/drawing/2014/main" id="{445330DC-F8D7-D312-4658-D8EB2BE9C9CA}"/>
              </a:ext>
            </a:extLst>
          </p:cNvPr>
          <p:cNvSpPr>
            <a:spLocks noGrp="1"/>
          </p:cNvSpPr>
          <p:nvPr>
            <p:ph type="body" sz="quarter" idx="20" hasCustomPrompt="1"/>
          </p:nvPr>
        </p:nvSpPr>
        <p:spPr>
          <a:xfrm>
            <a:off x="554182" y="2419224"/>
            <a:ext cx="8405091" cy="564898"/>
          </a:xfrm>
        </p:spPr>
        <p:txBody>
          <a:bodyPr lIns="91440" tIns="91440" rIns="91440" bIns="91440">
            <a:spAutoFit/>
          </a:bodyPr>
          <a:lstStyle>
            <a:lvl1pPr>
              <a:spcAft>
                <a:spcPts val="0"/>
              </a:spcAft>
              <a:defRPr sz="2471" i="1">
                <a:solidFill>
                  <a:schemeClr val="bg1"/>
                </a:solidFill>
              </a:defRPr>
            </a:lvl1pPr>
            <a:lvl2pPr>
              <a:defRPr sz="2727">
                <a:solidFill>
                  <a:schemeClr val="tx2"/>
                </a:solidFill>
              </a:defRPr>
            </a:lvl2pPr>
            <a:lvl3pPr>
              <a:defRPr sz="2727">
                <a:solidFill>
                  <a:schemeClr val="tx2"/>
                </a:solidFill>
              </a:defRPr>
            </a:lvl3pPr>
            <a:lvl4pPr>
              <a:defRPr sz="2727">
                <a:solidFill>
                  <a:schemeClr val="tx2"/>
                </a:solidFill>
              </a:defRPr>
            </a:lvl4pPr>
            <a:lvl5pPr>
              <a:defRPr sz="2727">
                <a:solidFill>
                  <a:schemeClr val="tx2"/>
                </a:solidFill>
              </a:defRPr>
            </a:lvl5pPr>
          </a:lstStyle>
          <a:p>
            <a:pPr lvl="0"/>
            <a:r>
              <a:rPr lang="en-US" dirty="0"/>
              <a:t>Click to edit subtitle</a:t>
            </a:r>
          </a:p>
        </p:txBody>
      </p:sp>
      <p:sp>
        <p:nvSpPr>
          <p:cNvPr id="4" name="TextBox 3">
            <a:extLst>
              <a:ext uri="{FF2B5EF4-FFF2-40B4-BE49-F238E27FC236}">
                <a16:creationId xmlns:a16="http://schemas.microsoft.com/office/drawing/2014/main" id="{811F8518-B2E2-9731-51B5-FC67078E89A2}"/>
              </a:ext>
            </a:extLst>
          </p:cNvPr>
          <p:cNvSpPr txBox="1"/>
          <p:nvPr userDrawn="1"/>
        </p:nvSpPr>
        <p:spPr>
          <a:xfrm>
            <a:off x="1360261" y="373169"/>
            <a:ext cx="7701143" cy="528536"/>
          </a:xfrm>
          <a:prstGeom prst="rect">
            <a:avLst/>
          </a:prstGeom>
          <a:noFill/>
        </p:spPr>
        <p:txBody>
          <a:bodyPr wrap="square" lIns="0" tIns="0" rIns="0" bIns="0" rtlCol="0">
            <a:noAutofit/>
          </a:bodyPr>
          <a:lstStyle/>
          <a:p>
            <a:pPr>
              <a:spcAft>
                <a:spcPts val="529"/>
              </a:spcAft>
            </a:pPr>
            <a:r>
              <a:rPr lang="en-US" sz="2118" b="1" i="1" dirty="0">
                <a:solidFill>
                  <a:schemeClr val="bg1"/>
                </a:solidFill>
              </a:rPr>
              <a:t>Definition</a:t>
            </a:r>
          </a:p>
        </p:txBody>
      </p:sp>
      <p:pic>
        <p:nvPicPr>
          <p:cNvPr id="16" name="Graphic 15" descr="Speech outline">
            <a:extLst>
              <a:ext uri="{FF2B5EF4-FFF2-40B4-BE49-F238E27FC236}">
                <a16:creationId xmlns:a16="http://schemas.microsoft.com/office/drawing/2014/main" id="{B615F8FA-FA84-F26F-B120-84A118D22A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334608" y="171066"/>
            <a:ext cx="1038708" cy="927980"/>
          </a:xfrm>
          <a:prstGeom prst="rect">
            <a:avLst/>
          </a:prstGeom>
        </p:spPr>
      </p:pic>
    </p:spTree>
    <p:extLst>
      <p:ext uri="{BB962C8B-B14F-4D97-AF65-F5344CB8AC3E}">
        <p14:creationId xmlns:p14="http://schemas.microsoft.com/office/powerpoint/2010/main" val="1634982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Callout_light blue">
    <p:bg>
      <p:bgPr>
        <a:solidFill>
          <a:schemeClr val="bg2"/>
        </a:solidFill>
        <a:effectLst/>
      </p:bgPr>
    </p:bg>
    <p:spTree>
      <p:nvGrpSpPr>
        <p:cNvPr id="1" name=""/>
        <p:cNvGrpSpPr/>
        <p:nvPr/>
      </p:nvGrpSpPr>
      <p:grpSpPr>
        <a:xfrm>
          <a:off x="0" y="0"/>
          <a:ext cx="0" cy="0"/>
          <a:chOff x="0" y="0"/>
          <a:chExt cx="0" cy="0"/>
        </a:xfrm>
      </p:grpSpPr>
      <p:sp>
        <p:nvSpPr>
          <p:cNvPr id="13" name="Text Placeholder 14"/>
          <p:cNvSpPr txBox="1">
            <a:spLocks/>
          </p:cNvSpPr>
          <p:nvPr userDrawn="1"/>
        </p:nvSpPr>
        <p:spPr>
          <a:xfrm>
            <a:off x="554184" y="6374534"/>
            <a:ext cx="11083635" cy="117706"/>
          </a:xfrm>
          <a:prstGeom prst="rect">
            <a:avLst/>
          </a:prstGeom>
        </p:spPr>
        <p:txBody>
          <a:bodyPr lIns="0" tIns="0" rIns="0" bIns="0" anchor="b" anchorCtr="0"/>
          <a:lstStyle>
            <a:lvl1pPr marL="0" indent="0" algn="l" defTabSz="502920" rtl="0" eaLnBrk="1" latinLnBrk="0" hangingPunct="1">
              <a:lnSpc>
                <a:spcPts val="2000"/>
              </a:lnSpc>
              <a:spcBef>
                <a:spcPts val="0"/>
              </a:spcBef>
              <a:spcAft>
                <a:spcPts val="432"/>
              </a:spcAft>
              <a:buFont typeface="Arial"/>
              <a:buNone/>
              <a:defRPr sz="800" kern="1200" cap="all" baseline="0">
                <a:solidFill>
                  <a:srgbClr val="7F7F7F"/>
                </a:solidFill>
                <a:latin typeface="Arial Narrow" panose="020B0606020202030204" pitchFamily="34" charset="0"/>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a:lnSpc>
                <a:spcPct val="100000"/>
              </a:lnSpc>
              <a:spcAft>
                <a:spcPts val="0"/>
              </a:spcAft>
            </a:pPr>
            <a:r>
              <a:rPr lang="en-US" sz="882" b="1" dirty="0">
                <a:solidFill>
                  <a:schemeClr val="bg1">
                    <a:lumMod val="75000"/>
                  </a:schemeClr>
                </a:solidFill>
                <a:latin typeface="Arial Narrow" panose="020B0606020202030204" pitchFamily="34" charset="0"/>
              </a:rPr>
              <a:t>Use disclosure. Change on slide Master.</a:t>
            </a:r>
          </a:p>
        </p:txBody>
      </p:sp>
      <p:sp>
        <p:nvSpPr>
          <p:cNvPr id="10" name="Title 1">
            <a:extLst>
              <a:ext uri="{FF2B5EF4-FFF2-40B4-BE49-F238E27FC236}">
                <a16:creationId xmlns:a16="http://schemas.microsoft.com/office/drawing/2014/main" id="{5432AFD3-3FB6-2084-E241-D00205B9BAF9}"/>
              </a:ext>
            </a:extLst>
          </p:cNvPr>
          <p:cNvSpPr>
            <a:spLocks noGrp="1"/>
          </p:cNvSpPr>
          <p:nvPr>
            <p:ph type="ctrTitle" hasCustomPrompt="1"/>
          </p:nvPr>
        </p:nvSpPr>
        <p:spPr>
          <a:xfrm>
            <a:off x="554182" y="2244099"/>
            <a:ext cx="9712355" cy="1598068"/>
          </a:xfrm>
        </p:spPr>
        <p:txBody>
          <a:bodyPr lIns="0" tIns="0" rIns="0" bIns="0" anchor="b">
            <a:noAutofit/>
          </a:bodyPr>
          <a:lstStyle>
            <a:lvl1pPr algn="l">
              <a:lnSpc>
                <a:spcPct val="100000"/>
              </a:lnSpc>
              <a:defRPr sz="4412" b="0" spc="-9" baseline="0">
                <a:solidFill>
                  <a:schemeClr val="bg1"/>
                </a:solidFill>
                <a:latin typeface="+mn-lt"/>
              </a:defRPr>
            </a:lvl1pPr>
          </a:lstStyle>
          <a:p>
            <a:r>
              <a:rPr lang="en-US" dirty="0"/>
              <a:t>Click to edit slide title</a:t>
            </a:r>
          </a:p>
        </p:txBody>
      </p:sp>
      <p:sp>
        <p:nvSpPr>
          <p:cNvPr id="15" name="Text Placeholder 14">
            <a:extLst>
              <a:ext uri="{FF2B5EF4-FFF2-40B4-BE49-F238E27FC236}">
                <a16:creationId xmlns:a16="http://schemas.microsoft.com/office/drawing/2014/main" id="{445330DC-F8D7-D312-4658-D8EB2BE9C9CA}"/>
              </a:ext>
            </a:extLst>
          </p:cNvPr>
          <p:cNvSpPr>
            <a:spLocks noGrp="1"/>
          </p:cNvSpPr>
          <p:nvPr>
            <p:ph type="body" sz="quarter" idx="20" hasCustomPrompt="1"/>
          </p:nvPr>
        </p:nvSpPr>
        <p:spPr>
          <a:xfrm>
            <a:off x="554182" y="4138755"/>
            <a:ext cx="8405091" cy="564898"/>
          </a:xfrm>
        </p:spPr>
        <p:txBody>
          <a:bodyPr lIns="91440" tIns="91440" rIns="91440" bIns="91440">
            <a:spAutoFit/>
          </a:bodyPr>
          <a:lstStyle>
            <a:lvl1pPr>
              <a:spcAft>
                <a:spcPts val="0"/>
              </a:spcAft>
              <a:defRPr sz="2471" i="1">
                <a:solidFill>
                  <a:schemeClr val="bg1"/>
                </a:solidFill>
              </a:defRPr>
            </a:lvl1pPr>
            <a:lvl2pPr>
              <a:defRPr sz="2727">
                <a:solidFill>
                  <a:schemeClr val="tx2"/>
                </a:solidFill>
              </a:defRPr>
            </a:lvl2pPr>
            <a:lvl3pPr>
              <a:defRPr sz="2727">
                <a:solidFill>
                  <a:schemeClr val="tx2"/>
                </a:solidFill>
              </a:defRPr>
            </a:lvl3pPr>
            <a:lvl4pPr>
              <a:defRPr sz="2727">
                <a:solidFill>
                  <a:schemeClr val="tx2"/>
                </a:solidFill>
              </a:defRPr>
            </a:lvl4pPr>
            <a:lvl5pPr>
              <a:defRPr sz="2727">
                <a:solidFill>
                  <a:schemeClr val="tx2"/>
                </a:solidFill>
              </a:defRPr>
            </a:lvl5pPr>
          </a:lstStyle>
          <a:p>
            <a:pPr lvl="0"/>
            <a:r>
              <a:rPr lang="en-US" dirty="0"/>
              <a:t>Click to edit subtitle</a:t>
            </a:r>
          </a:p>
        </p:txBody>
      </p:sp>
    </p:spTree>
    <p:extLst>
      <p:ext uri="{BB962C8B-B14F-4D97-AF65-F5344CB8AC3E}">
        <p14:creationId xmlns:p14="http://schemas.microsoft.com/office/powerpoint/2010/main" val="25264149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0F869-E88B-9C2C-FDDA-EECBAA70818C}"/>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D8500D-CB9E-B2B9-BFFD-7369E7912F67}"/>
              </a:ext>
            </a:extLst>
          </p:cNvPr>
          <p:cNvSpPr>
            <a:spLocks noGrp="1"/>
          </p:cNvSpPr>
          <p:nvPr>
            <p:ph type="body" idx="1"/>
          </p:nvPr>
        </p:nvSpPr>
        <p:spPr>
          <a:xfrm>
            <a:off x="831850" y="4589464"/>
            <a:ext cx="10515600" cy="1500187"/>
          </a:xfrm>
        </p:spPr>
        <p:txBody>
          <a:bodyPr/>
          <a:lstStyle>
            <a:lvl1pPr marL="0" indent="0">
              <a:buNone/>
              <a:defRPr sz="2400">
                <a:solidFill>
                  <a:schemeClr val="tx1">
                    <a:tint val="82000"/>
                  </a:schemeClr>
                </a:solidFill>
              </a:defRPr>
            </a:lvl1pPr>
            <a:lvl2pPr marL="457211" indent="0">
              <a:buNone/>
              <a:defRPr sz="2000">
                <a:solidFill>
                  <a:schemeClr val="tx1">
                    <a:tint val="82000"/>
                  </a:schemeClr>
                </a:solidFill>
              </a:defRPr>
            </a:lvl2pPr>
            <a:lvl3pPr marL="914422" indent="0">
              <a:buNone/>
              <a:defRPr sz="1800">
                <a:solidFill>
                  <a:schemeClr val="tx1">
                    <a:tint val="82000"/>
                  </a:schemeClr>
                </a:solidFill>
              </a:defRPr>
            </a:lvl3pPr>
            <a:lvl4pPr marL="1371633" indent="0">
              <a:buNone/>
              <a:defRPr sz="1600">
                <a:solidFill>
                  <a:schemeClr val="tx1">
                    <a:tint val="82000"/>
                  </a:schemeClr>
                </a:solidFill>
              </a:defRPr>
            </a:lvl4pPr>
            <a:lvl5pPr marL="1828844" indent="0">
              <a:buNone/>
              <a:defRPr sz="1600">
                <a:solidFill>
                  <a:schemeClr val="tx1">
                    <a:tint val="82000"/>
                  </a:schemeClr>
                </a:solidFill>
              </a:defRPr>
            </a:lvl5pPr>
            <a:lvl6pPr marL="2286055" indent="0">
              <a:buNone/>
              <a:defRPr sz="1600">
                <a:solidFill>
                  <a:schemeClr val="tx1">
                    <a:tint val="82000"/>
                  </a:schemeClr>
                </a:solidFill>
              </a:defRPr>
            </a:lvl6pPr>
            <a:lvl7pPr marL="2743266" indent="0">
              <a:buNone/>
              <a:defRPr sz="1600">
                <a:solidFill>
                  <a:schemeClr val="tx1">
                    <a:tint val="82000"/>
                  </a:schemeClr>
                </a:solidFill>
              </a:defRPr>
            </a:lvl7pPr>
            <a:lvl8pPr marL="3200476" indent="0">
              <a:buNone/>
              <a:defRPr sz="1600">
                <a:solidFill>
                  <a:schemeClr val="tx1">
                    <a:tint val="82000"/>
                  </a:schemeClr>
                </a:solidFill>
              </a:defRPr>
            </a:lvl8pPr>
            <a:lvl9pPr marL="3657687"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D292E3-9B9B-D340-4BF6-A1380B6C94C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19F354F-B391-6528-E4F0-773B7FB14D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7F78B2-251C-68BB-A96F-0843BE938C26}"/>
              </a:ext>
            </a:extLst>
          </p:cNvPr>
          <p:cNvSpPr>
            <a:spLocks noGrp="1"/>
          </p:cNvSpPr>
          <p:nvPr>
            <p:ph type="sldNum" sz="quarter" idx="12"/>
          </p:nvPr>
        </p:nvSpPr>
        <p:spPr/>
        <p:txBody>
          <a:bodyPr/>
          <a:lstStyle/>
          <a:p>
            <a:fld id="{9CCBE6A1-8C92-CE48-B2D9-DDF8C2332EA1}" type="slidenum">
              <a:rPr lang="en-US" smtClean="0"/>
              <a:t>‹#›</a:t>
            </a:fld>
            <a:endParaRPr lang="en-US" dirty="0"/>
          </a:p>
        </p:txBody>
      </p:sp>
    </p:spTree>
    <p:extLst>
      <p:ext uri="{BB962C8B-B14F-4D97-AF65-F5344CB8AC3E}">
        <p14:creationId xmlns:p14="http://schemas.microsoft.com/office/powerpoint/2010/main" val="525011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Prairi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901A429-B548-3DF6-BFDA-D2C774A441B5}"/>
              </a:ext>
            </a:extLst>
          </p:cNvPr>
          <p:cNvSpPr>
            <a:spLocks noGrp="1"/>
          </p:cNvSpPr>
          <p:nvPr>
            <p:ph type="pic" sz="quarter" idx="22"/>
          </p:nvPr>
        </p:nvSpPr>
        <p:spPr>
          <a:xfrm>
            <a:off x="0" y="658813"/>
            <a:ext cx="5940425" cy="5507037"/>
          </a:xfrm>
          <a:prstGeom prst="round1Rect">
            <a:avLst>
              <a:gd name="adj" fmla="val 21910"/>
            </a:avLst>
          </a:prstGeom>
        </p:spPr>
        <p:txBody>
          <a:bodyPr/>
          <a:lstStyle/>
          <a:p>
            <a:endParaRPr lang="en-US"/>
          </a:p>
        </p:txBody>
      </p:sp>
      <p:sp>
        <p:nvSpPr>
          <p:cNvPr id="18" name="Text Placeholder 7">
            <a:extLst>
              <a:ext uri="{FF2B5EF4-FFF2-40B4-BE49-F238E27FC236}">
                <a16:creationId xmlns:a16="http://schemas.microsoft.com/office/drawing/2014/main" id="{9D94C887-7CE4-6501-96D4-0619E38AEAE2}"/>
              </a:ext>
            </a:extLst>
          </p:cNvPr>
          <p:cNvSpPr>
            <a:spLocks noGrp="1"/>
          </p:cNvSpPr>
          <p:nvPr>
            <p:ph type="body" sz="quarter" idx="15" hasCustomPrompt="1"/>
          </p:nvPr>
        </p:nvSpPr>
        <p:spPr>
          <a:xfrm>
            <a:off x="6216224" y="3913632"/>
            <a:ext cx="5653088" cy="499011"/>
          </a:xfrm>
          <a:prstGeom prst="rect">
            <a:avLst/>
          </a:prstGeom>
        </p:spPr>
        <p:txBody>
          <a:bodyPr lIns="0" tIns="0" rIns="0" bIns="0" anchor="t">
            <a:noAutofit/>
          </a:bodyPr>
          <a:lstStyle>
            <a:lvl1pPr marL="0" indent="0" algn="l">
              <a:lnSpc>
                <a:spcPct val="100000"/>
              </a:lnSpc>
              <a:spcAft>
                <a:spcPts val="0"/>
              </a:spcAft>
              <a:buNone/>
              <a:defRPr sz="1600" b="1">
                <a:solidFill>
                  <a:schemeClr val="bg1"/>
                </a:solidFill>
                <a:latin typeface="+mn-lt"/>
              </a:defRPr>
            </a:lvl1pPr>
            <a:lvl2pPr>
              <a:defRPr sz="907"/>
            </a:lvl2pPr>
            <a:lvl3pPr>
              <a:defRPr sz="907"/>
            </a:lvl3pPr>
            <a:lvl4pPr>
              <a:defRPr sz="907"/>
            </a:lvl4pPr>
            <a:lvl5pPr>
              <a:defRPr sz="907"/>
            </a:lvl5pPr>
          </a:lstStyle>
          <a:p>
            <a:pPr lvl="0"/>
            <a:r>
              <a:rPr lang="en-US" dirty="0"/>
              <a:t>Click to edit subtitle</a:t>
            </a:r>
          </a:p>
        </p:txBody>
      </p:sp>
      <p:sp>
        <p:nvSpPr>
          <p:cNvPr id="19" name="Text Placeholder 16">
            <a:extLst>
              <a:ext uri="{FF2B5EF4-FFF2-40B4-BE49-F238E27FC236}">
                <a16:creationId xmlns:a16="http://schemas.microsoft.com/office/drawing/2014/main" id="{1285BA93-27B5-53DD-393A-44BCCE1C2DBE}"/>
              </a:ext>
            </a:extLst>
          </p:cNvPr>
          <p:cNvSpPr>
            <a:spLocks noGrp="1"/>
          </p:cNvSpPr>
          <p:nvPr>
            <p:ph type="body" sz="quarter" idx="19" hasCustomPrompt="1"/>
          </p:nvPr>
        </p:nvSpPr>
        <p:spPr>
          <a:xfrm>
            <a:off x="6216224" y="5438800"/>
            <a:ext cx="3772857" cy="295538"/>
          </a:xfrm>
          <a:prstGeom prst="rect">
            <a:avLst/>
          </a:prstGeom>
        </p:spPr>
        <p:txBody>
          <a:bodyPr lIns="0" tIns="0" rIns="0" bIns="0" anchor="t">
            <a:noAutofit/>
          </a:bodyPr>
          <a:lstStyle>
            <a:lvl1pPr marL="0" indent="0">
              <a:lnSpc>
                <a:spcPct val="100000"/>
              </a:lnSpc>
              <a:spcAft>
                <a:spcPts val="0"/>
              </a:spcAft>
              <a:buNone/>
              <a:defRPr sz="1400" b="0">
                <a:solidFill>
                  <a:schemeClr val="accent3"/>
                </a:solidFill>
                <a:latin typeface="+mn-lt"/>
              </a:defRPr>
            </a:lvl1pPr>
            <a:lvl2pPr>
              <a:defRPr sz="907"/>
            </a:lvl2pPr>
            <a:lvl3pPr>
              <a:defRPr sz="907"/>
            </a:lvl3pPr>
            <a:lvl4pPr>
              <a:defRPr sz="907"/>
            </a:lvl4pPr>
            <a:lvl5pPr>
              <a:defRPr sz="907"/>
            </a:lvl5pPr>
          </a:lstStyle>
          <a:p>
            <a:pPr lvl="0"/>
            <a:r>
              <a:rPr lang="en-US" dirty="0"/>
              <a:t>Click to edit presenter name</a:t>
            </a:r>
          </a:p>
        </p:txBody>
      </p:sp>
      <p:sp>
        <p:nvSpPr>
          <p:cNvPr id="21" name="Text Placeholder 4">
            <a:extLst>
              <a:ext uri="{FF2B5EF4-FFF2-40B4-BE49-F238E27FC236}">
                <a16:creationId xmlns:a16="http://schemas.microsoft.com/office/drawing/2014/main" id="{56745AE8-5ACF-15DF-D1AE-B6422A2CFDD7}"/>
              </a:ext>
            </a:extLst>
          </p:cNvPr>
          <p:cNvSpPr>
            <a:spLocks noGrp="1"/>
          </p:cNvSpPr>
          <p:nvPr>
            <p:ph type="body" sz="quarter" idx="20" hasCustomPrompt="1"/>
          </p:nvPr>
        </p:nvSpPr>
        <p:spPr>
          <a:xfrm>
            <a:off x="6216224" y="5749598"/>
            <a:ext cx="3772857" cy="224454"/>
          </a:xfrm>
          <a:prstGeom prst="rect">
            <a:avLst/>
          </a:prstGeom>
        </p:spPr>
        <p:txBody>
          <a:bodyPr lIns="0" tIns="0" rIns="0" bIns="0" anchor="b">
            <a:noAutofit/>
          </a:bodyPr>
          <a:lstStyle>
            <a:lvl1pPr marL="0" indent="0">
              <a:lnSpc>
                <a:spcPct val="100000"/>
              </a:lnSpc>
              <a:spcAft>
                <a:spcPts val="0"/>
              </a:spcAft>
              <a:buNone/>
              <a:defRPr sz="1000" b="0">
                <a:solidFill>
                  <a:schemeClr val="bg1"/>
                </a:solidFill>
                <a:latin typeface="+mj-lt"/>
              </a:defRPr>
            </a:lvl1pPr>
            <a:lvl2pPr marL="518158" indent="0">
              <a:buNone/>
              <a:defRPr sz="907"/>
            </a:lvl2pPr>
            <a:lvl3pPr marL="1036317" indent="0">
              <a:buNone/>
              <a:defRPr sz="907"/>
            </a:lvl3pPr>
            <a:lvl4pPr marL="1554475" indent="0">
              <a:buNone/>
              <a:defRPr sz="907"/>
            </a:lvl4pPr>
            <a:lvl5pPr marL="2072634" indent="0">
              <a:buNone/>
              <a:defRPr sz="907"/>
            </a:lvl5pPr>
          </a:lstStyle>
          <a:p>
            <a:pPr lvl="0"/>
            <a:r>
              <a:rPr lang="en-US" dirty="0"/>
              <a:t>Click to edit date</a:t>
            </a:r>
          </a:p>
        </p:txBody>
      </p:sp>
      <p:sp>
        <p:nvSpPr>
          <p:cNvPr id="25" name="Title 5">
            <a:extLst>
              <a:ext uri="{FF2B5EF4-FFF2-40B4-BE49-F238E27FC236}">
                <a16:creationId xmlns:a16="http://schemas.microsoft.com/office/drawing/2014/main" id="{7C027039-F72E-2DA1-59AF-0FC728DDB0FC}"/>
              </a:ext>
            </a:extLst>
          </p:cNvPr>
          <p:cNvSpPr>
            <a:spLocks noGrp="1"/>
          </p:cNvSpPr>
          <p:nvPr>
            <p:ph type="title"/>
          </p:nvPr>
        </p:nvSpPr>
        <p:spPr>
          <a:xfrm>
            <a:off x="6216223" y="1786268"/>
            <a:ext cx="5653089" cy="1378237"/>
          </a:xfrm>
        </p:spPr>
        <p:txBody>
          <a:bodyPr/>
          <a:lstStyle>
            <a:lvl1pPr>
              <a:defRPr>
                <a:solidFill>
                  <a:schemeClr val="accent3"/>
                </a:solidFill>
              </a:defRPr>
            </a:lvl1pPr>
          </a:lstStyle>
          <a:p>
            <a:r>
              <a:rPr lang="en-US"/>
              <a:t>Click to edit Master title style</a:t>
            </a:r>
            <a:endParaRPr lang="en-US" dirty="0"/>
          </a:p>
        </p:txBody>
      </p:sp>
      <p:sp>
        <p:nvSpPr>
          <p:cNvPr id="31" name="Footer Placeholder 24">
            <a:extLst>
              <a:ext uri="{FF2B5EF4-FFF2-40B4-BE49-F238E27FC236}">
                <a16:creationId xmlns:a16="http://schemas.microsoft.com/office/drawing/2014/main" id="{5018A447-4A8C-61AF-063F-D7EC29E13878}"/>
              </a:ext>
            </a:extLst>
          </p:cNvPr>
          <p:cNvSpPr>
            <a:spLocks noGrp="1"/>
          </p:cNvSpPr>
          <p:nvPr>
            <p:ph type="ftr" sz="quarter" idx="21"/>
          </p:nvPr>
        </p:nvSpPr>
        <p:spPr>
          <a:xfrm>
            <a:off x="345122" y="6397825"/>
            <a:ext cx="9601200" cy="125727"/>
          </a:xfrm>
          <a:prstGeom prst="rect">
            <a:avLst/>
          </a:prstGeom>
        </p:spPr>
        <p:txBody>
          <a:bodyPr anchor="b"/>
          <a:lstStyle>
            <a:lvl1pPr>
              <a:defRPr>
                <a:solidFill>
                  <a:schemeClr val="bg2"/>
                </a:solidFill>
              </a:defRPr>
            </a:lvl1pPr>
          </a:lstStyle>
          <a:p>
            <a:endParaRPr lang="en-US" dirty="0"/>
          </a:p>
        </p:txBody>
      </p:sp>
      <p:sp>
        <p:nvSpPr>
          <p:cNvPr id="37" name="Text Placeholder 14">
            <a:extLst>
              <a:ext uri="{FF2B5EF4-FFF2-40B4-BE49-F238E27FC236}">
                <a16:creationId xmlns:a16="http://schemas.microsoft.com/office/drawing/2014/main" id="{B4D75170-0529-472F-1F39-DF456EFC52C1}"/>
              </a:ext>
            </a:extLst>
          </p:cNvPr>
          <p:cNvSpPr txBox="1">
            <a:spLocks/>
          </p:cNvSpPr>
          <p:nvPr userDrawn="1"/>
        </p:nvSpPr>
        <p:spPr>
          <a:xfrm>
            <a:off x="334962" y="6557516"/>
            <a:ext cx="3200400" cy="125727"/>
          </a:xfrm>
          <a:prstGeom prst="rect">
            <a:avLst/>
          </a:prstGeom>
          <a:ln w="6350">
            <a:solidFill>
              <a:schemeClr val="bg1">
                <a:lumMod val="75000"/>
              </a:schemeClr>
            </a:solidFill>
          </a:ln>
        </p:spPr>
        <p:txBody>
          <a:bodyPr lIns="0" tIns="0" rIns="0" bIns="0" anchor="ctr" anchorCtr="0"/>
          <a:lstStyle>
            <a:lvl1pPr marL="0" indent="0" algn="l" defTabSz="502920" rtl="0" eaLnBrk="1" latinLnBrk="0" hangingPunct="1">
              <a:lnSpc>
                <a:spcPts val="2000"/>
              </a:lnSpc>
              <a:spcBef>
                <a:spcPts val="0"/>
              </a:spcBef>
              <a:spcAft>
                <a:spcPts val="432"/>
              </a:spcAft>
              <a:buFont typeface="Arial"/>
              <a:buNone/>
              <a:defRPr sz="800" kern="1200" cap="all" baseline="0">
                <a:solidFill>
                  <a:srgbClr val="7F7F7F"/>
                </a:solidFill>
                <a:latin typeface="Arial Narrow" panose="020B0606020202030204" pitchFamily="34" charset="0"/>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marL="0" marR="0" indent="0" algn="ctr" defTabSz="518158" rtl="0" eaLnBrk="1" fontAlgn="auto" latinLnBrk="0" hangingPunct="1">
              <a:lnSpc>
                <a:spcPct val="100000"/>
              </a:lnSpc>
              <a:spcBef>
                <a:spcPts val="0"/>
              </a:spcBef>
              <a:spcAft>
                <a:spcPts val="0"/>
              </a:spcAft>
              <a:buClrTx/>
              <a:buSzTx/>
              <a:buFont typeface="Arial"/>
              <a:buNone/>
              <a:tabLst/>
              <a:defRPr/>
            </a:pPr>
            <a:r>
              <a:rPr lang="en-US" sz="900" b="1" i="0" dirty="0">
                <a:solidFill>
                  <a:schemeClr val="bg2"/>
                </a:solidFill>
                <a:latin typeface="Arial Narrow" panose="020B0604020202020204" pitchFamily="34" charset="0"/>
                <a:cs typeface="Arial Narrow" panose="020B0604020202020204" pitchFamily="34" charset="0"/>
              </a:rPr>
              <a:t>NOT FDIC INSURED </a:t>
            </a:r>
            <a:r>
              <a:rPr lang="en-US" sz="900" b="1" i="0" baseline="18000" dirty="0">
                <a:solidFill>
                  <a:schemeClr val="bg2"/>
                </a:solidFill>
                <a:latin typeface="Arial Narrow" panose="020B0604020202020204" pitchFamily="34" charset="0"/>
                <a:cs typeface="Arial Narrow" panose="020B0604020202020204" pitchFamily="34" charset="0"/>
              </a:rPr>
              <a:t>|</a:t>
            </a:r>
            <a:r>
              <a:rPr lang="en-US" sz="900" b="1" i="0" dirty="0">
                <a:solidFill>
                  <a:schemeClr val="bg2"/>
                </a:solidFill>
                <a:latin typeface="Arial Narrow" panose="020B0604020202020204" pitchFamily="34" charset="0"/>
                <a:cs typeface="Arial Narrow" panose="020B0604020202020204" pitchFamily="34" charset="0"/>
              </a:rPr>
              <a:t> NO BANK GUARANTEE </a:t>
            </a:r>
            <a:r>
              <a:rPr lang="en-US" sz="900" b="1" i="0" baseline="18000" dirty="0">
                <a:solidFill>
                  <a:schemeClr val="bg2"/>
                </a:solidFill>
                <a:latin typeface="Arial Narrow" panose="020B0604020202020204" pitchFamily="34" charset="0"/>
                <a:cs typeface="Arial Narrow" panose="020B0604020202020204" pitchFamily="34" charset="0"/>
              </a:rPr>
              <a:t>|</a:t>
            </a:r>
            <a:r>
              <a:rPr lang="en-US" sz="900" b="1" i="0" dirty="0">
                <a:solidFill>
                  <a:schemeClr val="bg2"/>
                </a:solidFill>
                <a:latin typeface="Arial Narrow" panose="020B0604020202020204" pitchFamily="34" charset="0"/>
                <a:cs typeface="Arial Narrow" panose="020B0604020202020204" pitchFamily="34" charset="0"/>
              </a:rPr>
              <a:t> MAY LOSE VALUE</a:t>
            </a:r>
          </a:p>
        </p:txBody>
      </p:sp>
      <p:pic>
        <p:nvPicPr>
          <p:cNvPr id="23" name="Graphic 22">
            <a:extLst>
              <a:ext uri="{FF2B5EF4-FFF2-40B4-BE49-F238E27FC236}">
                <a16:creationId xmlns:a16="http://schemas.microsoft.com/office/drawing/2014/main" id="{AA5EF940-4CB6-3272-ECE1-DA18FDD233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97227" y="5853141"/>
            <a:ext cx="1165822" cy="310059"/>
          </a:xfrm>
          <a:prstGeom prst="rect">
            <a:avLst/>
          </a:prstGeom>
        </p:spPr>
      </p:pic>
    </p:spTree>
    <p:extLst>
      <p:ext uri="{BB962C8B-B14F-4D97-AF65-F5344CB8AC3E}">
        <p14:creationId xmlns:p14="http://schemas.microsoft.com/office/powerpoint/2010/main" val="1416351855"/>
      </p:ext>
    </p:extLst>
  </p:cSld>
  <p:clrMapOvr>
    <a:masterClrMapping/>
  </p:clrMapOvr>
  <p:extLst>
    <p:ext uri="{DCECCB84-F9BA-43D5-87BE-67443E8EF086}">
      <p15:sldGuideLst xmlns:p15="http://schemas.microsoft.com/office/powerpoint/2012/main">
        <p15:guide id="2" pos="21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Clementin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901A429-B548-3DF6-BFDA-D2C774A441B5}"/>
              </a:ext>
            </a:extLst>
          </p:cNvPr>
          <p:cNvSpPr>
            <a:spLocks noGrp="1"/>
          </p:cNvSpPr>
          <p:nvPr>
            <p:ph type="pic" sz="quarter" idx="22"/>
          </p:nvPr>
        </p:nvSpPr>
        <p:spPr>
          <a:xfrm>
            <a:off x="0" y="658813"/>
            <a:ext cx="5940425" cy="5507037"/>
          </a:xfrm>
          <a:prstGeom prst="round1Rect">
            <a:avLst>
              <a:gd name="adj" fmla="val 21910"/>
            </a:avLst>
          </a:prstGeom>
        </p:spPr>
        <p:txBody>
          <a:bodyPr/>
          <a:lstStyle/>
          <a:p>
            <a:endParaRPr lang="en-US"/>
          </a:p>
        </p:txBody>
      </p:sp>
      <p:sp>
        <p:nvSpPr>
          <p:cNvPr id="18" name="Text Placeholder 7">
            <a:extLst>
              <a:ext uri="{FF2B5EF4-FFF2-40B4-BE49-F238E27FC236}">
                <a16:creationId xmlns:a16="http://schemas.microsoft.com/office/drawing/2014/main" id="{9D94C887-7CE4-6501-96D4-0619E38AEAE2}"/>
              </a:ext>
            </a:extLst>
          </p:cNvPr>
          <p:cNvSpPr>
            <a:spLocks noGrp="1"/>
          </p:cNvSpPr>
          <p:nvPr>
            <p:ph type="body" sz="quarter" idx="15" hasCustomPrompt="1"/>
          </p:nvPr>
        </p:nvSpPr>
        <p:spPr>
          <a:xfrm>
            <a:off x="6216224" y="3913632"/>
            <a:ext cx="5653088" cy="499011"/>
          </a:xfrm>
          <a:prstGeom prst="rect">
            <a:avLst/>
          </a:prstGeom>
        </p:spPr>
        <p:txBody>
          <a:bodyPr lIns="0" tIns="0" rIns="0" bIns="0" anchor="t">
            <a:noAutofit/>
          </a:bodyPr>
          <a:lstStyle>
            <a:lvl1pPr marL="0" indent="0" algn="l">
              <a:lnSpc>
                <a:spcPct val="100000"/>
              </a:lnSpc>
              <a:spcAft>
                <a:spcPts val="0"/>
              </a:spcAft>
              <a:buNone/>
              <a:defRPr sz="1600" b="1">
                <a:solidFill>
                  <a:schemeClr val="bg1"/>
                </a:solidFill>
                <a:latin typeface="+mn-lt"/>
              </a:defRPr>
            </a:lvl1pPr>
            <a:lvl2pPr>
              <a:defRPr sz="907"/>
            </a:lvl2pPr>
            <a:lvl3pPr>
              <a:defRPr sz="907"/>
            </a:lvl3pPr>
            <a:lvl4pPr>
              <a:defRPr sz="907"/>
            </a:lvl4pPr>
            <a:lvl5pPr>
              <a:defRPr sz="907"/>
            </a:lvl5pPr>
          </a:lstStyle>
          <a:p>
            <a:pPr lvl="0"/>
            <a:r>
              <a:rPr lang="en-US" dirty="0"/>
              <a:t>Click to edit subtitle</a:t>
            </a:r>
          </a:p>
        </p:txBody>
      </p:sp>
      <p:sp>
        <p:nvSpPr>
          <p:cNvPr id="19" name="Text Placeholder 16">
            <a:extLst>
              <a:ext uri="{FF2B5EF4-FFF2-40B4-BE49-F238E27FC236}">
                <a16:creationId xmlns:a16="http://schemas.microsoft.com/office/drawing/2014/main" id="{1285BA93-27B5-53DD-393A-44BCCE1C2DBE}"/>
              </a:ext>
            </a:extLst>
          </p:cNvPr>
          <p:cNvSpPr>
            <a:spLocks noGrp="1"/>
          </p:cNvSpPr>
          <p:nvPr>
            <p:ph type="body" sz="quarter" idx="19" hasCustomPrompt="1"/>
          </p:nvPr>
        </p:nvSpPr>
        <p:spPr>
          <a:xfrm>
            <a:off x="6216224" y="5438800"/>
            <a:ext cx="3772857" cy="295538"/>
          </a:xfrm>
          <a:prstGeom prst="rect">
            <a:avLst/>
          </a:prstGeom>
        </p:spPr>
        <p:txBody>
          <a:bodyPr lIns="0" tIns="0" rIns="0" bIns="0" anchor="t">
            <a:noAutofit/>
          </a:bodyPr>
          <a:lstStyle>
            <a:lvl1pPr marL="0" indent="0">
              <a:lnSpc>
                <a:spcPct val="100000"/>
              </a:lnSpc>
              <a:spcAft>
                <a:spcPts val="0"/>
              </a:spcAft>
              <a:buNone/>
              <a:defRPr sz="1400" b="0">
                <a:solidFill>
                  <a:schemeClr val="accent1"/>
                </a:solidFill>
                <a:latin typeface="+mn-lt"/>
              </a:defRPr>
            </a:lvl1pPr>
            <a:lvl2pPr>
              <a:defRPr sz="907"/>
            </a:lvl2pPr>
            <a:lvl3pPr>
              <a:defRPr sz="907"/>
            </a:lvl3pPr>
            <a:lvl4pPr>
              <a:defRPr sz="907"/>
            </a:lvl4pPr>
            <a:lvl5pPr>
              <a:defRPr sz="907"/>
            </a:lvl5pPr>
          </a:lstStyle>
          <a:p>
            <a:pPr lvl="0"/>
            <a:r>
              <a:rPr lang="en-US" dirty="0"/>
              <a:t>Click to edit presenter name</a:t>
            </a:r>
          </a:p>
        </p:txBody>
      </p:sp>
      <p:sp>
        <p:nvSpPr>
          <p:cNvPr id="21" name="Text Placeholder 4">
            <a:extLst>
              <a:ext uri="{FF2B5EF4-FFF2-40B4-BE49-F238E27FC236}">
                <a16:creationId xmlns:a16="http://schemas.microsoft.com/office/drawing/2014/main" id="{56745AE8-5ACF-15DF-D1AE-B6422A2CFDD7}"/>
              </a:ext>
            </a:extLst>
          </p:cNvPr>
          <p:cNvSpPr>
            <a:spLocks noGrp="1"/>
          </p:cNvSpPr>
          <p:nvPr>
            <p:ph type="body" sz="quarter" idx="20" hasCustomPrompt="1"/>
          </p:nvPr>
        </p:nvSpPr>
        <p:spPr>
          <a:xfrm>
            <a:off x="6216224" y="5749598"/>
            <a:ext cx="3772857" cy="224454"/>
          </a:xfrm>
          <a:prstGeom prst="rect">
            <a:avLst/>
          </a:prstGeom>
        </p:spPr>
        <p:txBody>
          <a:bodyPr lIns="0" tIns="0" rIns="0" bIns="0" anchor="b">
            <a:noAutofit/>
          </a:bodyPr>
          <a:lstStyle>
            <a:lvl1pPr marL="0" indent="0">
              <a:lnSpc>
                <a:spcPct val="100000"/>
              </a:lnSpc>
              <a:spcAft>
                <a:spcPts val="0"/>
              </a:spcAft>
              <a:buNone/>
              <a:defRPr sz="1000" b="0">
                <a:solidFill>
                  <a:schemeClr val="bg1"/>
                </a:solidFill>
                <a:latin typeface="+mj-lt"/>
              </a:defRPr>
            </a:lvl1pPr>
            <a:lvl2pPr marL="518158" indent="0">
              <a:buNone/>
              <a:defRPr sz="907"/>
            </a:lvl2pPr>
            <a:lvl3pPr marL="1036317" indent="0">
              <a:buNone/>
              <a:defRPr sz="907"/>
            </a:lvl3pPr>
            <a:lvl4pPr marL="1554475" indent="0">
              <a:buNone/>
              <a:defRPr sz="907"/>
            </a:lvl4pPr>
            <a:lvl5pPr marL="2072634" indent="0">
              <a:buNone/>
              <a:defRPr sz="907"/>
            </a:lvl5pPr>
          </a:lstStyle>
          <a:p>
            <a:pPr lvl="0"/>
            <a:r>
              <a:rPr lang="en-US" dirty="0"/>
              <a:t>Click to edit date</a:t>
            </a:r>
          </a:p>
        </p:txBody>
      </p:sp>
      <p:sp>
        <p:nvSpPr>
          <p:cNvPr id="25" name="Title 5">
            <a:extLst>
              <a:ext uri="{FF2B5EF4-FFF2-40B4-BE49-F238E27FC236}">
                <a16:creationId xmlns:a16="http://schemas.microsoft.com/office/drawing/2014/main" id="{7C027039-F72E-2DA1-59AF-0FC728DDB0FC}"/>
              </a:ext>
            </a:extLst>
          </p:cNvPr>
          <p:cNvSpPr>
            <a:spLocks noGrp="1"/>
          </p:cNvSpPr>
          <p:nvPr>
            <p:ph type="title"/>
          </p:nvPr>
        </p:nvSpPr>
        <p:spPr>
          <a:xfrm>
            <a:off x="6216223" y="1786268"/>
            <a:ext cx="5653089" cy="1378237"/>
          </a:xfrm>
        </p:spPr>
        <p:txBody>
          <a:bodyPr/>
          <a:lstStyle>
            <a:lvl1pPr>
              <a:defRPr>
                <a:solidFill>
                  <a:schemeClr val="accent1"/>
                </a:solidFill>
              </a:defRPr>
            </a:lvl1pPr>
          </a:lstStyle>
          <a:p>
            <a:r>
              <a:rPr lang="en-US" dirty="0"/>
              <a:t>Click to edit Master title style</a:t>
            </a:r>
          </a:p>
        </p:txBody>
      </p:sp>
      <p:sp>
        <p:nvSpPr>
          <p:cNvPr id="31" name="Footer Placeholder 24">
            <a:extLst>
              <a:ext uri="{FF2B5EF4-FFF2-40B4-BE49-F238E27FC236}">
                <a16:creationId xmlns:a16="http://schemas.microsoft.com/office/drawing/2014/main" id="{5018A447-4A8C-61AF-063F-D7EC29E13878}"/>
              </a:ext>
            </a:extLst>
          </p:cNvPr>
          <p:cNvSpPr>
            <a:spLocks noGrp="1"/>
          </p:cNvSpPr>
          <p:nvPr>
            <p:ph type="ftr" sz="quarter" idx="21"/>
          </p:nvPr>
        </p:nvSpPr>
        <p:spPr>
          <a:xfrm>
            <a:off x="345122" y="6397825"/>
            <a:ext cx="9601200" cy="125727"/>
          </a:xfrm>
          <a:prstGeom prst="rect">
            <a:avLst/>
          </a:prstGeom>
        </p:spPr>
        <p:txBody>
          <a:bodyPr anchor="b"/>
          <a:lstStyle>
            <a:lvl1pPr>
              <a:defRPr>
                <a:solidFill>
                  <a:schemeClr val="bg2"/>
                </a:solidFill>
              </a:defRPr>
            </a:lvl1pPr>
          </a:lstStyle>
          <a:p>
            <a:endParaRPr lang="en-US" dirty="0"/>
          </a:p>
        </p:txBody>
      </p:sp>
      <p:sp>
        <p:nvSpPr>
          <p:cNvPr id="37" name="Text Placeholder 14">
            <a:extLst>
              <a:ext uri="{FF2B5EF4-FFF2-40B4-BE49-F238E27FC236}">
                <a16:creationId xmlns:a16="http://schemas.microsoft.com/office/drawing/2014/main" id="{B4D75170-0529-472F-1F39-DF456EFC52C1}"/>
              </a:ext>
            </a:extLst>
          </p:cNvPr>
          <p:cNvSpPr txBox="1">
            <a:spLocks/>
          </p:cNvSpPr>
          <p:nvPr userDrawn="1"/>
        </p:nvSpPr>
        <p:spPr>
          <a:xfrm>
            <a:off x="334962" y="6557516"/>
            <a:ext cx="3200400" cy="125727"/>
          </a:xfrm>
          <a:prstGeom prst="rect">
            <a:avLst/>
          </a:prstGeom>
          <a:ln w="6350">
            <a:solidFill>
              <a:schemeClr val="bg1">
                <a:lumMod val="75000"/>
              </a:schemeClr>
            </a:solidFill>
          </a:ln>
        </p:spPr>
        <p:txBody>
          <a:bodyPr lIns="0" tIns="0" rIns="0" bIns="0" anchor="ctr" anchorCtr="0"/>
          <a:lstStyle>
            <a:lvl1pPr marL="0" indent="0" algn="l" defTabSz="502920" rtl="0" eaLnBrk="1" latinLnBrk="0" hangingPunct="1">
              <a:lnSpc>
                <a:spcPts val="2000"/>
              </a:lnSpc>
              <a:spcBef>
                <a:spcPts val="0"/>
              </a:spcBef>
              <a:spcAft>
                <a:spcPts val="432"/>
              </a:spcAft>
              <a:buFont typeface="Arial"/>
              <a:buNone/>
              <a:defRPr sz="800" kern="1200" cap="all" baseline="0">
                <a:solidFill>
                  <a:srgbClr val="7F7F7F"/>
                </a:solidFill>
                <a:latin typeface="Arial Narrow" panose="020B0606020202030204" pitchFamily="34" charset="0"/>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marL="0" marR="0" indent="0" algn="ctr" defTabSz="518158" rtl="0" eaLnBrk="1" fontAlgn="auto" latinLnBrk="0" hangingPunct="1">
              <a:lnSpc>
                <a:spcPct val="100000"/>
              </a:lnSpc>
              <a:spcBef>
                <a:spcPts val="0"/>
              </a:spcBef>
              <a:spcAft>
                <a:spcPts val="0"/>
              </a:spcAft>
              <a:buClrTx/>
              <a:buSzTx/>
              <a:buFont typeface="Arial"/>
              <a:buNone/>
              <a:tabLst/>
              <a:defRPr/>
            </a:pPr>
            <a:r>
              <a:rPr lang="en-US" sz="900" b="1" i="0" dirty="0">
                <a:solidFill>
                  <a:schemeClr val="bg2"/>
                </a:solidFill>
                <a:latin typeface="Arial Narrow" panose="020B0604020202020204" pitchFamily="34" charset="0"/>
                <a:cs typeface="Arial Narrow" panose="020B0604020202020204" pitchFamily="34" charset="0"/>
              </a:rPr>
              <a:t>NOT FDIC INSURED </a:t>
            </a:r>
            <a:r>
              <a:rPr lang="en-US" sz="900" b="1" i="0" baseline="18000" dirty="0">
                <a:solidFill>
                  <a:schemeClr val="bg2"/>
                </a:solidFill>
                <a:latin typeface="Arial Narrow" panose="020B0604020202020204" pitchFamily="34" charset="0"/>
                <a:cs typeface="Arial Narrow" panose="020B0604020202020204" pitchFamily="34" charset="0"/>
              </a:rPr>
              <a:t>|</a:t>
            </a:r>
            <a:r>
              <a:rPr lang="en-US" sz="900" b="1" i="0" dirty="0">
                <a:solidFill>
                  <a:schemeClr val="bg2"/>
                </a:solidFill>
                <a:latin typeface="Arial Narrow" panose="020B0604020202020204" pitchFamily="34" charset="0"/>
                <a:cs typeface="Arial Narrow" panose="020B0604020202020204" pitchFamily="34" charset="0"/>
              </a:rPr>
              <a:t> NO BANK GUARANTEE </a:t>
            </a:r>
            <a:r>
              <a:rPr lang="en-US" sz="900" b="1" i="0" baseline="18000" dirty="0">
                <a:solidFill>
                  <a:schemeClr val="bg2"/>
                </a:solidFill>
                <a:latin typeface="Arial Narrow" panose="020B0604020202020204" pitchFamily="34" charset="0"/>
                <a:cs typeface="Arial Narrow" panose="020B0604020202020204" pitchFamily="34" charset="0"/>
              </a:rPr>
              <a:t>|</a:t>
            </a:r>
            <a:r>
              <a:rPr lang="en-US" sz="900" b="1" i="0" dirty="0">
                <a:solidFill>
                  <a:schemeClr val="bg2"/>
                </a:solidFill>
                <a:latin typeface="Arial Narrow" panose="020B0604020202020204" pitchFamily="34" charset="0"/>
                <a:cs typeface="Arial Narrow" panose="020B0604020202020204" pitchFamily="34" charset="0"/>
              </a:rPr>
              <a:t> MAY LOSE VALUE</a:t>
            </a:r>
          </a:p>
        </p:txBody>
      </p:sp>
      <p:pic>
        <p:nvPicPr>
          <p:cNvPr id="23" name="Graphic 22">
            <a:extLst>
              <a:ext uri="{FF2B5EF4-FFF2-40B4-BE49-F238E27FC236}">
                <a16:creationId xmlns:a16="http://schemas.microsoft.com/office/drawing/2014/main" id="{AA5EF940-4CB6-3272-ECE1-DA18FDD233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97227" y="5853141"/>
            <a:ext cx="1165822" cy="310059"/>
          </a:xfrm>
          <a:prstGeom prst="rect">
            <a:avLst/>
          </a:prstGeom>
        </p:spPr>
      </p:pic>
    </p:spTree>
    <p:extLst>
      <p:ext uri="{BB962C8B-B14F-4D97-AF65-F5344CB8AC3E}">
        <p14:creationId xmlns:p14="http://schemas.microsoft.com/office/powerpoint/2010/main" val="1735875942"/>
      </p:ext>
    </p:extLst>
  </p:cSld>
  <p:clrMapOvr>
    <a:masterClrMapping/>
  </p:clrMapOvr>
  <p:extLst>
    <p:ext uri="{DCECCB84-F9BA-43D5-87BE-67443E8EF086}">
      <p15:sldGuideLst xmlns:p15="http://schemas.microsoft.com/office/powerpoint/2012/main">
        <p15:guide id="2" pos="21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airie_Dark_Strip">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0BD37A7-8A30-44CB-D0CD-82567FD6CF38}"/>
              </a:ext>
            </a:extLst>
          </p:cNvPr>
          <p:cNvSpPr>
            <a:spLocks noGrp="1"/>
          </p:cNvSpPr>
          <p:nvPr>
            <p:ph type="pic" sz="quarter" idx="22"/>
          </p:nvPr>
        </p:nvSpPr>
        <p:spPr>
          <a:xfrm>
            <a:off x="7334250" y="290513"/>
            <a:ext cx="2855913" cy="2886075"/>
          </a:xfrm>
          <a:prstGeom prst="round1Rect">
            <a:avLst>
              <a:gd name="adj" fmla="val 29924"/>
            </a:avLst>
          </a:prstGeom>
        </p:spPr>
        <p:txBody>
          <a:bodyPr/>
          <a:lstStyle/>
          <a:p>
            <a:endParaRPr lang="en-US"/>
          </a:p>
        </p:txBody>
      </p:sp>
      <p:sp>
        <p:nvSpPr>
          <p:cNvPr id="10" name="Text Placeholder 7">
            <a:extLst>
              <a:ext uri="{FF2B5EF4-FFF2-40B4-BE49-F238E27FC236}">
                <a16:creationId xmlns:a16="http://schemas.microsoft.com/office/drawing/2014/main" id="{549681C4-9D25-E2C6-6D6D-F923684CD20D}"/>
              </a:ext>
            </a:extLst>
          </p:cNvPr>
          <p:cNvSpPr>
            <a:spLocks noGrp="1"/>
          </p:cNvSpPr>
          <p:nvPr>
            <p:ph type="body" sz="quarter" idx="15" hasCustomPrompt="1"/>
          </p:nvPr>
        </p:nvSpPr>
        <p:spPr>
          <a:xfrm>
            <a:off x="7346703" y="3719685"/>
            <a:ext cx="4505194" cy="933278"/>
          </a:xfrm>
          <a:prstGeom prst="rect">
            <a:avLst/>
          </a:prstGeom>
        </p:spPr>
        <p:txBody>
          <a:bodyPr lIns="0" tIns="0" rIns="0" bIns="0" anchor="t">
            <a:noAutofit/>
          </a:bodyPr>
          <a:lstStyle>
            <a:lvl1pPr marL="0" indent="0" algn="l">
              <a:lnSpc>
                <a:spcPct val="100000"/>
              </a:lnSpc>
              <a:spcAft>
                <a:spcPts val="0"/>
              </a:spcAft>
              <a:buNone/>
              <a:defRPr sz="1600" b="1">
                <a:solidFill>
                  <a:schemeClr val="bg1"/>
                </a:solidFill>
                <a:latin typeface="+mn-lt"/>
              </a:defRPr>
            </a:lvl1pPr>
            <a:lvl2pPr>
              <a:defRPr sz="907"/>
            </a:lvl2pPr>
            <a:lvl3pPr>
              <a:defRPr sz="907"/>
            </a:lvl3pPr>
            <a:lvl4pPr>
              <a:defRPr sz="907"/>
            </a:lvl4pPr>
            <a:lvl5pPr>
              <a:defRPr sz="907"/>
            </a:lvl5pPr>
          </a:lstStyle>
          <a:p>
            <a:pPr lvl="0"/>
            <a:r>
              <a:rPr lang="en-US" dirty="0"/>
              <a:t>Click to edit subtitle</a:t>
            </a:r>
          </a:p>
        </p:txBody>
      </p:sp>
      <p:sp>
        <p:nvSpPr>
          <p:cNvPr id="11" name="Text Placeholder 16">
            <a:extLst>
              <a:ext uri="{FF2B5EF4-FFF2-40B4-BE49-F238E27FC236}">
                <a16:creationId xmlns:a16="http://schemas.microsoft.com/office/drawing/2014/main" id="{C478162D-113E-7F84-2EF8-3F357C9D6059}"/>
              </a:ext>
            </a:extLst>
          </p:cNvPr>
          <p:cNvSpPr>
            <a:spLocks noGrp="1"/>
          </p:cNvSpPr>
          <p:nvPr>
            <p:ph type="body" sz="quarter" idx="19" hasCustomPrompt="1"/>
          </p:nvPr>
        </p:nvSpPr>
        <p:spPr>
          <a:xfrm>
            <a:off x="7346703" y="4950153"/>
            <a:ext cx="3772857" cy="295538"/>
          </a:xfrm>
          <a:prstGeom prst="rect">
            <a:avLst/>
          </a:prstGeom>
        </p:spPr>
        <p:txBody>
          <a:bodyPr lIns="0" tIns="0" rIns="0" bIns="0" anchor="t">
            <a:noAutofit/>
          </a:bodyPr>
          <a:lstStyle>
            <a:lvl1pPr marL="0" indent="0">
              <a:lnSpc>
                <a:spcPct val="100000"/>
              </a:lnSpc>
              <a:spcAft>
                <a:spcPts val="0"/>
              </a:spcAft>
              <a:buNone/>
              <a:defRPr sz="1400" b="0">
                <a:solidFill>
                  <a:schemeClr val="bg1"/>
                </a:solidFill>
                <a:latin typeface="+mn-lt"/>
              </a:defRPr>
            </a:lvl1pPr>
            <a:lvl2pPr>
              <a:defRPr sz="907"/>
            </a:lvl2pPr>
            <a:lvl3pPr>
              <a:defRPr sz="907"/>
            </a:lvl3pPr>
            <a:lvl4pPr>
              <a:defRPr sz="907"/>
            </a:lvl4pPr>
            <a:lvl5pPr>
              <a:defRPr sz="907"/>
            </a:lvl5pPr>
          </a:lstStyle>
          <a:p>
            <a:pPr lvl="0"/>
            <a:r>
              <a:rPr lang="en-US" dirty="0"/>
              <a:t>Click to edit presenter name</a:t>
            </a:r>
          </a:p>
        </p:txBody>
      </p:sp>
      <p:sp>
        <p:nvSpPr>
          <p:cNvPr id="22" name="Text Placeholder 4">
            <a:extLst>
              <a:ext uri="{FF2B5EF4-FFF2-40B4-BE49-F238E27FC236}">
                <a16:creationId xmlns:a16="http://schemas.microsoft.com/office/drawing/2014/main" id="{0F24710F-EB34-B785-943F-3AD87D0F0483}"/>
              </a:ext>
            </a:extLst>
          </p:cNvPr>
          <p:cNvSpPr>
            <a:spLocks noGrp="1"/>
          </p:cNvSpPr>
          <p:nvPr>
            <p:ph type="body" sz="quarter" idx="20" hasCustomPrompt="1"/>
          </p:nvPr>
        </p:nvSpPr>
        <p:spPr>
          <a:xfrm>
            <a:off x="7346703" y="5260951"/>
            <a:ext cx="3772857" cy="224454"/>
          </a:xfrm>
          <a:prstGeom prst="rect">
            <a:avLst/>
          </a:prstGeom>
        </p:spPr>
        <p:txBody>
          <a:bodyPr lIns="0" tIns="0" rIns="0" bIns="0" anchor="b">
            <a:noAutofit/>
          </a:bodyPr>
          <a:lstStyle>
            <a:lvl1pPr marL="0" indent="0">
              <a:lnSpc>
                <a:spcPct val="100000"/>
              </a:lnSpc>
              <a:spcAft>
                <a:spcPts val="0"/>
              </a:spcAft>
              <a:buNone/>
              <a:defRPr sz="1000" b="0">
                <a:solidFill>
                  <a:schemeClr val="bg1"/>
                </a:solidFill>
                <a:latin typeface="+mj-lt"/>
              </a:defRPr>
            </a:lvl1pPr>
            <a:lvl2pPr marL="518158" indent="0">
              <a:buNone/>
              <a:defRPr sz="907"/>
            </a:lvl2pPr>
            <a:lvl3pPr marL="1036317" indent="0">
              <a:buNone/>
              <a:defRPr sz="907"/>
            </a:lvl3pPr>
            <a:lvl4pPr marL="1554475" indent="0">
              <a:buNone/>
              <a:defRPr sz="907"/>
            </a:lvl4pPr>
            <a:lvl5pPr marL="2072634" indent="0">
              <a:buNone/>
              <a:defRPr sz="907"/>
            </a:lvl5pPr>
          </a:lstStyle>
          <a:p>
            <a:pPr lvl="0"/>
            <a:r>
              <a:rPr lang="en-US" dirty="0"/>
              <a:t>Click to edit date</a:t>
            </a:r>
          </a:p>
        </p:txBody>
      </p:sp>
      <p:sp>
        <p:nvSpPr>
          <p:cNvPr id="6" name="Title 5">
            <a:extLst>
              <a:ext uri="{FF2B5EF4-FFF2-40B4-BE49-F238E27FC236}">
                <a16:creationId xmlns:a16="http://schemas.microsoft.com/office/drawing/2014/main" id="{4D06D919-6099-7921-5770-7ADCBFF8BC9D}"/>
              </a:ext>
            </a:extLst>
          </p:cNvPr>
          <p:cNvSpPr>
            <a:spLocks noGrp="1"/>
          </p:cNvSpPr>
          <p:nvPr>
            <p:ph type="title"/>
          </p:nvPr>
        </p:nvSpPr>
        <p:spPr>
          <a:xfrm>
            <a:off x="340103" y="3719685"/>
            <a:ext cx="5611435" cy="1940057"/>
          </a:xfrm>
        </p:spPr>
        <p:txBody>
          <a:bodyPr/>
          <a:lstStyle>
            <a:lvl1pPr>
              <a:defRPr>
                <a:solidFill>
                  <a:schemeClr val="accent3"/>
                </a:solidFill>
              </a:defRPr>
            </a:lvl1pPr>
          </a:lstStyle>
          <a:p>
            <a:r>
              <a:rPr lang="en-US" dirty="0"/>
              <a:t>Click to edit Master title style</a:t>
            </a:r>
          </a:p>
        </p:txBody>
      </p:sp>
      <p:sp>
        <p:nvSpPr>
          <p:cNvPr id="4" name="Rectangle: Single Corner Rounded 2">
            <a:extLst>
              <a:ext uri="{FF2B5EF4-FFF2-40B4-BE49-F238E27FC236}">
                <a16:creationId xmlns:a16="http://schemas.microsoft.com/office/drawing/2014/main" id="{79EE356B-C020-5FFE-4914-10E2EBFA4C1C}"/>
              </a:ext>
            </a:extLst>
          </p:cNvPr>
          <p:cNvSpPr>
            <a:spLocks/>
          </p:cNvSpPr>
          <p:nvPr userDrawn="1"/>
        </p:nvSpPr>
        <p:spPr>
          <a:xfrm>
            <a:off x="11058648" y="290183"/>
            <a:ext cx="1133351" cy="2890813"/>
          </a:xfrm>
          <a:prstGeom prst="round1Rect">
            <a:avLst>
              <a:gd name="adj" fmla="val 0"/>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2067" dirty="0"/>
          </a:p>
        </p:txBody>
      </p:sp>
      <p:sp>
        <p:nvSpPr>
          <p:cNvPr id="5" name="Rectangle: Single Corner Rounded 2">
            <a:extLst>
              <a:ext uri="{FF2B5EF4-FFF2-40B4-BE49-F238E27FC236}">
                <a16:creationId xmlns:a16="http://schemas.microsoft.com/office/drawing/2014/main" id="{17A0A6FA-0B9C-5515-F209-C7A7A57E9C57}"/>
              </a:ext>
            </a:extLst>
          </p:cNvPr>
          <p:cNvSpPr>
            <a:spLocks/>
          </p:cNvSpPr>
          <p:nvPr userDrawn="1"/>
        </p:nvSpPr>
        <p:spPr>
          <a:xfrm>
            <a:off x="3634757" y="290183"/>
            <a:ext cx="2844044" cy="2890813"/>
          </a:xfrm>
          <a:prstGeom prst="round1Rect">
            <a:avLst>
              <a:gd name="adj" fmla="val 30177"/>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2067" dirty="0"/>
          </a:p>
        </p:txBody>
      </p:sp>
      <p:sp>
        <p:nvSpPr>
          <p:cNvPr id="7" name="Rectangle: Single Corner Rounded 2">
            <a:extLst>
              <a:ext uri="{FF2B5EF4-FFF2-40B4-BE49-F238E27FC236}">
                <a16:creationId xmlns:a16="http://schemas.microsoft.com/office/drawing/2014/main" id="{13A83022-2685-178D-5669-5DE5FE47B165}"/>
              </a:ext>
            </a:extLst>
          </p:cNvPr>
          <p:cNvSpPr>
            <a:spLocks/>
          </p:cNvSpPr>
          <p:nvPr userDrawn="1"/>
        </p:nvSpPr>
        <p:spPr>
          <a:xfrm>
            <a:off x="0" y="292597"/>
            <a:ext cx="2766855" cy="2890813"/>
          </a:xfrm>
          <a:prstGeom prst="round1Rect">
            <a:avLst>
              <a:gd name="adj" fmla="val 30177"/>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2067" dirty="0"/>
          </a:p>
        </p:txBody>
      </p:sp>
      <p:pic>
        <p:nvPicPr>
          <p:cNvPr id="3" name="Graphic 2">
            <a:extLst>
              <a:ext uri="{FF2B5EF4-FFF2-40B4-BE49-F238E27FC236}">
                <a16:creationId xmlns:a16="http://schemas.microsoft.com/office/drawing/2014/main" id="{97F87D5B-1FEC-B577-8279-6CE7A03B74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6589" y="698424"/>
            <a:ext cx="1642901" cy="436941"/>
          </a:xfrm>
          <a:prstGeom prst="rect">
            <a:avLst/>
          </a:prstGeom>
        </p:spPr>
      </p:pic>
      <p:sp>
        <p:nvSpPr>
          <p:cNvPr id="14" name="Footer Placeholder 24">
            <a:extLst>
              <a:ext uri="{FF2B5EF4-FFF2-40B4-BE49-F238E27FC236}">
                <a16:creationId xmlns:a16="http://schemas.microsoft.com/office/drawing/2014/main" id="{FC93B7A9-F018-54A5-5D5F-2816BBC4A9FF}"/>
              </a:ext>
            </a:extLst>
          </p:cNvPr>
          <p:cNvSpPr>
            <a:spLocks noGrp="1"/>
          </p:cNvSpPr>
          <p:nvPr userDrawn="1">
            <p:ph type="ftr" sz="quarter" idx="21"/>
          </p:nvPr>
        </p:nvSpPr>
        <p:spPr>
          <a:xfrm>
            <a:off x="345122" y="6397825"/>
            <a:ext cx="9601200" cy="125727"/>
          </a:xfrm>
          <a:prstGeom prst="rect">
            <a:avLst/>
          </a:prstGeom>
        </p:spPr>
        <p:txBody>
          <a:bodyPr/>
          <a:lstStyle>
            <a:lvl1pPr>
              <a:defRPr>
                <a:solidFill>
                  <a:schemeClr val="bg2"/>
                </a:solidFill>
              </a:defRPr>
            </a:lvl1pPr>
          </a:lstStyle>
          <a:p>
            <a:endParaRPr lang="en-US" dirty="0"/>
          </a:p>
        </p:txBody>
      </p:sp>
      <p:sp>
        <p:nvSpPr>
          <p:cNvPr id="2" name="Text Placeholder 14">
            <a:extLst>
              <a:ext uri="{FF2B5EF4-FFF2-40B4-BE49-F238E27FC236}">
                <a16:creationId xmlns:a16="http://schemas.microsoft.com/office/drawing/2014/main" id="{BCE0A385-A778-BE74-C2E5-22FB5372B0C3}"/>
              </a:ext>
            </a:extLst>
          </p:cNvPr>
          <p:cNvSpPr txBox="1">
            <a:spLocks/>
          </p:cNvSpPr>
          <p:nvPr userDrawn="1"/>
        </p:nvSpPr>
        <p:spPr>
          <a:xfrm>
            <a:off x="334962" y="6557516"/>
            <a:ext cx="3200400" cy="125727"/>
          </a:xfrm>
          <a:prstGeom prst="rect">
            <a:avLst/>
          </a:prstGeom>
          <a:ln w="6350">
            <a:solidFill>
              <a:schemeClr val="bg1">
                <a:lumMod val="75000"/>
              </a:schemeClr>
            </a:solidFill>
          </a:ln>
        </p:spPr>
        <p:txBody>
          <a:bodyPr lIns="0" tIns="0" rIns="0" bIns="0" anchor="ctr" anchorCtr="0"/>
          <a:lstStyle>
            <a:lvl1pPr marL="0" indent="0" algn="l" defTabSz="502920" rtl="0" eaLnBrk="1" latinLnBrk="0" hangingPunct="1">
              <a:lnSpc>
                <a:spcPts val="2000"/>
              </a:lnSpc>
              <a:spcBef>
                <a:spcPts val="0"/>
              </a:spcBef>
              <a:spcAft>
                <a:spcPts val="432"/>
              </a:spcAft>
              <a:buFont typeface="Arial"/>
              <a:buNone/>
              <a:defRPr sz="800" kern="1200" cap="all" baseline="0">
                <a:solidFill>
                  <a:srgbClr val="7F7F7F"/>
                </a:solidFill>
                <a:latin typeface="Arial Narrow" panose="020B0606020202030204" pitchFamily="34" charset="0"/>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marL="0" marR="0" indent="0" algn="ctr" defTabSz="518158" rtl="0" eaLnBrk="1" fontAlgn="auto" latinLnBrk="0" hangingPunct="1">
              <a:lnSpc>
                <a:spcPct val="100000"/>
              </a:lnSpc>
              <a:spcBef>
                <a:spcPts val="0"/>
              </a:spcBef>
              <a:spcAft>
                <a:spcPts val="0"/>
              </a:spcAft>
              <a:buClrTx/>
              <a:buSzTx/>
              <a:buFont typeface="Arial"/>
              <a:buNone/>
              <a:tabLst/>
              <a:defRPr/>
            </a:pPr>
            <a:r>
              <a:rPr lang="en-US" sz="900" b="1" i="0" dirty="0">
                <a:solidFill>
                  <a:schemeClr val="bg2"/>
                </a:solidFill>
                <a:latin typeface="Arial Narrow" panose="020B0604020202020204" pitchFamily="34" charset="0"/>
                <a:cs typeface="Arial Narrow" panose="020B0604020202020204" pitchFamily="34" charset="0"/>
              </a:rPr>
              <a:t>NOT FDIC INSURED </a:t>
            </a:r>
            <a:r>
              <a:rPr lang="en-US" sz="900" b="1" i="0" baseline="18000" dirty="0">
                <a:solidFill>
                  <a:schemeClr val="bg2"/>
                </a:solidFill>
                <a:latin typeface="Arial Narrow" panose="020B0604020202020204" pitchFamily="34" charset="0"/>
                <a:cs typeface="Arial Narrow" panose="020B0604020202020204" pitchFamily="34" charset="0"/>
              </a:rPr>
              <a:t>|</a:t>
            </a:r>
            <a:r>
              <a:rPr lang="en-US" sz="900" b="1" i="0" dirty="0">
                <a:solidFill>
                  <a:schemeClr val="bg2"/>
                </a:solidFill>
                <a:latin typeface="Arial Narrow" panose="020B0604020202020204" pitchFamily="34" charset="0"/>
                <a:cs typeface="Arial Narrow" panose="020B0604020202020204" pitchFamily="34" charset="0"/>
              </a:rPr>
              <a:t> NO BANK GUARANTEE </a:t>
            </a:r>
            <a:r>
              <a:rPr lang="en-US" sz="900" b="1" i="0" baseline="18000" dirty="0">
                <a:solidFill>
                  <a:schemeClr val="bg2"/>
                </a:solidFill>
                <a:latin typeface="Arial Narrow" panose="020B0604020202020204" pitchFamily="34" charset="0"/>
                <a:cs typeface="Arial Narrow" panose="020B0604020202020204" pitchFamily="34" charset="0"/>
              </a:rPr>
              <a:t>|</a:t>
            </a:r>
            <a:r>
              <a:rPr lang="en-US" sz="900" b="1" i="0" dirty="0">
                <a:solidFill>
                  <a:schemeClr val="bg2"/>
                </a:solidFill>
                <a:latin typeface="Arial Narrow" panose="020B0604020202020204" pitchFamily="34" charset="0"/>
                <a:cs typeface="Arial Narrow" panose="020B0604020202020204" pitchFamily="34" charset="0"/>
              </a:rPr>
              <a:t> MAY LOSE VALUE</a:t>
            </a:r>
          </a:p>
        </p:txBody>
      </p:sp>
    </p:spTree>
    <p:extLst>
      <p:ext uri="{BB962C8B-B14F-4D97-AF65-F5344CB8AC3E}">
        <p14:creationId xmlns:p14="http://schemas.microsoft.com/office/powerpoint/2010/main" val="3686484945"/>
      </p:ext>
    </p:extLst>
  </p:cSld>
  <p:clrMapOvr>
    <a:masterClrMapping/>
  </p:clrMapOvr>
  <p:extLst>
    <p:ext uri="{DCECCB84-F9BA-43D5-87BE-67443E8EF086}">
      <p15:sldGuideLst xmlns:p15="http://schemas.microsoft.com/office/powerpoint/2012/main">
        <p15:guide id="2" pos="21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ementine_Dark_Strip">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0BD37A7-8A30-44CB-D0CD-82567FD6CF38}"/>
              </a:ext>
            </a:extLst>
          </p:cNvPr>
          <p:cNvSpPr>
            <a:spLocks noGrp="1"/>
          </p:cNvSpPr>
          <p:nvPr>
            <p:ph type="pic" sz="quarter" idx="22"/>
          </p:nvPr>
        </p:nvSpPr>
        <p:spPr>
          <a:xfrm>
            <a:off x="7334250" y="290513"/>
            <a:ext cx="2855913" cy="2886075"/>
          </a:xfrm>
          <a:prstGeom prst="round1Rect">
            <a:avLst>
              <a:gd name="adj" fmla="val 29924"/>
            </a:avLst>
          </a:prstGeom>
        </p:spPr>
        <p:txBody>
          <a:bodyPr/>
          <a:lstStyle/>
          <a:p>
            <a:endParaRPr lang="en-US"/>
          </a:p>
        </p:txBody>
      </p:sp>
      <p:sp>
        <p:nvSpPr>
          <p:cNvPr id="10" name="Text Placeholder 7">
            <a:extLst>
              <a:ext uri="{FF2B5EF4-FFF2-40B4-BE49-F238E27FC236}">
                <a16:creationId xmlns:a16="http://schemas.microsoft.com/office/drawing/2014/main" id="{549681C4-9D25-E2C6-6D6D-F923684CD20D}"/>
              </a:ext>
            </a:extLst>
          </p:cNvPr>
          <p:cNvSpPr>
            <a:spLocks noGrp="1"/>
          </p:cNvSpPr>
          <p:nvPr>
            <p:ph type="body" sz="quarter" idx="15" hasCustomPrompt="1"/>
          </p:nvPr>
        </p:nvSpPr>
        <p:spPr>
          <a:xfrm>
            <a:off x="7346703" y="3719685"/>
            <a:ext cx="4505194" cy="933278"/>
          </a:xfrm>
          <a:prstGeom prst="rect">
            <a:avLst/>
          </a:prstGeom>
        </p:spPr>
        <p:txBody>
          <a:bodyPr lIns="0" tIns="0" rIns="0" bIns="0" anchor="t">
            <a:noAutofit/>
          </a:bodyPr>
          <a:lstStyle>
            <a:lvl1pPr marL="0" indent="0" algn="l">
              <a:lnSpc>
                <a:spcPct val="100000"/>
              </a:lnSpc>
              <a:spcAft>
                <a:spcPts val="0"/>
              </a:spcAft>
              <a:buNone/>
              <a:defRPr sz="1600" b="1">
                <a:solidFill>
                  <a:schemeClr val="bg1"/>
                </a:solidFill>
                <a:latin typeface="+mn-lt"/>
              </a:defRPr>
            </a:lvl1pPr>
            <a:lvl2pPr>
              <a:defRPr sz="907"/>
            </a:lvl2pPr>
            <a:lvl3pPr>
              <a:defRPr sz="907"/>
            </a:lvl3pPr>
            <a:lvl4pPr>
              <a:defRPr sz="907"/>
            </a:lvl4pPr>
            <a:lvl5pPr>
              <a:defRPr sz="907"/>
            </a:lvl5pPr>
          </a:lstStyle>
          <a:p>
            <a:pPr lvl="0"/>
            <a:r>
              <a:rPr lang="en-US" dirty="0"/>
              <a:t>Click to edit subtitle</a:t>
            </a:r>
          </a:p>
        </p:txBody>
      </p:sp>
      <p:sp>
        <p:nvSpPr>
          <p:cNvPr id="11" name="Text Placeholder 16">
            <a:extLst>
              <a:ext uri="{FF2B5EF4-FFF2-40B4-BE49-F238E27FC236}">
                <a16:creationId xmlns:a16="http://schemas.microsoft.com/office/drawing/2014/main" id="{C478162D-113E-7F84-2EF8-3F357C9D6059}"/>
              </a:ext>
            </a:extLst>
          </p:cNvPr>
          <p:cNvSpPr>
            <a:spLocks noGrp="1"/>
          </p:cNvSpPr>
          <p:nvPr>
            <p:ph type="body" sz="quarter" idx="19" hasCustomPrompt="1"/>
          </p:nvPr>
        </p:nvSpPr>
        <p:spPr>
          <a:xfrm>
            <a:off x="7346703" y="4950153"/>
            <a:ext cx="3772857" cy="295538"/>
          </a:xfrm>
          <a:prstGeom prst="rect">
            <a:avLst/>
          </a:prstGeom>
        </p:spPr>
        <p:txBody>
          <a:bodyPr lIns="0" tIns="0" rIns="0" bIns="0" anchor="t">
            <a:noAutofit/>
          </a:bodyPr>
          <a:lstStyle>
            <a:lvl1pPr marL="0" indent="0">
              <a:lnSpc>
                <a:spcPct val="100000"/>
              </a:lnSpc>
              <a:spcAft>
                <a:spcPts val="0"/>
              </a:spcAft>
              <a:buNone/>
              <a:defRPr sz="1400" b="0">
                <a:solidFill>
                  <a:schemeClr val="bg1"/>
                </a:solidFill>
                <a:latin typeface="+mn-lt"/>
              </a:defRPr>
            </a:lvl1pPr>
            <a:lvl2pPr>
              <a:defRPr sz="907"/>
            </a:lvl2pPr>
            <a:lvl3pPr>
              <a:defRPr sz="907"/>
            </a:lvl3pPr>
            <a:lvl4pPr>
              <a:defRPr sz="907"/>
            </a:lvl4pPr>
            <a:lvl5pPr>
              <a:defRPr sz="907"/>
            </a:lvl5pPr>
          </a:lstStyle>
          <a:p>
            <a:pPr lvl="0"/>
            <a:r>
              <a:rPr lang="en-US" dirty="0"/>
              <a:t>Click to edit presenter name</a:t>
            </a:r>
          </a:p>
        </p:txBody>
      </p:sp>
      <p:sp>
        <p:nvSpPr>
          <p:cNvPr id="22" name="Text Placeholder 4">
            <a:extLst>
              <a:ext uri="{FF2B5EF4-FFF2-40B4-BE49-F238E27FC236}">
                <a16:creationId xmlns:a16="http://schemas.microsoft.com/office/drawing/2014/main" id="{0F24710F-EB34-B785-943F-3AD87D0F0483}"/>
              </a:ext>
            </a:extLst>
          </p:cNvPr>
          <p:cNvSpPr>
            <a:spLocks noGrp="1"/>
          </p:cNvSpPr>
          <p:nvPr>
            <p:ph type="body" sz="quarter" idx="20" hasCustomPrompt="1"/>
          </p:nvPr>
        </p:nvSpPr>
        <p:spPr>
          <a:xfrm>
            <a:off x="7346703" y="5260951"/>
            <a:ext cx="3772857" cy="224454"/>
          </a:xfrm>
          <a:prstGeom prst="rect">
            <a:avLst/>
          </a:prstGeom>
        </p:spPr>
        <p:txBody>
          <a:bodyPr lIns="0" tIns="0" rIns="0" bIns="0" anchor="b">
            <a:noAutofit/>
          </a:bodyPr>
          <a:lstStyle>
            <a:lvl1pPr marL="0" indent="0">
              <a:lnSpc>
                <a:spcPct val="100000"/>
              </a:lnSpc>
              <a:spcAft>
                <a:spcPts val="0"/>
              </a:spcAft>
              <a:buNone/>
              <a:defRPr sz="1000" b="0">
                <a:solidFill>
                  <a:schemeClr val="bg1"/>
                </a:solidFill>
                <a:latin typeface="+mj-lt"/>
              </a:defRPr>
            </a:lvl1pPr>
            <a:lvl2pPr marL="518158" indent="0">
              <a:buNone/>
              <a:defRPr sz="907"/>
            </a:lvl2pPr>
            <a:lvl3pPr marL="1036317" indent="0">
              <a:buNone/>
              <a:defRPr sz="907"/>
            </a:lvl3pPr>
            <a:lvl4pPr marL="1554475" indent="0">
              <a:buNone/>
              <a:defRPr sz="907"/>
            </a:lvl4pPr>
            <a:lvl5pPr marL="2072634" indent="0">
              <a:buNone/>
              <a:defRPr sz="907"/>
            </a:lvl5pPr>
          </a:lstStyle>
          <a:p>
            <a:pPr lvl="0"/>
            <a:r>
              <a:rPr lang="en-US" dirty="0"/>
              <a:t>Click to edit date</a:t>
            </a:r>
          </a:p>
        </p:txBody>
      </p:sp>
      <p:sp>
        <p:nvSpPr>
          <p:cNvPr id="6" name="Title 5">
            <a:extLst>
              <a:ext uri="{FF2B5EF4-FFF2-40B4-BE49-F238E27FC236}">
                <a16:creationId xmlns:a16="http://schemas.microsoft.com/office/drawing/2014/main" id="{4D06D919-6099-7921-5770-7ADCBFF8BC9D}"/>
              </a:ext>
            </a:extLst>
          </p:cNvPr>
          <p:cNvSpPr>
            <a:spLocks noGrp="1"/>
          </p:cNvSpPr>
          <p:nvPr>
            <p:ph type="title"/>
          </p:nvPr>
        </p:nvSpPr>
        <p:spPr>
          <a:xfrm>
            <a:off x="340103" y="3719685"/>
            <a:ext cx="5611435" cy="1940057"/>
          </a:xfrm>
        </p:spPr>
        <p:txBody>
          <a:bodyPr/>
          <a:lstStyle>
            <a:lvl1pPr>
              <a:defRPr>
                <a:solidFill>
                  <a:schemeClr val="accent1"/>
                </a:solidFill>
              </a:defRPr>
            </a:lvl1pPr>
          </a:lstStyle>
          <a:p>
            <a:r>
              <a:rPr lang="en-US" dirty="0"/>
              <a:t>Click to edit Master title style</a:t>
            </a:r>
          </a:p>
        </p:txBody>
      </p:sp>
      <p:sp>
        <p:nvSpPr>
          <p:cNvPr id="4" name="Rectangle: Single Corner Rounded 2">
            <a:extLst>
              <a:ext uri="{FF2B5EF4-FFF2-40B4-BE49-F238E27FC236}">
                <a16:creationId xmlns:a16="http://schemas.microsoft.com/office/drawing/2014/main" id="{79EE356B-C020-5FFE-4914-10E2EBFA4C1C}"/>
              </a:ext>
            </a:extLst>
          </p:cNvPr>
          <p:cNvSpPr>
            <a:spLocks/>
          </p:cNvSpPr>
          <p:nvPr userDrawn="1"/>
        </p:nvSpPr>
        <p:spPr>
          <a:xfrm>
            <a:off x="11058648" y="290183"/>
            <a:ext cx="1133351" cy="2890813"/>
          </a:xfrm>
          <a:prstGeom prst="round1Rect">
            <a:avLst>
              <a:gd name="adj" fmla="val 0"/>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2067" dirty="0"/>
          </a:p>
        </p:txBody>
      </p:sp>
      <p:sp>
        <p:nvSpPr>
          <p:cNvPr id="5" name="Rectangle: Single Corner Rounded 2">
            <a:extLst>
              <a:ext uri="{FF2B5EF4-FFF2-40B4-BE49-F238E27FC236}">
                <a16:creationId xmlns:a16="http://schemas.microsoft.com/office/drawing/2014/main" id="{17A0A6FA-0B9C-5515-F209-C7A7A57E9C57}"/>
              </a:ext>
            </a:extLst>
          </p:cNvPr>
          <p:cNvSpPr>
            <a:spLocks/>
          </p:cNvSpPr>
          <p:nvPr userDrawn="1"/>
        </p:nvSpPr>
        <p:spPr>
          <a:xfrm>
            <a:off x="3634757" y="290183"/>
            <a:ext cx="2844044" cy="2890813"/>
          </a:xfrm>
          <a:prstGeom prst="round1Rect">
            <a:avLst>
              <a:gd name="adj" fmla="val 30177"/>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2067" dirty="0"/>
          </a:p>
        </p:txBody>
      </p:sp>
      <p:sp>
        <p:nvSpPr>
          <p:cNvPr id="7" name="Rectangle: Single Corner Rounded 2">
            <a:extLst>
              <a:ext uri="{FF2B5EF4-FFF2-40B4-BE49-F238E27FC236}">
                <a16:creationId xmlns:a16="http://schemas.microsoft.com/office/drawing/2014/main" id="{13A83022-2685-178D-5669-5DE5FE47B165}"/>
              </a:ext>
            </a:extLst>
          </p:cNvPr>
          <p:cNvSpPr>
            <a:spLocks/>
          </p:cNvSpPr>
          <p:nvPr userDrawn="1"/>
        </p:nvSpPr>
        <p:spPr>
          <a:xfrm>
            <a:off x="0" y="292597"/>
            <a:ext cx="2766855" cy="2890813"/>
          </a:xfrm>
          <a:prstGeom prst="round1Rect">
            <a:avLst>
              <a:gd name="adj" fmla="val 30177"/>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2067" dirty="0"/>
          </a:p>
        </p:txBody>
      </p:sp>
      <p:pic>
        <p:nvPicPr>
          <p:cNvPr id="3" name="Graphic 2">
            <a:extLst>
              <a:ext uri="{FF2B5EF4-FFF2-40B4-BE49-F238E27FC236}">
                <a16:creationId xmlns:a16="http://schemas.microsoft.com/office/drawing/2014/main" id="{97F87D5B-1FEC-B577-8279-6CE7A03B74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6589" y="698424"/>
            <a:ext cx="1642901" cy="436941"/>
          </a:xfrm>
          <a:prstGeom prst="rect">
            <a:avLst/>
          </a:prstGeom>
        </p:spPr>
      </p:pic>
      <p:sp>
        <p:nvSpPr>
          <p:cNvPr id="14" name="Footer Placeholder 24">
            <a:extLst>
              <a:ext uri="{FF2B5EF4-FFF2-40B4-BE49-F238E27FC236}">
                <a16:creationId xmlns:a16="http://schemas.microsoft.com/office/drawing/2014/main" id="{FC93B7A9-F018-54A5-5D5F-2816BBC4A9FF}"/>
              </a:ext>
            </a:extLst>
          </p:cNvPr>
          <p:cNvSpPr>
            <a:spLocks noGrp="1"/>
          </p:cNvSpPr>
          <p:nvPr userDrawn="1">
            <p:ph type="ftr" sz="quarter" idx="21"/>
          </p:nvPr>
        </p:nvSpPr>
        <p:spPr>
          <a:xfrm>
            <a:off x="345122" y="6397825"/>
            <a:ext cx="9601200" cy="125727"/>
          </a:xfrm>
          <a:prstGeom prst="rect">
            <a:avLst/>
          </a:prstGeom>
        </p:spPr>
        <p:txBody>
          <a:bodyPr/>
          <a:lstStyle>
            <a:lvl1pPr>
              <a:defRPr>
                <a:solidFill>
                  <a:schemeClr val="bg2"/>
                </a:solidFill>
              </a:defRPr>
            </a:lvl1pPr>
          </a:lstStyle>
          <a:p>
            <a:endParaRPr lang="en-US" dirty="0"/>
          </a:p>
        </p:txBody>
      </p:sp>
      <p:sp>
        <p:nvSpPr>
          <p:cNvPr id="2" name="Text Placeholder 14">
            <a:extLst>
              <a:ext uri="{FF2B5EF4-FFF2-40B4-BE49-F238E27FC236}">
                <a16:creationId xmlns:a16="http://schemas.microsoft.com/office/drawing/2014/main" id="{BCE0A385-A778-BE74-C2E5-22FB5372B0C3}"/>
              </a:ext>
            </a:extLst>
          </p:cNvPr>
          <p:cNvSpPr txBox="1">
            <a:spLocks/>
          </p:cNvSpPr>
          <p:nvPr userDrawn="1"/>
        </p:nvSpPr>
        <p:spPr>
          <a:xfrm>
            <a:off x="334962" y="6557516"/>
            <a:ext cx="3200400" cy="125727"/>
          </a:xfrm>
          <a:prstGeom prst="rect">
            <a:avLst/>
          </a:prstGeom>
          <a:ln w="6350">
            <a:solidFill>
              <a:schemeClr val="bg1">
                <a:lumMod val="75000"/>
              </a:schemeClr>
            </a:solidFill>
          </a:ln>
        </p:spPr>
        <p:txBody>
          <a:bodyPr lIns="0" tIns="0" rIns="0" bIns="0" anchor="ctr" anchorCtr="0"/>
          <a:lstStyle>
            <a:lvl1pPr marL="0" indent="0" algn="l" defTabSz="502920" rtl="0" eaLnBrk="1" latinLnBrk="0" hangingPunct="1">
              <a:lnSpc>
                <a:spcPts val="2000"/>
              </a:lnSpc>
              <a:spcBef>
                <a:spcPts val="0"/>
              </a:spcBef>
              <a:spcAft>
                <a:spcPts val="432"/>
              </a:spcAft>
              <a:buFont typeface="Arial"/>
              <a:buNone/>
              <a:defRPr sz="800" kern="1200" cap="all" baseline="0">
                <a:solidFill>
                  <a:srgbClr val="7F7F7F"/>
                </a:solidFill>
                <a:latin typeface="Arial Narrow" panose="020B0606020202030204" pitchFamily="34" charset="0"/>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marL="0" marR="0" indent="0" algn="ctr" defTabSz="518158" rtl="0" eaLnBrk="1" fontAlgn="auto" latinLnBrk="0" hangingPunct="1">
              <a:lnSpc>
                <a:spcPct val="100000"/>
              </a:lnSpc>
              <a:spcBef>
                <a:spcPts val="0"/>
              </a:spcBef>
              <a:spcAft>
                <a:spcPts val="0"/>
              </a:spcAft>
              <a:buClrTx/>
              <a:buSzTx/>
              <a:buFont typeface="Arial"/>
              <a:buNone/>
              <a:tabLst/>
              <a:defRPr/>
            </a:pPr>
            <a:r>
              <a:rPr lang="en-US" sz="900" b="1" i="0" dirty="0">
                <a:solidFill>
                  <a:schemeClr val="bg2"/>
                </a:solidFill>
                <a:latin typeface="Arial Narrow" panose="020B0604020202020204" pitchFamily="34" charset="0"/>
                <a:cs typeface="Arial Narrow" panose="020B0604020202020204" pitchFamily="34" charset="0"/>
              </a:rPr>
              <a:t>NOT FDIC INSURED </a:t>
            </a:r>
            <a:r>
              <a:rPr lang="en-US" sz="900" b="1" i="0" baseline="18000" dirty="0">
                <a:solidFill>
                  <a:schemeClr val="bg2"/>
                </a:solidFill>
                <a:latin typeface="Arial Narrow" panose="020B0604020202020204" pitchFamily="34" charset="0"/>
                <a:cs typeface="Arial Narrow" panose="020B0604020202020204" pitchFamily="34" charset="0"/>
              </a:rPr>
              <a:t>|</a:t>
            </a:r>
            <a:r>
              <a:rPr lang="en-US" sz="900" b="1" i="0" dirty="0">
                <a:solidFill>
                  <a:schemeClr val="bg2"/>
                </a:solidFill>
                <a:latin typeface="Arial Narrow" panose="020B0604020202020204" pitchFamily="34" charset="0"/>
                <a:cs typeface="Arial Narrow" panose="020B0604020202020204" pitchFamily="34" charset="0"/>
              </a:rPr>
              <a:t> NO BANK GUARANTEE </a:t>
            </a:r>
            <a:r>
              <a:rPr lang="en-US" sz="900" b="1" i="0" baseline="18000" dirty="0">
                <a:solidFill>
                  <a:schemeClr val="bg2"/>
                </a:solidFill>
                <a:latin typeface="Arial Narrow" panose="020B0604020202020204" pitchFamily="34" charset="0"/>
                <a:cs typeface="Arial Narrow" panose="020B0604020202020204" pitchFamily="34" charset="0"/>
              </a:rPr>
              <a:t>|</a:t>
            </a:r>
            <a:r>
              <a:rPr lang="en-US" sz="900" b="1" i="0" dirty="0">
                <a:solidFill>
                  <a:schemeClr val="bg2"/>
                </a:solidFill>
                <a:latin typeface="Arial Narrow" panose="020B0604020202020204" pitchFamily="34" charset="0"/>
                <a:cs typeface="Arial Narrow" panose="020B0604020202020204" pitchFamily="34" charset="0"/>
              </a:rPr>
              <a:t> MAY LOSE VALUE</a:t>
            </a:r>
          </a:p>
        </p:txBody>
      </p:sp>
    </p:spTree>
    <p:extLst>
      <p:ext uri="{BB962C8B-B14F-4D97-AF65-F5344CB8AC3E}">
        <p14:creationId xmlns:p14="http://schemas.microsoft.com/office/powerpoint/2010/main" val="2102193851"/>
      </p:ext>
    </p:extLst>
  </p:cSld>
  <p:clrMapOvr>
    <a:masterClrMapping/>
  </p:clrMapOvr>
  <p:extLst>
    <p:ext uri="{DCECCB84-F9BA-43D5-87BE-67443E8EF086}">
      <p15:sldGuideLst xmlns:p15="http://schemas.microsoft.com/office/powerpoint/2012/main">
        <p15:guide id="2" pos="21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accent1"/>
        </a:solidFill>
        <a:effectLst/>
      </p:bgPr>
    </p:bg>
    <p:spTree>
      <p:nvGrpSpPr>
        <p:cNvPr id="1" name=""/>
        <p:cNvGrpSpPr/>
        <p:nvPr/>
      </p:nvGrpSpPr>
      <p:grpSpPr>
        <a:xfrm>
          <a:off x="0" y="0"/>
          <a:ext cx="0" cy="0"/>
          <a:chOff x="0" y="0"/>
          <a:chExt cx="0" cy="0"/>
        </a:xfrm>
      </p:grpSpPr>
      <p:sp>
        <p:nvSpPr>
          <p:cNvPr id="4" name="Rectangle: Single Corner Rounded 2">
            <a:extLst>
              <a:ext uri="{FF2B5EF4-FFF2-40B4-BE49-F238E27FC236}">
                <a16:creationId xmlns:a16="http://schemas.microsoft.com/office/drawing/2014/main" id="{79EE356B-C020-5FFE-4914-10E2EBFA4C1C}"/>
              </a:ext>
            </a:extLst>
          </p:cNvPr>
          <p:cNvSpPr>
            <a:spLocks/>
          </p:cNvSpPr>
          <p:nvPr userDrawn="1"/>
        </p:nvSpPr>
        <p:spPr>
          <a:xfrm>
            <a:off x="11058649" y="290183"/>
            <a:ext cx="1133351" cy="2890813"/>
          </a:xfrm>
          <a:prstGeom prst="round1Rect">
            <a:avLst>
              <a:gd name="adj" fmla="val 0"/>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2067" dirty="0"/>
          </a:p>
        </p:txBody>
      </p:sp>
      <p:sp>
        <p:nvSpPr>
          <p:cNvPr id="5" name="Rectangle: Single Corner Rounded 2">
            <a:extLst>
              <a:ext uri="{FF2B5EF4-FFF2-40B4-BE49-F238E27FC236}">
                <a16:creationId xmlns:a16="http://schemas.microsoft.com/office/drawing/2014/main" id="{17A0A6FA-0B9C-5515-F209-C7A7A57E9C57}"/>
              </a:ext>
            </a:extLst>
          </p:cNvPr>
          <p:cNvSpPr>
            <a:spLocks/>
          </p:cNvSpPr>
          <p:nvPr userDrawn="1"/>
        </p:nvSpPr>
        <p:spPr>
          <a:xfrm>
            <a:off x="3634758" y="290183"/>
            <a:ext cx="2844044" cy="2890813"/>
          </a:xfrm>
          <a:prstGeom prst="round1Rect">
            <a:avLst>
              <a:gd name="adj" fmla="val 30177"/>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2067" dirty="0"/>
          </a:p>
        </p:txBody>
      </p:sp>
      <p:sp>
        <p:nvSpPr>
          <p:cNvPr id="7" name="Rectangle: Single Corner Rounded 2">
            <a:extLst>
              <a:ext uri="{FF2B5EF4-FFF2-40B4-BE49-F238E27FC236}">
                <a16:creationId xmlns:a16="http://schemas.microsoft.com/office/drawing/2014/main" id="{13A83022-2685-178D-5669-5DE5FE47B165}"/>
              </a:ext>
            </a:extLst>
          </p:cNvPr>
          <p:cNvSpPr>
            <a:spLocks/>
          </p:cNvSpPr>
          <p:nvPr userDrawn="1"/>
        </p:nvSpPr>
        <p:spPr>
          <a:xfrm>
            <a:off x="1" y="292597"/>
            <a:ext cx="2766855" cy="2890813"/>
          </a:xfrm>
          <a:prstGeom prst="round1Rect">
            <a:avLst>
              <a:gd name="adj" fmla="val 30177"/>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2067" dirty="0"/>
          </a:p>
        </p:txBody>
      </p:sp>
      <p:sp>
        <p:nvSpPr>
          <p:cNvPr id="10" name="Text Placeholder 7">
            <a:extLst>
              <a:ext uri="{FF2B5EF4-FFF2-40B4-BE49-F238E27FC236}">
                <a16:creationId xmlns:a16="http://schemas.microsoft.com/office/drawing/2014/main" id="{549681C4-9D25-E2C6-6D6D-F923684CD20D}"/>
              </a:ext>
            </a:extLst>
          </p:cNvPr>
          <p:cNvSpPr>
            <a:spLocks noGrp="1"/>
          </p:cNvSpPr>
          <p:nvPr userDrawn="1">
            <p:ph type="body" sz="quarter" idx="15" hasCustomPrompt="1"/>
          </p:nvPr>
        </p:nvSpPr>
        <p:spPr>
          <a:xfrm>
            <a:off x="7391437" y="3719685"/>
            <a:ext cx="4465602" cy="933278"/>
          </a:xfrm>
          <a:prstGeom prst="rect">
            <a:avLst/>
          </a:prstGeom>
        </p:spPr>
        <p:txBody>
          <a:bodyPr lIns="0" tIns="0" rIns="0" bIns="0" anchor="t">
            <a:noAutofit/>
          </a:bodyPr>
          <a:lstStyle>
            <a:lvl1pPr marL="0" indent="0" algn="l">
              <a:lnSpc>
                <a:spcPct val="100000"/>
              </a:lnSpc>
              <a:spcAft>
                <a:spcPts val="0"/>
              </a:spcAft>
              <a:buNone/>
              <a:defRPr sz="1600" b="1">
                <a:solidFill>
                  <a:schemeClr val="accent2"/>
                </a:solidFill>
                <a:latin typeface="+mn-lt"/>
              </a:defRPr>
            </a:lvl1pPr>
            <a:lvl2pPr>
              <a:defRPr sz="907"/>
            </a:lvl2pPr>
            <a:lvl3pPr>
              <a:defRPr sz="907"/>
            </a:lvl3pPr>
            <a:lvl4pPr>
              <a:defRPr sz="907"/>
            </a:lvl4pPr>
            <a:lvl5pPr>
              <a:defRPr sz="907"/>
            </a:lvl5pPr>
          </a:lstStyle>
          <a:p>
            <a:pPr lvl="0"/>
            <a:r>
              <a:rPr lang="en-US" dirty="0"/>
              <a:t>Click to edit subtitle</a:t>
            </a:r>
          </a:p>
        </p:txBody>
      </p:sp>
      <p:sp>
        <p:nvSpPr>
          <p:cNvPr id="11" name="Text Placeholder 16">
            <a:extLst>
              <a:ext uri="{FF2B5EF4-FFF2-40B4-BE49-F238E27FC236}">
                <a16:creationId xmlns:a16="http://schemas.microsoft.com/office/drawing/2014/main" id="{C478162D-113E-7F84-2EF8-3F357C9D6059}"/>
              </a:ext>
            </a:extLst>
          </p:cNvPr>
          <p:cNvSpPr>
            <a:spLocks noGrp="1"/>
          </p:cNvSpPr>
          <p:nvPr userDrawn="1">
            <p:ph type="body" sz="quarter" idx="19" hasCustomPrompt="1"/>
          </p:nvPr>
        </p:nvSpPr>
        <p:spPr>
          <a:xfrm>
            <a:off x="7391436" y="4950153"/>
            <a:ext cx="3772857" cy="295538"/>
          </a:xfrm>
          <a:prstGeom prst="rect">
            <a:avLst/>
          </a:prstGeom>
        </p:spPr>
        <p:txBody>
          <a:bodyPr lIns="0" tIns="0" rIns="0" bIns="0" anchor="t">
            <a:noAutofit/>
          </a:bodyPr>
          <a:lstStyle>
            <a:lvl1pPr marL="0" indent="0">
              <a:lnSpc>
                <a:spcPct val="100000"/>
              </a:lnSpc>
              <a:spcAft>
                <a:spcPts val="0"/>
              </a:spcAft>
              <a:buNone/>
              <a:defRPr sz="1400" b="0">
                <a:solidFill>
                  <a:schemeClr val="accent2"/>
                </a:solidFill>
                <a:latin typeface="+mn-lt"/>
              </a:defRPr>
            </a:lvl1pPr>
            <a:lvl2pPr>
              <a:defRPr sz="907"/>
            </a:lvl2pPr>
            <a:lvl3pPr>
              <a:defRPr sz="907"/>
            </a:lvl3pPr>
            <a:lvl4pPr>
              <a:defRPr sz="907"/>
            </a:lvl4pPr>
            <a:lvl5pPr>
              <a:defRPr sz="907"/>
            </a:lvl5pPr>
          </a:lstStyle>
          <a:p>
            <a:pPr lvl="0"/>
            <a:r>
              <a:rPr lang="en-US" dirty="0"/>
              <a:t>Click to edit presenter name</a:t>
            </a:r>
          </a:p>
        </p:txBody>
      </p:sp>
      <p:sp>
        <p:nvSpPr>
          <p:cNvPr id="22" name="Text Placeholder 4">
            <a:extLst>
              <a:ext uri="{FF2B5EF4-FFF2-40B4-BE49-F238E27FC236}">
                <a16:creationId xmlns:a16="http://schemas.microsoft.com/office/drawing/2014/main" id="{0F24710F-EB34-B785-943F-3AD87D0F0483}"/>
              </a:ext>
            </a:extLst>
          </p:cNvPr>
          <p:cNvSpPr>
            <a:spLocks noGrp="1"/>
          </p:cNvSpPr>
          <p:nvPr userDrawn="1">
            <p:ph type="body" sz="quarter" idx="20" hasCustomPrompt="1"/>
          </p:nvPr>
        </p:nvSpPr>
        <p:spPr>
          <a:xfrm>
            <a:off x="7391436" y="5260951"/>
            <a:ext cx="3772857" cy="224454"/>
          </a:xfrm>
          <a:prstGeom prst="rect">
            <a:avLst/>
          </a:prstGeom>
        </p:spPr>
        <p:txBody>
          <a:bodyPr lIns="0" tIns="0" rIns="0" bIns="0" anchor="b">
            <a:noAutofit/>
          </a:bodyPr>
          <a:lstStyle>
            <a:lvl1pPr marL="0" indent="0">
              <a:lnSpc>
                <a:spcPct val="100000"/>
              </a:lnSpc>
              <a:spcAft>
                <a:spcPts val="0"/>
              </a:spcAft>
              <a:buNone/>
              <a:defRPr sz="1000" b="0">
                <a:solidFill>
                  <a:schemeClr val="accent2"/>
                </a:solidFill>
                <a:latin typeface="+mj-lt"/>
              </a:defRPr>
            </a:lvl1pPr>
            <a:lvl2pPr marL="518158" indent="0">
              <a:buNone/>
              <a:defRPr sz="907"/>
            </a:lvl2pPr>
            <a:lvl3pPr marL="1036317" indent="0">
              <a:buNone/>
              <a:defRPr sz="907"/>
            </a:lvl3pPr>
            <a:lvl4pPr marL="1554475" indent="0">
              <a:buNone/>
              <a:defRPr sz="907"/>
            </a:lvl4pPr>
            <a:lvl5pPr marL="2072634" indent="0">
              <a:buNone/>
              <a:defRPr sz="907"/>
            </a:lvl5pPr>
          </a:lstStyle>
          <a:p>
            <a:pPr lvl="0"/>
            <a:r>
              <a:rPr lang="en-US" dirty="0"/>
              <a:t>Click to edit date</a:t>
            </a:r>
          </a:p>
        </p:txBody>
      </p:sp>
      <p:sp>
        <p:nvSpPr>
          <p:cNvPr id="6" name="Title 5">
            <a:extLst>
              <a:ext uri="{FF2B5EF4-FFF2-40B4-BE49-F238E27FC236}">
                <a16:creationId xmlns:a16="http://schemas.microsoft.com/office/drawing/2014/main" id="{4D06D919-6099-7921-5770-7ADCBFF8BC9D}"/>
              </a:ext>
            </a:extLst>
          </p:cNvPr>
          <p:cNvSpPr>
            <a:spLocks noGrp="1"/>
          </p:cNvSpPr>
          <p:nvPr userDrawn="1">
            <p:ph type="title"/>
          </p:nvPr>
        </p:nvSpPr>
        <p:spPr>
          <a:xfrm>
            <a:off x="340103" y="3719685"/>
            <a:ext cx="5611435" cy="1940057"/>
          </a:xfrm>
        </p:spPr>
        <p:txBody>
          <a:bodyPr/>
          <a:lstStyle>
            <a:lvl1pPr>
              <a:defRPr>
                <a:solidFill>
                  <a:schemeClr val="accent2"/>
                </a:solidFill>
              </a:defRPr>
            </a:lvl1pPr>
          </a:lstStyle>
          <a:p>
            <a:r>
              <a:rPr lang="en-US"/>
              <a:t>Click to edit Master title style</a:t>
            </a:r>
            <a:endParaRPr lang="en-US" dirty="0"/>
          </a:p>
        </p:txBody>
      </p:sp>
      <p:pic>
        <p:nvPicPr>
          <p:cNvPr id="2" name="Graphic 1">
            <a:extLst>
              <a:ext uri="{FF2B5EF4-FFF2-40B4-BE49-F238E27FC236}">
                <a16:creationId xmlns:a16="http://schemas.microsoft.com/office/drawing/2014/main" id="{A3727517-E42A-B358-42F6-23BAF5BED4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6589" y="698424"/>
            <a:ext cx="1642901" cy="436941"/>
          </a:xfrm>
          <a:prstGeom prst="rect">
            <a:avLst/>
          </a:prstGeom>
        </p:spPr>
      </p:pic>
      <p:sp>
        <p:nvSpPr>
          <p:cNvPr id="12" name="Footer Placeholder 24">
            <a:extLst>
              <a:ext uri="{FF2B5EF4-FFF2-40B4-BE49-F238E27FC236}">
                <a16:creationId xmlns:a16="http://schemas.microsoft.com/office/drawing/2014/main" id="{6F9D1F4C-C84B-C120-7C0C-D6844CB0042B}"/>
              </a:ext>
            </a:extLst>
          </p:cNvPr>
          <p:cNvSpPr>
            <a:spLocks noGrp="1"/>
          </p:cNvSpPr>
          <p:nvPr>
            <p:ph type="ftr" sz="quarter" idx="21"/>
          </p:nvPr>
        </p:nvSpPr>
        <p:spPr>
          <a:xfrm>
            <a:off x="345122" y="6397825"/>
            <a:ext cx="9601200" cy="125727"/>
          </a:xfrm>
          <a:prstGeom prst="rect">
            <a:avLst/>
          </a:prstGeom>
        </p:spPr>
        <p:txBody>
          <a:bodyPr/>
          <a:lstStyle>
            <a:lvl1pPr>
              <a:defRPr>
                <a:solidFill>
                  <a:schemeClr val="tx1"/>
                </a:solidFill>
              </a:defRPr>
            </a:lvl1pPr>
          </a:lstStyle>
          <a:p>
            <a:endParaRPr lang="en-US" dirty="0"/>
          </a:p>
        </p:txBody>
      </p:sp>
      <p:sp>
        <p:nvSpPr>
          <p:cNvPr id="15" name="Text Placeholder 14">
            <a:extLst>
              <a:ext uri="{FF2B5EF4-FFF2-40B4-BE49-F238E27FC236}">
                <a16:creationId xmlns:a16="http://schemas.microsoft.com/office/drawing/2014/main" id="{516A4FE7-BCE2-E497-F25D-527461A0B255}"/>
              </a:ext>
            </a:extLst>
          </p:cNvPr>
          <p:cNvSpPr txBox="1">
            <a:spLocks/>
          </p:cNvSpPr>
          <p:nvPr userDrawn="1"/>
        </p:nvSpPr>
        <p:spPr>
          <a:xfrm>
            <a:off x="334962" y="6541641"/>
            <a:ext cx="3200400" cy="125727"/>
          </a:xfrm>
          <a:prstGeom prst="rect">
            <a:avLst/>
          </a:prstGeom>
          <a:ln w="6350">
            <a:solidFill>
              <a:schemeClr val="tx2"/>
            </a:solidFill>
          </a:ln>
        </p:spPr>
        <p:txBody>
          <a:bodyPr lIns="0" tIns="0" rIns="0" bIns="0" anchor="ctr" anchorCtr="0"/>
          <a:lstStyle>
            <a:lvl1pPr marL="0" indent="0" algn="l" defTabSz="502920" rtl="0" eaLnBrk="1" latinLnBrk="0" hangingPunct="1">
              <a:lnSpc>
                <a:spcPts val="2000"/>
              </a:lnSpc>
              <a:spcBef>
                <a:spcPts val="0"/>
              </a:spcBef>
              <a:spcAft>
                <a:spcPts val="432"/>
              </a:spcAft>
              <a:buFont typeface="Arial"/>
              <a:buNone/>
              <a:defRPr sz="800" kern="1200" cap="all" baseline="0">
                <a:solidFill>
                  <a:srgbClr val="7F7F7F"/>
                </a:solidFill>
                <a:latin typeface="Arial Narrow" panose="020B0606020202030204" pitchFamily="34" charset="0"/>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marL="0" marR="0" indent="0" algn="ctr" defTabSz="518158" rtl="0" eaLnBrk="1" fontAlgn="auto" latinLnBrk="0" hangingPunct="1">
              <a:lnSpc>
                <a:spcPct val="100000"/>
              </a:lnSpc>
              <a:spcBef>
                <a:spcPts val="0"/>
              </a:spcBef>
              <a:spcAft>
                <a:spcPts val="0"/>
              </a:spcAft>
              <a:buClrTx/>
              <a:buSzTx/>
              <a:buFont typeface="Arial"/>
              <a:buNone/>
              <a:tabLst/>
              <a:defRPr/>
            </a:pPr>
            <a:r>
              <a:rPr lang="en-US" sz="900" b="1" i="0" dirty="0">
                <a:solidFill>
                  <a:schemeClr val="tx1"/>
                </a:solidFill>
                <a:latin typeface="Arial Narrow" panose="020B0604020202020204" pitchFamily="34" charset="0"/>
                <a:cs typeface="Arial Narrow" panose="020B0604020202020204" pitchFamily="34" charset="0"/>
              </a:rPr>
              <a:t>NOT FDIC INSURED </a:t>
            </a:r>
            <a:r>
              <a:rPr lang="en-US" sz="900" b="1" i="0" baseline="18000" dirty="0">
                <a:solidFill>
                  <a:schemeClr val="tx1"/>
                </a:solidFill>
                <a:latin typeface="Arial Narrow" panose="020B0604020202020204" pitchFamily="34" charset="0"/>
                <a:cs typeface="Arial Narrow" panose="020B0604020202020204" pitchFamily="34" charset="0"/>
              </a:rPr>
              <a:t>|</a:t>
            </a:r>
            <a:r>
              <a:rPr lang="en-US" sz="900" b="1" i="0" dirty="0">
                <a:solidFill>
                  <a:schemeClr val="tx1"/>
                </a:solidFill>
                <a:latin typeface="Arial Narrow" panose="020B0604020202020204" pitchFamily="34" charset="0"/>
                <a:cs typeface="Arial Narrow" panose="020B0604020202020204" pitchFamily="34" charset="0"/>
              </a:rPr>
              <a:t> NO BANK GUARANTEE </a:t>
            </a:r>
            <a:r>
              <a:rPr lang="en-US" sz="900" b="1" i="0" baseline="18000" dirty="0">
                <a:solidFill>
                  <a:schemeClr val="tx1"/>
                </a:solidFill>
                <a:latin typeface="Arial Narrow" panose="020B0604020202020204" pitchFamily="34" charset="0"/>
                <a:cs typeface="Arial Narrow" panose="020B0604020202020204" pitchFamily="34" charset="0"/>
              </a:rPr>
              <a:t>|</a:t>
            </a:r>
            <a:r>
              <a:rPr lang="en-US" sz="900" b="1" i="0" dirty="0">
                <a:solidFill>
                  <a:schemeClr val="tx1"/>
                </a:solidFill>
                <a:latin typeface="Arial Narrow" panose="020B0604020202020204" pitchFamily="34" charset="0"/>
                <a:cs typeface="Arial Narrow" panose="020B0604020202020204" pitchFamily="34" charset="0"/>
              </a:rPr>
              <a:t> MAY LOSE VALUE</a:t>
            </a:r>
          </a:p>
        </p:txBody>
      </p:sp>
      <p:sp>
        <p:nvSpPr>
          <p:cNvPr id="3" name="Picture Placeholder 16">
            <a:extLst>
              <a:ext uri="{FF2B5EF4-FFF2-40B4-BE49-F238E27FC236}">
                <a16:creationId xmlns:a16="http://schemas.microsoft.com/office/drawing/2014/main" id="{C58A9047-7876-2828-F5F9-07E1208130DF}"/>
              </a:ext>
            </a:extLst>
          </p:cNvPr>
          <p:cNvSpPr>
            <a:spLocks noGrp="1"/>
          </p:cNvSpPr>
          <p:nvPr>
            <p:ph type="pic" sz="quarter" idx="22"/>
          </p:nvPr>
        </p:nvSpPr>
        <p:spPr>
          <a:xfrm>
            <a:off x="7334250" y="290513"/>
            <a:ext cx="2855913" cy="2886075"/>
          </a:xfrm>
          <a:prstGeom prst="round1Rect">
            <a:avLst>
              <a:gd name="adj" fmla="val 29924"/>
            </a:avLst>
          </a:prstGeom>
        </p:spPr>
        <p:txBody>
          <a:bodyPr/>
          <a:lstStyle/>
          <a:p>
            <a:endParaRPr lang="en-US"/>
          </a:p>
        </p:txBody>
      </p:sp>
    </p:spTree>
    <p:extLst>
      <p:ext uri="{BB962C8B-B14F-4D97-AF65-F5344CB8AC3E}">
        <p14:creationId xmlns:p14="http://schemas.microsoft.com/office/powerpoint/2010/main" val="188104526"/>
      </p:ext>
    </p:extLst>
  </p:cSld>
  <p:clrMapOvr>
    <a:masterClrMapping/>
  </p:clrMapOvr>
  <p:extLst>
    <p:ext uri="{DCECCB84-F9BA-43D5-87BE-67443E8EF086}">
      <p15:sldGuideLst xmlns:p15="http://schemas.microsoft.com/office/powerpoint/2012/main">
        <p15:guide id="2" pos="21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accent3"/>
        </a:solidFill>
        <a:effectLst/>
      </p:bgPr>
    </p:bg>
    <p:spTree>
      <p:nvGrpSpPr>
        <p:cNvPr id="1" name=""/>
        <p:cNvGrpSpPr/>
        <p:nvPr/>
      </p:nvGrpSpPr>
      <p:grpSpPr>
        <a:xfrm>
          <a:off x="0" y="0"/>
          <a:ext cx="0" cy="0"/>
          <a:chOff x="0" y="0"/>
          <a:chExt cx="0" cy="0"/>
        </a:xfrm>
      </p:grpSpPr>
      <p:sp>
        <p:nvSpPr>
          <p:cNvPr id="4" name="Rectangle: Single Corner Rounded 2">
            <a:extLst>
              <a:ext uri="{FF2B5EF4-FFF2-40B4-BE49-F238E27FC236}">
                <a16:creationId xmlns:a16="http://schemas.microsoft.com/office/drawing/2014/main" id="{79EE356B-C020-5FFE-4914-10E2EBFA4C1C}"/>
              </a:ext>
            </a:extLst>
          </p:cNvPr>
          <p:cNvSpPr>
            <a:spLocks/>
          </p:cNvSpPr>
          <p:nvPr userDrawn="1"/>
        </p:nvSpPr>
        <p:spPr>
          <a:xfrm>
            <a:off x="11058649" y="290183"/>
            <a:ext cx="1133351" cy="2890813"/>
          </a:xfrm>
          <a:prstGeom prst="round1Rect">
            <a:avLst>
              <a:gd name="adj" fmla="val 0"/>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2067" dirty="0"/>
          </a:p>
        </p:txBody>
      </p:sp>
      <p:sp>
        <p:nvSpPr>
          <p:cNvPr id="5" name="Rectangle: Single Corner Rounded 2">
            <a:extLst>
              <a:ext uri="{FF2B5EF4-FFF2-40B4-BE49-F238E27FC236}">
                <a16:creationId xmlns:a16="http://schemas.microsoft.com/office/drawing/2014/main" id="{17A0A6FA-0B9C-5515-F209-C7A7A57E9C57}"/>
              </a:ext>
            </a:extLst>
          </p:cNvPr>
          <p:cNvSpPr>
            <a:spLocks/>
          </p:cNvSpPr>
          <p:nvPr userDrawn="1"/>
        </p:nvSpPr>
        <p:spPr>
          <a:xfrm>
            <a:off x="3634758" y="290183"/>
            <a:ext cx="2844044" cy="2890813"/>
          </a:xfrm>
          <a:prstGeom prst="round1Rect">
            <a:avLst>
              <a:gd name="adj" fmla="val 30177"/>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2067" dirty="0"/>
          </a:p>
        </p:txBody>
      </p:sp>
      <p:sp>
        <p:nvSpPr>
          <p:cNvPr id="7" name="Rectangle: Single Corner Rounded 2">
            <a:extLst>
              <a:ext uri="{FF2B5EF4-FFF2-40B4-BE49-F238E27FC236}">
                <a16:creationId xmlns:a16="http://schemas.microsoft.com/office/drawing/2014/main" id="{13A83022-2685-178D-5669-5DE5FE47B165}"/>
              </a:ext>
            </a:extLst>
          </p:cNvPr>
          <p:cNvSpPr>
            <a:spLocks/>
          </p:cNvSpPr>
          <p:nvPr userDrawn="1"/>
        </p:nvSpPr>
        <p:spPr>
          <a:xfrm>
            <a:off x="1" y="292597"/>
            <a:ext cx="2766855" cy="2890813"/>
          </a:xfrm>
          <a:prstGeom prst="round1Rect">
            <a:avLst>
              <a:gd name="adj" fmla="val 30177"/>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2067" dirty="0"/>
          </a:p>
        </p:txBody>
      </p:sp>
      <p:sp>
        <p:nvSpPr>
          <p:cNvPr id="10" name="Text Placeholder 7">
            <a:extLst>
              <a:ext uri="{FF2B5EF4-FFF2-40B4-BE49-F238E27FC236}">
                <a16:creationId xmlns:a16="http://schemas.microsoft.com/office/drawing/2014/main" id="{549681C4-9D25-E2C6-6D6D-F923684CD20D}"/>
              </a:ext>
            </a:extLst>
          </p:cNvPr>
          <p:cNvSpPr>
            <a:spLocks noGrp="1"/>
          </p:cNvSpPr>
          <p:nvPr userDrawn="1">
            <p:ph type="body" sz="quarter" idx="15" hasCustomPrompt="1"/>
          </p:nvPr>
        </p:nvSpPr>
        <p:spPr>
          <a:xfrm>
            <a:off x="7391437" y="3719685"/>
            <a:ext cx="4465602" cy="933278"/>
          </a:xfrm>
          <a:prstGeom prst="rect">
            <a:avLst/>
          </a:prstGeom>
        </p:spPr>
        <p:txBody>
          <a:bodyPr lIns="0" tIns="0" rIns="0" bIns="0" anchor="t">
            <a:noAutofit/>
          </a:bodyPr>
          <a:lstStyle>
            <a:lvl1pPr marL="0" indent="0" algn="l">
              <a:lnSpc>
                <a:spcPct val="100000"/>
              </a:lnSpc>
              <a:spcAft>
                <a:spcPts val="0"/>
              </a:spcAft>
              <a:buNone/>
              <a:defRPr sz="1600" b="1">
                <a:solidFill>
                  <a:schemeClr val="accent2"/>
                </a:solidFill>
                <a:latin typeface="+mn-lt"/>
              </a:defRPr>
            </a:lvl1pPr>
            <a:lvl2pPr>
              <a:defRPr sz="907"/>
            </a:lvl2pPr>
            <a:lvl3pPr>
              <a:defRPr sz="907"/>
            </a:lvl3pPr>
            <a:lvl4pPr>
              <a:defRPr sz="907"/>
            </a:lvl4pPr>
            <a:lvl5pPr>
              <a:defRPr sz="907"/>
            </a:lvl5pPr>
          </a:lstStyle>
          <a:p>
            <a:pPr lvl="0"/>
            <a:r>
              <a:rPr lang="en-US" dirty="0"/>
              <a:t>Click to edit subtitle</a:t>
            </a:r>
          </a:p>
        </p:txBody>
      </p:sp>
      <p:sp>
        <p:nvSpPr>
          <p:cNvPr id="11" name="Text Placeholder 16">
            <a:extLst>
              <a:ext uri="{FF2B5EF4-FFF2-40B4-BE49-F238E27FC236}">
                <a16:creationId xmlns:a16="http://schemas.microsoft.com/office/drawing/2014/main" id="{C478162D-113E-7F84-2EF8-3F357C9D6059}"/>
              </a:ext>
            </a:extLst>
          </p:cNvPr>
          <p:cNvSpPr>
            <a:spLocks noGrp="1"/>
          </p:cNvSpPr>
          <p:nvPr userDrawn="1">
            <p:ph type="body" sz="quarter" idx="19" hasCustomPrompt="1"/>
          </p:nvPr>
        </p:nvSpPr>
        <p:spPr>
          <a:xfrm>
            <a:off x="7391436" y="4950153"/>
            <a:ext cx="3772857" cy="295538"/>
          </a:xfrm>
          <a:prstGeom prst="rect">
            <a:avLst/>
          </a:prstGeom>
        </p:spPr>
        <p:txBody>
          <a:bodyPr lIns="0" tIns="0" rIns="0" bIns="0" anchor="t">
            <a:noAutofit/>
          </a:bodyPr>
          <a:lstStyle>
            <a:lvl1pPr marL="0" indent="0">
              <a:lnSpc>
                <a:spcPct val="100000"/>
              </a:lnSpc>
              <a:spcAft>
                <a:spcPts val="0"/>
              </a:spcAft>
              <a:buNone/>
              <a:defRPr sz="1400" b="0">
                <a:solidFill>
                  <a:schemeClr val="accent2"/>
                </a:solidFill>
                <a:latin typeface="+mn-lt"/>
              </a:defRPr>
            </a:lvl1pPr>
            <a:lvl2pPr>
              <a:defRPr sz="907"/>
            </a:lvl2pPr>
            <a:lvl3pPr>
              <a:defRPr sz="907"/>
            </a:lvl3pPr>
            <a:lvl4pPr>
              <a:defRPr sz="907"/>
            </a:lvl4pPr>
            <a:lvl5pPr>
              <a:defRPr sz="907"/>
            </a:lvl5pPr>
          </a:lstStyle>
          <a:p>
            <a:pPr lvl="0"/>
            <a:r>
              <a:rPr lang="en-US" dirty="0"/>
              <a:t>Click to edit presenter name</a:t>
            </a:r>
          </a:p>
        </p:txBody>
      </p:sp>
      <p:sp>
        <p:nvSpPr>
          <p:cNvPr id="22" name="Text Placeholder 4">
            <a:extLst>
              <a:ext uri="{FF2B5EF4-FFF2-40B4-BE49-F238E27FC236}">
                <a16:creationId xmlns:a16="http://schemas.microsoft.com/office/drawing/2014/main" id="{0F24710F-EB34-B785-943F-3AD87D0F0483}"/>
              </a:ext>
            </a:extLst>
          </p:cNvPr>
          <p:cNvSpPr>
            <a:spLocks noGrp="1"/>
          </p:cNvSpPr>
          <p:nvPr userDrawn="1">
            <p:ph type="body" sz="quarter" idx="20" hasCustomPrompt="1"/>
          </p:nvPr>
        </p:nvSpPr>
        <p:spPr>
          <a:xfrm>
            <a:off x="7391436" y="5260951"/>
            <a:ext cx="3772857" cy="224454"/>
          </a:xfrm>
          <a:prstGeom prst="rect">
            <a:avLst/>
          </a:prstGeom>
        </p:spPr>
        <p:txBody>
          <a:bodyPr lIns="0" tIns="0" rIns="0" bIns="0" anchor="b">
            <a:noAutofit/>
          </a:bodyPr>
          <a:lstStyle>
            <a:lvl1pPr marL="0" indent="0">
              <a:lnSpc>
                <a:spcPct val="100000"/>
              </a:lnSpc>
              <a:spcAft>
                <a:spcPts val="0"/>
              </a:spcAft>
              <a:buNone/>
              <a:defRPr sz="1000" b="0">
                <a:solidFill>
                  <a:schemeClr val="accent2"/>
                </a:solidFill>
                <a:latin typeface="+mj-lt"/>
              </a:defRPr>
            </a:lvl1pPr>
            <a:lvl2pPr marL="518158" indent="0">
              <a:buNone/>
              <a:defRPr sz="907"/>
            </a:lvl2pPr>
            <a:lvl3pPr marL="1036317" indent="0">
              <a:buNone/>
              <a:defRPr sz="907"/>
            </a:lvl3pPr>
            <a:lvl4pPr marL="1554475" indent="0">
              <a:buNone/>
              <a:defRPr sz="907"/>
            </a:lvl4pPr>
            <a:lvl5pPr marL="2072634" indent="0">
              <a:buNone/>
              <a:defRPr sz="907"/>
            </a:lvl5pPr>
          </a:lstStyle>
          <a:p>
            <a:pPr lvl="0"/>
            <a:r>
              <a:rPr lang="en-US" dirty="0"/>
              <a:t>Click to edit date</a:t>
            </a:r>
          </a:p>
        </p:txBody>
      </p:sp>
      <p:sp>
        <p:nvSpPr>
          <p:cNvPr id="6" name="Title 5">
            <a:extLst>
              <a:ext uri="{FF2B5EF4-FFF2-40B4-BE49-F238E27FC236}">
                <a16:creationId xmlns:a16="http://schemas.microsoft.com/office/drawing/2014/main" id="{4D06D919-6099-7921-5770-7ADCBFF8BC9D}"/>
              </a:ext>
            </a:extLst>
          </p:cNvPr>
          <p:cNvSpPr>
            <a:spLocks noGrp="1"/>
          </p:cNvSpPr>
          <p:nvPr userDrawn="1">
            <p:ph type="title"/>
          </p:nvPr>
        </p:nvSpPr>
        <p:spPr>
          <a:xfrm>
            <a:off x="340103" y="3719685"/>
            <a:ext cx="5611435" cy="1940057"/>
          </a:xfrm>
        </p:spPr>
        <p:txBody>
          <a:bodyPr/>
          <a:lstStyle>
            <a:lvl1pPr>
              <a:defRPr>
                <a:solidFill>
                  <a:schemeClr val="accent2"/>
                </a:solidFill>
              </a:defRPr>
            </a:lvl1pPr>
          </a:lstStyle>
          <a:p>
            <a:r>
              <a:rPr lang="en-US"/>
              <a:t>Click to edit Master title style</a:t>
            </a:r>
            <a:endParaRPr lang="en-US" dirty="0"/>
          </a:p>
        </p:txBody>
      </p:sp>
      <p:pic>
        <p:nvPicPr>
          <p:cNvPr id="2" name="Graphic 1">
            <a:extLst>
              <a:ext uri="{FF2B5EF4-FFF2-40B4-BE49-F238E27FC236}">
                <a16:creationId xmlns:a16="http://schemas.microsoft.com/office/drawing/2014/main" id="{A3727517-E42A-B358-42F6-23BAF5BED4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6589" y="698424"/>
            <a:ext cx="1642901" cy="436941"/>
          </a:xfrm>
          <a:prstGeom prst="rect">
            <a:avLst/>
          </a:prstGeom>
        </p:spPr>
      </p:pic>
      <p:sp>
        <p:nvSpPr>
          <p:cNvPr id="12" name="Footer Placeholder 24">
            <a:extLst>
              <a:ext uri="{FF2B5EF4-FFF2-40B4-BE49-F238E27FC236}">
                <a16:creationId xmlns:a16="http://schemas.microsoft.com/office/drawing/2014/main" id="{F96DBD24-831C-53FE-63B8-E8E493FD3472}"/>
              </a:ext>
            </a:extLst>
          </p:cNvPr>
          <p:cNvSpPr>
            <a:spLocks noGrp="1"/>
          </p:cNvSpPr>
          <p:nvPr>
            <p:ph type="ftr" sz="quarter" idx="21"/>
          </p:nvPr>
        </p:nvSpPr>
        <p:spPr>
          <a:xfrm>
            <a:off x="345122" y="6397825"/>
            <a:ext cx="9601200" cy="125727"/>
          </a:xfrm>
          <a:prstGeom prst="rect">
            <a:avLst/>
          </a:prstGeom>
        </p:spPr>
        <p:txBody>
          <a:bodyPr/>
          <a:lstStyle>
            <a:lvl1pPr>
              <a:defRPr>
                <a:solidFill>
                  <a:schemeClr val="tx1"/>
                </a:solidFill>
              </a:defRPr>
            </a:lvl1pPr>
          </a:lstStyle>
          <a:p>
            <a:endParaRPr lang="en-US" dirty="0"/>
          </a:p>
        </p:txBody>
      </p:sp>
      <p:sp>
        <p:nvSpPr>
          <p:cNvPr id="3" name="Text Placeholder 14">
            <a:extLst>
              <a:ext uri="{FF2B5EF4-FFF2-40B4-BE49-F238E27FC236}">
                <a16:creationId xmlns:a16="http://schemas.microsoft.com/office/drawing/2014/main" id="{F5806C3C-470F-8BDC-1F90-3099B72F5B5D}"/>
              </a:ext>
            </a:extLst>
          </p:cNvPr>
          <p:cNvSpPr txBox="1">
            <a:spLocks/>
          </p:cNvSpPr>
          <p:nvPr userDrawn="1"/>
        </p:nvSpPr>
        <p:spPr>
          <a:xfrm>
            <a:off x="334962" y="6541641"/>
            <a:ext cx="3200400" cy="125727"/>
          </a:xfrm>
          <a:prstGeom prst="rect">
            <a:avLst/>
          </a:prstGeom>
          <a:ln w="6350">
            <a:solidFill>
              <a:schemeClr val="tx2"/>
            </a:solidFill>
          </a:ln>
        </p:spPr>
        <p:txBody>
          <a:bodyPr lIns="0" tIns="0" rIns="0" bIns="0" anchor="ctr" anchorCtr="0"/>
          <a:lstStyle>
            <a:lvl1pPr marL="0" indent="0" algn="l" defTabSz="502920" rtl="0" eaLnBrk="1" latinLnBrk="0" hangingPunct="1">
              <a:lnSpc>
                <a:spcPts val="2000"/>
              </a:lnSpc>
              <a:spcBef>
                <a:spcPts val="0"/>
              </a:spcBef>
              <a:spcAft>
                <a:spcPts val="432"/>
              </a:spcAft>
              <a:buFont typeface="Arial"/>
              <a:buNone/>
              <a:defRPr sz="800" kern="1200" cap="all" baseline="0">
                <a:solidFill>
                  <a:srgbClr val="7F7F7F"/>
                </a:solidFill>
                <a:latin typeface="Arial Narrow" panose="020B0606020202030204" pitchFamily="34" charset="0"/>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marL="0" marR="0" indent="0" algn="ctr" defTabSz="518158" rtl="0" eaLnBrk="1" fontAlgn="auto" latinLnBrk="0" hangingPunct="1">
              <a:lnSpc>
                <a:spcPct val="100000"/>
              </a:lnSpc>
              <a:spcBef>
                <a:spcPts val="0"/>
              </a:spcBef>
              <a:spcAft>
                <a:spcPts val="0"/>
              </a:spcAft>
              <a:buClrTx/>
              <a:buSzTx/>
              <a:buFont typeface="Arial"/>
              <a:buNone/>
              <a:tabLst/>
              <a:defRPr/>
            </a:pPr>
            <a:r>
              <a:rPr lang="en-US" sz="900" b="1" i="0" dirty="0">
                <a:solidFill>
                  <a:schemeClr val="tx1"/>
                </a:solidFill>
                <a:latin typeface="Arial Narrow" panose="020B0604020202020204" pitchFamily="34" charset="0"/>
                <a:cs typeface="Arial Narrow" panose="020B0604020202020204" pitchFamily="34" charset="0"/>
              </a:rPr>
              <a:t>NOT FDIC INSURED </a:t>
            </a:r>
            <a:r>
              <a:rPr lang="en-US" sz="900" b="1" i="0" baseline="18000" dirty="0">
                <a:solidFill>
                  <a:schemeClr val="tx1"/>
                </a:solidFill>
                <a:latin typeface="Arial Narrow" panose="020B0604020202020204" pitchFamily="34" charset="0"/>
                <a:cs typeface="Arial Narrow" panose="020B0604020202020204" pitchFamily="34" charset="0"/>
              </a:rPr>
              <a:t>|</a:t>
            </a:r>
            <a:r>
              <a:rPr lang="en-US" sz="900" b="1" i="0" dirty="0">
                <a:solidFill>
                  <a:schemeClr val="tx1"/>
                </a:solidFill>
                <a:latin typeface="Arial Narrow" panose="020B0604020202020204" pitchFamily="34" charset="0"/>
                <a:cs typeface="Arial Narrow" panose="020B0604020202020204" pitchFamily="34" charset="0"/>
              </a:rPr>
              <a:t> NO BANK GUARANTEE </a:t>
            </a:r>
            <a:r>
              <a:rPr lang="en-US" sz="900" b="1" i="0" baseline="18000" dirty="0">
                <a:solidFill>
                  <a:schemeClr val="tx1"/>
                </a:solidFill>
                <a:latin typeface="Arial Narrow" panose="020B0604020202020204" pitchFamily="34" charset="0"/>
                <a:cs typeface="Arial Narrow" panose="020B0604020202020204" pitchFamily="34" charset="0"/>
              </a:rPr>
              <a:t>|</a:t>
            </a:r>
            <a:r>
              <a:rPr lang="en-US" sz="900" b="1" i="0" dirty="0">
                <a:solidFill>
                  <a:schemeClr val="tx1"/>
                </a:solidFill>
                <a:latin typeface="Arial Narrow" panose="020B0604020202020204" pitchFamily="34" charset="0"/>
                <a:cs typeface="Arial Narrow" panose="020B0604020202020204" pitchFamily="34" charset="0"/>
              </a:rPr>
              <a:t> MAY LOSE VALUE</a:t>
            </a:r>
          </a:p>
        </p:txBody>
      </p:sp>
      <p:sp>
        <p:nvSpPr>
          <p:cNvPr id="14" name="Picture Placeholder 16">
            <a:extLst>
              <a:ext uri="{FF2B5EF4-FFF2-40B4-BE49-F238E27FC236}">
                <a16:creationId xmlns:a16="http://schemas.microsoft.com/office/drawing/2014/main" id="{EED5392E-AFA1-7FAA-F3E3-D8FE3A3B4390}"/>
              </a:ext>
            </a:extLst>
          </p:cNvPr>
          <p:cNvSpPr>
            <a:spLocks noGrp="1"/>
          </p:cNvSpPr>
          <p:nvPr>
            <p:ph type="pic" sz="quarter" idx="22"/>
          </p:nvPr>
        </p:nvSpPr>
        <p:spPr>
          <a:xfrm>
            <a:off x="7334250" y="290513"/>
            <a:ext cx="2855913" cy="2886075"/>
          </a:xfrm>
          <a:prstGeom prst="round1Rect">
            <a:avLst>
              <a:gd name="adj" fmla="val 29924"/>
            </a:avLst>
          </a:prstGeom>
        </p:spPr>
        <p:txBody>
          <a:bodyPr/>
          <a:lstStyle/>
          <a:p>
            <a:endParaRPr lang="en-US"/>
          </a:p>
        </p:txBody>
      </p:sp>
    </p:spTree>
    <p:extLst>
      <p:ext uri="{BB962C8B-B14F-4D97-AF65-F5344CB8AC3E}">
        <p14:creationId xmlns:p14="http://schemas.microsoft.com/office/powerpoint/2010/main" val="383846992"/>
      </p:ext>
    </p:extLst>
  </p:cSld>
  <p:clrMapOvr>
    <a:masterClrMapping/>
  </p:clrMapOvr>
  <p:extLst>
    <p:ext uri="{DCECCB84-F9BA-43D5-87BE-67443E8EF086}">
      <p15:sldGuideLst xmlns:p15="http://schemas.microsoft.com/office/powerpoint/2012/main">
        <p15:guide id="2" pos="21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A8E9C7-5216-FCF4-19B8-49C1A59DD10B}"/>
              </a:ext>
            </a:extLst>
          </p:cNvPr>
          <p:cNvSpPr>
            <a:spLocks noGrp="1"/>
          </p:cNvSpPr>
          <p:nvPr>
            <p:ph type="title"/>
          </p:nvPr>
        </p:nvSpPr>
        <p:spPr>
          <a:xfrm>
            <a:off x="345123" y="296863"/>
            <a:ext cx="11522074" cy="1227137"/>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11EDA99-B57D-7872-67FE-31F3FA6F1D2F}"/>
              </a:ext>
            </a:extLst>
          </p:cNvPr>
          <p:cNvSpPr>
            <a:spLocks noGrp="1"/>
          </p:cNvSpPr>
          <p:nvPr>
            <p:ph type="body" idx="1"/>
          </p:nvPr>
        </p:nvSpPr>
        <p:spPr>
          <a:xfrm>
            <a:off x="345123" y="1773238"/>
            <a:ext cx="11522074" cy="4200525"/>
          </a:xfrm>
          <a:prstGeom prst="rect">
            <a:avLst/>
          </a:prstGeom>
        </p:spPr>
        <p:txBody>
          <a:bodyPr vert="horz" lIns="0" tIns="0" rIns="0" bIns="0" rtlCol="0">
            <a:noAutofit/>
          </a:bodyPr>
          <a:lstStyle/>
          <a:p>
            <a:pPr lvl="0"/>
            <a:r>
              <a:rPr lang="en-US" dirty="0"/>
              <a:t>Subhead</a:t>
            </a:r>
          </a:p>
          <a:p>
            <a:pPr lvl="2"/>
            <a:r>
              <a:rPr lang="en-US" dirty="0"/>
              <a:t>Body Copy Emphasis</a:t>
            </a:r>
          </a:p>
          <a:p>
            <a:pPr lvl="3"/>
            <a:r>
              <a:rPr lang="en-US" dirty="0"/>
              <a:t>Body Copy</a:t>
            </a:r>
          </a:p>
          <a:p>
            <a:pPr lvl="4"/>
            <a:r>
              <a:rPr lang="en-US" dirty="0"/>
              <a:t>Bullet</a:t>
            </a:r>
          </a:p>
          <a:p>
            <a:pPr lvl="5"/>
            <a:r>
              <a:rPr lang="en-US" dirty="0"/>
              <a:t>En Dash Bullet</a:t>
            </a:r>
          </a:p>
          <a:p>
            <a:pPr lvl="6"/>
            <a:r>
              <a:rPr lang="en-US" dirty="0"/>
              <a:t>Body Copy, Small</a:t>
            </a:r>
          </a:p>
          <a:p>
            <a:pPr lvl="7"/>
            <a:r>
              <a:rPr lang="en-US" dirty="0"/>
              <a:t>Descriptor Copy</a:t>
            </a:r>
          </a:p>
          <a:p>
            <a:pPr lvl="4"/>
            <a:endParaRPr lang="en-US" dirty="0"/>
          </a:p>
        </p:txBody>
      </p:sp>
      <p:sp>
        <p:nvSpPr>
          <p:cNvPr id="6" name="Slide Number Placeholder 5">
            <a:extLst>
              <a:ext uri="{FF2B5EF4-FFF2-40B4-BE49-F238E27FC236}">
                <a16:creationId xmlns:a16="http://schemas.microsoft.com/office/drawing/2014/main" id="{044B4A13-8307-1FBC-6276-55ACA59B5F72}"/>
              </a:ext>
            </a:extLst>
          </p:cNvPr>
          <p:cNvSpPr>
            <a:spLocks noGrp="1"/>
          </p:cNvSpPr>
          <p:nvPr>
            <p:ph type="sldNum" sz="quarter" idx="4"/>
          </p:nvPr>
        </p:nvSpPr>
        <p:spPr>
          <a:xfrm>
            <a:off x="11541760" y="6397825"/>
            <a:ext cx="315276" cy="365125"/>
          </a:xfrm>
          <a:prstGeom prst="rect">
            <a:avLst/>
          </a:prstGeom>
        </p:spPr>
        <p:txBody>
          <a:bodyPr vert="horz" lIns="0" tIns="0" rIns="0" bIns="0" rtlCol="0" anchor="t"/>
          <a:lstStyle>
            <a:lvl1pPr algn="r">
              <a:defRPr sz="900">
                <a:solidFill>
                  <a:schemeClr val="accent6"/>
                </a:solidFill>
                <a:latin typeface="Arial" panose="020B0604020202020204" pitchFamily="34" charset="0"/>
                <a:cs typeface="Arial" panose="020B0604020202020204" pitchFamily="34" charset="0"/>
              </a:defRPr>
            </a:lvl1pPr>
          </a:lstStyle>
          <a:p>
            <a:fld id="{6772E023-1036-8A41-858B-B2D045903905}" type="slidenum">
              <a:rPr lang="en-US" smtClean="0"/>
              <a:pPr/>
              <a:t>‹#›</a:t>
            </a:fld>
            <a:endParaRPr lang="en-US" sz="900" dirty="0"/>
          </a:p>
        </p:txBody>
      </p:sp>
      <p:sp>
        <p:nvSpPr>
          <p:cNvPr id="15" name="Footer Placeholder 14">
            <a:extLst>
              <a:ext uri="{FF2B5EF4-FFF2-40B4-BE49-F238E27FC236}">
                <a16:creationId xmlns:a16="http://schemas.microsoft.com/office/drawing/2014/main" id="{AAEDBCFB-EB6C-C6DC-B57F-2A5097DAC478}"/>
              </a:ext>
            </a:extLst>
          </p:cNvPr>
          <p:cNvSpPr>
            <a:spLocks noGrp="1"/>
          </p:cNvSpPr>
          <p:nvPr>
            <p:ph type="ftr" sz="quarter" idx="3"/>
          </p:nvPr>
        </p:nvSpPr>
        <p:spPr>
          <a:xfrm>
            <a:off x="345120" y="6397825"/>
            <a:ext cx="9144000" cy="125727"/>
          </a:xfrm>
          <a:prstGeom prst="rect">
            <a:avLst/>
          </a:prstGeom>
        </p:spPr>
        <p:txBody>
          <a:bodyPr vert="horz" lIns="0" tIns="0" rIns="0" bIns="0" rtlCol="0" anchor="t"/>
          <a:lstStyle>
            <a:lvl1pPr algn="l">
              <a:defRPr sz="900" b="1" i="0">
                <a:solidFill>
                  <a:schemeClr val="accent6"/>
                </a:solidFill>
                <a:latin typeface="Arial Narrow" panose="020B0604020202020204" pitchFamily="34" charset="0"/>
                <a:cs typeface="Arial Narrow" panose="020B0604020202020204" pitchFamily="34" charset="0"/>
              </a:defRPr>
            </a:lvl1pPr>
          </a:lstStyle>
          <a:p>
            <a:endParaRPr lang="en-US" sz="900" dirty="0"/>
          </a:p>
        </p:txBody>
      </p:sp>
    </p:spTree>
    <p:extLst>
      <p:ext uri="{BB962C8B-B14F-4D97-AF65-F5344CB8AC3E}">
        <p14:creationId xmlns:p14="http://schemas.microsoft.com/office/powerpoint/2010/main" val="4258734954"/>
      </p:ext>
    </p:extLst>
  </p:cSld>
  <p:clrMap bg1="lt1" tx1="dk1" bg2="lt2" tx2="dk2" accent1="accent1" accent2="accent2" accent3="accent3" accent4="accent4" accent5="accent5" accent6="accent6" hlink="hlink" folHlink="folHlink"/>
  <p:sldLayoutIdLst>
    <p:sldLayoutId id="2147483703" r:id="rId1"/>
    <p:sldLayoutId id="2147483708" r:id="rId2"/>
    <p:sldLayoutId id="2147483721" r:id="rId3"/>
    <p:sldLayoutId id="2147483704" r:id="rId4"/>
    <p:sldLayoutId id="2147483709" r:id="rId5"/>
    <p:sldLayoutId id="2147483657" r:id="rId6"/>
    <p:sldLayoutId id="2147483710" r:id="rId7"/>
    <p:sldLayoutId id="2147483658" r:id="rId8"/>
    <p:sldLayoutId id="2147483695" r:id="rId9"/>
    <p:sldLayoutId id="2147483720" r:id="rId10"/>
    <p:sldLayoutId id="2147483659" r:id="rId11"/>
    <p:sldLayoutId id="2147483705" r:id="rId12"/>
    <p:sldLayoutId id="2147483722" r:id="rId13"/>
    <p:sldLayoutId id="2147483718" r:id="rId14"/>
    <p:sldLayoutId id="2147483719" r:id="rId15"/>
    <p:sldLayoutId id="2147483663" r:id="rId16"/>
    <p:sldLayoutId id="2147483661" r:id="rId17"/>
    <p:sldLayoutId id="2147483707" r:id="rId18"/>
    <p:sldLayoutId id="2147483711" r:id="rId19"/>
    <p:sldLayoutId id="2147483664" r:id="rId20"/>
    <p:sldLayoutId id="2147483686" r:id="rId21"/>
    <p:sldLayoutId id="2147483687" r:id="rId22"/>
    <p:sldLayoutId id="2147483677" r:id="rId23"/>
    <p:sldLayoutId id="2147483712" r:id="rId24"/>
    <p:sldLayoutId id="2147483714" r:id="rId25"/>
    <p:sldLayoutId id="2147483715" r:id="rId26"/>
    <p:sldLayoutId id="2147483716" r:id="rId27"/>
    <p:sldLayoutId id="2147483717"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0"/>
        </a:spcAft>
        <a:buFontTx/>
        <a:buNone/>
        <a:defRPr sz="1800" b="1" kern="1200">
          <a:solidFill>
            <a:schemeClr val="tx1"/>
          </a:solidFill>
          <a:latin typeface="+mn-lt"/>
          <a:ea typeface="+mn-ea"/>
          <a:cs typeface="+mn-cs"/>
        </a:defRPr>
      </a:lvl1pPr>
      <a:lvl2pPr marL="457200" indent="-449263" algn="l" defTabSz="914400" rtl="0" eaLnBrk="1" latinLnBrk="0" hangingPunct="1">
        <a:lnSpc>
          <a:spcPct val="90000"/>
        </a:lnSpc>
        <a:spcBef>
          <a:spcPts val="500"/>
        </a:spcBef>
        <a:buFont typeface="Arial" panose="020B0604020202020204" pitchFamily="34" charset="0"/>
        <a:buNone/>
        <a:tabLst/>
        <a:defRPr sz="1800" b="0" kern="1200">
          <a:solidFill>
            <a:schemeClr val="tx1"/>
          </a:solidFill>
          <a:latin typeface="+mn-lt"/>
          <a:ea typeface="+mn-ea"/>
          <a:cs typeface="+mn-cs"/>
        </a:defRPr>
      </a:lvl2pPr>
      <a:lvl3pPr marL="0" indent="3175" algn="l" defTabSz="914400" rtl="0" eaLnBrk="1" latinLnBrk="0" hangingPunct="1">
        <a:lnSpc>
          <a:spcPct val="100000"/>
        </a:lnSpc>
        <a:spcBef>
          <a:spcPts val="0"/>
        </a:spcBef>
        <a:spcAft>
          <a:spcPts val="0"/>
        </a:spcAft>
        <a:buFont typeface="Arial" panose="020B0604020202020204" pitchFamily="34" charset="0"/>
        <a:buNone/>
        <a:tabLst/>
        <a:defRPr sz="1300" b="1"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0"/>
        </a:spcAft>
        <a:buFont typeface="Arial" panose="020B0604020202020204" pitchFamily="34" charset="0"/>
        <a:buNone/>
        <a:tabLst/>
        <a:defRPr sz="1300" kern="1200">
          <a:solidFill>
            <a:schemeClr val="tx1"/>
          </a:solidFill>
          <a:latin typeface="+mn-lt"/>
          <a:ea typeface="+mn-ea"/>
          <a:cs typeface="+mn-cs"/>
        </a:defRPr>
      </a:lvl4pPr>
      <a:lvl5pPr marL="18288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300" kern="1200">
          <a:solidFill>
            <a:schemeClr val="tx1"/>
          </a:solidFill>
          <a:latin typeface="+mn-lt"/>
          <a:ea typeface="+mn-ea"/>
          <a:cs typeface="+mn-cs"/>
        </a:defRPr>
      </a:lvl5pPr>
      <a:lvl6pPr marL="365760" indent="-182880" algn="l" defTabSz="914400" rtl="0" eaLnBrk="1" latinLnBrk="0" hangingPunct="1">
        <a:lnSpc>
          <a:spcPct val="100000"/>
        </a:lnSpc>
        <a:spcBef>
          <a:spcPts val="0"/>
        </a:spcBef>
        <a:spcAft>
          <a:spcPts val="0"/>
        </a:spcAft>
        <a:buFont typeface="System Font Regular"/>
        <a:buChar char="–"/>
        <a:tabLst/>
        <a:defRPr sz="1300" i="0" kern="1200">
          <a:solidFill>
            <a:schemeClr val="tx1"/>
          </a:solidFill>
          <a:latin typeface="+mn-lt"/>
          <a:ea typeface="+mn-ea"/>
          <a:cs typeface="+mn-cs"/>
        </a:defRPr>
      </a:lvl6pPr>
      <a:lvl7pPr marL="0" indent="0" algn="l" defTabSz="914400" rtl="0" eaLnBrk="1" latinLnBrk="0" hangingPunct="1">
        <a:lnSpc>
          <a:spcPct val="100000"/>
        </a:lnSpc>
        <a:spcBef>
          <a:spcPts val="0"/>
        </a:spcBef>
        <a:spcAft>
          <a:spcPts val="0"/>
        </a:spcAft>
        <a:buFont typeface="Arial" panose="020B0604020202020204" pitchFamily="34" charset="0"/>
        <a:buNone/>
        <a:tabLst/>
        <a:defRPr sz="1000" i="0" kern="1200">
          <a:solidFill>
            <a:schemeClr val="tx1"/>
          </a:solid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tabLst/>
        <a:defRPr sz="1000" i="1"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211" userDrawn="1">
          <p15:clr>
            <a:srgbClr val="F26B43"/>
          </p15:clr>
        </p15:guide>
        <p15:guide id="3" pos="1912" userDrawn="1">
          <p15:clr>
            <a:srgbClr val="F26B43"/>
          </p15:clr>
        </p15:guide>
        <p15:guide id="4" pos="2071" userDrawn="1">
          <p15:clr>
            <a:srgbClr val="F26B43"/>
          </p15:clr>
        </p15:guide>
        <p15:guide id="5" pos="3749" userDrawn="1">
          <p15:clr>
            <a:srgbClr val="F26B43"/>
          </p15:clr>
        </p15:guide>
        <p15:guide id="6" pos="3908" userDrawn="1">
          <p15:clr>
            <a:srgbClr val="F26B43"/>
          </p15:clr>
        </p15:guide>
        <p15:guide id="7" pos="5609" userDrawn="1">
          <p15:clr>
            <a:srgbClr val="F26B43"/>
          </p15:clr>
        </p15:guide>
        <p15:guide id="8" pos="5768" userDrawn="1">
          <p15:clr>
            <a:srgbClr val="F26B43"/>
          </p15:clr>
        </p15:guide>
        <p15:guide id="9" pos="7469" userDrawn="1">
          <p15:clr>
            <a:srgbClr val="F26B43"/>
          </p15:clr>
        </p15:guide>
        <p15:guide id="10" orient="horz" pos="3884" userDrawn="1">
          <p15:clr>
            <a:srgbClr val="F26B43"/>
          </p15:clr>
        </p15:guide>
        <p15:guide id="11" orient="horz" pos="1049" userDrawn="1">
          <p15:clr>
            <a:srgbClr val="F26B43"/>
          </p15:clr>
        </p15:guide>
        <p15:guide id="13" orient="horz" pos="2001" userDrawn="1">
          <p15:clr>
            <a:srgbClr val="F26B43"/>
          </p15:clr>
        </p15:guide>
        <p15:guide id="14" orient="horz" pos="2069" userDrawn="1">
          <p15:clr>
            <a:srgbClr val="F26B43"/>
          </p15:clr>
        </p15:guide>
        <p15:guide id="15" orient="horz" pos="2931" userDrawn="1">
          <p15:clr>
            <a:srgbClr val="F26B43"/>
          </p15:clr>
        </p15:guide>
        <p15:guide id="16" orient="horz" pos="2999" userDrawn="1">
          <p15:clr>
            <a:srgbClr val="F26B43"/>
          </p15:clr>
        </p15:guide>
        <p15:guide id="17" orient="horz" pos="111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25.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27.svg"/></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chart" Target="../charts/chart7.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27.svg"/></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25.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chart" Target="../charts/chart11.xml"/></Relationships>
</file>

<file path=ppt/slides/_rels/slide3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chart" Target="../charts/char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41.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svg"/></Relationships>
</file>

<file path=ppt/slides/_rels/slide4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microsoft.com/office/2018/10/relationships/comments" Target="../comments/modernComment_A51_F59ABF09.xml"/><Relationship Id="rId2" Type="http://schemas.openxmlformats.org/officeDocument/2006/relationships/notesSlide" Target="../notesSlides/notesSlide45.xml"/><Relationship Id="rId1" Type="http://schemas.openxmlformats.org/officeDocument/2006/relationships/slideLayout" Target="../slideLayouts/slideLayout23.xml"/><Relationship Id="rId4" Type="http://schemas.openxmlformats.org/officeDocument/2006/relationships/chart" Target="../charts/chart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EC91C9F9-F906-436E-9056-7DC564FDC2B3}"/>
              </a:ext>
            </a:extLst>
          </p:cNvPr>
          <p:cNvPicPr>
            <a:picLocks noGrp="1" noChangeAspect="1"/>
          </p:cNvPicPr>
          <p:nvPr>
            <p:ph type="pic" sz="quarter" idx="22"/>
          </p:nvPr>
        </p:nvPicPr>
        <p:blipFill>
          <a:blip r:embed="rId2"/>
          <a:srcRect t="9766" r="9766"/>
          <a:stretch>
            <a:fillRect/>
          </a:stretch>
        </p:blipFill>
        <p:spPr>
          <a:xfrm>
            <a:off x="0" y="7938"/>
            <a:ext cx="12192000" cy="6858000"/>
          </a:xfrm>
        </p:spPr>
      </p:pic>
      <p:sp>
        <p:nvSpPr>
          <p:cNvPr id="19" name="Rectangle 18">
            <a:extLst>
              <a:ext uri="{FF2B5EF4-FFF2-40B4-BE49-F238E27FC236}">
                <a16:creationId xmlns:a16="http://schemas.microsoft.com/office/drawing/2014/main" id="{95F6E44B-12CC-40BA-3186-3B51F822BE22}"/>
              </a:ext>
            </a:extLst>
          </p:cNvPr>
          <p:cNvSpPr/>
          <p:nvPr/>
        </p:nvSpPr>
        <p:spPr>
          <a:xfrm>
            <a:off x="0" y="4267200"/>
            <a:ext cx="12192000" cy="2624393"/>
          </a:xfrm>
          <a:prstGeom prst="rect">
            <a:avLst/>
          </a:prstGeom>
          <a:gradFill>
            <a:gsLst>
              <a:gs pos="0">
                <a:schemeClr val="tx1">
                  <a:alpha val="0"/>
                  <a:lumMod val="0"/>
                </a:schemeClr>
              </a:gs>
              <a:gs pos="100000">
                <a:schemeClr val="tx1">
                  <a:alpha val="73908"/>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Single Corner Rounded 2">
            <a:extLst>
              <a:ext uri="{FF2B5EF4-FFF2-40B4-BE49-F238E27FC236}">
                <a16:creationId xmlns:a16="http://schemas.microsoft.com/office/drawing/2014/main" id="{D734DE2D-5A84-54D1-EFF6-6813FCA1CAA9}"/>
              </a:ext>
            </a:extLst>
          </p:cNvPr>
          <p:cNvSpPr/>
          <p:nvPr/>
        </p:nvSpPr>
        <p:spPr>
          <a:xfrm>
            <a:off x="923364" y="923365"/>
            <a:ext cx="8569325" cy="5020236"/>
          </a:xfrm>
          <a:prstGeom prst="round1Rect">
            <a:avLst>
              <a:gd name="adj" fmla="val 31750"/>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2067" dirty="0"/>
          </a:p>
        </p:txBody>
      </p:sp>
      <p:sp>
        <p:nvSpPr>
          <p:cNvPr id="16" name="Text Placeholder 15">
            <a:extLst>
              <a:ext uri="{FF2B5EF4-FFF2-40B4-BE49-F238E27FC236}">
                <a16:creationId xmlns:a16="http://schemas.microsoft.com/office/drawing/2014/main" id="{68A515C8-EA44-E62F-6852-4AD031581C0F}"/>
              </a:ext>
            </a:extLst>
          </p:cNvPr>
          <p:cNvSpPr>
            <a:spLocks noGrp="1"/>
          </p:cNvSpPr>
          <p:nvPr>
            <p:ph type="body" sz="quarter" idx="20"/>
          </p:nvPr>
        </p:nvSpPr>
        <p:spPr>
          <a:xfrm>
            <a:off x="7221971" y="5218113"/>
            <a:ext cx="2952750" cy="327025"/>
          </a:xfrm>
        </p:spPr>
        <p:txBody>
          <a:bodyPr/>
          <a:lstStyle/>
          <a:p>
            <a:r>
              <a:rPr lang="en-US" dirty="0"/>
              <a:t>Spring 2026 </a:t>
            </a:r>
          </a:p>
        </p:txBody>
      </p:sp>
      <p:sp>
        <p:nvSpPr>
          <p:cNvPr id="2" name="Text Placeholder 1">
            <a:extLst>
              <a:ext uri="{FF2B5EF4-FFF2-40B4-BE49-F238E27FC236}">
                <a16:creationId xmlns:a16="http://schemas.microsoft.com/office/drawing/2014/main" id="{0405258A-0783-053F-E994-97AA0409F9E8}"/>
              </a:ext>
            </a:extLst>
          </p:cNvPr>
          <p:cNvSpPr>
            <a:spLocks noGrp="1"/>
          </p:cNvSpPr>
          <p:nvPr>
            <p:ph type="body" sz="quarter" idx="15"/>
          </p:nvPr>
        </p:nvSpPr>
        <p:spPr>
          <a:xfrm>
            <a:off x="1512598" y="3313157"/>
            <a:ext cx="7350125" cy="995362"/>
          </a:xfrm>
        </p:spPr>
        <p:txBody>
          <a:bodyPr/>
          <a:lstStyle/>
          <a:p>
            <a:pPr>
              <a:spcAft>
                <a:spcPts val="1200"/>
              </a:spcAft>
            </a:pPr>
            <a:r>
              <a:rPr lang="en-US" dirty="0">
                <a:solidFill>
                  <a:schemeClr val="bg1"/>
                </a:solidFill>
              </a:rPr>
              <a:t>Findings from the Nuveen and TIAA Institute Participant</a:t>
            </a:r>
            <a:br>
              <a:rPr lang="en-US" dirty="0">
                <a:solidFill>
                  <a:schemeClr val="bg1"/>
                </a:solidFill>
              </a:rPr>
            </a:br>
            <a:r>
              <a:rPr lang="en-US" dirty="0">
                <a:solidFill>
                  <a:schemeClr val="bg1"/>
                </a:solidFill>
              </a:rPr>
              <a:t>Sentiment Survey on Lifetime Income</a:t>
            </a:r>
          </a:p>
          <a:p>
            <a:pPr>
              <a:spcAft>
                <a:spcPts val="1200"/>
              </a:spcAft>
            </a:pPr>
            <a:r>
              <a:rPr lang="en-US" b="0" dirty="0">
                <a:solidFill>
                  <a:schemeClr val="bg1"/>
                </a:solidFill>
              </a:rPr>
              <a:t>Understanding decisions in retirement savings participation</a:t>
            </a:r>
          </a:p>
        </p:txBody>
      </p:sp>
      <p:sp>
        <p:nvSpPr>
          <p:cNvPr id="3" name="Title 2">
            <a:extLst>
              <a:ext uri="{FF2B5EF4-FFF2-40B4-BE49-F238E27FC236}">
                <a16:creationId xmlns:a16="http://schemas.microsoft.com/office/drawing/2014/main" id="{4633C1B2-49F3-4071-2DA1-73902CE9C813}"/>
              </a:ext>
            </a:extLst>
          </p:cNvPr>
          <p:cNvSpPr>
            <a:spLocks noGrp="1"/>
          </p:cNvSpPr>
          <p:nvPr>
            <p:ph type="title"/>
          </p:nvPr>
        </p:nvSpPr>
        <p:spPr>
          <a:xfrm>
            <a:off x="1512598" y="1554163"/>
            <a:ext cx="8569325" cy="1325562"/>
          </a:xfrm>
        </p:spPr>
        <p:txBody>
          <a:bodyPr/>
          <a:lstStyle/>
          <a:p>
            <a:r>
              <a:rPr lang="en-US" sz="4300" dirty="0">
                <a:solidFill>
                  <a:schemeClr val="accent4"/>
                </a:solidFill>
              </a:rPr>
              <a:t>401(k) Participant Behavior: Knowledge and Action</a:t>
            </a:r>
          </a:p>
        </p:txBody>
      </p:sp>
      <p:sp>
        <p:nvSpPr>
          <p:cNvPr id="20" name="Text Placeholder 14">
            <a:extLst>
              <a:ext uri="{FF2B5EF4-FFF2-40B4-BE49-F238E27FC236}">
                <a16:creationId xmlns:a16="http://schemas.microsoft.com/office/drawing/2014/main" id="{026D34B8-6891-FA34-AE53-0AC2F63D821C}"/>
              </a:ext>
            </a:extLst>
          </p:cNvPr>
          <p:cNvSpPr txBox="1">
            <a:spLocks/>
          </p:cNvSpPr>
          <p:nvPr/>
        </p:nvSpPr>
        <p:spPr>
          <a:xfrm>
            <a:off x="344488" y="6558568"/>
            <a:ext cx="3273680" cy="138300"/>
          </a:xfrm>
          <a:prstGeom prst="rect">
            <a:avLst/>
          </a:prstGeom>
          <a:ln w="6350">
            <a:solidFill>
              <a:schemeClr val="accent5"/>
            </a:solidFill>
          </a:ln>
        </p:spPr>
        <p:txBody>
          <a:bodyPr lIns="0" tIns="0" rIns="0" bIns="0" anchor="ctr" anchorCtr="0"/>
          <a:lstStyle>
            <a:lvl1pPr marL="0" indent="0" algn="l" defTabSz="502920" rtl="0" eaLnBrk="1" latinLnBrk="0" hangingPunct="1">
              <a:lnSpc>
                <a:spcPts val="2000"/>
              </a:lnSpc>
              <a:spcBef>
                <a:spcPts val="0"/>
              </a:spcBef>
              <a:spcAft>
                <a:spcPts val="432"/>
              </a:spcAft>
              <a:buFont typeface="Arial"/>
              <a:buNone/>
              <a:defRPr sz="800" kern="1200" cap="all" baseline="0">
                <a:solidFill>
                  <a:srgbClr val="7F7F7F"/>
                </a:solidFill>
                <a:latin typeface="Arial Narrow" panose="020B0606020202030204" pitchFamily="34" charset="0"/>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marL="0" marR="0" indent="0" algn="ctr" defTabSz="427481" rtl="0" eaLnBrk="1" fontAlgn="auto" latinLnBrk="0" hangingPunct="1">
              <a:lnSpc>
                <a:spcPct val="100000"/>
              </a:lnSpc>
              <a:spcBef>
                <a:spcPts val="0"/>
              </a:spcBef>
              <a:spcAft>
                <a:spcPts val="0"/>
              </a:spcAft>
              <a:buClrTx/>
              <a:buSzTx/>
              <a:buFont typeface="Arial"/>
              <a:buNone/>
              <a:tabLst/>
              <a:defRPr/>
            </a:pPr>
            <a:r>
              <a:rPr lang="en-US" sz="900" b="1" i="0" dirty="0">
                <a:solidFill>
                  <a:schemeClr val="bg2"/>
                </a:solidFill>
                <a:latin typeface="Arial Narrow" panose="020B0604020202020204" pitchFamily="34" charset="0"/>
                <a:cs typeface="Arial Narrow" panose="020B0604020202020204" pitchFamily="34" charset="0"/>
              </a:rPr>
              <a:t>NOT FDIC INSURED </a:t>
            </a:r>
            <a:r>
              <a:rPr lang="en-US" sz="900" b="1" i="0" baseline="18000" dirty="0">
                <a:solidFill>
                  <a:schemeClr val="bg2"/>
                </a:solidFill>
                <a:latin typeface="Arial Narrow" panose="020B0604020202020204" pitchFamily="34" charset="0"/>
                <a:cs typeface="Arial Narrow" panose="020B0604020202020204" pitchFamily="34" charset="0"/>
              </a:rPr>
              <a:t>|</a:t>
            </a:r>
            <a:r>
              <a:rPr lang="en-US" sz="900" b="1" i="0" dirty="0">
                <a:solidFill>
                  <a:schemeClr val="bg2"/>
                </a:solidFill>
                <a:latin typeface="Arial Narrow" panose="020B0604020202020204" pitchFamily="34" charset="0"/>
                <a:cs typeface="Arial Narrow" panose="020B0604020202020204" pitchFamily="34" charset="0"/>
              </a:rPr>
              <a:t> NO BANK GUARANTEE </a:t>
            </a:r>
            <a:r>
              <a:rPr lang="en-US" sz="900" b="1" i="0" baseline="18000" dirty="0">
                <a:solidFill>
                  <a:schemeClr val="bg2"/>
                </a:solidFill>
                <a:latin typeface="Arial Narrow" panose="020B0604020202020204" pitchFamily="34" charset="0"/>
                <a:cs typeface="Arial Narrow" panose="020B0604020202020204" pitchFamily="34" charset="0"/>
              </a:rPr>
              <a:t>|</a:t>
            </a:r>
            <a:r>
              <a:rPr lang="en-US" sz="900" b="1" i="0" dirty="0">
                <a:solidFill>
                  <a:schemeClr val="bg2"/>
                </a:solidFill>
                <a:latin typeface="Arial Narrow" panose="020B0604020202020204" pitchFamily="34" charset="0"/>
                <a:cs typeface="Arial Narrow" panose="020B0604020202020204" pitchFamily="34" charset="0"/>
              </a:rPr>
              <a:t> MAY LOSE VALUE</a:t>
            </a:r>
          </a:p>
        </p:txBody>
      </p:sp>
      <p:cxnSp>
        <p:nvCxnSpPr>
          <p:cNvPr id="29" name="Straight Connector 28">
            <a:extLst>
              <a:ext uri="{FF2B5EF4-FFF2-40B4-BE49-F238E27FC236}">
                <a16:creationId xmlns:a16="http://schemas.microsoft.com/office/drawing/2014/main" id="{81FAF8D3-C75B-5892-BBAC-AA5A032909A1}"/>
              </a:ext>
            </a:extLst>
          </p:cNvPr>
          <p:cNvCxnSpPr>
            <a:cxnSpLocks/>
          </p:cNvCxnSpPr>
          <p:nvPr/>
        </p:nvCxnSpPr>
        <p:spPr>
          <a:xfrm>
            <a:off x="7195624" y="5195256"/>
            <a:ext cx="1097280" cy="0"/>
          </a:xfrm>
          <a:prstGeom prst="line">
            <a:avLst/>
          </a:prstGeom>
          <a:ln w="25400">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35" name="Graphic 34">
            <a:extLst>
              <a:ext uri="{FF2B5EF4-FFF2-40B4-BE49-F238E27FC236}">
                <a16:creationId xmlns:a16="http://schemas.microsoft.com/office/drawing/2014/main" id="{04A9F1A3-0892-68FE-21F3-F551517ED1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78688" y="5159897"/>
            <a:ext cx="1422399" cy="378297"/>
          </a:xfrm>
          <a:prstGeom prst="rect">
            <a:avLst/>
          </a:prstGeom>
        </p:spPr>
      </p:pic>
    </p:spTree>
    <p:extLst>
      <p:ext uri="{BB962C8B-B14F-4D97-AF65-F5344CB8AC3E}">
        <p14:creationId xmlns:p14="http://schemas.microsoft.com/office/powerpoint/2010/main" val="2891222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833E509-458A-C5F9-49B4-78BA0F43B5D0}"/>
              </a:ext>
            </a:extLst>
          </p:cNvPr>
          <p:cNvSpPr>
            <a:spLocks noGrp="1"/>
          </p:cNvSpPr>
          <p:nvPr>
            <p:ph type="title"/>
          </p:nvPr>
        </p:nvSpPr>
        <p:spPr>
          <a:xfrm>
            <a:off x="345123" y="296863"/>
            <a:ext cx="11522074" cy="1227137"/>
          </a:xfrm>
        </p:spPr>
        <p:txBody>
          <a:bodyPr/>
          <a:lstStyle/>
          <a:p>
            <a:r>
              <a:rPr lang="en-US" dirty="0"/>
              <a:t>Key questions remain</a:t>
            </a:r>
          </a:p>
        </p:txBody>
      </p:sp>
      <p:sp>
        <p:nvSpPr>
          <p:cNvPr id="6" name="Text Placeholder 5">
            <a:extLst>
              <a:ext uri="{FF2B5EF4-FFF2-40B4-BE49-F238E27FC236}">
                <a16:creationId xmlns:a16="http://schemas.microsoft.com/office/drawing/2014/main" id="{183A3AA1-569B-6F1D-60A5-C7177B38139F}"/>
              </a:ext>
            </a:extLst>
          </p:cNvPr>
          <p:cNvSpPr>
            <a:spLocks noGrp="1"/>
          </p:cNvSpPr>
          <p:nvPr>
            <p:ph type="body" sz="quarter" idx="23"/>
          </p:nvPr>
        </p:nvSpPr>
        <p:spPr/>
        <p:txBody>
          <a:bodyPr/>
          <a:lstStyle/>
          <a:p>
            <a:endParaRPr lang="en-US"/>
          </a:p>
        </p:txBody>
      </p:sp>
      <p:sp>
        <p:nvSpPr>
          <p:cNvPr id="7" name="TextBox 6">
            <a:extLst>
              <a:ext uri="{FF2B5EF4-FFF2-40B4-BE49-F238E27FC236}">
                <a16:creationId xmlns:a16="http://schemas.microsoft.com/office/drawing/2014/main" id="{FA8D72D0-E364-4C6C-6032-84A53A30E070}"/>
              </a:ext>
            </a:extLst>
          </p:cNvPr>
          <p:cNvSpPr txBox="1"/>
          <p:nvPr/>
        </p:nvSpPr>
        <p:spPr>
          <a:xfrm>
            <a:off x="1787424" y="508920"/>
            <a:ext cx="8552329" cy="955776"/>
          </a:xfrm>
          <a:prstGeom prst="rect">
            <a:avLst/>
          </a:prstGeom>
          <a:noFill/>
        </p:spPr>
        <p:txBody>
          <a:bodyPr wrap="square" lIns="0" tIns="0" rIns="0" bIns="0" rtlCol="0">
            <a:noAutofit/>
          </a:bodyPr>
          <a:lstStyle/>
          <a:p>
            <a:pPr>
              <a:spcAft>
                <a:spcPts val="529"/>
              </a:spcAft>
            </a:pPr>
            <a:endParaRPr lang="en-US" sz="4236" b="1" dirty="0">
              <a:solidFill>
                <a:schemeClr val="accent6"/>
              </a:solidFill>
            </a:endParaRPr>
          </a:p>
        </p:txBody>
      </p:sp>
      <p:sp>
        <p:nvSpPr>
          <p:cNvPr id="8" name="TextBox 7">
            <a:extLst>
              <a:ext uri="{FF2B5EF4-FFF2-40B4-BE49-F238E27FC236}">
                <a16:creationId xmlns:a16="http://schemas.microsoft.com/office/drawing/2014/main" id="{B5B156BC-1777-364B-98BC-AFE39A7A6BDF}"/>
              </a:ext>
            </a:extLst>
          </p:cNvPr>
          <p:cNvSpPr txBox="1"/>
          <p:nvPr/>
        </p:nvSpPr>
        <p:spPr>
          <a:xfrm>
            <a:off x="2827803" y="2273101"/>
            <a:ext cx="8831262" cy="866267"/>
          </a:xfrm>
          <a:prstGeom prst="rect">
            <a:avLst/>
          </a:prstGeom>
          <a:noFill/>
        </p:spPr>
        <p:txBody>
          <a:bodyPr wrap="square" lIns="0" tIns="0" rIns="0" bIns="0" rtlCol="0">
            <a:noAutofit/>
          </a:bodyPr>
          <a:lstStyle/>
          <a:p>
            <a:pPr algn="l"/>
            <a:r>
              <a:rPr lang="en-US" sz="2800" dirty="0"/>
              <a:t>How are 401(k) participants approaching retirement withdrawal planning in the current environment?</a:t>
            </a:r>
          </a:p>
        </p:txBody>
      </p:sp>
      <p:sp>
        <p:nvSpPr>
          <p:cNvPr id="11" name="Slide Number Placeholder 10">
            <a:extLst>
              <a:ext uri="{FF2B5EF4-FFF2-40B4-BE49-F238E27FC236}">
                <a16:creationId xmlns:a16="http://schemas.microsoft.com/office/drawing/2014/main" id="{0303487F-D60C-F046-BE3A-D664816E6B6C}"/>
              </a:ext>
            </a:extLst>
          </p:cNvPr>
          <p:cNvSpPr>
            <a:spLocks noGrp="1"/>
          </p:cNvSpPr>
          <p:nvPr>
            <p:ph type="sldNum" sz="quarter" idx="22"/>
          </p:nvPr>
        </p:nvSpPr>
        <p:spPr/>
        <p:txBody>
          <a:bodyPr/>
          <a:lstStyle/>
          <a:p>
            <a:fld id="{6772E023-1036-8A41-858B-B2D045903905}" type="slidenum">
              <a:rPr lang="en-US" smtClean="0"/>
              <a:pPr/>
              <a:t>10</a:t>
            </a:fld>
            <a:endParaRPr lang="en-US" dirty="0"/>
          </a:p>
        </p:txBody>
      </p:sp>
      <p:sp>
        <p:nvSpPr>
          <p:cNvPr id="2" name="TextBox 1">
            <a:extLst>
              <a:ext uri="{FF2B5EF4-FFF2-40B4-BE49-F238E27FC236}">
                <a16:creationId xmlns:a16="http://schemas.microsoft.com/office/drawing/2014/main" id="{EC576A02-2AD4-F193-5891-5DB2784A4D4D}"/>
              </a:ext>
            </a:extLst>
          </p:cNvPr>
          <p:cNvSpPr txBox="1"/>
          <p:nvPr/>
        </p:nvSpPr>
        <p:spPr>
          <a:xfrm>
            <a:off x="2827803" y="4106696"/>
            <a:ext cx="8817217" cy="1051427"/>
          </a:xfrm>
          <a:prstGeom prst="rect">
            <a:avLst/>
          </a:prstGeom>
          <a:noFill/>
        </p:spPr>
        <p:txBody>
          <a:bodyPr wrap="square" lIns="0" tIns="0" rIns="0" bIns="0" rtlCol="0">
            <a:noAutofit/>
          </a:bodyPr>
          <a:lstStyle/>
          <a:p>
            <a:pPr algn="l"/>
            <a:r>
              <a:rPr lang="en-US" sz="2800" dirty="0"/>
              <a:t>Do participants’ levels of retirement fluency and longevity literacy enable appropriate decision-making?</a:t>
            </a:r>
          </a:p>
        </p:txBody>
      </p:sp>
      <p:grpSp>
        <p:nvGrpSpPr>
          <p:cNvPr id="3" name="Group 2">
            <a:extLst>
              <a:ext uri="{FF2B5EF4-FFF2-40B4-BE49-F238E27FC236}">
                <a16:creationId xmlns:a16="http://schemas.microsoft.com/office/drawing/2014/main" id="{06E3685A-5931-E0AE-0024-0A5236B459DB}"/>
              </a:ext>
            </a:extLst>
          </p:cNvPr>
          <p:cNvGrpSpPr/>
          <p:nvPr/>
        </p:nvGrpSpPr>
        <p:grpSpPr>
          <a:xfrm>
            <a:off x="344487" y="2081986"/>
            <a:ext cx="1442937" cy="1442937"/>
            <a:chOff x="5391256" y="1532868"/>
            <a:chExt cx="1143000" cy="1143000"/>
          </a:xfrm>
        </p:grpSpPr>
        <p:sp>
          <p:nvSpPr>
            <p:cNvPr id="4" name="Round Single Corner Rectangle 3">
              <a:extLst>
                <a:ext uri="{FF2B5EF4-FFF2-40B4-BE49-F238E27FC236}">
                  <a16:creationId xmlns:a16="http://schemas.microsoft.com/office/drawing/2014/main" id="{FC4E1B2B-81CD-D2EE-446B-9B6CA465E9EB}"/>
                </a:ext>
              </a:extLst>
            </p:cNvPr>
            <p:cNvSpPr/>
            <p:nvPr/>
          </p:nvSpPr>
          <p:spPr>
            <a:xfrm>
              <a:off x="5391256" y="1532868"/>
              <a:ext cx="1143000" cy="1143000"/>
            </a:xfrm>
            <a:prstGeom prst="round1Rect">
              <a:avLst>
                <a:gd name="adj" fmla="val 30834"/>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449516">
                <a:defRPr/>
              </a:pPr>
              <a:endParaRPr lang="en-US" sz="1588">
                <a:solidFill>
                  <a:prstClr val="black"/>
                </a:solidFill>
                <a:latin typeface="Georgia"/>
              </a:endParaRPr>
            </a:p>
          </p:txBody>
        </p:sp>
        <p:pic>
          <p:nvPicPr>
            <p:cNvPr id="5" name="Graphic 4">
              <a:extLst>
                <a:ext uri="{FF2B5EF4-FFF2-40B4-BE49-F238E27FC236}">
                  <a16:creationId xmlns:a16="http://schemas.microsoft.com/office/drawing/2014/main" id="{537AD8D4-D27D-C23D-991E-D434E82C10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0136" y="1874152"/>
              <a:ext cx="494164" cy="494164"/>
            </a:xfrm>
            <a:prstGeom prst="rect">
              <a:avLst/>
            </a:prstGeom>
          </p:spPr>
        </p:pic>
      </p:grpSp>
      <p:sp>
        <p:nvSpPr>
          <p:cNvPr id="14" name="Left Brace 13">
            <a:extLst>
              <a:ext uri="{FF2B5EF4-FFF2-40B4-BE49-F238E27FC236}">
                <a16:creationId xmlns:a16="http://schemas.microsoft.com/office/drawing/2014/main" id="{59D55F54-BDA9-FDD2-0EB6-3D5F8D1244B0}"/>
              </a:ext>
            </a:extLst>
          </p:cNvPr>
          <p:cNvSpPr/>
          <p:nvPr/>
        </p:nvSpPr>
        <p:spPr>
          <a:xfrm>
            <a:off x="1787424" y="1993192"/>
            <a:ext cx="623839" cy="3398616"/>
          </a:xfrm>
          <a:prstGeom prst="leftBrace">
            <a:avLst>
              <a:gd name="adj1" fmla="val 0"/>
              <a:gd name="adj2" fmla="val 24015"/>
            </a:avLst>
          </a:prstGeom>
          <a:ln w="12700">
            <a:solidFill>
              <a:schemeClr val="accent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EDB46AE-DC90-F87D-57BB-401383400960}"/>
              </a:ext>
            </a:extLst>
          </p:cNvPr>
          <p:cNvCxnSpPr/>
          <p:nvPr/>
        </p:nvCxnSpPr>
        <p:spPr>
          <a:xfrm>
            <a:off x="2827803" y="3692500"/>
            <a:ext cx="8060914" cy="0"/>
          </a:xfrm>
          <a:prstGeom prst="line">
            <a:avLst/>
          </a:prstGeom>
          <a:ln w="12700">
            <a:solidFill>
              <a:schemeClr val="accent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7927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42747-CAAD-9933-F196-56D34E2E3784}"/>
              </a:ext>
            </a:extLst>
          </p:cNvPr>
          <p:cNvSpPr>
            <a:spLocks noGrp="1"/>
          </p:cNvSpPr>
          <p:nvPr>
            <p:ph type="title"/>
          </p:nvPr>
        </p:nvSpPr>
        <p:spPr/>
        <p:txBody>
          <a:bodyPr/>
          <a:lstStyle/>
          <a:p>
            <a:r>
              <a:rPr lang="en-US" dirty="0"/>
              <a:t>Survey findings</a:t>
            </a:r>
          </a:p>
        </p:txBody>
      </p:sp>
      <p:sp>
        <p:nvSpPr>
          <p:cNvPr id="6" name="Slide Number Placeholder 5">
            <a:extLst>
              <a:ext uri="{FF2B5EF4-FFF2-40B4-BE49-F238E27FC236}">
                <a16:creationId xmlns:a16="http://schemas.microsoft.com/office/drawing/2014/main" id="{1D7B485C-F554-A0DD-242F-D78062291EF8}"/>
              </a:ext>
            </a:extLst>
          </p:cNvPr>
          <p:cNvSpPr>
            <a:spLocks noGrp="1"/>
          </p:cNvSpPr>
          <p:nvPr>
            <p:ph type="sldNum" sz="quarter" idx="22"/>
          </p:nvPr>
        </p:nvSpPr>
        <p:spPr/>
        <p:txBody>
          <a:bodyPr/>
          <a:lstStyle/>
          <a:p>
            <a:fld id="{6772E023-1036-8A41-858B-B2D045903905}" type="slidenum">
              <a:rPr lang="en-US" smtClean="0"/>
              <a:pPr/>
              <a:t>11</a:t>
            </a:fld>
            <a:endParaRPr lang="en-US" dirty="0"/>
          </a:p>
        </p:txBody>
      </p:sp>
    </p:spTree>
    <p:extLst>
      <p:ext uri="{BB962C8B-B14F-4D97-AF65-F5344CB8AC3E}">
        <p14:creationId xmlns:p14="http://schemas.microsoft.com/office/powerpoint/2010/main" val="2834202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FFD34-43F4-9AC9-73FB-0AF20F07F1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ABAFA6-8B63-CAF6-ADD3-3433F0E2E1D9}"/>
              </a:ext>
            </a:extLst>
          </p:cNvPr>
          <p:cNvSpPr>
            <a:spLocks noGrp="1"/>
          </p:cNvSpPr>
          <p:nvPr>
            <p:ph type="title"/>
          </p:nvPr>
        </p:nvSpPr>
        <p:spPr/>
        <p:txBody>
          <a:bodyPr/>
          <a:lstStyle/>
          <a:p>
            <a:r>
              <a:rPr lang="en-US" dirty="0"/>
              <a:t>401(k) participant survey: three key findings</a:t>
            </a:r>
          </a:p>
        </p:txBody>
      </p:sp>
      <p:sp>
        <p:nvSpPr>
          <p:cNvPr id="3" name="Text Placeholder 2">
            <a:extLst>
              <a:ext uri="{FF2B5EF4-FFF2-40B4-BE49-F238E27FC236}">
                <a16:creationId xmlns:a16="http://schemas.microsoft.com/office/drawing/2014/main" id="{625668AD-FE89-15E4-875D-8983CB199638}"/>
              </a:ext>
            </a:extLst>
          </p:cNvPr>
          <p:cNvSpPr>
            <a:spLocks noGrp="1"/>
          </p:cNvSpPr>
          <p:nvPr>
            <p:ph type="body" sz="quarter" idx="23"/>
          </p:nvPr>
        </p:nvSpPr>
        <p:spPr/>
        <p:txBody>
          <a:bodyPr/>
          <a:lstStyle/>
          <a:p>
            <a:r>
              <a:rPr lang="en-US" dirty="0"/>
              <a:t>Source: Nuveen and TIAA Institute Participant Sentiment Survey on Lifetime Income (2025).</a:t>
            </a:r>
          </a:p>
        </p:txBody>
      </p:sp>
      <p:sp>
        <p:nvSpPr>
          <p:cNvPr id="7" name="TextBox 6">
            <a:extLst>
              <a:ext uri="{FF2B5EF4-FFF2-40B4-BE49-F238E27FC236}">
                <a16:creationId xmlns:a16="http://schemas.microsoft.com/office/drawing/2014/main" id="{13A0401D-8CE8-7085-F2AD-ACA6CA2546B4}"/>
              </a:ext>
            </a:extLst>
          </p:cNvPr>
          <p:cNvSpPr txBox="1"/>
          <p:nvPr/>
        </p:nvSpPr>
        <p:spPr>
          <a:xfrm>
            <a:off x="2002566" y="2024284"/>
            <a:ext cx="8672239" cy="489925"/>
          </a:xfrm>
          <a:prstGeom prst="rect">
            <a:avLst/>
          </a:prstGeom>
          <a:noFill/>
        </p:spPr>
        <p:txBody>
          <a:bodyPr wrap="square" lIns="0" tIns="0" rIns="0" bIns="0">
            <a:noAutofit/>
          </a:bodyPr>
          <a:lstStyle/>
          <a:p>
            <a:pPr defTabSz="443777">
              <a:buClr>
                <a:srgbClr val="00AD97"/>
              </a:buClr>
              <a:defRPr/>
            </a:pPr>
            <a:r>
              <a:rPr lang="en-US" sz="2600" dirty="0">
                <a:solidFill>
                  <a:srgbClr val="263746"/>
                </a:solidFill>
                <a:latin typeface="Georgia"/>
              </a:rPr>
              <a:t>Too many 401(k) participants are planning in the dark</a:t>
            </a:r>
          </a:p>
        </p:txBody>
      </p:sp>
      <p:sp>
        <p:nvSpPr>
          <p:cNvPr id="6" name="Slide Number Placeholder 5">
            <a:extLst>
              <a:ext uri="{FF2B5EF4-FFF2-40B4-BE49-F238E27FC236}">
                <a16:creationId xmlns:a16="http://schemas.microsoft.com/office/drawing/2014/main" id="{2E38CE2B-D7F0-F42C-93A8-66B7C1294B96}"/>
              </a:ext>
            </a:extLst>
          </p:cNvPr>
          <p:cNvSpPr>
            <a:spLocks noGrp="1"/>
          </p:cNvSpPr>
          <p:nvPr>
            <p:ph type="sldNum" sz="quarter" idx="22"/>
          </p:nvPr>
        </p:nvSpPr>
        <p:spPr/>
        <p:txBody>
          <a:bodyPr/>
          <a:lstStyle/>
          <a:p>
            <a:fld id="{6772E023-1036-8A41-858B-B2D045903905}" type="slidenum">
              <a:rPr lang="en-US" smtClean="0"/>
              <a:pPr/>
              <a:t>12</a:t>
            </a:fld>
            <a:endParaRPr lang="en-US" dirty="0"/>
          </a:p>
        </p:txBody>
      </p:sp>
      <p:grpSp>
        <p:nvGrpSpPr>
          <p:cNvPr id="25" name="Group 24">
            <a:extLst>
              <a:ext uri="{FF2B5EF4-FFF2-40B4-BE49-F238E27FC236}">
                <a16:creationId xmlns:a16="http://schemas.microsoft.com/office/drawing/2014/main" id="{1CA0F35A-2025-BE10-69DE-DD1B7D582396}"/>
              </a:ext>
            </a:extLst>
          </p:cNvPr>
          <p:cNvGrpSpPr/>
          <p:nvPr/>
        </p:nvGrpSpPr>
        <p:grpSpPr>
          <a:xfrm>
            <a:off x="534659" y="1665289"/>
            <a:ext cx="1007650" cy="1007650"/>
            <a:chOff x="334962" y="1665288"/>
            <a:chExt cx="1386208" cy="1386208"/>
          </a:xfrm>
        </p:grpSpPr>
        <p:sp>
          <p:nvSpPr>
            <p:cNvPr id="8" name="Round Single Corner Rectangle 7">
              <a:extLst>
                <a:ext uri="{FF2B5EF4-FFF2-40B4-BE49-F238E27FC236}">
                  <a16:creationId xmlns:a16="http://schemas.microsoft.com/office/drawing/2014/main" id="{F74AE374-D4B5-3A64-8559-E3AF215B18EE}"/>
                </a:ext>
              </a:extLst>
            </p:cNvPr>
            <p:cNvSpPr/>
            <p:nvPr/>
          </p:nvSpPr>
          <p:spPr>
            <a:xfrm>
              <a:off x="334962" y="1665288"/>
              <a:ext cx="1386208" cy="1386208"/>
            </a:xfrm>
            <a:prstGeom prst="round1Rect">
              <a:avLst>
                <a:gd name="adj" fmla="val 30834"/>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449516">
                <a:defRPr/>
              </a:pPr>
              <a:endParaRPr lang="en-US" sz="1400" dirty="0">
                <a:solidFill>
                  <a:prstClr val="black"/>
                </a:solidFill>
                <a:latin typeface="Georgia"/>
              </a:endParaRPr>
            </a:p>
          </p:txBody>
        </p:sp>
        <p:sp>
          <p:nvSpPr>
            <p:cNvPr id="16" name="TextBox 15">
              <a:extLst>
                <a:ext uri="{FF2B5EF4-FFF2-40B4-BE49-F238E27FC236}">
                  <a16:creationId xmlns:a16="http://schemas.microsoft.com/office/drawing/2014/main" id="{0041F17C-C418-C7D9-EE9B-ACB15DAEDA1C}"/>
                </a:ext>
              </a:extLst>
            </p:cNvPr>
            <p:cNvSpPr txBox="1"/>
            <p:nvPr/>
          </p:nvSpPr>
          <p:spPr>
            <a:xfrm>
              <a:off x="344489" y="1721708"/>
              <a:ext cx="1376679" cy="987972"/>
            </a:xfrm>
            <a:prstGeom prst="rect">
              <a:avLst/>
            </a:prstGeom>
            <a:noFill/>
          </p:spPr>
          <p:txBody>
            <a:bodyPr wrap="square" lIns="0" tIns="0" rIns="0" bIns="0" rtlCol="0">
              <a:noAutofit/>
            </a:bodyPr>
            <a:lstStyle/>
            <a:p>
              <a:pPr algn="ctr"/>
              <a:r>
                <a:rPr lang="en-US" sz="4800" dirty="0"/>
                <a:t>1</a:t>
              </a:r>
            </a:p>
          </p:txBody>
        </p:sp>
      </p:grpSp>
      <p:grpSp>
        <p:nvGrpSpPr>
          <p:cNvPr id="26" name="Group 25">
            <a:extLst>
              <a:ext uri="{FF2B5EF4-FFF2-40B4-BE49-F238E27FC236}">
                <a16:creationId xmlns:a16="http://schemas.microsoft.com/office/drawing/2014/main" id="{06A4384D-D614-787B-6526-811438633157}"/>
              </a:ext>
            </a:extLst>
          </p:cNvPr>
          <p:cNvGrpSpPr/>
          <p:nvPr/>
        </p:nvGrpSpPr>
        <p:grpSpPr>
          <a:xfrm>
            <a:off x="534659" y="3168269"/>
            <a:ext cx="1007650" cy="1007650"/>
            <a:chOff x="4391956" y="1665288"/>
            <a:chExt cx="1386208" cy="1386208"/>
          </a:xfrm>
        </p:grpSpPr>
        <p:sp>
          <p:nvSpPr>
            <p:cNvPr id="17" name="Round Single Corner Rectangle 16">
              <a:extLst>
                <a:ext uri="{FF2B5EF4-FFF2-40B4-BE49-F238E27FC236}">
                  <a16:creationId xmlns:a16="http://schemas.microsoft.com/office/drawing/2014/main" id="{A5705606-5785-7A8B-B70B-4EF3FCC57624}"/>
                </a:ext>
              </a:extLst>
            </p:cNvPr>
            <p:cNvSpPr/>
            <p:nvPr/>
          </p:nvSpPr>
          <p:spPr>
            <a:xfrm>
              <a:off x="4391956" y="1665288"/>
              <a:ext cx="1386208" cy="1386208"/>
            </a:xfrm>
            <a:prstGeom prst="round1Rect">
              <a:avLst>
                <a:gd name="adj" fmla="val 30834"/>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449516">
                <a:defRPr/>
              </a:pPr>
              <a:endParaRPr lang="en-US" sz="1400" dirty="0">
                <a:solidFill>
                  <a:prstClr val="black"/>
                </a:solidFill>
                <a:latin typeface="Georgia"/>
              </a:endParaRPr>
            </a:p>
          </p:txBody>
        </p:sp>
        <p:sp>
          <p:nvSpPr>
            <p:cNvPr id="18" name="TextBox 17">
              <a:extLst>
                <a:ext uri="{FF2B5EF4-FFF2-40B4-BE49-F238E27FC236}">
                  <a16:creationId xmlns:a16="http://schemas.microsoft.com/office/drawing/2014/main" id="{45594DF3-AB59-FB75-03CD-EE4C2AC8EE92}"/>
                </a:ext>
              </a:extLst>
            </p:cNvPr>
            <p:cNvSpPr txBox="1"/>
            <p:nvPr/>
          </p:nvSpPr>
          <p:spPr>
            <a:xfrm>
              <a:off x="4401483" y="1778284"/>
              <a:ext cx="1364906" cy="987972"/>
            </a:xfrm>
            <a:prstGeom prst="rect">
              <a:avLst/>
            </a:prstGeom>
            <a:noFill/>
          </p:spPr>
          <p:txBody>
            <a:bodyPr wrap="square" lIns="0" tIns="0" rIns="0" bIns="0" rtlCol="0">
              <a:noAutofit/>
            </a:bodyPr>
            <a:lstStyle/>
            <a:p>
              <a:pPr algn="ctr"/>
              <a:r>
                <a:rPr lang="en-US" sz="4800" dirty="0"/>
                <a:t>2</a:t>
              </a:r>
            </a:p>
          </p:txBody>
        </p:sp>
      </p:grpSp>
      <p:grpSp>
        <p:nvGrpSpPr>
          <p:cNvPr id="27" name="Group 26">
            <a:extLst>
              <a:ext uri="{FF2B5EF4-FFF2-40B4-BE49-F238E27FC236}">
                <a16:creationId xmlns:a16="http://schemas.microsoft.com/office/drawing/2014/main" id="{79B4B1FD-1ECA-D4AD-4D97-894A2449464B}"/>
              </a:ext>
            </a:extLst>
          </p:cNvPr>
          <p:cNvGrpSpPr/>
          <p:nvPr/>
        </p:nvGrpSpPr>
        <p:grpSpPr>
          <a:xfrm>
            <a:off x="534659" y="4660738"/>
            <a:ext cx="1007650" cy="1007650"/>
            <a:chOff x="8059083" y="1665288"/>
            <a:chExt cx="1386208" cy="1386208"/>
          </a:xfrm>
        </p:grpSpPr>
        <p:sp>
          <p:nvSpPr>
            <p:cNvPr id="19" name="Round Single Corner Rectangle 18">
              <a:extLst>
                <a:ext uri="{FF2B5EF4-FFF2-40B4-BE49-F238E27FC236}">
                  <a16:creationId xmlns:a16="http://schemas.microsoft.com/office/drawing/2014/main" id="{E373A439-D1A8-B752-0967-C8828A06BFA0}"/>
                </a:ext>
              </a:extLst>
            </p:cNvPr>
            <p:cNvSpPr/>
            <p:nvPr/>
          </p:nvSpPr>
          <p:spPr>
            <a:xfrm>
              <a:off x="8059083" y="1665288"/>
              <a:ext cx="1386208" cy="1386208"/>
            </a:xfrm>
            <a:prstGeom prst="round1Rect">
              <a:avLst>
                <a:gd name="adj" fmla="val 30834"/>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449516">
                <a:defRPr/>
              </a:pPr>
              <a:endParaRPr lang="en-US" sz="1400" dirty="0">
                <a:solidFill>
                  <a:prstClr val="black"/>
                </a:solidFill>
                <a:latin typeface="Georgia"/>
              </a:endParaRPr>
            </a:p>
          </p:txBody>
        </p:sp>
        <p:sp>
          <p:nvSpPr>
            <p:cNvPr id="20" name="TextBox 19">
              <a:extLst>
                <a:ext uri="{FF2B5EF4-FFF2-40B4-BE49-F238E27FC236}">
                  <a16:creationId xmlns:a16="http://schemas.microsoft.com/office/drawing/2014/main" id="{96FF4F1E-ADA6-F98D-7487-468A7CBD77A2}"/>
                </a:ext>
              </a:extLst>
            </p:cNvPr>
            <p:cNvSpPr txBox="1"/>
            <p:nvPr/>
          </p:nvSpPr>
          <p:spPr>
            <a:xfrm>
              <a:off x="8059083" y="1719718"/>
              <a:ext cx="1386207" cy="987972"/>
            </a:xfrm>
            <a:prstGeom prst="rect">
              <a:avLst/>
            </a:prstGeom>
            <a:noFill/>
          </p:spPr>
          <p:txBody>
            <a:bodyPr wrap="square" lIns="0" tIns="0" rIns="0" bIns="0" rtlCol="0">
              <a:noAutofit/>
            </a:bodyPr>
            <a:lstStyle/>
            <a:p>
              <a:pPr algn="ctr"/>
              <a:r>
                <a:rPr lang="en-US" sz="4800" dirty="0"/>
                <a:t>3</a:t>
              </a:r>
            </a:p>
          </p:txBody>
        </p:sp>
      </p:grpSp>
      <p:sp>
        <p:nvSpPr>
          <p:cNvPr id="23" name="TextBox 22">
            <a:extLst>
              <a:ext uri="{FF2B5EF4-FFF2-40B4-BE49-F238E27FC236}">
                <a16:creationId xmlns:a16="http://schemas.microsoft.com/office/drawing/2014/main" id="{F75B7E9F-266F-E99B-3C6A-1A0852255E5B}"/>
              </a:ext>
            </a:extLst>
          </p:cNvPr>
          <p:cNvSpPr txBox="1"/>
          <p:nvPr/>
        </p:nvSpPr>
        <p:spPr>
          <a:xfrm>
            <a:off x="2002566" y="3567369"/>
            <a:ext cx="7969193" cy="365125"/>
          </a:xfrm>
          <a:prstGeom prst="rect">
            <a:avLst/>
          </a:prstGeom>
          <a:noFill/>
        </p:spPr>
        <p:txBody>
          <a:bodyPr wrap="square" lIns="0" tIns="0" rIns="0" bIns="0">
            <a:noAutofit/>
          </a:bodyPr>
          <a:lstStyle/>
          <a:p>
            <a:pPr defTabSz="443777">
              <a:buClr>
                <a:srgbClr val="00AD97"/>
              </a:buClr>
              <a:defRPr/>
            </a:pPr>
            <a:r>
              <a:rPr lang="en-US" sz="2600" dirty="0"/>
              <a:t>There is a withdrawal planning gap</a:t>
            </a:r>
          </a:p>
        </p:txBody>
      </p:sp>
      <p:sp>
        <p:nvSpPr>
          <p:cNvPr id="24" name="TextBox 23">
            <a:extLst>
              <a:ext uri="{FF2B5EF4-FFF2-40B4-BE49-F238E27FC236}">
                <a16:creationId xmlns:a16="http://schemas.microsoft.com/office/drawing/2014/main" id="{B8A27305-D63D-0470-B883-86309571CC14}"/>
              </a:ext>
            </a:extLst>
          </p:cNvPr>
          <p:cNvSpPr txBox="1"/>
          <p:nvPr/>
        </p:nvSpPr>
        <p:spPr>
          <a:xfrm>
            <a:off x="2002566" y="4985654"/>
            <a:ext cx="8297336" cy="365125"/>
          </a:xfrm>
          <a:prstGeom prst="rect">
            <a:avLst/>
          </a:prstGeom>
          <a:noFill/>
        </p:spPr>
        <p:txBody>
          <a:bodyPr wrap="square" lIns="0" tIns="0" rIns="0" bIns="0">
            <a:noAutofit/>
          </a:bodyPr>
          <a:lstStyle/>
          <a:p>
            <a:pPr defTabSz="443777">
              <a:buClr>
                <a:srgbClr val="00AD97"/>
              </a:buClr>
              <a:defRPr/>
            </a:pPr>
            <a:r>
              <a:rPr lang="en-US" sz="2600" dirty="0">
                <a:solidFill>
                  <a:srgbClr val="263746"/>
                </a:solidFill>
              </a:rPr>
              <a:t>The participant experience is critical</a:t>
            </a:r>
          </a:p>
        </p:txBody>
      </p:sp>
      <p:cxnSp>
        <p:nvCxnSpPr>
          <p:cNvPr id="9" name="Straight Connector 8">
            <a:extLst>
              <a:ext uri="{FF2B5EF4-FFF2-40B4-BE49-F238E27FC236}">
                <a16:creationId xmlns:a16="http://schemas.microsoft.com/office/drawing/2014/main" id="{496F4736-5BFA-C5FF-68DF-07D23B638A6B}"/>
              </a:ext>
            </a:extLst>
          </p:cNvPr>
          <p:cNvCxnSpPr>
            <a:cxnSpLocks/>
          </p:cNvCxnSpPr>
          <p:nvPr/>
        </p:nvCxnSpPr>
        <p:spPr>
          <a:xfrm>
            <a:off x="534659" y="2672939"/>
            <a:ext cx="10333038" cy="0"/>
          </a:xfrm>
          <a:prstGeom prst="line">
            <a:avLst/>
          </a:prstGeom>
          <a:ln w="1270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A017AB8-CFE4-BA7E-3EDF-6D0204B12B7D}"/>
              </a:ext>
            </a:extLst>
          </p:cNvPr>
          <p:cNvCxnSpPr>
            <a:cxnSpLocks/>
          </p:cNvCxnSpPr>
          <p:nvPr/>
        </p:nvCxnSpPr>
        <p:spPr>
          <a:xfrm>
            <a:off x="534659" y="5668388"/>
            <a:ext cx="10333038" cy="0"/>
          </a:xfrm>
          <a:prstGeom prst="line">
            <a:avLst/>
          </a:prstGeom>
          <a:ln w="12700">
            <a:solidFill>
              <a:schemeClr val="accent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5423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ingle Corner Rectangle 12">
            <a:extLst>
              <a:ext uri="{FF2B5EF4-FFF2-40B4-BE49-F238E27FC236}">
                <a16:creationId xmlns:a16="http://schemas.microsoft.com/office/drawing/2014/main" id="{83D274F9-FD66-DAA9-903F-0FC51ED7143E}"/>
              </a:ext>
            </a:extLst>
          </p:cNvPr>
          <p:cNvSpPr/>
          <p:nvPr/>
        </p:nvSpPr>
        <p:spPr>
          <a:xfrm>
            <a:off x="0" y="690542"/>
            <a:ext cx="4897821" cy="5285322"/>
          </a:xfrm>
          <a:prstGeom prst="round1Rect">
            <a:avLst>
              <a:gd name="adj" fmla="val 2596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813AE8-A6AC-B410-2C12-C158D4604E28}"/>
              </a:ext>
            </a:extLst>
          </p:cNvPr>
          <p:cNvSpPr>
            <a:spLocks noGrp="1"/>
          </p:cNvSpPr>
          <p:nvPr>
            <p:ph type="title"/>
          </p:nvPr>
        </p:nvSpPr>
        <p:spPr>
          <a:xfrm>
            <a:off x="345123" y="296863"/>
            <a:ext cx="3669829" cy="1227137"/>
          </a:xfrm>
        </p:spPr>
        <p:txBody>
          <a:bodyPr/>
          <a:lstStyle/>
          <a:p>
            <a:br>
              <a:rPr lang="en-US" dirty="0"/>
            </a:br>
            <a:r>
              <a:rPr lang="en-US" dirty="0">
                <a:solidFill>
                  <a:schemeClr val="accent4"/>
                </a:solidFill>
              </a:rPr>
              <a:t>Too many 401(k) participants are planning in the dark</a:t>
            </a:r>
          </a:p>
        </p:txBody>
      </p:sp>
      <p:sp>
        <p:nvSpPr>
          <p:cNvPr id="3" name="Content Placeholder 2">
            <a:extLst>
              <a:ext uri="{FF2B5EF4-FFF2-40B4-BE49-F238E27FC236}">
                <a16:creationId xmlns:a16="http://schemas.microsoft.com/office/drawing/2014/main" id="{FB8FC9F4-BFCE-F600-B695-905798918DE3}"/>
              </a:ext>
            </a:extLst>
          </p:cNvPr>
          <p:cNvSpPr>
            <a:spLocks noGrp="1"/>
          </p:cNvSpPr>
          <p:nvPr>
            <p:ph type="body" sz="quarter" idx="23"/>
          </p:nvPr>
        </p:nvSpPr>
        <p:spPr>
          <a:xfrm>
            <a:off x="344489" y="5975864"/>
            <a:ext cx="11522074" cy="365125"/>
          </a:xfrm>
        </p:spPr>
        <p:txBody>
          <a:bodyPr/>
          <a:lstStyle/>
          <a:p>
            <a:r>
              <a:rPr lang="en-US" dirty="0"/>
              <a:t>Source: Nuveen and TIAA Institute Participant Sentiment Survey on Lifetime Income (2025).</a:t>
            </a:r>
          </a:p>
        </p:txBody>
      </p:sp>
      <p:sp>
        <p:nvSpPr>
          <p:cNvPr id="7" name="TextBox 6">
            <a:extLst>
              <a:ext uri="{FF2B5EF4-FFF2-40B4-BE49-F238E27FC236}">
                <a16:creationId xmlns:a16="http://schemas.microsoft.com/office/drawing/2014/main" id="{9E42AE64-8EE8-EFD9-0468-02E5717BD38A}"/>
              </a:ext>
            </a:extLst>
          </p:cNvPr>
          <p:cNvSpPr txBox="1"/>
          <p:nvPr/>
        </p:nvSpPr>
        <p:spPr>
          <a:xfrm>
            <a:off x="5608036" y="2429758"/>
            <a:ext cx="5683414" cy="1998483"/>
          </a:xfrm>
          <a:prstGeom prst="rect">
            <a:avLst/>
          </a:prstGeom>
          <a:noFill/>
        </p:spPr>
        <p:txBody>
          <a:bodyPr wrap="square" lIns="0" tIns="0" rIns="0" bIns="0" rtlCol="0">
            <a:noAutofit/>
          </a:bodyPr>
          <a:lstStyle/>
          <a:p>
            <a:pPr marL="182880" indent="-182880" algn="l">
              <a:spcAft>
                <a:spcPts val="1200"/>
              </a:spcAft>
              <a:buFont typeface="Arial" panose="020B0604020202020204" pitchFamily="34" charset="0"/>
              <a:buChar char="•"/>
            </a:pPr>
            <a:r>
              <a:rPr lang="en-US" sz="2000" dirty="0"/>
              <a:t>There is a lack of foundational knowledge about retirement withdrawals</a:t>
            </a:r>
          </a:p>
          <a:p>
            <a:pPr marL="182880" indent="-182880" algn="l">
              <a:spcAft>
                <a:spcPts val="1200"/>
              </a:spcAft>
              <a:buFont typeface="Arial" panose="020B0604020202020204" pitchFamily="34" charset="0"/>
              <a:buChar char="•"/>
            </a:pPr>
            <a:r>
              <a:rPr lang="en-US" sz="2000" dirty="0"/>
              <a:t>Participants are uncertain about how long retirement will last</a:t>
            </a:r>
          </a:p>
          <a:p>
            <a:pPr marL="182880" indent="-182880" algn="l">
              <a:spcAft>
                <a:spcPts val="1200"/>
              </a:spcAft>
              <a:buFont typeface="Arial" panose="020B0604020202020204" pitchFamily="34" charset="0"/>
              <a:buChar char="•"/>
            </a:pPr>
            <a:r>
              <a:rPr lang="en-US" sz="2000" dirty="0"/>
              <a:t>The knowledge gap erodes confidence</a:t>
            </a:r>
          </a:p>
          <a:p>
            <a:pPr marL="182880" indent="-182880" algn="l">
              <a:spcAft>
                <a:spcPts val="1200"/>
              </a:spcAft>
              <a:buFont typeface="Arial" panose="020B0604020202020204" pitchFamily="34" charset="0"/>
              <a:buChar char="•"/>
            </a:pPr>
            <a:endParaRPr lang="en-US" sz="2000" dirty="0"/>
          </a:p>
        </p:txBody>
      </p:sp>
      <p:sp>
        <p:nvSpPr>
          <p:cNvPr id="10" name="Slide Number Placeholder 9">
            <a:extLst>
              <a:ext uri="{FF2B5EF4-FFF2-40B4-BE49-F238E27FC236}">
                <a16:creationId xmlns:a16="http://schemas.microsoft.com/office/drawing/2014/main" id="{DCCC8F23-9F6A-F40F-2EE5-5CD55E5E8C29}"/>
              </a:ext>
            </a:extLst>
          </p:cNvPr>
          <p:cNvSpPr>
            <a:spLocks noGrp="1"/>
          </p:cNvSpPr>
          <p:nvPr>
            <p:ph type="sldNum" sz="quarter" idx="22"/>
          </p:nvPr>
        </p:nvSpPr>
        <p:spPr/>
        <p:txBody>
          <a:bodyPr/>
          <a:lstStyle/>
          <a:p>
            <a:fld id="{6772E023-1036-8A41-858B-B2D045903905}" type="slidenum">
              <a:rPr lang="en-US" smtClean="0"/>
              <a:pPr/>
              <a:t>13</a:t>
            </a:fld>
            <a:endParaRPr lang="en-US" dirty="0"/>
          </a:p>
        </p:txBody>
      </p:sp>
      <p:sp>
        <p:nvSpPr>
          <p:cNvPr id="5" name="TextBox 4">
            <a:extLst>
              <a:ext uri="{FF2B5EF4-FFF2-40B4-BE49-F238E27FC236}">
                <a16:creationId xmlns:a16="http://schemas.microsoft.com/office/drawing/2014/main" id="{97A01BBB-9C1B-1ED8-88E3-63060C3FC126}"/>
              </a:ext>
            </a:extLst>
          </p:cNvPr>
          <p:cNvSpPr txBox="1"/>
          <p:nvPr/>
        </p:nvSpPr>
        <p:spPr>
          <a:xfrm>
            <a:off x="324802" y="295152"/>
            <a:ext cx="2710497" cy="338554"/>
          </a:xfrm>
          <a:prstGeom prst="rect">
            <a:avLst/>
          </a:prstGeom>
          <a:noFill/>
        </p:spPr>
        <p:txBody>
          <a:bodyPr wrap="square" lIns="0" tIns="0" rIns="0" bIns="0">
            <a:noAutofit/>
          </a:bodyPr>
          <a:lstStyle/>
          <a:p>
            <a:r>
              <a:rPr lang="en-US" sz="1600" spc="300" dirty="0">
                <a:solidFill>
                  <a:schemeClr val="accent2"/>
                </a:solidFill>
                <a:latin typeface="Arial" panose="020B0604020202020204" pitchFamily="34" charset="0"/>
                <a:cs typeface="Arial" panose="020B0604020202020204" pitchFamily="34" charset="0"/>
              </a:rPr>
              <a:t>FINDING #1</a:t>
            </a:r>
          </a:p>
        </p:txBody>
      </p:sp>
      <p:pic>
        <p:nvPicPr>
          <p:cNvPr id="12" name="Graphic 11">
            <a:extLst>
              <a:ext uri="{FF2B5EF4-FFF2-40B4-BE49-F238E27FC236}">
                <a16:creationId xmlns:a16="http://schemas.microsoft.com/office/drawing/2014/main" id="{9BD2FBB4-6A98-4B97-7FBE-5FCE899ABE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72933" y="1278578"/>
            <a:ext cx="538874" cy="773419"/>
          </a:xfrm>
          <a:prstGeom prst="rect">
            <a:avLst/>
          </a:prstGeom>
        </p:spPr>
      </p:pic>
    </p:spTree>
    <p:extLst>
      <p:ext uri="{BB962C8B-B14F-4D97-AF65-F5344CB8AC3E}">
        <p14:creationId xmlns:p14="http://schemas.microsoft.com/office/powerpoint/2010/main" val="2739131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 Single Corner Rectangle 11">
            <a:extLst>
              <a:ext uri="{FF2B5EF4-FFF2-40B4-BE49-F238E27FC236}">
                <a16:creationId xmlns:a16="http://schemas.microsoft.com/office/drawing/2014/main" id="{2BFEF955-1844-4BA5-5418-77FDE61997B8}"/>
              </a:ext>
            </a:extLst>
          </p:cNvPr>
          <p:cNvSpPr/>
          <p:nvPr/>
        </p:nvSpPr>
        <p:spPr>
          <a:xfrm>
            <a:off x="10133814" y="3628479"/>
            <a:ext cx="1407946" cy="1386581"/>
          </a:xfrm>
          <a:prstGeom prst="round1Rect">
            <a:avLst>
              <a:gd name="adj" fmla="val 2414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Chart 21">
            <a:extLst>
              <a:ext uri="{FF2B5EF4-FFF2-40B4-BE49-F238E27FC236}">
                <a16:creationId xmlns:a16="http://schemas.microsoft.com/office/drawing/2014/main" id="{630F3876-3C98-15D9-B345-E6A7B35E2D33}"/>
              </a:ext>
            </a:extLst>
          </p:cNvPr>
          <p:cNvGraphicFramePr/>
          <p:nvPr>
            <p:extLst>
              <p:ext uri="{D42A27DB-BD31-4B8C-83A1-F6EECF244321}">
                <p14:modId xmlns:p14="http://schemas.microsoft.com/office/powerpoint/2010/main" val="478257629"/>
              </p:ext>
            </p:extLst>
          </p:nvPr>
        </p:nvGraphicFramePr>
        <p:xfrm>
          <a:off x="6335885" y="3429000"/>
          <a:ext cx="5363513" cy="262288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6B7599F-BB24-0F07-0773-29DAF94702E7}"/>
              </a:ext>
            </a:extLst>
          </p:cNvPr>
          <p:cNvSpPr>
            <a:spLocks noGrp="1"/>
          </p:cNvSpPr>
          <p:nvPr>
            <p:ph type="title"/>
          </p:nvPr>
        </p:nvSpPr>
        <p:spPr/>
        <p:txBody>
          <a:bodyPr/>
          <a:lstStyle/>
          <a:p>
            <a:r>
              <a:rPr lang="en-US" dirty="0"/>
              <a:t>Participants lack foundational knowledge</a:t>
            </a:r>
          </a:p>
        </p:txBody>
      </p:sp>
      <p:sp>
        <p:nvSpPr>
          <p:cNvPr id="6" name="Text Placeholder 5">
            <a:extLst>
              <a:ext uri="{FF2B5EF4-FFF2-40B4-BE49-F238E27FC236}">
                <a16:creationId xmlns:a16="http://schemas.microsoft.com/office/drawing/2014/main" id="{755917A4-D788-FD69-C3AD-6C26B1DF457A}"/>
              </a:ext>
            </a:extLst>
          </p:cNvPr>
          <p:cNvSpPr>
            <a:spLocks noGrp="1"/>
          </p:cNvSpPr>
          <p:nvPr>
            <p:ph type="body" sz="quarter" idx="23"/>
          </p:nvPr>
        </p:nvSpPr>
        <p:spPr/>
        <p:txBody>
          <a:bodyPr/>
          <a:lstStyle/>
          <a:p>
            <a:r>
              <a:rPr lang="en-US" dirty="0"/>
              <a:t>Source: Nuveen and TIAA Institute Participant Sentiment Survey on Lifetime Income (2025).</a:t>
            </a:r>
          </a:p>
        </p:txBody>
      </p:sp>
      <p:graphicFrame>
        <p:nvGraphicFramePr>
          <p:cNvPr id="4" name="Chart 3">
            <a:extLst>
              <a:ext uri="{FF2B5EF4-FFF2-40B4-BE49-F238E27FC236}">
                <a16:creationId xmlns:a16="http://schemas.microsoft.com/office/drawing/2014/main" id="{1A79EDE3-724F-C102-0208-F5FC0F8448ED}"/>
              </a:ext>
            </a:extLst>
          </p:cNvPr>
          <p:cNvGraphicFramePr/>
          <p:nvPr>
            <p:extLst>
              <p:ext uri="{D42A27DB-BD31-4B8C-83A1-F6EECF244321}">
                <p14:modId xmlns:p14="http://schemas.microsoft.com/office/powerpoint/2010/main" val="471389020"/>
              </p:ext>
            </p:extLst>
          </p:nvPr>
        </p:nvGraphicFramePr>
        <p:xfrm>
          <a:off x="334962" y="3429001"/>
          <a:ext cx="4867659" cy="243927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6E7303F7-5E5B-63EB-9798-62353ED8AA32}"/>
              </a:ext>
            </a:extLst>
          </p:cNvPr>
          <p:cNvSpPr txBox="1"/>
          <p:nvPr/>
        </p:nvSpPr>
        <p:spPr>
          <a:xfrm>
            <a:off x="344488" y="2210276"/>
            <a:ext cx="5310273" cy="677108"/>
          </a:xfrm>
          <a:prstGeom prst="rect">
            <a:avLst/>
          </a:prstGeom>
          <a:solidFill>
            <a:schemeClr val="accent2"/>
          </a:solidFill>
        </p:spPr>
        <p:txBody>
          <a:bodyPr wrap="square" lIns="182880" tIns="91440" rIns="182880" bIns="91440">
            <a:spAutoFit/>
          </a:bodyPr>
          <a:lstStyle/>
          <a:p>
            <a:r>
              <a:rPr lang="en-US" sz="1600" b="1" kern="100" dirty="0">
                <a:solidFill>
                  <a:schemeClr val="bg1"/>
                </a:solidFill>
                <a:latin typeface="Georgia" panose="02040502050405020303" pitchFamily="18" charset="0"/>
                <a:ea typeface="Aptos" panose="020B0004020202020204" pitchFamily="34" charset="0"/>
                <a:cs typeface="Times New Roman" panose="02020603050405020304" pitchFamily="18" charset="0"/>
              </a:rPr>
              <a:t>More than half of participants correctly  answered only four or fewer questions </a:t>
            </a:r>
          </a:p>
        </p:txBody>
      </p:sp>
      <p:sp>
        <p:nvSpPr>
          <p:cNvPr id="17" name="TextBox 16">
            <a:extLst>
              <a:ext uri="{FF2B5EF4-FFF2-40B4-BE49-F238E27FC236}">
                <a16:creationId xmlns:a16="http://schemas.microsoft.com/office/drawing/2014/main" id="{0E7AA895-764B-CB6A-56D0-5217FAD9500C}"/>
              </a:ext>
            </a:extLst>
          </p:cNvPr>
          <p:cNvSpPr txBox="1"/>
          <p:nvPr/>
        </p:nvSpPr>
        <p:spPr>
          <a:xfrm>
            <a:off x="334962" y="1433317"/>
            <a:ext cx="11522059" cy="701767"/>
          </a:xfrm>
          <a:prstGeom prst="rect">
            <a:avLst/>
          </a:prstGeom>
          <a:noFill/>
        </p:spPr>
        <p:txBody>
          <a:bodyPr wrap="square" lIns="0" tIns="0" rIns="0" bIns="0">
            <a:noAutofit/>
          </a:bodyPr>
          <a:lstStyle>
            <a:defPPr>
              <a:defRPr lang="en-US"/>
            </a:defPPr>
            <a:lvl1pPr>
              <a:defRPr b="0">
                <a:solidFill>
                  <a:schemeClr val="accent1"/>
                </a:solidFill>
                <a:latin typeface="Georgia" panose="02040502050405020303" pitchFamily="18" charset="0"/>
              </a:defRPr>
            </a:lvl1pPr>
          </a:lstStyle>
          <a:p>
            <a:r>
              <a:rPr lang="en-US" sz="2000" dirty="0">
                <a:solidFill>
                  <a:schemeClr val="tx1"/>
                </a:solidFill>
              </a:rPr>
              <a:t>The survey included 15 retirement-related questions covering Social Security, Medicare, saving, making withdrawals and long-term care.</a:t>
            </a:r>
          </a:p>
        </p:txBody>
      </p:sp>
      <p:sp>
        <p:nvSpPr>
          <p:cNvPr id="19" name="TextBox 18">
            <a:extLst>
              <a:ext uri="{FF2B5EF4-FFF2-40B4-BE49-F238E27FC236}">
                <a16:creationId xmlns:a16="http://schemas.microsoft.com/office/drawing/2014/main" id="{8205662C-CE9A-BD99-ABD5-34D01CFB859A}"/>
              </a:ext>
            </a:extLst>
          </p:cNvPr>
          <p:cNvSpPr txBox="1"/>
          <p:nvPr/>
        </p:nvSpPr>
        <p:spPr>
          <a:xfrm>
            <a:off x="6493508" y="2210276"/>
            <a:ext cx="5363513" cy="677108"/>
          </a:xfrm>
          <a:prstGeom prst="rect">
            <a:avLst/>
          </a:prstGeom>
          <a:solidFill>
            <a:schemeClr val="accent2"/>
          </a:solidFill>
        </p:spPr>
        <p:txBody>
          <a:bodyPr wrap="square" lIns="182880" tIns="91440" rIns="182880" bIns="91440">
            <a:spAutoFit/>
          </a:bodyPr>
          <a:lstStyle/>
          <a:p>
            <a:r>
              <a:rPr lang="en-US" sz="1600" b="1" kern="100" dirty="0">
                <a:solidFill>
                  <a:schemeClr val="bg1"/>
                </a:solidFill>
                <a:latin typeface="Georgia" panose="02040502050405020303" pitchFamily="18" charset="0"/>
                <a:cs typeface="Times New Roman" panose="02020603050405020304" pitchFamily="18" charset="0"/>
              </a:rPr>
              <a:t>Those closest to retirement performed best, but sizeable knowledge gaps exist</a:t>
            </a:r>
          </a:p>
        </p:txBody>
      </p:sp>
      <p:sp>
        <p:nvSpPr>
          <p:cNvPr id="8" name="TextBox 7">
            <a:extLst>
              <a:ext uri="{FF2B5EF4-FFF2-40B4-BE49-F238E27FC236}">
                <a16:creationId xmlns:a16="http://schemas.microsoft.com/office/drawing/2014/main" id="{4379142F-A080-5C4B-6648-0168F19B1FC1}"/>
              </a:ext>
            </a:extLst>
          </p:cNvPr>
          <p:cNvSpPr txBox="1"/>
          <p:nvPr/>
        </p:nvSpPr>
        <p:spPr>
          <a:xfrm>
            <a:off x="344489" y="2885073"/>
            <a:ext cx="5310272" cy="399465"/>
          </a:xfrm>
          <a:prstGeom prst="rect">
            <a:avLst/>
          </a:prstGeom>
          <a:solidFill>
            <a:srgbClr val="E3E5DC"/>
          </a:solidFill>
        </p:spPr>
        <p:txBody>
          <a:bodyPr wrap="square" lIns="182880" tIns="91440" rIns="182880" bIns="91440" anchor="ctr">
            <a:noAutofit/>
          </a:bodyPr>
          <a:lstStyle/>
          <a:p>
            <a:r>
              <a:rPr lang="en-US" sz="1400" i="1" dirty="0">
                <a:latin typeface="Georgia" panose="02040502050405020303" pitchFamily="18" charset="0"/>
              </a:rPr>
              <a:t>Distribution of correct answers </a:t>
            </a:r>
          </a:p>
        </p:txBody>
      </p:sp>
      <p:sp>
        <p:nvSpPr>
          <p:cNvPr id="7" name="Footer Placeholder 6">
            <a:extLst>
              <a:ext uri="{FF2B5EF4-FFF2-40B4-BE49-F238E27FC236}">
                <a16:creationId xmlns:a16="http://schemas.microsoft.com/office/drawing/2014/main" id="{803F66D1-CFFC-155F-ED13-366FB7A36101}"/>
              </a:ext>
            </a:extLst>
          </p:cNvPr>
          <p:cNvSpPr>
            <a:spLocks noGrp="1"/>
          </p:cNvSpPr>
          <p:nvPr>
            <p:ph type="ftr" sz="quarter" idx="21"/>
          </p:nvPr>
        </p:nvSpPr>
        <p:spPr/>
        <p:txBody>
          <a:bodyPr/>
          <a:lstStyle/>
          <a:p>
            <a:endParaRPr lang="en-US" dirty="0"/>
          </a:p>
        </p:txBody>
      </p:sp>
      <p:sp>
        <p:nvSpPr>
          <p:cNvPr id="10" name="Slide Number Placeholder 9">
            <a:extLst>
              <a:ext uri="{FF2B5EF4-FFF2-40B4-BE49-F238E27FC236}">
                <a16:creationId xmlns:a16="http://schemas.microsoft.com/office/drawing/2014/main" id="{4027B76D-D1C1-49B9-F169-3985E05274A4}"/>
              </a:ext>
            </a:extLst>
          </p:cNvPr>
          <p:cNvSpPr>
            <a:spLocks noGrp="1"/>
          </p:cNvSpPr>
          <p:nvPr>
            <p:ph type="sldNum" sz="quarter" idx="22"/>
          </p:nvPr>
        </p:nvSpPr>
        <p:spPr/>
        <p:txBody>
          <a:bodyPr/>
          <a:lstStyle/>
          <a:p>
            <a:fld id="{6772E023-1036-8A41-858B-B2D045903905}" type="slidenum">
              <a:rPr lang="en-US" smtClean="0"/>
              <a:pPr/>
              <a:t>14</a:t>
            </a:fld>
            <a:endParaRPr lang="en-US" dirty="0"/>
          </a:p>
        </p:txBody>
      </p:sp>
      <p:sp>
        <p:nvSpPr>
          <p:cNvPr id="11" name="TextBox 10">
            <a:extLst>
              <a:ext uri="{FF2B5EF4-FFF2-40B4-BE49-F238E27FC236}">
                <a16:creationId xmlns:a16="http://schemas.microsoft.com/office/drawing/2014/main" id="{376F1DF4-EC91-9E46-DCFE-4E99A3A7332C}"/>
              </a:ext>
            </a:extLst>
          </p:cNvPr>
          <p:cNvSpPr txBox="1"/>
          <p:nvPr/>
        </p:nvSpPr>
        <p:spPr>
          <a:xfrm>
            <a:off x="6493041" y="2885073"/>
            <a:ext cx="5373522" cy="399465"/>
          </a:xfrm>
          <a:prstGeom prst="rect">
            <a:avLst/>
          </a:prstGeom>
          <a:solidFill>
            <a:srgbClr val="E3E5DC"/>
          </a:solidFill>
        </p:spPr>
        <p:txBody>
          <a:bodyPr wrap="square" lIns="182880" tIns="91440" rIns="182880" bIns="91440" anchor="ctr">
            <a:noAutofit/>
          </a:bodyPr>
          <a:lstStyle/>
          <a:p>
            <a:r>
              <a:rPr lang="en-US" sz="1400" i="1" dirty="0">
                <a:latin typeface="Georgia" panose="02040502050405020303" pitchFamily="18" charset="0"/>
              </a:rPr>
              <a:t>Percent of questions answered correctly, by career stage</a:t>
            </a:r>
          </a:p>
        </p:txBody>
      </p:sp>
    </p:spTree>
    <p:extLst>
      <p:ext uri="{BB962C8B-B14F-4D97-AF65-F5344CB8AC3E}">
        <p14:creationId xmlns:p14="http://schemas.microsoft.com/office/powerpoint/2010/main" val="2505017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98E6D-88F2-64FA-2196-CA5C0751FB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81E213-36AE-02FC-56B3-098E6F351FF1}"/>
              </a:ext>
            </a:extLst>
          </p:cNvPr>
          <p:cNvSpPr>
            <a:spLocks noGrp="1"/>
          </p:cNvSpPr>
          <p:nvPr>
            <p:ph type="title"/>
          </p:nvPr>
        </p:nvSpPr>
        <p:spPr/>
        <p:txBody>
          <a:bodyPr/>
          <a:lstStyle/>
          <a:p>
            <a:r>
              <a:rPr lang="en-US" dirty="0"/>
              <a:t>Most are uncertain about retirement duration</a:t>
            </a:r>
          </a:p>
        </p:txBody>
      </p:sp>
      <p:sp>
        <p:nvSpPr>
          <p:cNvPr id="3" name="Text Placeholder 2">
            <a:extLst>
              <a:ext uri="{FF2B5EF4-FFF2-40B4-BE49-F238E27FC236}">
                <a16:creationId xmlns:a16="http://schemas.microsoft.com/office/drawing/2014/main" id="{58D959FF-CF76-6D1C-C7A9-0517C139E5FF}"/>
              </a:ext>
            </a:extLst>
          </p:cNvPr>
          <p:cNvSpPr>
            <a:spLocks noGrp="1"/>
          </p:cNvSpPr>
          <p:nvPr>
            <p:ph type="body" sz="quarter" idx="23"/>
          </p:nvPr>
        </p:nvSpPr>
        <p:spPr/>
        <p:txBody>
          <a:bodyPr/>
          <a:lstStyle/>
          <a:p>
            <a:r>
              <a:rPr lang="en-US" dirty="0"/>
              <a:t>Source: Nuveen and TIAA Institute Participant Sentiment Survey on Lifetime Income (2025).</a:t>
            </a:r>
          </a:p>
        </p:txBody>
      </p:sp>
      <p:graphicFrame>
        <p:nvGraphicFramePr>
          <p:cNvPr id="9" name="Chart 8">
            <a:extLst>
              <a:ext uri="{FF2B5EF4-FFF2-40B4-BE49-F238E27FC236}">
                <a16:creationId xmlns:a16="http://schemas.microsoft.com/office/drawing/2014/main" id="{BECD517B-0D35-7114-8E4D-585E353D5E15}"/>
              </a:ext>
            </a:extLst>
          </p:cNvPr>
          <p:cNvGraphicFramePr/>
          <p:nvPr>
            <p:extLst>
              <p:ext uri="{D42A27DB-BD31-4B8C-83A1-F6EECF244321}">
                <p14:modId xmlns:p14="http://schemas.microsoft.com/office/powerpoint/2010/main" val="3371241319"/>
              </p:ext>
            </p:extLst>
          </p:nvPr>
        </p:nvGraphicFramePr>
        <p:xfrm>
          <a:off x="2078156" y="2467935"/>
          <a:ext cx="7264626" cy="369049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D53EA867-6710-14CC-40F0-F62077ECE644}"/>
              </a:ext>
            </a:extLst>
          </p:cNvPr>
          <p:cNvSpPr txBox="1"/>
          <p:nvPr/>
        </p:nvSpPr>
        <p:spPr>
          <a:xfrm>
            <a:off x="324803" y="1267023"/>
            <a:ext cx="11035479" cy="398265"/>
          </a:xfrm>
          <a:prstGeom prst="rect">
            <a:avLst/>
          </a:prstGeom>
          <a:noFill/>
        </p:spPr>
        <p:txBody>
          <a:bodyPr wrap="square" lIns="0" tIns="0" rIns="0" bIns="0">
            <a:noAutofit/>
          </a:bodyPr>
          <a:lstStyle>
            <a:defPPr>
              <a:defRPr lang="en-US"/>
            </a:defPPr>
            <a:lvl1pPr>
              <a:defRPr b="1">
                <a:solidFill>
                  <a:schemeClr val="accent1"/>
                </a:solidFill>
              </a:defRPr>
            </a:lvl1pPr>
          </a:lstStyle>
          <a:p>
            <a:r>
              <a:rPr lang="en-US" sz="2000" b="0" dirty="0">
                <a:solidFill>
                  <a:schemeClr val="tx1"/>
                </a:solidFill>
                <a:latin typeface="Georgia" panose="02040502050405020303" pitchFamily="18" charset="0"/>
              </a:rPr>
              <a:t>Only one-third of 401(k) participants can correctly identify how long retirees typically live.</a:t>
            </a:r>
          </a:p>
        </p:txBody>
      </p:sp>
      <p:sp>
        <p:nvSpPr>
          <p:cNvPr id="6" name="TextBox 5">
            <a:extLst>
              <a:ext uri="{FF2B5EF4-FFF2-40B4-BE49-F238E27FC236}">
                <a16:creationId xmlns:a16="http://schemas.microsoft.com/office/drawing/2014/main" id="{248F64E3-56AE-EFAF-DE7A-F48A9F95F06E}"/>
              </a:ext>
            </a:extLst>
          </p:cNvPr>
          <p:cNvSpPr txBox="1"/>
          <p:nvPr/>
        </p:nvSpPr>
        <p:spPr>
          <a:xfrm>
            <a:off x="334963" y="1722124"/>
            <a:ext cx="11531600" cy="365125"/>
          </a:xfrm>
          <a:prstGeom prst="rect">
            <a:avLst/>
          </a:prstGeom>
          <a:solidFill>
            <a:schemeClr val="accent2"/>
          </a:solidFill>
        </p:spPr>
        <p:txBody>
          <a:bodyPr wrap="square" tIns="91440" bIns="91440" anchor="ctr">
            <a:noAutofit/>
          </a:bodyPr>
          <a:lstStyle/>
          <a:p>
            <a:r>
              <a:rPr lang="en-US" sz="1400" b="1" kern="100" dirty="0">
                <a:solidFill>
                  <a:schemeClr val="bg1"/>
                </a:solidFill>
                <a:latin typeface="Georgia" panose="02040502050405020303" pitchFamily="18" charset="0"/>
                <a:cs typeface="Times New Roman" panose="02020603050405020304" pitchFamily="18" charset="0"/>
              </a:rPr>
              <a:t>How participants answered when asked how long a 65-year-old will live, on average, in the U.S. </a:t>
            </a:r>
          </a:p>
        </p:txBody>
      </p:sp>
      <p:sp>
        <p:nvSpPr>
          <p:cNvPr id="4" name="Footer Placeholder 3">
            <a:extLst>
              <a:ext uri="{FF2B5EF4-FFF2-40B4-BE49-F238E27FC236}">
                <a16:creationId xmlns:a16="http://schemas.microsoft.com/office/drawing/2014/main" id="{9B321F2C-DE48-199A-66B9-7DDC2EF04EDE}"/>
              </a:ext>
            </a:extLst>
          </p:cNvPr>
          <p:cNvSpPr>
            <a:spLocks noGrp="1"/>
          </p:cNvSpPr>
          <p:nvPr>
            <p:ph type="ftr" sz="quarter" idx="21"/>
          </p:nvPr>
        </p:nvSpPr>
        <p:spPr/>
        <p:txBody>
          <a:bodyPr/>
          <a:lstStyle/>
          <a:p>
            <a:endParaRPr lang="en-US" dirty="0"/>
          </a:p>
        </p:txBody>
      </p:sp>
      <p:sp>
        <p:nvSpPr>
          <p:cNvPr id="5" name="Slide Number Placeholder 4">
            <a:extLst>
              <a:ext uri="{FF2B5EF4-FFF2-40B4-BE49-F238E27FC236}">
                <a16:creationId xmlns:a16="http://schemas.microsoft.com/office/drawing/2014/main" id="{F817CF5F-172B-64DC-A0F6-FDD1DE326293}"/>
              </a:ext>
            </a:extLst>
          </p:cNvPr>
          <p:cNvSpPr>
            <a:spLocks noGrp="1"/>
          </p:cNvSpPr>
          <p:nvPr>
            <p:ph type="sldNum" sz="quarter" idx="22"/>
          </p:nvPr>
        </p:nvSpPr>
        <p:spPr/>
        <p:txBody>
          <a:bodyPr/>
          <a:lstStyle/>
          <a:p>
            <a:fld id="{6772E023-1036-8A41-858B-B2D045903905}" type="slidenum">
              <a:rPr lang="en-US" smtClean="0"/>
              <a:pPr/>
              <a:t>15</a:t>
            </a:fld>
            <a:endParaRPr lang="en-US" dirty="0"/>
          </a:p>
        </p:txBody>
      </p:sp>
    </p:spTree>
    <p:extLst>
      <p:ext uri="{BB962C8B-B14F-4D97-AF65-F5344CB8AC3E}">
        <p14:creationId xmlns:p14="http://schemas.microsoft.com/office/powerpoint/2010/main" val="535704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73692-A4E5-89F6-69C8-2A56F363A91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4369F9A-A7BC-0EAA-488B-85F60AF99A97}"/>
              </a:ext>
            </a:extLst>
          </p:cNvPr>
          <p:cNvSpPr>
            <a:spLocks noGrp="1"/>
          </p:cNvSpPr>
          <p:nvPr>
            <p:ph type="title"/>
          </p:nvPr>
        </p:nvSpPr>
        <p:spPr/>
        <p:txBody>
          <a:bodyPr/>
          <a:lstStyle/>
          <a:p>
            <a:r>
              <a:rPr lang="en-US" dirty="0"/>
              <a:t>Few participants are very confident about retirement</a:t>
            </a:r>
          </a:p>
        </p:txBody>
      </p:sp>
      <p:sp>
        <p:nvSpPr>
          <p:cNvPr id="2" name="Text Placeholder 1">
            <a:extLst>
              <a:ext uri="{FF2B5EF4-FFF2-40B4-BE49-F238E27FC236}">
                <a16:creationId xmlns:a16="http://schemas.microsoft.com/office/drawing/2014/main" id="{7B3F43B7-1B76-32A9-25BB-3F9357112863}"/>
              </a:ext>
            </a:extLst>
          </p:cNvPr>
          <p:cNvSpPr>
            <a:spLocks noGrp="1"/>
          </p:cNvSpPr>
          <p:nvPr>
            <p:ph type="body" sz="quarter" idx="23"/>
          </p:nvPr>
        </p:nvSpPr>
        <p:spPr/>
        <p:txBody>
          <a:bodyPr/>
          <a:lstStyle/>
          <a:p>
            <a:r>
              <a:rPr lang="en-US" dirty="0"/>
              <a:t>Source: Nuveen and TIAA Institute Participant Sentiment Survey on Lifetime Income (2025).</a:t>
            </a:r>
          </a:p>
        </p:txBody>
      </p:sp>
      <p:sp>
        <p:nvSpPr>
          <p:cNvPr id="9" name="TextBox 8">
            <a:extLst>
              <a:ext uri="{FF2B5EF4-FFF2-40B4-BE49-F238E27FC236}">
                <a16:creationId xmlns:a16="http://schemas.microsoft.com/office/drawing/2014/main" id="{44BE03D5-A6D7-7D15-9837-2DB8C33FF740}"/>
              </a:ext>
            </a:extLst>
          </p:cNvPr>
          <p:cNvSpPr txBox="1"/>
          <p:nvPr/>
        </p:nvSpPr>
        <p:spPr>
          <a:xfrm>
            <a:off x="344489" y="1785637"/>
            <a:ext cx="9682106" cy="709681"/>
          </a:xfrm>
          <a:prstGeom prst="rect">
            <a:avLst/>
          </a:prstGeom>
          <a:noFill/>
        </p:spPr>
        <p:txBody>
          <a:bodyPr wrap="square" lIns="0" tIns="0" rIns="0" bIns="0">
            <a:noAutofit/>
          </a:bodyPr>
          <a:lstStyle>
            <a:defPPr>
              <a:defRPr lang="en-US"/>
            </a:defPPr>
            <a:lvl1pPr>
              <a:defRPr b="0">
                <a:solidFill>
                  <a:schemeClr val="accent1"/>
                </a:solidFill>
                <a:latin typeface="Georgia" panose="02040502050405020303" pitchFamily="18" charset="0"/>
              </a:defRPr>
            </a:lvl1pPr>
          </a:lstStyle>
          <a:p>
            <a:r>
              <a:rPr lang="en-US" sz="2000" dirty="0">
                <a:solidFill>
                  <a:schemeClr val="tx1"/>
                </a:solidFill>
              </a:rPr>
              <a:t>Only about one quarter of all 401(k) participants said they are very confident they will be able to retire when they want in the lifestyle they want.</a:t>
            </a:r>
          </a:p>
        </p:txBody>
      </p:sp>
      <p:graphicFrame>
        <p:nvGraphicFramePr>
          <p:cNvPr id="4" name="Chart 3">
            <a:extLst>
              <a:ext uri="{FF2B5EF4-FFF2-40B4-BE49-F238E27FC236}">
                <a16:creationId xmlns:a16="http://schemas.microsoft.com/office/drawing/2014/main" id="{119B7918-F4E4-3ADC-67C9-074951B6BE57}"/>
              </a:ext>
            </a:extLst>
          </p:cNvPr>
          <p:cNvGraphicFramePr/>
          <p:nvPr>
            <p:extLst>
              <p:ext uri="{D42A27DB-BD31-4B8C-83A1-F6EECF244321}">
                <p14:modId xmlns:p14="http://schemas.microsoft.com/office/powerpoint/2010/main" val="4272820184"/>
              </p:ext>
            </p:extLst>
          </p:nvPr>
        </p:nvGraphicFramePr>
        <p:xfrm>
          <a:off x="344489" y="2296535"/>
          <a:ext cx="11418443" cy="3148231"/>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2">
            <a:extLst>
              <a:ext uri="{FF2B5EF4-FFF2-40B4-BE49-F238E27FC236}">
                <a16:creationId xmlns:a16="http://schemas.microsoft.com/office/drawing/2014/main" id="{096CFD33-F810-9417-BF8C-43E7ADFD25CB}"/>
              </a:ext>
            </a:extLst>
          </p:cNvPr>
          <p:cNvSpPr>
            <a:spLocks noGrp="1"/>
          </p:cNvSpPr>
          <p:nvPr>
            <p:ph type="ftr" sz="quarter" idx="21"/>
          </p:nvPr>
        </p:nvSpPr>
        <p:spPr/>
        <p:txBody>
          <a:bodyPr/>
          <a:lstStyle/>
          <a:p>
            <a:endParaRPr lang="en-US" dirty="0"/>
          </a:p>
        </p:txBody>
      </p:sp>
      <p:sp>
        <p:nvSpPr>
          <p:cNvPr id="6" name="Slide Number Placeholder 5">
            <a:extLst>
              <a:ext uri="{FF2B5EF4-FFF2-40B4-BE49-F238E27FC236}">
                <a16:creationId xmlns:a16="http://schemas.microsoft.com/office/drawing/2014/main" id="{F46B1A87-4381-6F52-B68E-74BCB19855E9}"/>
              </a:ext>
            </a:extLst>
          </p:cNvPr>
          <p:cNvSpPr>
            <a:spLocks noGrp="1"/>
          </p:cNvSpPr>
          <p:nvPr>
            <p:ph type="sldNum" sz="quarter" idx="22"/>
          </p:nvPr>
        </p:nvSpPr>
        <p:spPr/>
        <p:txBody>
          <a:bodyPr/>
          <a:lstStyle/>
          <a:p>
            <a:fld id="{6772E023-1036-8A41-858B-B2D045903905}" type="slidenum">
              <a:rPr lang="en-US" smtClean="0"/>
              <a:pPr/>
              <a:t>16</a:t>
            </a:fld>
            <a:endParaRPr lang="en-US" dirty="0"/>
          </a:p>
        </p:txBody>
      </p:sp>
    </p:spTree>
    <p:extLst>
      <p:ext uri="{BB962C8B-B14F-4D97-AF65-F5344CB8AC3E}">
        <p14:creationId xmlns:p14="http://schemas.microsoft.com/office/powerpoint/2010/main" val="1370196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ED6B2-4295-CD7A-DC8B-35FF9F4310A3}"/>
            </a:ext>
          </a:extLst>
        </p:cNvPr>
        <p:cNvGrpSpPr/>
        <p:nvPr/>
      </p:nvGrpSpPr>
      <p:grpSpPr>
        <a:xfrm>
          <a:off x="0" y="0"/>
          <a:ext cx="0" cy="0"/>
          <a:chOff x="0" y="0"/>
          <a:chExt cx="0" cy="0"/>
        </a:xfrm>
      </p:grpSpPr>
      <p:graphicFrame>
        <p:nvGraphicFramePr>
          <p:cNvPr id="18" name="Table 17">
            <a:extLst>
              <a:ext uri="{FF2B5EF4-FFF2-40B4-BE49-F238E27FC236}">
                <a16:creationId xmlns:a16="http://schemas.microsoft.com/office/drawing/2014/main" id="{C60B1AB0-73A7-5EA0-BF9A-0CFD01391FFC}"/>
              </a:ext>
            </a:extLst>
          </p:cNvPr>
          <p:cNvGraphicFramePr>
            <a:graphicFrameLocks noGrp="1"/>
          </p:cNvGraphicFramePr>
          <p:nvPr>
            <p:extLst>
              <p:ext uri="{D42A27DB-BD31-4B8C-83A1-F6EECF244321}">
                <p14:modId xmlns:p14="http://schemas.microsoft.com/office/powerpoint/2010/main" val="96578665"/>
              </p:ext>
            </p:extLst>
          </p:nvPr>
        </p:nvGraphicFramePr>
        <p:xfrm>
          <a:off x="344489" y="3589477"/>
          <a:ext cx="11512546" cy="2146121"/>
        </p:xfrm>
        <a:graphic>
          <a:graphicData uri="http://schemas.openxmlformats.org/drawingml/2006/table">
            <a:tbl>
              <a:tblPr firstRow="1" bandRow="1">
                <a:tableStyleId>{2D5ABB26-0587-4C30-8999-92F81FD0307C}</a:tableStyleId>
              </a:tblPr>
              <a:tblGrid>
                <a:gridCol w="2022764">
                  <a:extLst>
                    <a:ext uri="{9D8B030D-6E8A-4147-A177-3AD203B41FA5}">
                      <a16:colId xmlns:a16="http://schemas.microsoft.com/office/drawing/2014/main" val="4052175197"/>
                    </a:ext>
                  </a:extLst>
                </a:gridCol>
                <a:gridCol w="2358810">
                  <a:extLst>
                    <a:ext uri="{9D8B030D-6E8A-4147-A177-3AD203B41FA5}">
                      <a16:colId xmlns:a16="http://schemas.microsoft.com/office/drawing/2014/main" val="1304849502"/>
                    </a:ext>
                  </a:extLst>
                </a:gridCol>
                <a:gridCol w="7130972">
                  <a:extLst>
                    <a:ext uri="{9D8B030D-6E8A-4147-A177-3AD203B41FA5}">
                      <a16:colId xmlns:a16="http://schemas.microsoft.com/office/drawing/2014/main" val="2583302524"/>
                    </a:ext>
                  </a:extLst>
                </a:gridCol>
              </a:tblGrid>
              <a:tr h="774521">
                <a:tc>
                  <a:txBody>
                    <a:bodyPr/>
                    <a:lstStyle/>
                    <a:p>
                      <a:pPr marL="0" marR="0">
                        <a:lnSpc>
                          <a:spcPct val="100000"/>
                        </a:lnSpc>
                        <a:spcAft>
                          <a:spcPts val="0"/>
                        </a:spcAft>
                        <a:buNone/>
                      </a:pPr>
                      <a:r>
                        <a:rPr lang="en-US" sz="1600" b="1" dirty="0">
                          <a:solidFill>
                            <a:schemeClr val="tx1"/>
                          </a:solidFill>
                          <a:effectLst/>
                          <a:latin typeface="Georgia" panose="02040502050405020303" pitchFamily="18" charset="0"/>
                        </a:rPr>
                        <a:t>Among participants </a:t>
                      </a:r>
                      <a:br>
                        <a:rPr lang="en-US" sz="1600" b="1" dirty="0">
                          <a:solidFill>
                            <a:schemeClr val="tx1"/>
                          </a:solidFill>
                          <a:effectLst/>
                          <a:latin typeface="Georgia" panose="02040502050405020303" pitchFamily="18" charset="0"/>
                        </a:rPr>
                      </a:br>
                      <a:r>
                        <a:rPr lang="en-US" sz="1600" b="1" dirty="0">
                          <a:solidFill>
                            <a:schemeClr val="tx1"/>
                          </a:solidFill>
                          <a:effectLst/>
                          <a:latin typeface="Georgia" panose="02040502050405020303" pitchFamily="18" charset="0"/>
                        </a:rPr>
                        <a:t>who answered:</a:t>
                      </a:r>
                      <a:endParaRPr lang="en-US" sz="1600" b="1" dirty="0">
                        <a:solidFill>
                          <a:schemeClr val="tx1"/>
                        </a:solidFill>
                        <a:effectLst/>
                        <a:latin typeface="Georgia" panose="02040502050405020303" pitchFamily="18" charset="0"/>
                        <a:ea typeface="Aptos" panose="020B0004020202020204" pitchFamily="34" charset="0"/>
                      </a:endParaRPr>
                    </a:p>
                  </a:txBody>
                  <a:tcPr marL="0" marR="0" marT="0" marB="0" anchor="ctr">
                    <a:lnB w="9525" cap="flat" cmpd="sng" algn="ctr">
                      <a:solidFill>
                        <a:schemeClr val="bg1">
                          <a:lumMod val="75000"/>
                        </a:schemeClr>
                      </a:solidFill>
                      <a:prstDash val="solid"/>
                      <a:round/>
                      <a:headEnd type="none" w="med" len="med"/>
                      <a:tailEnd type="none" w="med" len="med"/>
                    </a:lnB>
                  </a:tcPr>
                </a:tc>
                <a:tc>
                  <a:txBody>
                    <a:bodyPr/>
                    <a:lstStyle/>
                    <a:p>
                      <a:pPr algn="ctr">
                        <a:lnSpc>
                          <a:spcPct val="100000"/>
                        </a:lnSpc>
                        <a:spcAft>
                          <a:spcPts val="0"/>
                        </a:spcAft>
                      </a:pPr>
                      <a:endParaRPr lang="en-US" sz="1600" b="0" dirty="0">
                        <a:solidFill>
                          <a:schemeClr val="bg1"/>
                        </a:solidFill>
                        <a:latin typeface="Georgia" panose="02040502050405020303" pitchFamily="18" charset="0"/>
                      </a:endParaRPr>
                    </a:p>
                  </a:txBody>
                  <a:tcPr marL="0" marR="0" marT="0" marB="0" anchor="b">
                    <a:lnB w="9525" cap="flat" cmpd="sng" algn="ctr">
                      <a:solidFill>
                        <a:schemeClr val="bg1">
                          <a:lumMod val="75000"/>
                        </a:schemeClr>
                      </a:solidFill>
                      <a:prstDash val="solid"/>
                      <a:round/>
                      <a:headEnd type="none" w="med" len="med"/>
                      <a:tailEnd type="none" w="med" len="med"/>
                    </a:lnB>
                    <a:solidFill>
                      <a:schemeClr val="accent3">
                        <a:alpha val="10349"/>
                      </a:schemeClr>
                    </a:solidFill>
                  </a:tcPr>
                </a:tc>
                <a:tc>
                  <a:txBody>
                    <a:bodyPr/>
                    <a:lstStyle/>
                    <a:p>
                      <a:pPr algn="ctr">
                        <a:lnSpc>
                          <a:spcPct val="100000"/>
                        </a:lnSpc>
                        <a:spcAft>
                          <a:spcPts val="0"/>
                        </a:spcAft>
                      </a:pPr>
                      <a:endParaRPr lang="en-US" sz="1600" b="0" dirty="0">
                        <a:latin typeface="Georgia" panose="02040502050405020303" pitchFamily="18" charset="0"/>
                      </a:endParaRPr>
                    </a:p>
                  </a:txBody>
                  <a:tcPr marL="0" marR="0" marT="0" marB="0" anchor="b">
                    <a:lnB w="9525" cap="flat" cmpd="sng" algn="ctr">
                      <a:solidFill>
                        <a:schemeClr val="bg1">
                          <a:lumMod val="75000"/>
                        </a:schemeClr>
                      </a:solidFill>
                      <a:prstDash val="solid"/>
                      <a:round/>
                      <a:headEnd type="none" w="med" len="med"/>
                      <a:tailEnd type="none" w="med" len="med"/>
                    </a:lnB>
                    <a:solidFill>
                      <a:schemeClr val="accent4">
                        <a:alpha val="10000"/>
                      </a:schemeClr>
                    </a:solidFill>
                  </a:tcPr>
                </a:tc>
                <a:extLst>
                  <a:ext uri="{0D108BD9-81ED-4DB2-BD59-A6C34878D82A}">
                    <a16:rowId xmlns:a16="http://schemas.microsoft.com/office/drawing/2014/main" val="4086880144"/>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Georgia" panose="02040502050405020303" pitchFamily="18" charset="0"/>
                        </a:rPr>
                        <a:t>10 – 15 correct</a:t>
                      </a:r>
                      <a:endParaRPr lang="en-US" sz="1600" b="1" dirty="0">
                        <a:solidFill>
                          <a:schemeClr val="tx1"/>
                        </a:solidFill>
                        <a:effectLst/>
                        <a:latin typeface="Georgia" panose="02040502050405020303" pitchFamily="18" charset="0"/>
                        <a:ea typeface="Times New Roman" panose="02020603050405020304" pitchFamily="18" charset="0"/>
                      </a:endParaRPr>
                    </a:p>
                  </a:txBody>
                  <a:tcPr marL="0" marR="0" marT="0"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ctr">
                        <a:lnSpc>
                          <a:spcPct val="100000"/>
                        </a:lnSpc>
                        <a:spcAft>
                          <a:spcPts val="0"/>
                        </a:spcAft>
                      </a:pPr>
                      <a:r>
                        <a:rPr lang="en-US" sz="1600" dirty="0">
                          <a:solidFill>
                            <a:schemeClr val="tx1"/>
                          </a:solidFill>
                          <a:latin typeface="Georgia" panose="02040502050405020303" pitchFamily="18" charset="0"/>
                        </a:rPr>
                        <a:t>8%</a:t>
                      </a:r>
                    </a:p>
                  </a:txBody>
                  <a:tcPr marL="0" marR="0" marT="0"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accent3">
                        <a:alpha val="10349"/>
                      </a:schemeClr>
                    </a:solidFill>
                  </a:tcPr>
                </a:tc>
                <a:tc>
                  <a:txBody>
                    <a:bodyPr/>
                    <a:lstStyle/>
                    <a:p>
                      <a:pPr algn="ctr">
                        <a:lnSpc>
                          <a:spcPct val="100000"/>
                        </a:lnSpc>
                        <a:spcAft>
                          <a:spcPts val="0"/>
                        </a:spcAft>
                      </a:pPr>
                      <a:r>
                        <a:rPr lang="en-US" sz="2000" b="1" dirty="0">
                          <a:latin typeface="Georgia" panose="02040502050405020303" pitchFamily="18" charset="0"/>
                        </a:rPr>
                        <a:t>92%</a:t>
                      </a:r>
                    </a:p>
                  </a:txBody>
                  <a:tcPr marL="0" marR="0" marT="0"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accent4">
                        <a:alpha val="10000"/>
                      </a:schemeClr>
                    </a:solidFill>
                  </a:tcPr>
                </a:tc>
                <a:extLst>
                  <a:ext uri="{0D108BD9-81ED-4DB2-BD59-A6C34878D82A}">
                    <a16:rowId xmlns:a16="http://schemas.microsoft.com/office/drawing/2014/main" val="1093786189"/>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Georgia" panose="02040502050405020303" pitchFamily="18" charset="0"/>
                        </a:rPr>
                        <a:t>5 – 9 correct</a:t>
                      </a:r>
                      <a:endParaRPr lang="en-US" sz="1600" b="1" dirty="0">
                        <a:solidFill>
                          <a:schemeClr val="tx1"/>
                        </a:solidFill>
                        <a:latin typeface="Georgia" panose="02040502050405020303" pitchFamily="18" charset="0"/>
                        <a:ea typeface="Times New Roman" panose="02020603050405020304" pitchFamily="18" charset="0"/>
                      </a:endParaRPr>
                    </a:p>
                  </a:txBody>
                  <a:tcPr marL="0" marR="0" marT="0"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tcPr>
                </a:tc>
                <a:tc>
                  <a:txBody>
                    <a:bodyPr/>
                    <a:lstStyle/>
                    <a:p>
                      <a:pPr algn="ctr">
                        <a:lnSpc>
                          <a:spcPct val="100000"/>
                        </a:lnSpc>
                        <a:spcAft>
                          <a:spcPts val="0"/>
                        </a:spcAft>
                      </a:pPr>
                      <a:r>
                        <a:rPr lang="en-US" sz="1600" dirty="0">
                          <a:solidFill>
                            <a:schemeClr val="tx1"/>
                          </a:solidFill>
                          <a:latin typeface="Georgia" panose="02040502050405020303" pitchFamily="18" charset="0"/>
                        </a:rPr>
                        <a:t>20%</a:t>
                      </a:r>
                    </a:p>
                  </a:txBody>
                  <a:tcPr marL="0" marR="0" marT="0"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accent3">
                        <a:alpha val="10349"/>
                      </a:schemeClr>
                    </a:solidFill>
                  </a:tcPr>
                </a:tc>
                <a:tc>
                  <a:txBody>
                    <a:bodyPr/>
                    <a:lstStyle/>
                    <a:p>
                      <a:pPr algn="ctr">
                        <a:lnSpc>
                          <a:spcPct val="100000"/>
                        </a:lnSpc>
                        <a:spcAft>
                          <a:spcPts val="0"/>
                        </a:spcAft>
                      </a:pPr>
                      <a:r>
                        <a:rPr lang="en-US" sz="1600" dirty="0">
                          <a:latin typeface="Georgia" panose="02040502050405020303" pitchFamily="18" charset="0"/>
                        </a:rPr>
                        <a:t>80%</a:t>
                      </a:r>
                    </a:p>
                  </a:txBody>
                  <a:tcPr marL="0" marR="0" marT="0" marB="0" anchor="ct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accent4">
                        <a:alpha val="10000"/>
                      </a:schemeClr>
                    </a:solidFill>
                  </a:tcPr>
                </a:tc>
                <a:extLst>
                  <a:ext uri="{0D108BD9-81ED-4DB2-BD59-A6C34878D82A}">
                    <a16:rowId xmlns:a16="http://schemas.microsoft.com/office/drawing/2014/main" val="933962610"/>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Georgia" panose="02040502050405020303" pitchFamily="18" charset="0"/>
                        </a:rPr>
                        <a:t>0 – 4 correct</a:t>
                      </a:r>
                      <a:endParaRPr lang="en-US" sz="1600" b="1" dirty="0">
                        <a:solidFill>
                          <a:schemeClr val="tx1"/>
                        </a:solidFill>
                        <a:latin typeface="Georgia" panose="02040502050405020303" pitchFamily="18" charset="0"/>
                        <a:ea typeface="Times New Roman" panose="02020603050405020304" pitchFamily="18" charset="0"/>
                      </a:endParaRPr>
                    </a:p>
                  </a:txBody>
                  <a:tcPr marL="0" marR="0" marT="0" marB="0" anchor="ctr">
                    <a:lnT w="9525" cap="flat" cmpd="sng" algn="ctr">
                      <a:solidFill>
                        <a:schemeClr val="bg1">
                          <a:lumMod val="75000"/>
                        </a:schemeClr>
                      </a:solidFill>
                      <a:prstDash val="solid"/>
                      <a:round/>
                      <a:headEnd type="none" w="med" len="med"/>
                      <a:tailEnd type="none" w="med" len="med"/>
                    </a:lnT>
                  </a:tcPr>
                </a:tc>
                <a:tc>
                  <a:txBody>
                    <a:bodyPr/>
                    <a:lstStyle/>
                    <a:p>
                      <a:pPr marL="0" marR="0" lvl="0" indent="0" algn="ctr" defTabSz="50292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Georgia" panose="02040502050405020303" pitchFamily="18" charset="0"/>
                        </a:rPr>
                        <a:t>33%</a:t>
                      </a:r>
                    </a:p>
                  </a:txBody>
                  <a:tcPr marL="0" marR="0" marT="0" marB="0" anchor="ctr">
                    <a:lnT w="9525" cap="flat" cmpd="sng" algn="ctr">
                      <a:solidFill>
                        <a:schemeClr val="bg1">
                          <a:lumMod val="75000"/>
                        </a:schemeClr>
                      </a:solidFill>
                      <a:prstDash val="solid"/>
                      <a:round/>
                      <a:headEnd type="none" w="med" len="med"/>
                      <a:tailEnd type="none" w="med" len="med"/>
                    </a:lnT>
                    <a:solidFill>
                      <a:schemeClr val="accent3">
                        <a:alpha val="10349"/>
                      </a:schemeClr>
                    </a:solidFill>
                  </a:tcPr>
                </a:tc>
                <a:tc>
                  <a:txBody>
                    <a:bodyPr/>
                    <a:lstStyle/>
                    <a:p>
                      <a:pPr marL="0" marR="0" lvl="0" indent="0" algn="ctr" defTabSz="502920" rtl="0" eaLnBrk="1" fontAlgn="auto" latinLnBrk="0" hangingPunct="1">
                        <a:lnSpc>
                          <a:spcPct val="100000"/>
                        </a:lnSpc>
                        <a:spcBef>
                          <a:spcPts val="0"/>
                        </a:spcBef>
                        <a:spcAft>
                          <a:spcPts val="0"/>
                        </a:spcAft>
                        <a:buClrTx/>
                        <a:buSzTx/>
                        <a:buFontTx/>
                        <a:buNone/>
                        <a:tabLst/>
                        <a:defRPr/>
                      </a:pPr>
                      <a:r>
                        <a:rPr lang="en-US" sz="1600" dirty="0">
                          <a:latin typeface="Georgia" panose="02040502050405020303" pitchFamily="18" charset="0"/>
                        </a:rPr>
                        <a:t>67%</a:t>
                      </a:r>
                    </a:p>
                  </a:txBody>
                  <a:tcPr marL="0" marR="0" marT="0" marB="0" anchor="ctr">
                    <a:lnT w="9525" cap="flat" cmpd="sng" algn="ctr">
                      <a:solidFill>
                        <a:schemeClr val="bg1">
                          <a:lumMod val="75000"/>
                        </a:schemeClr>
                      </a:solidFill>
                      <a:prstDash val="solid"/>
                      <a:round/>
                      <a:headEnd type="none" w="med" len="med"/>
                      <a:tailEnd type="none" w="med" len="med"/>
                    </a:lnT>
                    <a:solidFill>
                      <a:schemeClr val="accent4">
                        <a:alpha val="10000"/>
                      </a:schemeClr>
                    </a:solidFill>
                  </a:tcPr>
                </a:tc>
                <a:extLst>
                  <a:ext uri="{0D108BD9-81ED-4DB2-BD59-A6C34878D82A}">
                    <a16:rowId xmlns:a16="http://schemas.microsoft.com/office/drawing/2014/main" val="1548893719"/>
                  </a:ext>
                </a:extLst>
              </a:tr>
            </a:tbl>
          </a:graphicData>
        </a:graphic>
      </p:graphicFrame>
      <p:sp>
        <p:nvSpPr>
          <p:cNvPr id="5" name="Title 4">
            <a:extLst>
              <a:ext uri="{FF2B5EF4-FFF2-40B4-BE49-F238E27FC236}">
                <a16:creationId xmlns:a16="http://schemas.microsoft.com/office/drawing/2014/main" id="{967F651D-6EEF-0CFA-B111-761574B28A29}"/>
              </a:ext>
            </a:extLst>
          </p:cNvPr>
          <p:cNvSpPr>
            <a:spLocks noGrp="1"/>
          </p:cNvSpPr>
          <p:nvPr>
            <p:ph type="title"/>
          </p:nvPr>
        </p:nvSpPr>
        <p:spPr/>
        <p:txBody>
          <a:bodyPr/>
          <a:lstStyle/>
          <a:p>
            <a:r>
              <a:rPr lang="en-US" dirty="0"/>
              <a:t>A closer look: retirement fluency can boost confidence</a:t>
            </a:r>
          </a:p>
        </p:txBody>
      </p:sp>
      <p:sp>
        <p:nvSpPr>
          <p:cNvPr id="3" name="Text Placeholder 2">
            <a:extLst>
              <a:ext uri="{FF2B5EF4-FFF2-40B4-BE49-F238E27FC236}">
                <a16:creationId xmlns:a16="http://schemas.microsoft.com/office/drawing/2014/main" id="{6E00A775-8E84-97DF-7291-B0458CB5276F}"/>
              </a:ext>
            </a:extLst>
          </p:cNvPr>
          <p:cNvSpPr>
            <a:spLocks noGrp="1"/>
          </p:cNvSpPr>
          <p:nvPr>
            <p:ph type="body" sz="quarter" idx="23"/>
          </p:nvPr>
        </p:nvSpPr>
        <p:spPr/>
        <p:txBody>
          <a:bodyPr/>
          <a:lstStyle/>
          <a:p>
            <a:r>
              <a:rPr lang="en-US" dirty="0"/>
              <a:t>Source: Nuveen and TIAA Institute Participant Sentiment Survey on Lifetime Income (2025).</a:t>
            </a:r>
          </a:p>
        </p:txBody>
      </p:sp>
      <p:sp>
        <p:nvSpPr>
          <p:cNvPr id="9" name="TextBox 8">
            <a:extLst>
              <a:ext uri="{FF2B5EF4-FFF2-40B4-BE49-F238E27FC236}">
                <a16:creationId xmlns:a16="http://schemas.microsoft.com/office/drawing/2014/main" id="{99DC618B-3B98-C01B-F035-C49AFAC04750}"/>
              </a:ext>
            </a:extLst>
          </p:cNvPr>
          <p:cNvSpPr txBox="1"/>
          <p:nvPr/>
        </p:nvSpPr>
        <p:spPr>
          <a:xfrm>
            <a:off x="334963" y="1799317"/>
            <a:ext cx="10900393" cy="418256"/>
          </a:xfrm>
          <a:prstGeom prst="rect">
            <a:avLst/>
          </a:prstGeom>
          <a:noFill/>
        </p:spPr>
        <p:txBody>
          <a:bodyPr wrap="square" lIns="0" tIns="0" rIns="0" bIns="0">
            <a:noAutofit/>
          </a:bodyPr>
          <a:lstStyle>
            <a:defPPr>
              <a:defRPr lang="en-US"/>
            </a:defPPr>
            <a:lvl1pPr>
              <a:defRPr b="0">
                <a:solidFill>
                  <a:schemeClr val="accent1"/>
                </a:solidFill>
                <a:latin typeface="Georgia" panose="02040502050405020303" pitchFamily="18" charset="0"/>
              </a:defRPr>
            </a:lvl1pPr>
          </a:lstStyle>
          <a:p>
            <a:r>
              <a:rPr lang="en-US" sz="2000" dirty="0">
                <a:solidFill>
                  <a:schemeClr val="tx1"/>
                </a:solidFill>
              </a:rPr>
              <a:t>Those who performed better on the retirement fluency survey tend to be more confident.</a:t>
            </a:r>
          </a:p>
        </p:txBody>
      </p:sp>
      <p:graphicFrame>
        <p:nvGraphicFramePr>
          <p:cNvPr id="13" name="Chart 12">
            <a:extLst>
              <a:ext uri="{FF2B5EF4-FFF2-40B4-BE49-F238E27FC236}">
                <a16:creationId xmlns:a16="http://schemas.microsoft.com/office/drawing/2014/main" id="{C1BBC39F-A822-8500-CAC2-802825F0FE49}"/>
              </a:ext>
            </a:extLst>
          </p:cNvPr>
          <p:cNvGraphicFramePr/>
          <p:nvPr>
            <p:extLst>
              <p:ext uri="{D42A27DB-BD31-4B8C-83A1-F6EECF244321}">
                <p14:modId xmlns:p14="http://schemas.microsoft.com/office/powerpoint/2010/main" val="3686338320"/>
              </p:ext>
            </p:extLst>
          </p:nvPr>
        </p:nvGraphicFramePr>
        <p:xfrm>
          <a:off x="1636699" y="2371109"/>
          <a:ext cx="10229864" cy="1610957"/>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a:extLst>
              <a:ext uri="{FF2B5EF4-FFF2-40B4-BE49-F238E27FC236}">
                <a16:creationId xmlns:a16="http://schemas.microsoft.com/office/drawing/2014/main" id="{CB54C096-8910-462A-7FA5-2F694AFF8DF0}"/>
              </a:ext>
            </a:extLst>
          </p:cNvPr>
          <p:cNvSpPr>
            <a:spLocks noGrp="1"/>
          </p:cNvSpPr>
          <p:nvPr>
            <p:ph type="ftr" sz="quarter" idx="21"/>
          </p:nvPr>
        </p:nvSpPr>
        <p:spPr/>
        <p:txBody>
          <a:bodyPr/>
          <a:lstStyle/>
          <a:p>
            <a:endParaRPr lang="en-US" dirty="0"/>
          </a:p>
        </p:txBody>
      </p:sp>
      <p:sp>
        <p:nvSpPr>
          <p:cNvPr id="6" name="Slide Number Placeholder 5">
            <a:extLst>
              <a:ext uri="{FF2B5EF4-FFF2-40B4-BE49-F238E27FC236}">
                <a16:creationId xmlns:a16="http://schemas.microsoft.com/office/drawing/2014/main" id="{CC00847F-4686-D234-5C9C-4DCDCC7E4099}"/>
              </a:ext>
            </a:extLst>
          </p:cNvPr>
          <p:cNvSpPr>
            <a:spLocks noGrp="1"/>
          </p:cNvSpPr>
          <p:nvPr>
            <p:ph type="sldNum" sz="quarter" idx="22"/>
          </p:nvPr>
        </p:nvSpPr>
        <p:spPr/>
        <p:txBody>
          <a:bodyPr/>
          <a:lstStyle/>
          <a:p>
            <a:fld id="{6772E023-1036-8A41-858B-B2D045903905}" type="slidenum">
              <a:rPr lang="en-US" smtClean="0"/>
              <a:pPr/>
              <a:t>17</a:t>
            </a:fld>
            <a:endParaRPr lang="en-US" dirty="0"/>
          </a:p>
        </p:txBody>
      </p:sp>
    </p:spTree>
    <p:extLst>
      <p:ext uri="{BB962C8B-B14F-4D97-AF65-F5344CB8AC3E}">
        <p14:creationId xmlns:p14="http://schemas.microsoft.com/office/powerpoint/2010/main" val="1927480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Single Corner Rounded 67">
            <a:extLst>
              <a:ext uri="{FF2B5EF4-FFF2-40B4-BE49-F238E27FC236}">
                <a16:creationId xmlns:a16="http://schemas.microsoft.com/office/drawing/2014/main" id="{5AC00039-F92F-7E70-707C-398B07BEA4D1}"/>
              </a:ext>
            </a:extLst>
          </p:cNvPr>
          <p:cNvSpPr/>
          <p:nvPr/>
        </p:nvSpPr>
        <p:spPr>
          <a:xfrm>
            <a:off x="8134257" y="1917627"/>
            <a:ext cx="2915378" cy="1809129"/>
          </a:xfrm>
          <a:prstGeom prst="round1Rect">
            <a:avLst>
              <a:gd name="adj" fmla="val 40344"/>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765" dirty="0"/>
          </a:p>
        </p:txBody>
      </p:sp>
      <p:sp>
        <p:nvSpPr>
          <p:cNvPr id="10" name="Rectangle: Single Corner Rounded 67">
            <a:extLst>
              <a:ext uri="{FF2B5EF4-FFF2-40B4-BE49-F238E27FC236}">
                <a16:creationId xmlns:a16="http://schemas.microsoft.com/office/drawing/2014/main" id="{84AA8ED6-F94A-7C8C-19C5-F848E191D036}"/>
              </a:ext>
            </a:extLst>
          </p:cNvPr>
          <p:cNvSpPr/>
          <p:nvPr/>
        </p:nvSpPr>
        <p:spPr>
          <a:xfrm>
            <a:off x="8134257" y="3723375"/>
            <a:ext cx="2915378" cy="2062702"/>
          </a:xfrm>
          <a:prstGeom prst="rect">
            <a:avLst/>
          </a:prstGeom>
          <a:solidFill>
            <a:schemeClr val="accent4">
              <a:alpha val="1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765" dirty="0"/>
          </a:p>
        </p:txBody>
      </p:sp>
      <p:sp>
        <p:nvSpPr>
          <p:cNvPr id="6" name="Rectangle: Single Corner Rounded 67">
            <a:extLst>
              <a:ext uri="{FF2B5EF4-FFF2-40B4-BE49-F238E27FC236}">
                <a16:creationId xmlns:a16="http://schemas.microsoft.com/office/drawing/2014/main" id="{3D02D0A9-65AE-50BF-AEE4-006ADFFCA89C}"/>
              </a:ext>
            </a:extLst>
          </p:cNvPr>
          <p:cNvSpPr/>
          <p:nvPr/>
        </p:nvSpPr>
        <p:spPr>
          <a:xfrm>
            <a:off x="334963" y="3723375"/>
            <a:ext cx="2915378" cy="2062702"/>
          </a:xfrm>
          <a:prstGeom prst="rect">
            <a:avLst/>
          </a:prstGeom>
          <a:solidFill>
            <a:schemeClr val="accent4">
              <a:alpha val="1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765" dirty="0"/>
          </a:p>
        </p:txBody>
      </p:sp>
      <p:sp>
        <p:nvSpPr>
          <p:cNvPr id="27" name="Rectangle: Single Corner Rounded 67">
            <a:extLst>
              <a:ext uri="{FF2B5EF4-FFF2-40B4-BE49-F238E27FC236}">
                <a16:creationId xmlns:a16="http://schemas.microsoft.com/office/drawing/2014/main" id="{55908458-5AFC-1B86-F9AF-9AB6F37B6027}"/>
              </a:ext>
            </a:extLst>
          </p:cNvPr>
          <p:cNvSpPr/>
          <p:nvPr/>
        </p:nvSpPr>
        <p:spPr>
          <a:xfrm>
            <a:off x="334963" y="1917627"/>
            <a:ext cx="2915378" cy="1809129"/>
          </a:xfrm>
          <a:prstGeom prst="round1Rect">
            <a:avLst>
              <a:gd name="adj" fmla="val 40344"/>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765" dirty="0"/>
          </a:p>
        </p:txBody>
      </p:sp>
      <p:sp>
        <p:nvSpPr>
          <p:cNvPr id="28" name="TextBox 27">
            <a:extLst>
              <a:ext uri="{FF2B5EF4-FFF2-40B4-BE49-F238E27FC236}">
                <a16:creationId xmlns:a16="http://schemas.microsoft.com/office/drawing/2014/main" id="{8E066682-38E6-4EF2-C940-021B840A398A}"/>
              </a:ext>
            </a:extLst>
          </p:cNvPr>
          <p:cNvSpPr txBox="1"/>
          <p:nvPr/>
        </p:nvSpPr>
        <p:spPr>
          <a:xfrm>
            <a:off x="544173" y="2403920"/>
            <a:ext cx="2137555" cy="738664"/>
          </a:xfrm>
          <a:prstGeom prst="rect">
            <a:avLst/>
          </a:prstGeom>
          <a:noFill/>
        </p:spPr>
        <p:txBody>
          <a:bodyPr wrap="square" lIns="0" tIns="0" rIns="0" bIns="0" rtlCol="0" anchor="t">
            <a:spAutoFit/>
          </a:bodyPr>
          <a:lstStyle/>
          <a:p>
            <a:pPr>
              <a:spcAft>
                <a:spcPts val="529"/>
              </a:spcAft>
            </a:pPr>
            <a:r>
              <a:rPr lang="en-US" sz="2400" b="1" dirty="0"/>
              <a:t>Recognize the need</a:t>
            </a:r>
          </a:p>
        </p:txBody>
      </p:sp>
      <p:sp>
        <p:nvSpPr>
          <p:cNvPr id="29" name="TextBox 28">
            <a:extLst>
              <a:ext uri="{FF2B5EF4-FFF2-40B4-BE49-F238E27FC236}">
                <a16:creationId xmlns:a16="http://schemas.microsoft.com/office/drawing/2014/main" id="{9CA710CB-9343-AE82-9A4D-6D5E87773F19}"/>
              </a:ext>
            </a:extLst>
          </p:cNvPr>
          <p:cNvSpPr txBox="1"/>
          <p:nvPr/>
        </p:nvSpPr>
        <p:spPr>
          <a:xfrm>
            <a:off x="557400" y="4036471"/>
            <a:ext cx="2477900" cy="1231106"/>
          </a:xfrm>
          <a:prstGeom prst="rect">
            <a:avLst/>
          </a:prstGeom>
          <a:noFill/>
        </p:spPr>
        <p:txBody>
          <a:bodyPr wrap="square" lIns="0" tIns="0" rIns="0" bIns="0" rtlCol="0">
            <a:spAutoFit/>
          </a:bodyPr>
          <a:lstStyle/>
          <a:p>
            <a:r>
              <a:rPr lang="en-US" sz="1600" dirty="0"/>
              <a:t>Plan sponsors should strive to close the gap by providing robust education and training programs within their plans.</a:t>
            </a:r>
          </a:p>
        </p:txBody>
      </p:sp>
      <p:sp>
        <p:nvSpPr>
          <p:cNvPr id="7" name="Rectangle: Single Corner Rounded 67">
            <a:extLst>
              <a:ext uri="{FF2B5EF4-FFF2-40B4-BE49-F238E27FC236}">
                <a16:creationId xmlns:a16="http://schemas.microsoft.com/office/drawing/2014/main" id="{FD5B9A96-936A-BB72-B288-63964F9D1AD4}"/>
              </a:ext>
            </a:extLst>
          </p:cNvPr>
          <p:cNvSpPr/>
          <p:nvPr/>
        </p:nvSpPr>
        <p:spPr>
          <a:xfrm>
            <a:off x="4234610" y="1917627"/>
            <a:ext cx="2915378" cy="1809129"/>
          </a:xfrm>
          <a:prstGeom prst="round1Rect">
            <a:avLst>
              <a:gd name="adj" fmla="val 40344"/>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765" dirty="0"/>
          </a:p>
        </p:txBody>
      </p:sp>
      <p:grpSp>
        <p:nvGrpSpPr>
          <p:cNvPr id="36" name="Group 35">
            <a:extLst>
              <a:ext uri="{FF2B5EF4-FFF2-40B4-BE49-F238E27FC236}">
                <a16:creationId xmlns:a16="http://schemas.microsoft.com/office/drawing/2014/main" id="{FCFB10A3-2100-92AA-CB2F-4BED6B82D6A5}"/>
              </a:ext>
            </a:extLst>
          </p:cNvPr>
          <p:cNvGrpSpPr/>
          <p:nvPr/>
        </p:nvGrpSpPr>
        <p:grpSpPr>
          <a:xfrm>
            <a:off x="8410524" y="2496238"/>
            <a:ext cx="2639111" cy="2772276"/>
            <a:chOff x="9722594" y="2891335"/>
            <a:chExt cx="2990992" cy="3141913"/>
          </a:xfrm>
        </p:grpSpPr>
        <p:sp>
          <p:nvSpPr>
            <p:cNvPr id="38" name="TextBox 37">
              <a:extLst>
                <a:ext uri="{FF2B5EF4-FFF2-40B4-BE49-F238E27FC236}">
                  <a16:creationId xmlns:a16="http://schemas.microsoft.com/office/drawing/2014/main" id="{D46915E4-9CFC-F453-D91D-77C8BCA2F20E}"/>
                </a:ext>
              </a:extLst>
            </p:cNvPr>
            <p:cNvSpPr txBox="1"/>
            <p:nvPr/>
          </p:nvSpPr>
          <p:spPr>
            <a:xfrm>
              <a:off x="9722596" y="2891335"/>
              <a:ext cx="2990990" cy="837153"/>
            </a:xfrm>
            <a:prstGeom prst="rect">
              <a:avLst/>
            </a:prstGeom>
            <a:noFill/>
          </p:spPr>
          <p:txBody>
            <a:bodyPr wrap="square" lIns="0" tIns="0" rIns="0" bIns="0" rtlCol="0">
              <a:spAutoFit/>
            </a:bodyPr>
            <a:lstStyle/>
            <a:p>
              <a:pPr>
                <a:spcAft>
                  <a:spcPts val="529"/>
                </a:spcAft>
              </a:pPr>
              <a:r>
                <a:rPr lang="en-US" sz="2400" b="1" dirty="0"/>
                <a:t>Tailor</a:t>
              </a:r>
              <a:br>
                <a:rPr lang="en-US" sz="2400" b="1" dirty="0"/>
              </a:br>
              <a:r>
                <a:rPr lang="en-US" sz="2400" b="1" dirty="0"/>
                <a:t>content</a:t>
              </a:r>
            </a:p>
          </p:txBody>
        </p:sp>
        <p:sp>
          <p:nvSpPr>
            <p:cNvPr id="39" name="TextBox 38">
              <a:extLst>
                <a:ext uri="{FF2B5EF4-FFF2-40B4-BE49-F238E27FC236}">
                  <a16:creationId xmlns:a16="http://schemas.microsoft.com/office/drawing/2014/main" id="{654C795E-1D5F-9874-7825-21809828D5D2}"/>
                </a:ext>
              </a:extLst>
            </p:cNvPr>
            <p:cNvSpPr txBox="1"/>
            <p:nvPr/>
          </p:nvSpPr>
          <p:spPr>
            <a:xfrm>
              <a:off x="9722594" y="4637995"/>
              <a:ext cx="2582616" cy="1395253"/>
            </a:xfrm>
            <a:prstGeom prst="rect">
              <a:avLst/>
            </a:prstGeom>
            <a:noFill/>
          </p:spPr>
          <p:txBody>
            <a:bodyPr wrap="square" lIns="0" tIns="0" rIns="0" bIns="0" rtlCol="0">
              <a:spAutoFit/>
            </a:bodyPr>
            <a:lstStyle>
              <a:defPPr>
                <a:defRPr lang="en-US"/>
              </a:defPPr>
              <a:lvl1pPr>
                <a:spcBef>
                  <a:spcPts val="300"/>
                </a:spcBef>
                <a:spcAft>
                  <a:spcPts val="600"/>
                </a:spcAft>
                <a:defRPr sz="2400">
                  <a:solidFill>
                    <a:schemeClr val="bg1"/>
                  </a:solidFill>
                </a:defRPr>
              </a:lvl1pPr>
            </a:lstStyle>
            <a:p>
              <a:r>
                <a:rPr lang="en-US" sz="1600" dirty="0">
                  <a:solidFill>
                    <a:schemeClr val="tx1"/>
                  </a:solidFill>
                </a:rPr>
                <a:t>Educational materials should be adapted to the topics that are most relevant to participants at different career stages.</a:t>
              </a:r>
            </a:p>
          </p:txBody>
        </p:sp>
      </p:grpSp>
      <p:sp>
        <p:nvSpPr>
          <p:cNvPr id="5" name="Title 4">
            <a:extLst>
              <a:ext uri="{FF2B5EF4-FFF2-40B4-BE49-F238E27FC236}">
                <a16:creationId xmlns:a16="http://schemas.microsoft.com/office/drawing/2014/main" id="{5F947FA1-415E-D5A4-BBDF-98412B8C1D51}"/>
              </a:ext>
            </a:extLst>
          </p:cNvPr>
          <p:cNvSpPr>
            <a:spLocks noGrp="1"/>
          </p:cNvSpPr>
          <p:nvPr>
            <p:ph type="title"/>
          </p:nvPr>
        </p:nvSpPr>
        <p:spPr/>
        <p:txBody>
          <a:bodyPr/>
          <a:lstStyle/>
          <a:p>
            <a:r>
              <a:rPr lang="en-US" dirty="0"/>
              <a:t>Implications for plan sponsors: participants need a solid knowledge base to help them plan</a:t>
            </a:r>
          </a:p>
        </p:txBody>
      </p:sp>
      <p:sp>
        <p:nvSpPr>
          <p:cNvPr id="2" name="Text Placeholder 1">
            <a:extLst>
              <a:ext uri="{FF2B5EF4-FFF2-40B4-BE49-F238E27FC236}">
                <a16:creationId xmlns:a16="http://schemas.microsoft.com/office/drawing/2014/main" id="{91F4AE96-BFAC-3B0F-86B4-1F686F1FA3DE}"/>
              </a:ext>
            </a:extLst>
          </p:cNvPr>
          <p:cNvSpPr>
            <a:spLocks noGrp="1"/>
          </p:cNvSpPr>
          <p:nvPr>
            <p:ph type="body" sz="quarter" idx="23"/>
          </p:nvPr>
        </p:nvSpPr>
        <p:spPr/>
        <p:txBody>
          <a:bodyPr/>
          <a:lstStyle/>
          <a:p>
            <a:r>
              <a:rPr lang="en-US" dirty="0"/>
              <a:t>Source: Nuveen and TIAA Institute Participant Sentiment Survey on Lifetime Income (2025).</a:t>
            </a:r>
          </a:p>
        </p:txBody>
      </p:sp>
      <p:sp>
        <p:nvSpPr>
          <p:cNvPr id="3" name="Footer Placeholder 2">
            <a:extLst>
              <a:ext uri="{FF2B5EF4-FFF2-40B4-BE49-F238E27FC236}">
                <a16:creationId xmlns:a16="http://schemas.microsoft.com/office/drawing/2014/main" id="{DC40519D-8AB4-2ECC-62AD-B0F3E471C729}"/>
              </a:ext>
            </a:extLst>
          </p:cNvPr>
          <p:cNvSpPr>
            <a:spLocks noGrp="1"/>
          </p:cNvSpPr>
          <p:nvPr>
            <p:ph type="ftr" sz="quarter" idx="21"/>
          </p:nvPr>
        </p:nvSpPr>
        <p:spPr/>
        <p:txBody>
          <a:bodyPr/>
          <a:lstStyle/>
          <a:p>
            <a:endParaRPr lang="en-US" dirty="0"/>
          </a:p>
        </p:txBody>
      </p:sp>
      <p:sp>
        <p:nvSpPr>
          <p:cNvPr id="4" name="Slide Number Placeholder 3">
            <a:extLst>
              <a:ext uri="{FF2B5EF4-FFF2-40B4-BE49-F238E27FC236}">
                <a16:creationId xmlns:a16="http://schemas.microsoft.com/office/drawing/2014/main" id="{6247D21F-69BC-F05E-68C3-08BC6AEA82F9}"/>
              </a:ext>
            </a:extLst>
          </p:cNvPr>
          <p:cNvSpPr>
            <a:spLocks noGrp="1"/>
          </p:cNvSpPr>
          <p:nvPr>
            <p:ph type="sldNum" sz="quarter" idx="22"/>
          </p:nvPr>
        </p:nvSpPr>
        <p:spPr/>
        <p:txBody>
          <a:bodyPr/>
          <a:lstStyle/>
          <a:p>
            <a:fld id="{6772E023-1036-8A41-858B-B2D045903905}" type="slidenum">
              <a:rPr lang="en-US" smtClean="0"/>
              <a:pPr/>
              <a:t>18</a:t>
            </a:fld>
            <a:endParaRPr lang="en-US" dirty="0"/>
          </a:p>
        </p:txBody>
      </p:sp>
      <p:sp>
        <p:nvSpPr>
          <p:cNvPr id="9" name="Rectangle: Single Corner Rounded 67">
            <a:extLst>
              <a:ext uri="{FF2B5EF4-FFF2-40B4-BE49-F238E27FC236}">
                <a16:creationId xmlns:a16="http://schemas.microsoft.com/office/drawing/2014/main" id="{B663F70E-6640-EA62-EED1-BF0E1E2887F5}"/>
              </a:ext>
            </a:extLst>
          </p:cNvPr>
          <p:cNvSpPr/>
          <p:nvPr/>
        </p:nvSpPr>
        <p:spPr>
          <a:xfrm>
            <a:off x="4234610" y="3723375"/>
            <a:ext cx="2915378" cy="2062702"/>
          </a:xfrm>
          <a:prstGeom prst="rect">
            <a:avLst/>
          </a:prstGeom>
          <a:solidFill>
            <a:schemeClr val="accent4">
              <a:alpha val="1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765" dirty="0"/>
          </a:p>
        </p:txBody>
      </p:sp>
      <p:grpSp>
        <p:nvGrpSpPr>
          <p:cNvPr id="31" name="Group 30">
            <a:extLst>
              <a:ext uri="{FF2B5EF4-FFF2-40B4-BE49-F238E27FC236}">
                <a16:creationId xmlns:a16="http://schemas.microsoft.com/office/drawing/2014/main" id="{1DAB0811-40FB-BC1E-29C9-C8B7A53851DC}"/>
              </a:ext>
            </a:extLst>
          </p:cNvPr>
          <p:cNvGrpSpPr/>
          <p:nvPr/>
        </p:nvGrpSpPr>
        <p:grpSpPr>
          <a:xfrm>
            <a:off x="4513828" y="2267531"/>
            <a:ext cx="2510151" cy="3000046"/>
            <a:chOff x="5301145" y="2675418"/>
            <a:chExt cx="2844838" cy="3400052"/>
          </a:xfrm>
        </p:grpSpPr>
        <p:sp>
          <p:nvSpPr>
            <p:cNvPr id="33" name="TextBox 32">
              <a:extLst>
                <a:ext uri="{FF2B5EF4-FFF2-40B4-BE49-F238E27FC236}">
                  <a16:creationId xmlns:a16="http://schemas.microsoft.com/office/drawing/2014/main" id="{332A8DEA-9907-5C47-7180-730A83349467}"/>
                </a:ext>
              </a:extLst>
            </p:cNvPr>
            <p:cNvSpPr txBox="1"/>
            <p:nvPr/>
          </p:nvSpPr>
          <p:spPr>
            <a:xfrm>
              <a:off x="5301145" y="2675418"/>
              <a:ext cx="2563992" cy="1255729"/>
            </a:xfrm>
            <a:prstGeom prst="rect">
              <a:avLst/>
            </a:prstGeom>
            <a:noFill/>
          </p:spPr>
          <p:txBody>
            <a:bodyPr wrap="square" lIns="0" tIns="0" rIns="0" bIns="0" rtlCol="0">
              <a:spAutoFit/>
            </a:bodyPr>
            <a:lstStyle/>
            <a:p>
              <a:pPr>
                <a:spcAft>
                  <a:spcPts val="529"/>
                </a:spcAft>
              </a:pPr>
              <a:r>
                <a:rPr lang="en-US" sz="2400" b="1" dirty="0"/>
                <a:t>Cover applicable topics</a:t>
              </a:r>
            </a:p>
          </p:txBody>
        </p:sp>
        <p:sp>
          <p:nvSpPr>
            <p:cNvPr id="34" name="TextBox 33">
              <a:extLst>
                <a:ext uri="{FF2B5EF4-FFF2-40B4-BE49-F238E27FC236}">
                  <a16:creationId xmlns:a16="http://schemas.microsoft.com/office/drawing/2014/main" id="{3C21A5EF-645C-938B-BCA0-73D432B0E93F}"/>
                </a:ext>
              </a:extLst>
            </p:cNvPr>
            <p:cNvSpPr txBox="1"/>
            <p:nvPr/>
          </p:nvSpPr>
          <p:spPr>
            <a:xfrm>
              <a:off x="5301145" y="4680217"/>
              <a:ext cx="2844838" cy="1395253"/>
            </a:xfrm>
            <a:prstGeom prst="rect">
              <a:avLst/>
            </a:prstGeom>
            <a:noFill/>
          </p:spPr>
          <p:txBody>
            <a:bodyPr wrap="square" lIns="0" tIns="0" rIns="0" bIns="0" rtlCol="0">
              <a:spAutoFit/>
            </a:bodyPr>
            <a:lstStyle>
              <a:defPPr>
                <a:defRPr lang="en-US"/>
              </a:defPPr>
              <a:lvl1pPr>
                <a:spcBef>
                  <a:spcPts val="300"/>
                </a:spcBef>
                <a:spcAft>
                  <a:spcPts val="600"/>
                </a:spcAft>
                <a:defRPr sz="2000">
                  <a:solidFill>
                    <a:schemeClr val="bg1"/>
                  </a:solidFill>
                </a:defRPr>
              </a:lvl1pPr>
            </a:lstStyle>
            <a:p>
              <a:r>
                <a:rPr lang="en-US" sz="1600" dirty="0">
                  <a:solidFill>
                    <a:schemeClr val="tx1"/>
                  </a:solidFill>
                </a:rPr>
                <a:t>Content should extend beyond 401(k) savings and withdrawals to include other retirement-related topics. </a:t>
              </a:r>
            </a:p>
          </p:txBody>
        </p:sp>
      </p:grpSp>
    </p:spTree>
    <p:extLst>
      <p:ext uri="{BB962C8B-B14F-4D97-AF65-F5344CB8AC3E}">
        <p14:creationId xmlns:p14="http://schemas.microsoft.com/office/powerpoint/2010/main" val="305532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98A24-D939-CED2-6A7E-F69BCD7773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22515E-217E-CC05-27A7-BBFACFD23C08}"/>
              </a:ext>
            </a:extLst>
          </p:cNvPr>
          <p:cNvSpPr>
            <a:spLocks noGrp="1"/>
          </p:cNvSpPr>
          <p:nvPr>
            <p:ph type="title"/>
          </p:nvPr>
        </p:nvSpPr>
        <p:spPr>
          <a:xfrm>
            <a:off x="345123" y="296863"/>
            <a:ext cx="11522074" cy="1227137"/>
          </a:xfrm>
        </p:spPr>
        <p:txBody>
          <a:bodyPr anchor="t"/>
          <a:lstStyle/>
          <a:p>
            <a:r>
              <a:rPr lang="en-US" dirty="0"/>
              <a:t>Insights from the retirement fluency and longevity literacy questionnaire</a:t>
            </a:r>
          </a:p>
        </p:txBody>
      </p:sp>
      <p:sp>
        <p:nvSpPr>
          <p:cNvPr id="4" name="Footer Placeholder 3">
            <a:extLst>
              <a:ext uri="{FF2B5EF4-FFF2-40B4-BE49-F238E27FC236}">
                <a16:creationId xmlns:a16="http://schemas.microsoft.com/office/drawing/2014/main" id="{57DB5F9A-7435-9230-3365-400EFD393220}"/>
              </a:ext>
            </a:extLst>
          </p:cNvPr>
          <p:cNvSpPr>
            <a:spLocks noGrp="1"/>
          </p:cNvSpPr>
          <p:nvPr>
            <p:ph type="ftr" sz="quarter" idx="21"/>
          </p:nvPr>
        </p:nvSpPr>
        <p:spPr>
          <a:xfrm>
            <a:off x="345122" y="6397825"/>
            <a:ext cx="9601200" cy="125727"/>
          </a:xfrm>
        </p:spPr>
        <p:txBody>
          <a:bodyPr/>
          <a:lstStyle/>
          <a:p>
            <a:endParaRPr lang="en-US" dirty="0"/>
          </a:p>
        </p:txBody>
      </p:sp>
      <p:sp>
        <p:nvSpPr>
          <p:cNvPr id="5" name="Slide Number Placeholder 4">
            <a:extLst>
              <a:ext uri="{FF2B5EF4-FFF2-40B4-BE49-F238E27FC236}">
                <a16:creationId xmlns:a16="http://schemas.microsoft.com/office/drawing/2014/main" id="{8884604C-C977-929E-35A7-DB05B266260E}"/>
              </a:ext>
            </a:extLst>
          </p:cNvPr>
          <p:cNvSpPr>
            <a:spLocks noGrp="1"/>
          </p:cNvSpPr>
          <p:nvPr>
            <p:ph type="sldNum" sz="quarter" idx="22"/>
          </p:nvPr>
        </p:nvSpPr>
        <p:spPr>
          <a:xfrm>
            <a:off x="11541760" y="6397825"/>
            <a:ext cx="315276" cy="365125"/>
          </a:xfrm>
        </p:spPr>
        <p:txBody>
          <a:bodyPr/>
          <a:lstStyle/>
          <a:p>
            <a:fld id="{6772E023-1036-8A41-858B-B2D045903905}" type="slidenum">
              <a:rPr lang="en-US" smtClean="0"/>
              <a:pPr/>
              <a:t>19</a:t>
            </a:fld>
            <a:endParaRPr lang="en-US" dirty="0"/>
          </a:p>
        </p:txBody>
      </p:sp>
      <p:sp>
        <p:nvSpPr>
          <p:cNvPr id="3" name="Text Placeholder 2">
            <a:extLst>
              <a:ext uri="{FF2B5EF4-FFF2-40B4-BE49-F238E27FC236}">
                <a16:creationId xmlns:a16="http://schemas.microsoft.com/office/drawing/2014/main" id="{3C36217E-3CAA-2BBD-89E6-64FD77F3EE17}"/>
              </a:ext>
            </a:extLst>
          </p:cNvPr>
          <p:cNvSpPr>
            <a:spLocks noGrp="1"/>
          </p:cNvSpPr>
          <p:nvPr>
            <p:ph type="body" sz="quarter" idx="23"/>
          </p:nvPr>
        </p:nvSpPr>
        <p:spPr>
          <a:xfrm>
            <a:off x="344489" y="5975864"/>
            <a:ext cx="11522074" cy="365125"/>
          </a:xfrm>
        </p:spPr>
        <p:txBody>
          <a:bodyPr/>
          <a:lstStyle/>
          <a:p>
            <a:r>
              <a:rPr lang="en-US" dirty="0"/>
              <a:t>Source: Nuveen and TIAA Institute Participant Sentiment Survey on Lifetime Income (2025).</a:t>
            </a:r>
          </a:p>
        </p:txBody>
      </p:sp>
      <p:graphicFrame>
        <p:nvGraphicFramePr>
          <p:cNvPr id="12" name="Table 11">
            <a:extLst>
              <a:ext uri="{FF2B5EF4-FFF2-40B4-BE49-F238E27FC236}">
                <a16:creationId xmlns:a16="http://schemas.microsoft.com/office/drawing/2014/main" id="{6EC9415F-7EFB-895F-D0CB-75E323E3C25A}"/>
              </a:ext>
            </a:extLst>
          </p:cNvPr>
          <p:cNvGraphicFramePr>
            <a:graphicFrameLocks noGrp="1"/>
          </p:cNvGraphicFramePr>
          <p:nvPr>
            <p:extLst>
              <p:ext uri="{D42A27DB-BD31-4B8C-83A1-F6EECF244321}">
                <p14:modId xmlns:p14="http://schemas.microsoft.com/office/powerpoint/2010/main" val="1573579998"/>
              </p:ext>
            </p:extLst>
          </p:nvPr>
        </p:nvGraphicFramePr>
        <p:xfrm>
          <a:off x="334963" y="1778775"/>
          <a:ext cx="11522075" cy="4084143"/>
        </p:xfrm>
        <a:graphic>
          <a:graphicData uri="http://schemas.openxmlformats.org/drawingml/2006/table">
            <a:tbl>
              <a:tblPr firstRow="1" bandRow="1">
                <a:tableStyleId>{5C22544A-7EE6-4342-B048-85BDC9FD1C3A}</a:tableStyleId>
              </a:tblPr>
              <a:tblGrid>
                <a:gridCol w="1926364">
                  <a:extLst>
                    <a:ext uri="{9D8B030D-6E8A-4147-A177-3AD203B41FA5}">
                      <a16:colId xmlns:a16="http://schemas.microsoft.com/office/drawing/2014/main" val="1652384457"/>
                    </a:ext>
                  </a:extLst>
                </a:gridCol>
                <a:gridCol w="1979974">
                  <a:extLst>
                    <a:ext uri="{9D8B030D-6E8A-4147-A177-3AD203B41FA5}">
                      <a16:colId xmlns:a16="http://schemas.microsoft.com/office/drawing/2014/main" val="1965245763"/>
                    </a:ext>
                  </a:extLst>
                </a:gridCol>
                <a:gridCol w="1924975">
                  <a:extLst>
                    <a:ext uri="{9D8B030D-6E8A-4147-A177-3AD203B41FA5}">
                      <a16:colId xmlns:a16="http://schemas.microsoft.com/office/drawing/2014/main" val="4271387614"/>
                    </a:ext>
                  </a:extLst>
                </a:gridCol>
                <a:gridCol w="2117473">
                  <a:extLst>
                    <a:ext uri="{9D8B030D-6E8A-4147-A177-3AD203B41FA5}">
                      <a16:colId xmlns:a16="http://schemas.microsoft.com/office/drawing/2014/main" val="3039837850"/>
                    </a:ext>
                  </a:extLst>
                </a:gridCol>
                <a:gridCol w="1924974">
                  <a:extLst>
                    <a:ext uri="{9D8B030D-6E8A-4147-A177-3AD203B41FA5}">
                      <a16:colId xmlns:a16="http://schemas.microsoft.com/office/drawing/2014/main" val="71086995"/>
                    </a:ext>
                  </a:extLst>
                </a:gridCol>
                <a:gridCol w="1648315">
                  <a:extLst>
                    <a:ext uri="{9D8B030D-6E8A-4147-A177-3AD203B41FA5}">
                      <a16:colId xmlns:a16="http://schemas.microsoft.com/office/drawing/2014/main" val="2510923852"/>
                    </a:ext>
                  </a:extLst>
                </a:gridCol>
              </a:tblGrid>
              <a:tr h="734558">
                <a:tc>
                  <a:txBody>
                    <a:bodyPr/>
                    <a:lstStyle/>
                    <a:p>
                      <a:pPr marL="0" marR="0" lvl="0" indent="0" algn="ctr" defTabSz="502920" rtl="0" eaLnBrk="1" fontAlgn="auto" latinLnBrk="0" hangingPunct="1">
                        <a:lnSpc>
                          <a:spcPct val="100000"/>
                        </a:lnSpc>
                        <a:spcBef>
                          <a:spcPts val="0"/>
                        </a:spcBef>
                        <a:spcAft>
                          <a:spcPts val="0"/>
                        </a:spcAft>
                        <a:buClrTx/>
                        <a:buSzTx/>
                        <a:buFontTx/>
                        <a:buNone/>
                        <a:tabLst/>
                        <a:defRPr/>
                      </a:pPr>
                      <a:endParaRPr lang="en-US" sz="1400" b="1" dirty="0">
                        <a:solidFill>
                          <a:schemeClr val="tx1"/>
                        </a:solidFill>
                      </a:endParaRPr>
                    </a:p>
                  </a:txBody>
                  <a:tcPr marL="121024" marR="121024" marT="121024" marB="121024" anchor="b">
                    <a:lnL w="12700" cmpd="sng">
                      <a:noFill/>
                    </a:lnL>
                    <a:lnR w="12700" cmpd="sng">
                      <a:noFill/>
                    </a:lnR>
                    <a:lnT w="12700" cmpd="sng">
                      <a:noFill/>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502920" rtl="0" eaLnBrk="1" fontAlgn="auto" latinLnBrk="0" hangingPunct="1">
                        <a:lnSpc>
                          <a:spcPct val="100000"/>
                        </a:lnSpc>
                        <a:spcBef>
                          <a:spcPts val="0"/>
                        </a:spcBef>
                        <a:spcAft>
                          <a:spcPts val="0"/>
                        </a:spcAft>
                        <a:buClrTx/>
                        <a:buSzTx/>
                        <a:buFontTx/>
                        <a:buNone/>
                        <a:tabLst/>
                        <a:defRPr/>
                      </a:pPr>
                      <a:r>
                        <a:rPr lang="en-US" sz="1400" dirty="0">
                          <a:solidFill>
                            <a:schemeClr val="bg1"/>
                          </a:solidFill>
                        </a:rPr>
                        <a:t>Social Security benefits</a:t>
                      </a:r>
                    </a:p>
                  </a:txBody>
                  <a:tcPr marL="121024" marR="121024" marT="121024" marB="121024" anchor="b">
                    <a:lnL w="12700" cmpd="sng">
                      <a:noFill/>
                    </a:lnL>
                    <a:lnR w="12700" cmpd="sng">
                      <a:noFill/>
                    </a:lnR>
                    <a:lnT w="12700" cmpd="sng">
                      <a:noFill/>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502920" rtl="0" eaLnBrk="1" fontAlgn="auto" latinLnBrk="0" hangingPunct="1">
                        <a:lnSpc>
                          <a:spcPct val="100000"/>
                        </a:lnSpc>
                        <a:spcBef>
                          <a:spcPts val="0"/>
                        </a:spcBef>
                        <a:spcAft>
                          <a:spcPts val="0"/>
                        </a:spcAft>
                        <a:buClrTx/>
                        <a:buSzTx/>
                        <a:buFontTx/>
                        <a:buNone/>
                        <a:tabLst/>
                        <a:defRPr/>
                      </a:pPr>
                      <a:r>
                        <a:rPr lang="en-US" sz="1400" dirty="0">
                          <a:solidFill>
                            <a:schemeClr val="bg1"/>
                          </a:solidFill>
                        </a:rPr>
                        <a:t>Medicare </a:t>
                      </a:r>
                      <a:br>
                        <a:rPr lang="en-US" sz="1400" dirty="0">
                          <a:solidFill>
                            <a:schemeClr val="bg1"/>
                          </a:solidFill>
                        </a:rPr>
                      </a:br>
                      <a:r>
                        <a:rPr lang="en-US" sz="1400" dirty="0">
                          <a:solidFill>
                            <a:schemeClr val="bg1"/>
                          </a:solidFill>
                        </a:rPr>
                        <a:t>benefits</a:t>
                      </a:r>
                    </a:p>
                  </a:txBody>
                  <a:tcPr marL="121024" marR="121024" marT="121024" marB="121024" anchor="b">
                    <a:lnL w="12700" cmpd="sng">
                      <a:noFill/>
                    </a:lnL>
                    <a:lnR w="12700" cmpd="sng">
                      <a:noFill/>
                    </a:lnR>
                    <a:lnT w="12700" cmpd="sng">
                      <a:noFill/>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502920" rtl="0" eaLnBrk="1" fontAlgn="auto" latinLnBrk="0" hangingPunct="1">
                        <a:lnSpc>
                          <a:spcPct val="100000"/>
                        </a:lnSpc>
                        <a:spcBef>
                          <a:spcPts val="0"/>
                        </a:spcBef>
                        <a:spcAft>
                          <a:spcPts val="0"/>
                        </a:spcAft>
                        <a:buClrTx/>
                        <a:buSzTx/>
                        <a:buFontTx/>
                        <a:buNone/>
                        <a:tabLst/>
                        <a:defRPr/>
                      </a:pPr>
                      <a:r>
                        <a:rPr lang="en-US" sz="1400" dirty="0">
                          <a:solidFill>
                            <a:schemeClr val="bg1"/>
                          </a:solidFill>
                        </a:rPr>
                        <a:t>401(k) saving and withdrawals</a:t>
                      </a:r>
                    </a:p>
                  </a:txBody>
                  <a:tcPr marL="121024" marR="121024" marT="121024" marB="121024" anchor="b">
                    <a:lnL w="12700" cmpd="sng">
                      <a:noFill/>
                    </a:lnL>
                    <a:lnR w="12700" cmpd="sng">
                      <a:noFill/>
                    </a:lnR>
                    <a:lnT w="12700" cmpd="sng">
                      <a:noFill/>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502920" rtl="0" eaLnBrk="1" fontAlgn="auto" latinLnBrk="0" hangingPunct="1">
                        <a:lnSpc>
                          <a:spcPct val="100000"/>
                        </a:lnSpc>
                        <a:spcBef>
                          <a:spcPts val="0"/>
                        </a:spcBef>
                        <a:spcAft>
                          <a:spcPts val="0"/>
                        </a:spcAft>
                        <a:buClrTx/>
                        <a:buSzTx/>
                        <a:buFontTx/>
                        <a:buNone/>
                        <a:tabLst/>
                        <a:defRPr/>
                      </a:pPr>
                      <a:r>
                        <a:rPr lang="en-US" sz="1400" dirty="0">
                          <a:solidFill>
                            <a:schemeClr val="bg1"/>
                          </a:solidFill>
                        </a:rPr>
                        <a:t>Long-term </a:t>
                      </a:r>
                      <a:br>
                        <a:rPr lang="en-US" sz="1400" dirty="0">
                          <a:solidFill>
                            <a:schemeClr val="bg1"/>
                          </a:solidFill>
                        </a:rPr>
                      </a:br>
                      <a:r>
                        <a:rPr lang="en-US" sz="1400" dirty="0">
                          <a:solidFill>
                            <a:schemeClr val="bg1"/>
                          </a:solidFill>
                        </a:rPr>
                        <a:t>care</a:t>
                      </a:r>
                    </a:p>
                  </a:txBody>
                  <a:tcPr marL="121024" marR="121024" marT="121024" marB="121024" anchor="b">
                    <a:lnL w="12700" cmpd="sng">
                      <a:noFill/>
                    </a:lnL>
                    <a:lnR w="12700" cmpd="sng">
                      <a:noFill/>
                    </a:lnR>
                    <a:lnT w="12700" cmpd="sng">
                      <a:noFill/>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502920" rtl="0" eaLnBrk="1" fontAlgn="auto" latinLnBrk="0" hangingPunct="1">
                        <a:lnSpc>
                          <a:spcPct val="100000"/>
                        </a:lnSpc>
                        <a:spcBef>
                          <a:spcPts val="0"/>
                        </a:spcBef>
                        <a:spcAft>
                          <a:spcPts val="0"/>
                        </a:spcAft>
                        <a:buClrTx/>
                        <a:buSzTx/>
                        <a:buFontTx/>
                        <a:buNone/>
                        <a:tabLst/>
                        <a:defRPr/>
                      </a:pPr>
                      <a:r>
                        <a:rPr lang="en-US" sz="1400" dirty="0">
                          <a:solidFill>
                            <a:schemeClr val="bg1"/>
                          </a:solidFill>
                        </a:rPr>
                        <a:t>Longevity</a:t>
                      </a:r>
                    </a:p>
                  </a:txBody>
                  <a:tcPr marL="121024" marR="121024" marT="121024" marB="121024" anchor="b">
                    <a:lnL w="12700" cmpd="sng">
                      <a:noFill/>
                    </a:lnL>
                    <a:lnR w="12700" cmpd="sng">
                      <a:noFill/>
                    </a:lnR>
                    <a:lnT w="12700" cmpd="sng">
                      <a:noFill/>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931652349"/>
                  </a:ext>
                </a:extLst>
              </a:tr>
              <a:tr h="1439734">
                <a:tc>
                  <a:txBody>
                    <a:bodyPr/>
                    <a:lstStyle/>
                    <a:p>
                      <a:r>
                        <a:rPr lang="en-US" sz="1600" b="1" dirty="0">
                          <a:solidFill>
                            <a:schemeClr val="tx1"/>
                          </a:solidFill>
                        </a:rPr>
                        <a:t>Insights from the survey</a:t>
                      </a:r>
                    </a:p>
                  </a:txBody>
                  <a:tcPr marL="121024" marR="121024" marT="121024" marB="121024">
                    <a:lnL w="12700" cmpd="sng">
                      <a:noFill/>
                    </a:lnL>
                    <a:lnR w="12700" cmpd="sng">
                      <a:noFill/>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l"/>
                      <a:r>
                        <a:rPr lang="en-US" sz="1400" dirty="0">
                          <a:solidFill>
                            <a:schemeClr val="tx1"/>
                          </a:solidFill>
                        </a:rPr>
                        <a:t>Many employees do not understand Social Security claiming and benefit calculations. </a:t>
                      </a:r>
                    </a:p>
                  </a:txBody>
                  <a:tcPr marL="121024" marR="121024" marT="121024" marB="121024">
                    <a:lnL w="12700" cmpd="sng">
                      <a:noFill/>
                    </a:lnL>
                    <a:lnR w="12700" cmpd="sng">
                      <a:noFill/>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3E5DC">
                        <a:alpha val="50000"/>
                      </a:srgbClr>
                    </a:solidFill>
                  </a:tcPr>
                </a:tc>
                <a:tc>
                  <a:txBody>
                    <a:bodyPr/>
                    <a:lstStyle/>
                    <a:p>
                      <a:pPr algn="l"/>
                      <a:r>
                        <a:rPr lang="en-US" sz="1400" dirty="0">
                          <a:solidFill>
                            <a:schemeClr val="tx1"/>
                          </a:solidFill>
                        </a:rPr>
                        <a:t>Employees need help navigating the confusing Medicare landscape.</a:t>
                      </a:r>
                    </a:p>
                  </a:txBody>
                  <a:tcPr marL="121024" marR="121024" marT="121024" marB="121024">
                    <a:lnL w="12700" cmpd="sng">
                      <a:noFill/>
                    </a:lnL>
                    <a:lnR w="12700" cmpd="sng">
                      <a:noFill/>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3E5DC">
                        <a:alpha val="50000"/>
                      </a:srgbClr>
                    </a:solidFill>
                  </a:tcPr>
                </a:tc>
                <a:tc>
                  <a:txBody>
                    <a:bodyPr/>
                    <a:lstStyle/>
                    <a:p>
                      <a:pPr algn="l"/>
                      <a:r>
                        <a:rPr lang="en-US" sz="1400" dirty="0">
                          <a:solidFill>
                            <a:schemeClr val="tx1"/>
                          </a:solidFill>
                        </a:rPr>
                        <a:t>There is a lack of foundational knowledge around key 401(k) saving and withdrawals concepts.</a:t>
                      </a:r>
                    </a:p>
                  </a:txBody>
                  <a:tcPr marL="121024" marR="121024" marT="121024" marB="121024">
                    <a:lnL w="12700" cmpd="sng">
                      <a:noFill/>
                    </a:lnL>
                    <a:lnR w="12700" cmpd="sng">
                      <a:noFill/>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3E5DC">
                        <a:alpha val="50000"/>
                      </a:srgbClr>
                    </a:solidFill>
                  </a:tcPr>
                </a:tc>
                <a:tc>
                  <a:txBody>
                    <a:bodyPr/>
                    <a:lstStyle/>
                    <a:p>
                      <a:pPr algn="l"/>
                      <a:r>
                        <a:rPr lang="en-US" sz="1400" dirty="0">
                          <a:solidFill>
                            <a:schemeClr val="tx1"/>
                          </a:solidFill>
                        </a:rPr>
                        <a:t>Participants are not well-prepared for long‑term care expenses. </a:t>
                      </a:r>
                    </a:p>
                  </a:txBody>
                  <a:tcPr marL="121024" marR="121024" marT="121024" marB="121024">
                    <a:lnL w="12700" cmpd="sng">
                      <a:noFill/>
                    </a:lnL>
                    <a:lnR w="12700" cmpd="sng">
                      <a:noFill/>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3E5DC">
                        <a:alpha val="50000"/>
                      </a:srgbClr>
                    </a:solidFill>
                  </a:tcPr>
                </a:tc>
                <a:tc>
                  <a:txBody>
                    <a:bodyPr/>
                    <a:lstStyle/>
                    <a:p>
                      <a:pPr marL="0" marR="0" lvl="0" indent="0" algn="l" defTabSz="502920" rtl="0" eaLnBrk="1" fontAlgn="auto" latinLnBrk="0" hangingPunct="1">
                        <a:lnSpc>
                          <a:spcPct val="100000"/>
                        </a:lnSpc>
                        <a:spcBef>
                          <a:spcPts val="0"/>
                        </a:spcBef>
                        <a:spcAft>
                          <a:spcPts val="0"/>
                        </a:spcAft>
                        <a:buClrTx/>
                        <a:buSzTx/>
                        <a:buFontTx/>
                        <a:buNone/>
                        <a:tabLst/>
                        <a:defRPr/>
                      </a:pPr>
                      <a:r>
                        <a:rPr lang="en-US" sz="1400" dirty="0">
                          <a:solidFill>
                            <a:schemeClr val="tx1"/>
                          </a:solidFill>
                        </a:rPr>
                        <a:t>Many lack clarity on how long retirement may last. </a:t>
                      </a:r>
                    </a:p>
                  </a:txBody>
                  <a:tcPr marL="121024" marR="121024" marT="121024" marB="121024">
                    <a:lnL w="12700" cmpd="sng">
                      <a:noFill/>
                    </a:lnL>
                    <a:lnR w="12700" cmpd="sng">
                      <a:noFill/>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3E5DC">
                        <a:alpha val="50000"/>
                      </a:srgbClr>
                    </a:solidFill>
                  </a:tcPr>
                </a:tc>
                <a:extLst>
                  <a:ext uri="{0D108BD9-81ED-4DB2-BD59-A6C34878D82A}">
                    <a16:rowId xmlns:a16="http://schemas.microsoft.com/office/drawing/2014/main" val="1321560466"/>
                  </a:ext>
                </a:extLst>
              </a:tr>
              <a:tr h="1909851">
                <a:tc>
                  <a:txBody>
                    <a:bodyPr/>
                    <a:lstStyle/>
                    <a:p>
                      <a:r>
                        <a:rPr lang="en-US" sz="1600" b="1" dirty="0">
                          <a:solidFill>
                            <a:schemeClr val="tx1"/>
                          </a:solidFill>
                        </a:rPr>
                        <a:t>Examples of how plan sponsors can help</a:t>
                      </a:r>
                    </a:p>
                  </a:txBody>
                  <a:tcPr marL="121024" marR="121024" marT="121024" marB="121024">
                    <a:lnL w="12700" cmpd="sng">
                      <a:noFill/>
                    </a:lnL>
                    <a:lnR w="12700" cmpd="sng">
                      <a:noFill/>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502920" rtl="0" eaLnBrk="1" fontAlgn="auto" latinLnBrk="0" hangingPunct="1">
                        <a:lnSpc>
                          <a:spcPct val="100000"/>
                        </a:lnSpc>
                        <a:spcBef>
                          <a:spcPts val="0"/>
                        </a:spcBef>
                        <a:spcAft>
                          <a:spcPts val="0"/>
                        </a:spcAft>
                        <a:buClrTx/>
                        <a:buSzTx/>
                        <a:buFontTx/>
                        <a:buNone/>
                        <a:tabLst/>
                        <a:defRPr/>
                      </a:pPr>
                      <a:r>
                        <a:rPr lang="en-US" sz="1400" dirty="0">
                          <a:solidFill>
                            <a:schemeClr val="tx1"/>
                          </a:solidFill>
                        </a:rPr>
                        <a:t>Provide tools such as interactive calculators, benefits guides and clear education on the basics.</a:t>
                      </a:r>
                    </a:p>
                    <a:p>
                      <a:pPr algn="l"/>
                      <a:endParaRPr lang="en-US" sz="1400" dirty="0">
                        <a:solidFill>
                          <a:schemeClr val="tx1"/>
                        </a:solidFill>
                      </a:endParaRPr>
                    </a:p>
                  </a:txBody>
                  <a:tcPr marL="121024" marR="121024" marT="121024" marB="121024">
                    <a:lnL w="12700" cmpd="sng">
                      <a:noFill/>
                    </a:lnL>
                    <a:lnR w="12700" cmpd="sng">
                      <a:noFill/>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3E5DC">
                        <a:alpha val="50000"/>
                      </a:srgbClr>
                    </a:solidFill>
                  </a:tcPr>
                </a:tc>
                <a:tc>
                  <a:txBody>
                    <a:bodyPr/>
                    <a:lstStyle/>
                    <a:p>
                      <a:pPr marL="0" marR="0" lvl="0" indent="0" algn="l" defTabSz="502920" rtl="0" eaLnBrk="1" fontAlgn="auto" latinLnBrk="0" hangingPunct="1">
                        <a:lnSpc>
                          <a:spcPct val="100000"/>
                        </a:lnSpc>
                        <a:spcBef>
                          <a:spcPts val="0"/>
                        </a:spcBef>
                        <a:spcAft>
                          <a:spcPts val="0"/>
                        </a:spcAft>
                        <a:buClrTx/>
                        <a:buSzTx/>
                        <a:buFontTx/>
                        <a:buNone/>
                        <a:tabLst/>
                        <a:defRPr/>
                      </a:pPr>
                      <a:r>
                        <a:rPr lang="en-US" sz="1400" dirty="0">
                          <a:solidFill>
                            <a:schemeClr val="tx1"/>
                          </a:solidFill>
                        </a:rPr>
                        <a:t>Keep participants up-to-date on Medicare policies and practices to help maximize their benefits and reduce expenses.</a:t>
                      </a:r>
                    </a:p>
                  </a:txBody>
                  <a:tcPr marL="121024" marR="121024" marT="121024" marB="121024">
                    <a:lnL w="12700" cmpd="sng">
                      <a:noFill/>
                    </a:lnL>
                    <a:lnR w="12700" cmpd="sng">
                      <a:noFill/>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3E5DC">
                        <a:alpha val="50000"/>
                      </a:srgbClr>
                    </a:solidFill>
                  </a:tcPr>
                </a:tc>
                <a:tc>
                  <a:txBody>
                    <a:bodyPr/>
                    <a:lstStyle/>
                    <a:p>
                      <a:pPr algn="l"/>
                      <a:r>
                        <a:rPr lang="en-US" sz="1400" dirty="0">
                          <a:solidFill>
                            <a:schemeClr val="tx1"/>
                          </a:solidFill>
                        </a:rPr>
                        <a:t>Offer targeted education, interactive tools and non-interactive resources to help them plan.</a:t>
                      </a:r>
                    </a:p>
                  </a:txBody>
                  <a:tcPr marL="121024" marR="121024" marT="121024" marB="121024">
                    <a:lnL w="12700" cmpd="sng">
                      <a:noFill/>
                    </a:lnL>
                    <a:lnR w="12700" cmpd="sng">
                      <a:noFill/>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3E5DC">
                        <a:alpha val="50000"/>
                      </a:srgbClr>
                    </a:solidFill>
                  </a:tcPr>
                </a:tc>
                <a:tc>
                  <a:txBody>
                    <a:bodyPr/>
                    <a:lstStyle/>
                    <a:p>
                      <a:pPr marL="0" marR="0" lvl="0" indent="0" algn="l" defTabSz="502920" rtl="0" eaLnBrk="1" fontAlgn="auto" latinLnBrk="0" hangingPunct="1">
                        <a:lnSpc>
                          <a:spcPct val="100000"/>
                        </a:lnSpc>
                        <a:spcBef>
                          <a:spcPts val="0"/>
                        </a:spcBef>
                        <a:spcAft>
                          <a:spcPts val="0"/>
                        </a:spcAft>
                        <a:buClrTx/>
                        <a:buSzTx/>
                        <a:buFontTx/>
                        <a:buNone/>
                        <a:tabLst/>
                        <a:defRPr/>
                      </a:pPr>
                      <a:r>
                        <a:rPr lang="en-US" sz="1400" dirty="0">
                          <a:solidFill>
                            <a:schemeClr val="tx1"/>
                          </a:solidFill>
                        </a:rPr>
                        <a:t>Enhance the 401(k) plan menu with target date funds and lifetime income options to help build long‑term financial resilience.</a:t>
                      </a:r>
                    </a:p>
                  </a:txBody>
                  <a:tcPr marL="121024" marR="121024" marT="121024" marB="121024">
                    <a:lnL w="12700" cmpd="sng">
                      <a:noFill/>
                    </a:lnL>
                    <a:lnR w="12700" cmpd="sng">
                      <a:noFill/>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3E5DC">
                        <a:alpha val="50000"/>
                      </a:srgbClr>
                    </a:solidFill>
                  </a:tcPr>
                </a:tc>
                <a:tc>
                  <a:txBody>
                    <a:bodyPr/>
                    <a:lstStyle/>
                    <a:p>
                      <a:pPr marL="0" marR="0" lvl="0" indent="0" algn="l" defTabSz="502920" rtl="0" eaLnBrk="1" fontAlgn="auto" latinLnBrk="0" hangingPunct="1">
                        <a:lnSpc>
                          <a:spcPct val="100000"/>
                        </a:lnSpc>
                        <a:spcBef>
                          <a:spcPts val="0"/>
                        </a:spcBef>
                        <a:spcAft>
                          <a:spcPts val="0"/>
                        </a:spcAft>
                        <a:buClrTx/>
                        <a:buSzTx/>
                        <a:buFontTx/>
                        <a:buNone/>
                        <a:tabLst/>
                        <a:defRPr/>
                      </a:pPr>
                      <a:r>
                        <a:rPr lang="en-US" sz="1400" dirty="0">
                          <a:solidFill>
                            <a:schemeClr val="tx1"/>
                          </a:solidFill>
                        </a:rPr>
                        <a:t>Offer lifetime income solutions that provide guaranteed income for life.</a:t>
                      </a:r>
                    </a:p>
                  </a:txBody>
                  <a:tcPr marL="121024" marR="121024" marT="121024" marB="121024">
                    <a:lnL w="12700" cmpd="sng">
                      <a:noFill/>
                    </a:lnL>
                    <a:lnR w="12700" cmpd="sng">
                      <a:noFill/>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E3E5DC">
                        <a:alpha val="50000"/>
                      </a:srgbClr>
                    </a:solidFill>
                  </a:tcPr>
                </a:tc>
                <a:extLst>
                  <a:ext uri="{0D108BD9-81ED-4DB2-BD59-A6C34878D82A}">
                    <a16:rowId xmlns:a16="http://schemas.microsoft.com/office/drawing/2014/main" val="194410850"/>
                  </a:ext>
                </a:extLst>
              </a:tr>
            </a:tbl>
          </a:graphicData>
        </a:graphic>
      </p:graphicFrame>
    </p:spTree>
    <p:extLst>
      <p:ext uri="{BB962C8B-B14F-4D97-AF65-F5344CB8AC3E}">
        <p14:creationId xmlns:p14="http://schemas.microsoft.com/office/powerpoint/2010/main" val="3662212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AF437-07CF-BE7F-AF9B-768D175E701B}"/>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4581F655-4345-B1FF-5984-0753D6687C84}"/>
              </a:ext>
            </a:extLst>
          </p:cNvPr>
          <p:cNvPicPr>
            <a:picLocks noGrp="1" noChangeAspect="1"/>
          </p:cNvPicPr>
          <p:nvPr>
            <p:ph type="pic" sz="quarter" idx="22"/>
          </p:nvPr>
        </p:nvPicPr>
        <p:blipFill>
          <a:blip r:embed="rId2"/>
          <a:srcRect l="29689" t="1627" r="10432" b="-313"/>
          <a:stretch>
            <a:fillRect/>
          </a:stretch>
        </p:blipFill>
        <p:spPr>
          <a:xfrm>
            <a:off x="0" y="658813"/>
            <a:ext cx="5940425" cy="5507037"/>
          </a:xfrm>
        </p:spPr>
      </p:pic>
      <p:sp>
        <p:nvSpPr>
          <p:cNvPr id="5" name="Text Placeholder 4">
            <a:extLst>
              <a:ext uri="{FF2B5EF4-FFF2-40B4-BE49-F238E27FC236}">
                <a16:creationId xmlns:a16="http://schemas.microsoft.com/office/drawing/2014/main" id="{3277D575-5BEE-8985-ADC8-7F98882BA6AF}"/>
              </a:ext>
            </a:extLst>
          </p:cNvPr>
          <p:cNvSpPr>
            <a:spLocks noGrp="1"/>
          </p:cNvSpPr>
          <p:nvPr>
            <p:ph type="body" sz="quarter" idx="15"/>
          </p:nvPr>
        </p:nvSpPr>
        <p:spPr>
          <a:xfrm>
            <a:off x="6216224" y="3913632"/>
            <a:ext cx="5653088" cy="499011"/>
          </a:xfrm>
        </p:spPr>
        <p:txBody>
          <a:bodyPr/>
          <a:lstStyle/>
          <a:p>
            <a:pPr>
              <a:spcAft>
                <a:spcPts val="600"/>
              </a:spcAft>
            </a:pPr>
            <a:r>
              <a:rPr lang="en-US" dirty="0"/>
              <a:t>Findings from the Nuveen and TIAA Institute Participant - Sentiment Survey on Lifetime Income</a:t>
            </a:r>
          </a:p>
          <a:p>
            <a:pPr>
              <a:spcAft>
                <a:spcPts val="600"/>
              </a:spcAft>
            </a:pPr>
            <a:r>
              <a:rPr lang="en-US" b="0" i="1" dirty="0"/>
              <a:t>Understanding decisions in retirement savings participation</a:t>
            </a:r>
          </a:p>
        </p:txBody>
      </p:sp>
      <p:sp>
        <p:nvSpPr>
          <p:cNvPr id="6" name="Text Placeholder 5">
            <a:extLst>
              <a:ext uri="{FF2B5EF4-FFF2-40B4-BE49-F238E27FC236}">
                <a16:creationId xmlns:a16="http://schemas.microsoft.com/office/drawing/2014/main" id="{F62EB61B-CFEE-B4FB-6932-A7F732919152}"/>
              </a:ext>
            </a:extLst>
          </p:cNvPr>
          <p:cNvSpPr>
            <a:spLocks noGrp="1"/>
          </p:cNvSpPr>
          <p:nvPr>
            <p:ph type="body" sz="quarter" idx="19"/>
          </p:nvPr>
        </p:nvSpPr>
        <p:spPr>
          <a:xfrm>
            <a:off x="6216650" y="5830094"/>
            <a:ext cx="3771900" cy="295275"/>
          </a:xfrm>
        </p:spPr>
        <p:txBody>
          <a:bodyPr/>
          <a:lstStyle/>
          <a:p>
            <a:r>
              <a:rPr lang="en-US" dirty="0"/>
              <a:t>Spring 2026 </a:t>
            </a:r>
          </a:p>
        </p:txBody>
      </p:sp>
      <p:sp>
        <p:nvSpPr>
          <p:cNvPr id="3" name="Title 2">
            <a:extLst>
              <a:ext uri="{FF2B5EF4-FFF2-40B4-BE49-F238E27FC236}">
                <a16:creationId xmlns:a16="http://schemas.microsoft.com/office/drawing/2014/main" id="{CCF67FB9-B5D6-A041-95A0-298151D44B5B}"/>
              </a:ext>
            </a:extLst>
          </p:cNvPr>
          <p:cNvSpPr>
            <a:spLocks noGrp="1"/>
          </p:cNvSpPr>
          <p:nvPr>
            <p:ph type="title"/>
          </p:nvPr>
        </p:nvSpPr>
        <p:spPr>
          <a:xfrm>
            <a:off x="6216223" y="1786268"/>
            <a:ext cx="5653089" cy="1378237"/>
          </a:xfrm>
        </p:spPr>
        <p:txBody>
          <a:bodyPr/>
          <a:lstStyle/>
          <a:p>
            <a:r>
              <a:rPr lang="en-US" dirty="0">
                <a:solidFill>
                  <a:schemeClr val="accent4"/>
                </a:solidFill>
              </a:rPr>
              <a:t>401(k) Participant Behavior: Knowledge and Action</a:t>
            </a:r>
          </a:p>
        </p:txBody>
      </p:sp>
      <p:sp>
        <p:nvSpPr>
          <p:cNvPr id="2" name="Text Placeholder 1">
            <a:extLst>
              <a:ext uri="{FF2B5EF4-FFF2-40B4-BE49-F238E27FC236}">
                <a16:creationId xmlns:a16="http://schemas.microsoft.com/office/drawing/2014/main" id="{9E46E84A-07F1-65C8-2025-E5561B27EA6A}"/>
              </a:ext>
            </a:extLst>
          </p:cNvPr>
          <p:cNvSpPr>
            <a:spLocks noGrp="1"/>
          </p:cNvSpPr>
          <p:nvPr>
            <p:ph type="body" sz="quarter" idx="4294967295"/>
          </p:nvPr>
        </p:nvSpPr>
        <p:spPr>
          <a:xfrm>
            <a:off x="8420100" y="6015038"/>
            <a:ext cx="3771900" cy="133350"/>
          </a:xfrm>
        </p:spPr>
        <p:txBody>
          <a:bodyPr/>
          <a:lstStyle/>
          <a:p>
            <a:r>
              <a:rPr lang="en-US" dirty="0"/>
              <a:t>Subhead – 16pt</a:t>
            </a:r>
          </a:p>
        </p:txBody>
      </p:sp>
      <p:cxnSp>
        <p:nvCxnSpPr>
          <p:cNvPr id="17" name="Straight Connector 16">
            <a:extLst>
              <a:ext uri="{FF2B5EF4-FFF2-40B4-BE49-F238E27FC236}">
                <a16:creationId xmlns:a16="http://schemas.microsoft.com/office/drawing/2014/main" id="{2E3DCDC8-C7D6-1B8D-DF65-665E3F30BBCC}"/>
              </a:ext>
            </a:extLst>
          </p:cNvPr>
          <p:cNvCxnSpPr>
            <a:cxnSpLocks/>
          </p:cNvCxnSpPr>
          <p:nvPr/>
        </p:nvCxnSpPr>
        <p:spPr>
          <a:xfrm>
            <a:off x="6203950" y="5690754"/>
            <a:ext cx="405505" cy="0"/>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8790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719CF-74D8-1BDD-4F47-E56D4837251B}"/>
            </a:ext>
          </a:extLst>
        </p:cNvPr>
        <p:cNvGrpSpPr/>
        <p:nvPr/>
      </p:nvGrpSpPr>
      <p:grpSpPr>
        <a:xfrm>
          <a:off x="0" y="0"/>
          <a:ext cx="0" cy="0"/>
          <a:chOff x="0" y="0"/>
          <a:chExt cx="0" cy="0"/>
        </a:xfrm>
      </p:grpSpPr>
      <p:sp>
        <p:nvSpPr>
          <p:cNvPr id="13" name="Round Single Corner Rectangle 12">
            <a:extLst>
              <a:ext uri="{FF2B5EF4-FFF2-40B4-BE49-F238E27FC236}">
                <a16:creationId xmlns:a16="http://schemas.microsoft.com/office/drawing/2014/main" id="{F69DD997-786E-F01C-BD31-D1A43A1A2B60}"/>
              </a:ext>
            </a:extLst>
          </p:cNvPr>
          <p:cNvSpPr/>
          <p:nvPr/>
        </p:nvSpPr>
        <p:spPr>
          <a:xfrm>
            <a:off x="0" y="690542"/>
            <a:ext cx="4897821" cy="5285322"/>
          </a:xfrm>
          <a:prstGeom prst="round1Rect">
            <a:avLst>
              <a:gd name="adj" fmla="val 2596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790767-3EB9-D8CB-015F-C262F83F8B88}"/>
              </a:ext>
            </a:extLst>
          </p:cNvPr>
          <p:cNvSpPr>
            <a:spLocks noGrp="1"/>
          </p:cNvSpPr>
          <p:nvPr>
            <p:ph type="title"/>
          </p:nvPr>
        </p:nvSpPr>
        <p:spPr>
          <a:xfrm>
            <a:off x="345123" y="296863"/>
            <a:ext cx="3669829" cy="1227137"/>
          </a:xfrm>
        </p:spPr>
        <p:txBody>
          <a:bodyPr/>
          <a:lstStyle/>
          <a:p>
            <a:br>
              <a:rPr lang="en-US" dirty="0"/>
            </a:br>
            <a:r>
              <a:rPr lang="en-US" dirty="0">
                <a:solidFill>
                  <a:schemeClr val="accent4"/>
                </a:solidFill>
              </a:rPr>
              <a:t>There is a withdrawal planning gap</a:t>
            </a:r>
          </a:p>
        </p:txBody>
      </p:sp>
      <p:sp>
        <p:nvSpPr>
          <p:cNvPr id="3" name="Content Placeholder 2">
            <a:extLst>
              <a:ext uri="{FF2B5EF4-FFF2-40B4-BE49-F238E27FC236}">
                <a16:creationId xmlns:a16="http://schemas.microsoft.com/office/drawing/2014/main" id="{1398AA8C-891B-4D41-8A64-73794D8FDD5F}"/>
              </a:ext>
            </a:extLst>
          </p:cNvPr>
          <p:cNvSpPr>
            <a:spLocks noGrp="1"/>
          </p:cNvSpPr>
          <p:nvPr>
            <p:ph type="body" sz="quarter" idx="23"/>
          </p:nvPr>
        </p:nvSpPr>
        <p:spPr>
          <a:xfrm>
            <a:off x="344489" y="5975864"/>
            <a:ext cx="11522074" cy="365125"/>
          </a:xfrm>
        </p:spPr>
        <p:txBody>
          <a:bodyPr/>
          <a:lstStyle/>
          <a:p>
            <a:r>
              <a:rPr lang="en-US" dirty="0"/>
              <a:t>Source: Nuveen and TIAA Institute Participant Sentiment Survey on Lifetime Income (2025).</a:t>
            </a:r>
          </a:p>
        </p:txBody>
      </p:sp>
      <p:sp>
        <p:nvSpPr>
          <p:cNvPr id="7" name="TextBox 6">
            <a:extLst>
              <a:ext uri="{FF2B5EF4-FFF2-40B4-BE49-F238E27FC236}">
                <a16:creationId xmlns:a16="http://schemas.microsoft.com/office/drawing/2014/main" id="{11107251-7A17-201C-33C4-3003959BE035}"/>
              </a:ext>
            </a:extLst>
          </p:cNvPr>
          <p:cNvSpPr txBox="1"/>
          <p:nvPr/>
        </p:nvSpPr>
        <p:spPr>
          <a:xfrm>
            <a:off x="5608036" y="2429758"/>
            <a:ext cx="5683414" cy="1998483"/>
          </a:xfrm>
          <a:prstGeom prst="rect">
            <a:avLst/>
          </a:prstGeom>
          <a:noFill/>
        </p:spPr>
        <p:txBody>
          <a:bodyPr wrap="square" lIns="0" tIns="0" rIns="0" bIns="0" rtlCol="0">
            <a:noAutofit/>
          </a:bodyPr>
          <a:lstStyle/>
          <a:p>
            <a:pPr marL="182880" indent="-182880" algn="l">
              <a:spcAft>
                <a:spcPts val="1200"/>
              </a:spcAft>
              <a:buFont typeface="Arial" panose="020B0604020202020204" pitchFamily="34" charset="0"/>
              <a:buChar char="•"/>
            </a:pPr>
            <a:r>
              <a:rPr lang="en-US" sz="2000" dirty="0"/>
              <a:t>Most have thought about withdrawing money from their 401(k) plans—but far fewer have given it serious consideration.</a:t>
            </a:r>
          </a:p>
          <a:p>
            <a:pPr marL="182880" indent="-182880" algn="l">
              <a:spcAft>
                <a:spcPts val="1200"/>
              </a:spcAft>
              <a:buFont typeface="Arial" panose="020B0604020202020204" pitchFamily="34" charset="0"/>
              <a:buChar char="•"/>
            </a:pPr>
            <a:r>
              <a:rPr lang="en-US" sz="2000" dirty="0"/>
              <a:t>Participants want withdrawal planning help from their employers.</a:t>
            </a:r>
          </a:p>
          <a:p>
            <a:pPr marL="182880" indent="-182880" algn="l">
              <a:spcAft>
                <a:spcPts val="1200"/>
              </a:spcAft>
              <a:buFont typeface="Arial" panose="020B0604020202020204" pitchFamily="34" charset="0"/>
              <a:buChar char="•"/>
            </a:pPr>
            <a:r>
              <a:rPr lang="en-US" sz="2000" dirty="0"/>
              <a:t>Most participants see the value of plan-provided resources but often do not know what’s available.</a:t>
            </a:r>
          </a:p>
        </p:txBody>
      </p:sp>
      <p:sp>
        <p:nvSpPr>
          <p:cNvPr id="9" name="Footer Placeholder 8">
            <a:extLst>
              <a:ext uri="{FF2B5EF4-FFF2-40B4-BE49-F238E27FC236}">
                <a16:creationId xmlns:a16="http://schemas.microsoft.com/office/drawing/2014/main" id="{4F414E8D-57B5-5367-FCDC-27DC131A8D26}"/>
              </a:ext>
            </a:extLst>
          </p:cNvPr>
          <p:cNvSpPr>
            <a:spLocks noGrp="1"/>
          </p:cNvSpPr>
          <p:nvPr>
            <p:ph type="ftr" sz="quarter" idx="21"/>
          </p:nvPr>
        </p:nvSpPr>
        <p:spPr/>
        <p:txBody>
          <a:bodyPr/>
          <a:lstStyle/>
          <a:p>
            <a:endParaRPr lang="en-US" dirty="0"/>
          </a:p>
        </p:txBody>
      </p:sp>
      <p:sp>
        <p:nvSpPr>
          <p:cNvPr id="10" name="Slide Number Placeholder 9">
            <a:extLst>
              <a:ext uri="{FF2B5EF4-FFF2-40B4-BE49-F238E27FC236}">
                <a16:creationId xmlns:a16="http://schemas.microsoft.com/office/drawing/2014/main" id="{DB32DE07-0326-5D9B-6229-49D859968FF4}"/>
              </a:ext>
            </a:extLst>
          </p:cNvPr>
          <p:cNvSpPr>
            <a:spLocks noGrp="1"/>
          </p:cNvSpPr>
          <p:nvPr>
            <p:ph type="sldNum" sz="quarter" idx="22"/>
          </p:nvPr>
        </p:nvSpPr>
        <p:spPr/>
        <p:txBody>
          <a:bodyPr/>
          <a:lstStyle/>
          <a:p>
            <a:fld id="{6772E023-1036-8A41-858B-B2D045903905}" type="slidenum">
              <a:rPr lang="en-US" smtClean="0"/>
              <a:pPr/>
              <a:t>20</a:t>
            </a:fld>
            <a:endParaRPr lang="en-US" dirty="0"/>
          </a:p>
        </p:txBody>
      </p:sp>
      <p:sp>
        <p:nvSpPr>
          <p:cNvPr id="5" name="TextBox 4">
            <a:extLst>
              <a:ext uri="{FF2B5EF4-FFF2-40B4-BE49-F238E27FC236}">
                <a16:creationId xmlns:a16="http://schemas.microsoft.com/office/drawing/2014/main" id="{73D6DEC8-3D1F-A2A4-4A16-9FBE8ADB5986}"/>
              </a:ext>
            </a:extLst>
          </p:cNvPr>
          <p:cNvSpPr txBox="1"/>
          <p:nvPr/>
        </p:nvSpPr>
        <p:spPr>
          <a:xfrm>
            <a:off x="324802" y="295152"/>
            <a:ext cx="2710497" cy="338554"/>
          </a:xfrm>
          <a:prstGeom prst="rect">
            <a:avLst/>
          </a:prstGeom>
          <a:noFill/>
        </p:spPr>
        <p:txBody>
          <a:bodyPr wrap="square" lIns="0" tIns="0" rIns="0" bIns="0">
            <a:noAutofit/>
          </a:bodyPr>
          <a:lstStyle/>
          <a:p>
            <a:r>
              <a:rPr lang="en-US" sz="1600" spc="300" dirty="0">
                <a:solidFill>
                  <a:schemeClr val="accent2"/>
                </a:solidFill>
                <a:latin typeface="Arial" panose="020B0604020202020204" pitchFamily="34" charset="0"/>
                <a:cs typeface="Arial" panose="020B0604020202020204" pitchFamily="34" charset="0"/>
              </a:rPr>
              <a:t>FINDING #2</a:t>
            </a:r>
          </a:p>
        </p:txBody>
      </p:sp>
      <p:pic>
        <p:nvPicPr>
          <p:cNvPr id="12" name="Graphic 11">
            <a:extLst>
              <a:ext uri="{FF2B5EF4-FFF2-40B4-BE49-F238E27FC236}">
                <a16:creationId xmlns:a16="http://schemas.microsoft.com/office/drawing/2014/main" id="{61C7D2FB-A53C-E32D-2B2E-FB053FC0F5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72933" y="1278578"/>
            <a:ext cx="538874" cy="773419"/>
          </a:xfrm>
          <a:prstGeom prst="rect">
            <a:avLst/>
          </a:prstGeom>
        </p:spPr>
      </p:pic>
    </p:spTree>
    <p:extLst>
      <p:ext uri="{BB962C8B-B14F-4D97-AF65-F5344CB8AC3E}">
        <p14:creationId xmlns:p14="http://schemas.microsoft.com/office/powerpoint/2010/main" val="2180947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59F9-C0A2-2AA3-3FFB-A6583653ACA6}"/>
              </a:ext>
            </a:extLst>
          </p:cNvPr>
          <p:cNvSpPr>
            <a:spLocks noGrp="1"/>
          </p:cNvSpPr>
          <p:nvPr>
            <p:ph type="title"/>
          </p:nvPr>
        </p:nvSpPr>
        <p:spPr/>
        <p:txBody>
          <a:bodyPr/>
          <a:lstStyle/>
          <a:p>
            <a:r>
              <a:rPr lang="en-US" dirty="0"/>
              <a:t>Most participants have given withdrawal some thought, but only about one-in-five have given it serious consideration</a:t>
            </a:r>
          </a:p>
        </p:txBody>
      </p:sp>
      <p:sp>
        <p:nvSpPr>
          <p:cNvPr id="6" name="Text Placeholder 5">
            <a:extLst>
              <a:ext uri="{FF2B5EF4-FFF2-40B4-BE49-F238E27FC236}">
                <a16:creationId xmlns:a16="http://schemas.microsoft.com/office/drawing/2014/main" id="{BCCD024C-6DBF-C3A5-7EED-758DD31EADF0}"/>
              </a:ext>
            </a:extLst>
          </p:cNvPr>
          <p:cNvSpPr>
            <a:spLocks noGrp="1"/>
          </p:cNvSpPr>
          <p:nvPr>
            <p:ph type="body" sz="quarter" idx="23"/>
          </p:nvPr>
        </p:nvSpPr>
        <p:spPr/>
        <p:txBody>
          <a:bodyPr/>
          <a:lstStyle/>
          <a:p>
            <a:r>
              <a:rPr lang="en-US" dirty="0"/>
              <a:t>Source: Nuveen and TIAA Institute Participant Sentiment Survey on Lifetime Income (2025).</a:t>
            </a:r>
          </a:p>
        </p:txBody>
      </p:sp>
      <p:sp>
        <p:nvSpPr>
          <p:cNvPr id="21" name="TextBox 20">
            <a:extLst>
              <a:ext uri="{FF2B5EF4-FFF2-40B4-BE49-F238E27FC236}">
                <a16:creationId xmlns:a16="http://schemas.microsoft.com/office/drawing/2014/main" id="{EAA87C7C-3F55-9562-E5D2-410D8BF590AA}"/>
              </a:ext>
            </a:extLst>
          </p:cNvPr>
          <p:cNvSpPr txBox="1"/>
          <p:nvPr/>
        </p:nvSpPr>
        <p:spPr>
          <a:xfrm>
            <a:off x="684464" y="3653139"/>
            <a:ext cx="4223006" cy="400110"/>
          </a:xfrm>
          <a:prstGeom prst="rect">
            <a:avLst/>
          </a:prstGeom>
          <a:noFill/>
        </p:spPr>
        <p:txBody>
          <a:bodyPr wrap="square" rtlCol="0">
            <a:spAutoFit/>
          </a:bodyPr>
          <a:lstStyle/>
          <a:p>
            <a:pPr algn="r"/>
            <a:r>
              <a:rPr lang="en-US" sz="2000" dirty="0">
                <a:solidFill>
                  <a:schemeClr val="tx2"/>
                </a:solidFill>
                <a:latin typeface="Georgia" panose="02040502050405020303" pitchFamily="18" charset="0"/>
              </a:rPr>
              <a:t>Have thought about it </a:t>
            </a:r>
            <a:r>
              <a:rPr lang="en-US" sz="2000" b="1" dirty="0">
                <a:solidFill>
                  <a:schemeClr val="tx2"/>
                </a:solidFill>
                <a:latin typeface="Georgia" panose="02040502050405020303" pitchFamily="18" charset="0"/>
              </a:rPr>
              <a:t>some</a:t>
            </a:r>
          </a:p>
        </p:txBody>
      </p:sp>
      <p:sp>
        <p:nvSpPr>
          <p:cNvPr id="22" name="TextBox 21">
            <a:extLst>
              <a:ext uri="{FF2B5EF4-FFF2-40B4-BE49-F238E27FC236}">
                <a16:creationId xmlns:a16="http://schemas.microsoft.com/office/drawing/2014/main" id="{3ECD3999-2F9E-551F-24CE-314D10AA45BE}"/>
              </a:ext>
            </a:extLst>
          </p:cNvPr>
          <p:cNvSpPr txBox="1"/>
          <p:nvPr/>
        </p:nvSpPr>
        <p:spPr>
          <a:xfrm>
            <a:off x="1292847" y="2749987"/>
            <a:ext cx="3614623" cy="400110"/>
          </a:xfrm>
          <a:prstGeom prst="rect">
            <a:avLst/>
          </a:prstGeom>
          <a:noFill/>
        </p:spPr>
        <p:txBody>
          <a:bodyPr wrap="square" rtlCol="0">
            <a:spAutoFit/>
          </a:bodyPr>
          <a:lstStyle/>
          <a:p>
            <a:pPr algn="r"/>
            <a:r>
              <a:rPr lang="en-US" sz="2000" dirty="0">
                <a:solidFill>
                  <a:schemeClr val="tx2"/>
                </a:solidFill>
                <a:latin typeface="Georgia" panose="02040502050405020303" pitchFamily="18" charset="0"/>
              </a:rPr>
              <a:t>Have thought about it </a:t>
            </a:r>
            <a:r>
              <a:rPr lang="en-US" sz="2000" b="1" dirty="0">
                <a:solidFill>
                  <a:schemeClr val="tx2"/>
                </a:solidFill>
                <a:latin typeface="Georgia" panose="02040502050405020303" pitchFamily="18" charset="0"/>
              </a:rPr>
              <a:t>a</a:t>
            </a:r>
            <a:r>
              <a:rPr lang="en-US" sz="2000" dirty="0">
                <a:solidFill>
                  <a:schemeClr val="tx2"/>
                </a:solidFill>
                <a:latin typeface="Georgia" panose="02040502050405020303" pitchFamily="18" charset="0"/>
              </a:rPr>
              <a:t> </a:t>
            </a:r>
            <a:r>
              <a:rPr lang="en-US" sz="2000" b="1" dirty="0">
                <a:solidFill>
                  <a:schemeClr val="tx2"/>
                </a:solidFill>
                <a:latin typeface="Georgia" panose="02040502050405020303" pitchFamily="18" charset="0"/>
              </a:rPr>
              <a:t>lot</a:t>
            </a:r>
          </a:p>
        </p:txBody>
      </p:sp>
      <p:sp>
        <p:nvSpPr>
          <p:cNvPr id="8" name="TextBox 7">
            <a:extLst>
              <a:ext uri="{FF2B5EF4-FFF2-40B4-BE49-F238E27FC236}">
                <a16:creationId xmlns:a16="http://schemas.microsoft.com/office/drawing/2014/main" id="{392171B0-1CFA-0247-645E-BE88B75E6EF5}"/>
              </a:ext>
            </a:extLst>
          </p:cNvPr>
          <p:cNvSpPr txBox="1"/>
          <p:nvPr/>
        </p:nvSpPr>
        <p:spPr>
          <a:xfrm>
            <a:off x="70312" y="5220149"/>
            <a:ext cx="4837158" cy="400110"/>
          </a:xfrm>
          <a:prstGeom prst="rect">
            <a:avLst/>
          </a:prstGeom>
          <a:noFill/>
        </p:spPr>
        <p:txBody>
          <a:bodyPr wrap="square" rtlCol="0">
            <a:spAutoFit/>
          </a:bodyPr>
          <a:lstStyle/>
          <a:p>
            <a:pPr algn="r"/>
            <a:r>
              <a:rPr lang="en-US" sz="2000" dirty="0">
                <a:solidFill>
                  <a:schemeClr val="tx2"/>
                </a:solidFill>
                <a:latin typeface="Georgia" panose="02040502050405020303" pitchFamily="18" charset="0"/>
              </a:rPr>
              <a:t>Have thought about it </a:t>
            </a:r>
            <a:r>
              <a:rPr lang="en-US" sz="2000" b="1" dirty="0">
                <a:solidFill>
                  <a:schemeClr val="tx2"/>
                </a:solidFill>
                <a:latin typeface="Georgia" panose="02040502050405020303" pitchFamily="18" charset="0"/>
              </a:rPr>
              <a:t>little to none</a:t>
            </a:r>
          </a:p>
        </p:txBody>
      </p:sp>
      <p:sp>
        <p:nvSpPr>
          <p:cNvPr id="14" name="TextBox 13">
            <a:extLst>
              <a:ext uri="{FF2B5EF4-FFF2-40B4-BE49-F238E27FC236}">
                <a16:creationId xmlns:a16="http://schemas.microsoft.com/office/drawing/2014/main" id="{46F5F513-E052-6C0F-E819-623C84E52490}"/>
              </a:ext>
            </a:extLst>
          </p:cNvPr>
          <p:cNvSpPr txBox="1"/>
          <p:nvPr/>
        </p:nvSpPr>
        <p:spPr>
          <a:xfrm>
            <a:off x="8051116" y="3141031"/>
            <a:ext cx="1706344" cy="923330"/>
          </a:xfrm>
          <a:prstGeom prst="rect">
            <a:avLst/>
          </a:prstGeom>
          <a:noFill/>
        </p:spPr>
        <p:txBody>
          <a:bodyPr wrap="square" rtlCol="0">
            <a:spAutoFit/>
          </a:bodyPr>
          <a:lstStyle/>
          <a:p>
            <a:r>
              <a:rPr lang="en-US" sz="5400" dirty="0">
                <a:solidFill>
                  <a:schemeClr val="tx2"/>
                </a:solidFill>
                <a:latin typeface="Georgia" panose="02040502050405020303" pitchFamily="18" charset="0"/>
              </a:rPr>
              <a:t>71</a:t>
            </a:r>
            <a:r>
              <a:rPr lang="en-US" sz="3200" dirty="0">
                <a:solidFill>
                  <a:schemeClr val="tx2"/>
                </a:solidFill>
                <a:latin typeface="Georgia" panose="02040502050405020303" pitchFamily="18" charset="0"/>
              </a:rPr>
              <a:t>%</a:t>
            </a:r>
            <a:endParaRPr lang="en-US" sz="4400" b="1" dirty="0">
              <a:solidFill>
                <a:schemeClr val="tx2"/>
              </a:solidFill>
              <a:latin typeface="Georgia" panose="02040502050405020303" pitchFamily="18" charset="0"/>
            </a:endParaRPr>
          </a:p>
        </p:txBody>
      </p:sp>
      <p:sp>
        <p:nvSpPr>
          <p:cNvPr id="24" name="Right Brace 23">
            <a:extLst>
              <a:ext uri="{FF2B5EF4-FFF2-40B4-BE49-F238E27FC236}">
                <a16:creationId xmlns:a16="http://schemas.microsoft.com/office/drawing/2014/main" id="{F2F39270-8DE8-EE28-D0B1-BD8D944F3947}"/>
              </a:ext>
            </a:extLst>
          </p:cNvPr>
          <p:cNvSpPr/>
          <p:nvPr/>
        </p:nvSpPr>
        <p:spPr>
          <a:xfrm>
            <a:off x="7203285" y="2514365"/>
            <a:ext cx="641648" cy="2410454"/>
          </a:xfrm>
          <a:prstGeom prst="rightBrace">
            <a:avLst>
              <a:gd name="adj1" fmla="val 0"/>
              <a:gd name="adj2" fmla="val 49717"/>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88" dirty="0"/>
          </a:p>
        </p:txBody>
      </p:sp>
      <p:grpSp>
        <p:nvGrpSpPr>
          <p:cNvPr id="5" name="Group 4">
            <a:extLst>
              <a:ext uri="{FF2B5EF4-FFF2-40B4-BE49-F238E27FC236}">
                <a16:creationId xmlns:a16="http://schemas.microsoft.com/office/drawing/2014/main" id="{F30BCB43-D937-7C97-DF22-9BAE5ED6DB43}"/>
              </a:ext>
            </a:extLst>
          </p:cNvPr>
          <p:cNvGrpSpPr/>
          <p:nvPr/>
        </p:nvGrpSpPr>
        <p:grpSpPr>
          <a:xfrm>
            <a:off x="5173614" y="2514364"/>
            <a:ext cx="1888603" cy="3404664"/>
            <a:chOff x="10146936" y="2174116"/>
            <a:chExt cx="1504763" cy="3693022"/>
          </a:xfrm>
        </p:grpSpPr>
        <p:sp>
          <p:nvSpPr>
            <p:cNvPr id="19" name="Rectangle 18">
              <a:extLst>
                <a:ext uri="{FF2B5EF4-FFF2-40B4-BE49-F238E27FC236}">
                  <a16:creationId xmlns:a16="http://schemas.microsoft.com/office/drawing/2014/main" id="{042B376A-0D17-099B-858F-23606031AE0A}"/>
                </a:ext>
              </a:extLst>
            </p:cNvPr>
            <p:cNvSpPr/>
            <p:nvPr/>
          </p:nvSpPr>
          <p:spPr>
            <a:xfrm>
              <a:off x="10150365" y="2996499"/>
              <a:ext cx="1499616" cy="179222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65" dirty="0">
                <a:latin typeface="Georgia" panose="02040502050405020303" pitchFamily="18" charset="0"/>
              </a:endParaRPr>
            </a:p>
          </p:txBody>
        </p:sp>
        <p:sp>
          <p:nvSpPr>
            <p:cNvPr id="20" name="Rectangle 19">
              <a:extLst>
                <a:ext uri="{FF2B5EF4-FFF2-40B4-BE49-F238E27FC236}">
                  <a16:creationId xmlns:a16="http://schemas.microsoft.com/office/drawing/2014/main" id="{2536B9CE-E594-9770-586B-B5B6B771E9AE}"/>
                </a:ext>
              </a:extLst>
            </p:cNvPr>
            <p:cNvSpPr/>
            <p:nvPr/>
          </p:nvSpPr>
          <p:spPr>
            <a:xfrm>
              <a:off x="10148654" y="2174116"/>
              <a:ext cx="1503045" cy="80467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65" dirty="0">
                <a:latin typeface="Georgia" panose="02040502050405020303" pitchFamily="18" charset="0"/>
              </a:endParaRPr>
            </a:p>
          </p:txBody>
        </p:sp>
        <p:sp>
          <p:nvSpPr>
            <p:cNvPr id="3" name="Rectangle 2">
              <a:extLst>
                <a:ext uri="{FF2B5EF4-FFF2-40B4-BE49-F238E27FC236}">
                  <a16:creationId xmlns:a16="http://schemas.microsoft.com/office/drawing/2014/main" id="{AA31EAE7-5B69-8FFF-154D-608472DFB34D}"/>
                </a:ext>
              </a:extLst>
            </p:cNvPr>
            <p:cNvSpPr/>
            <p:nvPr/>
          </p:nvSpPr>
          <p:spPr>
            <a:xfrm>
              <a:off x="10146936" y="4806434"/>
              <a:ext cx="1503045" cy="106070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65" dirty="0">
                <a:latin typeface="Georgia" panose="02040502050405020303" pitchFamily="18" charset="0"/>
              </a:endParaRPr>
            </a:p>
          </p:txBody>
        </p:sp>
      </p:grpSp>
      <p:sp>
        <p:nvSpPr>
          <p:cNvPr id="4" name="TextBox 3">
            <a:extLst>
              <a:ext uri="{FF2B5EF4-FFF2-40B4-BE49-F238E27FC236}">
                <a16:creationId xmlns:a16="http://schemas.microsoft.com/office/drawing/2014/main" id="{F4623358-6AF0-3FCB-9C81-E67DFBED7033}"/>
              </a:ext>
            </a:extLst>
          </p:cNvPr>
          <p:cNvSpPr txBox="1"/>
          <p:nvPr/>
        </p:nvSpPr>
        <p:spPr>
          <a:xfrm>
            <a:off x="5425575" y="5169053"/>
            <a:ext cx="1382523" cy="461665"/>
          </a:xfrm>
          <a:prstGeom prst="rect">
            <a:avLst/>
          </a:prstGeom>
          <a:noFill/>
        </p:spPr>
        <p:txBody>
          <a:bodyPr wrap="square" rtlCol="0">
            <a:spAutoFit/>
          </a:bodyPr>
          <a:lstStyle/>
          <a:p>
            <a:pPr algn="ctr"/>
            <a:r>
              <a:rPr lang="en-US" sz="2400" dirty="0">
                <a:latin typeface="Georgia" panose="02040502050405020303" pitchFamily="18" charset="0"/>
              </a:rPr>
              <a:t>29</a:t>
            </a:r>
            <a:r>
              <a:rPr lang="en-US" dirty="0">
                <a:latin typeface="Georgia" panose="02040502050405020303" pitchFamily="18" charset="0"/>
              </a:rPr>
              <a:t>%</a:t>
            </a:r>
            <a:endParaRPr lang="en-US" sz="2400" dirty="0">
              <a:latin typeface="Georgia" panose="02040502050405020303" pitchFamily="18" charset="0"/>
            </a:endParaRPr>
          </a:p>
        </p:txBody>
      </p:sp>
      <p:sp>
        <p:nvSpPr>
          <p:cNvPr id="16" name="TextBox 15">
            <a:extLst>
              <a:ext uri="{FF2B5EF4-FFF2-40B4-BE49-F238E27FC236}">
                <a16:creationId xmlns:a16="http://schemas.microsoft.com/office/drawing/2014/main" id="{3F8AEFD0-393A-74CB-4DD9-29DA49671506}"/>
              </a:ext>
            </a:extLst>
          </p:cNvPr>
          <p:cNvSpPr txBox="1"/>
          <p:nvPr/>
        </p:nvSpPr>
        <p:spPr>
          <a:xfrm>
            <a:off x="5471721" y="3637011"/>
            <a:ext cx="1290229" cy="461665"/>
          </a:xfrm>
          <a:prstGeom prst="rect">
            <a:avLst/>
          </a:prstGeom>
          <a:noFill/>
        </p:spPr>
        <p:txBody>
          <a:bodyPr wrap="square" rtlCol="0">
            <a:spAutoFit/>
          </a:bodyPr>
          <a:lstStyle/>
          <a:p>
            <a:pPr algn="ctr"/>
            <a:r>
              <a:rPr lang="en-US" sz="2400" dirty="0">
                <a:latin typeface="Georgia" panose="02040502050405020303" pitchFamily="18" charset="0"/>
              </a:rPr>
              <a:t>49</a:t>
            </a:r>
            <a:r>
              <a:rPr lang="en-US" dirty="0">
                <a:latin typeface="Georgia" panose="02040502050405020303" pitchFamily="18" charset="0"/>
              </a:rPr>
              <a:t>%</a:t>
            </a:r>
            <a:endParaRPr lang="en-US" sz="2400" dirty="0">
              <a:latin typeface="Georgia" panose="02040502050405020303" pitchFamily="18" charset="0"/>
            </a:endParaRPr>
          </a:p>
        </p:txBody>
      </p:sp>
      <p:sp>
        <p:nvSpPr>
          <p:cNvPr id="18" name="TextBox 17">
            <a:extLst>
              <a:ext uri="{FF2B5EF4-FFF2-40B4-BE49-F238E27FC236}">
                <a16:creationId xmlns:a16="http://schemas.microsoft.com/office/drawing/2014/main" id="{49B3A07E-CB31-CAA3-1EF4-A85A1C399A14}"/>
              </a:ext>
            </a:extLst>
          </p:cNvPr>
          <p:cNvSpPr txBox="1"/>
          <p:nvPr/>
        </p:nvSpPr>
        <p:spPr>
          <a:xfrm>
            <a:off x="5535377" y="2592127"/>
            <a:ext cx="1162916" cy="461665"/>
          </a:xfrm>
          <a:prstGeom prst="rect">
            <a:avLst/>
          </a:prstGeom>
          <a:noFill/>
        </p:spPr>
        <p:txBody>
          <a:bodyPr wrap="square" rtlCol="0">
            <a:spAutoFit/>
          </a:bodyPr>
          <a:lstStyle/>
          <a:p>
            <a:pPr algn="ctr"/>
            <a:r>
              <a:rPr lang="en-US" sz="2400" dirty="0">
                <a:solidFill>
                  <a:schemeClr val="bg1"/>
                </a:solidFill>
                <a:latin typeface="Georgia" panose="02040502050405020303" pitchFamily="18" charset="0"/>
              </a:rPr>
              <a:t>22</a:t>
            </a:r>
            <a:r>
              <a:rPr lang="en-US" dirty="0">
                <a:solidFill>
                  <a:schemeClr val="bg1"/>
                </a:solidFill>
                <a:latin typeface="Georgia" panose="02040502050405020303" pitchFamily="18" charset="0"/>
              </a:rPr>
              <a:t>%</a:t>
            </a:r>
            <a:endParaRPr lang="en-US" sz="2400" dirty="0">
              <a:solidFill>
                <a:schemeClr val="bg1"/>
              </a:solidFill>
              <a:latin typeface="Georgia" panose="02040502050405020303" pitchFamily="18" charset="0"/>
            </a:endParaRPr>
          </a:p>
        </p:txBody>
      </p:sp>
      <p:sp>
        <p:nvSpPr>
          <p:cNvPr id="7" name="Footer Placeholder 6">
            <a:extLst>
              <a:ext uri="{FF2B5EF4-FFF2-40B4-BE49-F238E27FC236}">
                <a16:creationId xmlns:a16="http://schemas.microsoft.com/office/drawing/2014/main" id="{1695EED7-F1E9-C291-4EAA-EF03BA38F03C}"/>
              </a:ext>
            </a:extLst>
          </p:cNvPr>
          <p:cNvSpPr>
            <a:spLocks noGrp="1"/>
          </p:cNvSpPr>
          <p:nvPr>
            <p:ph type="ftr" sz="quarter" idx="21"/>
          </p:nvPr>
        </p:nvSpPr>
        <p:spPr/>
        <p:txBody>
          <a:bodyPr/>
          <a:lstStyle/>
          <a:p>
            <a:endParaRPr lang="en-US" dirty="0"/>
          </a:p>
        </p:txBody>
      </p:sp>
      <p:sp>
        <p:nvSpPr>
          <p:cNvPr id="10" name="Slide Number Placeholder 9">
            <a:extLst>
              <a:ext uri="{FF2B5EF4-FFF2-40B4-BE49-F238E27FC236}">
                <a16:creationId xmlns:a16="http://schemas.microsoft.com/office/drawing/2014/main" id="{072BE2DF-A51F-69C8-FBBC-EF970FD1AEA1}"/>
              </a:ext>
            </a:extLst>
          </p:cNvPr>
          <p:cNvSpPr>
            <a:spLocks noGrp="1"/>
          </p:cNvSpPr>
          <p:nvPr>
            <p:ph type="sldNum" sz="quarter" idx="22"/>
          </p:nvPr>
        </p:nvSpPr>
        <p:spPr/>
        <p:txBody>
          <a:bodyPr/>
          <a:lstStyle/>
          <a:p>
            <a:fld id="{6772E023-1036-8A41-858B-B2D045903905}" type="slidenum">
              <a:rPr lang="en-US" smtClean="0"/>
              <a:pPr/>
              <a:t>21</a:t>
            </a:fld>
            <a:endParaRPr lang="en-US" dirty="0"/>
          </a:p>
        </p:txBody>
      </p:sp>
    </p:spTree>
    <p:extLst>
      <p:ext uri="{BB962C8B-B14F-4D97-AF65-F5344CB8AC3E}">
        <p14:creationId xmlns:p14="http://schemas.microsoft.com/office/powerpoint/2010/main" val="3824220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02528-0165-C6E7-6FAE-A38F85E7C5E9}"/>
              </a:ext>
            </a:extLst>
          </p:cNvPr>
          <p:cNvSpPr>
            <a:spLocks noGrp="1"/>
          </p:cNvSpPr>
          <p:nvPr>
            <p:ph type="title"/>
          </p:nvPr>
        </p:nvSpPr>
        <p:spPr/>
        <p:txBody>
          <a:bodyPr/>
          <a:lstStyle/>
          <a:p>
            <a:r>
              <a:rPr lang="en-US" dirty="0"/>
              <a:t>Withdrawal planners</a:t>
            </a:r>
          </a:p>
        </p:txBody>
      </p:sp>
      <p:sp>
        <p:nvSpPr>
          <p:cNvPr id="7" name="Footer Placeholder 6">
            <a:extLst>
              <a:ext uri="{FF2B5EF4-FFF2-40B4-BE49-F238E27FC236}">
                <a16:creationId xmlns:a16="http://schemas.microsoft.com/office/drawing/2014/main" id="{BE8332E6-B4B7-6A90-E760-C3C05F8DC61C}"/>
              </a:ext>
            </a:extLst>
          </p:cNvPr>
          <p:cNvSpPr>
            <a:spLocks noGrp="1"/>
          </p:cNvSpPr>
          <p:nvPr>
            <p:ph type="ftr" sz="quarter" idx="21"/>
          </p:nvPr>
        </p:nvSpPr>
        <p:spPr/>
        <p:txBody>
          <a:bodyPr/>
          <a:lstStyle/>
          <a:p>
            <a:endParaRPr lang="en-US" dirty="0"/>
          </a:p>
        </p:txBody>
      </p:sp>
      <p:sp>
        <p:nvSpPr>
          <p:cNvPr id="9" name="Slide Number Placeholder 8">
            <a:extLst>
              <a:ext uri="{FF2B5EF4-FFF2-40B4-BE49-F238E27FC236}">
                <a16:creationId xmlns:a16="http://schemas.microsoft.com/office/drawing/2014/main" id="{4F5EBFBD-8F6B-DEE6-94A5-01A7502ECDF4}"/>
              </a:ext>
            </a:extLst>
          </p:cNvPr>
          <p:cNvSpPr>
            <a:spLocks noGrp="1"/>
          </p:cNvSpPr>
          <p:nvPr>
            <p:ph type="sldNum" sz="quarter" idx="22"/>
          </p:nvPr>
        </p:nvSpPr>
        <p:spPr/>
        <p:txBody>
          <a:bodyPr/>
          <a:lstStyle/>
          <a:p>
            <a:fld id="{6772E023-1036-8A41-858B-B2D045903905}" type="slidenum">
              <a:rPr lang="en-US" smtClean="0"/>
              <a:pPr/>
              <a:t>22</a:t>
            </a:fld>
            <a:endParaRPr lang="en-US" dirty="0"/>
          </a:p>
        </p:txBody>
      </p:sp>
      <p:sp>
        <p:nvSpPr>
          <p:cNvPr id="6" name="TextBox 5">
            <a:extLst>
              <a:ext uri="{FF2B5EF4-FFF2-40B4-BE49-F238E27FC236}">
                <a16:creationId xmlns:a16="http://schemas.microsoft.com/office/drawing/2014/main" id="{D56311CF-070D-AF7E-526B-BC868EF9635B}"/>
              </a:ext>
            </a:extLst>
          </p:cNvPr>
          <p:cNvSpPr txBox="1"/>
          <p:nvPr/>
        </p:nvSpPr>
        <p:spPr>
          <a:xfrm>
            <a:off x="345122" y="3681415"/>
            <a:ext cx="9852978" cy="1200329"/>
          </a:xfrm>
          <a:prstGeom prst="rect">
            <a:avLst/>
          </a:prstGeom>
          <a:noFill/>
        </p:spPr>
        <p:txBody>
          <a:bodyPr wrap="square" lIns="0" tIns="0" rIns="0" bIns="0">
            <a:noAutofit/>
          </a:bodyPr>
          <a:lstStyle/>
          <a:p>
            <a:r>
              <a:rPr lang="en-US" sz="2400" i="1" dirty="0">
                <a:solidFill>
                  <a:schemeClr val="bg1"/>
                </a:solidFill>
              </a:rPr>
              <a:t>Those who have thought some or a lot about how to withdraw money from their 401(k) to provide themselves with income during retirement.</a:t>
            </a:r>
          </a:p>
        </p:txBody>
      </p:sp>
      <p:sp>
        <p:nvSpPr>
          <p:cNvPr id="3" name="TextBox 2">
            <a:extLst>
              <a:ext uri="{FF2B5EF4-FFF2-40B4-BE49-F238E27FC236}">
                <a16:creationId xmlns:a16="http://schemas.microsoft.com/office/drawing/2014/main" id="{F3143616-D313-0A48-997D-4A45E8B38687}"/>
              </a:ext>
            </a:extLst>
          </p:cNvPr>
          <p:cNvSpPr txBox="1"/>
          <p:nvPr/>
        </p:nvSpPr>
        <p:spPr>
          <a:xfrm>
            <a:off x="1442125" y="1162370"/>
            <a:ext cx="1491575" cy="272730"/>
          </a:xfrm>
          <a:prstGeom prst="rect">
            <a:avLst/>
          </a:prstGeom>
          <a:noFill/>
        </p:spPr>
        <p:txBody>
          <a:bodyPr wrap="square" lIns="0" tIns="0" rIns="0" bIns="0" rtlCol="0">
            <a:noAutofit/>
          </a:bodyPr>
          <a:lstStyle/>
          <a:p>
            <a:pPr>
              <a:spcAft>
                <a:spcPts val="600"/>
              </a:spcAft>
            </a:pPr>
            <a:r>
              <a:rPr lang="en-US" sz="1200" spc="300" dirty="0">
                <a:solidFill>
                  <a:schemeClr val="bg1"/>
                </a:solidFill>
                <a:latin typeface="Arial" panose="020B0604020202020204" pitchFamily="34" charset="0"/>
                <a:cs typeface="Arial" panose="020B0604020202020204" pitchFamily="34" charset="0"/>
              </a:rPr>
              <a:t>DEFINITION</a:t>
            </a:r>
          </a:p>
        </p:txBody>
      </p:sp>
      <p:pic>
        <p:nvPicPr>
          <p:cNvPr id="4" name="Graphic 3" descr="Speech outline">
            <a:extLst>
              <a:ext uri="{FF2B5EF4-FFF2-40B4-BE49-F238E27FC236}">
                <a16:creationId xmlns:a16="http://schemas.microsoft.com/office/drawing/2014/main" id="{80A3FB64-C1AA-0745-E4F4-DB1DE89406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76023" y="871729"/>
            <a:ext cx="1177202" cy="1051711"/>
          </a:xfrm>
          <a:prstGeom prst="rect">
            <a:avLst/>
          </a:prstGeom>
        </p:spPr>
      </p:pic>
    </p:spTree>
    <p:extLst>
      <p:ext uri="{BB962C8B-B14F-4D97-AF65-F5344CB8AC3E}">
        <p14:creationId xmlns:p14="http://schemas.microsoft.com/office/powerpoint/2010/main" val="825845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490C5-25AB-D3A2-A470-DC768D994526}"/>
              </a:ext>
            </a:extLst>
          </p:cNvPr>
          <p:cNvSpPr>
            <a:spLocks noGrp="1"/>
          </p:cNvSpPr>
          <p:nvPr>
            <p:ph type="title"/>
          </p:nvPr>
        </p:nvSpPr>
        <p:spPr/>
        <p:txBody>
          <a:bodyPr/>
          <a:lstStyle/>
          <a:p>
            <a:r>
              <a:rPr lang="en-US" dirty="0"/>
              <a:t>Participants want withdrawal planning help from employers</a:t>
            </a:r>
          </a:p>
        </p:txBody>
      </p:sp>
      <p:sp>
        <p:nvSpPr>
          <p:cNvPr id="3" name="Text Placeholder 2">
            <a:extLst>
              <a:ext uri="{FF2B5EF4-FFF2-40B4-BE49-F238E27FC236}">
                <a16:creationId xmlns:a16="http://schemas.microsoft.com/office/drawing/2014/main" id="{676393E4-C37E-35B1-DB5B-FEC515751BD3}"/>
              </a:ext>
            </a:extLst>
          </p:cNvPr>
          <p:cNvSpPr>
            <a:spLocks noGrp="1"/>
          </p:cNvSpPr>
          <p:nvPr>
            <p:ph type="body" sz="quarter" idx="23"/>
          </p:nvPr>
        </p:nvSpPr>
        <p:spPr/>
        <p:txBody>
          <a:bodyPr/>
          <a:lstStyle/>
          <a:p>
            <a:r>
              <a:rPr lang="en-US" dirty="0"/>
              <a:t>Responses among withdrawal planners. Totals may not add due to rounding.</a:t>
            </a:r>
          </a:p>
          <a:p>
            <a:r>
              <a:rPr lang="en-US" dirty="0"/>
              <a:t>Source: Nuveen and TIAA Institute Participant Sentiment Survey on Lifetime Income (2025).</a:t>
            </a:r>
          </a:p>
        </p:txBody>
      </p:sp>
      <p:graphicFrame>
        <p:nvGraphicFramePr>
          <p:cNvPr id="5" name="Chart 4">
            <a:extLst>
              <a:ext uri="{FF2B5EF4-FFF2-40B4-BE49-F238E27FC236}">
                <a16:creationId xmlns:a16="http://schemas.microsoft.com/office/drawing/2014/main" id="{763FA445-A512-F2F3-3E74-F8313F3CE249}"/>
              </a:ext>
            </a:extLst>
          </p:cNvPr>
          <p:cNvGraphicFramePr/>
          <p:nvPr>
            <p:extLst>
              <p:ext uri="{D42A27DB-BD31-4B8C-83A1-F6EECF244321}">
                <p14:modId xmlns:p14="http://schemas.microsoft.com/office/powerpoint/2010/main" val="1770330165"/>
              </p:ext>
            </p:extLst>
          </p:nvPr>
        </p:nvGraphicFramePr>
        <p:xfrm>
          <a:off x="344489" y="2940804"/>
          <a:ext cx="5607048" cy="26440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07CB6993-157C-D279-21CC-6F220404FEC1}"/>
              </a:ext>
            </a:extLst>
          </p:cNvPr>
          <p:cNvGraphicFramePr/>
          <p:nvPr>
            <p:extLst>
              <p:ext uri="{D42A27DB-BD31-4B8C-83A1-F6EECF244321}">
                <p14:modId xmlns:p14="http://schemas.microsoft.com/office/powerpoint/2010/main" val="3162214331"/>
              </p:ext>
            </p:extLst>
          </p:nvPr>
        </p:nvGraphicFramePr>
        <p:xfrm>
          <a:off x="6299201" y="2650149"/>
          <a:ext cx="5567362" cy="3318201"/>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3">
            <a:extLst>
              <a:ext uri="{FF2B5EF4-FFF2-40B4-BE49-F238E27FC236}">
                <a16:creationId xmlns:a16="http://schemas.microsoft.com/office/drawing/2014/main" id="{9D57C496-C2CA-5C79-5FD9-842F689B32CD}"/>
              </a:ext>
            </a:extLst>
          </p:cNvPr>
          <p:cNvSpPr>
            <a:spLocks noChangeArrowheads="1"/>
          </p:cNvSpPr>
          <p:nvPr/>
        </p:nvSpPr>
        <p:spPr bwMode="auto">
          <a:xfrm>
            <a:off x="334962" y="1773238"/>
            <a:ext cx="5616575" cy="918328"/>
          </a:xfrm>
          <a:prstGeom prst="rect">
            <a:avLst/>
          </a:prstGeom>
          <a:solidFill>
            <a:schemeClr val="accent2"/>
          </a:solidFill>
          <a:ln>
            <a:noFill/>
          </a:ln>
          <a:effectLst/>
        </p:spPr>
        <p:txBody>
          <a:bodyPr vert="horz" wrap="square" lIns="182880" tIns="182880" rIns="182880" bIns="182880" numCol="1" anchor="ctr" anchorCtr="0" compatLnSpc="1">
            <a:prstTxWarp prst="textNoShape">
              <a:avLst/>
            </a:prstTxWarp>
            <a:noAutofit/>
          </a:bodyPr>
          <a:lstStyle/>
          <a:p>
            <a:pPr marL="358607" indent="-358607" defTabSz="914422" eaLnBrk="0" fontAlgn="base" hangingPunct="0">
              <a:spcBef>
                <a:spcPct val="0"/>
              </a:spcBef>
              <a:spcAft>
                <a:spcPct val="0"/>
              </a:spcAft>
            </a:pPr>
            <a:r>
              <a:rPr lang="en-US" altLang="ja-JP" sz="1600" b="1" dirty="0">
                <a:solidFill>
                  <a:schemeClr val="bg1"/>
                </a:solidFill>
                <a:latin typeface="Georgia" panose="02040502050405020303" pitchFamily="18" charset="0"/>
                <a:ea typeface="Aptos" panose="020B0004020202020204" pitchFamily="34" charset="0"/>
              </a:rPr>
              <a:t>Q: 	How important is it for employers to provide resources to help employees with 401(k) withdrawal planning?</a:t>
            </a:r>
            <a:endParaRPr lang="en-US" altLang="ja-JP" sz="2000" b="1" dirty="0">
              <a:solidFill>
                <a:schemeClr val="bg1"/>
              </a:solidFill>
              <a:latin typeface="Georgia" panose="02040502050405020303" pitchFamily="18" charset="0"/>
              <a:ea typeface="Times New Roman" panose="02020603050405020304" pitchFamily="18" charset="0"/>
              <a:cs typeface="Times New Roman" panose="02020603050405020304" pitchFamily="18" charset="0"/>
            </a:endParaRPr>
          </a:p>
        </p:txBody>
      </p:sp>
      <p:sp>
        <p:nvSpPr>
          <p:cNvPr id="8" name="Rectangle 4">
            <a:extLst>
              <a:ext uri="{FF2B5EF4-FFF2-40B4-BE49-F238E27FC236}">
                <a16:creationId xmlns:a16="http://schemas.microsoft.com/office/drawing/2014/main" id="{5F2D5D47-F8B6-E781-A5D2-89FB3C027024}"/>
              </a:ext>
            </a:extLst>
          </p:cNvPr>
          <p:cNvSpPr>
            <a:spLocks noChangeArrowheads="1"/>
          </p:cNvSpPr>
          <p:nvPr/>
        </p:nvSpPr>
        <p:spPr bwMode="auto">
          <a:xfrm>
            <a:off x="6213477" y="1773238"/>
            <a:ext cx="5653086" cy="918328"/>
          </a:xfrm>
          <a:prstGeom prst="rect">
            <a:avLst/>
          </a:prstGeom>
          <a:solidFill>
            <a:schemeClr val="accent2"/>
          </a:solidFill>
          <a:ln>
            <a:noFill/>
          </a:ln>
          <a:effectLst/>
        </p:spPr>
        <p:txBody>
          <a:bodyPr vert="horz" wrap="square" lIns="182880" tIns="182880" rIns="182880" bIns="182880" numCol="1" anchor="ctr" anchorCtr="0" compatLnSpc="1">
            <a:prstTxWarp prst="textNoShape">
              <a:avLst/>
            </a:prstTxWarp>
            <a:noAutofit/>
          </a:bodyPr>
          <a:lstStyle/>
          <a:p>
            <a:pPr marL="358607" indent="-358607" defTabSz="914422" eaLnBrk="0" fontAlgn="base" hangingPunct="0">
              <a:spcBef>
                <a:spcPct val="0"/>
              </a:spcBef>
              <a:spcAft>
                <a:spcPct val="0"/>
              </a:spcAft>
            </a:pPr>
            <a:r>
              <a:rPr lang="en-US" altLang="ja-JP" sz="1600" b="1" dirty="0">
                <a:solidFill>
                  <a:schemeClr val="bg1"/>
                </a:solidFill>
                <a:latin typeface="Georgia" panose="02040502050405020303" pitchFamily="18" charset="0"/>
                <a:ea typeface="Aptos" panose="020B0004020202020204" pitchFamily="34" charset="0"/>
              </a:rPr>
              <a:t>Q: 	Do employers have a responsibility to provide employees guidance on 401(k) withdrawal planning?</a:t>
            </a:r>
          </a:p>
        </p:txBody>
      </p:sp>
      <p:sp>
        <p:nvSpPr>
          <p:cNvPr id="4" name="Footer Placeholder 3">
            <a:extLst>
              <a:ext uri="{FF2B5EF4-FFF2-40B4-BE49-F238E27FC236}">
                <a16:creationId xmlns:a16="http://schemas.microsoft.com/office/drawing/2014/main" id="{55C22CCD-F1D1-EFE3-F90C-656E8A470F2C}"/>
              </a:ext>
            </a:extLst>
          </p:cNvPr>
          <p:cNvSpPr>
            <a:spLocks noGrp="1"/>
          </p:cNvSpPr>
          <p:nvPr>
            <p:ph type="ftr" sz="quarter" idx="21"/>
          </p:nvPr>
        </p:nvSpPr>
        <p:spPr/>
        <p:txBody>
          <a:bodyPr/>
          <a:lstStyle/>
          <a:p>
            <a:endParaRPr lang="en-US" dirty="0"/>
          </a:p>
        </p:txBody>
      </p:sp>
      <p:sp>
        <p:nvSpPr>
          <p:cNvPr id="9" name="Slide Number Placeholder 8">
            <a:extLst>
              <a:ext uri="{FF2B5EF4-FFF2-40B4-BE49-F238E27FC236}">
                <a16:creationId xmlns:a16="http://schemas.microsoft.com/office/drawing/2014/main" id="{A213F957-4263-7D28-FE47-627D02B4BDF4}"/>
              </a:ext>
            </a:extLst>
          </p:cNvPr>
          <p:cNvSpPr>
            <a:spLocks noGrp="1"/>
          </p:cNvSpPr>
          <p:nvPr>
            <p:ph type="sldNum" sz="quarter" idx="22"/>
          </p:nvPr>
        </p:nvSpPr>
        <p:spPr/>
        <p:txBody>
          <a:bodyPr/>
          <a:lstStyle/>
          <a:p>
            <a:fld id="{6772E023-1036-8A41-858B-B2D045903905}" type="slidenum">
              <a:rPr lang="en-US" smtClean="0"/>
              <a:pPr/>
              <a:t>23</a:t>
            </a:fld>
            <a:endParaRPr lang="en-US" dirty="0"/>
          </a:p>
        </p:txBody>
      </p:sp>
    </p:spTree>
    <p:extLst>
      <p:ext uri="{BB962C8B-B14F-4D97-AF65-F5344CB8AC3E}">
        <p14:creationId xmlns:p14="http://schemas.microsoft.com/office/powerpoint/2010/main" val="1637136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C1F66-6DA4-4202-052B-ED9BD3EA9C81}"/>
              </a:ext>
            </a:extLst>
          </p:cNvPr>
          <p:cNvSpPr>
            <a:spLocks noGrp="1"/>
          </p:cNvSpPr>
          <p:nvPr>
            <p:ph type="title"/>
          </p:nvPr>
        </p:nvSpPr>
        <p:spPr/>
        <p:txBody>
          <a:bodyPr/>
          <a:lstStyle/>
          <a:p>
            <a:r>
              <a:rPr lang="en-US" dirty="0"/>
              <a:t>Most withdrawal planners use plan-provided resources</a:t>
            </a:r>
          </a:p>
        </p:txBody>
      </p:sp>
      <p:sp>
        <p:nvSpPr>
          <p:cNvPr id="3" name="Text Placeholder 2">
            <a:extLst>
              <a:ext uri="{FF2B5EF4-FFF2-40B4-BE49-F238E27FC236}">
                <a16:creationId xmlns:a16="http://schemas.microsoft.com/office/drawing/2014/main" id="{821B94B8-50F3-19E8-0B74-DB4E8CE12F7D}"/>
              </a:ext>
            </a:extLst>
          </p:cNvPr>
          <p:cNvSpPr>
            <a:spLocks noGrp="1"/>
          </p:cNvSpPr>
          <p:nvPr>
            <p:ph type="body" sz="quarter" idx="23"/>
          </p:nvPr>
        </p:nvSpPr>
        <p:spPr/>
        <p:txBody>
          <a:bodyPr/>
          <a:lstStyle/>
          <a:p>
            <a:r>
              <a:rPr lang="en-US" dirty="0"/>
              <a:t>Source: Nuveen and TIAA Institute Participant Sentiment Survey on Lifetime Income (2025).</a:t>
            </a:r>
          </a:p>
        </p:txBody>
      </p:sp>
      <p:graphicFrame>
        <p:nvGraphicFramePr>
          <p:cNvPr id="7" name="Chart 6">
            <a:extLst>
              <a:ext uri="{FF2B5EF4-FFF2-40B4-BE49-F238E27FC236}">
                <a16:creationId xmlns:a16="http://schemas.microsoft.com/office/drawing/2014/main" id="{CF5D3311-9528-1592-5F7C-83C17AA5D0C1}"/>
              </a:ext>
            </a:extLst>
          </p:cNvPr>
          <p:cNvGraphicFramePr/>
          <p:nvPr>
            <p:extLst>
              <p:ext uri="{D42A27DB-BD31-4B8C-83A1-F6EECF244321}">
                <p14:modId xmlns:p14="http://schemas.microsoft.com/office/powerpoint/2010/main" val="2798109422"/>
              </p:ext>
            </p:extLst>
          </p:nvPr>
        </p:nvGraphicFramePr>
        <p:xfrm>
          <a:off x="6056816" y="1524000"/>
          <a:ext cx="5435600" cy="4286579"/>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
            <a:extLst>
              <a:ext uri="{FF2B5EF4-FFF2-40B4-BE49-F238E27FC236}">
                <a16:creationId xmlns:a16="http://schemas.microsoft.com/office/drawing/2014/main" id="{25E0B82B-F294-C36E-CF00-632C6089311A}"/>
              </a:ext>
            </a:extLst>
          </p:cNvPr>
          <p:cNvSpPr>
            <a:spLocks noChangeArrowheads="1"/>
          </p:cNvSpPr>
          <p:nvPr/>
        </p:nvSpPr>
        <p:spPr bwMode="auto">
          <a:xfrm>
            <a:off x="3952703" y="2338949"/>
            <a:ext cx="2060923"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72983"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422"/>
            <a:r>
              <a:rPr lang="en-US" altLang="en-US" sz="3600" dirty="0">
                <a:solidFill>
                  <a:srgbClr val="000000"/>
                </a:solidFill>
                <a:latin typeface="Georgia" panose="02040502050405020303" pitchFamily="18" charset="0"/>
              </a:rPr>
              <a:t>65% </a:t>
            </a:r>
          </a:p>
          <a:p>
            <a:pPr algn="r" defTabSz="914422"/>
            <a:r>
              <a:rPr lang="en-US" altLang="en-US" sz="1600" dirty="0">
                <a:solidFill>
                  <a:srgbClr val="000000"/>
                </a:solidFill>
                <a:latin typeface="Georgia" panose="02040502050405020303" pitchFamily="18" charset="0"/>
              </a:rPr>
              <a:t>of withdrawal planners used a plan-provided resource.</a:t>
            </a:r>
          </a:p>
        </p:txBody>
      </p:sp>
      <p:cxnSp>
        <p:nvCxnSpPr>
          <p:cNvPr id="5" name="Straight Connector 4">
            <a:extLst>
              <a:ext uri="{FF2B5EF4-FFF2-40B4-BE49-F238E27FC236}">
                <a16:creationId xmlns:a16="http://schemas.microsoft.com/office/drawing/2014/main" id="{13A302DA-B2D2-1EF3-F0B9-F36B12268225}"/>
              </a:ext>
            </a:extLst>
          </p:cNvPr>
          <p:cNvCxnSpPr>
            <a:cxnSpLocks/>
          </p:cNvCxnSpPr>
          <p:nvPr/>
        </p:nvCxnSpPr>
        <p:spPr>
          <a:xfrm>
            <a:off x="6242090" y="2645952"/>
            <a:ext cx="5052906" cy="0"/>
          </a:xfrm>
          <a:prstGeom prst="line">
            <a:avLst/>
          </a:prstGeom>
          <a:ln w="25400">
            <a:solidFill>
              <a:schemeClr val="accent3"/>
            </a:solidFill>
            <a:prstDash val="dash"/>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BD3712F-30DC-BC24-B1C0-10BCCDDF72EB}"/>
              </a:ext>
            </a:extLst>
          </p:cNvPr>
          <p:cNvSpPr txBox="1"/>
          <p:nvPr/>
        </p:nvSpPr>
        <p:spPr>
          <a:xfrm>
            <a:off x="334963" y="1773238"/>
            <a:ext cx="3617740" cy="3936682"/>
          </a:xfrm>
          <a:prstGeom prst="round1Rect">
            <a:avLst>
              <a:gd name="adj" fmla="val 25269"/>
            </a:avLst>
          </a:prstGeom>
          <a:solidFill>
            <a:schemeClr val="tx2"/>
          </a:solidFill>
        </p:spPr>
        <p:txBody>
          <a:bodyPr vert="horz" wrap="square" lIns="274320" tIns="274320" rIns="274320" bIns="274320" rtlCol="0">
            <a:noAutofit/>
          </a:bodyPr>
          <a:lstStyle>
            <a:lvl1pPr indent="0" defTabSz="502920">
              <a:lnSpc>
                <a:spcPct val="100000"/>
              </a:lnSpc>
              <a:spcBef>
                <a:spcPts val="600"/>
              </a:spcBef>
              <a:spcAft>
                <a:spcPts val="1032"/>
              </a:spcAft>
              <a:buFont typeface="Arial" panose="020B0604020202020204" pitchFamily="34" charset="0"/>
              <a:buNone/>
              <a:defRPr sz="2400">
                <a:solidFill>
                  <a:schemeClr val="tx2"/>
                </a:solidFill>
              </a:defRPr>
            </a:lvl1pPr>
            <a:lvl2pPr marL="342900" indent="-342900" defTabSz="502920">
              <a:lnSpc>
                <a:spcPct val="100000"/>
              </a:lnSpc>
              <a:spcBef>
                <a:spcPts val="600"/>
              </a:spcBef>
              <a:spcAft>
                <a:spcPts val="1032"/>
              </a:spcAft>
              <a:buFont typeface="Arial" panose="020B0604020202020204" pitchFamily="34" charset="0"/>
              <a:buChar char="•"/>
              <a:defRPr sz="2000" b="1">
                <a:solidFill>
                  <a:schemeClr val="tx2"/>
                </a:solidFill>
              </a:defRPr>
            </a:lvl2pPr>
            <a:lvl3pPr marL="114300" indent="-114300" defTabSz="502920">
              <a:lnSpc>
                <a:spcPct val="100000"/>
              </a:lnSpc>
              <a:spcBef>
                <a:spcPts val="600"/>
              </a:spcBef>
              <a:spcAft>
                <a:spcPts val="1032"/>
              </a:spcAft>
              <a:buFont typeface="Arial" panose="020B0604020202020204" pitchFamily="34" charset="0"/>
              <a:buChar char="•"/>
              <a:defRPr sz="1600">
                <a:solidFill>
                  <a:schemeClr val="tx2"/>
                </a:solidFill>
              </a:defRPr>
            </a:lvl3pPr>
            <a:lvl4pPr marL="400050" indent="-228600" defTabSz="502920">
              <a:lnSpc>
                <a:spcPct val="100000"/>
              </a:lnSpc>
              <a:spcBef>
                <a:spcPts val="600"/>
              </a:spcBef>
              <a:spcAft>
                <a:spcPts val="1032"/>
              </a:spcAft>
              <a:buFont typeface="Georgia" panose="02040502050405020303" pitchFamily="18" charset="0"/>
              <a:buChar char="—"/>
              <a:tabLst/>
              <a:defRPr sz="1600">
                <a:solidFill>
                  <a:schemeClr val="tx2"/>
                </a:solidFill>
              </a:defRPr>
            </a:lvl4pPr>
            <a:lvl5pPr marL="571500" indent="-171450" defTabSz="502920">
              <a:lnSpc>
                <a:spcPct val="100000"/>
              </a:lnSpc>
              <a:spcBef>
                <a:spcPts val="600"/>
              </a:spcBef>
              <a:spcAft>
                <a:spcPts val="1032"/>
              </a:spcAft>
              <a:buFont typeface="Arial" panose="020B0604020202020204" pitchFamily="34" charset="0"/>
              <a:buChar char="•"/>
              <a:defRPr sz="1600">
                <a:solidFill>
                  <a:schemeClr val="tx2"/>
                </a:solidFill>
              </a:defRPr>
            </a:lvl5pPr>
            <a:lvl6pPr marL="742950" indent="-171450" defTabSz="502920">
              <a:lnSpc>
                <a:spcPct val="100000"/>
              </a:lnSpc>
              <a:spcBef>
                <a:spcPct val="20000"/>
              </a:spcBef>
              <a:spcAft>
                <a:spcPts val="432"/>
              </a:spcAft>
              <a:buFont typeface="Georgia" panose="02040502050405020303" pitchFamily="18" charset="0"/>
              <a:buChar char="—"/>
              <a:defRPr sz="1600" baseline="0">
                <a:solidFill>
                  <a:schemeClr val="tx2"/>
                </a:solidFill>
              </a:defRPr>
            </a:lvl6pPr>
            <a:lvl7pPr marL="3268980" indent="-251460" defTabSz="502920">
              <a:spcBef>
                <a:spcPct val="20000"/>
              </a:spcBef>
              <a:buFont typeface="Arial"/>
              <a:buChar char="•"/>
              <a:defRPr sz="800"/>
            </a:lvl7pPr>
            <a:lvl8pPr marL="3771900" indent="-251460" defTabSz="502920">
              <a:spcBef>
                <a:spcPct val="20000"/>
              </a:spcBef>
              <a:buFont typeface="Arial"/>
              <a:buChar char="•"/>
              <a:defRPr sz="2200"/>
            </a:lvl8pPr>
            <a:lvl9pPr marL="4274820" indent="-251460" defTabSz="502920">
              <a:spcBef>
                <a:spcPct val="20000"/>
              </a:spcBef>
              <a:buFont typeface="Arial"/>
              <a:buChar char="•"/>
              <a:defRPr sz="2200"/>
            </a:lvl9pPr>
          </a:lstStyle>
          <a:p>
            <a:r>
              <a:rPr lang="en-US" sz="2000" dirty="0">
                <a:solidFill>
                  <a:schemeClr val="bg1"/>
                </a:solidFill>
              </a:rPr>
              <a:t>Those who thought </a:t>
            </a:r>
            <a:br>
              <a:rPr lang="en-US" sz="2000" dirty="0">
                <a:solidFill>
                  <a:schemeClr val="bg1"/>
                </a:solidFill>
              </a:rPr>
            </a:br>
            <a:r>
              <a:rPr lang="en-US" sz="2000" b="1" dirty="0">
                <a:solidFill>
                  <a:schemeClr val="bg1"/>
                </a:solidFill>
              </a:rPr>
              <a:t>a lot </a:t>
            </a:r>
            <a:r>
              <a:rPr lang="en-US" sz="2000" dirty="0">
                <a:solidFill>
                  <a:schemeClr val="bg1"/>
                </a:solidFill>
              </a:rPr>
              <a:t>about making retirement withdrawals used plan-provided resources more often than those who thought about it </a:t>
            </a:r>
            <a:r>
              <a:rPr lang="en-US" sz="2000" b="1" dirty="0">
                <a:solidFill>
                  <a:schemeClr val="bg1"/>
                </a:solidFill>
              </a:rPr>
              <a:t>some</a:t>
            </a:r>
            <a:r>
              <a:rPr lang="en-US" sz="2000" dirty="0">
                <a:solidFill>
                  <a:schemeClr val="bg1"/>
                </a:solidFill>
              </a:rPr>
              <a:t>.</a:t>
            </a:r>
          </a:p>
        </p:txBody>
      </p:sp>
      <p:sp>
        <p:nvSpPr>
          <p:cNvPr id="4" name="Footer Placeholder 3">
            <a:extLst>
              <a:ext uri="{FF2B5EF4-FFF2-40B4-BE49-F238E27FC236}">
                <a16:creationId xmlns:a16="http://schemas.microsoft.com/office/drawing/2014/main" id="{F13423A2-7EB9-C17C-B70B-95658E0F906C}"/>
              </a:ext>
            </a:extLst>
          </p:cNvPr>
          <p:cNvSpPr>
            <a:spLocks noGrp="1"/>
          </p:cNvSpPr>
          <p:nvPr>
            <p:ph type="ftr" sz="quarter" idx="21"/>
          </p:nvPr>
        </p:nvSpPr>
        <p:spPr/>
        <p:txBody>
          <a:bodyPr/>
          <a:lstStyle/>
          <a:p>
            <a:endParaRPr lang="en-US" dirty="0"/>
          </a:p>
        </p:txBody>
      </p:sp>
      <p:sp>
        <p:nvSpPr>
          <p:cNvPr id="6" name="Slide Number Placeholder 5">
            <a:extLst>
              <a:ext uri="{FF2B5EF4-FFF2-40B4-BE49-F238E27FC236}">
                <a16:creationId xmlns:a16="http://schemas.microsoft.com/office/drawing/2014/main" id="{A5DDFC9B-964A-EB31-FCB9-382F4D5C0AC0}"/>
              </a:ext>
            </a:extLst>
          </p:cNvPr>
          <p:cNvSpPr>
            <a:spLocks noGrp="1"/>
          </p:cNvSpPr>
          <p:nvPr>
            <p:ph type="sldNum" sz="quarter" idx="22"/>
          </p:nvPr>
        </p:nvSpPr>
        <p:spPr/>
        <p:txBody>
          <a:bodyPr/>
          <a:lstStyle/>
          <a:p>
            <a:fld id="{6772E023-1036-8A41-858B-B2D045903905}" type="slidenum">
              <a:rPr lang="en-US" smtClean="0"/>
              <a:pPr/>
              <a:t>24</a:t>
            </a:fld>
            <a:endParaRPr lang="en-US" dirty="0"/>
          </a:p>
        </p:txBody>
      </p:sp>
    </p:spTree>
    <p:extLst>
      <p:ext uri="{BB962C8B-B14F-4D97-AF65-F5344CB8AC3E}">
        <p14:creationId xmlns:p14="http://schemas.microsoft.com/office/powerpoint/2010/main" val="177029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D7CED-3225-058B-B031-E10F07E2FA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C096DC-0AB1-82F0-C262-86780D1DC51B}"/>
              </a:ext>
            </a:extLst>
          </p:cNvPr>
          <p:cNvSpPr>
            <a:spLocks noGrp="1"/>
          </p:cNvSpPr>
          <p:nvPr>
            <p:ph type="title"/>
          </p:nvPr>
        </p:nvSpPr>
        <p:spPr>
          <a:xfrm>
            <a:off x="345122" y="1773237"/>
            <a:ext cx="8227378" cy="1403349"/>
          </a:xfrm>
        </p:spPr>
        <p:txBody>
          <a:bodyPr/>
          <a:lstStyle/>
          <a:p>
            <a:r>
              <a:rPr lang="en-US" dirty="0"/>
              <a:t>Interactive and non-interactive </a:t>
            </a:r>
          </a:p>
        </p:txBody>
      </p:sp>
      <p:sp>
        <p:nvSpPr>
          <p:cNvPr id="7" name="Footer Placeholder 6">
            <a:extLst>
              <a:ext uri="{FF2B5EF4-FFF2-40B4-BE49-F238E27FC236}">
                <a16:creationId xmlns:a16="http://schemas.microsoft.com/office/drawing/2014/main" id="{D72BF345-2180-6026-EA10-801238FF9841}"/>
              </a:ext>
            </a:extLst>
          </p:cNvPr>
          <p:cNvSpPr>
            <a:spLocks noGrp="1"/>
          </p:cNvSpPr>
          <p:nvPr>
            <p:ph type="ftr" sz="quarter" idx="21"/>
          </p:nvPr>
        </p:nvSpPr>
        <p:spPr/>
        <p:txBody>
          <a:bodyPr/>
          <a:lstStyle/>
          <a:p>
            <a:endParaRPr lang="en-US" dirty="0"/>
          </a:p>
        </p:txBody>
      </p:sp>
      <p:sp>
        <p:nvSpPr>
          <p:cNvPr id="9" name="Slide Number Placeholder 8">
            <a:extLst>
              <a:ext uri="{FF2B5EF4-FFF2-40B4-BE49-F238E27FC236}">
                <a16:creationId xmlns:a16="http://schemas.microsoft.com/office/drawing/2014/main" id="{863E30FA-435D-EF7E-88C4-EB104561B5B8}"/>
              </a:ext>
            </a:extLst>
          </p:cNvPr>
          <p:cNvSpPr>
            <a:spLocks noGrp="1"/>
          </p:cNvSpPr>
          <p:nvPr>
            <p:ph type="sldNum" sz="quarter" idx="22"/>
          </p:nvPr>
        </p:nvSpPr>
        <p:spPr/>
        <p:txBody>
          <a:bodyPr/>
          <a:lstStyle/>
          <a:p>
            <a:fld id="{6772E023-1036-8A41-858B-B2D045903905}" type="slidenum">
              <a:rPr lang="en-US" smtClean="0"/>
              <a:pPr/>
              <a:t>25</a:t>
            </a:fld>
            <a:endParaRPr lang="en-US" dirty="0"/>
          </a:p>
        </p:txBody>
      </p:sp>
      <p:sp>
        <p:nvSpPr>
          <p:cNvPr id="6" name="TextBox 5">
            <a:extLst>
              <a:ext uri="{FF2B5EF4-FFF2-40B4-BE49-F238E27FC236}">
                <a16:creationId xmlns:a16="http://schemas.microsoft.com/office/drawing/2014/main" id="{9B80AF52-0015-6D3F-100C-E9838FD86222}"/>
              </a:ext>
            </a:extLst>
          </p:cNvPr>
          <p:cNvSpPr txBox="1"/>
          <p:nvPr/>
        </p:nvSpPr>
        <p:spPr>
          <a:xfrm>
            <a:off x="345122" y="3681415"/>
            <a:ext cx="9852978" cy="1200329"/>
          </a:xfrm>
          <a:prstGeom prst="rect">
            <a:avLst/>
          </a:prstGeom>
          <a:noFill/>
        </p:spPr>
        <p:txBody>
          <a:bodyPr wrap="square" lIns="0" tIns="0" rIns="0" bIns="0">
            <a:noAutofit/>
          </a:bodyPr>
          <a:lstStyle/>
          <a:p>
            <a:r>
              <a:rPr lang="en-US" sz="2400" b="1" dirty="0">
                <a:solidFill>
                  <a:schemeClr val="bg1"/>
                </a:solidFill>
              </a:rPr>
              <a:t>Interactive tools </a:t>
            </a:r>
            <a:r>
              <a:rPr lang="en-US" sz="2400" i="1" dirty="0">
                <a:solidFill>
                  <a:schemeClr val="bg1"/>
                </a:solidFill>
              </a:rPr>
              <a:t>give personalized and dynamic feedback based on the participant’s unique situation.</a:t>
            </a:r>
          </a:p>
          <a:p>
            <a:endParaRPr lang="en-US" sz="2400" i="1" dirty="0">
              <a:solidFill>
                <a:schemeClr val="bg1"/>
              </a:solidFill>
            </a:endParaRPr>
          </a:p>
          <a:p>
            <a:r>
              <a:rPr lang="en-US" sz="2400" b="1" dirty="0">
                <a:solidFill>
                  <a:schemeClr val="bg1"/>
                </a:solidFill>
              </a:rPr>
              <a:t>Non-interactive resources </a:t>
            </a:r>
            <a:r>
              <a:rPr lang="en-US" sz="2400" i="1" dirty="0">
                <a:solidFill>
                  <a:schemeClr val="bg1"/>
                </a:solidFill>
              </a:rPr>
              <a:t>include educational resources that are not specific to the individual.</a:t>
            </a:r>
          </a:p>
        </p:txBody>
      </p:sp>
      <p:sp>
        <p:nvSpPr>
          <p:cNvPr id="3" name="TextBox 2">
            <a:extLst>
              <a:ext uri="{FF2B5EF4-FFF2-40B4-BE49-F238E27FC236}">
                <a16:creationId xmlns:a16="http://schemas.microsoft.com/office/drawing/2014/main" id="{C543BBC2-B1DA-0A11-6D4B-83CAB1E78253}"/>
              </a:ext>
            </a:extLst>
          </p:cNvPr>
          <p:cNvSpPr txBox="1"/>
          <p:nvPr/>
        </p:nvSpPr>
        <p:spPr>
          <a:xfrm>
            <a:off x="1442125" y="1162370"/>
            <a:ext cx="1491575" cy="272730"/>
          </a:xfrm>
          <a:prstGeom prst="rect">
            <a:avLst/>
          </a:prstGeom>
          <a:noFill/>
        </p:spPr>
        <p:txBody>
          <a:bodyPr wrap="square" lIns="0" tIns="0" rIns="0" bIns="0" rtlCol="0">
            <a:noAutofit/>
          </a:bodyPr>
          <a:lstStyle/>
          <a:p>
            <a:pPr>
              <a:spcAft>
                <a:spcPts val="600"/>
              </a:spcAft>
            </a:pPr>
            <a:r>
              <a:rPr lang="en-US" sz="1200" spc="300" dirty="0">
                <a:solidFill>
                  <a:schemeClr val="bg1"/>
                </a:solidFill>
                <a:latin typeface="Arial" panose="020B0604020202020204" pitchFamily="34" charset="0"/>
                <a:cs typeface="Arial" panose="020B0604020202020204" pitchFamily="34" charset="0"/>
              </a:rPr>
              <a:t>DEFINITION</a:t>
            </a:r>
          </a:p>
        </p:txBody>
      </p:sp>
      <p:pic>
        <p:nvPicPr>
          <p:cNvPr id="4" name="Graphic 3" descr="Speech outline">
            <a:extLst>
              <a:ext uri="{FF2B5EF4-FFF2-40B4-BE49-F238E27FC236}">
                <a16:creationId xmlns:a16="http://schemas.microsoft.com/office/drawing/2014/main" id="{738E4E98-53FE-D964-5F9A-2FD6DE0A53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76023" y="871729"/>
            <a:ext cx="1177202" cy="1051711"/>
          </a:xfrm>
          <a:prstGeom prst="rect">
            <a:avLst/>
          </a:prstGeom>
        </p:spPr>
      </p:pic>
    </p:spTree>
    <p:extLst>
      <p:ext uri="{BB962C8B-B14F-4D97-AF65-F5344CB8AC3E}">
        <p14:creationId xmlns:p14="http://schemas.microsoft.com/office/powerpoint/2010/main" val="1476845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C618A-F00E-8BA6-4BA4-5E3FFE0685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BA9B13-82B9-8FBA-2A8E-15959933C279}"/>
              </a:ext>
            </a:extLst>
          </p:cNvPr>
          <p:cNvSpPr>
            <a:spLocks noGrp="1"/>
          </p:cNvSpPr>
          <p:nvPr>
            <p:ph type="title"/>
          </p:nvPr>
        </p:nvSpPr>
        <p:spPr/>
        <p:txBody>
          <a:bodyPr/>
          <a:lstStyle/>
          <a:p>
            <a:r>
              <a:rPr lang="en-US" dirty="0"/>
              <a:t>A closer look: resources are complementary</a:t>
            </a:r>
          </a:p>
        </p:txBody>
      </p:sp>
      <p:sp>
        <p:nvSpPr>
          <p:cNvPr id="3" name="Text Placeholder 2">
            <a:extLst>
              <a:ext uri="{FF2B5EF4-FFF2-40B4-BE49-F238E27FC236}">
                <a16:creationId xmlns:a16="http://schemas.microsoft.com/office/drawing/2014/main" id="{2B61279A-1435-A4B4-FB2D-F9FC94846DC7}"/>
              </a:ext>
            </a:extLst>
          </p:cNvPr>
          <p:cNvSpPr>
            <a:spLocks noGrp="1"/>
          </p:cNvSpPr>
          <p:nvPr>
            <p:ph type="body" sz="quarter" idx="23"/>
          </p:nvPr>
        </p:nvSpPr>
        <p:spPr/>
        <p:txBody>
          <a:bodyPr/>
          <a:lstStyle/>
          <a:p>
            <a:r>
              <a:rPr lang="en-US" dirty="0"/>
              <a:t>Source: Nuveen and TIAA Institute Participant Sentiment Survey on Lifetime Income (2025).</a:t>
            </a:r>
          </a:p>
        </p:txBody>
      </p:sp>
      <p:graphicFrame>
        <p:nvGraphicFramePr>
          <p:cNvPr id="8" name="Chart 7">
            <a:extLst>
              <a:ext uri="{FF2B5EF4-FFF2-40B4-BE49-F238E27FC236}">
                <a16:creationId xmlns:a16="http://schemas.microsoft.com/office/drawing/2014/main" id="{03AB53A9-93A6-2D3A-41BB-BC3236270A04}"/>
              </a:ext>
            </a:extLst>
          </p:cNvPr>
          <p:cNvGraphicFramePr/>
          <p:nvPr>
            <p:extLst>
              <p:ext uri="{D42A27DB-BD31-4B8C-83A1-F6EECF244321}">
                <p14:modId xmlns:p14="http://schemas.microsoft.com/office/powerpoint/2010/main" val="186331294"/>
              </p:ext>
            </p:extLst>
          </p:nvPr>
        </p:nvGraphicFramePr>
        <p:xfrm>
          <a:off x="4138507" y="2093080"/>
          <a:ext cx="7646775" cy="370402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D9675B7-81A4-ADAC-985C-FE143B69D2D3}"/>
              </a:ext>
            </a:extLst>
          </p:cNvPr>
          <p:cNvSpPr txBox="1"/>
          <p:nvPr/>
        </p:nvSpPr>
        <p:spPr>
          <a:xfrm>
            <a:off x="344489" y="1665288"/>
            <a:ext cx="3608256" cy="4186872"/>
          </a:xfrm>
          <a:prstGeom prst="round1Rect">
            <a:avLst>
              <a:gd name="adj" fmla="val 25112"/>
            </a:avLst>
          </a:prstGeom>
          <a:solidFill>
            <a:schemeClr val="tx2"/>
          </a:solidFill>
        </p:spPr>
        <p:txBody>
          <a:bodyPr vert="horz" wrap="square" lIns="274320" tIns="274320" rIns="274320" bIns="274320" rtlCol="0">
            <a:noAutofit/>
          </a:bodyPr>
          <a:lstStyle>
            <a:lvl1pPr indent="0" defTabSz="502920">
              <a:lnSpc>
                <a:spcPct val="100000"/>
              </a:lnSpc>
              <a:spcBef>
                <a:spcPts val="600"/>
              </a:spcBef>
              <a:spcAft>
                <a:spcPts val="1032"/>
              </a:spcAft>
              <a:buFont typeface="Arial" panose="020B0604020202020204" pitchFamily="34" charset="0"/>
              <a:buNone/>
              <a:defRPr sz="2400">
                <a:solidFill>
                  <a:schemeClr val="tx2"/>
                </a:solidFill>
              </a:defRPr>
            </a:lvl1pPr>
            <a:lvl2pPr marL="342900" indent="-342900" defTabSz="502920">
              <a:lnSpc>
                <a:spcPct val="100000"/>
              </a:lnSpc>
              <a:spcBef>
                <a:spcPts val="600"/>
              </a:spcBef>
              <a:spcAft>
                <a:spcPts val="1032"/>
              </a:spcAft>
              <a:buFont typeface="Arial" panose="020B0604020202020204" pitchFamily="34" charset="0"/>
              <a:buChar char="•"/>
              <a:defRPr sz="2000" b="1">
                <a:solidFill>
                  <a:schemeClr val="tx2"/>
                </a:solidFill>
              </a:defRPr>
            </a:lvl2pPr>
            <a:lvl3pPr marL="114300" indent="-114300" defTabSz="502920">
              <a:lnSpc>
                <a:spcPct val="100000"/>
              </a:lnSpc>
              <a:spcBef>
                <a:spcPts val="600"/>
              </a:spcBef>
              <a:spcAft>
                <a:spcPts val="1032"/>
              </a:spcAft>
              <a:buFont typeface="Arial" panose="020B0604020202020204" pitchFamily="34" charset="0"/>
              <a:buChar char="•"/>
              <a:defRPr sz="1600">
                <a:solidFill>
                  <a:schemeClr val="tx2"/>
                </a:solidFill>
              </a:defRPr>
            </a:lvl3pPr>
            <a:lvl4pPr marL="400050" indent="-228600" defTabSz="502920">
              <a:lnSpc>
                <a:spcPct val="100000"/>
              </a:lnSpc>
              <a:spcBef>
                <a:spcPts val="600"/>
              </a:spcBef>
              <a:spcAft>
                <a:spcPts val="1032"/>
              </a:spcAft>
              <a:buFont typeface="Georgia" panose="02040502050405020303" pitchFamily="18" charset="0"/>
              <a:buChar char="—"/>
              <a:tabLst/>
              <a:defRPr sz="1600">
                <a:solidFill>
                  <a:schemeClr val="tx2"/>
                </a:solidFill>
              </a:defRPr>
            </a:lvl4pPr>
            <a:lvl5pPr marL="571500" indent="-171450" defTabSz="502920">
              <a:lnSpc>
                <a:spcPct val="100000"/>
              </a:lnSpc>
              <a:spcBef>
                <a:spcPts val="600"/>
              </a:spcBef>
              <a:spcAft>
                <a:spcPts val="1032"/>
              </a:spcAft>
              <a:buFont typeface="Arial" panose="020B0604020202020204" pitchFamily="34" charset="0"/>
              <a:buChar char="•"/>
              <a:defRPr sz="1600">
                <a:solidFill>
                  <a:schemeClr val="tx2"/>
                </a:solidFill>
              </a:defRPr>
            </a:lvl5pPr>
            <a:lvl6pPr marL="742950" indent="-171450" defTabSz="502920">
              <a:lnSpc>
                <a:spcPct val="100000"/>
              </a:lnSpc>
              <a:spcBef>
                <a:spcPct val="20000"/>
              </a:spcBef>
              <a:spcAft>
                <a:spcPts val="432"/>
              </a:spcAft>
              <a:buFont typeface="Georgia" panose="02040502050405020303" pitchFamily="18" charset="0"/>
              <a:buChar char="—"/>
              <a:defRPr sz="1600" baseline="0">
                <a:solidFill>
                  <a:schemeClr val="tx2"/>
                </a:solidFill>
              </a:defRPr>
            </a:lvl6pPr>
            <a:lvl7pPr marL="3268980" indent="-251460" defTabSz="502920">
              <a:spcBef>
                <a:spcPct val="20000"/>
              </a:spcBef>
              <a:buFont typeface="Arial"/>
              <a:buChar char="•"/>
              <a:defRPr sz="800"/>
            </a:lvl7pPr>
            <a:lvl8pPr marL="3771900" indent="-251460" defTabSz="502920">
              <a:spcBef>
                <a:spcPct val="20000"/>
              </a:spcBef>
              <a:buFont typeface="Arial"/>
              <a:buChar char="•"/>
              <a:defRPr sz="2200"/>
            </a:lvl8pPr>
            <a:lvl9pPr marL="4274820" indent="-251460" defTabSz="502920">
              <a:spcBef>
                <a:spcPct val="20000"/>
              </a:spcBef>
              <a:buFont typeface="Arial"/>
              <a:buChar char="•"/>
              <a:defRPr sz="2200"/>
            </a:lvl9pPr>
          </a:lstStyle>
          <a:p>
            <a:r>
              <a:rPr lang="en-US" sz="2000" dirty="0">
                <a:solidFill>
                  <a:schemeClr val="bg1"/>
                </a:solidFill>
              </a:rPr>
              <a:t>Plan participants who’ve thought </a:t>
            </a:r>
            <a:r>
              <a:rPr lang="en-US" sz="2000" b="1" dirty="0">
                <a:solidFill>
                  <a:schemeClr val="bg1"/>
                </a:solidFill>
              </a:rPr>
              <a:t>a lot </a:t>
            </a:r>
            <a:r>
              <a:rPr lang="en-US" sz="2000" dirty="0">
                <a:solidFill>
                  <a:schemeClr val="bg1"/>
                </a:solidFill>
              </a:rPr>
              <a:t>about making retirement withdrawals more often used both interactive tools and non-interactive resources than those who thought about it </a:t>
            </a:r>
            <a:r>
              <a:rPr lang="en-US" sz="2000" b="1" dirty="0">
                <a:solidFill>
                  <a:schemeClr val="bg1"/>
                </a:solidFill>
              </a:rPr>
              <a:t>some</a:t>
            </a:r>
            <a:r>
              <a:rPr lang="en-US" sz="2000" dirty="0">
                <a:solidFill>
                  <a:schemeClr val="bg1"/>
                </a:solidFill>
              </a:rPr>
              <a:t>.</a:t>
            </a:r>
          </a:p>
        </p:txBody>
      </p:sp>
      <p:sp>
        <p:nvSpPr>
          <p:cNvPr id="4" name="Footer Placeholder 3">
            <a:extLst>
              <a:ext uri="{FF2B5EF4-FFF2-40B4-BE49-F238E27FC236}">
                <a16:creationId xmlns:a16="http://schemas.microsoft.com/office/drawing/2014/main" id="{90AEA0D5-4281-3230-D648-574EB8FED408}"/>
              </a:ext>
            </a:extLst>
          </p:cNvPr>
          <p:cNvSpPr>
            <a:spLocks noGrp="1"/>
          </p:cNvSpPr>
          <p:nvPr>
            <p:ph type="ftr" sz="quarter" idx="21"/>
          </p:nvPr>
        </p:nvSpPr>
        <p:spPr/>
        <p:txBody>
          <a:bodyPr/>
          <a:lstStyle/>
          <a:p>
            <a:endParaRPr lang="en-US" dirty="0"/>
          </a:p>
        </p:txBody>
      </p:sp>
      <p:sp>
        <p:nvSpPr>
          <p:cNvPr id="5" name="Slide Number Placeholder 4">
            <a:extLst>
              <a:ext uri="{FF2B5EF4-FFF2-40B4-BE49-F238E27FC236}">
                <a16:creationId xmlns:a16="http://schemas.microsoft.com/office/drawing/2014/main" id="{6EDA0B02-DFBF-82F6-DDD0-518F248ECE00}"/>
              </a:ext>
            </a:extLst>
          </p:cNvPr>
          <p:cNvSpPr>
            <a:spLocks noGrp="1"/>
          </p:cNvSpPr>
          <p:nvPr>
            <p:ph type="sldNum" sz="quarter" idx="22"/>
          </p:nvPr>
        </p:nvSpPr>
        <p:spPr/>
        <p:txBody>
          <a:bodyPr/>
          <a:lstStyle/>
          <a:p>
            <a:fld id="{6772E023-1036-8A41-858B-B2D045903905}" type="slidenum">
              <a:rPr lang="en-US" smtClean="0"/>
              <a:pPr/>
              <a:t>26</a:t>
            </a:fld>
            <a:endParaRPr lang="en-US" dirty="0"/>
          </a:p>
        </p:txBody>
      </p:sp>
    </p:spTree>
    <p:extLst>
      <p:ext uri="{BB962C8B-B14F-4D97-AF65-F5344CB8AC3E}">
        <p14:creationId xmlns:p14="http://schemas.microsoft.com/office/powerpoint/2010/main" val="1494066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9FED0-9A49-4E78-91EF-E77A4F401B73}"/>
              </a:ext>
            </a:extLst>
          </p:cNvPr>
          <p:cNvSpPr>
            <a:spLocks noGrp="1"/>
          </p:cNvSpPr>
          <p:nvPr>
            <p:ph type="title"/>
          </p:nvPr>
        </p:nvSpPr>
        <p:spPr/>
        <p:txBody>
          <a:bodyPr/>
          <a:lstStyle/>
          <a:p>
            <a:r>
              <a:rPr lang="en-US" dirty="0"/>
              <a:t>Users of employer-provided tools report higher confidence</a:t>
            </a:r>
          </a:p>
        </p:txBody>
      </p:sp>
      <p:sp>
        <p:nvSpPr>
          <p:cNvPr id="4" name="Text Placeholder 3">
            <a:extLst>
              <a:ext uri="{FF2B5EF4-FFF2-40B4-BE49-F238E27FC236}">
                <a16:creationId xmlns:a16="http://schemas.microsoft.com/office/drawing/2014/main" id="{922E58AB-0A58-14C1-1F55-14B4D659C1E2}"/>
              </a:ext>
            </a:extLst>
          </p:cNvPr>
          <p:cNvSpPr>
            <a:spLocks noGrp="1"/>
          </p:cNvSpPr>
          <p:nvPr>
            <p:ph type="body" sz="quarter" idx="23"/>
          </p:nvPr>
        </p:nvSpPr>
        <p:spPr/>
        <p:txBody>
          <a:bodyPr/>
          <a:lstStyle/>
          <a:p>
            <a:r>
              <a:rPr lang="en-US" dirty="0"/>
              <a:t>Source: Nuveen and TIAA Institute Participant Sentiment Survey on Lifetime Income (2025).</a:t>
            </a:r>
          </a:p>
        </p:txBody>
      </p:sp>
      <p:graphicFrame>
        <p:nvGraphicFramePr>
          <p:cNvPr id="8" name="Table 7">
            <a:extLst>
              <a:ext uri="{FF2B5EF4-FFF2-40B4-BE49-F238E27FC236}">
                <a16:creationId xmlns:a16="http://schemas.microsoft.com/office/drawing/2014/main" id="{0E353794-DD4E-EAE3-E768-2EE461D79F35}"/>
              </a:ext>
            </a:extLst>
          </p:cNvPr>
          <p:cNvGraphicFramePr>
            <a:graphicFrameLocks noGrp="1"/>
          </p:cNvGraphicFramePr>
          <p:nvPr>
            <p:extLst>
              <p:ext uri="{D42A27DB-BD31-4B8C-83A1-F6EECF244321}">
                <p14:modId xmlns:p14="http://schemas.microsoft.com/office/powerpoint/2010/main" val="2158689122"/>
              </p:ext>
            </p:extLst>
          </p:nvPr>
        </p:nvGraphicFramePr>
        <p:xfrm>
          <a:off x="4813119" y="2389966"/>
          <a:ext cx="7052486" cy="3263202"/>
        </p:xfrm>
        <a:graphic>
          <a:graphicData uri="http://schemas.openxmlformats.org/drawingml/2006/table">
            <a:tbl>
              <a:tblPr firstRow="1" bandRow="1">
                <a:tableStyleId>{2D5ABB26-0587-4C30-8999-92F81FD0307C}</a:tableStyleId>
              </a:tblPr>
              <a:tblGrid>
                <a:gridCol w="5132246">
                  <a:extLst>
                    <a:ext uri="{9D8B030D-6E8A-4147-A177-3AD203B41FA5}">
                      <a16:colId xmlns:a16="http://schemas.microsoft.com/office/drawing/2014/main" val="2446104570"/>
                    </a:ext>
                  </a:extLst>
                </a:gridCol>
                <a:gridCol w="1920240">
                  <a:extLst>
                    <a:ext uri="{9D8B030D-6E8A-4147-A177-3AD203B41FA5}">
                      <a16:colId xmlns:a16="http://schemas.microsoft.com/office/drawing/2014/main" val="399124372"/>
                    </a:ext>
                  </a:extLst>
                </a:gridCol>
              </a:tblGrid>
              <a:tr h="457200">
                <a:tc>
                  <a:txBody>
                    <a:bodyPr/>
                    <a:lstStyle/>
                    <a:p>
                      <a:pPr marL="0" marR="0">
                        <a:lnSpc>
                          <a:spcPct val="115000"/>
                        </a:lnSpc>
                        <a:spcAft>
                          <a:spcPts val="900"/>
                        </a:spcAft>
                        <a:buNone/>
                      </a:pPr>
                      <a:r>
                        <a:rPr lang="en-US" sz="1400" kern="100" dirty="0">
                          <a:effectLst/>
                        </a:rPr>
                        <a:t> </a:t>
                      </a:r>
                      <a:endParaRPr lang="en-US" sz="1800" kern="100" dirty="0">
                        <a:effectLst/>
                        <a:latin typeface="Georgia" panose="02040502050405020303" pitchFamily="18" charset="0"/>
                        <a:ea typeface="Aptos" panose="020B0004020202020204" pitchFamily="34" charset="0"/>
                        <a:cs typeface="Times New Roman" panose="02020603050405020304" pitchFamily="18" charset="0"/>
                      </a:endParaRPr>
                    </a:p>
                  </a:txBody>
                  <a:tcPr marL="68580" marR="68580" marT="36830" marB="36830" anchor="ctr">
                    <a:lnB w="12700" cap="flat" cmpd="sng" algn="ctr">
                      <a:solidFill>
                        <a:schemeClr val="accent5"/>
                      </a:solidFill>
                      <a:prstDash val="solid"/>
                      <a:round/>
                      <a:headEnd type="none" w="med" len="med"/>
                      <a:tailEnd type="none" w="med" len="med"/>
                    </a:lnB>
                    <a:solidFill>
                      <a:schemeClr val="accent4"/>
                    </a:solidFill>
                  </a:tcPr>
                </a:tc>
                <a:tc>
                  <a:txBody>
                    <a:bodyPr/>
                    <a:lstStyle/>
                    <a:p>
                      <a:pPr marL="0" marR="0" algn="ctr">
                        <a:lnSpc>
                          <a:spcPct val="115000"/>
                        </a:lnSpc>
                        <a:spcAft>
                          <a:spcPts val="900"/>
                        </a:spcAft>
                        <a:buNone/>
                      </a:pPr>
                      <a:r>
                        <a:rPr lang="en-US" sz="1400" kern="100" dirty="0">
                          <a:effectLst/>
                          <a:latin typeface="Arial" panose="020B0604020202020204" pitchFamily="34" charset="0"/>
                          <a:cs typeface="Arial" panose="020B0604020202020204" pitchFamily="34" charset="0"/>
                        </a:rPr>
                        <a:t>VERY CONFIDENT</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36830" marB="36830" anchor="ctr">
                    <a:lnB w="12700" cap="flat" cmpd="sng" algn="ctr">
                      <a:solidFill>
                        <a:schemeClr val="accent5"/>
                      </a:solidFill>
                      <a:prstDash val="solid"/>
                      <a:round/>
                      <a:headEnd type="none" w="med" len="med"/>
                      <a:tailEnd type="none" w="med" len="med"/>
                    </a:lnB>
                    <a:solidFill>
                      <a:schemeClr val="accent4"/>
                    </a:solidFill>
                  </a:tcPr>
                </a:tc>
                <a:extLst>
                  <a:ext uri="{0D108BD9-81ED-4DB2-BD59-A6C34878D82A}">
                    <a16:rowId xmlns:a16="http://schemas.microsoft.com/office/drawing/2014/main" val="518700628"/>
                  </a:ext>
                </a:extLst>
              </a:tr>
              <a:tr h="548640">
                <a:tc>
                  <a:txBody>
                    <a:bodyPr/>
                    <a:lstStyle/>
                    <a:p>
                      <a:pPr marL="0" marR="0">
                        <a:lnSpc>
                          <a:spcPct val="115000"/>
                        </a:lnSpc>
                        <a:spcAft>
                          <a:spcPts val="900"/>
                        </a:spcAft>
                        <a:buNone/>
                      </a:pPr>
                      <a:r>
                        <a:rPr lang="en-US" sz="1800" b="1" kern="100" dirty="0">
                          <a:effectLst/>
                        </a:rPr>
                        <a:t>All withdrawal planners</a:t>
                      </a:r>
                      <a:endParaRPr lang="en-US" sz="1800" b="1" kern="100" dirty="0">
                        <a:effectLst/>
                        <a:latin typeface="Georgia" panose="02040502050405020303" pitchFamily="18" charset="0"/>
                        <a:ea typeface="Aptos" panose="020B0004020202020204" pitchFamily="34" charset="0"/>
                        <a:cs typeface="Times New Roman" panose="02020603050405020304" pitchFamily="18" charset="0"/>
                      </a:endParaRPr>
                    </a:p>
                  </a:txBody>
                  <a:tcPr marL="68580" marR="68580" marT="36830" marB="36830" anchor="ct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E3E5DC"/>
                    </a:solidFill>
                  </a:tcPr>
                </a:tc>
                <a:tc>
                  <a:txBody>
                    <a:bodyPr/>
                    <a:lstStyle/>
                    <a:p>
                      <a:pPr marL="0" marR="0" algn="ctr">
                        <a:lnSpc>
                          <a:spcPct val="115000"/>
                        </a:lnSpc>
                        <a:spcAft>
                          <a:spcPts val="900"/>
                        </a:spcAft>
                        <a:buNone/>
                      </a:pPr>
                      <a:r>
                        <a:rPr lang="en-US" sz="1800" b="1" kern="100" dirty="0">
                          <a:effectLst/>
                        </a:rPr>
                        <a:t>40%</a:t>
                      </a:r>
                      <a:endParaRPr lang="en-US" sz="1800" b="1" kern="100" dirty="0">
                        <a:effectLst/>
                        <a:latin typeface="Georgia" panose="02040502050405020303" pitchFamily="18" charset="0"/>
                        <a:ea typeface="Aptos" panose="020B0004020202020204" pitchFamily="34" charset="0"/>
                        <a:cs typeface="Times New Roman" panose="02020603050405020304" pitchFamily="18" charset="0"/>
                      </a:endParaRPr>
                    </a:p>
                  </a:txBody>
                  <a:tcPr marL="68580" marR="68580" marT="36830" marB="36830" anchor="ct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E3E5DC"/>
                    </a:solidFill>
                  </a:tcPr>
                </a:tc>
                <a:extLst>
                  <a:ext uri="{0D108BD9-81ED-4DB2-BD59-A6C34878D82A}">
                    <a16:rowId xmlns:a16="http://schemas.microsoft.com/office/drawing/2014/main" val="521198474"/>
                  </a:ext>
                </a:extLst>
              </a:tr>
              <a:tr h="548640">
                <a:tc>
                  <a:txBody>
                    <a:bodyPr/>
                    <a:lstStyle/>
                    <a:p>
                      <a:pPr marL="0" marR="0">
                        <a:lnSpc>
                          <a:spcPct val="115000"/>
                        </a:lnSpc>
                        <a:spcAft>
                          <a:spcPts val="900"/>
                        </a:spcAft>
                        <a:buNone/>
                      </a:pPr>
                      <a:r>
                        <a:rPr lang="en-US" sz="1600" kern="100" dirty="0">
                          <a:effectLst/>
                        </a:rPr>
                        <a:t>Those who used both interactive and non-interactive withdrawal resources</a:t>
                      </a:r>
                      <a:endParaRPr lang="en-US" sz="1600" kern="100" dirty="0">
                        <a:effectLst/>
                        <a:latin typeface="Georgia" panose="02040502050405020303" pitchFamily="18" charset="0"/>
                        <a:ea typeface="Aptos" panose="020B0004020202020204" pitchFamily="34" charset="0"/>
                        <a:cs typeface="Times New Roman" panose="02020603050405020304" pitchFamily="18" charset="0"/>
                      </a:endParaRPr>
                    </a:p>
                  </a:txBody>
                  <a:tcPr marL="68580" marR="68580" marT="36830" marB="36830" anchor="ct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0" marR="0" algn="ctr">
                        <a:lnSpc>
                          <a:spcPct val="115000"/>
                        </a:lnSpc>
                        <a:spcAft>
                          <a:spcPts val="900"/>
                        </a:spcAft>
                        <a:buNone/>
                      </a:pPr>
                      <a:r>
                        <a:rPr lang="en-US" sz="1800" kern="100" dirty="0">
                          <a:effectLst/>
                        </a:rPr>
                        <a:t>53%</a:t>
                      </a:r>
                      <a:endParaRPr lang="en-US" sz="1800" kern="100" dirty="0">
                        <a:effectLst/>
                        <a:latin typeface="Georgia" panose="02040502050405020303" pitchFamily="18" charset="0"/>
                        <a:ea typeface="Aptos" panose="020B0004020202020204" pitchFamily="34" charset="0"/>
                        <a:cs typeface="Times New Roman" panose="02020603050405020304" pitchFamily="18" charset="0"/>
                      </a:endParaRPr>
                    </a:p>
                  </a:txBody>
                  <a:tcPr marL="68580" marR="68580" marT="36830" marB="36830" anchor="ct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2404021388"/>
                  </a:ext>
                </a:extLst>
              </a:tr>
              <a:tr h="548640">
                <a:tc>
                  <a:txBody>
                    <a:bodyPr/>
                    <a:lstStyle/>
                    <a:p>
                      <a:pPr marL="0" marR="0">
                        <a:lnSpc>
                          <a:spcPct val="115000"/>
                        </a:lnSpc>
                        <a:spcAft>
                          <a:spcPts val="900"/>
                        </a:spcAft>
                        <a:buNone/>
                      </a:pPr>
                      <a:r>
                        <a:rPr lang="en-US" sz="1600" kern="100" dirty="0">
                          <a:effectLst/>
                        </a:rPr>
                        <a:t>Those who used interactive only</a:t>
                      </a:r>
                      <a:endParaRPr lang="en-US" sz="1600" kern="100" dirty="0">
                        <a:effectLst/>
                        <a:latin typeface="Georgia" panose="02040502050405020303" pitchFamily="18" charset="0"/>
                        <a:ea typeface="Aptos" panose="020B0004020202020204" pitchFamily="34" charset="0"/>
                        <a:cs typeface="Times New Roman" panose="02020603050405020304" pitchFamily="18" charset="0"/>
                      </a:endParaRPr>
                    </a:p>
                  </a:txBody>
                  <a:tcPr marL="68580" marR="68580" marT="36830" marB="36830" anchor="ct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0" marR="0" algn="ctr">
                        <a:lnSpc>
                          <a:spcPct val="115000"/>
                        </a:lnSpc>
                        <a:spcAft>
                          <a:spcPts val="900"/>
                        </a:spcAft>
                        <a:buNone/>
                      </a:pPr>
                      <a:r>
                        <a:rPr lang="en-US" sz="1800" kern="100" dirty="0">
                          <a:effectLst/>
                        </a:rPr>
                        <a:t>39%</a:t>
                      </a:r>
                      <a:endParaRPr lang="en-US" sz="1800" kern="100" dirty="0">
                        <a:effectLst/>
                        <a:latin typeface="Georgia" panose="02040502050405020303" pitchFamily="18" charset="0"/>
                        <a:ea typeface="Aptos" panose="020B0004020202020204" pitchFamily="34" charset="0"/>
                        <a:cs typeface="Times New Roman" panose="02020603050405020304" pitchFamily="18" charset="0"/>
                      </a:endParaRPr>
                    </a:p>
                  </a:txBody>
                  <a:tcPr marL="68580" marR="68580" marT="36830" marB="36830" anchor="ct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668370465"/>
                  </a:ext>
                </a:extLst>
              </a:tr>
              <a:tr h="548640">
                <a:tc>
                  <a:txBody>
                    <a:bodyPr/>
                    <a:lstStyle/>
                    <a:p>
                      <a:pPr marL="0" marR="0">
                        <a:lnSpc>
                          <a:spcPct val="115000"/>
                        </a:lnSpc>
                        <a:spcAft>
                          <a:spcPts val="900"/>
                        </a:spcAft>
                        <a:buNone/>
                      </a:pPr>
                      <a:r>
                        <a:rPr lang="en-US" sz="1600" kern="100" dirty="0">
                          <a:effectLst/>
                        </a:rPr>
                        <a:t>Those who used non-interactive only</a:t>
                      </a:r>
                      <a:endParaRPr lang="en-US" sz="1600" kern="100" dirty="0">
                        <a:effectLst/>
                        <a:latin typeface="Georgia" panose="02040502050405020303" pitchFamily="18" charset="0"/>
                        <a:ea typeface="Aptos" panose="020B0004020202020204" pitchFamily="34" charset="0"/>
                        <a:cs typeface="Times New Roman" panose="02020603050405020304" pitchFamily="18" charset="0"/>
                      </a:endParaRPr>
                    </a:p>
                  </a:txBody>
                  <a:tcPr marL="68580" marR="68580" marT="36830" marB="36830" anchor="ct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0" marR="0" algn="ctr">
                        <a:lnSpc>
                          <a:spcPct val="115000"/>
                        </a:lnSpc>
                        <a:spcAft>
                          <a:spcPts val="900"/>
                        </a:spcAft>
                        <a:buNone/>
                      </a:pPr>
                      <a:r>
                        <a:rPr lang="en-US" sz="1800" kern="100" dirty="0">
                          <a:effectLst/>
                        </a:rPr>
                        <a:t>38%</a:t>
                      </a:r>
                      <a:endParaRPr lang="en-US" sz="1800" kern="100" dirty="0">
                        <a:effectLst/>
                        <a:latin typeface="Georgia" panose="02040502050405020303" pitchFamily="18" charset="0"/>
                        <a:ea typeface="Aptos" panose="020B0004020202020204" pitchFamily="34" charset="0"/>
                        <a:cs typeface="Times New Roman" panose="02020603050405020304" pitchFamily="18" charset="0"/>
                      </a:endParaRPr>
                    </a:p>
                  </a:txBody>
                  <a:tcPr marL="68580" marR="68580" marT="36830" marB="36830" anchor="ct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4076122367"/>
                  </a:ext>
                </a:extLst>
              </a:tr>
              <a:tr h="548640">
                <a:tc>
                  <a:txBody>
                    <a:bodyPr/>
                    <a:lstStyle/>
                    <a:p>
                      <a:pPr marL="0" marR="0">
                        <a:lnSpc>
                          <a:spcPct val="115000"/>
                        </a:lnSpc>
                        <a:spcAft>
                          <a:spcPts val="900"/>
                        </a:spcAft>
                        <a:buNone/>
                      </a:pPr>
                      <a:r>
                        <a:rPr lang="en-US" sz="1600" kern="100" dirty="0">
                          <a:effectLst/>
                        </a:rPr>
                        <a:t>Those who did not use either type of resource</a:t>
                      </a:r>
                      <a:endParaRPr lang="en-US" sz="1600" kern="100" dirty="0">
                        <a:effectLst/>
                        <a:latin typeface="Georgia" panose="02040502050405020303" pitchFamily="18" charset="0"/>
                        <a:ea typeface="Aptos" panose="020B0004020202020204" pitchFamily="34" charset="0"/>
                        <a:cs typeface="Times New Roman" panose="02020603050405020304" pitchFamily="18" charset="0"/>
                      </a:endParaRPr>
                    </a:p>
                  </a:txBody>
                  <a:tcPr marL="68580" marR="68580" marT="36830" marB="36830" anchor="ct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marL="0" marR="0" algn="ctr">
                        <a:lnSpc>
                          <a:spcPct val="115000"/>
                        </a:lnSpc>
                        <a:spcAft>
                          <a:spcPts val="900"/>
                        </a:spcAft>
                        <a:buNone/>
                      </a:pPr>
                      <a:r>
                        <a:rPr lang="en-US" sz="1800" kern="100" dirty="0">
                          <a:effectLst/>
                        </a:rPr>
                        <a:t>28%</a:t>
                      </a:r>
                      <a:endParaRPr lang="en-US" sz="1800" kern="100" dirty="0">
                        <a:effectLst/>
                        <a:latin typeface="Georgia" panose="02040502050405020303" pitchFamily="18" charset="0"/>
                        <a:ea typeface="Aptos" panose="020B0004020202020204" pitchFamily="34" charset="0"/>
                        <a:cs typeface="Times New Roman" panose="02020603050405020304" pitchFamily="18" charset="0"/>
                      </a:endParaRPr>
                    </a:p>
                  </a:txBody>
                  <a:tcPr marL="68580" marR="68580" marT="36830" marB="36830" anchor="ct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2513734389"/>
                  </a:ext>
                </a:extLst>
              </a:tr>
            </a:tbl>
          </a:graphicData>
        </a:graphic>
      </p:graphicFrame>
      <p:sp>
        <p:nvSpPr>
          <p:cNvPr id="5" name="Rectangle 4">
            <a:extLst>
              <a:ext uri="{FF2B5EF4-FFF2-40B4-BE49-F238E27FC236}">
                <a16:creationId xmlns:a16="http://schemas.microsoft.com/office/drawing/2014/main" id="{49C1793C-73A5-D8C6-248C-7A68C2D65474}"/>
              </a:ext>
            </a:extLst>
          </p:cNvPr>
          <p:cNvSpPr/>
          <p:nvPr/>
        </p:nvSpPr>
        <p:spPr>
          <a:xfrm>
            <a:off x="9946322" y="5097712"/>
            <a:ext cx="1910714" cy="555456"/>
          </a:xfrm>
          <a:prstGeom prst="rect">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88" dirty="0"/>
          </a:p>
        </p:txBody>
      </p:sp>
      <p:sp>
        <p:nvSpPr>
          <p:cNvPr id="6" name="Rectangle 5">
            <a:extLst>
              <a:ext uri="{FF2B5EF4-FFF2-40B4-BE49-F238E27FC236}">
                <a16:creationId xmlns:a16="http://schemas.microsoft.com/office/drawing/2014/main" id="{3DF0C985-68F7-2AA5-C208-B24A2186E0A8}"/>
              </a:ext>
            </a:extLst>
          </p:cNvPr>
          <p:cNvSpPr/>
          <p:nvPr/>
        </p:nvSpPr>
        <p:spPr>
          <a:xfrm>
            <a:off x="9946322" y="3402737"/>
            <a:ext cx="1910714" cy="593529"/>
          </a:xfrm>
          <a:prstGeom prst="rect">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88" dirty="0"/>
          </a:p>
        </p:txBody>
      </p:sp>
      <p:sp>
        <p:nvSpPr>
          <p:cNvPr id="3" name="TextBox 2">
            <a:extLst>
              <a:ext uri="{FF2B5EF4-FFF2-40B4-BE49-F238E27FC236}">
                <a16:creationId xmlns:a16="http://schemas.microsoft.com/office/drawing/2014/main" id="{4BF903AD-5D6D-16F2-AE90-9D0780DA6520}"/>
              </a:ext>
            </a:extLst>
          </p:cNvPr>
          <p:cNvSpPr txBox="1"/>
          <p:nvPr/>
        </p:nvSpPr>
        <p:spPr>
          <a:xfrm>
            <a:off x="334963" y="1773238"/>
            <a:ext cx="3608256" cy="4145790"/>
          </a:xfrm>
          <a:prstGeom prst="round1Rect">
            <a:avLst>
              <a:gd name="adj" fmla="val 25299"/>
            </a:avLst>
          </a:prstGeom>
          <a:solidFill>
            <a:schemeClr val="tx2"/>
          </a:solidFill>
        </p:spPr>
        <p:txBody>
          <a:bodyPr vert="horz" wrap="square" lIns="274320" tIns="274320" rIns="274320" bIns="274320" rtlCol="0">
            <a:noAutofit/>
          </a:bodyPr>
          <a:lstStyle>
            <a:lvl1pPr indent="0" defTabSz="502920">
              <a:lnSpc>
                <a:spcPct val="100000"/>
              </a:lnSpc>
              <a:spcBef>
                <a:spcPts val="600"/>
              </a:spcBef>
              <a:spcAft>
                <a:spcPts val="1032"/>
              </a:spcAft>
              <a:buFont typeface="Arial" panose="020B0604020202020204" pitchFamily="34" charset="0"/>
              <a:buNone/>
              <a:defRPr sz="2400">
                <a:solidFill>
                  <a:schemeClr val="tx2"/>
                </a:solidFill>
              </a:defRPr>
            </a:lvl1pPr>
            <a:lvl2pPr marL="342900" indent="-342900" defTabSz="502920">
              <a:lnSpc>
                <a:spcPct val="100000"/>
              </a:lnSpc>
              <a:spcBef>
                <a:spcPts val="600"/>
              </a:spcBef>
              <a:spcAft>
                <a:spcPts val="1032"/>
              </a:spcAft>
              <a:buFont typeface="Arial" panose="020B0604020202020204" pitchFamily="34" charset="0"/>
              <a:buChar char="•"/>
              <a:defRPr sz="2000" b="1">
                <a:solidFill>
                  <a:schemeClr val="tx2"/>
                </a:solidFill>
              </a:defRPr>
            </a:lvl2pPr>
            <a:lvl3pPr marL="114300" indent="-114300" defTabSz="502920">
              <a:lnSpc>
                <a:spcPct val="100000"/>
              </a:lnSpc>
              <a:spcBef>
                <a:spcPts val="600"/>
              </a:spcBef>
              <a:spcAft>
                <a:spcPts val="1032"/>
              </a:spcAft>
              <a:buFont typeface="Arial" panose="020B0604020202020204" pitchFamily="34" charset="0"/>
              <a:buChar char="•"/>
              <a:defRPr sz="1600">
                <a:solidFill>
                  <a:schemeClr val="tx2"/>
                </a:solidFill>
              </a:defRPr>
            </a:lvl3pPr>
            <a:lvl4pPr marL="400050" indent="-228600" defTabSz="502920">
              <a:lnSpc>
                <a:spcPct val="100000"/>
              </a:lnSpc>
              <a:spcBef>
                <a:spcPts val="600"/>
              </a:spcBef>
              <a:spcAft>
                <a:spcPts val="1032"/>
              </a:spcAft>
              <a:buFont typeface="Georgia" panose="02040502050405020303" pitchFamily="18" charset="0"/>
              <a:buChar char="—"/>
              <a:tabLst/>
              <a:defRPr sz="1600">
                <a:solidFill>
                  <a:schemeClr val="tx2"/>
                </a:solidFill>
              </a:defRPr>
            </a:lvl4pPr>
            <a:lvl5pPr marL="571500" indent="-171450" defTabSz="502920">
              <a:lnSpc>
                <a:spcPct val="100000"/>
              </a:lnSpc>
              <a:spcBef>
                <a:spcPts val="600"/>
              </a:spcBef>
              <a:spcAft>
                <a:spcPts val="1032"/>
              </a:spcAft>
              <a:buFont typeface="Arial" panose="020B0604020202020204" pitchFamily="34" charset="0"/>
              <a:buChar char="•"/>
              <a:defRPr sz="1600">
                <a:solidFill>
                  <a:schemeClr val="tx2"/>
                </a:solidFill>
              </a:defRPr>
            </a:lvl5pPr>
            <a:lvl6pPr marL="742950" indent="-171450" defTabSz="502920">
              <a:lnSpc>
                <a:spcPct val="100000"/>
              </a:lnSpc>
              <a:spcBef>
                <a:spcPct val="20000"/>
              </a:spcBef>
              <a:spcAft>
                <a:spcPts val="432"/>
              </a:spcAft>
              <a:buFont typeface="Georgia" panose="02040502050405020303" pitchFamily="18" charset="0"/>
              <a:buChar char="—"/>
              <a:defRPr sz="1600" baseline="0">
                <a:solidFill>
                  <a:schemeClr val="tx2"/>
                </a:solidFill>
              </a:defRPr>
            </a:lvl6pPr>
            <a:lvl7pPr marL="3268980" indent="-251460" defTabSz="502920">
              <a:spcBef>
                <a:spcPct val="20000"/>
              </a:spcBef>
              <a:buFont typeface="Arial"/>
              <a:buChar char="•"/>
              <a:defRPr sz="800"/>
            </a:lvl7pPr>
            <a:lvl8pPr marL="3771900" indent="-251460" defTabSz="502920">
              <a:spcBef>
                <a:spcPct val="20000"/>
              </a:spcBef>
              <a:buFont typeface="Arial"/>
              <a:buChar char="•"/>
              <a:defRPr sz="2200"/>
            </a:lvl8pPr>
            <a:lvl9pPr marL="4274820" indent="-251460" defTabSz="502920">
              <a:spcBef>
                <a:spcPct val="20000"/>
              </a:spcBef>
              <a:buFont typeface="Arial"/>
              <a:buChar char="•"/>
              <a:defRPr sz="2200"/>
            </a:lvl9pPr>
          </a:lstStyle>
          <a:p>
            <a:r>
              <a:rPr lang="en-US" sz="2000" dirty="0">
                <a:solidFill>
                  <a:schemeClr val="bg1"/>
                </a:solidFill>
              </a:rPr>
              <a:t>Over half of </a:t>
            </a:r>
            <a:r>
              <a:rPr lang="en-US" sz="2000" b="1" dirty="0">
                <a:solidFill>
                  <a:schemeClr val="bg1"/>
                </a:solidFill>
              </a:rPr>
              <a:t>those who used both types of resources said they are very confident </a:t>
            </a:r>
            <a:r>
              <a:rPr lang="en-US" sz="2000" dirty="0">
                <a:solidFill>
                  <a:schemeClr val="bg1"/>
                </a:solidFill>
              </a:rPr>
              <a:t>that they will choose the best way to withdraw money from their 401(k)—nearly twice as many as those who did not use the resources.</a:t>
            </a:r>
          </a:p>
        </p:txBody>
      </p:sp>
      <p:sp>
        <p:nvSpPr>
          <p:cNvPr id="7" name="Footer Placeholder 6">
            <a:extLst>
              <a:ext uri="{FF2B5EF4-FFF2-40B4-BE49-F238E27FC236}">
                <a16:creationId xmlns:a16="http://schemas.microsoft.com/office/drawing/2014/main" id="{076F2C15-4B62-481D-69AB-B0C4C0B9607C}"/>
              </a:ext>
            </a:extLst>
          </p:cNvPr>
          <p:cNvSpPr>
            <a:spLocks noGrp="1"/>
          </p:cNvSpPr>
          <p:nvPr>
            <p:ph type="ftr" sz="quarter" idx="21"/>
          </p:nvPr>
        </p:nvSpPr>
        <p:spPr/>
        <p:txBody>
          <a:bodyPr/>
          <a:lstStyle/>
          <a:p>
            <a:endParaRPr lang="en-US" dirty="0"/>
          </a:p>
        </p:txBody>
      </p:sp>
      <p:sp>
        <p:nvSpPr>
          <p:cNvPr id="9" name="Slide Number Placeholder 8">
            <a:extLst>
              <a:ext uri="{FF2B5EF4-FFF2-40B4-BE49-F238E27FC236}">
                <a16:creationId xmlns:a16="http://schemas.microsoft.com/office/drawing/2014/main" id="{22762A90-9866-C1B0-553F-37FC203CA323}"/>
              </a:ext>
            </a:extLst>
          </p:cNvPr>
          <p:cNvSpPr>
            <a:spLocks noGrp="1"/>
          </p:cNvSpPr>
          <p:nvPr>
            <p:ph type="sldNum" sz="quarter" idx="22"/>
          </p:nvPr>
        </p:nvSpPr>
        <p:spPr/>
        <p:txBody>
          <a:bodyPr/>
          <a:lstStyle/>
          <a:p>
            <a:fld id="{6772E023-1036-8A41-858B-B2D045903905}" type="slidenum">
              <a:rPr lang="en-US" smtClean="0"/>
              <a:pPr/>
              <a:t>27</a:t>
            </a:fld>
            <a:endParaRPr lang="en-US" dirty="0"/>
          </a:p>
        </p:txBody>
      </p:sp>
    </p:spTree>
    <p:extLst>
      <p:ext uri="{BB962C8B-B14F-4D97-AF65-F5344CB8AC3E}">
        <p14:creationId xmlns:p14="http://schemas.microsoft.com/office/powerpoint/2010/main" val="3395848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39C07-20C6-D2A3-9135-9AA18480C066}"/>
              </a:ext>
            </a:extLst>
          </p:cNvPr>
          <p:cNvSpPr>
            <a:spLocks noGrp="1"/>
          </p:cNvSpPr>
          <p:nvPr>
            <p:ph type="title"/>
          </p:nvPr>
        </p:nvSpPr>
        <p:spPr/>
        <p:txBody>
          <a:bodyPr/>
          <a:lstStyle/>
          <a:p>
            <a:r>
              <a:rPr lang="en-US" dirty="0"/>
              <a:t>Implications for plan sponsors: it is critical to close the withdrawal planning gap</a:t>
            </a:r>
          </a:p>
        </p:txBody>
      </p:sp>
      <p:sp>
        <p:nvSpPr>
          <p:cNvPr id="3" name="Text Placeholder 2">
            <a:extLst>
              <a:ext uri="{FF2B5EF4-FFF2-40B4-BE49-F238E27FC236}">
                <a16:creationId xmlns:a16="http://schemas.microsoft.com/office/drawing/2014/main" id="{5A468333-C237-8185-C214-173FF67868F9}"/>
              </a:ext>
            </a:extLst>
          </p:cNvPr>
          <p:cNvSpPr>
            <a:spLocks noGrp="1"/>
          </p:cNvSpPr>
          <p:nvPr>
            <p:ph type="body" sz="quarter" idx="23"/>
          </p:nvPr>
        </p:nvSpPr>
        <p:spPr/>
        <p:txBody>
          <a:bodyPr/>
          <a:lstStyle/>
          <a:p>
            <a:r>
              <a:rPr lang="en-US" dirty="0"/>
              <a:t>Source: Nuveen and TIAA Institute Participant Sentiment Survey on Lifetime Income (2025).</a:t>
            </a:r>
          </a:p>
        </p:txBody>
      </p:sp>
      <p:sp>
        <p:nvSpPr>
          <p:cNvPr id="4" name="Footer Placeholder 3">
            <a:extLst>
              <a:ext uri="{FF2B5EF4-FFF2-40B4-BE49-F238E27FC236}">
                <a16:creationId xmlns:a16="http://schemas.microsoft.com/office/drawing/2014/main" id="{7984A50D-6B82-B67A-353F-16FBC7963674}"/>
              </a:ext>
            </a:extLst>
          </p:cNvPr>
          <p:cNvSpPr>
            <a:spLocks noGrp="1"/>
          </p:cNvSpPr>
          <p:nvPr>
            <p:ph type="ftr" sz="quarter" idx="21"/>
          </p:nvPr>
        </p:nvSpPr>
        <p:spPr/>
        <p:txBody>
          <a:bodyPr/>
          <a:lstStyle/>
          <a:p>
            <a:endParaRPr lang="en-US" dirty="0"/>
          </a:p>
        </p:txBody>
      </p:sp>
      <p:sp>
        <p:nvSpPr>
          <p:cNvPr id="7" name="Slide Number Placeholder 6">
            <a:extLst>
              <a:ext uri="{FF2B5EF4-FFF2-40B4-BE49-F238E27FC236}">
                <a16:creationId xmlns:a16="http://schemas.microsoft.com/office/drawing/2014/main" id="{1153A461-B7C9-7CFC-2476-40B0A6EB84AF}"/>
              </a:ext>
            </a:extLst>
          </p:cNvPr>
          <p:cNvSpPr>
            <a:spLocks noGrp="1"/>
          </p:cNvSpPr>
          <p:nvPr>
            <p:ph type="sldNum" sz="quarter" idx="22"/>
          </p:nvPr>
        </p:nvSpPr>
        <p:spPr/>
        <p:txBody>
          <a:bodyPr/>
          <a:lstStyle/>
          <a:p>
            <a:fld id="{6772E023-1036-8A41-858B-B2D045903905}" type="slidenum">
              <a:rPr lang="en-US" smtClean="0"/>
              <a:pPr/>
              <a:t>28</a:t>
            </a:fld>
            <a:endParaRPr lang="en-US" dirty="0"/>
          </a:p>
        </p:txBody>
      </p:sp>
      <p:sp>
        <p:nvSpPr>
          <p:cNvPr id="12" name="Rectangle: Single Corner Rounded 67">
            <a:extLst>
              <a:ext uri="{FF2B5EF4-FFF2-40B4-BE49-F238E27FC236}">
                <a16:creationId xmlns:a16="http://schemas.microsoft.com/office/drawing/2014/main" id="{EF572263-E72E-BEAD-A2B9-DAB02AB6CB32}"/>
              </a:ext>
            </a:extLst>
          </p:cNvPr>
          <p:cNvSpPr/>
          <p:nvPr/>
        </p:nvSpPr>
        <p:spPr>
          <a:xfrm>
            <a:off x="8134257" y="1917627"/>
            <a:ext cx="3068836" cy="1809129"/>
          </a:xfrm>
          <a:prstGeom prst="round1Rect">
            <a:avLst>
              <a:gd name="adj" fmla="val 40344"/>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765" dirty="0"/>
          </a:p>
        </p:txBody>
      </p:sp>
      <p:sp>
        <p:nvSpPr>
          <p:cNvPr id="14" name="Rectangle: Single Corner Rounded 67">
            <a:extLst>
              <a:ext uri="{FF2B5EF4-FFF2-40B4-BE49-F238E27FC236}">
                <a16:creationId xmlns:a16="http://schemas.microsoft.com/office/drawing/2014/main" id="{68962229-F1DF-BE6F-ADC7-63D44669FFE2}"/>
              </a:ext>
            </a:extLst>
          </p:cNvPr>
          <p:cNvSpPr/>
          <p:nvPr/>
        </p:nvSpPr>
        <p:spPr>
          <a:xfrm>
            <a:off x="8134257" y="3723375"/>
            <a:ext cx="3068836" cy="2062702"/>
          </a:xfrm>
          <a:prstGeom prst="rect">
            <a:avLst/>
          </a:prstGeom>
          <a:solidFill>
            <a:schemeClr val="accent4">
              <a:alpha val="1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765" dirty="0"/>
          </a:p>
        </p:txBody>
      </p:sp>
      <p:sp>
        <p:nvSpPr>
          <p:cNvPr id="19" name="Rectangle: Single Corner Rounded 67">
            <a:extLst>
              <a:ext uri="{FF2B5EF4-FFF2-40B4-BE49-F238E27FC236}">
                <a16:creationId xmlns:a16="http://schemas.microsoft.com/office/drawing/2014/main" id="{545AFE4C-334D-8176-BCD5-A181F79C3973}"/>
              </a:ext>
            </a:extLst>
          </p:cNvPr>
          <p:cNvSpPr/>
          <p:nvPr/>
        </p:nvSpPr>
        <p:spPr>
          <a:xfrm>
            <a:off x="334963" y="3723375"/>
            <a:ext cx="3004290" cy="2062702"/>
          </a:xfrm>
          <a:prstGeom prst="rect">
            <a:avLst/>
          </a:prstGeom>
          <a:solidFill>
            <a:schemeClr val="accent4">
              <a:alpha val="1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765" dirty="0"/>
          </a:p>
        </p:txBody>
      </p:sp>
      <p:sp>
        <p:nvSpPr>
          <p:cNvPr id="20" name="Rectangle: Single Corner Rounded 67">
            <a:extLst>
              <a:ext uri="{FF2B5EF4-FFF2-40B4-BE49-F238E27FC236}">
                <a16:creationId xmlns:a16="http://schemas.microsoft.com/office/drawing/2014/main" id="{A483CE99-1E16-DE7B-D97E-51F3AA722C67}"/>
              </a:ext>
            </a:extLst>
          </p:cNvPr>
          <p:cNvSpPr/>
          <p:nvPr/>
        </p:nvSpPr>
        <p:spPr>
          <a:xfrm>
            <a:off x="334963" y="1917627"/>
            <a:ext cx="3004290" cy="1809129"/>
          </a:xfrm>
          <a:prstGeom prst="round1Rect">
            <a:avLst>
              <a:gd name="adj" fmla="val 40344"/>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765" dirty="0"/>
          </a:p>
        </p:txBody>
      </p:sp>
      <p:sp>
        <p:nvSpPr>
          <p:cNvPr id="21" name="TextBox 20">
            <a:extLst>
              <a:ext uri="{FF2B5EF4-FFF2-40B4-BE49-F238E27FC236}">
                <a16:creationId xmlns:a16="http://schemas.microsoft.com/office/drawing/2014/main" id="{A0CA3254-A38E-5E86-0D2A-C80AECD4DE00}"/>
              </a:ext>
            </a:extLst>
          </p:cNvPr>
          <p:cNvSpPr txBox="1"/>
          <p:nvPr/>
        </p:nvSpPr>
        <p:spPr>
          <a:xfrm>
            <a:off x="544173" y="2403920"/>
            <a:ext cx="2137555" cy="738664"/>
          </a:xfrm>
          <a:prstGeom prst="rect">
            <a:avLst/>
          </a:prstGeom>
          <a:noFill/>
        </p:spPr>
        <p:txBody>
          <a:bodyPr wrap="square" lIns="0" tIns="0" rIns="0" bIns="0" rtlCol="0" anchor="t">
            <a:spAutoFit/>
          </a:bodyPr>
          <a:lstStyle/>
          <a:p>
            <a:pPr>
              <a:spcAft>
                <a:spcPts val="529"/>
              </a:spcAft>
            </a:pPr>
            <a:r>
              <a:rPr lang="en-US" sz="2400" b="1" dirty="0"/>
              <a:t>Recognize the urgency</a:t>
            </a:r>
          </a:p>
        </p:txBody>
      </p:sp>
      <p:sp>
        <p:nvSpPr>
          <p:cNvPr id="22" name="TextBox 21">
            <a:extLst>
              <a:ext uri="{FF2B5EF4-FFF2-40B4-BE49-F238E27FC236}">
                <a16:creationId xmlns:a16="http://schemas.microsoft.com/office/drawing/2014/main" id="{A72D69E0-EB09-92D9-3CC9-8A4D8AAF7E47}"/>
              </a:ext>
            </a:extLst>
          </p:cNvPr>
          <p:cNvSpPr txBox="1"/>
          <p:nvPr/>
        </p:nvSpPr>
        <p:spPr>
          <a:xfrm>
            <a:off x="557400" y="4036471"/>
            <a:ext cx="2477900" cy="1231106"/>
          </a:xfrm>
          <a:prstGeom prst="rect">
            <a:avLst/>
          </a:prstGeom>
          <a:noFill/>
        </p:spPr>
        <p:txBody>
          <a:bodyPr wrap="square" lIns="0" tIns="0" rIns="0" bIns="0" rtlCol="0">
            <a:spAutoFit/>
          </a:bodyPr>
          <a:lstStyle/>
          <a:p>
            <a:pPr>
              <a:spcBef>
                <a:spcPts val="265"/>
              </a:spcBef>
              <a:spcAft>
                <a:spcPts val="529"/>
              </a:spcAft>
            </a:pPr>
            <a:r>
              <a:rPr lang="en-US" sz="1600" dirty="0"/>
              <a:t>Plan sponsors should strive to convert those who give withdrawal planning some, little or no thought to those who give it a lot of thought.</a:t>
            </a:r>
          </a:p>
        </p:txBody>
      </p:sp>
      <p:sp>
        <p:nvSpPr>
          <p:cNvPr id="23" name="Rectangle: Single Corner Rounded 67">
            <a:extLst>
              <a:ext uri="{FF2B5EF4-FFF2-40B4-BE49-F238E27FC236}">
                <a16:creationId xmlns:a16="http://schemas.microsoft.com/office/drawing/2014/main" id="{2355CDBB-9ED7-6298-13D6-44B8463152F4}"/>
              </a:ext>
            </a:extLst>
          </p:cNvPr>
          <p:cNvSpPr/>
          <p:nvPr/>
        </p:nvSpPr>
        <p:spPr>
          <a:xfrm>
            <a:off x="4289961" y="1917627"/>
            <a:ext cx="2915378" cy="1809129"/>
          </a:xfrm>
          <a:prstGeom prst="round1Rect">
            <a:avLst>
              <a:gd name="adj" fmla="val 40344"/>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765" dirty="0"/>
          </a:p>
        </p:txBody>
      </p:sp>
      <p:grpSp>
        <p:nvGrpSpPr>
          <p:cNvPr id="24" name="Group 23">
            <a:extLst>
              <a:ext uri="{FF2B5EF4-FFF2-40B4-BE49-F238E27FC236}">
                <a16:creationId xmlns:a16="http://schemas.microsoft.com/office/drawing/2014/main" id="{3FFFF843-EC13-9877-F4CD-5E39FB8BB9DE}"/>
              </a:ext>
            </a:extLst>
          </p:cNvPr>
          <p:cNvGrpSpPr/>
          <p:nvPr/>
        </p:nvGrpSpPr>
        <p:grpSpPr>
          <a:xfrm>
            <a:off x="8410524" y="2395961"/>
            <a:ext cx="2639111" cy="2872552"/>
            <a:chOff x="9722594" y="2777688"/>
            <a:chExt cx="2990992" cy="3255559"/>
          </a:xfrm>
        </p:grpSpPr>
        <p:sp>
          <p:nvSpPr>
            <p:cNvPr id="25" name="TextBox 24">
              <a:extLst>
                <a:ext uri="{FF2B5EF4-FFF2-40B4-BE49-F238E27FC236}">
                  <a16:creationId xmlns:a16="http://schemas.microsoft.com/office/drawing/2014/main" id="{D6EBC627-D077-0655-5BFA-2F0E33624CF3}"/>
                </a:ext>
              </a:extLst>
            </p:cNvPr>
            <p:cNvSpPr txBox="1"/>
            <p:nvPr/>
          </p:nvSpPr>
          <p:spPr>
            <a:xfrm>
              <a:off x="9722596" y="2777688"/>
              <a:ext cx="2990990" cy="837153"/>
            </a:xfrm>
            <a:prstGeom prst="rect">
              <a:avLst/>
            </a:prstGeom>
            <a:noFill/>
          </p:spPr>
          <p:txBody>
            <a:bodyPr wrap="square" lIns="0" tIns="0" rIns="0" bIns="0" rtlCol="0">
              <a:spAutoFit/>
            </a:bodyPr>
            <a:lstStyle/>
            <a:p>
              <a:pPr defTabSz="449505">
                <a:spcAft>
                  <a:spcPts val="529"/>
                </a:spcAft>
                <a:defRPr/>
              </a:pPr>
              <a:r>
                <a:rPr lang="en-US" sz="2400" b="1" dirty="0"/>
                <a:t>Offer resources of various types</a:t>
              </a:r>
            </a:p>
          </p:txBody>
        </p:sp>
        <p:sp>
          <p:nvSpPr>
            <p:cNvPr id="26" name="TextBox 25">
              <a:extLst>
                <a:ext uri="{FF2B5EF4-FFF2-40B4-BE49-F238E27FC236}">
                  <a16:creationId xmlns:a16="http://schemas.microsoft.com/office/drawing/2014/main" id="{C26131B8-7D86-0D0E-311B-4BB35787F65E}"/>
                </a:ext>
              </a:extLst>
            </p:cNvPr>
            <p:cNvSpPr txBox="1"/>
            <p:nvPr/>
          </p:nvSpPr>
          <p:spPr>
            <a:xfrm>
              <a:off x="9722594" y="4637993"/>
              <a:ext cx="2911588" cy="1395254"/>
            </a:xfrm>
            <a:prstGeom prst="rect">
              <a:avLst/>
            </a:prstGeom>
            <a:noFill/>
          </p:spPr>
          <p:txBody>
            <a:bodyPr wrap="square" lIns="0" tIns="0" rIns="0" bIns="0" rtlCol="0">
              <a:spAutoFit/>
            </a:bodyPr>
            <a:lstStyle>
              <a:defPPr>
                <a:defRPr lang="en-US"/>
              </a:defPPr>
              <a:lvl1pPr>
                <a:spcBef>
                  <a:spcPts val="300"/>
                </a:spcBef>
                <a:spcAft>
                  <a:spcPts val="600"/>
                </a:spcAft>
                <a:defRPr sz="2400">
                  <a:solidFill>
                    <a:schemeClr val="bg1"/>
                  </a:solidFill>
                </a:defRPr>
              </a:lvl1pPr>
            </a:lstStyle>
            <a:p>
              <a:r>
                <a:rPr lang="en-US" sz="1600" dirty="0">
                  <a:solidFill>
                    <a:schemeClr val="tx1"/>
                  </a:solidFill>
                </a:rPr>
                <a:t>Employers should offer the full range of complementary tools and resources, including interactive and non-interactive.</a:t>
              </a:r>
            </a:p>
          </p:txBody>
        </p:sp>
      </p:grpSp>
      <p:sp>
        <p:nvSpPr>
          <p:cNvPr id="31" name="Rectangle: Single Corner Rounded 67">
            <a:extLst>
              <a:ext uri="{FF2B5EF4-FFF2-40B4-BE49-F238E27FC236}">
                <a16:creationId xmlns:a16="http://schemas.microsoft.com/office/drawing/2014/main" id="{243DA8AD-E96E-0A2E-353B-170D0D77094B}"/>
              </a:ext>
            </a:extLst>
          </p:cNvPr>
          <p:cNvSpPr/>
          <p:nvPr/>
        </p:nvSpPr>
        <p:spPr>
          <a:xfrm>
            <a:off x="4289961" y="3723375"/>
            <a:ext cx="2915378" cy="2062702"/>
          </a:xfrm>
          <a:prstGeom prst="rect">
            <a:avLst/>
          </a:prstGeom>
          <a:solidFill>
            <a:schemeClr val="accent4">
              <a:alpha val="1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765" dirty="0"/>
          </a:p>
        </p:txBody>
      </p:sp>
      <p:grpSp>
        <p:nvGrpSpPr>
          <p:cNvPr id="32" name="Group 31">
            <a:extLst>
              <a:ext uri="{FF2B5EF4-FFF2-40B4-BE49-F238E27FC236}">
                <a16:creationId xmlns:a16="http://schemas.microsoft.com/office/drawing/2014/main" id="{7168BD26-F08B-C003-1E21-63C2C8CD8FCD}"/>
              </a:ext>
            </a:extLst>
          </p:cNvPr>
          <p:cNvGrpSpPr/>
          <p:nvPr/>
        </p:nvGrpSpPr>
        <p:grpSpPr>
          <a:xfrm>
            <a:off x="4569180" y="2395961"/>
            <a:ext cx="2262346" cy="3117838"/>
            <a:chOff x="5301145" y="2820972"/>
            <a:chExt cx="2563992" cy="3533550"/>
          </a:xfrm>
        </p:grpSpPr>
        <p:sp>
          <p:nvSpPr>
            <p:cNvPr id="33" name="TextBox 32">
              <a:extLst>
                <a:ext uri="{FF2B5EF4-FFF2-40B4-BE49-F238E27FC236}">
                  <a16:creationId xmlns:a16="http://schemas.microsoft.com/office/drawing/2014/main" id="{980F2FB6-1800-9954-DBE3-06FD2751BC06}"/>
                </a:ext>
              </a:extLst>
            </p:cNvPr>
            <p:cNvSpPr txBox="1"/>
            <p:nvPr/>
          </p:nvSpPr>
          <p:spPr>
            <a:xfrm>
              <a:off x="5301145" y="2820972"/>
              <a:ext cx="2563992" cy="837153"/>
            </a:xfrm>
            <a:prstGeom prst="rect">
              <a:avLst/>
            </a:prstGeom>
            <a:noFill/>
          </p:spPr>
          <p:txBody>
            <a:bodyPr wrap="square" lIns="0" tIns="0" rIns="0" bIns="0" rtlCol="0">
              <a:spAutoFit/>
            </a:bodyPr>
            <a:lstStyle/>
            <a:p>
              <a:pPr>
                <a:spcAft>
                  <a:spcPts val="529"/>
                </a:spcAft>
              </a:pPr>
              <a:r>
                <a:rPr lang="en-US" sz="2400" b="1" dirty="0"/>
                <a:t>Meet the demand</a:t>
              </a:r>
            </a:p>
          </p:txBody>
        </p:sp>
        <p:sp>
          <p:nvSpPr>
            <p:cNvPr id="34" name="TextBox 33">
              <a:extLst>
                <a:ext uri="{FF2B5EF4-FFF2-40B4-BE49-F238E27FC236}">
                  <a16:creationId xmlns:a16="http://schemas.microsoft.com/office/drawing/2014/main" id="{D10A9839-0937-884D-4410-AB8DD5B99F6E}"/>
                </a:ext>
              </a:extLst>
            </p:cNvPr>
            <p:cNvSpPr txBox="1"/>
            <p:nvPr/>
          </p:nvSpPr>
          <p:spPr>
            <a:xfrm>
              <a:off x="5301146" y="4680217"/>
              <a:ext cx="2563991" cy="1674305"/>
            </a:xfrm>
            <a:prstGeom prst="rect">
              <a:avLst/>
            </a:prstGeom>
            <a:noFill/>
          </p:spPr>
          <p:txBody>
            <a:bodyPr wrap="square" lIns="0" tIns="0" rIns="0" bIns="0" rtlCol="0">
              <a:spAutoFit/>
            </a:bodyPr>
            <a:lstStyle>
              <a:defPPr>
                <a:defRPr lang="en-US"/>
              </a:defPPr>
              <a:lvl1pPr>
                <a:spcBef>
                  <a:spcPts val="300"/>
                </a:spcBef>
                <a:spcAft>
                  <a:spcPts val="600"/>
                </a:spcAft>
                <a:defRPr sz="2000">
                  <a:solidFill>
                    <a:schemeClr val="bg1"/>
                  </a:solidFill>
                </a:defRPr>
              </a:lvl1pPr>
            </a:lstStyle>
            <a:p>
              <a:r>
                <a:rPr lang="en-US" sz="1600" dirty="0">
                  <a:solidFill>
                    <a:schemeClr val="tx1"/>
                  </a:solidFill>
                </a:rPr>
                <a:t>Plan sponsors must recognize participants’ appetite for resources and guidance and should provide help in withdrawal planning. </a:t>
              </a:r>
            </a:p>
          </p:txBody>
        </p:sp>
      </p:grpSp>
    </p:spTree>
    <p:extLst>
      <p:ext uri="{BB962C8B-B14F-4D97-AF65-F5344CB8AC3E}">
        <p14:creationId xmlns:p14="http://schemas.microsoft.com/office/powerpoint/2010/main" val="2530217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C2EF9-AB50-1AA1-4590-9807081238AC}"/>
            </a:ext>
          </a:extLst>
        </p:cNvPr>
        <p:cNvGrpSpPr/>
        <p:nvPr/>
      </p:nvGrpSpPr>
      <p:grpSpPr>
        <a:xfrm>
          <a:off x="0" y="0"/>
          <a:ext cx="0" cy="0"/>
          <a:chOff x="0" y="0"/>
          <a:chExt cx="0" cy="0"/>
        </a:xfrm>
      </p:grpSpPr>
      <p:sp>
        <p:nvSpPr>
          <p:cNvPr id="13" name="Round Single Corner Rectangle 12">
            <a:extLst>
              <a:ext uri="{FF2B5EF4-FFF2-40B4-BE49-F238E27FC236}">
                <a16:creationId xmlns:a16="http://schemas.microsoft.com/office/drawing/2014/main" id="{9669EC18-4E21-BA5A-BFAD-2B1A9B24A39A}"/>
              </a:ext>
            </a:extLst>
          </p:cNvPr>
          <p:cNvSpPr/>
          <p:nvPr/>
        </p:nvSpPr>
        <p:spPr>
          <a:xfrm>
            <a:off x="0" y="690542"/>
            <a:ext cx="4897821" cy="5285322"/>
          </a:xfrm>
          <a:prstGeom prst="round1Rect">
            <a:avLst>
              <a:gd name="adj" fmla="val 2596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0C723A-D2D6-5FD8-4741-58D3F49C450B}"/>
              </a:ext>
            </a:extLst>
          </p:cNvPr>
          <p:cNvSpPr>
            <a:spLocks noGrp="1"/>
          </p:cNvSpPr>
          <p:nvPr>
            <p:ph type="title"/>
          </p:nvPr>
        </p:nvSpPr>
        <p:spPr>
          <a:xfrm>
            <a:off x="345123" y="296863"/>
            <a:ext cx="3669829" cy="1227137"/>
          </a:xfrm>
        </p:spPr>
        <p:txBody>
          <a:bodyPr/>
          <a:lstStyle/>
          <a:p>
            <a:br>
              <a:rPr lang="en-US" dirty="0"/>
            </a:br>
            <a:r>
              <a:rPr lang="en-US" dirty="0">
                <a:solidFill>
                  <a:schemeClr val="accent4"/>
                </a:solidFill>
              </a:rPr>
              <a:t>The participant experience is critical</a:t>
            </a:r>
          </a:p>
        </p:txBody>
      </p:sp>
      <p:sp>
        <p:nvSpPr>
          <p:cNvPr id="3" name="Content Placeholder 2">
            <a:extLst>
              <a:ext uri="{FF2B5EF4-FFF2-40B4-BE49-F238E27FC236}">
                <a16:creationId xmlns:a16="http://schemas.microsoft.com/office/drawing/2014/main" id="{54DF72EA-6BBA-AE4B-5DB5-782B4BCB64CD}"/>
              </a:ext>
            </a:extLst>
          </p:cNvPr>
          <p:cNvSpPr>
            <a:spLocks noGrp="1"/>
          </p:cNvSpPr>
          <p:nvPr>
            <p:ph type="body" sz="quarter" idx="23"/>
          </p:nvPr>
        </p:nvSpPr>
        <p:spPr>
          <a:xfrm>
            <a:off x="344489" y="5975864"/>
            <a:ext cx="11522074" cy="365125"/>
          </a:xfrm>
        </p:spPr>
        <p:txBody>
          <a:bodyPr/>
          <a:lstStyle/>
          <a:p>
            <a:r>
              <a:rPr lang="en-US" dirty="0"/>
              <a:t>Source: Nuveen and TIAA Institute Participant Sentiment Survey on Lifetime Income (2025).</a:t>
            </a:r>
          </a:p>
        </p:txBody>
      </p:sp>
      <p:sp>
        <p:nvSpPr>
          <p:cNvPr id="7" name="TextBox 6">
            <a:extLst>
              <a:ext uri="{FF2B5EF4-FFF2-40B4-BE49-F238E27FC236}">
                <a16:creationId xmlns:a16="http://schemas.microsoft.com/office/drawing/2014/main" id="{46C6C720-E03A-DFC4-044A-8A1C56A6C6F0}"/>
              </a:ext>
            </a:extLst>
          </p:cNvPr>
          <p:cNvSpPr txBox="1"/>
          <p:nvPr/>
        </p:nvSpPr>
        <p:spPr>
          <a:xfrm>
            <a:off x="5608036" y="2429758"/>
            <a:ext cx="5466364" cy="2904242"/>
          </a:xfrm>
          <a:prstGeom prst="rect">
            <a:avLst/>
          </a:prstGeom>
          <a:noFill/>
        </p:spPr>
        <p:txBody>
          <a:bodyPr wrap="square" lIns="0" tIns="0" rIns="0" bIns="0" rtlCol="0">
            <a:noAutofit/>
          </a:bodyPr>
          <a:lstStyle/>
          <a:p>
            <a:pPr marL="182880" indent="-182880">
              <a:spcAft>
                <a:spcPts val="1200"/>
              </a:spcAft>
              <a:buFont typeface="Arial" panose="020B0604020202020204" pitchFamily="34" charset="0"/>
              <a:buChar char="•"/>
            </a:pPr>
            <a:r>
              <a:rPr lang="en-US" sz="2000" dirty="0"/>
              <a:t>Access to resources is not enough; the tools must be helpful, engaging and trustworthy.</a:t>
            </a:r>
          </a:p>
          <a:p>
            <a:pPr marL="182880" indent="-182880">
              <a:spcAft>
                <a:spcPts val="1200"/>
              </a:spcAft>
              <a:buFont typeface="Arial" panose="020B0604020202020204" pitchFamily="34" charset="0"/>
              <a:buChar char="•"/>
            </a:pPr>
            <a:r>
              <a:rPr lang="en-US" sz="2000" dirty="0"/>
              <a:t>Career stage can be a determinant in how participants’ plan and use resources.</a:t>
            </a:r>
          </a:p>
          <a:p>
            <a:pPr marL="182880" indent="-182880">
              <a:spcAft>
                <a:spcPts val="1200"/>
              </a:spcAft>
              <a:buFont typeface="Arial" panose="020B0604020202020204" pitchFamily="34" charset="0"/>
              <a:buChar char="•"/>
            </a:pPr>
            <a:r>
              <a:rPr lang="en-US" sz="2000" dirty="0"/>
              <a:t>Too often, participants don’t know tools exist — and they would be interested in using them.</a:t>
            </a:r>
          </a:p>
        </p:txBody>
      </p:sp>
      <p:sp>
        <p:nvSpPr>
          <p:cNvPr id="9" name="Footer Placeholder 8">
            <a:extLst>
              <a:ext uri="{FF2B5EF4-FFF2-40B4-BE49-F238E27FC236}">
                <a16:creationId xmlns:a16="http://schemas.microsoft.com/office/drawing/2014/main" id="{6EE05180-3AED-0848-AD2F-B7525E3DC588}"/>
              </a:ext>
            </a:extLst>
          </p:cNvPr>
          <p:cNvSpPr>
            <a:spLocks noGrp="1"/>
          </p:cNvSpPr>
          <p:nvPr>
            <p:ph type="ftr" sz="quarter" idx="21"/>
          </p:nvPr>
        </p:nvSpPr>
        <p:spPr/>
        <p:txBody>
          <a:bodyPr/>
          <a:lstStyle/>
          <a:p>
            <a:endParaRPr lang="en-US" dirty="0"/>
          </a:p>
        </p:txBody>
      </p:sp>
      <p:sp>
        <p:nvSpPr>
          <p:cNvPr id="10" name="Slide Number Placeholder 9">
            <a:extLst>
              <a:ext uri="{FF2B5EF4-FFF2-40B4-BE49-F238E27FC236}">
                <a16:creationId xmlns:a16="http://schemas.microsoft.com/office/drawing/2014/main" id="{C60292DA-CA23-403A-2B63-90DE1F83E32A}"/>
              </a:ext>
            </a:extLst>
          </p:cNvPr>
          <p:cNvSpPr>
            <a:spLocks noGrp="1"/>
          </p:cNvSpPr>
          <p:nvPr>
            <p:ph type="sldNum" sz="quarter" idx="22"/>
          </p:nvPr>
        </p:nvSpPr>
        <p:spPr/>
        <p:txBody>
          <a:bodyPr/>
          <a:lstStyle/>
          <a:p>
            <a:fld id="{6772E023-1036-8A41-858B-B2D045903905}" type="slidenum">
              <a:rPr lang="en-US" smtClean="0"/>
              <a:pPr/>
              <a:t>29</a:t>
            </a:fld>
            <a:endParaRPr lang="en-US" dirty="0"/>
          </a:p>
        </p:txBody>
      </p:sp>
      <p:sp>
        <p:nvSpPr>
          <p:cNvPr id="5" name="TextBox 4">
            <a:extLst>
              <a:ext uri="{FF2B5EF4-FFF2-40B4-BE49-F238E27FC236}">
                <a16:creationId xmlns:a16="http://schemas.microsoft.com/office/drawing/2014/main" id="{6D7A5ABA-E681-02BF-77AD-6E9D635274EC}"/>
              </a:ext>
            </a:extLst>
          </p:cNvPr>
          <p:cNvSpPr txBox="1"/>
          <p:nvPr/>
        </p:nvSpPr>
        <p:spPr>
          <a:xfrm>
            <a:off x="324802" y="295152"/>
            <a:ext cx="2710497" cy="338554"/>
          </a:xfrm>
          <a:prstGeom prst="rect">
            <a:avLst/>
          </a:prstGeom>
          <a:noFill/>
        </p:spPr>
        <p:txBody>
          <a:bodyPr wrap="square" lIns="0" tIns="0" rIns="0" bIns="0">
            <a:noAutofit/>
          </a:bodyPr>
          <a:lstStyle/>
          <a:p>
            <a:r>
              <a:rPr lang="en-US" sz="1600" spc="300" dirty="0">
                <a:solidFill>
                  <a:schemeClr val="accent2"/>
                </a:solidFill>
                <a:latin typeface="Arial" panose="020B0604020202020204" pitchFamily="34" charset="0"/>
                <a:cs typeface="Arial" panose="020B0604020202020204" pitchFamily="34" charset="0"/>
              </a:rPr>
              <a:t>FINDING #3</a:t>
            </a:r>
          </a:p>
        </p:txBody>
      </p:sp>
      <p:pic>
        <p:nvPicPr>
          <p:cNvPr id="12" name="Graphic 11">
            <a:extLst>
              <a:ext uri="{FF2B5EF4-FFF2-40B4-BE49-F238E27FC236}">
                <a16:creationId xmlns:a16="http://schemas.microsoft.com/office/drawing/2014/main" id="{A98280FB-B0B1-B0FB-AD2D-605C0505EE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72933" y="1278578"/>
            <a:ext cx="538874" cy="773419"/>
          </a:xfrm>
          <a:prstGeom prst="rect">
            <a:avLst/>
          </a:prstGeom>
        </p:spPr>
      </p:pic>
    </p:spTree>
    <p:extLst>
      <p:ext uri="{BB962C8B-B14F-4D97-AF65-F5344CB8AC3E}">
        <p14:creationId xmlns:p14="http://schemas.microsoft.com/office/powerpoint/2010/main" val="1776476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29E57-C442-BE0E-F525-015403F97BFA}"/>
              </a:ext>
            </a:extLst>
          </p:cNvPr>
          <p:cNvSpPr>
            <a:spLocks noGrp="1"/>
          </p:cNvSpPr>
          <p:nvPr>
            <p:ph type="title"/>
          </p:nvPr>
        </p:nvSpPr>
        <p:spPr>
          <a:xfrm>
            <a:off x="344488" y="1773238"/>
            <a:ext cx="3577063" cy="1511300"/>
          </a:xfrm>
        </p:spPr>
        <p:txBody>
          <a:bodyPr anchor="t"/>
          <a:lstStyle/>
          <a:p>
            <a:pPr lvl="0"/>
            <a:r>
              <a:rPr lang="en-US" dirty="0">
                <a:solidFill>
                  <a:schemeClr val="accent4"/>
                </a:solidFill>
              </a:rPr>
              <a:t>Today’s presentation </a:t>
            </a:r>
          </a:p>
        </p:txBody>
      </p:sp>
      <p:graphicFrame>
        <p:nvGraphicFramePr>
          <p:cNvPr id="10" name="Table 9">
            <a:extLst>
              <a:ext uri="{FF2B5EF4-FFF2-40B4-BE49-F238E27FC236}">
                <a16:creationId xmlns:a16="http://schemas.microsoft.com/office/drawing/2014/main" id="{94EB3D98-E9DB-CB24-9535-64BD6E0FCC64}"/>
              </a:ext>
            </a:extLst>
          </p:cNvPr>
          <p:cNvGraphicFramePr>
            <a:graphicFrameLocks noGrp="1"/>
          </p:cNvGraphicFramePr>
          <p:nvPr>
            <p:extLst>
              <p:ext uri="{D42A27DB-BD31-4B8C-83A1-F6EECF244321}">
                <p14:modId xmlns:p14="http://schemas.microsoft.com/office/powerpoint/2010/main" val="580899528"/>
              </p:ext>
            </p:extLst>
          </p:nvPr>
        </p:nvGraphicFramePr>
        <p:xfrm>
          <a:off x="4596810" y="1773238"/>
          <a:ext cx="4635501" cy="3185160"/>
        </p:xfrm>
        <a:graphic>
          <a:graphicData uri="http://schemas.openxmlformats.org/drawingml/2006/table">
            <a:tbl>
              <a:tblPr firstRow="1" bandRow="1">
                <a:tableStyleId>{073A0DAA-6AF3-43AB-8588-CEC1D06C72B9}</a:tableStyleId>
              </a:tblPr>
              <a:tblGrid>
                <a:gridCol w="468567">
                  <a:extLst>
                    <a:ext uri="{9D8B030D-6E8A-4147-A177-3AD203B41FA5}">
                      <a16:colId xmlns:a16="http://schemas.microsoft.com/office/drawing/2014/main" val="1375663527"/>
                    </a:ext>
                  </a:extLst>
                </a:gridCol>
                <a:gridCol w="3785560">
                  <a:extLst>
                    <a:ext uri="{9D8B030D-6E8A-4147-A177-3AD203B41FA5}">
                      <a16:colId xmlns:a16="http://schemas.microsoft.com/office/drawing/2014/main" val="1285466982"/>
                    </a:ext>
                  </a:extLst>
                </a:gridCol>
                <a:gridCol w="381374">
                  <a:extLst>
                    <a:ext uri="{9D8B030D-6E8A-4147-A177-3AD203B41FA5}">
                      <a16:colId xmlns:a16="http://schemas.microsoft.com/office/drawing/2014/main" val="852073291"/>
                    </a:ext>
                  </a:extLst>
                </a:gridCol>
              </a:tblGrid>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accent4"/>
                          </a:solidFill>
                        </a:rPr>
                        <a:t>01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Introduction to the survey</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03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4828189"/>
                  </a:ext>
                </a:extLst>
              </a:tr>
              <a:tr h="548640">
                <a:tc>
                  <a:txBody>
                    <a:bodyPr/>
                    <a:lstStyle/>
                    <a:p>
                      <a:r>
                        <a:rPr lang="en-US" sz="1400" b="0" dirty="0">
                          <a:solidFill>
                            <a:schemeClr val="accent4"/>
                          </a:solidFill>
                        </a:rPr>
                        <a:t>02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solidFill>
                            <a:schemeClr val="bg1"/>
                          </a:solidFill>
                        </a:rPr>
                        <a:t>401(k) landscape</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754380" rtl="0" eaLnBrk="1" fontAlgn="auto" latinLnBrk="0" hangingPunct="1">
                        <a:lnSpc>
                          <a:spcPct val="100000"/>
                        </a:lnSpc>
                        <a:spcBef>
                          <a:spcPts val="600"/>
                        </a:spcBef>
                        <a:spcAft>
                          <a:spcPts val="0"/>
                        </a:spcAft>
                        <a:buClrTx/>
                        <a:buSzTx/>
                        <a:buFontTx/>
                        <a:buNone/>
                        <a:tabLst/>
                        <a:defRPr/>
                      </a:pPr>
                      <a:r>
                        <a:rPr lang="en-US" sz="1400" b="0" dirty="0">
                          <a:solidFill>
                            <a:schemeClr val="bg1"/>
                          </a:solidFill>
                        </a:rPr>
                        <a:t>05</a:t>
                      </a:r>
                    </a:p>
                    <a:p>
                      <a:pPr algn="r">
                        <a:spcBef>
                          <a:spcPts val="600"/>
                        </a:spcBef>
                      </a:pPr>
                      <a:endParaRPr lang="en-US" sz="1400" b="0" dirty="0">
                        <a:solidFill>
                          <a:schemeClr val="bg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6434028"/>
                  </a:ext>
                </a:extLst>
              </a:tr>
              <a:tr h="548640">
                <a:tc>
                  <a:txBody>
                    <a:bodyPr/>
                    <a:lstStyle/>
                    <a:p>
                      <a:r>
                        <a:rPr lang="en-US" sz="1400" b="0" dirty="0">
                          <a:solidFill>
                            <a:schemeClr val="accent4"/>
                          </a:solidFill>
                        </a:rPr>
                        <a:t>03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solidFill>
                            <a:schemeClr val="bg1"/>
                          </a:solidFill>
                        </a:rPr>
                        <a:t>Survey findings</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10</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400" b="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7764517"/>
                  </a:ext>
                </a:extLst>
              </a:tr>
              <a:tr h="548640">
                <a:tc>
                  <a:txBody>
                    <a:bodyPr/>
                    <a:lstStyle/>
                    <a:p>
                      <a:r>
                        <a:rPr lang="en-US" sz="1400" b="0" dirty="0">
                          <a:solidFill>
                            <a:schemeClr val="accent4"/>
                          </a:solidFill>
                        </a:rPr>
                        <a:t>04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solidFill>
                            <a:schemeClr val="bg1"/>
                          </a:solidFill>
                        </a:rPr>
                        <a:t>Strategic takeaways for 401(k) plan sponsors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a:solidFill>
                          <a:schemeClr val="bg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34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146110"/>
                  </a:ext>
                </a:extLst>
              </a:tr>
              <a:tr h="379678">
                <a:tc>
                  <a:txBody>
                    <a:bodyPr/>
                    <a:lstStyle/>
                    <a:p>
                      <a:r>
                        <a:rPr lang="en-US" sz="1400" b="0" dirty="0">
                          <a:solidFill>
                            <a:schemeClr val="accent4"/>
                          </a:solidFill>
                        </a:rPr>
                        <a:t>05</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solidFill>
                            <a:schemeClr val="bg1"/>
                          </a:solidFill>
                        </a:rPr>
                        <a:t>Appendix</a:t>
                      </a:r>
                    </a:p>
                    <a:p>
                      <a:pPr marL="182880" indent="-182880" algn="l">
                        <a:spcAft>
                          <a:spcPts val="600"/>
                        </a:spcAft>
                        <a:buFont typeface="System Font Regular"/>
                        <a:buChar char="−"/>
                      </a:pPr>
                      <a:r>
                        <a:rPr lang="en-US" sz="1200" b="0" dirty="0">
                          <a:solidFill>
                            <a:schemeClr val="bg1"/>
                          </a:solidFill>
                        </a:rPr>
                        <a:t>Retirement fluency and longevity literacy</a:t>
                      </a:r>
                    </a:p>
                    <a:p>
                      <a:pPr marL="182880" indent="-182880" algn="l">
                        <a:spcAft>
                          <a:spcPts val="600"/>
                        </a:spcAft>
                        <a:buFont typeface="System Font Regular"/>
                        <a:buChar char="−"/>
                      </a:pPr>
                      <a:r>
                        <a:rPr lang="en-US" sz="1200" b="0" dirty="0">
                          <a:solidFill>
                            <a:schemeClr val="bg1"/>
                          </a:solidFill>
                        </a:rPr>
                        <a:t>Differences by career stage</a:t>
                      </a:r>
                    </a:p>
                    <a:p>
                      <a:pPr marL="182880" indent="-182880" algn="l">
                        <a:spcAft>
                          <a:spcPts val="600"/>
                        </a:spcAft>
                        <a:buFont typeface="System Font Regular"/>
                        <a:buChar char="−"/>
                      </a:pPr>
                      <a:r>
                        <a:rPr lang="en-US" sz="1200" b="0" dirty="0">
                          <a:solidFill>
                            <a:schemeClr val="bg1"/>
                          </a:solidFill>
                        </a:rPr>
                        <a:t>Additional information</a:t>
                      </a:r>
                      <a:endParaRPr lang="en-US" sz="1400" b="0" dirty="0">
                        <a:solidFill>
                          <a:schemeClr val="bg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41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1882497"/>
                  </a:ext>
                </a:extLst>
              </a:tr>
            </a:tbl>
          </a:graphicData>
        </a:graphic>
      </p:graphicFrame>
      <p:sp>
        <p:nvSpPr>
          <p:cNvPr id="12" name="Slide Number Placeholder 11">
            <a:extLst>
              <a:ext uri="{FF2B5EF4-FFF2-40B4-BE49-F238E27FC236}">
                <a16:creationId xmlns:a16="http://schemas.microsoft.com/office/drawing/2014/main" id="{A61BD30A-2989-71F6-C335-90282C990E4C}"/>
              </a:ext>
            </a:extLst>
          </p:cNvPr>
          <p:cNvSpPr>
            <a:spLocks noGrp="1"/>
          </p:cNvSpPr>
          <p:nvPr>
            <p:ph type="sldNum" sz="quarter" idx="22"/>
          </p:nvPr>
        </p:nvSpPr>
        <p:spPr/>
        <p:txBody>
          <a:bodyPr/>
          <a:lstStyle/>
          <a:p>
            <a:fld id="{6772E023-1036-8A41-858B-B2D045903905}" type="slidenum">
              <a:rPr lang="en-US" smtClean="0"/>
              <a:pPr/>
              <a:t>3</a:t>
            </a:fld>
            <a:endParaRPr lang="en-US" dirty="0"/>
          </a:p>
        </p:txBody>
      </p:sp>
    </p:spTree>
    <p:extLst>
      <p:ext uri="{BB962C8B-B14F-4D97-AF65-F5344CB8AC3E}">
        <p14:creationId xmlns:p14="http://schemas.microsoft.com/office/powerpoint/2010/main" val="2554749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2492B-5611-F19D-75FA-B16A1EB969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3F3F4F-EDED-50CA-7CAA-DE1AB711F7D9}"/>
              </a:ext>
            </a:extLst>
          </p:cNvPr>
          <p:cNvSpPr>
            <a:spLocks noGrp="1"/>
          </p:cNvSpPr>
          <p:nvPr>
            <p:ph type="title"/>
          </p:nvPr>
        </p:nvSpPr>
        <p:spPr/>
        <p:txBody>
          <a:bodyPr/>
          <a:lstStyle/>
          <a:p>
            <a:r>
              <a:rPr lang="en-US" dirty="0"/>
              <a:t>Access to planning tools alone is not enough</a:t>
            </a:r>
          </a:p>
        </p:txBody>
      </p:sp>
      <p:sp>
        <p:nvSpPr>
          <p:cNvPr id="3" name="Text Placeholder 2">
            <a:extLst>
              <a:ext uri="{FF2B5EF4-FFF2-40B4-BE49-F238E27FC236}">
                <a16:creationId xmlns:a16="http://schemas.microsoft.com/office/drawing/2014/main" id="{E3CF09F6-A13E-D393-0328-9F0815FF8F02}"/>
              </a:ext>
            </a:extLst>
          </p:cNvPr>
          <p:cNvSpPr>
            <a:spLocks noGrp="1"/>
          </p:cNvSpPr>
          <p:nvPr>
            <p:ph type="body" sz="quarter" idx="23"/>
          </p:nvPr>
        </p:nvSpPr>
        <p:spPr/>
        <p:txBody>
          <a:bodyPr/>
          <a:lstStyle/>
          <a:p>
            <a:r>
              <a:rPr lang="en-US" dirty="0"/>
              <a:t>Source: Nuveen and TIAA Institute Participant Sentiment Survey on Lifetime Income (2025).</a:t>
            </a:r>
          </a:p>
        </p:txBody>
      </p:sp>
      <p:graphicFrame>
        <p:nvGraphicFramePr>
          <p:cNvPr id="13" name="Chart 12">
            <a:extLst>
              <a:ext uri="{FF2B5EF4-FFF2-40B4-BE49-F238E27FC236}">
                <a16:creationId xmlns:a16="http://schemas.microsoft.com/office/drawing/2014/main" id="{FA0DF120-6D47-FA78-2188-85F4AD8D5AAD}"/>
              </a:ext>
            </a:extLst>
          </p:cNvPr>
          <p:cNvGraphicFramePr/>
          <p:nvPr>
            <p:extLst>
              <p:ext uri="{D42A27DB-BD31-4B8C-83A1-F6EECF244321}">
                <p14:modId xmlns:p14="http://schemas.microsoft.com/office/powerpoint/2010/main" val="3642659626"/>
              </p:ext>
            </p:extLst>
          </p:nvPr>
        </p:nvGraphicFramePr>
        <p:xfrm>
          <a:off x="342335" y="2868448"/>
          <a:ext cx="5604507" cy="3297402"/>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5F35619A-455F-74EA-6992-554776D057F3}"/>
              </a:ext>
            </a:extLst>
          </p:cNvPr>
          <p:cNvSpPr txBox="1"/>
          <p:nvPr/>
        </p:nvSpPr>
        <p:spPr>
          <a:xfrm>
            <a:off x="323284" y="2222741"/>
            <a:ext cx="5628254" cy="571567"/>
          </a:xfrm>
          <a:prstGeom prst="rect">
            <a:avLst/>
          </a:prstGeom>
          <a:solidFill>
            <a:schemeClr val="tx1"/>
          </a:solidFill>
        </p:spPr>
        <p:txBody>
          <a:bodyPr wrap="square" lIns="91440" tIns="45720" rIns="91440" bIns="91440" anchor="ctr">
            <a:noAutofit/>
          </a:bodyPr>
          <a:lstStyle/>
          <a:p>
            <a:r>
              <a:rPr lang="en-US" sz="1400" b="1" kern="100" dirty="0">
                <a:solidFill>
                  <a:schemeClr val="bg1"/>
                </a:solidFill>
                <a:latin typeface="Georgia" panose="02040502050405020303" pitchFamily="18" charset="0"/>
                <a:ea typeface="Aptos" panose="020B0004020202020204" pitchFamily="34" charset="0"/>
                <a:cs typeface="Arial" panose="020B0604020202020204" pitchFamily="34" charset="0"/>
              </a:rPr>
              <a:t>Percentage rating </a:t>
            </a:r>
            <a:r>
              <a:rPr lang="en-US" sz="1400" b="1" u="sng" kern="100" dirty="0">
                <a:solidFill>
                  <a:schemeClr val="bg1"/>
                </a:solidFill>
                <a:latin typeface="Georgia" panose="02040502050405020303" pitchFamily="18" charset="0"/>
                <a:ea typeface="Aptos" panose="020B0004020202020204" pitchFamily="34" charset="0"/>
                <a:cs typeface="Arial" panose="020B0604020202020204" pitchFamily="34" charset="0"/>
              </a:rPr>
              <a:t>interactive</a:t>
            </a:r>
            <a:r>
              <a:rPr lang="en-US" sz="1400" b="1" kern="100" dirty="0">
                <a:solidFill>
                  <a:schemeClr val="bg1"/>
                </a:solidFill>
                <a:latin typeface="Georgia" panose="02040502050405020303" pitchFamily="18" charset="0"/>
                <a:ea typeface="Aptos" panose="020B0004020202020204" pitchFamily="34" charset="0"/>
                <a:cs typeface="Arial" panose="020B0604020202020204" pitchFamily="34" charset="0"/>
              </a:rPr>
              <a:t> tools as very helpful, engaging and trusted</a:t>
            </a:r>
            <a:endParaRPr lang="en-US" sz="2800" b="1" kern="100" dirty="0">
              <a:solidFill>
                <a:schemeClr val="bg1"/>
              </a:solidFill>
              <a:latin typeface="Georgia" panose="02040502050405020303" pitchFamily="18" charset="0"/>
              <a:ea typeface="Times New Roman" panose="02020603050405020304" pitchFamily="18" charset="0"/>
              <a:cs typeface="Times New Roman" panose="02020603050405020304" pitchFamily="18" charset="0"/>
            </a:endParaRPr>
          </a:p>
        </p:txBody>
      </p:sp>
      <p:graphicFrame>
        <p:nvGraphicFramePr>
          <p:cNvPr id="19" name="Chart 18">
            <a:extLst>
              <a:ext uri="{FF2B5EF4-FFF2-40B4-BE49-F238E27FC236}">
                <a16:creationId xmlns:a16="http://schemas.microsoft.com/office/drawing/2014/main" id="{FBE41A97-86D7-1CE7-2CEC-EE1ECCC748DD}"/>
              </a:ext>
            </a:extLst>
          </p:cNvPr>
          <p:cNvGraphicFramePr/>
          <p:nvPr>
            <p:extLst>
              <p:ext uri="{D42A27DB-BD31-4B8C-83A1-F6EECF244321}">
                <p14:modId xmlns:p14="http://schemas.microsoft.com/office/powerpoint/2010/main" val="3264004514"/>
              </p:ext>
            </p:extLst>
          </p:nvPr>
        </p:nvGraphicFramePr>
        <p:xfrm>
          <a:off x="6245159" y="2491536"/>
          <a:ext cx="5623558" cy="3775313"/>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0ACE080D-0069-8F1B-23FA-7598C9B3EFF8}"/>
              </a:ext>
            </a:extLst>
          </p:cNvPr>
          <p:cNvSpPr txBox="1"/>
          <p:nvPr/>
        </p:nvSpPr>
        <p:spPr>
          <a:xfrm>
            <a:off x="6203950" y="2222741"/>
            <a:ext cx="5662613" cy="571567"/>
          </a:xfrm>
          <a:prstGeom prst="rect">
            <a:avLst/>
          </a:prstGeom>
          <a:solidFill>
            <a:schemeClr val="tx1"/>
          </a:solidFill>
        </p:spPr>
        <p:txBody>
          <a:bodyPr wrap="square" lIns="91440" tIns="91440" bIns="91440" anchor="ctr">
            <a:noAutofit/>
          </a:bodyPr>
          <a:lstStyle/>
          <a:p>
            <a:r>
              <a:rPr lang="en-US" sz="1400" b="1" kern="100" dirty="0">
                <a:solidFill>
                  <a:schemeClr val="bg1"/>
                </a:solidFill>
                <a:latin typeface="Georgia" panose="02040502050405020303" pitchFamily="18" charset="0"/>
                <a:ea typeface="Aptos" panose="020B0004020202020204" pitchFamily="34" charset="0"/>
                <a:cs typeface="Arial" panose="020B0604020202020204" pitchFamily="34" charset="0"/>
              </a:rPr>
              <a:t>Percentage rating </a:t>
            </a:r>
            <a:r>
              <a:rPr lang="en-US" sz="1400" b="1" u="sng" kern="100" dirty="0">
                <a:solidFill>
                  <a:schemeClr val="bg1"/>
                </a:solidFill>
                <a:latin typeface="Georgia" panose="02040502050405020303" pitchFamily="18" charset="0"/>
                <a:ea typeface="Aptos" panose="020B0004020202020204" pitchFamily="34" charset="0"/>
                <a:cs typeface="Arial" panose="020B0604020202020204" pitchFamily="34" charset="0"/>
              </a:rPr>
              <a:t>non-interactive </a:t>
            </a:r>
            <a:r>
              <a:rPr lang="en-US" sz="1400" b="1" kern="100" dirty="0">
                <a:solidFill>
                  <a:schemeClr val="bg1"/>
                </a:solidFill>
                <a:latin typeface="Georgia" panose="02040502050405020303" pitchFamily="18" charset="0"/>
                <a:ea typeface="Aptos" panose="020B0004020202020204" pitchFamily="34" charset="0"/>
                <a:cs typeface="Arial" panose="020B0604020202020204" pitchFamily="34" charset="0"/>
              </a:rPr>
              <a:t>resources as very helpful, engaging and trusted</a:t>
            </a:r>
            <a:endParaRPr lang="en-US" sz="1400" b="1" kern="100" dirty="0">
              <a:solidFill>
                <a:schemeClr val="bg1"/>
              </a:solidFill>
              <a:latin typeface="Georgia" panose="02040502050405020303"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58F17E7-5148-20C4-97FD-DDCA8E06F8DC}"/>
              </a:ext>
            </a:extLst>
          </p:cNvPr>
          <p:cNvSpPr txBox="1"/>
          <p:nvPr/>
        </p:nvSpPr>
        <p:spPr>
          <a:xfrm>
            <a:off x="334963" y="1421727"/>
            <a:ext cx="11522074" cy="744178"/>
          </a:xfrm>
          <a:prstGeom prst="rect">
            <a:avLst/>
          </a:prstGeom>
          <a:noFill/>
        </p:spPr>
        <p:txBody>
          <a:bodyPr wrap="square" lIns="0" tIns="0" rIns="0" bIns="0">
            <a:noAutofit/>
          </a:bodyPr>
          <a:lstStyle/>
          <a:p>
            <a:r>
              <a:rPr lang="en-US" sz="2000" dirty="0"/>
              <a:t>Those who’ve thought a lot about how to make withdrawals more often report very positive experiences with plan-provided tools and resources.</a:t>
            </a:r>
          </a:p>
        </p:txBody>
      </p:sp>
      <p:sp>
        <p:nvSpPr>
          <p:cNvPr id="4" name="Footer Placeholder 3">
            <a:extLst>
              <a:ext uri="{FF2B5EF4-FFF2-40B4-BE49-F238E27FC236}">
                <a16:creationId xmlns:a16="http://schemas.microsoft.com/office/drawing/2014/main" id="{B8D2A51F-0046-BC79-98F0-07C9767D2079}"/>
              </a:ext>
            </a:extLst>
          </p:cNvPr>
          <p:cNvSpPr>
            <a:spLocks noGrp="1"/>
          </p:cNvSpPr>
          <p:nvPr>
            <p:ph type="ftr" sz="quarter" idx="21"/>
          </p:nvPr>
        </p:nvSpPr>
        <p:spPr/>
        <p:txBody>
          <a:bodyPr/>
          <a:lstStyle/>
          <a:p>
            <a:endParaRPr lang="en-US" dirty="0"/>
          </a:p>
        </p:txBody>
      </p:sp>
      <p:sp>
        <p:nvSpPr>
          <p:cNvPr id="5" name="Slide Number Placeholder 4">
            <a:extLst>
              <a:ext uri="{FF2B5EF4-FFF2-40B4-BE49-F238E27FC236}">
                <a16:creationId xmlns:a16="http://schemas.microsoft.com/office/drawing/2014/main" id="{A1213435-949A-C47D-26F3-6154F2C0E836}"/>
              </a:ext>
            </a:extLst>
          </p:cNvPr>
          <p:cNvSpPr>
            <a:spLocks noGrp="1"/>
          </p:cNvSpPr>
          <p:nvPr>
            <p:ph type="sldNum" sz="quarter" idx="22"/>
          </p:nvPr>
        </p:nvSpPr>
        <p:spPr/>
        <p:txBody>
          <a:bodyPr/>
          <a:lstStyle/>
          <a:p>
            <a:fld id="{6772E023-1036-8A41-858B-B2D045903905}" type="slidenum">
              <a:rPr lang="en-US" smtClean="0"/>
              <a:pPr/>
              <a:t>30</a:t>
            </a:fld>
            <a:endParaRPr lang="en-US" dirty="0"/>
          </a:p>
        </p:txBody>
      </p:sp>
    </p:spTree>
    <p:extLst>
      <p:ext uri="{BB962C8B-B14F-4D97-AF65-F5344CB8AC3E}">
        <p14:creationId xmlns:p14="http://schemas.microsoft.com/office/powerpoint/2010/main" val="17762531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54A8-F19A-327D-86C3-29E81BDB5A01}"/>
              </a:ext>
            </a:extLst>
          </p:cNvPr>
          <p:cNvSpPr>
            <a:spLocks noGrp="1"/>
          </p:cNvSpPr>
          <p:nvPr>
            <p:ph type="title"/>
          </p:nvPr>
        </p:nvSpPr>
        <p:spPr/>
        <p:txBody>
          <a:bodyPr/>
          <a:lstStyle/>
          <a:p>
            <a:r>
              <a:rPr lang="en-US" dirty="0"/>
              <a:t>Those at different career stages use withdrawal planning resources differently</a:t>
            </a:r>
          </a:p>
        </p:txBody>
      </p:sp>
      <p:sp>
        <p:nvSpPr>
          <p:cNvPr id="3" name="Text Placeholder 2">
            <a:extLst>
              <a:ext uri="{FF2B5EF4-FFF2-40B4-BE49-F238E27FC236}">
                <a16:creationId xmlns:a16="http://schemas.microsoft.com/office/drawing/2014/main" id="{CDE12CEB-018A-D241-4829-E4EC38618AF6}"/>
              </a:ext>
            </a:extLst>
          </p:cNvPr>
          <p:cNvSpPr>
            <a:spLocks noGrp="1"/>
          </p:cNvSpPr>
          <p:nvPr>
            <p:ph type="body" sz="quarter" idx="23"/>
          </p:nvPr>
        </p:nvSpPr>
        <p:spPr/>
        <p:txBody>
          <a:bodyPr/>
          <a:lstStyle/>
          <a:p>
            <a:r>
              <a:rPr lang="en-US" dirty="0"/>
              <a:t>Source: Nuveen and TIAA Institute Participant Sentiment Survey on Lifetime Income (2025).</a:t>
            </a:r>
          </a:p>
        </p:txBody>
      </p:sp>
      <p:graphicFrame>
        <p:nvGraphicFramePr>
          <p:cNvPr id="14" name="Chart 13">
            <a:extLst>
              <a:ext uri="{FF2B5EF4-FFF2-40B4-BE49-F238E27FC236}">
                <a16:creationId xmlns:a16="http://schemas.microsoft.com/office/drawing/2014/main" id="{DCC0AA52-F01C-D910-C0C9-ECADB17D9F3C}"/>
              </a:ext>
            </a:extLst>
          </p:cNvPr>
          <p:cNvGraphicFramePr/>
          <p:nvPr>
            <p:extLst>
              <p:ext uri="{D42A27DB-BD31-4B8C-83A1-F6EECF244321}">
                <p14:modId xmlns:p14="http://schemas.microsoft.com/office/powerpoint/2010/main" val="2248663891"/>
              </p:ext>
            </p:extLst>
          </p:nvPr>
        </p:nvGraphicFramePr>
        <p:xfrm>
          <a:off x="334963" y="2289387"/>
          <a:ext cx="11512548" cy="380014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7FA9CF87-66E2-12E3-9B91-B9729A254263}"/>
              </a:ext>
            </a:extLst>
          </p:cNvPr>
          <p:cNvSpPr txBox="1"/>
          <p:nvPr/>
        </p:nvSpPr>
        <p:spPr>
          <a:xfrm>
            <a:off x="334963" y="1780276"/>
            <a:ext cx="11531599" cy="369332"/>
          </a:xfrm>
          <a:prstGeom prst="rect">
            <a:avLst/>
          </a:prstGeom>
          <a:solidFill>
            <a:schemeClr val="accent2"/>
          </a:solidFill>
        </p:spPr>
        <p:txBody>
          <a:bodyPr wrap="square" tIns="91440" bIns="91440" rtlCol="0" anchor="ctr">
            <a:noAutofit/>
          </a:bodyPr>
          <a:lstStyle/>
          <a:p>
            <a:r>
              <a:rPr lang="en-US" dirty="0">
                <a:solidFill>
                  <a:schemeClr val="bg1"/>
                </a:solidFill>
                <a:latin typeface="Georgia" panose="02040502050405020303" pitchFamily="18" charset="0"/>
              </a:rPr>
              <a:t>Use of plan-provided resources among 401(k) withdrawal planners</a:t>
            </a:r>
          </a:p>
        </p:txBody>
      </p:sp>
      <p:sp>
        <p:nvSpPr>
          <p:cNvPr id="4" name="Footer Placeholder 3">
            <a:extLst>
              <a:ext uri="{FF2B5EF4-FFF2-40B4-BE49-F238E27FC236}">
                <a16:creationId xmlns:a16="http://schemas.microsoft.com/office/drawing/2014/main" id="{D57DB673-97B7-2BDD-5BC8-09E44FDDF545}"/>
              </a:ext>
            </a:extLst>
          </p:cNvPr>
          <p:cNvSpPr>
            <a:spLocks noGrp="1"/>
          </p:cNvSpPr>
          <p:nvPr>
            <p:ph type="ftr" sz="quarter" idx="21"/>
          </p:nvPr>
        </p:nvSpPr>
        <p:spPr/>
        <p:txBody>
          <a:bodyPr/>
          <a:lstStyle/>
          <a:p>
            <a:endParaRPr lang="en-US" dirty="0"/>
          </a:p>
        </p:txBody>
      </p:sp>
      <p:sp>
        <p:nvSpPr>
          <p:cNvPr id="5" name="Slide Number Placeholder 4">
            <a:extLst>
              <a:ext uri="{FF2B5EF4-FFF2-40B4-BE49-F238E27FC236}">
                <a16:creationId xmlns:a16="http://schemas.microsoft.com/office/drawing/2014/main" id="{B74AEFAC-E80B-0907-53A3-71DA635A3CC5}"/>
              </a:ext>
            </a:extLst>
          </p:cNvPr>
          <p:cNvSpPr>
            <a:spLocks noGrp="1"/>
          </p:cNvSpPr>
          <p:nvPr>
            <p:ph type="sldNum" sz="quarter" idx="22"/>
          </p:nvPr>
        </p:nvSpPr>
        <p:spPr/>
        <p:txBody>
          <a:bodyPr/>
          <a:lstStyle/>
          <a:p>
            <a:fld id="{6772E023-1036-8A41-858B-B2D045903905}" type="slidenum">
              <a:rPr lang="en-US" smtClean="0"/>
              <a:pPr/>
              <a:t>31</a:t>
            </a:fld>
            <a:endParaRPr lang="en-US" dirty="0"/>
          </a:p>
        </p:txBody>
      </p:sp>
    </p:spTree>
    <p:extLst>
      <p:ext uri="{BB962C8B-B14F-4D97-AF65-F5344CB8AC3E}">
        <p14:creationId xmlns:p14="http://schemas.microsoft.com/office/powerpoint/2010/main" val="326446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D6034-2712-7877-E7BF-7076ECEF7DB8}"/>
              </a:ext>
            </a:extLst>
          </p:cNvPr>
          <p:cNvSpPr>
            <a:spLocks noGrp="1"/>
          </p:cNvSpPr>
          <p:nvPr>
            <p:ph type="title"/>
          </p:nvPr>
        </p:nvSpPr>
        <p:spPr/>
        <p:txBody>
          <a:bodyPr/>
          <a:lstStyle/>
          <a:p>
            <a:r>
              <a:rPr lang="en-US" dirty="0"/>
              <a:t>Those who don’t use plan-provided tools often don’t know what’s available</a:t>
            </a:r>
          </a:p>
        </p:txBody>
      </p:sp>
      <p:sp>
        <p:nvSpPr>
          <p:cNvPr id="10" name="Text Placeholder 9">
            <a:extLst>
              <a:ext uri="{FF2B5EF4-FFF2-40B4-BE49-F238E27FC236}">
                <a16:creationId xmlns:a16="http://schemas.microsoft.com/office/drawing/2014/main" id="{5C4E5C95-5B76-1897-8600-9FEC72947262}"/>
              </a:ext>
            </a:extLst>
          </p:cNvPr>
          <p:cNvSpPr>
            <a:spLocks noGrp="1"/>
          </p:cNvSpPr>
          <p:nvPr>
            <p:ph type="body" sz="quarter" idx="23"/>
          </p:nvPr>
        </p:nvSpPr>
        <p:spPr/>
        <p:txBody>
          <a:bodyPr/>
          <a:lstStyle/>
          <a:p>
            <a:r>
              <a:rPr lang="en-US" dirty="0"/>
              <a:t>Source: Nuveen and TIAA Institute Participant Sentiment Survey on Lifetime Income (2025).</a:t>
            </a:r>
          </a:p>
        </p:txBody>
      </p:sp>
      <p:sp>
        <p:nvSpPr>
          <p:cNvPr id="13" name="Rectangle 8">
            <a:extLst>
              <a:ext uri="{FF2B5EF4-FFF2-40B4-BE49-F238E27FC236}">
                <a16:creationId xmlns:a16="http://schemas.microsoft.com/office/drawing/2014/main" id="{2891C26C-F12D-7455-EDDD-1124F9D5ACB3}"/>
              </a:ext>
            </a:extLst>
          </p:cNvPr>
          <p:cNvSpPr>
            <a:spLocks noChangeArrowheads="1"/>
          </p:cNvSpPr>
          <p:nvPr/>
        </p:nvSpPr>
        <p:spPr bwMode="auto">
          <a:xfrm>
            <a:off x="334962" y="1778725"/>
            <a:ext cx="11522074" cy="416186"/>
          </a:xfrm>
          <a:prstGeom prst="rect">
            <a:avLst/>
          </a:prstGeom>
          <a:solidFill>
            <a:schemeClr val="accent2"/>
          </a:solidFill>
          <a:ln>
            <a:noFill/>
          </a:ln>
          <a:effectLst/>
        </p:spPr>
        <p:txBody>
          <a:bodyPr vert="horz" wrap="square" lIns="91440" tIns="91440" rIns="91440" bIns="91440" numCol="1" anchor="ctr" anchorCtr="0" compatLnSpc="1">
            <a:prstTxWarp prst="textNoShape">
              <a:avLst/>
            </a:prstTxWarp>
            <a:noAutofit/>
          </a:bodyPr>
          <a:lstStyle/>
          <a:p>
            <a:pPr defTabSz="914422" eaLnBrk="0" fontAlgn="base" hangingPunct="0">
              <a:spcBef>
                <a:spcPct val="0"/>
              </a:spcBef>
              <a:spcAft>
                <a:spcPct val="0"/>
              </a:spcAft>
            </a:pPr>
            <a:r>
              <a:rPr lang="en-US" altLang="en-US" dirty="0">
                <a:solidFill>
                  <a:schemeClr val="bg1"/>
                </a:solidFill>
                <a:latin typeface="Georgia" panose="02040502050405020303" pitchFamily="18" charset="0"/>
                <a:ea typeface="Aptos" panose="020B0004020202020204" pitchFamily="34" charset="0"/>
                <a:cs typeface="Times New Roman" panose="02020603050405020304" pitchFamily="18" charset="0"/>
              </a:rPr>
              <a:t>Among participants who didn’t use plan-provided interactive tools for withdrawal planning:</a:t>
            </a:r>
            <a:endParaRPr lang="en-US" altLang="en-US" sz="4000" dirty="0">
              <a:solidFill>
                <a:schemeClr val="bg1"/>
              </a:solidFill>
              <a:latin typeface="Georgia" panose="02040502050405020303" pitchFamily="18" charset="0"/>
            </a:endParaRPr>
          </a:p>
        </p:txBody>
      </p:sp>
      <p:sp>
        <p:nvSpPr>
          <p:cNvPr id="5" name="TextBox 4">
            <a:extLst>
              <a:ext uri="{FF2B5EF4-FFF2-40B4-BE49-F238E27FC236}">
                <a16:creationId xmlns:a16="http://schemas.microsoft.com/office/drawing/2014/main" id="{EDE7AD10-AFE2-39F9-F997-8CF0B4A87777}"/>
              </a:ext>
            </a:extLst>
          </p:cNvPr>
          <p:cNvSpPr txBox="1"/>
          <p:nvPr/>
        </p:nvSpPr>
        <p:spPr>
          <a:xfrm>
            <a:off x="1710584" y="4797371"/>
            <a:ext cx="3154258" cy="907171"/>
          </a:xfrm>
          <a:prstGeom prst="rect">
            <a:avLst/>
          </a:prstGeom>
          <a:noFill/>
        </p:spPr>
        <p:txBody>
          <a:bodyPr wrap="square">
            <a:spAutoFit/>
          </a:bodyPr>
          <a:lstStyle/>
          <a:p>
            <a:pPr algn="ctr"/>
            <a:r>
              <a:rPr lang="en-US" sz="1765" b="1" dirty="0">
                <a:latin typeface="+mj-lt"/>
              </a:rPr>
              <a:t>Say such a tool is not available to them or don’t know whether one is</a:t>
            </a:r>
            <a:endParaRPr lang="en-US" sz="1765" b="1" kern="100" dirty="0">
              <a:latin typeface="+mj-lt"/>
              <a:ea typeface="Aptos" panose="020B0004020202020204" pitchFamily="34" charset="0"/>
              <a:cs typeface="Times New Roman" panose="02020603050405020304" pitchFamily="18" charset="0"/>
            </a:endParaRPr>
          </a:p>
        </p:txBody>
      </p:sp>
      <p:grpSp>
        <p:nvGrpSpPr>
          <p:cNvPr id="20" name="Group 19">
            <a:extLst>
              <a:ext uri="{FF2B5EF4-FFF2-40B4-BE49-F238E27FC236}">
                <a16:creationId xmlns:a16="http://schemas.microsoft.com/office/drawing/2014/main" id="{2F361C9C-0555-0E0D-3039-25D424ACB935}"/>
              </a:ext>
            </a:extLst>
          </p:cNvPr>
          <p:cNvGrpSpPr/>
          <p:nvPr/>
        </p:nvGrpSpPr>
        <p:grpSpPr>
          <a:xfrm>
            <a:off x="1776281" y="2350568"/>
            <a:ext cx="2706352" cy="2320320"/>
            <a:chOff x="4597538" y="2034466"/>
            <a:chExt cx="3324249" cy="2850083"/>
          </a:xfrm>
        </p:grpSpPr>
        <p:graphicFrame>
          <p:nvGraphicFramePr>
            <p:cNvPr id="3" name="Chart 2">
              <a:extLst>
                <a:ext uri="{FF2B5EF4-FFF2-40B4-BE49-F238E27FC236}">
                  <a16:creationId xmlns:a16="http://schemas.microsoft.com/office/drawing/2014/main" id="{E30D1B8E-EF5E-1645-0A8B-646B90184B2F}"/>
                </a:ext>
              </a:extLst>
            </p:cNvPr>
            <p:cNvGraphicFramePr/>
            <p:nvPr>
              <p:extLst>
                <p:ext uri="{D42A27DB-BD31-4B8C-83A1-F6EECF244321}">
                  <p14:modId xmlns:p14="http://schemas.microsoft.com/office/powerpoint/2010/main" val="4123579945"/>
                </p:ext>
              </p:extLst>
            </p:nvPr>
          </p:nvGraphicFramePr>
          <p:xfrm>
            <a:off x="4597538" y="2034466"/>
            <a:ext cx="3324249" cy="285008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7D5ACA7C-6821-6BCF-3578-8D4A9685573A}"/>
                </a:ext>
              </a:extLst>
            </p:cNvPr>
            <p:cNvSpPr txBox="1"/>
            <p:nvPr/>
          </p:nvSpPr>
          <p:spPr>
            <a:xfrm>
              <a:off x="5445467" y="2975769"/>
              <a:ext cx="1628388" cy="914085"/>
            </a:xfrm>
            <a:prstGeom prst="rect">
              <a:avLst/>
            </a:prstGeom>
            <a:noFill/>
          </p:spPr>
          <p:txBody>
            <a:bodyPr wrap="square">
              <a:spAutoFit/>
            </a:bodyPr>
            <a:lstStyle/>
            <a:p>
              <a:pPr algn="ctr"/>
              <a:r>
                <a:rPr lang="en-US" sz="4236" kern="100" dirty="0">
                  <a:latin typeface="Georgia" panose="02040502050405020303" pitchFamily="18" charset="0"/>
                </a:rPr>
                <a:t>65%</a:t>
              </a:r>
              <a:endParaRPr lang="en-US" sz="4236" kern="100" dirty="0">
                <a:latin typeface="Georgia" panose="02040502050405020303" pitchFamily="18" charset="0"/>
                <a:ea typeface="Aptos" panose="020B0004020202020204" pitchFamily="34" charset="0"/>
                <a:cs typeface="Times New Roman" panose="02020603050405020304" pitchFamily="18" charset="0"/>
              </a:endParaRPr>
            </a:p>
          </p:txBody>
        </p:sp>
      </p:grpSp>
      <p:sp>
        <p:nvSpPr>
          <p:cNvPr id="8" name="TextBox 7">
            <a:extLst>
              <a:ext uri="{FF2B5EF4-FFF2-40B4-BE49-F238E27FC236}">
                <a16:creationId xmlns:a16="http://schemas.microsoft.com/office/drawing/2014/main" id="{7D6914B5-1124-F2A2-6A50-CF8A58073EC8}"/>
              </a:ext>
            </a:extLst>
          </p:cNvPr>
          <p:cNvSpPr txBox="1"/>
          <p:nvPr/>
        </p:nvSpPr>
        <p:spPr>
          <a:xfrm>
            <a:off x="7485415" y="4848279"/>
            <a:ext cx="3154258" cy="635559"/>
          </a:xfrm>
          <a:prstGeom prst="rect">
            <a:avLst/>
          </a:prstGeom>
          <a:noFill/>
        </p:spPr>
        <p:txBody>
          <a:bodyPr wrap="square">
            <a:spAutoFit/>
          </a:bodyPr>
          <a:lstStyle/>
          <a:p>
            <a:pPr algn="ctr"/>
            <a:r>
              <a:rPr lang="en-US" sz="1765" b="1" kern="100" dirty="0">
                <a:latin typeface="+mj-lt"/>
              </a:rPr>
              <a:t>Would be interested in using one if available</a:t>
            </a:r>
            <a:endParaRPr lang="en-US" sz="1765" b="1" kern="100" dirty="0">
              <a:latin typeface="+mj-lt"/>
              <a:ea typeface="Aptos" panose="020B0004020202020204" pitchFamily="34" charset="0"/>
              <a:cs typeface="Times New Roman" panose="02020603050405020304" pitchFamily="18" charset="0"/>
            </a:endParaRPr>
          </a:p>
        </p:txBody>
      </p:sp>
      <p:grpSp>
        <p:nvGrpSpPr>
          <p:cNvPr id="19" name="Group 18">
            <a:extLst>
              <a:ext uri="{FF2B5EF4-FFF2-40B4-BE49-F238E27FC236}">
                <a16:creationId xmlns:a16="http://schemas.microsoft.com/office/drawing/2014/main" id="{B29CFC2D-EF64-F1C7-51E6-3652DA44AD0D}"/>
              </a:ext>
            </a:extLst>
          </p:cNvPr>
          <p:cNvGrpSpPr/>
          <p:nvPr/>
        </p:nvGrpSpPr>
        <p:grpSpPr>
          <a:xfrm>
            <a:off x="7709369" y="2372302"/>
            <a:ext cx="2706352" cy="2320320"/>
            <a:chOff x="8690524" y="2034466"/>
            <a:chExt cx="3324249" cy="2850083"/>
          </a:xfrm>
        </p:grpSpPr>
        <p:graphicFrame>
          <p:nvGraphicFramePr>
            <p:cNvPr id="7" name="Chart 6">
              <a:extLst>
                <a:ext uri="{FF2B5EF4-FFF2-40B4-BE49-F238E27FC236}">
                  <a16:creationId xmlns:a16="http://schemas.microsoft.com/office/drawing/2014/main" id="{4462F503-2D13-42A8-EB93-833B133D42DE}"/>
                </a:ext>
              </a:extLst>
            </p:cNvPr>
            <p:cNvGraphicFramePr/>
            <p:nvPr>
              <p:extLst>
                <p:ext uri="{D42A27DB-BD31-4B8C-83A1-F6EECF244321}">
                  <p14:modId xmlns:p14="http://schemas.microsoft.com/office/powerpoint/2010/main" val="3601485973"/>
                </p:ext>
              </p:extLst>
            </p:nvPr>
          </p:nvGraphicFramePr>
          <p:xfrm>
            <a:off x="8690524" y="2034466"/>
            <a:ext cx="3324249" cy="2850083"/>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C2B1BAC1-F4FE-59FE-B4EF-5D3BC5FADEA4}"/>
                </a:ext>
              </a:extLst>
            </p:cNvPr>
            <p:cNvSpPr txBox="1"/>
            <p:nvPr/>
          </p:nvSpPr>
          <p:spPr>
            <a:xfrm>
              <a:off x="9538453" y="2975769"/>
              <a:ext cx="1628388" cy="914085"/>
            </a:xfrm>
            <a:prstGeom prst="rect">
              <a:avLst/>
            </a:prstGeom>
            <a:noFill/>
          </p:spPr>
          <p:txBody>
            <a:bodyPr wrap="square">
              <a:spAutoFit/>
            </a:bodyPr>
            <a:lstStyle/>
            <a:p>
              <a:pPr algn="ctr"/>
              <a:r>
                <a:rPr lang="en-US" sz="4236" kern="100" dirty="0">
                  <a:latin typeface="Georgia" panose="02040502050405020303" pitchFamily="18" charset="0"/>
                </a:rPr>
                <a:t>83%</a:t>
              </a:r>
              <a:endParaRPr lang="en-US" sz="4236" kern="100" dirty="0">
                <a:latin typeface="Georgia" panose="02040502050405020303" pitchFamily="18" charset="0"/>
                <a:ea typeface="Aptos" panose="020B0004020202020204" pitchFamily="34"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DCB4E0F9-76FA-E46B-85F7-8349CED6869A}"/>
              </a:ext>
            </a:extLst>
          </p:cNvPr>
          <p:cNvGrpSpPr/>
          <p:nvPr/>
        </p:nvGrpSpPr>
        <p:grpSpPr>
          <a:xfrm>
            <a:off x="4864842" y="3039499"/>
            <a:ext cx="2382335" cy="985926"/>
            <a:chOff x="6222963" y="3413930"/>
            <a:chExt cx="2699981" cy="1117383"/>
          </a:xfrm>
        </p:grpSpPr>
        <p:sp>
          <p:nvSpPr>
            <p:cNvPr id="4" name="Arrow: Right 3">
              <a:extLst>
                <a:ext uri="{FF2B5EF4-FFF2-40B4-BE49-F238E27FC236}">
                  <a16:creationId xmlns:a16="http://schemas.microsoft.com/office/drawing/2014/main" id="{7331E995-A7C2-853C-3207-03A49FDC9FD5}"/>
                </a:ext>
              </a:extLst>
            </p:cNvPr>
            <p:cNvSpPr/>
            <p:nvPr/>
          </p:nvSpPr>
          <p:spPr>
            <a:xfrm>
              <a:off x="6222963" y="3413930"/>
              <a:ext cx="2699981" cy="1117383"/>
            </a:xfrm>
            <a:prstGeom prst="rightArrow">
              <a:avLst>
                <a:gd name="adj1" fmla="val 50000"/>
                <a:gd name="adj2" fmla="val 54451"/>
              </a:avLst>
            </a:prstGeom>
            <a:solidFill>
              <a:srgbClr val="E3E5DC"/>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88" dirty="0">
                <a:solidFill>
                  <a:schemeClr val="tx1"/>
                </a:solidFill>
              </a:endParaRPr>
            </a:p>
          </p:txBody>
        </p:sp>
        <p:sp>
          <p:nvSpPr>
            <p:cNvPr id="11" name="TextBox 10">
              <a:extLst>
                <a:ext uri="{FF2B5EF4-FFF2-40B4-BE49-F238E27FC236}">
                  <a16:creationId xmlns:a16="http://schemas.microsoft.com/office/drawing/2014/main" id="{0ED163E7-94A9-DA69-170A-207A173EAEF6}"/>
                </a:ext>
              </a:extLst>
            </p:cNvPr>
            <p:cNvSpPr txBox="1"/>
            <p:nvPr/>
          </p:nvSpPr>
          <p:spPr>
            <a:xfrm>
              <a:off x="6647432" y="3724203"/>
              <a:ext cx="1851041" cy="474024"/>
            </a:xfrm>
            <a:prstGeom prst="rect">
              <a:avLst/>
            </a:prstGeom>
            <a:noFill/>
          </p:spPr>
          <p:txBody>
            <a:bodyPr wrap="square">
              <a:spAutoFit/>
            </a:bodyPr>
            <a:lstStyle/>
            <a:p>
              <a:pPr algn="ctr"/>
              <a:r>
                <a:rPr lang="en-US" sz="2118" kern="100" dirty="0">
                  <a:latin typeface="Georgia" panose="02040502050405020303" pitchFamily="18" charset="0"/>
                </a:rPr>
                <a:t>of these... </a:t>
              </a:r>
              <a:endParaRPr lang="en-US" sz="2118" dirty="0"/>
            </a:p>
          </p:txBody>
        </p:sp>
      </p:grpSp>
      <p:sp>
        <p:nvSpPr>
          <p:cNvPr id="14" name="Footer Placeholder 13">
            <a:extLst>
              <a:ext uri="{FF2B5EF4-FFF2-40B4-BE49-F238E27FC236}">
                <a16:creationId xmlns:a16="http://schemas.microsoft.com/office/drawing/2014/main" id="{1DF093B4-2759-800B-0D0E-A01FE7805484}"/>
              </a:ext>
            </a:extLst>
          </p:cNvPr>
          <p:cNvSpPr>
            <a:spLocks noGrp="1"/>
          </p:cNvSpPr>
          <p:nvPr>
            <p:ph type="ftr" sz="quarter" idx="21"/>
          </p:nvPr>
        </p:nvSpPr>
        <p:spPr/>
        <p:txBody>
          <a:bodyPr/>
          <a:lstStyle/>
          <a:p>
            <a:endParaRPr lang="en-US" dirty="0"/>
          </a:p>
        </p:txBody>
      </p:sp>
      <p:sp>
        <p:nvSpPr>
          <p:cNvPr id="15" name="Slide Number Placeholder 14">
            <a:extLst>
              <a:ext uri="{FF2B5EF4-FFF2-40B4-BE49-F238E27FC236}">
                <a16:creationId xmlns:a16="http://schemas.microsoft.com/office/drawing/2014/main" id="{B4EC2EBD-A9C2-579D-F6B0-FBA96AE41BB9}"/>
              </a:ext>
            </a:extLst>
          </p:cNvPr>
          <p:cNvSpPr>
            <a:spLocks noGrp="1"/>
          </p:cNvSpPr>
          <p:nvPr>
            <p:ph type="sldNum" sz="quarter" idx="22"/>
          </p:nvPr>
        </p:nvSpPr>
        <p:spPr/>
        <p:txBody>
          <a:bodyPr/>
          <a:lstStyle/>
          <a:p>
            <a:fld id="{6772E023-1036-8A41-858B-B2D045903905}" type="slidenum">
              <a:rPr lang="en-US" smtClean="0"/>
              <a:pPr/>
              <a:t>32</a:t>
            </a:fld>
            <a:endParaRPr lang="en-US" dirty="0"/>
          </a:p>
        </p:txBody>
      </p:sp>
    </p:spTree>
    <p:extLst>
      <p:ext uri="{BB962C8B-B14F-4D97-AF65-F5344CB8AC3E}">
        <p14:creationId xmlns:p14="http://schemas.microsoft.com/office/powerpoint/2010/main" val="2847298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F1649F-E954-BCBC-48EB-F076B89855CB}"/>
              </a:ext>
            </a:extLst>
          </p:cNvPr>
          <p:cNvSpPr>
            <a:spLocks noGrp="1"/>
          </p:cNvSpPr>
          <p:nvPr>
            <p:ph type="title"/>
          </p:nvPr>
        </p:nvSpPr>
        <p:spPr/>
        <p:txBody>
          <a:bodyPr/>
          <a:lstStyle/>
          <a:p>
            <a:r>
              <a:rPr lang="en-US" dirty="0"/>
              <a:t>Insights and implications from participants’ career stages</a:t>
            </a:r>
          </a:p>
        </p:txBody>
      </p:sp>
      <p:sp>
        <p:nvSpPr>
          <p:cNvPr id="8" name="TextBox 7">
            <a:extLst>
              <a:ext uri="{FF2B5EF4-FFF2-40B4-BE49-F238E27FC236}">
                <a16:creationId xmlns:a16="http://schemas.microsoft.com/office/drawing/2014/main" id="{856B0BB9-E775-D9E3-9C27-4AA13BA61F50}"/>
              </a:ext>
            </a:extLst>
          </p:cNvPr>
          <p:cNvSpPr txBox="1"/>
          <p:nvPr/>
        </p:nvSpPr>
        <p:spPr>
          <a:xfrm>
            <a:off x="2192339" y="2659995"/>
            <a:ext cx="9674224" cy="951149"/>
          </a:xfrm>
          <a:prstGeom prst="rect">
            <a:avLst/>
          </a:prstGeom>
          <a:noFill/>
        </p:spPr>
        <p:txBody>
          <a:bodyPr wrap="square" lIns="0" tIns="0" rIns="0" bIns="0">
            <a:noAutofit/>
          </a:bodyPr>
          <a:lstStyle/>
          <a:p>
            <a:pPr defTabSz="806867" eaLnBrk="0" fontAlgn="base" hangingPunct="0">
              <a:spcBef>
                <a:spcPct val="0"/>
              </a:spcBef>
            </a:pPr>
            <a:r>
              <a:rPr lang="en-US" altLang="en-US" b="1" dirty="0"/>
              <a:t>Withdrawal planning differs across career stages</a:t>
            </a:r>
            <a:endParaRPr lang="en-US" altLang="en-US" dirty="0">
              <a:ea typeface="Aptos" panose="020B0004020202020204" pitchFamily="34" charset="0"/>
              <a:cs typeface="Times New Roman" panose="02020603050405020304" pitchFamily="18" charset="0"/>
            </a:endParaRPr>
          </a:p>
          <a:p>
            <a:pPr defTabSz="806867" eaLnBrk="0" fontAlgn="base" hangingPunct="0">
              <a:spcBef>
                <a:spcPct val="0"/>
              </a:spcBef>
            </a:pPr>
            <a:r>
              <a:rPr lang="en-US" altLang="en-US" sz="1400" dirty="0">
                <a:ea typeface="Aptos" panose="020B0004020202020204" pitchFamily="34" charset="0"/>
                <a:cs typeface="Times New Roman" panose="02020603050405020304" pitchFamily="18" charset="0"/>
              </a:rPr>
              <a:t>Late-career participants have given the least amount of thought—this somewhat surprising result should alert </a:t>
            </a:r>
            <a:br>
              <a:rPr lang="en-US" altLang="en-US" sz="1400" dirty="0">
                <a:ea typeface="Aptos" panose="020B0004020202020204" pitchFamily="34" charset="0"/>
                <a:cs typeface="Times New Roman" panose="02020603050405020304" pitchFamily="18" charset="0"/>
              </a:rPr>
            </a:br>
            <a:r>
              <a:rPr lang="en-US" altLang="en-US" sz="1400" dirty="0">
                <a:ea typeface="Aptos" panose="020B0004020202020204" pitchFamily="34" charset="0"/>
                <a:cs typeface="Times New Roman" panose="02020603050405020304" pitchFamily="18" charset="0"/>
              </a:rPr>
              <a:t>plan sponsors to the urgent need for engagement.</a:t>
            </a:r>
            <a:endParaRPr lang="en-US" altLang="en-US" sz="1400" dirty="0"/>
          </a:p>
        </p:txBody>
      </p:sp>
      <p:sp>
        <p:nvSpPr>
          <p:cNvPr id="9" name="TextBox 8">
            <a:extLst>
              <a:ext uri="{FF2B5EF4-FFF2-40B4-BE49-F238E27FC236}">
                <a16:creationId xmlns:a16="http://schemas.microsoft.com/office/drawing/2014/main" id="{EF6330B6-4926-37CE-E5F5-AF4E290BBDE3}"/>
              </a:ext>
            </a:extLst>
          </p:cNvPr>
          <p:cNvSpPr txBox="1"/>
          <p:nvPr/>
        </p:nvSpPr>
        <p:spPr>
          <a:xfrm>
            <a:off x="2192339" y="3700494"/>
            <a:ext cx="9837736" cy="951149"/>
          </a:xfrm>
          <a:prstGeom prst="rect">
            <a:avLst/>
          </a:prstGeom>
          <a:noFill/>
        </p:spPr>
        <p:txBody>
          <a:bodyPr wrap="square" lIns="0" tIns="0" rIns="0" bIns="0" rtlCol="0">
            <a:noAutofit/>
          </a:bodyPr>
          <a:lstStyle>
            <a:defPPr>
              <a:defRPr lang="en-US"/>
            </a:defPPr>
            <a:lvl1pPr algn="ctr">
              <a:defRPr sz="1800"/>
            </a:lvl1pPr>
          </a:lstStyle>
          <a:p>
            <a:pPr algn="l" defTabSz="806867" eaLnBrk="0" fontAlgn="base" hangingPunct="0">
              <a:spcBef>
                <a:spcPct val="0"/>
              </a:spcBef>
              <a:defRPr/>
            </a:pPr>
            <a:r>
              <a:rPr lang="en-US" altLang="en-US" b="1" dirty="0">
                <a:latin typeface="Georgia"/>
              </a:rPr>
              <a:t>Late-career participants showed the most retirement fluency, but can still improve</a:t>
            </a:r>
            <a:endParaRPr lang="en-US" b="1" dirty="0">
              <a:latin typeface="Georgia"/>
            </a:endParaRPr>
          </a:p>
          <a:p>
            <a:pPr algn="l" defTabSz="806867" eaLnBrk="0" fontAlgn="base" hangingPunct="0">
              <a:spcBef>
                <a:spcPct val="0"/>
              </a:spcBef>
              <a:defRPr/>
            </a:pPr>
            <a:r>
              <a:rPr lang="en-US" sz="1400" dirty="0"/>
              <a:t>Plan sponsors should prioritize education for late-career employees while engaging younger workers to prevent similar </a:t>
            </a:r>
            <a:br>
              <a:rPr lang="en-US" sz="1400" dirty="0"/>
            </a:br>
            <a:r>
              <a:rPr lang="en-US" sz="1400" dirty="0"/>
              <a:t>gaps later.</a:t>
            </a:r>
          </a:p>
        </p:txBody>
      </p:sp>
      <p:sp>
        <p:nvSpPr>
          <p:cNvPr id="10" name="TextBox 9">
            <a:extLst>
              <a:ext uri="{FF2B5EF4-FFF2-40B4-BE49-F238E27FC236}">
                <a16:creationId xmlns:a16="http://schemas.microsoft.com/office/drawing/2014/main" id="{798501C7-DD9D-D438-2A19-14DEFF9327F7}"/>
              </a:ext>
            </a:extLst>
          </p:cNvPr>
          <p:cNvSpPr txBox="1"/>
          <p:nvPr/>
        </p:nvSpPr>
        <p:spPr>
          <a:xfrm>
            <a:off x="2192339" y="4760913"/>
            <a:ext cx="9674224" cy="781200"/>
          </a:xfrm>
          <a:prstGeom prst="rect">
            <a:avLst/>
          </a:prstGeom>
          <a:noFill/>
        </p:spPr>
        <p:txBody>
          <a:bodyPr wrap="square" lIns="0" tIns="0" rIns="0" bIns="0" rtlCol="0">
            <a:noAutofit/>
          </a:bodyPr>
          <a:lstStyle/>
          <a:p>
            <a:r>
              <a:rPr lang="en-US" b="1" dirty="0">
                <a:latin typeface="Georgia"/>
                <a:ea typeface="+mj-ea"/>
                <a:cs typeface="+mj-cs"/>
              </a:rPr>
              <a:t>Career stage can signal preferred ways of learning</a:t>
            </a:r>
          </a:p>
          <a:p>
            <a:r>
              <a:rPr lang="en-US" sz="1400" dirty="0"/>
              <a:t>Plan sponsors should take a tailored approach to how they deliver content: e.g., early-career participants prefer </a:t>
            </a:r>
            <a:br>
              <a:rPr lang="en-US" sz="1400" dirty="0"/>
            </a:br>
            <a:r>
              <a:rPr lang="en-US" sz="1400" dirty="0"/>
              <a:t>learning from videos and podcasts more than their older peers, who still prefer professional advice.</a:t>
            </a:r>
          </a:p>
        </p:txBody>
      </p:sp>
      <p:sp>
        <p:nvSpPr>
          <p:cNvPr id="3" name="TextBox 2">
            <a:extLst>
              <a:ext uri="{FF2B5EF4-FFF2-40B4-BE49-F238E27FC236}">
                <a16:creationId xmlns:a16="http://schemas.microsoft.com/office/drawing/2014/main" id="{056AD5A1-005D-9AC7-A0AA-A287C54C7F42}"/>
              </a:ext>
            </a:extLst>
          </p:cNvPr>
          <p:cNvSpPr txBox="1"/>
          <p:nvPr/>
        </p:nvSpPr>
        <p:spPr>
          <a:xfrm>
            <a:off x="344489" y="1773238"/>
            <a:ext cx="11512549" cy="449202"/>
          </a:xfrm>
          <a:prstGeom prst="rect">
            <a:avLst/>
          </a:prstGeom>
          <a:noFill/>
        </p:spPr>
        <p:txBody>
          <a:bodyPr wrap="square" lIns="0" tIns="0" rIns="0" bIns="0">
            <a:noAutofit/>
          </a:bodyPr>
          <a:lstStyle/>
          <a:p>
            <a:r>
              <a:rPr lang="en-US" sz="1900" dirty="0"/>
              <a:t>Where participants are in their careers can indicate tendencies and attitudes toward withdrawal planning</a:t>
            </a:r>
          </a:p>
        </p:txBody>
      </p:sp>
      <p:sp>
        <p:nvSpPr>
          <p:cNvPr id="7" name="Slide Number Placeholder 6">
            <a:extLst>
              <a:ext uri="{FF2B5EF4-FFF2-40B4-BE49-F238E27FC236}">
                <a16:creationId xmlns:a16="http://schemas.microsoft.com/office/drawing/2014/main" id="{9FBDBC7C-5738-0F9A-7754-DD400043BA0B}"/>
              </a:ext>
            </a:extLst>
          </p:cNvPr>
          <p:cNvSpPr>
            <a:spLocks noGrp="1"/>
          </p:cNvSpPr>
          <p:nvPr>
            <p:ph type="sldNum" sz="quarter" idx="22"/>
          </p:nvPr>
        </p:nvSpPr>
        <p:spPr/>
        <p:txBody>
          <a:bodyPr/>
          <a:lstStyle/>
          <a:p>
            <a:fld id="{6772E023-1036-8A41-858B-B2D045903905}" type="slidenum">
              <a:rPr lang="en-US" smtClean="0"/>
              <a:pPr/>
              <a:t>33</a:t>
            </a:fld>
            <a:endParaRPr lang="en-US" dirty="0"/>
          </a:p>
        </p:txBody>
      </p:sp>
      <p:grpSp>
        <p:nvGrpSpPr>
          <p:cNvPr id="4" name="Group 3">
            <a:extLst>
              <a:ext uri="{FF2B5EF4-FFF2-40B4-BE49-F238E27FC236}">
                <a16:creationId xmlns:a16="http://schemas.microsoft.com/office/drawing/2014/main" id="{28665ADB-C54D-6456-7BC3-B474A85C00B9}"/>
              </a:ext>
            </a:extLst>
          </p:cNvPr>
          <p:cNvGrpSpPr/>
          <p:nvPr/>
        </p:nvGrpSpPr>
        <p:grpSpPr>
          <a:xfrm>
            <a:off x="344489" y="2279276"/>
            <a:ext cx="1046161" cy="1046161"/>
            <a:chOff x="11650552" y="1752600"/>
            <a:chExt cx="1295400" cy="1295400"/>
          </a:xfrm>
        </p:grpSpPr>
        <p:sp>
          <p:nvSpPr>
            <p:cNvPr id="12" name="Round Single Corner Rectangle 11">
              <a:extLst>
                <a:ext uri="{FF2B5EF4-FFF2-40B4-BE49-F238E27FC236}">
                  <a16:creationId xmlns:a16="http://schemas.microsoft.com/office/drawing/2014/main" id="{10625B2D-424C-C157-8151-44243D8B1C05}"/>
                </a:ext>
              </a:extLst>
            </p:cNvPr>
            <p:cNvSpPr/>
            <p:nvPr/>
          </p:nvSpPr>
          <p:spPr>
            <a:xfrm>
              <a:off x="11650552" y="1752600"/>
              <a:ext cx="1295400" cy="1295400"/>
            </a:xfrm>
            <a:prstGeom prst="round1Rect">
              <a:avLst>
                <a:gd name="adj" fmla="val 27193"/>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449516">
                <a:defRPr/>
              </a:pPr>
              <a:endParaRPr lang="en-US" sz="1588" dirty="0">
                <a:solidFill>
                  <a:prstClr val="black"/>
                </a:solidFill>
                <a:latin typeface="Georgia"/>
              </a:endParaRPr>
            </a:p>
          </p:txBody>
        </p:sp>
        <p:pic>
          <p:nvPicPr>
            <p:cNvPr id="14" name="Graphic 13">
              <a:extLst>
                <a:ext uri="{FF2B5EF4-FFF2-40B4-BE49-F238E27FC236}">
                  <a16:creationId xmlns:a16="http://schemas.microsoft.com/office/drawing/2014/main" id="{9C0114A9-AF85-BD1F-F513-D367B79AA3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56039" y="2012459"/>
              <a:ext cx="684428" cy="775685"/>
            </a:xfrm>
            <a:prstGeom prst="rect">
              <a:avLst/>
            </a:prstGeom>
          </p:spPr>
        </p:pic>
      </p:grpSp>
      <p:sp>
        <p:nvSpPr>
          <p:cNvPr id="22" name="Left Brace 21">
            <a:extLst>
              <a:ext uri="{FF2B5EF4-FFF2-40B4-BE49-F238E27FC236}">
                <a16:creationId xmlns:a16="http://schemas.microsoft.com/office/drawing/2014/main" id="{0FC26FA0-73EA-317B-172D-CE6E6741B1E7}"/>
              </a:ext>
            </a:extLst>
          </p:cNvPr>
          <p:cNvSpPr/>
          <p:nvPr/>
        </p:nvSpPr>
        <p:spPr>
          <a:xfrm>
            <a:off x="1390650" y="2369452"/>
            <a:ext cx="704850" cy="3459399"/>
          </a:xfrm>
          <a:prstGeom prst="leftBrace">
            <a:avLst>
              <a:gd name="adj1" fmla="val 0"/>
              <a:gd name="adj2" fmla="val 12003"/>
            </a:avLst>
          </a:prstGeom>
          <a:ln w="12700">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 Placeholder 2">
            <a:extLst>
              <a:ext uri="{FF2B5EF4-FFF2-40B4-BE49-F238E27FC236}">
                <a16:creationId xmlns:a16="http://schemas.microsoft.com/office/drawing/2014/main" id="{839F1C42-D58A-E56D-88A5-4F4B7690ECC4}"/>
              </a:ext>
            </a:extLst>
          </p:cNvPr>
          <p:cNvSpPr>
            <a:spLocks noGrp="1"/>
          </p:cNvSpPr>
          <p:nvPr>
            <p:ph type="body" sz="quarter" idx="23"/>
          </p:nvPr>
        </p:nvSpPr>
        <p:spPr>
          <a:xfrm>
            <a:off x="344489" y="6215262"/>
            <a:ext cx="11522074" cy="365125"/>
          </a:xfrm>
        </p:spPr>
        <p:txBody>
          <a:bodyPr/>
          <a:lstStyle/>
          <a:p>
            <a:r>
              <a:rPr lang="en-US" dirty="0"/>
              <a:t>Source: Nuveen and TIAA Institute Participant Sentiment Survey on Lifetime Income (2025).</a:t>
            </a:r>
          </a:p>
        </p:txBody>
      </p:sp>
    </p:spTree>
    <p:extLst>
      <p:ext uri="{BB962C8B-B14F-4D97-AF65-F5344CB8AC3E}">
        <p14:creationId xmlns:p14="http://schemas.microsoft.com/office/powerpoint/2010/main" val="762842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944D57-3F9C-FE2C-8E20-F084FE3954CF}"/>
              </a:ext>
            </a:extLst>
          </p:cNvPr>
          <p:cNvSpPr>
            <a:spLocks noGrp="1"/>
          </p:cNvSpPr>
          <p:nvPr>
            <p:ph type="title"/>
          </p:nvPr>
        </p:nvSpPr>
        <p:spPr/>
        <p:txBody>
          <a:bodyPr/>
          <a:lstStyle/>
          <a:p>
            <a:r>
              <a:rPr lang="en-US" dirty="0"/>
              <a:t>Implications for plan sponsors: the participant experience is as important as the content</a:t>
            </a:r>
          </a:p>
        </p:txBody>
      </p:sp>
      <p:sp>
        <p:nvSpPr>
          <p:cNvPr id="2" name="Text Placeholder 1">
            <a:extLst>
              <a:ext uri="{FF2B5EF4-FFF2-40B4-BE49-F238E27FC236}">
                <a16:creationId xmlns:a16="http://schemas.microsoft.com/office/drawing/2014/main" id="{AEF1FB4B-8C3D-EED3-562B-10DB98C4341D}"/>
              </a:ext>
            </a:extLst>
          </p:cNvPr>
          <p:cNvSpPr>
            <a:spLocks noGrp="1"/>
          </p:cNvSpPr>
          <p:nvPr>
            <p:ph type="body" sz="quarter" idx="23"/>
          </p:nvPr>
        </p:nvSpPr>
        <p:spPr/>
        <p:txBody>
          <a:bodyPr/>
          <a:lstStyle/>
          <a:p>
            <a:r>
              <a:rPr lang="en-US" dirty="0"/>
              <a:t>Source: Nuveen and TIAA Institute Participant Sentiment Survey on Lifetime Income (2025).</a:t>
            </a:r>
          </a:p>
        </p:txBody>
      </p:sp>
      <p:sp>
        <p:nvSpPr>
          <p:cNvPr id="3" name="Footer Placeholder 2">
            <a:extLst>
              <a:ext uri="{FF2B5EF4-FFF2-40B4-BE49-F238E27FC236}">
                <a16:creationId xmlns:a16="http://schemas.microsoft.com/office/drawing/2014/main" id="{22958267-D50E-9227-D92D-0ED30DFE5309}"/>
              </a:ext>
            </a:extLst>
          </p:cNvPr>
          <p:cNvSpPr>
            <a:spLocks noGrp="1"/>
          </p:cNvSpPr>
          <p:nvPr>
            <p:ph type="ftr" sz="quarter" idx="21"/>
          </p:nvPr>
        </p:nvSpPr>
        <p:spPr/>
        <p:txBody>
          <a:bodyPr/>
          <a:lstStyle/>
          <a:p>
            <a:endParaRPr lang="en-US" dirty="0"/>
          </a:p>
        </p:txBody>
      </p:sp>
      <p:sp>
        <p:nvSpPr>
          <p:cNvPr id="4" name="Slide Number Placeholder 3">
            <a:extLst>
              <a:ext uri="{FF2B5EF4-FFF2-40B4-BE49-F238E27FC236}">
                <a16:creationId xmlns:a16="http://schemas.microsoft.com/office/drawing/2014/main" id="{210D07C1-3E25-7ADB-53AB-9ADB811C7293}"/>
              </a:ext>
            </a:extLst>
          </p:cNvPr>
          <p:cNvSpPr>
            <a:spLocks noGrp="1"/>
          </p:cNvSpPr>
          <p:nvPr>
            <p:ph type="sldNum" sz="quarter" idx="22"/>
          </p:nvPr>
        </p:nvSpPr>
        <p:spPr/>
        <p:txBody>
          <a:bodyPr/>
          <a:lstStyle/>
          <a:p>
            <a:fld id="{6772E023-1036-8A41-858B-B2D045903905}" type="slidenum">
              <a:rPr lang="en-US" smtClean="0"/>
              <a:pPr/>
              <a:t>34</a:t>
            </a:fld>
            <a:endParaRPr lang="en-US" dirty="0"/>
          </a:p>
        </p:txBody>
      </p:sp>
      <p:sp>
        <p:nvSpPr>
          <p:cNvPr id="6" name="Rectangle: Single Corner Rounded 67">
            <a:extLst>
              <a:ext uri="{FF2B5EF4-FFF2-40B4-BE49-F238E27FC236}">
                <a16:creationId xmlns:a16="http://schemas.microsoft.com/office/drawing/2014/main" id="{97EB1F2E-4D0B-563C-1BFB-527D9083CFE0}"/>
              </a:ext>
            </a:extLst>
          </p:cNvPr>
          <p:cNvSpPr/>
          <p:nvPr/>
        </p:nvSpPr>
        <p:spPr>
          <a:xfrm>
            <a:off x="8134257" y="1917627"/>
            <a:ext cx="3068836" cy="1809129"/>
          </a:xfrm>
          <a:prstGeom prst="round1Rect">
            <a:avLst>
              <a:gd name="adj" fmla="val 40344"/>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765" dirty="0"/>
          </a:p>
        </p:txBody>
      </p:sp>
      <p:sp>
        <p:nvSpPr>
          <p:cNvPr id="7" name="Rectangle: Single Corner Rounded 67">
            <a:extLst>
              <a:ext uri="{FF2B5EF4-FFF2-40B4-BE49-F238E27FC236}">
                <a16:creationId xmlns:a16="http://schemas.microsoft.com/office/drawing/2014/main" id="{3D159CED-AC21-4887-CC47-D014ADEC76D7}"/>
              </a:ext>
            </a:extLst>
          </p:cNvPr>
          <p:cNvSpPr/>
          <p:nvPr/>
        </p:nvSpPr>
        <p:spPr>
          <a:xfrm>
            <a:off x="8134257" y="3723375"/>
            <a:ext cx="3068836" cy="2062702"/>
          </a:xfrm>
          <a:prstGeom prst="rect">
            <a:avLst/>
          </a:prstGeom>
          <a:solidFill>
            <a:schemeClr val="accent4">
              <a:alpha val="1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765" dirty="0"/>
          </a:p>
        </p:txBody>
      </p:sp>
      <p:sp>
        <p:nvSpPr>
          <p:cNvPr id="8" name="Rectangle: Single Corner Rounded 67">
            <a:extLst>
              <a:ext uri="{FF2B5EF4-FFF2-40B4-BE49-F238E27FC236}">
                <a16:creationId xmlns:a16="http://schemas.microsoft.com/office/drawing/2014/main" id="{D0B80E8D-03A0-24A2-5216-39FA6FE32042}"/>
              </a:ext>
            </a:extLst>
          </p:cNvPr>
          <p:cNvSpPr/>
          <p:nvPr/>
        </p:nvSpPr>
        <p:spPr>
          <a:xfrm>
            <a:off x="334963" y="3723375"/>
            <a:ext cx="3004290" cy="2062702"/>
          </a:xfrm>
          <a:prstGeom prst="rect">
            <a:avLst/>
          </a:prstGeom>
          <a:solidFill>
            <a:schemeClr val="accent4">
              <a:alpha val="1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765" dirty="0"/>
          </a:p>
        </p:txBody>
      </p:sp>
      <p:sp>
        <p:nvSpPr>
          <p:cNvPr id="9" name="Rectangle: Single Corner Rounded 67">
            <a:extLst>
              <a:ext uri="{FF2B5EF4-FFF2-40B4-BE49-F238E27FC236}">
                <a16:creationId xmlns:a16="http://schemas.microsoft.com/office/drawing/2014/main" id="{468045D2-89C9-FF8B-00E4-8285E66BCA5D}"/>
              </a:ext>
            </a:extLst>
          </p:cNvPr>
          <p:cNvSpPr/>
          <p:nvPr/>
        </p:nvSpPr>
        <p:spPr>
          <a:xfrm>
            <a:off x="334963" y="1917627"/>
            <a:ext cx="3004290" cy="1809129"/>
          </a:xfrm>
          <a:prstGeom prst="round1Rect">
            <a:avLst>
              <a:gd name="adj" fmla="val 40344"/>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765" dirty="0"/>
          </a:p>
        </p:txBody>
      </p:sp>
      <p:sp>
        <p:nvSpPr>
          <p:cNvPr id="10" name="TextBox 9">
            <a:extLst>
              <a:ext uri="{FF2B5EF4-FFF2-40B4-BE49-F238E27FC236}">
                <a16:creationId xmlns:a16="http://schemas.microsoft.com/office/drawing/2014/main" id="{9EEF8BA0-162A-01F5-006D-1C67874A3A69}"/>
              </a:ext>
            </a:extLst>
          </p:cNvPr>
          <p:cNvSpPr txBox="1"/>
          <p:nvPr/>
        </p:nvSpPr>
        <p:spPr>
          <a:xfrm>
            <a:off x="544173" y="2403920"/>
            <a:ext cx="2137555" cy="738664"/>
          </a:xfrm>
          <a:prstGeom prst="rect">
            <a:avLst/>
          </a:prstGeom>
          <a:noFill/>
        </p:spPr>
        <p:txBody>
          <a:bodyPr wrap="square" lIns="0" tIns="0" rIns="0" bIns="0" rtlCol="0" anchor="t">
            <a:spAutoFit/>
          </a:bodyPr>
          <a:lstStyle/>
          <a:p>
            <a:pPr>
              <a:spcAft>
                <a:spcPts val="529"/>
              </a:spcAft>
            </a:pPr>
            <a:r>
              <a:rPr lang="en-US" sz="2400" b="1" dirty="0"/>
              <a:t>Focus on quality</a:t>
            </a:r>
          </a:p>
        </p:txBody>
      </p:sp>
      <p:sp>
        <p:nvSpPr>
          <p:cNvPr id="11" name="TextBox 10">
            <a:extLst>
              <a:ext uri="{FF2B5EF4-FFF2-40B4-BE49-F238E27FC236}">
                <a16:creationId xmlns:a16="http://schemas.microsoft.com/office/drawing/2014/main" id="{B98E892D-577C-97C6-EF60-06EA6929DD05}"/>
              </a:ext>
            </a:extLst>
          </p:cNvPr>
          <p:cNvSpPr txBox="1"/>
          <p:nvPr/>
        </p:nvSpPr>
        <p:spPr>
          <a:xfrm>
            <a:off x="557400" y="4036471"/>
            <a:ext cx="2477900" cy="738664"/>
          </a:xfrm>
          <a:prstGeom prst="rect">
            <a:avLst/>
          </a:prstGeom>
          <a:noFill/>
        </p:spPr>
        <p:txBody>
          <a:bodyPr wrap="square" lIns="0" tIns="0" rIns="0" bIns="0" rtlCol="0">
            <a:spAutoFit/>
          </a:bodyPr>
          <a:lstStyle/>
          <a:p>
            <a:r>
              <a:rPr lang="en-US" sz="1600" dirty="0"/>
              <a:t>Tools and resources should be designed to be helpful, engaging and trustworthy.</a:t>
            </a:r>
          </a:p>
        </p:txBody>
      </p:sp>
      <p:sp>
        <p:nvSpPr>
          <p:cNvPr id="12" name="Rectangle: Single Corner Rounded 67">
            <a:extLst>
              <a:ext uri="{FF2B5EF4-FFF2-40B4-BE49-F238E27FC236}">
                <a16:creationId xmlns:a16="http://schemas.microsoft.com/office/drawing/2014/main" id="{71C2459D-5FA3-3750-98E6-CAEE49990E68}"/>
              </a:ext>
            </a:extLst>
          </p:cNvPr>
          <p:cNvSpPr/>
          <p:nvPr/>
        </p:nvSpPr>
        <p:spPr>
          <a:xfrm>
            <a:off x="4289961" y="1917627"/>
            <a:ext cx="2915378" cy="1809129"/>
          </a:xfrm>
          <a:prstGeom prst="round1Rect">
            <a:avLst>
              <a:gd name="adj" fmla="val 40344"/>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765" dirty="0"/>
          </a:p>
        </p:txBody>
      </p:sp>
      <p:grpSp>
        <p:nvGrpSpPr>
          <p:cNvPr id="13" name="Group 12">
            <a:extLst>
              <a:ext uri="{FF2B5EF4-FFF2-40B4-BE49-F238E27FC236}">
                <a16:creationId xmlns:a16="http://schemas.microsoft.com/office/drawing/2014/main" id="{B4F97BCA-3CAD-600B-0B35-FD5CEFB1477A}"/>
              </a:ext>
            </a:extLst>
          </p:cNvPr>
          <p:cNvGrpSpPr/>
          <p:nvPr/>
        </p:nvGrpSpPr>
        <p:grpSpPr>
          <a:xfrm>
            <a:off x="8410524" y="2395961"/>
            <a:ext cx="2639111" cy="2626331"/>
            <a:chOff x="9722594" y="2777688"/>
            <a:chExt cx="2990992" cy="2976509"/>
          </a:xfrm>
        </p:grpSpPr>
        <p:sp>
          <p:nvSpPr>
            <p:cNvPr id="14" name="TextBox 13">
              <a:extLst>
                <a:ext uri="{FF2B5EF4-FFF2-40B4-BE49-F238E27FC236}">
                  <a16:creationId xmlns:a16="http://schemas.microsoft.com/office/drawing/2014/main" id="{DB1B4443-289E-8167-30EE-119F641EE4D4}"/>
                </a:ext>
              </a:extLst>
            </p:cNvPr>
            <p:cNvSpPr txBox="1"/>
            <p:nvPr/>
          </p:nvSpPr>
          <p:spPr>
            <a:xfrm>
              <a:off x="9722596" y="2777688"/>
              <a:ext cx="2990990" cy="837153"/>
            </a:xfrm>
            <a:prstGeom prst="rect">
              <a:avLst/>
            </a:prstGeom>
            <a:noFill/>
          </p:spPr>
          <p:txBody>
            <a:bodyPr wrap="square" lIns="0" tIns="0" rIns="0" bIns="0" rtlCol="0">
              <a:spAutoFit/>
            </a:bodyPr>
            <a:lstStyle/>
            <a:p>
              <a:pPr defTabSz="449505">
                <a:spcAft>
                  <a:spcPts val="529"/>
                </a:spcAft>
                <a:defRPr/>
              </a:pPr>
              <a:r>
                <a:rPr lang="en-US" sz="2400" b="1" dirty="0"/>
                <a:t>Ensure awareness</a:t>
              </a:r>
            </a:p>
          </p:txBody>
        </p:sp>
        <p:sp>
          <p:nvSpPr>
            <p:cNvPr id="15" name="TextBox 14">
              <a:extLst>
                <a:ext uri="{FF2B5EF4-FFF2-40B4-BE49-F238E27FC236}">
                  <a16:creationId xmlns:a16="http://schemas.microsoft.com/office/drawing/2014/main" id="{E288E98B-9D51-BF22-0BD0-D0DFE01CEB01}"/>
                </a:ext>
              </a:extLst>
            </p:cNvPr>
            <p:cNvSpPr txBox="1"/>
            <p:nvPr/>
          </p:nvSpPr>
          <p:spPr>
            <a:xfrm>
              <a:off x="9722594" y="4637994"/>
              <a:ext cx="2911588" cy="1116203"/>
            </a:xfrm>
            <a:prstGeom prst="rect">
              <a:avLst/>
            </a:prstGeom>
            <a:noFill/>
          </p:spPr>
          <p:txBody>
            <a:bodyPr wrap="square" lIns="0" tIns="0" rIns="0" bIns="0" rtlCol="0">
              <a:spAutoFit/>
            </a:bodyPr>
            <a:lstStyle>
              <a:defPPr>
                <a:defRPr lang="en-US"/>
              </a:defPPr>
              <a:lvl1pPr>
                <a:spcBef>
                  <a:spcPts val="300"/>
                </a:spcBef>
                <a:spcAft>
                  <a:spcPts val="600"/>
                </a:spcAft>
                <a:defRPr sz="2400">
                  <a:solidFill>
                    <a:schemeClr val="bg1"/>
                  </a:solidFill>
                </a:defRPr>
              </a:lvl1pPr>
            </a:lstStyle>
            <a:p>
              <a:r>
                <a:rPr lang="en-US" sz="1600" dirty="0">
                  <a:solidFill>
                    <a:schemeClr val="tx1"/>
                  </a:solidFill>
                </a:rPr>
                <a:t>Tools should be supported by a strong communications strategy to drive awareness and usage.</a:t>
              </a:r>
            </a:p>
          </p:txBody>
        </p:sp>
      </p:grpSp>
      <p:sp>
        <p:nvSpPr>
          <p:cNvPr id="16" name="Rectangle: Single Corner Rounded 67">
            <a:extLst>
              <a:ext uri="{FF2B5EF4-FFF2-40B4-BE49-F238E27FC236}">
                <a16:creationId xmlns:a16="http://schemas.microsoft.com/office/drawing/2014/main" id="{9ABCFC5A-4551-721B-6278-443128EAAFAC}"/>
              </a:ext>
            </a:extLst>
          </p:cNvPr>
          <p:cNvSpPr/>
          <p:nvPr/>
        </p:nvSpPr>
        <p:spPr>
          <a:xfrm>
            <a:off x="4289961" y="3723375"/>
            <a:ext cx="2915378" cy="2062702"/>
          </a:xfrm>
          <a:prstGeom prst="rect">
            <a:avLst/>
          </a:prstGeom>
          <a:solidFill>
            <a:schemeClr val="accent4">
              <a:alpha val="1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1765" dirty="0"/>
          </a:p>
        </p:txBody>
      </p:sp>
      <p:grpSp>
        <p:nvGrpSpPr>
          <p:cNvPr id="17" name="Group 16">
            <a:extLst>
              <a:ext uri="{FF2B5EF4-FFF2-40B4-BE49-F238E27FC236}">
                <a16:creationId xmlns:a16="http://schemas.microsoft.com/office/drawing/2014/main" id="{A374E9D6-67A8-CB68-9592-95675E632FC1}"/>
              </a:ext>
            </a:extLst>
          </p:cNvPr>
          <p:cNvGrpSpPr/>
          <p:nvPr/>
        </p:nvGrpSpPr>
        <p:grpSpPr>
          <a:xfrm>
            <a:off x="4569180" y="2298276"/>
            <a:ext cx="2332847" cy="2969302"/>
            <a:chOff x="5301145" y="2710263"/>
            <a:chExt cx="2643893" cy="3365209"/>
          </a:xfrm>
        </p:grpSpPr>
        <p:sp>
          <p:nvSpPr>
            <p:cNvPr id="18" name="TextBox 17">
              <a:extLst>
                <a:ext uri="{FF2B5EF4-FFF2-40B4-BE49-F238E27FC236}">
                  <a16:creationId xmlns:a16="http://schemas.microsoft.com/office/drawing/2014/main" id="{F71963DC-DA97-4D2F-E4A4-31EB19032AAF}"/>
                </a:ext>
              </a:extLst>
            </p:cNvPr>
            <p:cNvSpPr txBox="1"/>
            <p:nvPr/>
          </p:nvSpPr>
          <p:spPr>
            <a:xfrm>
              <a:off x="5301145" y="2710263"/>
              <a:ext cx="2563992" cy="1255729"/>
            </a:xfrm>
            <a:prstGeom prst="rect">
              <a:avLst/>
            </a:prstGeom>
            <a:noFill/>
          </p:spPr>
          <p:txBody>
            <a:bodyPr wrap="square" lIns="0" tIns="0" rIns="0" bIns="0" rtlCol="0">
              <a:spAutoFit/>
            </a:bodyPr>
            <a:lstStyle/>
            <a:p>
              <a:pPr>
                <a:spcAft>
                  <a:spcPts val="529"/>
                </a:spcAft>
              </a:pPr>
              <a:r>
                <a:rPr lang="en-US" sz="2400" b="1" dirty="0"/>
                <a:t>Recognize that usage varies</a:t>
              </a:r>
            </a:p>
          </p:txBody>
        </p:sp>
        <p:sp>
          <p:nvSpPr>
            <p:cNvPr id="25" name="TextBox 24">
              <a:extLst>
                <a:ext uri="{FF2B5EF4-FFF2-40B4-BE49-F238E27FC236}">
                  <a16:creationId xmlns:a16="http://schemas.microsoft.com/office/drawing/2014/main" id="{C0211B33-9E9D-97E3-EFFA-929688C71332}"/>
                </a:ext>
              </a:extLst>
            </p:cNvPr>
            <p:cNvSpPr txBox="1"/>
            <p:nvPr/>
          </p:nvSpPr>
          <p:spPr>
            <a:xfrm>
              <a:off x="5301146" y="4680218"/>
              <a:ext cx="2643892" cy="1395254"/>
            </a:xfrm>
            <a:prstGeom prst="rect">
              <a:avLst/>
            </a:prstGeom>
            <a:noFill/>
          </p:spPr>
          <p:txBody>
            <a:bodyPr wrap="square" lIns="0" tIns="0" rIns="0" bIns="0" rtlCol="0">
              <a:spAutoFit/>
            </a:bodyPr>
            <a:lstStyle>
              <a:defPPr>
                <a:defRPr lang="en-US"/>
              </a:defPPr>
              <a:lvl1pPr>
                <a:spcBef>
                  <a:spcPts val="300"/>
                </a:spcBef>
                <a:spcAft>
                  <a:spcPts val="600"/>
                </a:spcAft>
                <a:defRPr sz="2000">
                  <a:solidFill>
                    <a:schemeClr val="bg1"/>
                  </a:solidFill>
                </a:defRPr>
              </a:lvl1pPr>
            </a:lstStyle>
            <a:p>
              <a:r>
                <a:rPr lang="en-US" sz="1600" dirty="0">
                  <a:solidFill>
                    <a:schemeClr val="tx1"/>
                  </a:solidFill>
                </a:rPr>
                <a:t>Planning tools and resources should be adapted and delivered according to participants’ career stages. </a:t>
              </a:r>
            </a:p>
          </p:txBody>
        </p:sp>
      </p:grpSp>
    </p:spTree>
    <p:extLst>
      <p:ext uri="{BB962C8B-B14F-4D97-AF65-F5344CB8AC3E}">
        <p14:creationId xmlns:p14="http://schemas.microsoft.com/office/powerpoint/2010/main" val="3732960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964E1-9506-5976-9F10-02887626F76A}"/>
              </a:ext>
            </a:extLst>
          </p:cNvPr>
          <p:cNvSpPr>
            <a:spLocks noGrp="1"/>
          </p:cNvSpPr>
          <p:nvPr>
            <p:ph type="title"/>
          </p:nvPr>
        </p:nvSpPr>
        <p:spPr/>
        <p:txBody>
          <a:bodyPr/>
          <a:lstStyle/>
          <a:p>
            <a:r>
              <a:rPr lang="en-US" dirty="0"/>
              <a:t>Strategic takeaways for 401(k) plan sponsors</a:t>
            </a:r>
          </a:p>
        </p:txBody>
      </p:sp>
      <p:sp>
        <p:nvSpPr>
          <p:cNvPr id="4" name="Footer Placeholder 3">
            <a:extLst>
              <a:ext uri="{FF2B5EF4-FFF2-40B4-BE49-F238E27FC236}">
                <a16:creationId xmlns:a16="http://schemas.microsoft.com/office/drawing/2014/main" id="{AD34754E-2A01-8364-9B5E-60D2827D48E1}"/>
              </a:ext>
            </a:extLst>
          </p:cNvPr>
          <p:cNvSpPr>
            <a:spLocks noGrp="1"/>
          </p:cNvSpPr>
          <p:nvPr>
            <p:ph type="ftr" sz="quarter" idx="21"/>
          </p:nvPr>
        </p:nvSpPr>
        <p:spPr/>
        <p:txBody>
          <a:bodyPr/>
          <a:lstStyle/>
          <a:p>
            <a:endParaRPr lang="en-US" dirty="0"/>
          </a:p>
        </p:txBody>
      </p:sp>
      <p:sp>
        <p:nvSpPr>
          <p:cNvPr id="5" name="Slide Number Placeholder 4">
            <a:extLst>
              <a:ext uri="{FF2B5EF4-FFF2-40B4-BE49-F238E27FC236}">
                <a16:creationId xmlns:a16="http://schemas.microsoft.com/office/drawing/2014/main" id="{EE5585BC-F85D-A13A-3B1D-8EB27436B3A9}"/>
              </a:ext>
            </a:extLst>
          </p:cNvPr>
          <p:cNvSpPr>
            <a:spLocks noGrp="1"/>
          </p:cNvSpPr>
          <p:nvPr>
            <p:ph type="sldNum" sz="quarter" idx="22"/>
          </p:nvPr>
        </p:nvSpPr>
        <p:spPr/>
        <p:txBody>
          <a:bodyPr/>
          <a:lstStyle/>
          <a:p>
            <a:fld id="{6772E023-1036-8A41-858B-B2D045903905}" type="slidenum">
              <a:rPr lang="en-US" smtClean="0"/>
              <a:pPr/>
              <a:t>35</a:t>
            </a:fld>
            <a:endParaRPr lang="en-US" dirty="0"/>
          </a:p>
        </p:txBody>
      </p:sp>
    </p:spTree>
    <p:extLst>
      <p:ext uri="{BB962C8B-B14F-4D97-AF65-F5344CB8AC3E}">
        <p14:creationId xmlns:p14="http://schemas.microsoft.com/office/powerpoint/2010/main" val="23034136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770BA-D97D-1A4A-4C62-67C19553A0C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B5B53-7542-FC1B-AF7C-838E9791A1E5}"/>
              </a:ext>
            </a:extLst>
          </p:cNvPr>
          <p:cNvSpPr>
            <a:spLocks noGrp="1"/>
          </p:cNvSpPr>
          <p:nvPr>
            <p:ph type="title"/>
          </p:nvPr>
        </p:nvSpPr>
        <p:spPr>
          <a:xfrm>
            <a:off x="345122" y="1773237"/>
            <a:ext cx="9979978" cy="1403349"/>
          </a:xfrm>
        </p:spPr>
        <p:txBody>
          <a:bodyPr>
            <a:noAutofit/>
          </a:bodyPr>
          <a:lstStyle/>
          <a:p>
            <a:pPr lvl="0"/>
            <a:r>
              <a:rPr lang="en-US" dirty="0"/>
              <a:t>Plan sponsors can apply survey insights to help shape better retirement outcomes for 401(k) participants.</a:t>
            </a:r>
          </a:p>
        </p:txBody>
      </p:sp>
      <p:sp>
        <p:nvSpPr>
          <p:cNvPr id="7" name="Footer Placeholder 6">
            <a:extLst>
              <a:ext uri="{FF2B5EF4-FFF2-40B4-BE49-F238E27FC236}">
                <a16:creationId xmlns:a16="http://schemas.microsoft.com/office/drawing/2014/main" id="{CE32E2D8-75DB-1720-7674-D1B4E3F75E0F}"/>
              </a:ext>
            </a:extLst>
          </p:cNvPr>
          <p:cNvSpPr>
            <a:spLocks noGrp="1"/>
          </p:cNvSpPr>
          <p:nvPr>
            <p:ph type="ftr" sz="quarter" idx="21"/>
          </p:nvPr>
        </p:nvSpPr>
        <p:spPr/>
        <p:txBody>
          <a:bodyPr/>
          <a:lstStyle/>
          <a:p>
            <a:endParaRPr lang="en-US" dirty="0"/>
          </a:p>
        </p:txBody>
      </p:sp>
      <p:sp>
        <p:nvSpPr>
          <p:cNvPr id="8" name="Slide Number Placeholder 7">
            <a:extLst>
              <a:ext uri="{FF2B5EF4-FFF2-40B4-BE49-F238E27FC236}">
                <a16:creationId xmlns:a16="http://schemas.microsoft.com/office/drawing/2014/main" id="{E9521606-4ABD-AF18-49C5-F109F814E19B}"/>
              </a:ext>
            </a:extLst>
          </p:cNvPr>
          <p:cNvSpPr>
            <a:spLocks noGrp="1"/>
          </p:cNvSpPr>
          <p:nvPr>
            <p:ph type="sldNum" sz="quarter" idx="22"/>
          </p:nvPr>
        </p:nvSpPr>
        <p:spPr/>
        <p:txBody>
          <a:bodyPr/>
          <a:lstStyle/>
          <a:p>
            <a:fld id="{6772E023-1036-8A41-858B-B2D045903905}" type="slidenum">
              <a:rPr lang="en-US" smtClean="0"/>
              <a:pPr/>
              <a:t>36</a:t>
            </a:fld>
            <a:endParaRPr lang="en-US" dirty="0"/>
          </a:p>
        </p:txBody>
      </p:sp>
    </p:spTree>
    <p:extLst>
      <p:ext uri="{BB962C8B-B14F-4D97-AF65-F5344CB8AC3E}">
        <p14:creationId xmlns:p14="http://schemas.microsoft.com/office/powerpoint/2010/main" val="597991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AD89B-9CE9-69BD-E7CE-1064676DE09D}"/>
              </a:ext>
            </a:extLst>
          </p:cNvPr>
          <p:cNvSpPr>
            <a:spLocks noGrp="1"/>
          </p:cNvSpPr>
          <p:nvPr>
            <p:ph type="title"/>
          </p:nvPr>
        </p:nvSpPr>
        <p:spPr/>
        <p:txBody>
          <a:bodyPr/>
          <a:lstStyle/>
          <a:p>
            <a:r>
              <a:rPr lang="en-US" dirty="0"/>
              <a:t>Imperatives for 401(k) plan sponsors</a:t>
            </a:r>
          </a:p>
        </p:txBody>
      </p:sp>
      <p:sp>
        <p:nvSpPr>
          <p:cNvPr id="3" name="Text Placeholder 2">
            <a:extLst>
              <a:ext uri="{FF2B5EF4-FFF2-40B4-BE49-F238E27FC236}">
                <a16:creationId xmlns:a16="http://schemas.microsoft.com/office/drawing/2014/main" id="{F31EFE90-B238-C721-A612-ECF4C9F142B5}"/>
              </a:ext>
            </a:extLst>
          </p:cNvPr>
          <p:cNvSpPr>
            <a:spLocks noGrp="1"/>
          </p:cNvSpPr>
          <p:nvPr>
            <p:ph type="body" sz="quarter" idx="23"/>
          </p:nvPr>
        </p:nvSpPr>
        <p:spPr/>
        <p:txBody>
          <a:bodyPr/>
          <a:lstStyle/>
          <a:p>
            <a:endParaRPr lang="en-US"/>
          </a:p>
        </p:txBody>
      </p:sp>
      <p:sp>
        <p:nvSpPr>
          <p:cNvPr id="5" name="TextBox 4">
            <a:extLst>
              <a:ext uri="{FF2B5EF4-FFF2-40B4-BE49-F238E27FC236}">
                <a16:creationId xmlns:a16="http://schemas.microsoft.com/office/drawing/2014/main" id="{7531B415-6DAD-D5CC-450C-A24B630FA855}"/>
              </a:ext>
            </a:extLst>
          </p:cNvPr>
          <p:cNvSpPr txBox="1"/>
          <p:nvPr/>
        </p:nvSpPr>
        <p:spPr>
          <a:xfrm>
            <a:off x="1922373" y="1874656"/>
            <a:ext cx="9172347" cy="560484"/>
          </a:xfrm>
          <a:prstGeom prst="rect">
            <a:avLst/>
          </a:prstGeom>
          <a:noFill/>
        </p:spPr>
        <p:txBody>
          <a:bodyPr wrap="square" lIns="0" tIns="0" rIns="0" bIns="0">
            <a:noAutofit/>
          </a:bodyPr>
          <a:lstStyle/>
          <a:p>
            <a:r>
              <a:rPr lang="en-US" sz="2200" dirty="0"/>
              <a:t>Few participants plan seriously for retirement income — 401(k) plan design can encourage it</a:t>
            </a:r>
          </a:p>
        </p:txBody>
      </p:sp>
      <p:grpSp>
        <p:nvGrpSpPr>
          <p:cNvPr id="21" name="Group 20">
            <a:extLst>
              <a:ext uri="{FF2B5EF4-FFF2-40B4-BE49-F238E27FC236}">
                <a16:creationId xmlns:a16="http://schemas.microsoft.com/office/drawing/2014/main" id="{7D6EFBFA-6BA9-202D-5B60-E75F0BAC6952}"/>
              </a:ext>
            </a:extLst>
          </p:cNvPr>
          <p:cNvGrpSpPr/>
          <p:nvPr/>
        </p:nvGrpSpPr>
        <p:grpSpPr>
          <a:xfrm>
            <a:off x="334963" y="4421324"/>
            <a:ext cx="10972800" cy="1070186"/>
            <a:chOff x="334963" y="4592432"/>
            <a:chExt cx="10972800" cy="1070186"/>
          </a:xfrm>
        </p:grpSpPr>
        <p:sp>
          <p:nvSpPr>
            <p:cNvPr id="19" name="Round Single Corner Rectangle 18">
              <a:extLst>
                <a:ext uri="{FF2B5EF4-FFF2-40B4-BE49-F238E27FC236}">
                  <a16:creationId xmlns:a16="http://schemas.microsoft.com/office/drawing/2014/main" id="{8A5381BF-33D2-C684-1DC7-98590C60B348}"/>
                </a:ext>
              </a:extLst>
            </p:cNvPr>
            <p:cNvSpPr/>
            <p:nvPr/>
          </p:nvSpPr>
          <p:spPr>
            <a:xfrm>
              <a:off x="344489" y="4592432"/>
              <a:ext cx="1070186" cy="1070186"/>
            </a:xfrm>
            <a:prstGeom prst="round1Rect">
              <a:avLst>
                <a:gd name="adj" fmla="val 28692"/>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96A4D4B7-12A5-ECCD-0387-494E8077BA11}"/>
                </a:ext>
              </a:extLst>
            </p:cNvPr>
            <p:cNvCxnSpPr>
              <a:cxnSpLocks/>
            </p:cNvCxnSpPr>
            <p:nvPr/>
          </p:nvCxnSpPr>
          <p:spPr>
            <a:xfrm>
              <a:off x="334963" y="5662618"/>
              <a:ext cx="10972800" cy="0"/>
            </a:xfrm>
            <a:prstGeom prst="line">
              <a:avLst/>
            </a:prstGeom>
            <a:ln w="12700">
              <a:solidFill>
                <a:schemeClr val="accent5"/>
              </a:solidFill>
            </a:ln>
          </p:spPr>
          <p:style>
            <a:lnRef idx="2">
              <a:schemeClr val="accent1"/>
            </a:lnRef>
            <a:fillRef idx="0">
              <a:schemeClr val="accent1"/>
            </a:fillRef>
            <a:effectRef idx="1">
              <a:schemeClr val="accent1"/>
            </a:effectRef>
            <a:fontRef idx="minor">
              <a:schemeClr val="tx1"/>
            </a:fontRef>
          </p:style>
        </p:cxnSp>
        <p:pic>
          <p:nvPicPr>
            <p:cNvPr id="7" name="Graphic 6" descr="Good Idea outline">
              <a:extLst>
                <a:ext uri="{FF2B5EF4-FFF2-40B4-BE49-F238E27FC236}">
                  <a16:creationId xmlns:a16="http://schemas.microsoft.com/office/drawing/2014/main" id="{297F0744-0129-5FAB-A301-FFA6CF63C1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8715" y="4748359"/>
              <a:ext cx="726141" cy="726141"/>
            </a:xfrm>
            <a:prstGeom prst="rect">
              <a:avLst/>
            </a:prstGeom>
          </p:spPr>
        </p:pic>
      </p:grpSp>
      <p:sp>
        <p:nvSpPr>
          <p:cNvPr id="4" name="Footer Placeholder 3">
            <a:extLst>
              <a:ext uri="{FF2B5EF4-FFF2-40B4-BE49-F238E27FC236}">
                <a16:creationId xmlns:a16="http://schemas.microsoft.com/office/drawing/2014/main" id="{28F826F3-2C3A-E9F9-6E26-838C6DEF17AB}"/>
              </a:ext>
            </a:extLst>
          </p:cNvPr>
          <p:cNvSpPr>
            <a:spLocks noGrp="1"/>
          </p:cNvSpPr>
          <p:nvPr>
            <p:ph type="ftr" sz="quarter" idx="21"/>
          </p:nvPr>
        </p:nvSpPr>
        <p:spPr/>
        <p:txBody>
          <a:bodyPr/>
          <a:lstStyle/>
          <a:p>
            <a:endParaRPr lang="en-US" dirty="0"/>
          </a:p>
        </p:txBody>
      </p:sp>
      <p:sp>
        <p:nvSpPr>
          <p:cNvPr id="6" name="Slide Number Placeholder 5">
            <a:extLst>
              <a:ext uri="{FF2B5EF4-FFF2-40B4-BE49-F238E27FC236}">
                <a16:creationId xmlns:a16="http://schemas.microsoft.com/office/drawing/2014/main" id="{08A55977-A007-A659-B8D1-CC47B97F8145}"/>
              </a:ext>
            </a:extLst>
          </p:cNvPr>
          <p:cNvSpPr>
            <a:spLocks noGrp="1"/>
          </p:cNvSpPr>
          <p:nvPr>
            <p:ph type="sldNum" sz="quarter" idx="22"/>
          </p:nvPr>
        </p:nvSpPr>
        <p:spPr/>
        <p:txBody>
          <a:bodyPr/>
          <a:lstStyle/>
          <a:p>
            <a:fld id="{6772E023-1036-8A41-858B-B2D045903905}" type="slidenum">
              <a:rPr lang="en-US" smtClean="0"/>
              <a:pPr/>
              <a:t>37</a:t>
            </a:fld>
            <a:endParaRPr lang="en-US" dirty="0"/>
          </a:p>
        </p:txBody>
      </p:sp>
      <p:grpSp>
        <p:nvGrpSpPr>
          <p:cNvPr id="23" name="Group 22">
            <a:extLst>
              <a:ext uri="{FF2B5EF4-FFF2-40B4-BE49-F238E27FC236}">
                <a16:creationId xmlns:a16="http://schemas.microsoft.com/office/drawing/2014/main" id="{4DD5D885-637D-F935-6D8C-6C090A4E07EE}"/>
              </a:ext>
            </a:extLst>
          </p:cNvPr>
          <p:cNvGrpSpPr/>
          <p:nvPr/>
        </p:nvGrpSpPr>
        <p:grpSpPr>
          <a:xfrm>
            <a:off x="334963" y="1673614"/>
            <a:ext cx="10972800" cy="1070186"/>
            <a:chOff x="334963" y="1673614"/>
            <a:chExt cx="10972800" cy="1070186"/>
          </a:xfrm>
        </p:grpSpPr>
        <p:sp>
          <p:nvSpPr>
            <p:cNvPr id="16" name="Round Single Corner Rectangle 15">
              <a:extLst>
                <a:ext uri="{FF2B5EF4-FFF2-40B4-BE49-F238E27FC236}">
                  <a16:creationId xmlns:a16="http://schemas.microsoft.com/office/drawing/2014/main" id="{0FFADB1C-968F-B79B-F3C8-D2DD579A8857}"/>
                </a:ext>
              </a:extLst>
            </p:cNvPr>
            <p:cNvSpPr/>
            <p:nvPr/>
          </p:nvSpPr>
          <p:spPr>
            <a:xfrm>
              <a:off x="344489" y="1673614"/>
              <a:ext cx="1070186" cy="1070186"/>
            </a:xfrm>
            <a:prstGeom prst="round1Rect">
              <a:avLst>
                <a:gd name="adj" fmla="val 28692"/>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Blueprint outline">
              <a:extLst>
                <a:ext uri="{FF2B5EF4-FFF2-40B4-BE49-F238E27FC236}">
                  <a16:creationId xmlns:a16="http://schemas.microsoft.com/office/drawing/2014/main" id="{7D3334A5-EC0F-E25E-1803-3DED9B566B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6511" y="1830150"/>
              <a:ext cx="726141" cy="726141"/>
            </a:xfrm>
            <a:prstGeom prst="rect">
              <a:avLst/>
            </a:prstGeom>
          </p:spPr>
        </p:pic>
        <p:cxnSp>
          <p:nvCxnSpPr>
            <p:cNvPr id="8" name="Straight Connector 7">
              <a:extLst>
                <a:ext uri="{FF2B5EF4-FFF2-40B4-BE49-F238E27FC236}">
                  <a16:creationId xmlns:a16="http://schemas.microsoft.com/office/drawing/2014/main" id="{BE9A7D92-5293-98F7-88AE-56C0EEE0695D}"/>
                </a:ext>
              </a:extLst>
            </p:cNvPr>
            <p:cNvCxnSpPr>
              <a:cxnSpLocks/>
            </p:cNvCxnSpPr>
            <p:nvPr/>
          </p:nvCxnSpPr>
          <p:spPr>
            <a:xfrm>
              <a:off x="334963" y="2743800"/>
              <a:ext cx="10972800" cy="0"/>
            </a:xfrm>
            <a:prstGeom prst="line">
              <a:avLst/>
            </a:prstGeom>
            <a:ln w="12700">
              <a:solidFill>
                <a:schemeClr val="accent5"/>
              </a:solidFill>
            </a:ln>
          </p:spPr>
          <p:style>
            <a:lnRef idx="2">
              <a:schemeClr val="accent1"/>
            </a:lnRef>
            <a:fillRef idx="0">
              <a:schemeClr val="accent1"/>
            </a:fillRef>
            <a:effectRef idx="1">
              <a:schemeClr val="accent1"/>
            </a:effectRef>
            <a:fontRef idx="minor">
              <a:schemeClr val="tx1"/>
            </a:fontRef>
          </p:style>
        </p:cxnSp>
      </p:grpSp>
      <p:sp>
        <p:nvSpPr>
          <p:cNvPr id="13" name="TextBox 12">
            <a:extLst>
              <a:ext uri="{FF2B5EF4-FFF2-40B4-BE49-F238E27FC236}">
                <a16:creationId xmlns:a16="http://schemas.microsoft.com/office/drawing/2014/main" id="{C013DBBD-FB89-DA66-41E8-BB394AA5714E}"/>
              </a:ext>
            </a:extLst>
          </p:cNvPr>
          <p:cNvSpPr txBox="1"/>
          <p:nvPr/>
        </p:nvSpPr>
        <p:spPr>
          <a:xfrm>
            <a:off x="1922374" y="3224246"/>
            <a:ext cx="9172346" cy="550503"/>
          </a:xfrm>
          <a:prstGeom prst="rect">
            <a:avLst/>
          </a:prstGeom>
          <a:noFill/>
        </p:spPr>
        <p:txBody>
          <a:bodyPr wrap="square" lIns="0" tIns="0" rIns="0" bIns="0">
            <a:noAutofit/>
          </a:bodyPr>
          <a:lstStyle/>
          <a:p>
            <a:pPr>
              <a:spcAft>
                <a:spcPts val="3177"/>
              </a:spcAft>
            </a:pPr>
            <a:r>
              <a:rPr lang="en-US" sz="2200" dirty="0"/>
              <a:t>Starting the income journey earlier protects the participants from difficulty later</a:t>
            </a:r>
          </a:p>
        </p:txBody>
      </p:sp>
      <p:sp>
        <p:nvSpPr>
          <p:cNvPr id="14" name="TextBox 13">
            <a:extLst>
              <a:ext uri="{FF2B5EF4-FFF2-40B4-BE49-F238E27FC236}">
                <a16:creationId xmlns:a16="http://schemas.microsoft.com/office/drawing/2014/main" id="{79B2029E-D22A-D9AA-0FE0-C7185A79B95E}"/>
              </a:ext>
            </a:extLst>
          </p:cNvPr>
          <p:cNvSpPr txBox="1"/>
          <p:nvPr/>
        </p:nvSpPr>
        <p:spPr>
          <a:xfrm>
            <a:off x="1922374" y="4611634"/>
            <a:ext cx="8637252" cy="785817"/>
          </a:xfrm>
          <a:prstGeom prst="rect">
            <a:avLst/>
          </a:prstGeom>
          <a:noFill/>
        </p:spPr>
        <p:txBody>
          <a:bodyPr wrap="square" lIns="0" tIns="0" rIns="0" bIns="0">
            <a:noAutofit/>
          </a:bodyPr>
          <a:lstStyle/>
          <a:p>
            <a:pPr>
              <a:spcAft>
                <a:spcPts val="3177"/>
              </a:spcAft>
            </a:pPr>
            <a:r>
              <a:rPr lang="en-US" sz="2200" dirty="0"/>
              <a:t>Focusing on the participant experience can motivate planning and help shape outcomes</a:t>
            </a:r>
          </a:p>
        </p:txBody>
      </p:sp>
      <p:grpSp>
        <p:nvGrpSpPr>
          <p:cNvPr id="22" name="Group 21">
            <a:extLst>
              <a:ext uri="{FF2B5EF4-FFF2-40B4-BE49-F238E27FC236}">
                <a16:creationId xmlns:a16="http://schemas.microsoft.com/office/drawing/2014/main" id="{E711942C-1E8E-894C-CFC8-8BDBE7B7FBE5}"/>
              </a:ext>
            </a:extLst>
          </p:cNvPr>
          <p:cNvGrpSpPr/>
          <p:nvPr/>
        </p:nvGrpSpPr>
        <p:grpSpPr>
          <a:xfrm>
            <a:off x="334963" y="3047469"/>
            <a:ext cx="10972800" cy="1070186"/>
            <a:chOff x="334963" y="3095525"/>
            <a:chExt cx="10972800" cy="1070186"/>
          </a:xfrm>
        </p:grpSpPr>
        <p:sp>
          <p:nvSpPr>
            <p:cNvPr id="18" name="Round Single Corner Rectangle 17">
              <a:extLst>
                <a:ext uri="{FF2B5EF4-FFF2-40B4-BE49-F238E27FC236}">
                  <a16:creationId xmlns:a16="http://schemas.microsoft.com/office/drawing/2014/main" id="{439C9D6A-2907-4878-5020-B5E928292AB6}"/>
                </a:ext>
              </a:extLst>
            </p:cNvPr>
            <p:cNvSpPr/>
            <p:nvPr/>
          </p:nvSpPr>
          <p:spPr>
            <a:xfrm>
              <a:off x="344489" y="3095525"/>
              <a:ext cx="1070186" cy="1070186"/>
            </a:xfrm>
            <a:prstGeom prst="round1Rect">
              <a:avLst>
                <a:gd name="adj" fmla="val 28692"/>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Aspiration outline">
              <a:extLst>
                <a:ext uri="{FF2B5EF4-FFF2-40B4-BE49-F238E27FC236}">
                  <a16:creationId xmlns:a16="http://schemas.microsoft.com/office/drawing/2014/main" id="{EC9C14AB-26BB-B7B7-0B02-44BF664700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2133" y="3245737"/>
              <a:ext cx="726141" cy="726141"/>
            </a:xfrm>
            <a:prstGeom prst="rect">
              <a:avLst/>
            </a:prstGeom>
          </p:spPr>
        </p:pic>
        <p:cxnSp>
          <p:nvCxnSpPr>
            <p:cNvPr id="15" name="Straight Connector 14">
              <a:extLst>
                <a:ext uri="{FF2B5EF4-FFF2-40B4-BE49-F238E27FC236}">
                  <a16:creationId xmlns:a16="http://schemas.microsoft.com/office/drawing/2014/main" id="{A219ECC6-D434-BB25-074C-D78095753B16}"/>
                </a:ext>
              </a:extLst>
            </p:cNvPr>
            <p:cNvCxnSpPr>
              <a:cxnSpLocks/>
            </p:cNvCxnSpPr>
            <p:nvPr/>
          </p:nvCxnSpPr>
          <p:spPr>
            <a:xfrm>
              <a:off x="334963" y="4165711"/>
              <a:ext cx="10972800" cy="0"/>
            </a:xfrm>
            <a:prstGeom prst="line">
              <a:avLst/>
            </a:prstGeom>
            <a:ln w="12700">
              <a:solidFill>
                <a:schemeClr val="accent5"/>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87580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0C69E-A0EE-396F-68C6-71C9FAAE6C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A09615-8043-76A4-D1E0-4EE2EF7FD9AA}"/>
              </a:ext>
            </a:extLst>
          </p:cNvPr>
          <p:cNvSpPr>
            <a:spLocks noGrp="1"/>
          </p:cNvSpPr>
          <p:nvPr>
            <p:ph type="title"/>
          </p:nvPr>
        </p:nvSpPr>
        <p:spPr/>
        <p:txBody>
          <a:bodyPr/>
          <a:lstStyle/>
          <a:p>
            <a:pPr>
              <a:spcAft>
                <a:spcPts val="3177"/>
              </a:spcAft>
            </a:pPr>
            <a:r>
              <a:rPr lang="en-US" dirty="0"/>
              <a:t>401(k) plan design can encourage more serious planning</a:t>
            </a:r>
          </a:p>
        </p:txBody>
      </p:sp>
      <p:sp>
        <p:nvSpPr>
          <p:cNvPr id="3" name="Text Placeholder 2">
            <a:extLst>
              <a:ext uri="{FF2B5EF4-FFF2-40B4-BE49-F238E27FC236}">
                <a16:creationId xmlns:a16="http://schemas.microsoft.com/office/drawing/2014/main" id="{24AFF25E-590F-5049-19E4-8E4C3741CDFD}"/>
              </a:ext>
            </a:extLst>
          </p:cNvPr>
          <p:cNvSpPr>
            <a:spLocks noGrp="1"/>
          </p:cNvSpPr>
          <p:nvPr>
            <p:ph type="body" sz="quarter" idx="23"/>
          </p:nvPr>
        </p:nvSpPr>
        <p:spPr/>
        <p:txBody>
          <a:bodyPr/>
          <a:lstStyle/>
          <a:p>
            <a:r>
              <a:rPr lang="en-US" dirty="0"/>
              <a:t>Source: Nuveen and TIAA Institute Participant Sentiment Survey on Lifetime Income (2025).</a:t>
            </a:r>
          </a:p>
        </p:txBody>
      </p:sp>
      <p:sp>
        <p:nvSpPr>
          <p:cNvPr id="6" name="TextBox 5">
            <a:extLst>
              <a:ext uri="{FF2B5EF4-FFF2-40B4-BE49-F238E27FC236}">
                <a16:creationId xmlns:a16="http://schemas.microsoft.com/office/drawing/2014/main" id="{93775DC9-4046-2F93-444E-2A115A213C98}"/>
              </a:ext>
            </a:extLst>
          </p:cNvPr>
          <p:cNvSpPr txBox="1"/>
          <p:nvPr/>
        </p:nvSpPr>
        <p:spPr>
          <a:xfrm>
            <a:off x="6203949" y="4062901"/>
            <a:ext cx="3387091" cy="1396023"/>
          </a:xfrm>
          <a:prstGeom prst="rect">
            <a:avLst/>
          </a:prstGeom>
          <a:noFill/>
        </p:spPr>
        <p:txBody>
          <a:bodyPr wrap="square">
            <a:spAutoFit/>
          </a:bodyPr>
          <a:lstStyle>
            <a:defPPr>
              <a:defRPr lang="en-US"/>
            </a:defPPr>
            <a:lvl1pPr>
              <a:defRPr b="0">
                <a:solidFill>
                  <a:schemeClr val="accent1"/>
                </a:solidFill>
                <a:latin typeface="Georgia" panose="02040502050405020303" pitchFamily="18" charset="0"/>
              </a:defRPr>
            </a:lvl1pPr>
          </a:lstStyle>
          <a:p>
            <a:pPr algn="ctr"/>
            <a:r>
              <a:rPr lang="en-US" sz="2118" dirty="0">
                <a:solidFill>
                  <a:schemeClr val="tx2"/>
                </a:solidFill>
              </a:rPr>
              <a:t>Only about  </a:t>
            </a:r>
            <a:r>
              <a:rPr lang="en-US" sz="2118" b="1" dirty="0">
                <a:solidFill>
                  <a:schemeClr val="tx2"/>
                </a:solidFill>
              </a:rPr>
              <a:t>one-in-five</a:t>
            </a:r>
            <a:r>
              <a:rPr lang="en-US" sz="2118" dirty="0">
                <a:solidFill>
                  <a:schemeClr val="tx2"/>
                </a:solidFill>
              </a:rPr>
              <a:t> participants have thought “a lot” about withdrawal planning. </a:t>
            </a:r>
          </a:p>
        </p:txBody>
      </p:sp>
      <p:grpSp>
        <p:nvGrpSpPr>
          <p:cNvPr id="13" name="Group 12">
            <a:extLst>
              <a:ext uri="{FF2B5EF4-FFF2-40B4-BE49-F238E27FC236}">
                <a16:creationId xmlns:a16="http://schemas.microsoft.com/office/drawing/2014/main" id="{97997AB4-7D71-2C3F-5DAF-5FDA7F6A7546}"/>
              </a:ext>
            </a:extLst>
          </p:cNvPr>
          <p:cNvGrpSpPr/>
          <p:nvPr/>
        </p:nvGrpSpPr>
        <p:grpSpPr>
          <a:xfrm>
            <a:off x="6124999" y="2481992"/>
            <a:ext cx="3378185" cy="1267939"/>
            <a:chOff x="582478" y="5059967"/>
            <a:chExt cx="2436249" cy="914400"/>
          </a:xfrm>
          <a:solidFill>
            <a:schemeClr val="accent2"/>
          </a:solidFill>
        </p:grpSpPr>
        <p:pic>
          <p:nvPicPr>
            <p:cNvPr id="9" name="Graphic 8" descr="Man outline">
              <a:extLst>
                <a:ext uri="{FF2B5EF4-FFF2-40B4-BE49-F238E27FC236}">
                  <a16:creationId xmlns:a16="http://schemas.microsoft.com/office/drawing/2014/main" id="{22D7056A-D0C8-B33C-0727-7FE1D771E3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3952" y="5059967"/>
              <a:ext cx="914400" cy="914400"/>
            </a:xfrm>
            <a:prstGeom prst="rect">
              <a:avLst/>
            </a:prstGeom>
          </p:spPr>
        </p:pic>
        <p:pic>
          <p:nvPicPr>
            <p:cNvPr id="10" name="Graphic 9" descr="Man outline">
              <a:extLst>
                <a:ext uri="{FF2B5EF4-FFF2-40B4-BE49-F238E27FC236}">
                  <a16:creationId xmlns:a16="http://schemas.microsoft.com/office/drawing/2014/main" id="{242F926A-11FA-7997-0E63-A4280F9A7E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2159" y="5059967"/>
              <a:ext cx="914400" cy="914400"/>
            </a:xfrm>
            <a:prstGeom prst="rect">
              <a:avLst/>
            </a:prstGeom>
          </p:spPr>
        </p:pic>
        <p:pic>
          <p:nvPicPr>
            <p:cNvPr id="11" name="Graphic 10" descr="Man outline">
              <a:extLst>
                <a:ext uri="{FF2B5EF4-FFF2-40B4-BE49-F238E27FC236}">
                  <a16:creationId xmlns:a16="http://schemas.microsoft.com/office/drawing/2014/main" id="{5F1BA029-2FCD-0FB0-46D4-A0427590D9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0869" y="5059967"/>
              <a:ext cx="914400" cy="914400"/>
            </a:xfrm>
            <a:prstGeom prst="rect">
              <a:avLst/>
            </a:prstGeom>
          </p:spPr>
        </p:pic>
        <p:pic>
          <p:nvPicPr>
            <p:cNvPr id="12" name="Graphic 11" descr="Man outline">
              <a:extLst>
                <a:ext uri="{FF2B5EF4-FFF2-40B4-BE49-F238E27FC236}">
                  <a16:creationId xmlns:a16="http://schemas.microsoft.com/office/drawing/2014/main" id="{97C0E92B-F1CC-6493-9745-74EFE5286E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04327" y="5059967"/>
              <a:ext cx="914400" cy="914400"/>
            </a:xfrm>
            <a:prstGeom prst="rect">
              <a:avLst/>
            </a:prstGeom>
          </p:spPr>
        </p:pic>
        <p:pic>
          <p:nvPicPr>
            <p:cNvPr id="5" name="Graphic 4" descr="Man outline">
              <a:extLst>
                <a:ext uri="{FF2B5EF4-FFF2-40B4-BE49-F238E27FC236}">
                  <a16:creationId xmlns:a16="http://schemas.microsoft.com/office/drawing/2014/main" id="{E870E082-E86E-2363-EA32-16DEC749DF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2478" y="5059967"/>
              <a:ext cx="914400" cy="914400"/>
            </a:xfrm>
            <a:prstGeom prst="rect">
              <a:avLst/>
            </a:prstGeom>
          </p:spPr>
        </p:pic>
      </p:grpSp>
      <p:sp>
        <p:nvSpPr>
          <p:cNvPr id="16" name="TextBox 15">
            <a:extLst>
              <a:ext uri="{FF2B5EF4-FFF2-40B4-BE49-F238E27FC236}">
                <a16:creationId xmlns:a16="http://schemas.microsoft.com/office/drawing/2014/main" id="{8F89983B-1E05-9C1B-4EEA-B947A17A448F}"/>
              </a:ext>
            </a:extLst>
          </p:cNvPr>
          <p:cNvSpPr txBox="1"/>
          <p:nvPr/>
        </p:nvSpPr>
        <p:spPr>
          <a:xfrm>
            <a:off x="334964" y="1665288"/>
            <a:ext cx="3817090" cy="4310576"/>
          </a:xfrm>
          <a:prstGeom prst="round1Rect">
            <a:avLst>
              <a:gd name="adj" fmla="val 26769"/>
            </a:avLst>
          </a:prstGeom>
          <a:solidFill>
            <a:schemeClr val="accent2"/>
          </a:solidFill>
        </p:spPr>
        <p:txBody>
          <a:bodyPr vert="horz" wrap="square" lIns="274320" tIns="274320" rIns="274320" bIns="274320" rtlCol="0">
            <a:noAutofit/>
          </a:bodyPr>
          <a:lstStyle>
            <a:lvl1pPr indent="0" defTabSz="502920">
              <a:lnSpc>
                <a:spcPct val="100000"/>
              </a:lnSpc>
              <a:spcBef>
                <a:spcPts val="600"/>
              </a:spcBef>
              <a:spcAft>
                <a:spcPts val="1032"/>
              </a:spcAft>
              <a:buFont typeface="Arial" panose="020B0604020202020204" pitchFamily="34" charset="0"/>
              <a:buNone/>
              <a:defRPr sz="2400">
                <a:solidFill>
                  <a:schemeClr val="tx2"/>
                </a:solidFill>
              </a:defRPr>
            </a:lvl1pPr>
            <a:lvl2pPr marL="342900" indent="-342900" defTabSz="502920">
              <a:lnSpc>
                <a:spcPct val="100000"/>
              </a:lnSpc>
              <a:spcBef>
                <a:spcPts val="600"/>
              </a:spcBef>
              <a:spcAft>
                <a:spcPts val="1032"/>
              </a:spcAft>
              <a:buFont typeface="Arial" panose="020B0604020202020204" pitchFamily="34" charset="0"/>
              <a:buChar char="•"/>
              <a:defRPr sz="2000" b="1">
                <a:solidFill>
                  <a:schemeClr val="tx2"/>
                </a:solidFill>
              </a:defRPr>
            </a:lvl2pPr>
            <a:lvl3pPr marL="114300" indent="-114300" defTabSz="502920">
              <a:lnSpc>
                <a:spcPct val="100000"/>
              </a:lnSpc>
              <a:spcBef>
                <a:spcPts val="600"/>
              </a:spcBef>
              <a:spcAft>
                <a:spcPts val="1032"/>
              </a:spcAft>
              <a:buFont typeface="Arial" panose="020B0604020202020204" pitchFamily="34" charset="0"/>
              <a:buChar char="•"/>
              <a:defRPr sz="1600">
                <a:solidFill>
                  <a:schemeClr val="tx2"/>
                </a:solidFill>
              </a:defRPr>
            </a:lvl3pPr>
            <a:lvl4pPr marL="400050" indent="-228600" defTabSz="502920">
              <a:lnSpc>
                <a:spcPct val="100000"/>
              </a:lnSpc>
              <a:spcBef>
                <a:spcPts val="600"/>
              </a:spcBef>
              <a:spcAft>
                <a:spcPts val="1032"/>
              </a:spcAft>
              <a:buFont typeface="Georgia" panose="02040502050405020303" pitchFamily="18" charset="0"/>
              <a:buChar char="—"/>
              <a:tabLst/>
              <a:defRPr sz="1600">
                <a:solidFill>
                  <a:schemeClr val="tx2"/>
                </a:solidFill>
              </a:defRPr>
            </a:lvl4pPr>
            <a:lvl5pPr marL="571500" indent="-171450" defTabSz="502920">
              <a:lnSpc>
                <a:spcPct val="100000"/>
              </a:lnSpc>
              <a:spcBef>
                <a:spcPts val="600"/>
              </a:spcBef>
              <a:spcAft>
                <a:spcPts val="1032"/>
              </a:spcAft>
              <a:buFont typeface="Arial" panose="020B0604020202020204" pitchFamily="34" charset="0"/>
              <a:buChar char="•"/>
              <a:defRPr sz="1600">
                <a:solidFill>
                  <a:schemeClr val="tx2"/>
                </a:solidFill>
              </a:defRPr>
            </a:lvl5pPr>
            <a:lvl6pPr marL="742950" indent="-171450" defTabSz="502920">
              <a:lnSpc>
                <a:spcPct val="100000"/>
              </a:lnSpc>
              <a:spcBef>
                <a:spcPct val="20000"/>
              </a:spcBef>
              <a:spcAft>
                <a:spcPts val="432"/>
              </a:spcAft>
              <a:buFont typeface="Georgia" panose="02040502050405020303" pitchFamily="18" charset="0"/>
              <a:buChar char="—"/>
              <a:defRPr sz="1600" baseline="0">
                <a:solidFill>
                  <a:schemeClr val="tx2"/>
                </a:solidFill>
              </a:defRPr>
            </a:lvl6pPr>
            <a:lvl7pPr marL="3268980" indent="-251460" defTabSz="502920">
              <a:spcBef>
                <a:spcPct val="20000"/>
              </a:spcBef>
              <a:buFont typeface="Arial"/>
              <a:buChar char="•"/>
              <a:defRPr sz="800"/>
            </a:lvl7pPr>
            <a:lvl8pPr marL="3771900" indent="-251460" defTabSz="502920">
              <a:spcBef>
                <a:spcPct val="20000"/>
              </a:spcBef>
              <a:buFont typeface="Arial"/>
              <a:buChar char="•"/>
              <a:defRPr sz="2200"/>
            </a:lvl8pPr>
            <a:lvl9pPr marL="4274820" indent="-251460" defTabSz="502920">
              <a:spcBef>
                <a:spcPct val="20000"/>
              </a:spcBef>
              <a:buFont typeface="Arial"/>
              <a:buChar char="•"/>
              <a:defRPr sz="2200"/>
            </a:lvl9pPr>
          </a:lstStyle>
          <a:p>
            <a:r>
              <a:rPr lang="en-US" sz="2000" dirty="0">
                <a:solidFill>
                  <a:schemeClr val="bg1"/>
                </a:solidFill>
              </a:rPr>
              <a:t>Embedding </a:t>
            </a:r>
            <a:r>
              <a:rPr lang="en-US" sz="2000" b="1" dirty="0">
                <a:solidFill>
                  <a:schemeClr val="bg1"/>
                </a:solidFill>
              </a:rPr>
              <a:t>lifetime income solutions </a:t>
            </a:r>
            <a:r>
              <a:rPr lang="en-US" sz="2000" dirty="0">
                <a:solidFill>
                  <a:schemeClr val="bg1"/>
                </a:solidFill>
              </a:rPr>
              <a:t>within default investment structures can assist disengaged participants while serving those who actively plan. </a:t>
            </a:r>
          </a:p>
        </p:txBody>
      </p:sp>
      <p:sp>
        <p:nvSpPr>
          <p:cNvPr id="7" name="Footer Placeholder 6">
            <a:extLst>
              <a:ext uri="{FF2B5EF4-FFF2-40B4-BE49-F238E27FC236}">
                <a16:creationId xmlns:a16="http://schemas.microsoft.com/office/drawing/2014/main" id="{26636384-09D8-153F-EE2E-AA74687F0C41}"/>
              </a:ext>
            </a:extLst>
          </p:cNvPr>
          <p:cNvSpPr>
            <a:spLocks noGrp="1"/>
          </p:cNvSpPr>
          <p:nvPr>
            <p:ph type="ftr" sz="quarter" idx="21"/>
          </p:nvPr>
        </p:nvSpPr>
        <p:spPr/>
        <p:txBody>
          <a:bodyPr/>
          <a:lstStyle/>
          <a:p>
            <a:endParaRPr lang="en-US" dirty="0"/>
          </a:p>
        </p:txBody>
      </p:sp>
      <p:sp>
        <p:nvSpPr>
          <p:cNvPr id="8" name="Slide Number Placeholder 7">
            <a:extLst>
              <a:ext uri="{FF2B5EF4-FFF2-40B4-BE49-F238E27FC236}">
                <a16:creationId xmlns:a16="http://schemas.microsoft.com/office/drawing/2014/main" id="{DA9C425B-0504-A832-DBD3-6A067D9CAF47}"/>
              </a:ext>
            </a:extLst>
          </p:cNvPr>
          <p:cNvSpPr>
            <a:spLocks noGrp="1"/>
          </p:cNvSpPr>
          <p:nvPr>
            <p:ph type="sldNum" sz="quarter" idx="22"/>
          </p:nvPr>
        </p:nvSpPr>
        <p:spPr/>
        <p:txBody>
          <a:bodyPr/>
          <a:lstStyle/>
          <a:p>
            <a:fld id="{6772E023-1036-8A41-858B-B2D045903905}" type="slidenum">
              <a:rPr lang="en-US" smtClean="0"/>
              <a:pPr/>
              <a:t>38</a:t>
            </a:fld>
            <a:endParaRPr lang="en-US" dirty="0"/>
          </a:p>
        </p:txBody>
      </p:sp>
    </p:spTree>
    <p:extLst>
      <p:ext uri="{BB962C8B-B14F-4D97-AF65-F5344CB8AC3E}">
        <p14:creationId xmlns:p14="http://schemas.microsoft.com/office/powerpoint/2010/main" val="2766999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46150-D7AC-ED98-3610-BAF38B2A1C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B22DFE-C70F-DCB7-156F-DED6764A00DE}"/>
              </a:ext>
            </a:extLst>
          </p:cNvPr>
          <p:cNvSpPr>
            <a:spLocks noGrp="1"/>
          </p:cNvSpPr>
          <p:nvPr>
            <p:ph type="title"/>
          </p:nvPr>
        </p:nvSpPr>
        <p:spPr/>
        <p:txBody>
          <a:bodyPr/>
          <a:lstStyle/>
          <a:p>
            <a:pPr lvl="0"/>
            <a:r>
              <a:rPr lang="en-US" dirty="0"/>
              <a:t>Starting the income journey earlier protects participants from difficulty later</a:t>
            </a:r>
          </a:p>
        </p:txBody>
      </p:sp>
      <p:sp>
        <p:nvSpPr>
          <p:cNvPr id="4" name="Text Placeholder 3">
            <a:extLst>
              <a:ext uri="{FF2B5EF4-FFF2-40B4-BE49-F238E27FC236}">
                <a16:creationId xmlns:a16="http://schemas.microsoft.com/office/drawing/2014/main" id="{418EDE41-3C65-5779-54A5-E8A60DA694EB}"/>
              </a:ext>
            </a:extLst>
          </p:cNvPr>
          <p:cNvSpPr>
            <a:spLocks noGrp="1"/>
          </p:cNvSpPr>
          <p:nvPr>
            <p:ph type="body" sz="quarter" idx="23"/>
          </p:nvPr>
        </p:nvSpPr>
        <p:spPr/>
        <p:txBody>
          <a:bodyPr/>
          <a:lstStyle/>
          <a:p>
            <a:r>
              <a:rPr lang="en-US" dirty="0"/>
              <a:t>Source: Nuveen and TIAA Institute Participant Sentiment Survey on Lifetime Income (2025)</a:t>
            </a:r>
          </a:p>
          <a:p>
            <a:endParaRPr lang="en-US" dirty="0"/>
          </a:p>
          <a:p>
            <a:r>
              <a:rPr lang="en-US" b="1" dirty="0"/>
              <a:t>Note: </a:t>
            </a:r>
            <a:r>
              <a:rPr lang="en-US" dirty="0"/>
              <a:t>A glidepath is an important feature of any target date investment. The structure of its glidepath, or the specific mix of stocks and bonds, is what adjusts over time. A fund’s glidepath generally shows how the stock/bond mix shifts from a more aggressive to a more conservative investment approach over time as the fund moves toward and beyond its target date year..</a:t>
            </a:r>
          </a:p>
        </p:txBody>
      </p:sp>
      <p:pic>
        <p:nvPicPr>
          <p:cNvPr id="10" name="Graphic 9" descr="Questions outline">
            <a:extLst>
              <a:ext uri="{FF2B5EF4-FFF2-40B4-BE49-F238E27FC236}">
                <a16:creationId xmlns:a16="http://schemas.microsoft.com/office/drawing/2014/main" id="{3C1EF580-8FF4-5D79-F982-0C950B9ADB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5316" y="2129045"/>
            <a:ext cx="1510492" cy="1510492"/>
          </a:xfrm>
          <a:prstGeom prst="rect">
            <a:avLst/>
          </a:prstGeom>
        </p:spPr>
      </p:pic>
      <p:sp>
        <p:nvSpPr>
          <p:cNvPr id="17" name="TextBox 16">
            <a:extLst>
              <a:ext uri="{FF2B5EF4-FFF2-40B4-BE49-F238E27FC236}">
                <a16:creationId xmlns:a16="http://schemas.microsoft.com/office/drawing/2014/main" id="{AC2DF180-CA78-A811-5FA9-DDA6D2501E22}"/>
              </a:ext>
            </a:extLst>
          </p:cNvPr>
          <p:cNvSpPr txBox="1"/>
          <p:nvPr/>
        </p:nvSpPr>
        <p:spPr>
          <a:xfrm>
            <a:off x="5721287" y="3786488"/>
            <a:ext cx="5098084" cy="1631216"/>
          </a:xfrm>
          <a:prstGeom prst="rect">
            <a:avLst/>
          </a:prstGeom>
          <a:noFill/>
        </p:spPr>
        <p:txBody>
          <a:bodyPr wrap="square">
            <a:spAutoFit/>
          </a:bodyPr>
          <a:lstStyle>
            <a:defPPr>
              <a:defRPr lang="en-US"/>
            </a:defPPr>
            <a:lvl1pPr>
              <a:defRPr b="0">
                <a:solidFill>
                  <a:schemeClr val="accent1"/>
                </a:solidFill>
                <a:latin typeface="Georgia" panose="02040502050405020303" pitchFamily="18" charset="0"/>
              </a:defRPr>
            </a:lvl1pPr>
          </a:lstStyle>
          <a:p>
            <a:pPr algn="ctr"/>
            <a:r>
              <a:rPr lang="en-US" sz="2000" dirty="0">
                <a:solidFill>
                  <a:schemeClr val="tx2"/>
                </a:solidFill>
              </a:rPr>
              <a:t>Early-career participants answered just </a:t>
            </a:r>
            <a:r>
              <a:rPr lang="en-US" sz="2000" b="1" dirty="0">
                <a:solidFill>
                  <a:schemeClr val="tx1"/>
                </a:solidFill>
              </a:rPr>
              <a:t>27% </a:t>
            </a:r>
            <a:r>
              <a:rPr lang="en-US" sz="2000" dirty="0">
                <a:solidFill>
                  <a:schemeClr val="tx2"/>
                </a:solidFill>
              </a:rPr>
              <a:t>of the retirement fluency questions correctly, so they could benefit from outsourcing investment decisions as they improve their knowledge</a:t>
            </a:r>
          </a:p>
        </p:txBody>
      </p:sp>
      <p:sp>
        <p:nvSpPr>
          <p:cNvPr id="19" name="TextBox 18">
            <a:extLst>
              <a:ext uri="{FF2B5EF4-FFF2-40B4-BE49-F238E27FC236}">
                <a16:creationId xmlns:a16="http://schemas.microsoft.com/office/drawing/2014/main" id="{80DA7364-3D29-D5F0-F908-C2ECD3F7F221}"/>
              </a:ext>
            </a:extLst>
          </p:cNvPr>
          <p:cNvSpPr txBox="1"/>
          <p:nvPr/>
        </p:nvSpPr>
        <p:spPr>
          <a:xfrm>
            <a:off x="344489" y="1773238"/>
            <a:ext cx="3556951" cy="3244811"/>
          </a:xfrm>
          <a:prstGeom prst="round1Rect">
            <a:avLst>
              <a:gd name="adj" fmla="val 23949"/>
            </a:avLst>
          </a:prstGeom>
          <a:solidFill>
            <a:schemeClr val="accent2"/>
          </a:solidFill>
        </p:spPr>
        <p:txBody>
          <a:bodyPr vert="horz" wrap="square" lIns="274320" tIns="274320" rIns="274320" bIns="274320" rtlCol="0">
            <a:noAutofit/>
          </a:bodyPr>
          <a:lstStyle>
            <a:lvl1pPr indent="0" defTabSz="502920">
              <a:lnSpc>
                <a:spcPct val="100000"/>
              </a:lnSpc>
              <a:spcBef>
                <a:spcPts val="600"/>
              </a:spcBef>
              <a:spcAft>
                <a:spcPts val="1032"/>
              </a:spcAft>
              <a:buFont typeface="Arial" panose="020B0604020202020204" pitchFamily="34" charset="0"/>
              <a:buNone/>
              <a:defRPr sz="2400">
                <a:solidFill>
                  <a:schemeClr val="tx2"/>
                </a:solidFill>
              </a:defRPr>
            </a:lvl1pPr>
            <a:lvl2pPr marL="342900" indent="-342900" defTabSz="502920">
              <a:lnSpc>
                <a:spcPct val="100000"/>
              </a:lnSpc>
              <a:spcBef>
                <a:spcPts val="600"/>
              </a:spcBef>
              <a:spcAft>
                <a:spcPts val="1032"/>
              </a:spcAft>
              <a:buFont typeface="Arial" panose="020B0604020202020204" pitchFamily="34" charset="0"/>
              <a:buChar char="•"/>
              <a:defRPr sz="2000" b="1">
                <a:solidFill>
                  <a:schemeClr val="tx2"/>
                </a:solidFill>
              </a:defRPr>
            </a:lvl2pPr>
            <a:lvl3pPr marL="114300" indent="-114300" defTabSz="502920">
              <a:lnSpc>
                <a:spcPct val="100000"/>
              </a:lnSpc>
              <a:spcBef>
                <a:spcPts val="600"/>
              </a:spcBef>
              <a:spcAft>
                <a:spcPts val="1032"/>
              </a:spcAft>
              <a:buFont typeface="Arial" panose="020B0604020202020204" pitchFamily="34" charset="0"/>
              <a:buChar char="•"/>
              <a:defRPr sz="1600">
                <a:solidFill>
                  <a:schemeClr val="tx2"/>
                </a:solidFill>
              </a:defRPr>
            </a:lvl3pPr>
            <a:lvl4pPr marL="400050" indent="-228600" defTabSz="502920">
              <a:lnSpc>
                <a:spcPct val="100000"/>
              </a:lnSpc>
              <a:spcBef>
                <a:spcPts val="600"/>
              </a:spcBef>
              <a:spcAft>
                <a:spcPts val="1032"/>
              </a:spcAft>
              <a:buFont typeface="Georgia" panose="02040502050405020303" pitchFamily="18" charset="0"/>
              <a:buChar char="—"/>
              <a:tabLst/>
              <a:defRPr sz="1600">
                <a:solidFill>
                  <a:schemeClr val="tx2"/>
                </a:solidFill>
              </a:defRPr>
            </a:lvl4pPr>
            <a:lvl5pPr marL="571500" indent="-171450" defTabSz="502920">
              <a:lnSpc>
                <a:spcPct val="100000"/>
              </a:lnSpc>
              <a:spcBef>
                <a:spcPts val="600"/>
              </a:spcBef>
              <a:spcAft>
                <a:spcPts val="1032"/>
              </a:spcAft>
              <a:buFont typeface="Arial" panose="020B0604020202020204" pitchFamily="34" charset="0"/>
              <a:buChar char="•"/>
              <a:defRPr sz="1600">
                <a:solidFill>
                  <a:schemeClr val="tx2"/>
                </a:solidFill>
              </a:defRPr>
            </a:lvl5pPr>
            <a:lvl6pPr marL="742950" indent="-171450" defTabSz="502920">
              <a:lnSpc>
                <a:spcPct val="100000"/>
              </a:lnSpc>
              <a:spcBef>
                <a:spcPct val="20000"/>
              </a:spcBef>
              <a:spcAft>
                <a:spcPts val="432"/>
              </a:spcAft>
              <a:buFont typeface="Georgia" panose="02040502050405020303" pitchFamily="18" charset="0"/>
              <a:buChar char="—"/>
              <a:defRPr sz="1600" baseline="0">
                <a:solidFill>
                  <a:schemeClr val="tx2"/>
                </a:solidFill>
              </a:defRPr>
            </a:lvl6pPr>
            <a:lvl7pPr marL="3268980" indent="-251460" defTabSz="502920">
              <a:spcBef>
                <a:spcPct val="20000"/>
              </a:spcBef>
              <a:buFont typeface="Arial"/>
              <a:buChar char="•"/>
              <a:defRPr sz="800"/>
            </a:lvl7pPr>
            <a:lvl8pPr marL="3771900" indent="-251460" defTabSz="502920">
              <a:spcBef>
                <a:spcPct val="20000"/>
              </a:spcBef>
              <a:buFont typeface="Arial"/>
              <a:buChar char="•"/>
              <a:defRPr sz="2200"/>
            </a:lvl8pPr>
            <a:lvl9pPr marL="4274820" indent="-251460" defTabSz="502920">
              <a:spcBef>
                <a:spcPct val="20000"/>
              </a:spcBef>
              <a:buFont typeface="Arial"/>
              <a:buChar char="•"/>
              <a:defRPr sz="2200"/>
            </a:lvl9pPr>
          </a:lstStyle>
          <a:p>
            <a:r>
              <a:rPr lang="en-US" sz="2000" dirty="0">
                <a:solidFill>
                  <a:schemeClr val="bg1"/>
                </a:solidFill>
              </a:rPr>
              <a:t>Designing </a:t>
            </a:r>
            <a:r>
              <a:rPr lang="en-US" sz="2000" b="1" dirty="0">
                <a:solidFill>
                  <a:schemeClr val="bg1"/>
                </a:solidFill>
              </a:rPr>
              <a:t>target date structures </a:t>
            </a:r>
            <a:r>
              <a:rPr lang="en-US" sz="2000" dirty="0">
                <a:solidFill>
                  <a:schemeClr val="bg1"/>
                </a:solidFill>
              </a:rPr>
              <a:t>that incorporate lifetime income in the glidepath can complement education and help alleviate workers’ lack of fundamental understanding.</a:t>
            </a:r>
          </a:p>
        </p:txBody>
      </p:sp>
      <p:sp>
        <p:nvSpPr>
          <p:cNvPr id="6" name="Slide Number Placeholder 5">
            <a:extLst>
              <a:ext uri="{FF2B5EF4-FFF2-40B4-BE49-F238E27FC236}">
                <a16:creationId xmlns:a16="http://schemas.microsoft.com/office/drawing/2014/main" id="{16FF790F-3C74-570B-A474-732734FC19CA}"/>
              </a:ext>
            </a:extLst>
          </p:cNvPr>
          <p:cNvSpPr>
            <a:spLocks noGrp="1"/>
          </p:cNvSpPr>
          <p:nvPr>
            <p:ph type="sldNum" sz="quarter" idx="22"/>
          </p:nvPr>
        </p:nvSpPr>
        <p:spPr/>
        <p:txBody>
          <a:bodyPr/>
          <a:lstStyle/>
          <a:p>
            <a:fld id="{6772E023-1036-8A41-858B-B2D045903905}" type="slidenum">
              <a:rPr lang="en-US" smtClean="0"/>
              <a:pPr/>
              <a:t>39</a:t>
            </a:fld>
            <a:endParaRPr lang="en-US" dirty="0"/>
          </a:p>
        </p:txBody>
      </p:sp>
    </p:spTree>
    <p:extLst>
      <p:ext uri="{BB962C8B-B14F-4D97-AF65-F5344CB8AC3E}">
        <p14:creationId xmlns:p14="http://schemas.microsoft.com/office/powerpoint/2010/main" val="1840111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0BE6C52D-62A1-CC3C-DB3D-36DF40539264}"/>
              </a:ext>
            </a:extLst>
          </p:cNvPr>
          <p:cNvSpPr>
            <a:spLocks noGrp="1"/>
          </p:cNvSpPr>
          <p:nvPr>
            <p:ph type="title"/>
          </p:nvPr>
        </p:nvSpPr>
        <p:spPr>
          <a:xfrm>
            <a:off x="345123" y="296863"/>
            <a:ext cx="11522074" cy="1227137"/>
          </a:xfrm>
        </p:spPr>
        <p:txBody>
          <a:bodyPr/>
          <a:lstStyle/>
          <a:p>
            <a:r>
              <a:rPr lang="en-US" dirty="0"/>
              <a:t>Participant insights to support plan sponsors</a:t>
            </a:r>
          </a:p>
        </p:txBody>
      </p:sp>
      <p:sp>
        <p:nvSpPr>
          <p:cNvPr id="3" name="Content Placeholder 2">
            <a:extLst>
              <a:ext uri="{FF2B5EF4-FFF2-40B4-BE49-F238E27FC236}">
                <a16:creationId xmlns:a16="http://schemas.microsoft.com/office/drawing/2014/main" id="{908ACF84-55D2-1F23-6471-FC94BBBD9712}"/>
              </a:ext>
            </a:extLst>
          </p:cNvPr>
          <p:cNvSpPr>
            <a:spLocks noGrp="1"/>
          </p:cNvSpPr>
          <p:nvPr>
            <p:ph type="body" sz="quarter" idx="23"/>
          </p:nvPr>
        </p:nvSpPr>
        <p:spPr>
          <a:xfrm>
            <a:off x="344489" y="5975864"/>
            <a:ext cx="11522074" cy="365125"/>
          </a:xfrm>
        </p:spPr>
        <p:txBody>
          <a:bodyPr>
            <a:normAutofit/>
          </a:bodyPr>
          <a:lstStyle/>
          <a:p>
            <a:r>
              <a:rPr lang="en-US" dirty="0"/>
              <a:t>1 PIMCO 2024 18th Annual Defined Contribution Consulting Study</a:t>
            </a:r>
          </a:p>
        </p:txBody>
      </p:sp>
      <p:grpSp>
        <p:nvGrpSpPr>
          <p:cNvPr id="12" name="Group 11">
            <a:extLst>
              <a:ext uri="{FF2B5EF4-FFF2-40B4-BE49-F238E27FC236}">
                <a16:creationId xmlns:a16="http://schemas.microsoft.com/office/drawing/2014/main" id="{D97D2517-FB39-18D9-CBB3-0EE977598071}"/>
              </a:ext>
            </a:extLst>
          </p:cNvPr>
          <p:cNvGrpSpPr/>
          <p:nvPr/>
        </p:nvGrpSpPr>
        <p:grpSpPr>
          <a:xfrm>
            <a:off x="7956332" y="1665288"/>
            <a:ext cx="3211507" cy="4141353"/>
            <a:chOff x="7546429" y="1665288"/>
            <a:chExt cx="3211507" cy="4141353"/>
          </a:xfrm>
        </p:grpSpPr>
        <p:sp>
          <p:nvSpPr>
            <p:cNvPr id="11" name="Round Single Corner Rectangle 10">
              <a:extLst>
                <a:ext uri="{FF2B5EF4-FFF2-40B4-BE49-F238E27FC236}">
                  <a16:creationId xmlns:a16="http://schemas.microsoft.com/office/drawing/2014/main" id="{A61192FD-95EA-DA27-8B02-67B0F16F66F8}"/>
                </a:ext>
              </a:extLst>
            </p:cNvPr>
            <p:cNvSpPr/>
            <p:nvPr/>
          </p:nvSpPr>
          <p:spPr>
            <a:xfrm>
              <a:off x="7546429" y="1665288"/>
              <a:ext cx="3058509" cy="4141353"/>
            </a:xfrm>
            <a:prstGeom prst="round1Rect">
              <a:avLst>
                <a:gd name="adj" fmla="val 24644"/>
              </a:avLst>
            </a:prstGeom>
            <a:solidFill>
              <a:schemeClr val="accent5">
                <a:alpha val="301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a:extLst>
                <a:ext uri="{FF2B5EF4-FFF2-40B4-BE49-F238E27FC236}">
                  <a16:creationId xmlns:a16="http://schemas.microsoft.com/office/drawing/2014/main" id="{13D66E2C-8087-DF9F-7151-ADBB5378C726}"/>
                </a:ext>
              </a:extLst>
            </p:cNvPr>
            <p:cNvGrpSpPr/>
            <p:nvPr/>
          </p:nvGrpSpPr>
          <p:grpSpPr>
            <a:xfrm>
              <a:off x="8024050" y="2105116"/>
              <a:ext cx="2733886" cy="2655797"/>
              <a:chOff x="9964262" y="1838321"/>
              <a:chExt cx="3098404" cy="3009903"/>
            </a:xfrm>
          </p:grpSpPr>
          <p:sp>
            <p:nvSpPr>
              <p:cNvPr id="21" name="TextBox 20">
                <a:extLst>
                  <a:ext uri="{FF2B5EF4-FFF2-40B4-BE49-F238E27FC236}">
                    <a16:creationId xmlns:a16="http://schemas.microsoft.com/office/drawing/2014/main" id="{4C8C1616-AA44-CF02-F599-61C0EEE80D24}"/>
                  </a:ext>
                </a:extLst>
              </p:cNvPr>
              <p:cNvSpPr txBox="1"/>
              <p:nvPr/>
            </p:nvSpPr>
            <p:spPr>
              <a:xfrm>
                <a:off x="9974776" y="1918427"/>
                <a:ext cx="3087890" cy="1360373"/>
              </a:xfrm>
              <a:prstGeom prst="rect">
                <a:avLst/>
              </a:prstGeom>
              <a:noFill/>
            </p:spPr>
            <p:txBody>
              <a:bodyPr wrap="square" lIns="0" tIns="0" rIns="0" bIns="0">
                <a:noAutofit/>
              </a:bodyPr>
              <a:lstStyle/>
              <a:p>
                <a:r>
                  <a:rPr lang="en-US" sz="7200" dirty="0">
                    <a:solidFill>
                      <a:schemeClr val="accent4"/>
                    </a:solidFill>
                  </a:rPr>
                  <a:t>90</a:t>
                </a:r>
                <a:r>
                  <a:rPr lang="en-US" sz="4400" dirty="0">
                    <a:solidFill>
                      <a:schemeClr val="accent4"/>
                    </a:solidFill>
                  </a:rPr>
                  <a:t>%</a:t>
                </a:r>
                <a:endParaRPr lang="en-US" sz="7200" dirty="0">
                  <a:solidFill>
                    <a:schemeClr val="accent4"/>
                  </a:solidFill>
                </a:endParaRPr>
              </a:p>
            </p:txBody>
          </p:sp>
          <p:sp>
            <p:nvSpPr>
              <p:cNvPr id="5" name="TextBox 4">
                <a:extLst>
                  <a:ext uri="{FF2B5EF4-FFF2-40B4-BE49-F238E27FC236}">
                    <a16:creationId xmlns:a16="http://schemas.microsoft.com/office/drawing/2014/main" id="{5BC8A63B-BA50-C5B5-6D82-8943BBB9179D}"/>
                  </a:ext>
                </a:extLst>
              </p:cNvPr>
              <p:cNvSpPr txBox="1"/>
              <p:nvPr/>
            </p:nvSpPr>
            <p:spPr>
              <a:xfrm>
                <a:off x="9974777" y="1838321"/>
                <a:ext cx="1482241" cy="430942"/>
              </a:xfrm>
              <a:prstGeom prst="rect">
                <a:avLst/>
              </a:prstGeom>
              <a:noFill/>
            </p:spPr>
            <p:txBody>
              <a:bodyPr wrap="square" lIns="0" tIns="0" rIns="0" bIns="0">
                <a:no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1800" i="0" u="none" strike="noStrike" cap="none" normalizeH="0" baseline="0">
                    <a:ln>
                      <a:noFill/>
                    </a:ln>
                    <a:effectLst/>
                    <a:ea typeface="Aptos" panose="020B0004020202020204" pitchFamily="34" charset="0"/>
                    <a:cs typeface="Times New Roman" panose="02020603050405020304" pitchFamily="18" charset="0"/>
                  </a:defRPr>
                </a:lvl1pPr>
              </a:lstStyle>
              <a:p>
                <a:pPr algn="l"/>
                <a:r>
                  <a:rPr lang="en-US" sz="1600" dirty="0">
                    <a:latin typeface="Arial" panose="020B0604020202020204" pitchFamily="34" charset="0"/>
                    <a:cs typeface="Arial" panose="020B0604020202020204" pitchFamily="34" charset="0"/>
                  </a:rPr>
                  <a:t>NEARLY</a:t>
                </a:r>
              </a:p>
            </p:txBody>
          </p:sp>
          <p:sp>
            <p:nvSpPr>
              <p:cNvPr id="28" name="TextBox 27">
                <a:extLst>
                  <a:ext uri="{FF2B5EF4-FFF2-40B4-BE49-F238E27FC236}">
                    <a16:creationId xmlns:a16="http://schemas.microsoft.com/office/drawing/2014/main" id="{D7A77460-723E-B353-4A68-585AA9EC52A9}"/>
                  </a:ext>
                </a:extLst>
              </p:cNvPr>
              <p:cNvSpPr txBox="1"/>
              <p:nvPr/>
            </p:nvSpPr>
            <p:spPr>
              <a:xfrm>
                <a:off x="9964262" y="3358863"/>
                <a:ext cx="2365155" cy="1489361"/>
              </a:xfrm>
              <a:prstGeom prst="rect">
                <a:avLst/>
              </a:prstGeom>
              <a:noFill/>
            </p:spPr>
            <p:txBody>
              <a:bodyPr wrap="square" lIns="0" tIns="0" rIns="0" bIns="0">
                <a:noAutofit/>
              </a:bodyPr>
              <a:lstStyle/>
              <a:p>
                <a:r>
                  <a:rPr lang="en-US" sz="1600" dirty="0">
                    <a:latin typeface="Arial" panose="020B0604020202020204" pitchFamily="34" charset="0"/>
                    <a:cs typeface="Arial" panose="020B0604020202020204" pitchFamily="34" charset="0"/>
                  </a:rPr>
                  <a:t>of large institutional consultants say that retirement income is the top priority for their plan sponsor clients.</a:t>
                </a:r>
                <a:r>
                  <a:rPr lang="en-US" sz="1600" baseline="30000" dirty="0">
                    <a:latin typeface="Arial" panose="020B0604020202020204" pitchFamily="34" charset="0"/>
                    <a:cs typeface="Arial" panose="020B0604020202020204" pitchFamily="34" charset="0"/>
                  </a:rPr>
                  <a:t>1</a:t>
                </a:r>
              </a:p>
            </p:txBody>
          </p:sp>
        </p:grpSp>
      </p:grpSp>
      <p:sp>
        <p:nvSpPr>
          <p:cNvPr id="7" name="TextBox 6">
            <a:extLst>
              <a:ext uri="{FF2B5EF4-FFF2-40B4-BE49-F238E27FC236}">
                <a16:creationId xmlns:a16="http://schemas.microsoft.com/office/drawing/2014/main" id="{460C5E76-8618-D365-B845-86B443DF43F7}"/>
              </a:ext>
            </a:extLst>
          </p:cNvPr>
          <p:cNvSpPr txBox="1"/>
          <p:nvPr/>
        </p:nvSpPr>
        <p:spPr>
          <a:xfrm>
            <a:off x="334964" y="1773238"/>
            <a:ext cx="6727988" cy="4033404"/>
          </a:xfrm>
          <a:prstGeom prst="rect">
            <a:avLst/>
          </a:prstGeom>
          <a:noFill/>
        </p:spPr>
        <p:txBody>
          <a:bodyPr wrap="square" lIns="0" tIns="0" rIns="0" bIns="0" rtlCol="0">
            <a:noAutofit/>
          </a:bodyPr>
          <a:lstStyle/>
          <a:p>
            <a:pPr algn="l">
              <a:spcAft>
                <a:spcPts val="600"/>
              </a:spcAft>
            </a:pPr>
            <a:r>
              <a:rPr lang="en-US" sz="2000" b="1" dirty="0"/>
              <a:t>Growing industry, mounting challenges</a:t>
            </a:r>
          </a:p>
          <a:p>
            <a:pPr algn="l">
              <a:spcAft>
                <a:spcPts val="600"/>
              </a:spcAft>
            </a:pPr>
            <a:r>
              <a:rPr lang="en-US" sz="1400" dirty="0"/>
              <a:t>Converting retirement savings to retirement income is a top challenge for participants, and plan sponsors are answering the call.</a:t>
            </a:r>
          </a:p>
          <a:p>
            <a:pPr algn="l">
              <a:spcBef>
                <a:spcPts val="1200"/>
              </a:spcBef>
              <a:spcAft>
                <a:spcPts val="600"/>
              </a:spcAft>
            </a:pPr>
            <a:r>
              <a:rPr lang="en-US" sz="2000" b="1" dirty="0"/>
              <a:t>Vital participant perspectives</a:t>
            </a:r>
          </a:p>
          <a:p>
            <a:pPr algn="l">
              <a:spcAft>
                <a:spcPts val="300"/>
              </a:spcAft>
            </a:pPr>
            <a:r>
              <a:rPr lang="en-US" sz="1400" dirty="0"/>
              <a:t>The survey gathered participants’ diverse views about:</a:t>
            </a:r>
          </a:p>
          <a:p>
            <a:pPr marL="182880" indent="-182880" algn="l">
              <a:spcAft>
                <a:spcPts val="300"/>
              </a:spcAft>
              <a:buFont typeface="Arial" panose="020B0604020202020204" pitchFamily="34" charset="0"/>
              <a:buChar char="•"/>
            </a:pPr>
            <a:r>
              <a:rPr lang="en-US" sz="1400" dirty="0"/>
              <a:t>withdrawing from their 401(k)s for retirement</a:t>
            </a:r>
          </a:p>
          <a:p>
            <a:pPr marL="182880" indent="-182880" algn="l">
              <a:spcAft>
                <a:spcPts val="300"/>
              </a:spcAft>
              <a:buFont typeface="Arial" panose="020B0604020202020204" pitchFamily="34" charset="0"/>
              <a:buChar char="•"/>
            </a:pPr>
            <a:r>
              <a:rPr lang="en-US" sz="1400" dirty="0"/>
              <a:t>their opinions on employer-provided tools</a:t>
            </a:r>
          </a:p>
          <a:p>
            <a:pPr marL="182880" indent="-182880" algn="l">
              <a:spcAft>
                <a:spcPts val="300"/>
              </a:spcAft>
              <a:buFont typeface="Arial" panose="020B0604020202020204" pitchFamily="34" charset="0"/>
              <a:buChar char="•"/>
            </a:pPr>
            <a:r>
              <a:rPr lang="en-US" sz="1400" dirty="0"/>
              <a:t>their fluency on retirement-related concepts</a:t>
            </a:r>
          </a:p>
          <a:p>
            <a:pPr algn="l">
              <a:spcBef>
                <a:spcPts val="1200"/>
              </a:spcBef>
              <a:spcAft>
                <a:spcPts val="600"/>
              </a:spcAft>
            </a:pPr>
            <a:r>
              <a:rPr lang="en-US" sz="2000" b="1" dirty="0"/>
              <a:t>Essential insights for plan sponsors</a:t>
            </a:r>
          </a:p>
          <a:p>
            <a:pPr algn="l">
              <a:spcAft>
                <a:spcPts val="300"/>
              </a:spcAft>
            </a:pPr>
            <a:r>
              <a:rPr lang="en-US" sz="1400" dirty="0"/>
              <a:t>Participant views are key to helping plan sponsors:</a:t>
            </a:r>
          </a:p>
          <a:p>
            <a:pPr marL="182880" indent="-182880">
              <a:spcAft>
                <a:spcPts val="300"/>
              </a:spcAft>
              <a:buFont typeface="Arial" panose="020B0604020202020204" pitchFamily="34" charset="0"/>
              <a:buChar char="•"/>
            </a:pPr>
            <a:r>
              <a:rPr lang="en-US" sz="1400" dirty="0"/>
              <a:t>evolve plan design </a:t>
            </a:r>
          </a:p>
          <a:p>
            <a:pPr marL="182880" indent="-182880">
              <a:spcAft>
                <a:spcPts val="300"/>
              </a:spcAft>
              <a:buFont typeface="Arial" panose="020B0604020202020204" pitchFamily="34" charset="0"/>
              <a:buChar char="•"/>
            </a:pPr>
            <a:r>
              <a:rPr lang="en-US" sz="1400" dirty="0"/>
              <a:t>improve education programs</a:t>
            </a:r>
          </a:p>
          <a:p>
            <a:pPr marL="182880" indent="-182880">
              <a:spcAft>
                <a:spcPts val="300"/>
              </a:spcAft>
              <a:buFont typeface="Arial" panose="020B0604020202020204" pitchFamily="34" charset="0"/>
              <a:buChar char="•"/>
            </a:pPr>
            <a:r>
              <a:rPr lang="en-US" sz="1400" dirty="0"/>
              <a:t>refine tools to provide better retirement outcomes for participants</a:t>
            </a:r>
          </a:p>
          <a:p>
            <a:pPr algn="l">
              <a:spcAft>
                <a:spcPts val="600"/>
              </a:spcAft>
            </a:pPr>
            <a:endParaRPr lang="en-US" sz="1600" dirty="0"/>
          </a:p>
        </p:txBody>
      </p:sp>
      <p:sp>
        <p:nvSpPr>
          <p:cNvPr id="9" name="Slide Number Placeholder 8">
            <a:extLst>
              <a:ext uri="{FF2B5EF4-FFF2-40B4-BE49-F238E27FC236}">
                <a16:creationId xmlns:a16="http://schemas.microsoft.com/office/drawing/2014/main" id="{9516943D-E32B-3CE5-844B-3752A2E35944}"/>
              </a:ext>
            </a:extLst>
          </p:cNvPr>
          <p:cNvSpPr>
            <a:spLocks noGrp="1"/>
          </p:cNvSpPr>
          <p:nvPr>
            <p:ph type="sldNum" sz="quarter" idx="22"/>
          </p:nvPr>
        </p:nvSpPr>
        <p:spPr/>
        <p:txBody>
          <a:bodyPr/>
          <a:lstStyle/>
          <a:p>
            <a:fld id="{6772E023-1036-8A41-858B-B2D045903905}" type="slidenum">
              <a:rPr lang="en-US" smtClean="0"/>
              <a:pPr/>
              <a:t>4</a:t>
            </a:fld>
            <a:endParaRPr lang="en-US" dirty="0"/>
          </a:p>
        </p:txBody>
      </p:sp>
    </p:spTree>
    <p:extLst>
      <p:ext uri="{BB962C8B-B14F-4D97-AF65-F5344CB8AC3E}">
        <p14:creationId xmlns:p14="http://schemas.microsoft.com/office/powerpoint/2010/main" val="13057589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25768-96F5-5AF1-DE3F-AB8571FB9B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598075-E3E4-7167-D48C-B9D21DC9A4EA}"/>
              </a:ext>
            </a:extLst>
          </p:cNvPr>
          <p:cNvSpPr>
            <a:spLocks noGrp="1"/>
          </p:cNvSpPr>
          <p:nvPr>
            <p:ph type="title"/>
          </p:nvPr>
        </p:nvSpPr>
        <p:spPr/>
        <p:txBody>
          <a:bodyPr/>
          <a:lstStyle/>
          <a:p>
            <a:pPr lvl="0"/>
            <a:r>
              <a:rPr lang="en-US" dirty="0">
                <a:solidFill>
                  <a:schemeClr val="tx1"/>
                </a:solidFill>
              </a:rPr>
              <a:t>The participant experience motivates planning and shapes outcomes</a:t>
            </a:r>
          </a:p>
        </p:txBody>
      </p:sp>
      <p:sp>
        <p:nvSpPr>
          <p:cNvPr id="4" name="Text Placeholder 3">
            <a:extLst>
              <a:ext uri="{FF2B5EF4-FFF2-40B4-BE49-F238E27FC236}">
                <a16:creationId xmlns:a16="http://schemas.microsoft.com/office/drawing/2014/main" id="{831871BC-051D-6CAA-D918-65468CF69B35}"/>
              </a:ext>
            </a:extLst>
          </p:cNvPr>
          <p:cNvSpPr>
            <a:spLocks noGrp="1"/>
          </p:cNvSpPr>
          <p:nvPr>
            <p:ph type="body" sz="quarter" idx="23"/>
          </p:nvPr>
        </p:nvSpPr>
        <p:spPr/>
        <p:txBody>
          <a:bodyPr/>
          <a:lstStyle/>
          <a:p>
            <a:r>
              <a:rPr lang="en-US" dirty="0"/>
              <a:t>Source: Nuveen and TIAA Institute Participant Sentiment Survey on Lifetime Income (2025).</a:t>
            </a:r>
          </a:p>
        </p:txBody>
      </p:sp>
      <p:grpSp>
        <p:nvGrpSpPr>
          <p:cNvPr id="5" name="Group 4">
            <a:extLst>
              <a:ext uri="{FF2B5EF4-FFF2-40B4-BE49-F238E27FC236}">
                <a16:creationId xmlns:a16="http://schemas.microsoft.com/office/drawing/2014/main" id="{624D1D9D-6AEA-9325-92D1-DD22B6F3BBB3}"/>
              </a:ext>
            </a:extLst>
          </p:cNvPr>
          <p:cNvGrpSpPr/>
          <p:nvPr/>
        </p:nvGrpSpPr>
        <p:grpSpPr>
          <a:xfrm>
            <a:off x="6203950" y="1710920"/>
            <a:ext cx="3489871" cy="2608902"/>
            <a:chOff x="7460334" y="1458745"/>
            <a:chExt cx="5327526" cy="3982671"/>
          </a:xfrm>
        </p:grpSpPr>
        <p:graphicFrame>
          <p:nvGraphicFramePr>
            <p:cNvPr id="8" name="Chart 7">
              <a:extLst>
                <a:ext uri="{FF2B5EF4-FFF2-40B4-BE49-F238E27FC236}">
                  <a16:creationId xmlns:a16="http://schemas.microsoft.com/office/drawing/2014/main" id="{06ED5558-C433-DBCB-7AC0-63FD5AF67B25}"/>
                </a:ext>
              </a:extLst>
            </p:cNvPr>
            <p:cNvGraphicFramePr/>
            <p:nvPr>
              <p:extLst>
                <p:ext uri="{D42A27DB-BD31-4B8C-83A1-F6EECF244321}">
                  <p14:modId xmlns:p14="http://schemas.microsoft.com/office/powerpoint/2010/main" val="1301597238"/>
                </p:ext>
              </p:extLst>
            </p:nvPr>
          </p:nvGraphicFramePr>
          <p:xfrm>
            <a:off x="7460334" y="1458745"/>
            <a:ext cx="5327526" cy="3982671"/>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D22B3E08-8808-B467-BB01-5F0E0909A36D}"/>
                </a:ext>
              </a:extLst>
            </p:cNvPr>
            <p:cNvSpPr txBox="1"/>
            <p:nvPr/>
          </p:nvSpPr>
          <p:spPr>
            <a:xfrm>
              <a:off x="8893744" y="2721520"/>
              <a:ext cx="2460702" cy="1179628"/>
            </a:xfrm>
            <a:prstGeom prst="rect">
              <a:avLst/>
            </a:prstGeom>
            <a:noFill/>
          </p:spPr>
          <p:txBody>
            <a:bodyPr wrap="square">
              <a:spAutoFit/>
            </a:bodyPr>
            <a:lstStyle/>
            <a:p>
              <a:pPr algn="ctr"/>
              <a:r>
                <a:rPr lang="en-US" sz="4000" kern="100" dirty="0">
                  <a:latin typeface="Georgia" panose="02040502050405020303" pitchFamily="18" charset="0"/>
                </a:rPr>
                <a:t>97</a:t>
              </a:r>
              <a:r>
                <a:rPr lang="en-US" sz="2800" kern="100" dirty="0">
                  <a:latin typeface="Georgia" panose="02040502050405020303" pitchFamily="18" charset="0"/>
                </a:rPr>
                <a:t>%+</a:t>
              </a:r>
              <a:endParaRPr lang="en-US" sz="4000" kern="100" dirty="0">
                <a:latin typeface="Georgia" panose="02040502050405020303" pitchFamily="18" charset="0"/>
                <a:ea typeface="Aptos" panose="020B0004020202020204" pitchFamily="34" charset="0"/>
                <a:cs typeface="Times New Roman" panose="02020603050405020304" pitchFamily="18" charset="0"/>
              </a:endParaRPr>
            </a:p>
          </p:txBody>
        </p:sp>
      </p:grpSp>
      <p:sp>
        <p:nvSpPr>
          <p:cNvPr id="13" name="TextBox 12">
            <a:extLst>
              <a:ext uri="{FF2B5EF4-FFF2-40B4-BE49-F238E27FC236}">
                <a16:creationId xmlns:a16="http://schemas.microsoft.com/office/drawing/2014/main" id="{B6C3CB24-6E42-215C-1DF8-A328976FC5CF}"/>
              </a:ext>
            </a:extLst>
          </p:cNvPr>
          <p:cNvSpPr txBox="1"/>
          <p:nvPr/>
        </p:nvSpPr>
        <p:spPr>
          <a:xfrm>
            <a:off x="5378027" y="4376658"/>
            <a:ext cx="5128470" cy="1323439"/>
          </a:xfrm>
          <a:prstGeom prst="rect">
            <a:avLst/>
          </a:prstGeom>
          <a:noFill/>
        </p:spPr>
        <p:txBody>
          <a:bodyPr wrap="square">
            <a:spAutoFit/>
          </a:bodyPr>
          <a:lstStyle>
            <a:defPPr>
              <a:defRPr lang="en-US"/>
            </a:defPPr>
            <a:lvl1pPr>
              <a:defRPr b="0">
                <a:solidFill>
                  <a:schemeClr val="accent1"/>
                </a:solidFill>
                <a:latin typeface="Georgia" panose="02040502050405020303" pitchFamily="18" charset="0"/>
              </a:defRPr>
            </a:lvl1pPr>
          </a:lstStyle>
          <a:p>
            <a:pPr algn="ctr"/>
            <a:r>
              <a:rPr lang="en-US" sz="2000" dirty="0">
                <a:solidFill>
                  <a:schemeClr val="tx1"/>
                </a:solidFill>
              </a:rPr>
              <a:t>Nearly all of those who have thought a lot about withdrawals found employer-provided tools and resources </a:t>
            </a:r>
            <a:r>
              <a:rPr lang="en-US" sz="2000" b="1" dirty="0">
                <a:solidFill>
                  <a:schemeClr val="tx1"/>
                </a:solidFill>
              </a:rPr>
              <a:t>helpful, engaging and trustworthy</a:t>
            </a:r>
          </a:p>
        </p:txBody>
      </p:sp>
      <p:sp>
        <p:nvSpPr>
          <p:cNvPr id="15" name="TextBox 14">
            <a:extLst>
              <a:ext uri="{FF2B5EF4-FFF2-40B4-BE49-F238E27FC236}">
                <a16:creationId xmlns:a16="http://schemas.microsoft.com/office/drawing/2014/main" id="{9FABD522-29A5-AE39-5349-925CA354D4DC}"/>
              </a:ext>
            </a:extLst>
          </p:cNvPr>
          <p:cNvSpPr txBox="1"/>
          <p:nvPr/>
        </p:nvSpPr>
        <p:spPr>
          <a:xfrm>
            <a:off x="344489" y="1773238"/>
            <a:ext cx="3692418" cy="4145790"/>
          </a:xfrm>
          <a:prstGeom prst="round1Rect">
            <a:avLst>
              <a:gd name="adj" fmla="val 23573"/>
            </a:avLst>
          </a:prstGeom>
          <a:solidFill>
            <a:schemeClr val="accent2"/>
          </a:solidFill>
        </p:spPr>
        <p:txBody>
          <a:bodyPr vert="horz" wrap="square" lIns="274320" tIns="274320" rIns="274320" bIns="274320" rtlCol="0">
            <a:noAutofit/>
          </a:bodyPr>
          <a:lstStyle>
            <a:lvl1pPr indent="0" defTabSz="502920">
              <a:lnSpc>
                <a:spcPct val="100000"/>
              </a:lnSpc>
              <a:spcBef>
                <a:spcPts val="600"/>
              </a:spcBef>
              <a:spcAft>
                <a:spcPts val="1032"/>
              </a:spcAft>
              <a:buFont typeface="Arial" panose="020B0604020202020204" pitchFamily="34" charset="0"/>
              <a:buNone/>
              <a:defRPr sz="2400">
                <a:solidFill>
                  <a:schemeClr val="tx2"/>
                </a:solidFill>
              </a:defRPr>
            </a:lvl1pPr>
            <a:lvl2pPr marL="342900" indent="-342900" defTabSz="502920">
              <a:lnSpc>
                <a:spcPct val="100000"/>
              </a:lnSpc>
              <a:spcBef>
                <a:spcPts val="600"/>
              </a:spcBef>
              <a:spcAft>
                <a:spcPts val="1032"/>
              </a:spcAft>
              <a:buFont typeface="Arial" panose="020B0604020202020204" pitchFamily="34" charset="0"/>
              <a:buChar char="•"/>
              <a:defRPr sz="2000" b="1">
                <a:solidFill>
                  <a:schemeClr val="tx2"/>
                </a:solidFill>
              </a:defRPr>
            </a:lvl2pPr>
            <a:lvl3pPr marL="114300" indent="-114300" defTabSz="502920">
              <a:lnSpc>
                <a:spcPct val="100000"/>
              </a:lnSpc>
              <a:spcBef>
                <a:spcPts val="600"/>
              </a:spcBef>
              <a:spcAft>
                <a:spcPts val="1032"/>
              </a:spcAft>
              <a:buFont typeface="Arial" panose="020B0604020202020204" pitchFamily="34" charset="0"/>
              <a:buChar char="•"/>
              <a:defRPr sz="1600">
                <a:solidFill>
                  <a:schemeClr val="tx2"/>
                </a:solidFill>
              </a:defRPr>
            </a:lvl3pPr>
            <a:lvl4pPr marL="400050" indent="-228600" defTabSz="502920">
              <a:lnSpc>
                <a:spcPct val="100000"/>
              </a:lnSpc>
              <a:spcBef>
                <a:spcPts val="600"/>
              </a:spcBef>
              <a:spcAft>
                <a:spcPts val="1032"/>
              </a:spcAft>
              <a:buFont typeface="Georgia" panose="02040502050405020303" pitchFamily="18" charset="0"/>
              <a:buChar char="—"/>
              <a:tabLst/>
              <a:defRPr sz="1600">
                <a:solidFill>
                  <a:schemeClr val="tx2"/>
                </a:solidFill>
              </a:defRPr>
            </a:lvl4pPr>
            <a:lvl5pPr marL="571500" indent="-171450" defTabSz="502920">
              <a:lnSpc>
                <a:spcPct val="100000"/>
              </a:lnSpc>
              <a:spcBef>
                <a:spcPts val="600"/>
              </a:spcBef>
              <a:spcAft>
                <a:spcPts val="1032"/>
              </a:spcAft>
              <a:buFont typeface="Arial" panose="020B0604020202020204" pitchFamily="34" charset="0"/>
              <a:buChar char="•"/>
              <a:defRPr sz="1600">
                <a:solidFill>
                  <a:schemeClr val="tx2"/>
                </a:solidFill>
              </a:defRPr>
            </a:lvl5pPr>
            <a:lvl6pPr marL="742950" indent="-171450" defTabSz="502920">
              <a:lnSpc>
                <a:spcPct val="100000"/>
              </a:lnSpc>
              <a:spcBef>
                <a:spcPct val="20000"/>
              </a:spcBef>
              <a:spcAft>
                <a:spcPts val="432"/>
              </a:spcAft>
              <a:buFont typeface="Georgia" panose="02040502050405020303" pitchFamily="18" charset="0"/>
              <a:buChar char="—"/>
              <a:defRPr sz="1600" baseline="0">
                <a:solidFill>
                  <a:schemeClr val="tx2"/>
                </a:solidFill>
              </a:defRPr>
            </a:lvl6pPr>
            <a:lvl7pPr marL="3268980" indent="-251460" defTabSz="502920">
              <a:spcBef>
                <a:spcPct val="20000"/>
              </a:spcBef>
              <a:buFont typeface="Arial"/>
              <a:buChar char="•"/>
              <a:defRPr sz="800"/>
            </a:lvl7pPr>
            <a:lvl8pPr marL="3771900" indent="-251460" defTabSz="502920">
              <a:spcBef>
                <a:spcPct val="20000"/>
              </a:spcBef>
              <a:buFont typeface="Arial"/>
              <a:buChar char="•"/>
              <a:defRPr sz="2200"/>
            </a:lvl8pPr>
            <a:lvl9pPr marL="4274820" indent="-251460" defTabSz="502920">
              <a:spcBef>
                <a:spcPct val="20000"/>
              </a:spcBef>
              <a:buFont typeface="Arial"/>
              <a:buChar char="•"/>
              <a:defRPr sz="2200"/>
            </a:lvl9pPr>
          </a:lstStyle>
          <a:p>
            <a:r>
              <a:rPr lang="en-US" sz="2000" dirty="0">
                <a:solidFill>
                  <a:schemeClr val="bg1"/>
                </a:solidFill>
              </a:rPr>
              <a:t>By focusing on </a:t>
            </a:r>
            <a:r>
              <a:rPr lang="en-US" sz="2000" b="1" dirty="0">
                <a:solidFill>
                  <a:schemeClr val="bg1"/>
                </a:solidFill>
              </a:rPr>
              <a:t>tools that deliver a high-quality, positive experience</a:t>
            </a:r>
            <a:r>
              <a:rPr lang="en-US" sz="2000" dirty="0">
                <a:solidFill>
                  <a:schemeClr val="bg1"/>
                </a:solidFill>
              </a:rPr>
              <a:t>, plan sponsors</a:t>
            </a:r>
            <a:r>
              <a:rPr lang="en-US" sz="2000" b="1" dirty="0">
                <a:solidFill>
                  <a:schemeClr val="bg1"/>
                </a:solidFill>
              </a:rPr>
              <a:t> </a:t>
            </a:r>
            <a:r>
              <a:rPr lang="en-US" sz="2000" dirty="0">
                <a:solidFill>
                  <a:schemeClr val="bg1"/>
                </a:solidFill>
              </a:rPr>
              <a:t>can help convert those who think about 401(k) withdrawals some, a little or none to those who think about it a lot.</a:t>
            </a:r>
          </a:p>
        </p:txBody>
      </p:sp>
      <p:sp>
        <p:nvSpPr>
          <p:cNvPr id="6" name="Footer Placeholder 5">
            <a:extLst>
              <a:ext uri="{FF2B5EF4-FFF2-40B4-BE49-F238E27FC236}">
                <a16:creationId xmlns:a16="http://schemas.microsoft.com/office/drawing/2014/main" id="{55B6A4E2-1121-E89D-111F-46F68847567C}"/>
              </a:ext>
            </a:extLst>
          </p:cNvPr>
          <p:cNvSpPr>
            <a:spLocks noGrp="1"/>
          </p:cNvSpPr>
          <p:nvPr>
            <p:ph type="ftr" sz="quarter" idx="21"/>
          </p:nvPr>
        </p:nvSpPr>
        <p:spPr/>
        <p:txBody>
          <a:bodyPr/>
          <a:lstStyle/>
          <a:p>
            <a:endParaRPr lang="en-US" dirty="0"/>
          </a:p>
        </p:txBody>
      </p:sp>
      <p:sp>
        <p:nvSpPr>
          <p:cNvPr id="7" name="Slide Number Placeholder 6">
            <a:extLst>
              <a:ext uri="{FF2B5EF4-FFF2-40B4-BE49-F238E27FC236}">
                <a16:creationId xmlns:a16="http://schemas.microsoft.com/office/drawing/2014/main" id="{888343CC-B467-546E-E8A9-B04B442DAB10}"/>
              </a:ext>
            </a:extLst>
          </p:cNvPr>
          <p:cNvSpPr>
            <a:spLocks noGrp="1"/>
          </p:cNvSpPr>
          <p:nvPr>
            <p:ph type="sldNum" sz="quarter" idx="22"/>
          </p:nvPr>
        </p:nvSpPr>
        <p:spPr/>
        <p:txBody>
          <a:bodyPr/>
          <a:lstStyle/>
          <a:p>
            <a:fld id="{6772E023-1036-8A41-858B-B2D045903905}" type="slidenum">
              <a:rPr lang="en-US" smtClean="0"/>
              <a:pPr/>
              <a:t>40</a:t>
            </a:fld>
            <a:endParaRPr lang="en-US" dirty="0"/>
          </a:p>
        </p:txBody>
      </p:sp>
    </p:spTree>
    <p:extLst>
      <p:ext uri="{BB962C8B-B14F-4D97-AF65-F5344CB8AC3E}">
        <p14:creationId xmlns:p14="http://schemas.microsoft.com/office/powerpoint/2010/main" val="2217174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4325A65-0FA0-2176-4E17-3EA58EF69C0E}"/>
              </a:ext>
            </a:extLst>
          </p:cNvPr>
          <p:cNvGrpSpPr/>
          <p:nvPr/>
        </p:nvGrpSpPr>
        <p:grpSpPr>
          <a:xfrm>
            <a:off x="0" y="2656729"/>
            <a:ext cx="4988120" cy="2697407"/>
            <a:chOff x="0" y="2659160"/>
            <a:chExt cx="4988120" cy="2697407"/>
          </a:xfrm>
        </p:grpSpPr>
        <p:pic>
          <p:nvPicPr>
            <p:cNvPr id="6" name="Picture 5">
              <a:extLst>
                <a:ext uri="{FF2B5EF4-FFF2-40B4-BE49-F238E27FC236}">
                  <a16:creationId xmlns:a16="http://schemas.microsoft.com/office/drawing/2014/main" id="{C7C4791D-8C70-E881-24C1-C0E51D44A60C}"/>
                </a:ext>
              </a:extLst>
            </p:cNvPr>
            <p:cNvPicPr>
              <a:picLocks noChangeAspect="1"/>
            </p:cNvPicPr>
            <p:nvPr/>
          </p:nvPicPr>
          <p:blipFill>
            <a:blip r:embed="rId3"/>
            <a:srcRect l="4383" t="10260" r="4963" b="6286"/>
            <a:stretch>
              <a:fillRect/>
            </a:stretch>
          </p:blipFill>
          <p:spPr>
            <a:xfrm>
              <a:off x="0" y="2659160"/>
              <a:ext cx="4988120" cy="2697407"/>
            </a:xfrm>
            <a:prstGeom prst="rect">
              <a:avLst/>
            </a:prstGeom>
          </p:spPr>
        </p:pic>
        <p:pic>
          <p:nvPicPr>
            <p:cNvPr id="9" name="Picture 8">
              <a:extLst>
                <a:ext uri="{FF2B5EF4-FFF2-40B4-BE49-F238E27FC236}">
                  <a16:creationId xmlns:a16="http://schemas.microsoft.com/office/drawing/2014/main" id="{13650511-0DBC-B2D7-C31F-7FAC2AC3E2D6}"/>
                </a:ext>
              </a:extLst>
            </p:cNvPr>
            <p:cNvPicPr>
              <a:picLocks noChangeAspect="1"/>
            </p:cNvPicPr>
            <p:nvPr/>
          </p:nvPicPr>
          <p:blipFill>
            <a:blip r:embed="rId4"/>
            <a:srcRect t="1111" r="6929"/>
            <a:stretch>
              <a:fillRect/>
            </a:stretch>
          </p:blipFill>
          <p:spPr>
            <a:xfrm>
              <a:off x="1098551" y="3159843"/>
              <a:ext cx="2886074" cy="1456834"/>
            </a:xfrm>
            <a:prstGeom prst="rect">
              <a:avLst/>
            </a:prstGeom>
            <a:ln w="28575">
              <a:noFill/>
            </a:ln>
          </p:spPr>
        </p:pic>
        <p:sp>
          <p:nvSpPr>
            <p:cNvPr id="7" name="Freeform 6">
              <a:extLst>
                <a:ext uri="{FF2B5EF4-FFF2-40B4-BE49-F238E27FC236}">
                  <a16:creationId xmlns:a16="http://schemas.microsoft.com/office/drawing/2014/main" id="{1F3139C0-79F2-B6F9-02AA-F2C4C57F83C9}"/>
                </a:ext>
              </a:extLst>
            </p:cNvPr>
            <p:cNvSpPr/>
            <p:nvPr/>
          </p:nvSpPr>
          <p:spPr>
            <a:xfrm>
              <a:off x="1031735" y="3014284"/>
              <a:ext cx="84966" cy="1603656"/>
            </a:xfrm>
            <a:custGeom>
              <a:avLst/>
              <a:gdLst>
                <a:gd name="csX0" fmla="*/ 84966 w 84966"/>
                <a:gd name="csY0" fmla="*/ 0 h 1594131"/>
                <a:gd name="csX1" fmla="*/ 72828 w 84966"/>
                <a:gd name="csY1" fmla="*/ 1594131 h 1594131"/>
                <a:gd name="csX2" fmla="*/ 24276 w 84966"/>
                <a:gd name="csY2" fmla="*/ 1509165 h 1594131"/>
                <a:gd name="csX3" fmla="*/ 0 w 84966"/>
                <a:gd name="csY3" fmla="*/ 64736 h 1594131"/>
                <a:gd name="csX4" fmla="*/ 84966 w 84966"/>
                <a:gd name="csY4" fmla="*/ 0 h 1594131"/>
                <a:gd name="csX0" fmla="*/ 84966 w 84966"/>
                <a:gd name="csY0" fmla="*/ 0 h 1603656"/>
                <a:gd name="csX1" fmla="*/ 56953 w 84966"/>
                <a:gd name="csY1" fmla="*/ 1603656 h 1603656"/>
                <a:gd name="csX2" fmla="*/ 24276 w 84966"/>
                <a:gd name="csY2" fmla="*/ 1509165 h 1603656"/>
                <a:gd name="csX3" fmla="*/ 0 w 84966"/>
                <a:gd name="csY3" fmla="*/ 64736 h 1603656"/>
                <a:gd name="csX4" fmla="*/ 84966 w 84966"/>
                <a:gd name="csY4" fmla="*/ 0 h 1603656"/>
              </a:gdLst>
              <a:ahLst/>
              <a:cxnLst>
                <a:cxn ang="0">
                  <a:pos x="csX0" y="csY0"/>
                </a:cxn>
                <a:cxn ang="0">
                  <a:pos x="csX1" y="csY1"/>
                </a:cxn>
                <a:cxn ang="0">
                  <a:pos x="csX2" y="csY2"/>
                </a:cxn>
                <a:cxn ang="0">
                  <a:pos x="csX3" y="csY3"/>
                </a:cxn>
                <a:cxn ang="0">
                  <a:pos x="csX4" y="csY4"/>
                </a:cxn>
              </a:cxnLst>
              <a:rect l="l" t="t" r="r" b="b"/>
              <a:pathLst>
                <a:path w="84966" h="1603656">
                  <a:moveTo>
                    <a:pt x="84966" y="0"/>
                  </a:moveTo>
                  <a:lnTo>
                    <a:pt x="56953" y="1603656"/>
                  </a:lnTo>
                  <a:lnTo>
                    <a:pt x="24276" y="1509165"/>
                  </a:lnTo>
                  <a:lnTo>
                    <a:pt x="0" y="64736"/>
                  </a:lnTo>
                  <a:lnTo>
                    <a:pt x="84966" y="0"/>
                  </a:lnTo>
                  <a:close/>
                </a:path>
              </a:pathLst>
            </a:custGeom>
            <a:solidFill>
              <a:srgbClr val="0606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A30C4E78-9CFE-62F8-A86A-5E6A941FEE54}"/>
                </a:ext>
              </a:extLst>
            </p:cNvPr>
            <p:cNvSpPr/>
            <p:nvPr/>
          </p:nvSpPr>
          <p:spPr>
            <a:xfrm>
              <a:off x="3962400" y="3101975"/>
              <a:ext cx="104775" cy="1609725"/>
            </a:xfrm>
            <a:custGeom>
              <a:avLst/>
              <a:gdLst>
                <a:gd name="csX0" fmla="*/ 25400 w 104775"/>
                <a:gd name="csY0" fmla="*/ 1568450 h 1587500"/>
                <a:gd name="csX1" fmla="*/ 25400 w 104775"/>
                <a:gd name="csY1" fmla="*/ 1568450 h 1587500"/>
                <a:gd name="csX2" fmla="*/ 0 w 104775"/>
                <a:gd name="csY2" fmla="*/ 12700 h 1587500"/>
                <a:gd name="csX3" fmla="*/ 50800 w 104775"/>
                <a:gd name="csY3" fmla="*/ 0 h 1587500"/>
                <a:gd name="csX4" fmla="*/ 104775 w 104775"/>
                <a:gd name="csY4" fmla="*/ 1587500 h 1587500"/>
                <a:gd name="csX5" fmla="*/ 25400 w 104775"/>
                <a:gd name="csY5" fmla="*/ 1568450 h 1587500"/>
                <a:gd name="csX0" fmla="*/ 76200 w 104775"/>
                <a:gd name="csY0" fmla="*/ 1609725 h 1609725"/>
                <a:gd name="csX1" fmla="*/ 25400 w 104775"/>
                <a:gd name="csY1" fmla="*/ 1568450 h 1609725"/>
                <a:gd name="csX2" fmla="*/ 0 w 104775"/>
                <a:gd name="csY2" fmla="*/ 12700 h 1609725"/>
                <a:gd name="csX3" fmla="*/ 50800 w 104775"/>
                <a:gd name="csY3" fmla="*/ 0 h 1609725"/>
                <a:gd name="csX4" fmla="*/ 104775 w 104775"/>
                <a:gd name="csY4" fmla="*/ 1587500 h 1609725"/>
                <a:gd name="csX5" fmla="*/ 76200 w 104775"/>
                <a:gd name="csY5" fmla="*/ 1609725 h 1609725"/>
                <a:gd name="csX0" fmla="*/ 76200 w 104775"/>
                <a:gd name="csY0" fmla="*/ 1609725 h 1609725"/>
                <a:gd name="csX1" fmla="*/ 22225 w 104775"/>
                <a:gd name="csY1" fmla="*/ 1552575 h 1609725"/>
                <a:gd name="csX2" fmla="*/ 0 w 104775"/>
                <a:gd name="csY2" fmla="*/ 12700 h 1609725"/>
                <a:gd name="csX3" fmla="*/ 50800 w 104775"/>
                <a:gd name="csY3" fmla="*/ 0 h 1609725"/>
                <a:gd name="csX4" fmla="*/ 104775 w 104775"/>
                <a:gd name="csY4" fmla="*/ 1587500 h 1609725"/>
                <a:gd name="csX5" fmla="*/ 76200 w 104775"/>
                <a:gd name="csY5" fmla="*/ 1609725 h 1609725"/>
              </a:gdLst>
              <a:ahLst/>
              <a:cxnLst>
                <a:cxn ang="0">
                  <a:pos x="csX0" y="csY0"/>
                </a:cxn>
                <a:cxn ang="0">
                  <a:pos x="csX1" y="csY1"/>
                </a:cxn>
                <a:cxn ang="0">
                  <a:pos x="csX2" y="csY2"/>
                </a:cxn>
                <a:cxn ang="0">
                  <a:pos x="csX3" y="csY3"/>
                </a:cxn>
                <a:cxn ang="0">
                  <a:pos x="csX4" y="csY4"/>
                </a:cxn>
                <a:cxn ang="0">
                  <a:pos x="csX5" y="csY5"/>
                </a:cxn>
              </a:cxnLst>
              <a:rect l="l" t="t" r="r" b="b"/>
              <a:pathLst>
                <a:path w="104775" h="1609725">
                  <a:moveTo>
                    <a:pt x="76200" y="1609725"/>
                  </a:moveTo>
                  <a:lnTo>
                    <a:pt x="22225" y="1552575"/>
                  </a:lnTo>
                  <a:lnTo>
                    <a:pt x="0" y="12700"/>
                  </a:lnTo>
                  <a:lnTo>
                    <a:pt x="50800" y="0"/>
                  </a:lnTo>
                  <a:lnTo>
                    <a:pt x="104775" y="1587500"/>
                  </a:lnTo>
                  <a:lnTo>
                    <a:pt x="76200" y="1609725"/>
                  </a:lnTo>
                  <a:close/>
                </a:path>
              </a:pathLst>
            </a:custGeom>
            <a:solidFill>
              <a:srgbClr val="0606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6757F2A-14B8-497A-8C20-A213055C7DF0}"/>
              </a:ext>
            </a:extLst>
          </p:cNvPr>
          <p:cNvSpPr>
            <a:spLocks noGrp="1"/>
          </p:cNvSpPr>
          <p:nvPr>
            <p:ph type="title"/>
          </p:nvPr>
        </p:nvSpPr>
        <p:spPr/>
        <p:txBody>
          <a:bodyPr/>
          <a:lstStyle/>
          <a:p>
            <a:r>
              <a:rPr lang="en-US" dirty="0"/>
              <a:t>For more information</a:t>
            </a:r>
          </a:p>
        </p:txBody>
      </p:sp>
      <p:sp>
        <p:nvSpPr>
          <p:cNvPr id="11" name="Text Placeholder 10">
            <a:extLst>
              <a:ext uri="{FF2B5EF4-FFF2-40B4-BE49-F238E27FC236}">
                <a16:creationId xmlns:a16="http://schemas.microsoft.com/office/drawing/2014/main" id="{90791403-DE85-86C5-2FCA-A48924F9E646}"/>
              </a:ext>
            </a:extLst>
          </p:cNvPr>
          <p:cNvSpPr>
            <a:spLocks noGrp="1"/>
          </p:cNvSpPr>
          <p:nvPr>
            <p:ph type="body" sz="quarter" idx="23"/>
          </p:nvPr>
        </p:nvSpPr>
        <p:spPr/>
        <p:txBody>
          <a:bodyPr/>
          <a:lstStyle/>
          <a:p>
            <a:endParaRPr lang="en-US"/>
          </a:p>
        </p:txBody>
      </p:sp>
      <p:pic>
        <p:nvPicPr>
          <p:cNvPr id="8" name="Picture 7">
            <a:extLst>
              <a:ext uri="{FF2B5EF4-FFF2-40B4-BE49-F238E27FC236}">
                <a16:creationId xmlns:a16="http://schemas.microsoft.com/office/drawing/2014/main" id="{E22FED6B-93F7-3749-F3FF-54672131C3D4}"/>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184079" y="2787025"/>
            <a:ext cx="2101734" cy="2470415"/>
          </a:xfrm>
          <a:prstGeom prst="rect">
            <a:avLst/>
          </a:prstGeom>
          <a:ln>
            <a:noFill/>
          </a:ln>
          <a:effectLst>
            <a:outerShdw blurRad="190500" dist="127000" dir="2700000" algn="tl" rotWithShape="0">
              <a:prstClr val="black">
                <a:alpha val="40000"/>
              </a:prstClr>
            </a:outerShdw>
          </a:effectLst>
        </p:spPr>
      </p:pic>
      <p:sp>
        <p:nvSpPr>
          <p:cNvPr id="12" name="TextBox 11">
            <a:extLst>
              <a:ext uri="{FF2B5EF4-FFF2-40B4-BE49-F238E27FC236}">
                <a16:creationId xmlns:a16="http://schemas.microsoft.com/office/drawing/2014/main" id="{BABBF765-754F-4CCC-9DD2-BB09BF9D3393}"/>
              </a:ext>
            </a:extLst>
          </p:cNvPr>
          <p:cNvSpPr txBox="1"/>
          <p:nvPr/>
        </p:nvSpPr>
        <p:spPr>
          <a:xfrm>
            <a:off x="344489" y="1773238"/>
            <a:ext cx="9140552" cy="1124410"/>
          </a:xfrm>
          <a:prstGeom prst="rect">
            <a:avLst/>
          </a:prstGeom>
          <a:noFill/>
        </p:spPr>
        <p:txBody>
          <a:bodyPr wrap="square" lIns="0" tIns="0" rIns="0" bIns="0">
            <a:noAutofit/>
          </a:bodyPr>
          <a:lstStyle/>
          <a:p>
            <a:r>
              <a:rPr lang="en-US" sz="2118" dirty="0"/>
              <a:t>Learn more about retirement income and explore the full survey report at the </a:t>
            </a:r>
            <a:r>
              <a:rPr lang="en-US" sz="2118" b="1" dirty="0"/>
              <a:t>Participant Sentiment Research Hub </a:t>
            </a:r>
          </a:p>
          <a:p>
            <a:endParaRPr lang="en-US" sz="2471" dirty="0"/>
          </a:p>
        </p:txBody>
      </p:sp>
      <p:pic>
        <p:nvPicPr>
          <p:cNvPr id="3" name="Picture 2">
            <a:extLst>
              <a:ext uri="{FF2B5EF4-FFF2-40B4-BE49-F238E27FC236}">
                <a16:creationId xmlns:a16="http://schemas.microsoft.com/office/drawing/2014/main" id="{B18D82F6-A2DC-EADB-3458-1CECC8871020}"/>
              </a:ext>
            </a:extLst>
          </p:cNvPr>
          <p:cNvPicPr>
            <a:picLocks noChangeAspect="1"/>
          </p:cNvPicPr>
          <p:nvPr/>
        </p:nvPicPr>
        <p:blipFill>
          <a:blip r:embed="rId6"/>
          <a:stretch>
            <a:fillRect/>
          </a:stretch>
        </p:blipFill>
        <p:spPr>
          <a:xfrm>
            <a:off x="7750783" y="2787025"/>
            <a:ext cx="3947270" cy="2436816"/>
          </a:xfrm>
          <a:prstGeom prst="rect">
            <a:avLst/>
          </a:prstGeom>
          <a:ln>
            <a:noFill/>
          </a:ln>
          <a:effectLst>
            <a:outerShdw blurRad="192237" dist="132054" dir="2700000" algn="tl" rotWithShape="0">
              <a:prstClr val="black">
                <a:alpha val="40000"/>
              </a:prstClr>
            </a:outerShdw>
          </a:effectLst>
        </p:spPr>
      </p:pic>
      <p:sp>
        <p:nvSpPr>
          <p:cNvPr id="5" name="TextBox 4">
            <a:extLst>
              <a:ext uri="{FF2B5EF4-FFF2-40B4-BE49-F238E27FC236}">
                <a16:creationId xmlns:a16="http://schemas.microsoft.com/office/drawing/2014/main" id="{2F25E9C5-4DB6-BE9C-37DF-37B4CCD8E30F}"/>
              </a:ext>
            </a:extLst>
          </p:cNvPr>
          <p:cNvSpPr txBox="1"/>
          <p:nvPr/>
        </p:nvSpPr>
        <p:spPr>
          <a:xfrm>
            <a:off x="2228476" y="3674132"/>
            <a:ext cx="806824" cy="806824"/>
          </a:xfrm>
          <a:prstGeom prst="rect">
            <a:avLst/>
          </a:prstGeom>
          <a:noFill/>
        </p:spPr>
        <p:txBody>
          <a:bodyPr wrap="none" lIns="0" tIns="0" rIns="0" bIns="0" rtlCol="0">
            <a:noAutofit/>
          </a:bodyPr>
          <a:lstStyle/>
          <a:p>
            <a:pPr>
              <a:spcAft>
                <a:spcPts val="529"/>
              </a:spcAft>
            </a:pPr>
            <a:r>
              <a:rPr lang="en-US" sz="3883" dirty="0">
                <a:solidFill>
                  <a:srgbClr val="FF0000"/>
                </a:solidFill>
              </a:rPr>
              <a:t>FPO</a:t>
            </a:r>
          </a:p>
        </p:txBody>
      </p:sp>
      <p:sp>
        <p:nvSpPr>
          <p:cNvPr id="10" name="TextBox 9">
            <a:extLst>
              <a:ext uri="{FF2B5EF4-FFF2-40B4-BE49-F238E27FC236}">
                <a16:creationId xmlns:a16="http://schemas.microsoft.com/office/drawing/2014/main" id="{8D014426-F11F-5633-1139-7B153512360C}"/>
              </a:ext>
            </a:extLst>
          </p:cNvPr>
          <p:cNvSpPr txBox="1"/>
          <p:nvPr/>
        </p:nvSpPr>
        <p:spPr>
          <a:xfrm>
            <a:off x="5733554" y="4007864"/>
            <a:ext cx="806824" cy="806824"/>
          </a:xfrm>
          <a:prstGeom prst="rect">
            <a:avLst/>
          </a:prstGeom>
          <a:noFill/>
        </p:spPr>
        <p:txBody>
          <a:bodyPr wrap="none" lIns="0" tIns="0" rIns="0" bIns="0" rtlCol="0">
            <a:noAutofit/>
          </a:bodyPr>
          <a:lstStyle/>
          <a:p>
            <a:pPr>
              <a:spcAft>
                <a:spcPts val="529"/>
              </a:spcAft>
            </a:pPr>
            <a:r>
              <a:rPr lang="en-US" sz="3883" dirty="0">
                <a:solidFill>
                  <a:srgbClr val="FF0000"/>
                </a:solidFill>
              </a:rPr>
              <a:t>FPO</a:t>
            </a:r>
          </a:p>
        </p:txBody>
      </p:sp>
      <p:sp>
        <p:nvSpPr>
          <p:cNvPr id="14" name="Footer Placeholder 13">
            <a:extLst>
              <a:ext uri="{FF2B5EF4-FFF2-40B4-BE49-F238E27FC236}">
                <a16:creationId xmlns:a16="http://schemas.microsoft.com/office/drawing/2014/main" id="{B2C5C3AE-ABF8-B5BE-B8FA-E2797B1C90D9}"/>
              </a:ext>
            </a:extLst>
          </p:cNvPr>
          <p:cNvSpPr>
            <a:spLocks noGrp="1"/>
          </p:cNvSpPr>
          <p:nvPr>
            <p:ph type="ftr" sz="quarter" idx="21"/>
          </p:nvPr>
        </p:nvSpPr>
        <p:spPr/>
        <p:txBody>
          <a:bodyPr/>
          <a:lstStyle/>
          <a:p>
            <a:endParaRPr lang="en-US" dirty="0"/>
          </a:p>
        </p:txBody>
      </p:sp>
      <p:sp>
        <p:nvSpPr>
          <p:cNvPr id="15" name="Slide Number Placeholder 14">
            <a:extLst>
              <a:ext uri="{FF2B5EF4-FFF2-40B4-BE49-F238E27FC236}">
                <a16:creationId xmlns:a16="http://schemas.microsoft.com/office/drawing/2014/main" id="{223186FB-ADDE-0E47-7BA9-6BF994564BCA}"/>
              </a:ext>
            </a:extLst>
          </p:cNvPr>
          <p:cNvSpPr>
            <a:spLocks noGrp="1"/>
          </p:cNvSpPr>
          <p:nvPr>
            <p:ph type="sldNum" sz="quarter" idx="22"/>
          </p:nvPr>
        </p:nvSpPr>
        <p:spPr/>
        <p:txBody>
          <a:bodyPr/>
          <a:lstStyle/>
          <a:p>
            <a:fld id="{6772E023-1036-8A41-858B-B2D045903905}" type="slidenum">
              <a:rPr lang="en-US" smtClean="0"/>
              <a:pPr/>
              <a:t>41</a:t>
            </a:fld>
            <a:endParaRPr lang="en-US" dirty="0"/>
          </a:p>
        </p:txBody>
      </p:sp>
      <p:sp>
        <p:nvSpPr>
          <p:cNvPr id="19" name="TextBox 18">
            <a:extLst>
              <a:ext uri="{FF2B5EF4-FFF2-40B4-BE49-F238E27FC236}">
                <a16:creationId xmlns:a16="http://schemas.microsoft.com/office/drawing/2014/main" id="{D315B5FC-BE0B-5005-F674-8817BC050E04}"/>
              </a:ext>
            </a:extLst>
          </p:cNvPr>
          <p:cNvSpPr txBox="1"/>
          <p:nvPr/>
        </p:nvSpPr>
        <p:spPr>
          <a:xfrm>
            <a:off x="190500" y="1885950"/>
            <a:ext cx="0" cy="0"/>
          </a:xfrm>
          <a:prstGeom prst="rect">
            <a:avLst/>
          </a:prstGeom>
          <a:noFill/>
        </p:spPr>
        <p:txBody>
          <a:bodyPr wrap="none" lIns="0" tIns="0" rIns="0" bIns="0" rtlCol="0">
            <a:noAutofit/>
          </a:bodyPr>
          <a:lstStyle/>
          <a:p>
            <a:pPr algn="l"/>
            <a:endParaRPr lang="en-US" sz="1300" dirty="0"/>
          </a:p>
        </p:txBody>
      </p:sp>
    </p:spTree>
    <p:extLst>
      <p:ext uri="{BB962C8B-B14F-4D97-AF65-F5344CB8AC3E}">
        <p14:creationId xmlns:p14="http://schemas.microsoft.com/office/powerpoint/2010/main" val="25368065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BCE4B-3018-F7F8-FDA6-E5352136F9EF}"/>
              </a:ext>
            </a:extLst>
          </p:cNvPr>
          <p:cNvSpPr>
            <a:spLocks noGrp="1"/>
          </p:cNvSpPr>
          <p:nvPr>
            <p:ph type="title"/>
          </p:nvPr>
        </p:nvSpPr>
        <p:spPr>
          <a:xfrm>
            <a:off x="345122" y="1773237"/>
            <a:ext cx="7310825" cy="1403349"/>
          </a:xfrm>
        </p:spPr>
        <p:txBody>
          <a:bodyPr/>
          <a:lstStyle/>
          <a:p>
            <a:r>
              <a:rPr lang="en-US" dirty="0">
                <a:solidFill>
                  <a:schemeClr val="accent4"/>
                </a:solidFill>
              </a:rPr>
              <a:t>Appendix</a:t>
            </a:r>
          </a:p>
        </p:txBody>
      </p:sp>
      <p:sp>
        <p:nvSpPr>
          <p:cNvPr id="4" name="Footer Placeholder 3">
            <a:extLst>
              <a:ext uri="{FF2B5EF4-FFF2-40B4-BE49-F238E27FC236}">
                <a16:creationId xmlns:a16="http://schemas.microsoft.com/office/drawing/2014/main" id="{76B63F17-73CA-DF7B-BB63-F750D36CF367}"/>
              </a:ext>
            </a:extLst>
          </p:cNvPr>
          <p:cNvSpPr>
            <a:spLocks noGrp="1"/>
          </p:cNvSpPr>
          <p:nvPr>
            <p:ph type="ftr" sz="quarter" idx="21"/>
          </p:nvPr>
        </p:nvSpPr>
        <p:spPr>
          <a:xfrm>
            <a:off x="345122" y="6397825"/>
            <a:ext cx="9601200" cy="125727"/>
          </a:xfrm>
        </p:spPr>
        <p:txBody>
          <a:bodyPr/>
          <a:lstStyle/>
          <a:p>
            <a:endParaRPr lang="en-US" dirty="0"/>
          </a:p>
        </p:txBody>
      </p:sp>
      <p:sp>
        <p:nvSpPr>
          <p:cNvPr id="5" name="Slide Number Placeholder 4">
            <a:extLst>
              <a:ext uri="{FF2B5EF4-FFF2-40B4-BE49-F238E27FC236}">
                <a16:creationId xmlns:a16="http://schemas.microsoft.com/office/drawing/2014/main" id="{83290593-8042-C432-8DC3-058DAE378907}"/>
              </a:ext>
            </a:extLst>
          </p:cNvPr>
          <p:cNvSpPr>
            <a:spLocks noGrp="1"/>
          </p:cNvSpPr>
          <p:nvPr>
            <p:ph type="sldNum" sz="quarter" idx="22"/>
          </p:nvPr>
        </p:nvSpPr>
        <p:spPr>
          <a:xfrm>
            <a:off x="11541760" y="6397825"/>
            <a:ext cx="315276" cy="365125"/>
          </a:xfrm>
        </p:spPr>
        <p:txBody>
          <a:bodyPr/>
          <a:lstStyle/>
          <a:p>
            <a:fld id="{6772E023-1036-8A41-858B-B2D045903905}" type="slidenum">
              <a:rPr lang="en-US" smtClean="0"/>
              <a:pPr/>
              <a:t>42</a:t>
            </a:fld>
            <a:endParaRPr lang="en-US" dirty="0"/>
          </a:p>
        </p:txBody>
      </p:sp>
    </p:spTree>
    <p:extLst>
      <p:ext uri="{BB962C8B-B14F-4D97-AF65-F5344CB8AC3E}">
        <p14:creationId xmlns:p14="http://schemas.microsoft.com/office/powerpoint/2010/main" val="32416679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9CCAE-F719-F09E-D068-875063DC46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4E937F-4CAA-1BC8-5C7E-BAC5D6D4B81C}"/>
              </a:ext>
            </a:extLst>
          </p:cNvPr>
          <p:cNvSpPr>
            <a:spLocks noGrp="1"/>
          </p:cNvSpPr>
          <p:nvPr>
            <p:ph type="title"/>
          </p:nvPr>
        </p:nvSpPr>
        <p:spPr/>
        <p:txBody>
          <a:bodyPr/>
          <a:lstStyle/>
          <a:p>
            <a:r>
              <a:rPr lang="en-US" dirty="0"/>
              <a:t>Retirement fluency and longevity literacy</a:t>
            </a:r>
          </a:p>
        </p:txBody>
      </p:sp>
      <p:sp>
        <p:nvSpPr>
          <p:cNvPr id="4" name="Footer Placeholder 3">
            <a:extLst>
              <a:ext uri="{FF2B5EF4-FFF2-40B4-BE49-F238E27FC236}">
                <a16:creationId xmlns:a16="http://schemas.microsoft.com/office/drawing/2014/main" id="{1C2FC0E1-9779-2D44-7306-6715F8149A72}"/>
              </a:ext>
            </a:extLst>
          </p:cNvPr>
          <p:cNvSpPr>
            <a:spLocks noGrp="1"/>
          </p:cNvSpPr>
          <p:nvPr>
            <p:ph type="ftr" sz="quarter" idx="21"/>
          </p:nvPr>
        </p:nvSpPr>
        <p:spPr/>
        <p:txBody>
          <a:bodyPr/>
          <a:lstStyle/>
          <a:p>
            <a:endParaRPr lang="en-US" dirty="0"/>
          </a:p>
        </p:txBody>
      </p:sp>
      <p:sp>
        <p:nvSpPr>
          <p:cNvPr id="5" name="Slide Number Placeholder 4">
            <a:extLst>
              <a:ext uri="{FF2B5EF4-FFF2-40B4-BE49-F238E27FC236}">
                <a16:creationId xmlns:a16="http://schemas.microsoft.com/office/drawing/2014/main" id="{367FAEAE-7713-F826-ED62-E0DA6EC5A739}"/>
              </a:ext>
            </a:extLst>
          </p:cNvPr>
          <p:cNvSpPr>
            <a:spLocks noGrp="1"/>
          </p:cNvSpPr>
          <p:nvPr>
            <p:ph type="sldNum" sz="quarter" idx="22"/>
          </p:nvPr>
        </p:nvSpPr>
        <p:spPr/>
        <p:txBody>
          <a:bodyPr/>
          <a:lstStyle/>
          <a:p>
            <a:fld id="{6772E023-1036-8A41-858B-B2D045903905}" type="slidenum">
              <a:rPr lang="en-US" smtClean="0"/>
              <a:pPr/>
              <a:t>43</a:t>
            </a:fld>
            <a:endParaRPr lang="en-US" dirty="0"/>
          </a:p>
        </p:txBody>
      </p:sp>
    </p:spTree>
    <p:extLst>
      <p:ext uri="{BB962C8B-B14F-4D97-AF65-F5344CB8AC3E}">
        <p14:creationId xmlns:p14="http://schemas.microsoft.com/office/powerpoint/2010/main" val="3311934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3E1EED9-F910-98E3-0CA1-CE734B6D9FAD}"/>
              </a:ext>
            </a:extLst>
          </p:cNvPr>
          <p:cNvSpPr/>
          <p:nvPr/>
        </p:nvSpPr>
        <p:spPr>
          <a:xfrm>
            <a:off x="0" y="3535156"/>
            <a:ext cx="12192000" cy="1906793"/>
          </a:xfrm>
          <a:prstGeom prst="rect">
            <a:avLst/>
          </a:prstGeom>
          <a:solidFill>
            <a:srgbClr val="E3E5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Single Corner Rectangle 14">
            <a:extLst>
              <a:ext uri="{FF2B5EF4-FFF2-40B4-BE49-F238E27FC236}">
                <a16:creationId xmlns:a16="http://schemas.microsoft.com/office/drawing/2014/main" id="{E734105F-1686-9E87-6E0B-7140ED69A313}"/>
              </a:ext>
            </a:extLst>
          </p:cNvPr>
          <p:cNvSpPr/>
          <p:nvPr/>
        </p:nvSpPr>
        <p:spPr>
          <a:xfrm>
            <a:off x="2529693" y="2681699"/>
            <a:ext cx="1299358" cy="1280353"/>
          </a:xfrm>
          <a:prstGeom prst="round1Rect">
            <a:avLst>
              <a:gd name="adj" fmla="val 28804"/>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ingle Corner Rectangle 16">
            <a:extLst>
              <a:ext uri="{FF2B5EF4-FFF2-40B4-BE49-F238E27FC236}">
                <a16:creationId xmlns:a16="http://schemas.microsoft.com/office/drawing/2014/main" id="{590133B7-4741-0044-3716-A2C26BD34608}"/>
              </a:ext>
            </a:extLst>
          </p:cNvPr>
          <p:cNvSpPr/>
          <p:nvPr/>
        </p:nvSpPr>
        <p:spPr>
          <a:xfrm>
            <a:off x="4453743" y="2681699"/>
            <a:ext cx="1299358" cy="1280353"/>
          </a:xfrm>
          <a:prstGeom prst="round1Rect">
            <a:avLst>
              <a:gd name="adj" fmla="val 28804"/>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Single Corner Rectangle 18">
            <a:extLst>
              <a:ext uri="{FF2B5EF4-FFF2-40B4-BE49-F238E27FC236}">
                <a16:creationId xmlns:a16="http://schemas.microsoft.com/office/drawing/2014/main" id="{ABC3DF73-EE65-0701-1EEC-C7CB69AE2082}"/>
              </a:ext>
            </a:extLst>
          </p:cNvPr>
          <p:cNvSpPr/>
          <p:nvPr/>
        </p:nvSpPr>
        <p:spPr>
          <a:xfrm>
            <a:off x="6377793" y="2681699"/>
            <a:ext cx="1299358" cy="1280353"/>
          </a:xfrm>
          <a:prstGeom prst="round1Rect">
            <a:avLst>
              <a:gd name="adj" fmla="val 28804"/>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Single Corner Rectangle 20">
            <a:extLst>
              <a:ext uri="{FF2B5EF4-FFF2-40B4-BE49-F238E27FC236}">
                <a16:creationId xmlns:a16="http://schemas.microsoft.com/office/drawing/2014/main" id="{FF21B58E-D8AC-A5C4-6C04-C69A66045D53}"/>
              </a:ext>
            </a:extLst>
          </p:cNvPr>
          <p:cNvSpPr/>
          <p:nvPr/>
        </p:nvSpPr>
        <p:spPr>
          <a:xfrm>
            <a:off x="8346293" y="2681699"/>
            <a:ext cx="1299358" cy="1280353"/>
          </a:xfrm>
          <a:prstGeom prst="round1Rect">
            <a:avLst>
              <a:gd name="adj" fmla="val 28804"/>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Single Corner Rectangle 22">
            <a:extLst>
              <a:ext uri="{FF2B5EF4-FFF2-40B4-BE49-F238E27FC236}">
                <a16:creationId xmlns:a16="http://schemas.microsoft.com/office/drawing/2014/main" id="{4B4B51FF-3E8C-0FC3-8D76-B0C3F8D9E750}"/>
              </a:ext>
            </a:extLst>
          </p:cNvPr>
          <p:cNvSpPr/>
          <p:nvPr/>
        </p:nvSpPr>
        <p:spPr>
          <a:xfrm>
            <a:off x="10168743" y="2681699"/>
            <a:ext cx="1299358" cy="1280353"/>
          </a:xfrm>
          <a:prstGeom prst="round1Rect">
            <a:avLst>
              <a:gd name="adj" fmla="val 28804"/>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ingle Corner Rectangle 5">
            <a:extLst>
              <a:ext uri="{FF2B5EF4-FFF2-40B4-BE49-F238E27FC236}">
                <a16:creationId xmlns:a16="http://schemas.microsoft.com/office/drawing/2014/main" id="{68CD3BA4-C63D-0248-A4CB-7B707500CC56}"/>
              </a:ext>
            </a:extLst>
          </p:cNvPr>
          <p:cNvSpPr/>
          <p:nvPr/>
        </p:nvSpPr>
        <p:spPr>
          <a:xfrm>
            <a:off x="618343" y="2681699"/>
            <a:ext cx="1299358" cy="1280353"/>
          </a:xfrm>
          <a:prstGeom prst="round1Rect">
            <a:avLst>
              <a:gd name="adj" fmla="val 28804"/>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46BD18-E4FD-BA04-394B-0E2B7E8B440F}"/>
              </a:ext>
            </a:extLst>
          </p:cNvPr>
          <p:cNvSpPr>
            <a:spLocks noGrp="1"/>
          </p:cNvSpPr>
          <p:nvPr>
            <p:ph type="title"/>
          </p:nvPr>
        </p:nvSpPr>
        <p:spPr/>
        <p:txBody>
          <a:bodyPr/>
          <a:lstStyle/>
          <a:p>
            <a:r>
              <a:rPr lang="en-US" dirty="0"/>
              <a:t>Retirement fluency and longevity literacy</a:t>
            </a:r>
          </a:p>
        </p:txBody>
      </p:sp>
      <p:sp>
        <p:nvSpPr>
          <p:cNvPr id="3" name="Text Placeholder 2">
            <a:extLst>
              <a:ext uri="{FF2B5EF4-FFF2-40B4-BE49-F238E27FC236}">
                <a16:creationId xmlns:a16="http://schemas.microsoft.com/office/drawing/2014/main" id="{2258619D-123A-A0DD-0625-C3451D8F70C6}"/>
              </a:ext>
            </a:extLst>
          </p:cNvPr>
          <p:cNvSpPr>
            <a:spLocks noGrp="1"/>
          </p:cNvSpPr>
          <p:nvPr>
            <p:ph type="body" sz="quarter" idx="23"/>
          </p:nvPr>
        </p:nvSpPr>
        <p:spPr/>
        <p:txBody>
          <a:bodyPr/>
          <a:lstStyle/>
          <a:p>
            <a:r>
              <a:rPr lang="en-US" dirty="0"/>
              <a:t>Source: Nuveen and TIAA Institute Participant Sentiment Survey on Lifetime Income (2025).</a:t>
            </a:r>
          </a:p>
        </p:txBody>
      </p:sp>
      <p:sp>
        <p:nvSpPr>
          <p:cNvPr id="7" name="TextBox 6">
            <a:extLst>
              <a:ext uri="{FF2B5EF4-FFF2-40B4-BE49-F238E27FC236}">
                <a16:creationId xmlns:a16="http://schemas.microsoft.com/office/drawing/2014/main" id="{67E79798-08FD-4F44-403F-2D078B239FC1}"/>
              </a:ext>
            </a:extLst>
          </p:cNvPr>
          <p:cNvSpPr txBox="1"/>
          <p:nvPr/>
        </p:nvSpPr>
        <p:spPr>
          <a:xfrm>
            <a:off x="4427416" y="4217715"/>
            <a:ext cx="1428401" cy="770878"/>
          </a:xfrm>
          <a:prstGeom prst="rect">
            <a:avLst/>
          </a:prstGeom>
          <a:noFill/>
        </p:spPr>
        <p:txBody>
          <a:bodyPr wrap="square" lIns="0" tIns="0" rIns="0" bIns="0" rtlCol="0">
            <a:noAutofit/>
          </a:bodyPr>
          <a:lstStyle/>
          <a:p>
            <a:pPr algn="ctr">
              <a:spcAft>
                <a:spcPts val="529"/>
              </a:spcAft>
            </a:pPr>
            <a:r>
              <a:rPr lang="en-US" dirty="0"/>
              <a:t>Saving for retirement</a:t>
            </a:r>
          </a:p>
        </p:txBody>
      </p:sp>
      <p:sp>
        <p:nvSpPr>
          <p:cNvPr id="8" name="TextBox 7">
            <a:extLst>
              <a:ext uri="{FF2B5EF4-FFF2-40B4-BE49-F238E27FC236}">
                <a16:creationId xmlns:a16="http://schemas.microsoft.com/office/drawing/2014/main" id="{A95649C0-EF97-179F-0EFB-45EA5EC5DD65}"/>
              </a:ext>
            </a:extLst>
          </p:cNvPr>
          <p:cNvSpPr txBox="1"/>
          <p:nvPr/>
        </p:nvSpPr>
        <p:spPr>
          <a:xfrm>
            <a:off x="6236698" y="4217715"/>
            <a:ext cx="1628377" cy="770878"/>
          </a:xfrm>
          <a:prstGeom prst="rect">
            <a:avLst/>
          </a:prstGeom>
          <a:noFill/>
        </p:spPr>
        <p:txBody>
          <a:bodyPr wrap="square" lIns="0" tIns="0" rIns="0" bIns="0" rtlCol="0">
            <a:noAutofit/>
          </a:bodyPr>
          <a:lstStyle/>
          <a:p>
            <a:pPr algn="ctr">
              <a:spcAft>
                <a:spcPts val="529"/>
              </a:spcAft>
            </a:pPr>
            <a:r>
              <a:rPr lang="en-US" dirty="0"/>
              <a:t>Withdrawing for retirement</a:t>
            </a:r>
          </a:p>
        </p:txBody>
      </p:sp>
      <p:sp>
        <p:nvSpPr>
          <p:cNvPr id="11" name="TextBox 10">
            <a:extLst>
              <a:ext uri="{FF2B5EF4-FFF2-40B4-BE49-F238E27FC236}">
                <a16:creationId xmlns:a16="http://schemas.microsoft.com/office/drawing/2014/main" id="{6BAE1E9D-BC7D-0B81-3DF9-6A0915E48644}"/>
              </a:ext>
            </a:extLst>
          </p:cNvPr>
          <p:cNvSpPr txBox="1"/>
          <p:nvPr/>
        </p:nvSpPr>
        <p:spPr>
          <a:xfrm>
            <a:off x="8349441" y="4217715"/>
            <a:ext cx="1416997" cy="770878"/>
          </a:xfrm>
          <a:prstGeom prst="rect">
            <a:avLst/>
          </a:prstGeom>
          <a:noFill/>
        </p:spPr>
        <p:txBody>
          <a:bodyPr wrap="square" lIns="0" tIns="0" rIns="0" bIns="0" rtlCol="0">
            <a:noAutofit/>
          </a:bodyPr>
          <a:lstStyle/>
          <a:p>
            <a:pPr algn="ctr">
              <a:spcAft>
                <a:spcPts val="529"/>
              </a:spcAft>
            </a:pPr>
            <a:r>
              <a:rPr lang="en-US" dirty="0"/>
              <a:t>Long-term care</a:t>
            </a:r>
          </a:p>
        </p:txBody>
      </p:sp>
      <p:sp>
        <p:nvSpPr>
          <p:cNvPr id="12" name="TextBox 11">
            <a:extLst>
              <a:ext uri="{FF2B5EF4-FFF2-40B4-BE49-F238E27FC236}">
                <a16:creationId xmlns:a16="http://schemas.microsoft.com/office/drawing/2014/main" id="{5DE2F9C0-CAF9-552B-727B-ECAA61A2B210}"/>
              </a:ext>
            </a:extLst>
          </p:cNvPr>
          <p:cNvSpPr txBox="1"/>
          <p:nvPr/>
        </p:nvSpPr>
        <p:spPr>
          <a:xfrm>
            <a:off x="10109586" y="4217715"/>
            <a:ext cx="1628377" cy="770878"/>
          </a:xfrm>
          <a:prstGeom prst="rect">
            <a:avLst/>
          </a:prstGeom>
          <a:noFill/>
        </p:spPr>
        <p:txBody>
          <a:bodyPr wrap="square" lIns="0" tIns="0" rIns="0" bIns="0" rtlCol="0">
            <a:noAutofit/>
          </a:bodyPr>
          <a:lstStyle/>
          <a:p>
            <a:pPr algn="ctr">
              <a:spcAft>
                <a:spcPts val="529"/>
              </a:spcAft>
            </a:pPr>
            <a:r>
              <a:rPr lang="en-US" dirty="0"/>
              <a:t>Longevity</a:t>
            </a:r>
          </a:p>
        </p:txBody>
      </p:sp>
      <p:grpSp>
        <p:nvGrpSpPr>
          <p:cNvPr id="27" name="Group 26">
            <a:extLst>
              <a:ext uri="{FF2B5EF4-FFF2-40B4-BE49-F238E27FC236}">
                <a16:creationId xmlns:a16="http://schemas.microsoft.com/office/drawing/2014/main" id="{4176B375-BD61-FD9D-634E-239841BA5B28}"/>
              </a:ext>
            </a:extLst>
          </p:cNvPr>
          <p:cNvGrpSpPr/>
          <p:nvPr/>
        </p:nvGrpSpPr>
        <p:grpSpPr>
          <a:xfrm>
            <a:off x="454037" y="2951362"/>
            <a:ext cx="1628377" cy="2037231"/>
            <a:chOff x="5152615" y="2437051"/>
            <a:chExt cx="1845494" cy="2308862"/>
          </a:xfrm>
        </p:grpSpPr>
        <p:sp>
          <p:nvSpPr>
            <p:cNvPr id="9" name="TextBox 8">
              <a:extLst>
                <a:ext uri="{FF2B5EF4-FFF2-40B4-BE49-F238E27FC236}">
                  <a16:creationId xmlns:a16="http://schemas.microsoft.com/office/drawing/2014/main" id="{ABBB9288-D368-B836-B088-55DD1B0CB42F}"/>
                </a:ext>
              </a:extLst>
            </p:cNvPr>
            <p:cNvSpPr txBox="1"/>
            <p:nvPr/>
          </p:nvSpPr>
          <p:spPr>
            <a:xfrm>
              <a:off x="5152615" y="3872251"/>
              <a:ext cx="1845494" cy="873662"/>
            </a:xfrm>
            <a:prstGeom prst="rect">
              <a:avLst/>
            </a:prstGeom>
            <a:noFill/>
          </p:spPr>
          <p:txBody>
            <a:bodyPr wrap="square" lIns="0" tIns="0" rIns="0" bIns="0" rtlCol="0">
              <a:noAutofit/>
            </a:bodyPr>
            <a:lstStyle/>
            <a:p>
              <a:pPr algn="ctr">
                <a:spcAft>
                  <a:spcPts val="529"/>
                </a:spcAft>
              </a:pPr>
              <a:r>
                <a:rPr lang="en-US" dirty="0"/>
                <a:t>Social Security benefits</a:t>
              </a:r>
            </a:p>
          </p:txBody>
        </p:sp>
        <p:pic>
          <p:nvPicPr>
            <p:cNvPr id="14" name="Graphic 13" descr="Payroll outline">
              <a:extLst>
                <a:ext uri="{FF2B5EF4-FFF2-40B4-BE49-F238E27FC236}">
                  <a16:creationId xmlns:a16="http://schemas.microsoft.com/office/drawing/2014/main" id="{C5DBA197-9AE4-2D4C-B937-2E9DDFD4B4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61704" y="2437051"/>
              <a:ext cx="822960" cy="822960"/>
            </a:xfrm>
            <a:prstGeom prst="rect">
              <a:avLst/>
            </a:prstGeom>
          </p:spPr>
        </p:pic>
      </p:grpSp>
      <p:grpSp>
        <p:nvGrpSpPr>
          <p:cNvPr id="28" name="Group 27">
            <a:extLst>
              <a:ext uri="{FF2B5EF4-FFF2-40B4-BE49-F238E27FC236}">
                <a16:creationId xmlns:a16="http://schemas.microsoft.com/office/drawing/2014/main" id="{BF57121F-9D54-D66F-217D-88405777F871}"/>
              </a:ext>
            </a:extLst>
          </p:cNvPr>
          <p:cNvGrpSpPr/>
          <p:nvPr/>
        </p:nvGrpSpPr>
        <p:grpSpPr>
          <a:xfrm>
            <a:off x="2425562" y="2919215"/>
            <a:ext cx="1628377" cy="2069380"/>
            <a:chOff x="7203112" y="2400616"/>
            <a:chExt cx="1845494" cy="2345297"/>
          </a:xfrm>
        </p:grpSpPr>
        <p:sp>
          <p:nvSpPr>
            <p:cNvPr id="10" name="TextBox 9">
              <a:extLst>
                <a:ext uri="{FF2B5EF4-FFF2-40B4-BE49-F238E27FC236}">
                  <a16:creationId xmlns:a16="http://schemas.microsoft.com/office/drawing/2014/main" id="{E35A693E-34F6-9AE3-4E03-344B621D20A1}"/>
                </a:ext>
              </a:extLst>
            </p:cNvPr>
            <p:cNvSpPr txBox="1"/>
            <p:nvPr/>
          </p:nvSpPr>
          <p:spPr>
            <a:xfrm>
              <a:off x="7203112" y="3872251"/>
              <a:ext cx="1845494" cy="873662"/>
            </a:xfrm>
            <a:prstGeom prst="rect">
              <a:avLst/>
            </a:prstGeom>
            <a:noFill/>
          </p:spPr>
          <p:txBody>
            <a:bodyPr wrap="square" lIns="0" tIns="0" rIns="0" bIns="0" rtlCol="0">
              <a:noAutofit/>
            </a:bodyPr>
            <a:lstStyle/>
            <a:p>
              <a:pPr algn="ctr">
                <a:spcAft>
                  <a:spcPts val="529"/>
                </a:spcAft>
              </a:pPr>
              <a:r>
                <a:rPr lang="en-US" dirty="0"/>
                <a:t>Medicare benefits</a:t>
              </a:r>
            </a:p>
          </p:txBody>
        </p:sp>
        <p:pic>
          <p:nvPicPr>
            <p:cNvPr id="16" name="Graphic 15" descr="Doctor female outline">
              <a:extLst>
                <a:ext uri="{FF2B5EF4-FFF2-40B4-BE49-F238E27FC236}">
                  <a16:creationId xmlns:a16="http://schemas.microsoft.com/office/drawing/2014/main" id="{E692FAC9-60B4-E302-8B23-84030210FC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77923" y="2400616"/>
              <a:ext cx="960446" cy="960446"/>
            </a:xfrm>
            <a:prstGeom prst="rect">
              <a:avLst/>
            </a:prstGeom>
          </p:spPr>
        </p:pic>
      </p:grpSp>
      <p:pic>
        <p:nvPicPr>
          <p:cNvPr id="18" name="Graphic 17" descr="Medical outline">
            <a:extLst>
              <a:ext uri="{FF2B5EF4-FFF2-40B4-BE49-F238E27FC236}">
                <a16:creationId xmlns:a16="http://schemas.microsoft.com/office/drawing/2014/main" id="{1188BEFA-640D-B60D-C8A1-F6EB701A6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53858" y="2938060"/>
            <a:ext cx="749953" cy="749953"/>
          </a:xfrm>
          <a:prstGeom prst="rect">
            <a:avLst/>
          </a:prstGeom>
        </p:spPr>
      </p:pic>
      <p:pic>
        <p:nvPicPr>
          <p:cNvPr id="20" name="Graphic 19" descr="Man with cane outline">
            <a:extLst>
              <a:ext uri="{FF2B5EF4-FFF2-40B4-BE49-F238E27FC236}">
                <a16:creationId xmlns:a16="http://schemas.microsoft.com/office/drawing/2014/main" id="{8ED2C06C-D8A2-6B84-35CD-2EDB5890A4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44557" y="2922545"/>
            <a:ext cx="804793" cy="804793"/>
          </a:xfrm>
          <a:prstGeom prst="rect">
            <a:avLst/>
          </a:prstGeom>
        </p:spPr>
      </p:pic>
      <p:pic>
        <p:nvPicPr>
          <p:cNvPr id="22" name="Graphic 21" descr="Coins outline">
            <a:extLst>
              <a:ext uri="{FF2B5EF4-FFF2-40B4-BE49-F238E27FC236}">
                <a16:creationId xmlns:a16="http://schemas.microsoft.com/office/drawing/2014/main" id="{AF372F18-0030-CCDC-20B7-29627BED6E6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88954" y="2961872"/>
            <a:ext cx="804793" cy="804793"/>
          </a:xfrm>
          <a:prstGeom prst="rect">
            <a:avLst/>
          </a:prstGeom>
        </p:spPr>
      </p:pic>
      <p:pic>
        <p:nvPicPr>
          <p:cNvPr id="24" name="Graphic 23" descr="Piggy Bank outline">
            <a:extLst>
              <a:ext uri="{FF2B5EF4-FFF2-40B4-BE49-F238E27FC236}">
                <a16:creationId xmlns:a16="http://schemas.microsoft.com/office/drawing/2014/main" id="{10D66D8A-318E-C1D7-2AF2-B73D35ED29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80184" y="2932019"/>
            <a:ext cx="922864" cy="922864"/>
          </a:xfrm>
          <a:prstGeom prst="rect">
            <a:avLst/>
          </a:prstGeom>
        </p:spPr>
      </p:pic>
      <p:sp>
        <p:nvSpPr>
          <p:cNvPr id="30" name="TextBox 29">
            <a:extLst>
              <a:ext uri="{FF2B5EF4-FFF2-40B4-BE49-F238E27FC236}">
                <a16:creationId xmlns:a16="http://schemas.microsoft.com/office/drawing/2014/main" id="{37594176-A051-CBBE-CEFE-311122F65288}"/>
              </a:ext>
            </a:extLst>
          </p:cNvPr>
          <p:cNvSpPr txBox="1"/>
          <p:nvPr/>
        </p:nvSpPr>
        <p:spPr>
          <a:xfrm>
            <a:off x="334963" y="1657812"/>
            <a:ext cx="11531600" cy="890075"/>
          </a:xfrm>
          <a:prstGeom prst="rect">
            <a:avLst/>
          </a:prstGeom>
          <a:noFill/>
        </p:spPr>
        <p:txBody>
          <a:bodyPr wrap="square" lIns="0" tIns="0" rIns="0" bIns="0">
            <a:noAutofit/>
          </a:bodyPr>
          <a:lstStyle/>
          <a:p>
            <a:r>
              <a:rPr lang="en-US" dirty="0"/>
              <a:t>The survey featured a questionnaire</a:t>
            </a:r>
            <a:r>
              <a:rPr lang="en-US" b="1" dirty="0"/>
              <a:t> </a:t>
            </a:r>
            <a:r>
              <a:rPr lang="en-US" dirty="0"/>
              <a:t>that assessed 401(k) participants’ retirement fluency and longevity literacy; it included 16 questions across a range of topics.</a:t>
            </a:r>
          </a:p>
        </p:txBody>
      </p:sp>
      <p:sp>
        <p:nvSpPr>
          <p:cNvPr id="4" name="Footer Placeholder 3">
            <a:extLst>
              <a:ext uri="{FF2B5EF4-FFF2-40B4-BE49-F238E27FC236}">
                <a16:creationId xmlns:a16="http://schemas.microsoft.com/office/drawing/2014/main" id="{90EAC176-A481-493A-D083-FBE8699967AA}"/>
              </a:ext>
            </a:extLst>
          </p:cNvPr>
          <p:cNvSpPr>
            <a:spLocks noGrp="1"/>
          </p:cNvSpPr>
          <p:nvPr>
            <p:ph type="ftr" sz="quarter" idx="21"/>
          </p:nvPr>
        </p:nvSpPr>
        <p:spPr/>
        <p:txBody>
          <a:bodyPr/>
          <a:lstStyle/>
          <a:p>
            <a:endParaRPr lang="en-US" dirty="0"/>
          </a:p>
        </p:txBody>
      </p:sp>
      <p:sp>
        <p:nvSpPr>
          <p:cNvPr id="5" name="Slide Number Placeholder 4">
            <a:extLst>
              <a:ext uri="{FF2B5EF4-FFF2-40B4-BE49-F238E27FC236}">
                <a16:creationId xmlns:a16="http://schemas.microsoft.com/office/drawing/2014/main" id="{C10550CF-21A0-016A-C513-96203113D39E}"/>
              </a:ext>
            </a:extLst>
          </p:cNvPr>
          <p:cNvSpPr>
            <a:spLocks noGrp="1"/>
          </p:cNvSpPr>
          <p:nvPr>
            <p:ph type="sldNum" sz="quarter" idx="22"/>
          </p:nvPr>
        </p:nvSpPr>
        <p:spPr/>
        <p:txBody>
          <a:bodyPr/>
          <a:lstStyle/>
          <a:p>
            <a:fld id="{6772E023-1036-8A41-858B-B2D045903905}" type="slidenum">
              <a:rPr lang="en-US" smtClean="0"/>
              <a:pPr/>
              <a:t>44</a:t>
            </a:fld>
            <a:endParaRPr lang="en-US" dirty="0"/>
          </a:p>
        </p:txBody>
      </p:sp>
    </p:spTree>
    <p:extLst>
      <p:ext uri="{BB962C8B-B14F-4D97-AF65-F5344CB8AC3E}">
        <p14:creationId xmlns:p14="http://schemas.microsoft.com/office/powerpoint/2010/main" val="7969283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F6379A9-7932-F1D2-79A0-820F7FB4888A}"/>
              </a:ext>
            </a:extLst>
          </p:cNvPr>
          <p:cNvSpPr txBox="1"/>
          <p:nvPr/>
        </p:nvSpPr>
        <p:spPr>
          <a:xfrm>
            <a:off x="3613150" y="1792288"/>
            <a:ext cx="8243888" cy="1141412"/>
          </a:xfrm>
          <a:prstGeom prst="rect">
            <a:avLst/>
          </a:prstGeom>
          <a:solidFill>
            <a:srgbClr val="E3E5DC">
              <a:alpha val="70169"/>
            </a:srgbClr>
          </a:solidFill>
        </p:spPr>
        <p:txBody>
          <a:bodyPr wrap="square" lIns="548640" tIns="182880" rIns="274320" bIns="91440">
            <a:noAutofit/>
          </a:bodyPr>
          <a:lstStyle/>
          <a:p>
            <a:pPr>
              <a:spcAft>
                <a:spcPts val="529"/>
              </a:spcAft>
            </a:pPr>
            <a:r>
              <a:rPr lang="en-US" sz="1100" b="1" spc="200" dirty="0">
                <a:solidFill>
                  <a:schemeClr val="accent4"/>
                </a:solidFill>
                <a:latin typeface="Arial" panose="020B0604020202020204" pitchFamily="34" charset="0"/>
                <a:ea typeface="Calibri" panose="020F0502020204030204" pitchFamily="34" charset="0"/>
                <a:cs typeface="Arial" panose="020B0604020202020204" pitchFamily="34" charset="0"/>
              </a:rPr>
              <a:t>SAMPLE QUESTION</a:t>
            </a:r>
          </a:p>
          <a:p>
            <a:pPr>
              <a:spcAft>
                <a:spcPts val="529"/>
              </a:spcAft>
            </a:pPr>
            <a:r>
              <a:rPr lang="en-US" dirty="0">
                <a:ea typeface="Calibri" panose="020F0502020204030204" pitchFamily="34" charset="0"/>
                <a:cs typeface="Arial" panose="020B0604020202020204" pitchFamily="34" charset="0"/>
              </a:rPr>
              <a:t>How much larger would someone’s monthly payments be if they had waited until age 70 rather than taking them at 62? </a:t>
            </a:r>
            <a:endParaRPr lang="en-US" sz="2000" dirty="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06A5279E-0606-459F-B527-6AFE3FAE28E3}"/>
              </a:ext>
            </a:extLst>
          </p:cNvPr>
          <p:cNvSpPr>
            <a:spLocks noGrp="1"/>
          </p:cNvSpPr>
          <p:nvPr>
            <p:ph type="title"/>
          </p:nvPr>
        </p:nvSpPr>
        <p:spPr>
          <a:xfrm>
            <a:off x="345123" y="306591"/>
            <a:ext cx="11522074" cy="1227137"/>
          </a:xfrm>
        </p:spPr>
        <p:txBody>
          <a:bodyPr/>
          <a:lstStyle/>
          <a:p>
            <a:pPr lvl="0"/>
            <a:r>
              <a:rPr lang="en-US" dirty="0"/>
              <a:t>Social Security benefits</a:t>
            </a:r>
          </a:p>
        </p:txBody>
      </p:sp>
      <p:sp>
        <p:nvSpPr>
          <p:cNvPr id="3" name="Text Placeholder 2">
            <a:extLst>
              <a:ext uri="{FF2B5EF4-FFF2-40B4-BE49-F238E27FC236}">
                <a16:creationId xmlns:a16="http://schemas.microsoft.com/office/drawing/2014/main" id="{895F7548-CFE8-D4E3-A472-DA6DA4E8EBC8}"/>
              </a:ext>
            </a:extLst>
          </p:cNvPr>
          <p:cNvSpPr>
            <a:spLocks noGrp="1"/>
          </p:cNvSpPr>
          <p:nvPr>
            <p:ph type="body" sz="quarter" idx="23"/>
          </p:nvPr>
        </p:nvSpPr>
        <p:spPr/>
        <p:txBody>
          <a:bodyPr/>
          <a:lstStyle/>
          <a:p>
            <a:r>
              <a:rPr lang="en-US" dirty="0"/>
              <a:t>Source: Nuveen and TIAA Institute Participant Sentiment Survey on Lifetime Income (2025).</a:t>
            </a:r>
          </a:p>
        </p:txBody>
      </p:sp>
      <p:sp>
        <p:nvSpPr>
          <p:cNvPr id="11" name="TextBox 10">
            <a:extLst>
              <a:ext uri="{FF2B5EF4-FFF2-40B4-BE49-F238E27FC236}">
                <a16:creationId xmlns:a16="http://schemas.microsoft.com/office/drawing/2014/main" id="{3A6AF510-9F34-F6D2-36A4-A6D64ACD0EAE}"/>
              </a:ext>
            </a:extLst>
          </p:cNvPr>
          <p:cNvSpPr txBox="1"/>
          <p:nvPr/>
        </p:nvSpPr>
        <p:spPr>
          <a:xfrm>
            <a:off x="344489" y="1292016"/>
            <a:ext cx="3484306" cy="4467434"/>
          </a:xfrm>
          <a:prstGeom prst="round1Rect">
            <a:avLst>
              <a:gd name="adj" fmla="val 26144"/>
            </a:avLst>
          </a:prstGeom>
          <a:solidFill>
            <a:schemeClr val="tx2"/>
          </a:solidFill>
        </p:spPr>
        <p:txBody>
          <a:bodyPr vert="horz" wrap="square" lIns="274320" tIns="274320" rIns="274320" bIns="274320" rtlCol="0">
            <a:noAutofit/>
          </a:bodyPr>
          <a:lstStyle>
            <a:lvl1pPr indent="0" defTabSz="502920">
              <a:lnSpc>
                <a:spcPct val="100000"/>
              </a:lnSpc>
              <a:spcBef>
                <a:spcPts val="600"/>
              </a:spcBef>
              <a:spcAft>
                <a:spcPts val="1032"/>
              </a:spcAft>
              <a:buFont typeface="Arial" panose="020B0604020202020204" pitchFamily="34" charset="0"/>
              <a:buNone/>
              <a:defRPr sz="2400">
                <a:solidFill>
                  <a:schemeClr val="tx2"/>
                </a:solidFill>
              </a:defRPr>
            </a:lvl1pPr>
            <a:lvl2pPr marL="342900" indent="-342900" defTabSz="502920">
              <a:lnSpc>
                <a:spcPct val="100000"/>
              </a:lnSpc>
              <a:spcBef>
                <a:spcPts val="600"/>
              </a:spcBef>
              <a:spcAft>
                <a:spcPts val="1032"/>
              </a:spcAft>
              <a:buFont typeface="Arial" panose="020B0604020202020204" pitchFamily="34" charset="0"/>
              <a:buChar char="•"/>
              <a:defRPr sz="2000" b="1">
                <a:solidFill>
                  <a:schemeClr val="tx2"/>
                </a:solidFill>
              </a:defRPr>
            </a:lvl2pPr>
            <a:lvl3pPr marL="114300" indent="-114300" defTabSz="502920">
              <a:lnSpc>
                <a:spcPct val="100000"/>
              </a:lnSpc>
              <a:spcBef>
                <a:spcPts val="600"/>
              </a:spcBef>
              <a:spcAft>
                <a:spcPts val="1032"/>
              </a:spcAft>
              <a:buFont typeface="Arial" panose="020B0604020202020204" pitchFamily="34" charset="0"/>
              <a:buChar char="•"/>
              <a:defRPr sz="1600">
                <a:solidFill>
                  <a:schemeClr val="tx2"/>
                </a:solidFill>
              </a:defRPr>
            </a:lvl3pPr>
            <a:lvl4pPr marL="400050" indent="-228600" defTabSz="502920">
              <a:lnSpc>
                <a:spcPct val="100000"/>
              </a:lnSpc>
              <a:spcBef>
                <a:spcPts val="600"/>
              </a:spcBef>
              <a:spcAft>
                <a:spcPts val="1032"/>
              </a:spcAft>
              <a:buFont typeface="Georgia" panose="02040502050405020303" pitchFamily="18" charset="0"/>
              <a:buChar char="—"/>
              <a:tabLst/>
              <a:defRPr sz="1600">
                <a:solidFill>
                  <a:schemeClr val="tx2"/>
                </a:solidFill>
              </a:defRPr>
            </a:lvl4pPr>
            <a:lvl5pPr marL="571500" indent="-171450" defTabSz="502920">
              <a:lnSpc>
                <a:spcPct val="100000"/>
              </a:lnSpc>
              <a:spcBef>
                <a:spcPts val="600"/>
              </a:spcBef>
              <a:spcAft>
                <a:spcPts val="1032"/>
              </a:spcAft>
              <a:buFont typeface="Arial" panose="020B0604020202020204" pitchFamily="34" charset="0"/>
              <a:buChar char="•"/>
              <a:defRPr sz="1600">
                <a:solidFill>
                  <a:schemeClr val="tx2"/>
                </a:solidFill>
              </a:defRPr>
            </a:lvl5pPr>
            <a:lvl6pPr marL="742950" indent="-171450" defTabSz="502920">
              <a:lnSpc>
                <a:spcPct val="100000"/>
              </a:lnSpc>
              <a:spcBef>
                <a:spcPct val="20000"/>
              </a:spcBef>
              <a:spcAft>
                <a:spcPts val="432"/>
              </a:spcAft>
              <a:buFont typeface="Georgia" panose="02040502050405020303" pitchFamily="18" charset="0"/>
              <a:buChar char="—"/>
              <a:defRPr sz="1600" baseline="0">
                <a:solidFill>
                  <a:schemeClr val="tx2"/>
                </a:solidFill>
              </a:defRPr>
            </a:lvl6pPr>
            <a:lvl7pPr marL="3268980" indent="-251460" defTabSz="502920">
              <a:spcBef>
                <a:spcPct val="20000"/>
              </a:spcBef>
              <a:buFont typeface="Arial"/>
              <a:buChar char="•"/>
              <a:defRPr sz="800"/>
            </a:lvl7pPr>
            <a:lvl8pPr marL="3771900" indent="-251460" defTabSz="502920">
              <a:spcBef>
                <a:spcPct val="20000"/>
              </a:spcBef>
              <a:buFont typeface="Arial"/>
              <a:buChar char="•"/>
              <a:defRPr sz="2200"/>
            </a:lvl8pPr>
            <a:lvl9pPr marL="4274820" indent="-251460" defTabSz="502920">
              <a:spcBef>
                <a:spcPct val="20000"/>
              </a:spcBef>
              <a:buFont typeface="Arial"/>
              <a:buChar char="•"/>
              <a:defRPr sz="2200"/>
            </a:lvl9pPr>
          </a:lstStyle>
          <a:p>
            <a:r>
              <a:rPr lang="en-US" sz="1800" dirty="0">
                <a:solidFill>
                  <a:schemeClr val="bg1"/>
                </a:solidFill>
              </a:rPr>
              <a:t>Poor understanding of Social Security claiming and benefit calculations can undermine retirement outcomes. Employers can close this gap with tools such as interactive calculators, benefits guides and clear education on the basics.</a:t>
            </a:r>
          </a:p>
        </p:txBody>
      </p:sp>
      <p:graphicFrame>
        <p:nvGraphicFramePr>
          <p:cNvPr id="13" name="Chart 12">
            <a:extLst>
              <a:ext uri="{FF2B5EF4-FFF2-40B4-BE49-F238E27FC236}">
                <a16:creationId xmlns:a16="http://schemas.microsoft.com/office/drawing/2014/main" id="{63742A5C-793E-77AE-2879-A3D992F7B9C4}"/>
              </a:ext>
            </a:extLst>
          </p:cNvPr>
          <p:cNvGraphicFramePr/>
          <p:nvPr>
            <p:extLst>
              <p:ext uri="{D42A27DB-BD31-4B8C-83A1-F6EECF244321}">
                <p14:modId xmlns:p14="http://schemas.microsoft.com/office/powerpoint/2010/main" val="3772381973"/>
              </p:ext>
            </p:extLst>
          </p:nvPr>
        </p:nvGraphicFramePr>
        <p:xfrm>
          <a:off x="3828795" y="3050293"/>
          <a:ext cx="5592761" cy="2897153"/>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AAE7AEE3-0E00-BDB5-08B4-16410FB64788}"/>
              </a:ext>
            </a:extLst>
          </p:cNvPr>
          <p:cNvSpPr txBox="1"/>
          <p:nvPr/>
        </p:nvSpPr>
        <p:spPr>
          <a:xfrm>
            <a:off x="9884160" y="5327908"/>
            <a:ext cx="1982404" cy="365125"/>
          </a:xfrm>
          <a:prstGeom prst="rect">
            <a:avLst/>
          </a:prstGeom>
          <a:noFill/>
        </p:spPr>
        <p:txBody>
          <a:bodyPr wrap="square" lIns="0" tIns="0" rIns="0" bIns="0">
            <a:noAutofit/>
          </a:bodyPr>
          <a:lstStyle/>
          <a:p>
            <a:pPr>
              <a:lnSpc>
                <a:spcPct val="115000"/>
              </a:lnSpc>
              <a:spcAft>
                <a:spcPts val="529"/>
              </a:spcAft>
            </a:pPr>
            <a:r>
              <a:rPr lang="en-US" sz="1050" dirty="0">
                <a:latin typeface="Arial" panose="020B0604020202020204" pitchFamily="34" charset="0"/>
                <a:ea typeface="Calibri" panose="020F0502020204030204" pitchFamily="34" charset="0"/>
                <a:cs typeface="Arial" panose="020B0604020202020204" pitchFamily="34" charset="0"/>
              </a:rPr>
              <a:t>Percent of participant responses. Correct response in </a:t>
            </a:r>
            <a:r>
              <a:rPr lang="en-US" sz="1050" b="1" dirty="0">
                <a:latin typeface="Arial" panose="020B0604020202020204" pitchFamily="34" charset="0"/>
                <a:ea typeface="Calibri" panose="020F0502020204030204" pitchFamily="34" charset="0"/>
                <a:cs typeface="Arial" panose="020B0604020202020204" pitchFamily="34" charset="0"/>
              </a:rPr>
              <a:t>bold</a:t>
            </a:r>
            <a:r>
              <a:rPr lang="en-US" sz="1050" dirty="0">
                <a:latin typeface="Arial" panose="020B0604020202020204" pitchFamily="34" charset="0"/>
                <a:ea typeface="Calibri" panose="020F0502020204030204" pitchFamily="34" charset="0"/>
                <a:cs typeface="Arial" panose="020B0604020202020204" pitchFamily="34" charset="0"/>
              </a:rPr>
              <a:t>. </a:t>
            </a:r>
            <a:endParaRPr lang="en-US" sz="1100" dirty="0">
              <a:latin typeface="Arial" panose="020B0604020202020204" pitchFamily="34" charset="0"/>
              <a:ea typeface="Calibri" panose="020F050202020403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8F354929-CADA-CA6D-5074-E33B9E821F97}"/>
              </a:ext>
            </a:extLst>
          </p:cNvPr>
          <p:cNvSpPr>
            <a:spLocks noGrp="1"/>
          </p:cNvSpPr>
          <p:nvPr>
            <p:ph type="ftr" sz="quarter" idx="21"/>
          </p:nvPr>
        </p:nvSpPr>
        <p:spPr/>
        <p:txBody>
          <a:bodyPr/>
          <a:lstStyle/>
          <a:p>
            <a:endParaRPr lang="en-US" dirty="0"/>
          </a:p>
        </p:txBody>
      </p:sp>
      <p:sp>
        <p:nvSpPr>
          <p:cNvPr id="5" name="Slide Number Placeholder 4">
            <a:extLst>
              <a:ext uri="{FF2B5EF4-FFF2-40B4-BE49-F238E27FC236}">
                <a16:creationId xmlns:a16="http://schemas.microsoft.com/office/drawing/2014/main" id="{5A4B18D4-0E2B-B1AF-58DC-CD383EAF3FE2}"/>
              </a:ext>
            </a:extLst>
          </p:cNvPr>
          <p:cNvSpPr>
            <a:spLocks noGrp="1"/>
          </p:cNvSpPr>
          <p:nvPr>
            <p:ph type="sldNum" sz="quarter" idx="22"/>
          </p:nvPr>
        </p:nvSpPr>
        <p:spPr/>
        <p:txBody>
          <a:bodyPr/>
          <a:lstStyle/>
          <a:p>
            <a:fld id="{6772E023-1036-8A41-858B-B2D045903905}" type="slidenum">
              <a:rPr lang="en-US" smtClean="0"/>
              <a:pPr/>
              <a:t>45</a:t>
            </a:fld>
            <a:endParaRPr lang="en-US" dirty="0"/>
          </a:p>
        </p:txBody>
      </p:sp>
    </p:spTree>
    <p:extLst>
      <p:ext uri="{BB962C8B-B14F-4D97-AF65-F5344CB8AC3E}">
        <p14:creationId xmlns:p14="http://schemas.microsoft.com/office/powerpoint/2010/main" val="3504894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DEFA9BA-7AC3-B4F9-65AE-0CEBC049884D}"/>
              </a:ext>
            </a:extLst>
          </p:cNvPr>
          <p:cNvSpPr txBox="1"/>
          <p:nvPr/>
        </p:nvSpPr>
        <p:spPr>
          <a:xfrm>
            <a:off x="3613150" y="1792288"/>
            <a:ext cx="8243888" cy="1384300"/>
          </a:xfrm>
          <a:prstGeom prst="rect">
            <a:avLst/>
          </a:prstGeom>
          <a:solidFill>
            <a:srgbClr val="E3E5DC">
              <a:alpha val="70169"/>
            </a:srgbClr>
          </a:solidFill>
        </p:spPr>
        <p:txBody>
          <a:bodyPr wrap="square" lIns="548640" tIns="182880" rIns="640080" bIns="91440">
            <a:noAutofit/>
          </a:bodyPr>
          <a:lstStyle/>
          <a:p>
            <a:pPr>
              <a:spcAft>
                <a:spcPts val="529"/>
              </a:spcAft>
            </a:pPr>
            <a:r>
              <a:rPr lang="en-US" sz="1100" b="1" spc="200" dirty="0">
                <a:solidFill>
                  <a:schemeClr val="accent4"/>
                </a:solidFill>
                <a:latin typeface="Arial" panose="020B0604020202020204" pitchFamily="34" charset="0"/>
                <a:ea typeface="Calibri" panose="020F0502020204030204" pitchFamily="34" charset="0"/>
                <a:cs typeface="Arial" panose="020B0604020202020204" pitchFamily="34" charset="0"/>
              </a:rPr>
              <a:t>SAMPLE QUESTION</a:t>
            </a:r>
          </a:p>
          <a:p>
            <a:pPr>
              <a:spcAft>
                <a:spcPts val="529"/>
              </a:spcAft>
            </a:pPr>
            <a:r>
              <a:rPr lang="en-US" dirty="0">
                <a:cs typeface="Arial" panose="020B0604020202020204" pitchFamily="34" charset="0"/>
              </a:rPr>
              <a:t>How much of the cost for covered doctor visits and medical services does Medicare Part B typically pay once someone has met their annual deductible? </a:t>
            </a:r>
          </a:p>
        </p:txBody>
      </p:sp>
      <p:sp>
        <p:nvSpPr>
          <p:cNvPr id="2" name="Title 1">
            <a:extLst>
              <a:ext uri="{FF2B5EF4-FFF2-40B4-BE49-F238E27FC236}">
                <a16:creationId xmlns:a16="http://schemas.microsoft.com/office/drawing/2014/main" id="{C7DAE867-426A-67B5-1726-8E180778F8E0}"/>
              </a:ext>
            </a:extLst>
          </p:cNvPr>
          <p:cNvSpPr>
            <a:spLocks noGrp="1"/>
          </p:cNvSpPr>
          <p:nvPr>
            <p:ph type="title"/>
          </p:nvPr>
        </p:nvSpPr>
        <p:spPr/>
        <p:txBody>
          <a:bodyPr/>
          <a:lstStyle/>
          <a:p>
            <a:r>
              <a:rPr lang="en-US" dirty="0"/>
              <a:t>Medicare benefits</a:t>
            </a:r>
          </a:p>
        </p:txBody>
      </p:sp>
      <p:sp>
        <p:nvSpPr>
          <p:cNvPr id="3" name="Text Placeholder 2">
            <a:extLst>
              <a:ext uri="{FF2B5EF4-FFF2-40B4-BE49-F238E27FC236}">
                <a16:creationId xmlns:a16="http://schemas.microsoft.com/office/drawing/2014/main" id="{C5FA8B80-26C5-E3A8-2AE9-23C95D564C0E}"/>
              </a:ext>
            </a:extLst>
          </p:cNvPr>
          <p:cNvSpPr>
            <a:spLocks noGrp="1"/>
          </p:cNvSpPr>
          <p:nvPr>
            <p:ph type="body" sz="quarter" idx="23"/>
          </p:nvPr>
        </p:nvSpPr>
        <p:spPr/>
        <p:txBody>
          <a:bodyPr/>
          <a:lstStyle/>
          <a:p>
            <a:r>
              <a:rPr lang="en-US" dirty="0"/>
              <a:t>Source: Nuveen and TIAA Institute Participant Sentiment Survey on Lifetime Income (2025).</a:t>
            </a:r>
          </a:p>
        </p:txBody>
      </p:sp>
      <p:graphicFrame>
        <p:nvGraphicFramePr>
          <p:cNvPr id="7" name="Chart 6">
            <a:extLst>
              <a:ext uri="{FF2B5EF4-FFF2-40B4-BE49-F238E27FC236}">
                <a16:creationId xmlns:a16="http://schemas.microsoft.com/office/drawing/2014/main" id="{4DEBB2EF-C47A-E7EC-2D15-10255C7E7744}"/>
              </a:ext>
            </a:extLst>
          </p:cNvPr>
          <p:cNvGraphicFramePr/>
          <p:nvPr>
            <p:extLst>
              <p:ext uri="{D42A27DB-BD31-4B8C-83A1-F6EECF244321}">
                <p14:modId xmlns:p14="http://schemas.microsoft.com/office/powerpoint/2010/main" val="3799763808"/>
              </p:ext>
            </p:extLst>
          </p:nvPr>
        </p:nvGraphicFramePr>
        <p:xfrm>
          <a:off x="3907002" y="3228662"/>
          <a:ext cx="5977158" cy="2989262"/>
        </p:xfrm>
        <a:graphic>
          <a:graphicData uri="http://schemas.openxmlformats.org/drawingml/2006/chart">
            <c:chart xmlns:c="http://schemas.openxmlformats.org/drawingml/2006/chart" xmlns:r="http://schemas.openxmlformats.org/officeDocument/2006/relationships" r:id="rId3"/>
          </a:graphicData>
        </a:graphic>
      </p:graphicFrame>
      <p:sp>
        <p:nvSpPr>
          <p:cNvPr id="9" name="Footer Placeholder 8">
            <a:extLst>
              <a:ext uri="{FF2B5EF4-FFF2-40B4-BE49-F238E27FC236}">
                <a16:creationId xmlns:a16="http://schemas.microsoft.com/office/drawing/2014/main" id="{28CBF8B9-E16C-DC31-0690-E12A4F27F43F}"/>
              </a:ext>
            </a:extLst>
          </p:cNvPr>
          <p:cNvSpPr>
            <a:spLocks noGrp="1"/>
          </p:cNvSpPr>
          <p:nvPr>
            <p:ph type="ftr" sz="quarter" idx="21"/>
          </p:nvPr>
        </p:nvSpPr>
        <p:spPr/>
        <p:txBody>
          <a:bodyPr/>
          <a:lstStyle/>
          <a:p>
            <a:endParaRPr lang="en-US" dirty="0"/>
          </a:p>
        </p:txBody>
      </p:sp>
      <p:sp>
        <p:nvSpPr>
          <p:cNvPr id="10" name="Slide Number Placeholder 9">
            <a:extLst>
              <a:ext uri="{FF2B5EF4-FFF2-40B4-BE49-F238E27FC236}">
                <a16:creationId xmlns:a16="http://schemas.microsoft.com/office/drawing/2014/main" id="{3604DFF7-8010-11CD-1399-58F571A1AF8E}"/>
              </a:ext>
            </a:extLst>
          </p:cNvPr>
          <p:cNvSpPr>
            <a:spLocks noGrp="1"/>
          </p:cNvSpPr>
          <p:nvPr>
            <p:ph type="sldNum" sz="quarter" idx="22"/>
          </p:nvPr>
        </p:nvSpPr>
        <p:spPr/>
        <p:txBody>
          <a:bodyPr/>
          <a:lstStyle/>
          <a:p>
            <a:fld id="{6772E023-1036-8A41-858B-B2D045903905}" type="slidenum">
              <a:rPr lang="en-US" smtClean="0"/>
              <a:pPr/>
              <a:t>46</a:t>
            </a:fld>
            <a:endParaRPr lang="en-US" dirty="0"/>
          </a:p>
        </p:txBody>
      </p:sp>
      <p:sp>
        <p:nvSpPr>
          <p:cNvPr id="12" name="TextBox 11">
            <a:extLst>
              <a:ext uri="{FF2B5EF4-FFF2-40B4-BE49-F238E27FC236}">
                <a16:creationId xmlns:a16="http://schemas.microsoft.com/office/drawing/2014/main" id="{E30B0DFE-CB3F-DB20-486C-6461C85D27FA}"/>
              </a:ext>
            </a:extLst>
          </p:cNvPr>
          <p:cNvSpPr txBox="1"/>
          <p:nvPr/>
        </p:nvSpPr>
        <p:spPr>
          <a:xfrm>
            <a:off x="344489" y="1292016"/>
            <a:ext cx="3484306" cy="4467434"/>
          </a:xfrm>
          <a:prstGeom prst="round1Rect">
            <a:avLst>
              <a:gd name="adj" fmla="val 26144"/>
            </a:avLst>
          </a:prstGeom>
          <a:solidFill>
            <a:schemeClr val="tx2"/>
          </a:solidFill>
        </p:spPr>
        <p:txBody>
          <a:bodyPr vert="horz" wrap="square" lIns="274320" tIns="274320" rIns="274320" bIns="274320" rtlCol="0">
            <a:noAutofit/>
          </a:bodyPr>
          <a:lstStyle>
            <a:lvl1pPr indent="0" defTabSz="502920">
              <a:lnSpc>
                <a:spcPct val="100000"/>
              </a:lnSpc>
              <a:spcBef>
                <a:spcPts val="600"/>
              </a:spcBef>
              <a:spcAft>
                <a:spcPts val="1032"/>
              </a:spcAft>
              <a:buFont typeface="Arial" panose="020B0604020202020204" pitchFamily="34" charset="0"/>
              <a:buNone/>
              <a:defRPr sz="2400">
                <a:solidFill>
                  <a:schemeClr val="tx2"/>
                </a:solidFill>
              </a:defRPr>
            </a:lvl1pPr>
            <a:lvl2pPr marL="342900" indent="-342900" defTabSz="502920">
              <a:lnSpc>
                <a:spcPct val="100000"/>
              </a:lnSpc>
              <a:spcBef>
                <a:spcPts val="600"/>
              </a:spcBef>
              <a:spcAft>
                <a:spcPts val="1032"/>
              </a:spcAft>
              <a:buFont typeface="Arial" panose="020B0604020202020204" pitchFamily="34" charset="0"/>
              <a:buChar char="•"/>
              <a:defRPr sz="2000" b="1">
                <a:solidFill>
                  <a:schemeClr val="tx2"/>
                </a:solidFill>
              </a:defRPr>
            </a:lvl2pPr>
            <a:lvl3pPr marL="114300" indent="-114300" defTabSz="502920">
              <a:lnSpc>
                <a:spcPct val="100000"/>
              </a:lnSpc>
              <a:spcBef>
                <a:spcPts val="600"/>
              </a:spcBef>
              <a:spcAft>
                <a:spcPts val="1032"/>
              </a:spcAft>
              <a:buFont typeface="Arial" panose="020B0604020202020204" pitchFamily="34" charset="0"/>
              <a:buChar char="•"/>
              <a:defRPr sz="1600">
                <a:solidFill>
                  <a:schemeClr val="tx2"/>
                </a:solidFill>
              </a:defRPr>
            </a:lvl3pPr>
            <a:lvl4pPr marL="400050" indent="-228600" defTabSz="502920">
              <a:lnSpc>
                <a:spcPct val="100000"/>
              </a:lnSpc>
              <a:spcBef>
                <a:spcPts val="600"/>
              </a:spcBef>
              <a:spcAft>
                <a:spcPts val="1032"/>
              </a:spcAft>
              <a:buFont typeface="Georgia" panose="02040502050405020303" pitchFamily="18" charset="0"/>
              <a:buChar char="—"/>
              <a:tabLst/>
              <a:defRPr sz="1600">
                <a:solidFill>
                  <a:schemeClr val="tx2"/>
                </a:solidFill>
              </a:defRPr>
            </a:lvl4pPr>
            <a:lvl5pPr marL="571500" indent="-171450" defTabSz="502920">
              <a:lnSpc>
                <a:spcPct val="100000"/>
              </a:lnSpc>
              <a:spcBef>
                <a:spcPts val="600"/>
              </a:spcBef>
              <a:spcAft>
                <a:spcPts val="1032"/>
              </a:spcAft>
              <a:buFont typeface="Arial" panose="020B0604020202020204" pitchFamily="34" charset="0"/>
              <a:buChar char="•"/>
              <a:defRPr sz="1600">
                <a:solidFill>
                  <a:schemeClr val="tx2"/>
                </a:solidFill>
              </a:defRPr>
            </a:lvl5pPr>
            <a:lvl6pPr marL="742950" indent="-171450" defTabSz="502920">
              <a:lnSpc>
                <a:spcPct val="100000"/>
              </a:lnSpc>
              <a:spcBef>
                <a:spcPct val="20000"/>
              </a:spcBef>
              <a:spcAft>
                <a:spcPts val="432"/>
              </a:spcAft>
              <a:buFont typeface="Georgia" panose="02040502050405020303" pitchFamily="18" charset="0"/>
              <a:buChar char="—"/>
              <a:defRPr sz="1600" baseline="0">
                <a:solidFill>
                  <a:schemeClr val="tx2"/>
                </a:solidFill>
              </a:defRPr>
            </a:lvl6pPr>
            <a:lvl7pPr marL="3268980" indent="-251460" defTabSz="502920">
              <a:spcBef>
                <a:spcPct val="20000"/>
              </a:spcBef>
              <a:buFont typeface="Arial"/>
              <a:buChar char="•"/>
              <a:defRPr sz="800"/>
            </a:lvl7pPr>
            <a:lvl8pPr marL="3771900" indent="-251460" defTabSz="502920">
              <a:spcBef>
                <a:spcPct val="20000"/>
              </a:spcBef>
              <a:buFont typeface="Arial"/>
              <a:buChar char="•"/>
              <a:defRPr sz="2200"/>
            </a:lvl8pPr>
            <a:lvl9pPr marL="4274820" indent="-251460" defTabSz="502920">
              <a:spcBef>
                <a:spcPct val="20000"/>
              </a:spcBef>
              <a:buFont typeface="Arial"/>
              <a:buChar char="•"/>
              <a:defRPr sz="2200"/>
            </a:lvl9pPr>
          </a:lstStyle>
          <a:p>
            <a:r>
              <a:rPr lang="en-US" sz="1800" dirty="0">
                <a:solidFill>
                  <a:schemeClr val="bg1"/>
                </a:solidFill>
              </a:rPr>
              <a:t>By helping employees navigate the confusing Medicare landscape, especially those who are nearing retirement, plan sponsors can keep participants up-to-date on Medicare policies and practices to help maximize their benefits and reduce expenses.</a:t>
            </a:r>
          </a:p>
        </p:txBody>
      </p:sp>
      <p:sp>
        <p:nvSpPr>
          <p:cNvPr id="13" name="TextBox 12">
            <a:extLst>
              <a:ext uri="{FF2B5EF4-FFF2-40B4-BE49-F238E27FC236}">
                <a16:creationId xmlns:a16="http://schemas.microsoft.com/office/drawing/2014/main" id="{DD1B594E-7DC7-D916-2349-99939F3A90E3}"/>
              </a:ext>
            </a:extLst>
          </p:cNvPr>
          <p:cNvSpPr txBox="1"/>
          <p:nvPr/>
        </p:nvSpPr>
        <p:spPr>
          <a:xfrm>
            <a:off x="9884160" y="5327908"/>
            <a:ext cx="1982404" cy="365125"/>
          </a:xfrm>
          <a:prstGeom prst="rect">
            <a:avLst/>
          </a:prstGeom>
          <a:noFill/>
        </p:spPr>
        <p:txBody>
          <a:bodyPr wrap="square" lIns="0" tIns="0" rIns="0" bIns="0">
            <a:noAutofit/>
          </a:bodyPr>
          <a:lstStyle/>
          <a:p>
            <a:pPr>
              <a:lnSpc>
                <a:spcPct val="115000"/>
              </a:lnSpc>
              <a:spcAft>
                <a:spcPts val="529"/>
              </a:spcAft>
            </a:pPr>
            <a:r>
              <a:rPr lang="en-US" sz="1050" dirty="0">
                <a:latin typeface="Arial" panose="020B0604020202020204" pitchFamily="34" charset="0"/>
                <a:ea typeface="Calibri" panose="020F0502020204030204" pitchFamily="34" charset="0"/>
                <a:cs typeface="Arial" panose="020B0604020202020204" pitchFamily="34" charset="0"/>
              </a:rPr>
              <a:t>Percent of participant responses. Correct response in </a:t>
            </a:r>
            <a:r>
              <a:rPr lang="en-US" sz="1050" b="1" dirty="0">
                <a:latin typeface="Arial" panose="020B0604020202020204" pitchFamily="34" charset="0"/>
                <a:ea typeface="Calibri" panose="020F0502020204030204" pitchFamily="34" charset="0"/>
                <a:cs typeface="Arial" panose="020B0604020202020204" pitchFamily="34" charset="0"/>
              </a:rPr>
              <a:t>bold</a:t>
            </a:r>
            <a:r>
              <a:rPr lang="en-US" sz="1050" dirty="0">
                <a:latin typeface="Arial" panose="020B0604020202020204" pitchFamily="34" charset="0"/>
                <a:ea typeface="Calibri" panose="020F0502020204030204" pitchFamily="34" charset="0"/>
                <a:cs typeface="Arial" panose="020B0604020202020204" pitchFamily="34" charset="0"/>
              </a:rPr>
              <a:t>. </a:t>
            </a:r>
            <a:endParaRPr lang="en-US" sz="11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315961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E4A00-37E2-55AA-8EF5-253AE24B3A23}"/>
              </a:ext>
            </a:extLst>
          </p:cNvPr>
          <p:cNvSpPr>
            <a:spLocks noGrp="1"/>
          </p:cNvSpPr>
          <p:nvPr>
            <p:ph type="title"/>
          </p:nvPr>
        </p:nvSpPr>
        <p:spPr/>
        <p:txBody>
          <a:bodyPr/>
          <a:lstStyle/>
          <a:p>
            <a:pPr defTabSz="443777">
              <a:lnSpc>
                <a:spcPct val="100000"/>
              </a:lnSpc>
              <a:defRPr/>
            </a:pPr>
            <a:r>
              <a:rPr lang="en-US" sz="3200" b="1" dirty="0">
                <a:solidFill>
                  <a:schemeClr val="tx2"/>
                </a:solidFill>
              </a:rPr>
              <a:t>401(k) saving and withdrawals</a:t>
            </a:r>
          </a:p>
        </p:txBody>
      </p:sp>
      <p:sp>
        <p:nvSpPr>
          <p:cNvPr id="3" name="Text Placeholder 2">
            <a:extLst>
              <a:ext uri="{FF2B5EF4-FFF2-40B4-BE49-F238E27FC236}">
                <a16:creationId xmlns:a16="http://schemas.microsoft.com/office/drawing/2014/main" id="{3770F1B1-5A61-9358-FE57-B5F5425D58ED}"/>
              </a:ext>
            </a:extLst>
          </p:cNvPr>
          <p:cNvSpPr>
            <a:spLocks noGrp="1"/>
          </p:cNvSpPr>
          <p:nvPr>
            <p:ph type="body" sz="quarter" idx="23"/>
          </p:nvPr>
        </p:nvSpPr>
        <p:spPr/>
        <p:txBody>
          <a:bodyPr/>
          <a:lstStyle/>
          <a:p>
            <a:r>
              <a:rPr lang="en-US" dirty="0"/>
              <a:t>Source: Nuveen and TIAA Institute Participant Sentiment Survey on Lifetime Income (2025).</a:t>
            </a:r>
          </a:p>
        </p:txBody>
      </p:sp>
      <p:graphicFrame>
        <p:nvGraphicFramePr>
          <p:cNvPr id="6" name="Chart 5">
            <a:extLst>
              <a:ext uri="{FF2B5EF4-FFF2-40B4-BE49-F238E27FC236}">
                <a16:creationId xmlns:a16="http://schemas.microsoft.com/office/drawing/2014/main" id="{F868FAF3-57B9-ED9E-33F7-C6584ED37B83}"/>
              </a:ext>
            </a:extLst>
          </p:cNvPr>
          <p:cNvGraphicFramePr/>
          <p:nvPr>
            <p:extLst>
              <p:ext uri="{D42A27DB-BD31-4B8C-83A1-F6EECF244321}">
                <p14:modId xmlns:p14="http://schemas.microsoft.com/office/powerpoint/2010/main" val="352303987"/>
              </p:ext>
            </p:extLst>
          </p:nvPr>
        </p:nvGraphicFramePr>
        <p:xfrm>
          <a:off x="3831017" y="2912619"/>
          <a:ext cx="6422072" cy="2903667"/>
        </p:xfrm>
        <a:graphic>
          <a:graphicData uri="http://schemas.openxmlformats.org/drawingml/2006/chart">
            <c:chart xmlns:c="http://schemas.openxmlformats.org/drawingml/2006/chart" xmlns:r="http://schemas.openxmlformats.org/officeDocument/2006/relationships" r:id="rId3"/>
          </a:graphicData>
        </a:graphic>
      </p:graphicFrame>
      <p:sp>
        <p:nvSpPr>
          <p:cNvPr id="9" name="Footer Placeholder 8">
            <a:extLst>
              <a:ext uri="{FF2B5EF4-FFF2-40B4-BE49-F238E27FC236}">
                <a16:creationId xmlns:a16="http://schemas.microsoft.com/office/drawing/2014/main" id="{75230551-687B-EA3C-CD6C-904D8CF85B5E}"/>
              </a:ext>
            </a:extLst>
          </p:cNvPr>
          <p:cNvSpPr>
            <a:spLocks noGrp="1"/>
          </p:cNvSpPr>
          <p:nvPr>
            <p:ph type="ftr" sz="quarter" idx="21"/>
          </p:nvPr>
        </p:nvSpPr>
        <p:spPr/>
        <p:txBody>
          <a:bodyPr/>
          <a:lstStyle/>
          <a:p>
            <a:endParaRPr lang="en-US" dirty="0"/>
          </a:p>
        </p:txBody>
      </p:sp>
      <p:sp>
        <p:nvSpPr>
          <p:cNvPr id="10" name="Slide Number Placeholder 9">
            <a:extLst>
              <a:ext uri="{FF2B5EF4-FFF2-40B4-BE49-F238E27FC236}">
                <a16:creationId xmlns:a16="http://schemas.microsoft.com/office/drawing/2014/main" id="{CA55D3D2-3352-9B9D-B178-C8376F4C2783}"/>
              </a:ext>
            </a:extLst>
          </p:cNvPr>
          <p:cNvSpPr>
            <a:spLocks noGrp="1"/>
          </p:cNvSpPr>
          <p:nvPr>
            <p:ph type="sldNum" sz="quarter" idx="22"/>
          </p:nvPr>
        </p:nvSpPr>
        <p:spPr/>
        <p:txBody>
          <a:bodyPr/>
          <a:lstStyle/>
          <a:p>
            <a:fld id="{6772E023-1036-8A41-858B-B2D045903905}" type="slidenum">
              <a:rPr lang="en-US" smtClean="0"/>
              <a:pPr/>
              <a:t>47</a:t>
            </a:fld>
            <a:endParaRPr lang="en-US" dirty="0"/>
          </a:p>
        </p:txBody>
      </p:sp>
      <p:sp>
        <p:nvSpPr>
          <p:cNvPr id="11" name="TextBox 10">
            <a:extLst>
              <a:ext uri="{FF2B5EF4-FFF2-40B4-BE49-F238E27FC236}">
                <a16:creationId xmlns:a16="http://schemas.microsoft.com/office/drawing/2014/main" id="{6A363713-6374-A14A-673D-C5B27E119F7C}"/>
              </a:ext>
            </a:extLst>
          </p:cNvPr>
          <p:cNvSpPr txBox="1"/>
          <p:nvPr/>
        </p:nvSpPr>
        <p:spPr>
          <a:xfrm>
            <a:off x="3613150" y="1792288"/>
            <a:ext cx="8243888" cy="1384300"/>
          </a:xfrm>
          <a:prstGeom prst="rect">
            <a:avLst/>
          </a:prstGeom>
          <a:solidFill>
            <a:srgbClr val="E3E5DC">
              <a:alpha val="70169"/>
            </a:srgbClr>
          </a:solidFill>
        </p:spPr>
        <p:txBody>
          <a:bodyPr wrap="square" lIns="548640" tIns="182880" rIns="640080" bIns="91440">
            <a:noAutofit/>
          </a:bodyPr>
          <a:lstStyle/>
          <a:p>
            <a:pPr>
              <a:spcAft>
                <a:spcPts val="529"/>
              </a:spcAft>
            </a:pPr>
            <a:r>
              <a:rPr lang="en-US" sz="1100" b="1" spc="200" dirty="0">
                <a:solidFill>
                  <a:schemeClr val="accent4"/>
                </a:solidFill>
                <a:latin typeface="Arial" panose="020B0604020202020204" pitchFamily="34" charset="0"/>
                <a:ea typeface="Calibri" panose="020F0502020204030204" pitchFamily="34" charset="0"/>
                <a:cs typeface="Arial" panose="020B0604020202020204" pitchFamily="34" charset="0"/>
              </a:rPr>
              <a:t>SAMPLE QUESTION</a:t>
            </a:r>
          </a:p>
          <a:p>
            <a:pPr>
              <a:spcAft>
                <a:spcPts val="529"/>
              </a:spcAft>
            </a:pPr>
            <a:r>
              <a:rPr lang="en-US" dirty="0">
                <a:cs typeface="Arial" panose="020B0604020202020204" pitchFamily="34" charset="0"/>
              </a:rPr>
              <a:t>When can someone who retired at age 60 with a 401(k) funded by pre-tax contributions begin withdrawing money without an early withdrawal penalty? </a:t>
            </a:r>
          </a:p>
        </p:txBody>
      </p:sp>
      <p:sp>
        <p:nvSpPr>
          <p:cNvPr id="12" name="TextBox 11">
            <a:extLst>
              <a:ext uri="{FF2B5EF4-FFF2-40B4-BE49-F238E27FC236}">
                <a16:creationId xmlns:a16="http://schemas.microsoft.com/office/drawing/2014/main" id="{0D67FA77-B79C-3EE8-D9C3-5AD673AB52E4}"/>
              </a:ext>
            </a:extLst>
          </p:cNvPr>
          <p:cNvSpPr txBox="1"/>
          <p:nvPr/>
        </p:nvSpPr>
        <p:spPr>
          <a:xfrm>
            <a:off x="344489" y="1292016"/>
            <a:ext cx="3484306" cy="4467434"/>
          </a:xfrm>
          <a:prstGeom prst="round1Rect">
            <a:avLst>
              <a:gd name="adj" fmla="val 26144"/>
            </a:avLst>
          </a:prstGeom>
          <a:solidFill>
            <a:schemeClr val="tx2"/>
          </a:solidFill>
        </p:spPr>
        <p:txBody>
          <a:bodyPr vert="horz" wrap="square" lIns="274320" tIns="274320" rIns="182880" bIns="274320" rtlCol="0">
            <a:noAutofit/>
          </a:bodyPr>
          <a:lstStyle>
            <a:lvl1pPr indent="0" defTabSz="502920">
              <a:lnSpc>
                <a:spcPct val="100000"/>
              </a:lnSpc>
              <a:spcBef>
                <a:spcPts val="600"/>
              </a:spcBef>
              <a:spcAft>
                <a:spcPts val="1032"/>
              </a:spcAft>
              <a:buFont typeface="Arial" panose="020B0604020202020204" pitchFamily="34" charset="0"/>
              <a:buNone/>
              <a:defRPr sz="2400">
                <a:solidFill>
                  <a:schemeClr val="tx2"/>
                </a:solidFill>
              </a:defRPr>
            </a:lvl1pPr>
            <a:lvl2pPr marL="342900" indent="-342900" defTabSz="502920">
              <a:lnSpc>
                <a:spcPct val="100000"/>
              </a:lnSpc>
              <a:spcBef>
                <a:spcPts val="600"/>
              </a:spcBef>
              <a:spcAft>
                <a:spcPts val="1032"/>
              </a:spcAft>
              <a:buFont typeface="Arial" panose="020B0604020202020204" pitchFamily="34" charset="0"/>
              <a:buChar char="•"/>
              <a:defRPr sz="2000" b="1">
                <a:solidFill>
                  <a:schemeClr val="tx2"/>
                </a:solidFill>
              </a:defRPr>
            </a:lvl2pPr>
            <a:lvl3pPr marL="114300" indent="-114300" defTabSz="502920">
              <a:lnSpc>
                <a:spcPct val="100000"/>
              </a:lnSpc>
              <a:spcBef>
                <a:spcPts val="600"/>
              </a:spcBef>
              <a:spcAft>
                <a:spcPts val="1032"/>
              </a:spcAft>
              <a:buFont typeface="Arial" panose="020B0604020202020204" pitchFamily="34" charset="0"/>
              <a:buChar char="•"/>
              <a:defRPr sz="1600">
                <a:solidFill>
                  <a:schemeClr val="tx2"/>
                </a:solidFill>
              </a:defRPr>
            </a:lvl3pPr>
            <a:lvl4pPr marL="400050" indent="-228600" defTabSz="502920">
              <a:lnSpc>
                <a:spcPct val="100000"/>
              </a:lnSpc>
              <a:spcBef>
                <a:spcPts val="600"/>
              </a:spcBef>
              <a:spcAft>
                <a:spcPts val="1032"/>
              </a:spcAft>
              <a:buFont typeface="Georgia" panose="02040502050405020303" pitchFamily="18" charset="0"/>
              <a:buChar char="—"/>
              <a:tabLst/>
              <a:defRPr sz="1600">
                <a:solidFill>
                  <a:schemeClr val="tx2"/>
                </a:solidFill>
              </a:defRPr>
            </a:lvl4pPr>
            <a:lvl5pPr marL="571500" indent="-171450" defTabSz="502920">
              <a:lnSpc>
                <a:spcPct val="100000"/>
              </a:lnSpc>
              <a:spcBef>
                <a:spcPts val="600"/>
              </a:spcBef>
              <a:spcAft>
                <a:spcPts val="1032"/>
              </a:spcAft>
              <a:buFont typeface="Arial" panose="020B0604020202020204" pitchFamily="34" charset="0"/>
              <a:buChar char="•"/>
              <a:defRPr sz="1600">
                <a:solidFill>
                  <a:schemeClr val="tx2"/>
                </a:solidFill>
              </a:defRPr>
            </a:lvl5pPr>
            <a:lvl6pPr marL="742950" indent="-171450" defTabSz="502920">
              <a:lnSpc>
                <a:spcPct val="100000"/>
              </a:lnSpc>
              <a:spcBef>
                <a:spcPct val="20000"/>
              </a:spcBef>
              <a:spcAft>
                <a:spcPts val="432"/>
              </a:spcAft>
              <a:buFont typeface="Georgia" panose="02040502050405020303" pitchFamily="18" charset="0"/>
              <a:buChar char="—"/>
              <a:defRPr sz="1600" baseline="0">
                <a:solidFill>
                  <a:schemeClr val="tx2"/>
                </a:solidFill>
              </a:defRPr>
            </a:lvl6pPr>
            <a:lvl7pPr marL="3268980" indent="-251460" defTabSz="502920">
              <a:spcBef>
                <a:spcPct val="20000"/>
              </a:spcBef>
              <a:buFont typeface="Arial"/>
              <a:buChar char="•"/>
              <a:defRPr sz="800"/>
            </a:lvl7pPr>
            <a:lvl8pPr marL="3771900" indent="-251460" defTabSz="502920">
              <a:spcBef>
                <a:spcPct val="20000"/>
              </a:spcBef>
              <a:buFont typeface="Arial"/>
              <a:buChar char="•"/>
              <a:defRPr sz="2200"/>
            </a:lvl8pPr>
            <a:lvl9pPr marL="4274820" indent="-251460" defTabSz="502920">
              <a:spcBef>
                <a:spcPct val="20000"/>
              </a:spcBef>
              <a:buFont typeface="Arial"/>
              <a:buChar char="•"/>
              <a:defRPr sz="2200"/>
            </a:lvl9pPr>
          </a:lstStyle>
          <a:p>
            <a:r>
              <a:rPr lang="en-US" sz="1800" dirty="0">
                <a:solidFill>
                  <a:schemeClr val="bg1"/>
                </a:solidFill>
              </a:rPr>
              <a:t>Participants’ understanding of key 401(k) saving and withdrawal considerations can significantly influence their retirement outcomes. Employers can help by offering targeted education, interactive tools and non-interactive resources.</a:t>
            </a:r>
          </a:p>
        </p:txBody>
      </p:sp>
      <p:sp>
        <p:nvSpPr>
          <p:cNvPr id="13" name="TextBox 12">
            <a:extLst>
              <a:ext uri="{FF2B5EF4-FFF2-40B4-BE49-F238E27FC236}">
                <a16:creationId xmlns:a16="http://schemas.microsoft.com/office/drawing/2014/main" id="{522A3B6A-50A0-6276-E211-6270341CC250}"/>
              </a:ext>
            </a:extLst>
          </p:cNvPr>
          <p:cNvSpPr txBox="1"/>
          <p:nvPr/>
        </p:nvSpPr>
        <p:spPr>
          <a:xfrm>
            <a:off x="9884160" y="5327908"/>
            <a:ext cx="1982404" cy="365125"/>
          </a:xfrm>
          <a:prstGeom prst="rect">
            <a:avLst/>
          </a:prstGeom>
          <a:noFill/>
        </p:spPr>
        <p:txBody>
          <a:bodyPr wrap="square" lIns="0" tIns="0" rIns="0" bIns="0">
            <a:noAutofit/>
          </a:bodyPr>
          <a:lstStyle/>
          <a:p>
            <a:pPr>
              <a:lnSpc>
                <a:spcPct val="115000"/>
              </a:lnSpc>
              <a:spcAft>
                <a:spcPts val="529"/>
              </a:spcAft>
            </a:pPr>
            <a:r>
              <a:rPr lang="en-US" sz="1050" dirty="0">
                <a:latin typeface="Arial" panose="020B0604020202020204" pitchFamily="34" charset="0"/>
                <a:ea typeface="Calibri" panose="020F0502020204030204" pitchFamily="34" charset="0"/>
                <a:cs typeface="Arial" panose="020B0604020202020204" pitchFamily="34" charset="0"/>
              </a:rPr>
              <a:t>Percent of participant responses. Correct response in </a:t>
            </a:r>
            <a:r>
              <a:rPr lang="en-US" sz="1050" b="1" dirty="0">
                <a:latin typeface="Arial" panose="020B0604020202020204" pitchFamily="34" charset="0"/>
                <a:ea typeface="Calibri" panose="020F0502020204030204" pitchFamily="34" charset="0"/>
                <a:cs typeface="Arial" panose="020B0604020202020204" pitchFamily="34" charset="0"/>
              </a:rPr>
              <a:t>bold</a:t>
            </a:r>
            <a:r>
              <a:rPr lang="en-US" sz="1050" dirty="0">
                <a:latin typeface="Arial" panose="020B0604020202020204" pitchFamily="34" charset="0"/>
                <a:ea typeface="Calibri" panose="020F0502020204030204" pitchFamily="34" charset="0"/>
                <a:cs typeface="Arial" panose="020B0604020202020204" pitchFamily="34" charset="0"/>
              </a:rPr>
              <a:t>. </a:t>
            </a:r>
            <a:endParaRPr lang="en-US" sz="11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07565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14B30-880B-1B67-B9F9-3864E1674B09}"/>
              </a:ext>
            </a:extLst>
          </p:cNvPr>
          <p:cNvSpPr>
            <a:spLocks noGrp="1"/>
          </p:cNvSpPr>
          <p:nvPr>
            <p:ph type="title"/>
          </p:nvPr>
        </p:nvSpPr>
        <p:spPr/>
        <p:txBody>
          <a:bodyPr/>
          <a:lstStyle/>
          <a:p>
            <a:r>
              <a:rPr lang="en-US" sz="3200" b="1" dirty="0">
                <a:solidFill>
                  <a:schemeClr val="tx2"/>
                </a:solidFill>
              </a:rPr>
              <a:t>Long-term care</a:t>
            </a:r>
            <a:r>
              <a:rPr lang="en-US" dirty="0">
                <a:effectLst/>
              </a:rPr>
              <a:t> </a:t>
            </a:r>
            <a:endParaRPr lang="en-US" dirty="0"/>
          </a:p>
        </p:txBody>
      </p:sp>
      <p:sp>
        <p:nvSpPr>
          <p:cNvPr id="3" name="Text Placeholder 2">
            <a:extLst>
              <a:ext uri="{FF2B5EF4-FFF2-40B4-BE49-F238E27FC236}">
                <a16:creationId xmlns:a16="http://schemas.microsoft.com/office/drawing/2014/main" id="{1915CBD3-4F52-E598-72C3-F8CA5674383D}"/>
              </a:ext>
            </a:extLst>
          </p:cNvPr>
          <p:cNvSpPr>
            <a:spLocks noGrp="1"/>
          </p:cNvSpPr>
          <p:nvPr>
            <p:ph type="body" sz="quarter" idx="23"/>
          </p:nvPr>
        </p:nvSpPr>
        <p:spPr/>
        <p:txBody>
          <a:bodyPr/>
          <a:lstStyle/>
          <a:p>
            <a:r>
              <a:rPr lang="en-US" dirty="0"/>
              <a:t>Source: Nuveen and TIAA Institute Participant Sentiment Survey on Lifetime Income (2025).</a:t>
            </a:r>
          </a:p>
        </p:txBody>
      </p:sp>
      <p:graphicFrame>
        <p:nvGraphicFramePr>
          <p:cNvPr id="6" name="Chart 5">
            <a:extLst>
              <a:ext uri="{FF2B5EF4-FFF2-40B4-BE49-F238E27FC236}">
                <a16:creationId xmlns:a16="http://schemas.microsoft.com/office/drawing/2014/main" id="{666B9351-C5CD-50AB-4BA3-3A327B4642A8}"/>
              </a:ext>
            </a:extLst>
          </p:cNvPr>
          <p:cNvGraphicFramePr/>
          <p:nvPr>
            <p:extLst>
              <p:ext uri="{D42A27DB-BD31-4B8C-83A1-F6EECF244321}">
                <p14:modId xmlns:p14="http://schemas.microsoft.com/office/powerpoint/2010/main" val="2746553019"/>
              </p:ext>
            </p:extLst>
          </p:nvPr>
        </p:nvGraphicFramePr>
        <p:xfrm>
          <a:off x="3689095" y="2545678"/>
          <a:ext cx="5977158" cy="3430186"/>
        </p:xfrm>
        <a:graphic>
          <a:graphicData uri="http://schemas.openxmlformats.org/drawingml/2006/chart">
            <c:chart xmlns:c="http://schemas.openxmlformats.org/drawingml/2006/chart" xmlns:r="http://schemas.openxmlformats.org/officeDocument/2006/relationships" r:id="rId3"/>
          </a:graphicData>
        </a:graphic>
      </p:graphicFrame>
      <p:sp>
        <p:nvSpPr>
          <p:cNvPr id="10" name="Footer Placeholder 9">
            <a:extLst>
              <a:ext uri="{FF2B5EF4-FFF2-40B4-BE49-F238E27FC236}">
                <a16:creationId xmlns:a16="http://schemas.microsoft.com/office/drawing/2014/main" id="{9D5210B8-A7FC-F891-99ED-00B6B98C77C9}"/>
              </a:ext>
            </a:extLst>
          </p:cNvPr>
          <p:cNvSpPr>
            <a:spLocks noGrp="1"/>
          </p:cNvSpPr>
          <p:nvPr>
            <p:ph type="ftr" sz="quarter" idx="21"/>
          </p:nvPr>
        </p:nvSpPr>
        <p:spPr/>
        <p:txBody>
          <a:bodyPr/>
          <a:lstStyle/>
          <a:p>
            <a:endParaRPr lang="en-US" dirty="0"/>
          </a:p>
        </p:txBody>
      </p:sp>
      <p:sp>
        <p:nvSpPr>
          <p:cNvPr id="11" name="Slide Number Placeholder 10">
            <a:extLst>
              <a:ext uri="{FF2B5EF4-FFF2-40B4-BE49-F238E27FC236}">
                <a16:creationId xmlns:a16="http://schemas.microsoft.com/office/drawing/2014/main" id="{7D7B15E4-E284-FD62-01C6-480DA40B8737}"/>
              </a:ext>
            </a:extLst>
          </p:cNvPr>
          <p:cNvSpPr>
            <a:spLocks noGrp="1"/>
          </p:cNvSpPr>
          <p:nvPr>
            <p:ph type="sldNum" sz="quarter" idx="22"/>
          </p:nvPr>
        </p:nvSpPr>
        <p:spPr/>
        <p:txBody>
          <a:bodyPr/>
          <a:lstStyle/>
          <a:p>
            <a:fld id="{6772E023-1036-8A41-858B-B2D045903905}" type="slidenum">
              <a:rPr lang="en-US" smtClean="0"/>
              <a:pPr/>
              <a:t>48</a:t>
            </a:fld>
            <a:endParaRPr lang="en-US" dirty="0"/>
          </a:p>
        </p:txBody>
      </p:sp>
      <p:sp>
        <p:nvSpPr>
          <p:cNvPr id="9" name="TextBox 8">
            <a:extLst>
              <a:ext uri="{FF2B5EF4-FFF2-40B4-BE49-F238E27FC236}">
                <a16:creationId xmlns:a16="http://schemas.microsoft.com/office/drawing/2014/main" id="{6EDE2BF2-4F23-3EDB-99FF-ABEAE48CFCBB}"/>
              </a:ext>
            </a:extLst>
          </p:cNvPr>
          <p:cNvSpPr txBox="1"/>
          <p:nvPr/>
        </p:nvSpPr>
        <p:spPr>
          <a:xfrm>
            <a:off x="3613150" y="1792288"/>
            <a:ext cx="8243888" cy="1052512"/>
          </a:xfrm>
          <a:prstGeom prst="rect">
            <a:avLst/>
          </a:prstGeom>
          <a:solidFill>
            <a:srgbClr val="E3E5DC">
              <a:alpha val="70169"/>
            </a:srgbClr>
          </a:solidFill>
        </p:spPr>
        <p:txBody>
          <a:bodyPr wrap="square" lIns="548640" tIns="182880" rIns="182880" bIns="91440">
            <a:noAutofit/>
          </a:bodyPr>
          <a:lstStyle/>
          <a:p>
            <a:pPr>
              <a:spcAft>
                <a:spcPts val="529"/>
              </a:spcAft>
            </a:pPr>
            <a:r>
              <a:rPr lang="en-US" sz="1100" b="1" spc="200" dirty="0">
                <a:solidFill>
                  <a:schemeClr val="accent4"/>
                </a:solidFill>
                <a:latin typeface="Arial" panose="020B0604020202020204" pitchFamily="34" charset="0"/>
                <a:ea typeface="Calibri" panose="020F0502020204030204" pitchFamily="34" charset="0"/>
                <a:cs typeface="Arial" panose="020B0604020202020204" pitchFamily="34" charset="0"/>
              </a:rPr>
              <a:t>SAMPLE QUESTION</a:t>
            </a:r>
          </a:p>
          <a:p>
            <a:pPr>
              <a:spcAft>
                <a:spcPts val="529"/>
              </a:spcAft>
            </a:pPr>
            <a:r>
              <a:rPr lang="en-US" dirty="0">
                <a:cs typeface="Arial" panose="020B0604020202020204" pitchFamily="34" charset="0"/>
              </a:rPr>
              <a:t>Where do most people who need long-term care services receive that care? </a:t>
            </a:r>
          </a:p>
        </p:txBody>
      </p:sp>
      <p:sp>
        <p:nvSpPr>
          <p:cNvPr id="12" name="TextBox 11">
            <a:extLst>
              <a:ext uri="{FF2B5EF4-FFF2-40B4-BE49-F238E27FC236}">
                <a16:creationId xmlns:a16="http://schemas.microsoft.com/office/drawing/2014/main" id="{72733924-BCAC-2830-B091-4E1E173D3DD9}"/>
              </a:ext>
            </a:extLst>
          </p:cNvPr>
          <p:cNvSpPr txBox="1"/>
          <p:nvPr/>
        </p:nvSpPr>
        <p:spPr>
          <a:xfrm>
            <a:off x="344489" y="1292016"/>
            <a:ext cx="3484306" cy="4467434"/>
          </a:xfrm>
          <a:prstGeom prst="round1Rect">
            <a:avLst>
              <a:gd name="adj" fmla="val 26144"/>
            </a:avLst>
          </a:prstGeom>
          <a:solidFill>
            <a:schemeClr val="tx2"/>
          </a:solidFill>
        </p:spPr>
        <p:txBody>
          <a:bodyPr vert="horz" wrap="square" lIns="274320" tIns="274320" rIns="182880" bIns="274320" rtlCol="0">
            <a:noAutofit/>
          </a:bodyPr>
          <a:lstStyle>
            <a:lvl1pPr indent="0" defTabSz="502920">
              <a:lnSpc>
                <a:spcPct val="100000"/>
              </a:lnSpc>
              <a:spcBef>
                <a:spcPts val="600"/>
              </a:spcBef>
              <a:spcAft>
                <a:spcPts val="1032"/>
              </a:spcAft>
              <a:buFont typeface="Arial" panose="020B0604020202020204" pitchFamily="34" charset="0"/>
              <a:buNone/>
              <a:defRPr sz="2400">
                <a:solidFill>
                  <a:schemeClr val="tx2"/>
                </a:solidFill>
              </a:defRPr>
            </a:lvl1pPr>
            <a:lvl2pPr marL="342900" indent="-342900" defTabSz="502920">
              <a:lnSpc>
                <a:spcPct val="100000"/>
              </a:lnSpc>
              <a:spcBef>
                <a:spcPts val="600"/>
              </a:spcBef>
              <a:spcAft>
                <a:spcPts val="1032"/>
              </a:spcAft>
              <a:buFont typeface="Arial" panose="020B0604020202020204" pitchFamily="34" charset="0"/>
              <a:buChar char="•"/>
              <a:defRPr sz="2000" b="1">
                <a:solidFill>
                  <a:schemeClr val="tx2"/>
                </a:solidFill>
              </a:defRPr>
            </a:lvl2pPr>
            <a:lvl3pPr marL="114300" indent="-114300" defTabSz="502920">
              <a:lnSpc>
                <a:spcPct val="100000"/>
              </a:lnSpc>
              <a:spcBef>
                <a:spcPts val="600"/>
              </a:spcBef>
              <a:spcAft>
                <a:spcPts val="1032"/>
              </a:spcAft>
              <a:buFont typeface="Arial" panose="020B0604020202020204" pitchFamily="34" charset="0"/>
              <a:buChar char="•"/>
              <a:defRPr sz="1600">
                <a:solidFill>
                  <a:schemeClr val="tx2"/>
                </a:solidFill>
              </a:defRPr>
            </a:lvl3pPr>
            <a:lvl4pPr marL="400050" indent="-228600" defTabSz="502920">
              <a:lnSpc>
                <a:spcPct val="100000"/>
              </a:lnSpc>
              <a:spcBef>
                <a:spcPts val="600"/>
              </a:spcBef>
              <a:spcAft>
                <a:spcPts val="1032"/>
              </a:spcAft>
              <a:buFont typeface="Georgia" panose="02040502050405020303" pitchFamily="18" charset="0"/>
              <a:buChar char="—"/>
              <a:tabLst/>
              <a:defRPr sz="1600">
                <a:solidFill>
                  <a:schemeClr val="tx2"/>
                </a:solidFill>
              </a:defRPr>
            </a:lvl4pPr>
            <a:lvl5pPr marL="571500" indent="-171450" defTabSz="502920">
              <a:lnSpc>
                <a:spcPct val="100000"/>
              </a:lnSpc>
              <a:spcBef>
                <a:spcPts val="600"/>
              </a:spcBef>
              <a:spcAft>
                <a:spcPts val="1032"/>
              </a:spcAft>
              <a:buFont typeface="Arial" panose="020B0604020202020204" pitchFamily="34" charset="0"/>
              <a:buChar char="•"/>
              <a:defRPr sz="1600">
                <a:solidFill>
                  <a:schemeClr val="tx2"/>
                </a:solidFill>
              </a:defRPr>
            </a:lvl5pPr>
            <a:lvl6pPr marL="742950" indent="-171450" defTabSz="502920">
              <a:lnSpc>
                <a:spcPct val="100000"/>
              </a:lnSpc>
              <a:spcBef>
                <a:spcPct val="20000"/>
              </a:spcBef>
              <a:spcAft>
                <a:spcPts val="432"/>
              </a:spcAft>
              <a:buFont typeface="Georgia" panose="02040502050405020303" pitchFamily="18" charset="0"/>
              <a:buChar char="—"/>
              <a:defRPr sz="1600" baseline="0">
                <a:solidFill>
                  <a:schemeClr val="tx2"/>
                </a:solidFill>
              </a:defRPr>
            </a:lvl6pPr>
            <a:lvl7pPr marL="3268980" indent="-251460" defTabSz="502920">
              <a:spcBef>
                <a:spcPct val="20000"/>
              </a:spcBef>
              <a:buFont typeface="Arial"/>
              <a:buChar char="•"/>
              <a:defRPr sz="800"/>
            </a:lvl7pPr>
            <a:lvl8pPr marL="3771900" indent="-251460" defTabSz="502920">
              <a:spcBef>
                <a:spcPct val="20000"/>
              </a:spcBef>
              <a:buFont typeface="Arial"/>
              <a:buChar char="•"/>
              <a:defRPr sz="2200"/>
            </a:lvl8pPr>
            <a:lvl9pPr marL="4274820" indent="-251460" defTabSz="502920">
              <a:spcBef>
                <a:spcPct val="20000"/>
              </a:spcBef>
              <a:buFont typeface="Arial"/>
              <a:buChar char="•"/>
              <a:defRPr sz="2200"/>
            </a:lvl9pPr>
          </a:lstStyle>
          <a:p>
            <a:r>
              <a:rPr lang="en-US" sz="1800" dirty="0">
                <a:solidFill>
                  <a:schemeClr val="bg1"/>
                </a:solidFill>
              </a:rPr>
              <a:t>A lack of preparation for long‑term care expenses can create financial strain for retirees. Employers can help by enhancing the 401(k) plan menu to include target date funds and lifetime income options that help participants build long‑term financial resilience.</a:t>
            </a:r>
          </a:p>
        </p:txBody>
      </p:sp>
      <p:sp>
        <p:nvSpPr>
          <p:cNvPr id="13" name="TextBox 12">
            <a:extLst>
              <a:ext uri="{FF2B5EF4-FFF2-40B4-BE49-F238E27FC236}">
                <a16:creationId xmlns:a16="http://schemas.microsoft.com/office/drawing/2014/main" id="{7B5E6C34-0FE6-2788-92F9-EFECF2D3ADD5}"/>
              </a:ext>
            </a:extLst>
          </p:cNvPr>
          <p:cNvSpPr txBox="1"/>
          <p:nvPr/>
        </p:nvSpPr>
        <p:spPr>
          <a:xfrm>
            <a:off x="9884160" y="5327908"/>
            <a:ext cx="1982404" cy="365125"/>
          </a:xfrm>
          <a:prstGeom prst="rect">
            <a:avLst/>
          </a:prstGeom>
          <a:noFill/>
        </p:spPr>
        <p:txBody>
          <a:bodyPr wrap="square" lIns="0" tIns="0" rIns="0" bIns="0">
            <a:noAutofit/>
          </a:bodyPr>
          <a:lstStyle/>
          <a:p>
            <a:pPr>
              <a:lnSpc>
                <a:spcPct val="115000"/>
              </a:lnSpc>
              <a:spcAft>
                <a:spcPts val="529"/>
              </a:spcAft>
            </a:pPr>
            <a:r>
              <a:rPr lang="en-US" sz="1050" dirty="0">
                <a:latin typeface="Arial" panose="020B0604020202020204" pitchFamily="34" charset="0"/>
                <a:ea typeface="Calibri" panose="020F0502020204030204" pitchFamily="34" charset="0"/>
                <a:cs typeface="Arial" panose="020B0604020202020204" pitchFamily="34" charset="0"/>
              </a:rPr>
              <a:t>Percent of participant responses. Correct response in </a:t>
            </a:r>
            <a:r>
              <a:rPr lang="en-US" sz="1050" b="1" dirty="0">
                <a:latin typeface="Arial" panose="020B0604020202020204" pitchFamily="34" charset="0"/>
                <a:ea typeface="Calibri" panose="020F0502020204030204" pitchFamily="34" charset="0"/>
                <a:cs typeface="Arial" panose="020B0604020202020204" pitchFamily="34" charset="0"/>
              </a:rPr>
              <a:t>bold</a:t>
            </a:r>
            <a:r>
              <a:rPr lang="en-US" sz="1050" dirty="0">
                <a:latin typeface="Arial" panose="020B0604020202020204" pitchFamily="34" charset="0"/>
                <a:ea typeface="Calibri" panose="020F0502020204030204" pitchFamily="34" charset="0"/>
                <a:cs typeface="Arial" panose="020B0604020202020204" pitchFamily="34" charset="0"/>
              </a:rPr>
              <a:t>. </a:t>
            </a:r>
            <a:endParaRPr lang="en-US" sz="11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699454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27E74A2D-CA2D-07DD-5B0B-95774C7CF554}"/>
              </a:ext>
            </a:extLst>
          </p:cNvPr>
          <p:cNvGraphicFramePr/>
          <p:nvPr>
            <p:extLst>
              <p:ext uri="{D42A27DB-BD31-4B8C-83A1-F6EECF244321}">
                <p14:modId xmlns:p14="http://schemas.microsoft.com/office/powerpoint/2010/main" val="1140755018"/>
              </p:ext>
            </p:extLst>
          </p:nvPr>
        </p:nvGraphicFramePr>
        <p:xfrm>
          <a:off x="3758309" y="2924144"/>
          <a:ext cx="6321244" cy="310359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53B32C27-A10D-BC41-DCDB-5759D5A0171B}"/>
              </a:ext>
            </a:extLst>
          </p:cNvPr>
          <p:cNvSpPr>
            <a:spLocks noGrp="1"/>
          </p:cNvSpPr>
          <p:nvPr>
            <p:ph type="title"/>
          </p:nvPr>
        </p:nvSpPr>
        <p:spPr/>
        <p:txBody>
          <a:bodyPr/>
          <a:lstStyle/>
          <a:p>
            <a:r>
              <a:rPr lang="en-US" sz="3203" dirty="0"/>
              <a:t>Longevity</a:t>
            </a:r>
          </a:p>
        </p:txBody>
      </p:sp>
      <p:sp>
        <p:nvSpPr>
          <p:cNvPr id="4" name="Text Placeholder 3">
            <a:extLst>
              <a:ext uri="{FF2B5EF4-FFF2-40B4-BE49-F238E27FC236}">
                <a16:creationId xmlns:a16="http://schemas.microsoft.com/office/drawing/2014/main" id="{2C636D1B-FABC-9B61-8EB0-4EB4E2A65C58}"/>
              </a:ext>
            </a:extLst>
          </p:cNvPr>
          <p:cNvSpPr>
            <a:spLocks noGrp="1"/>
          </p:cNvSpPr>
          <p:nvPr>
            <p:ph type="body" sz="quarter" idx="23"/>
          </p:nvPr>
        </p:nvSpPr>
        <p:spPr/>
        <p:txBody>
          <a:bodyPr/>
          <a:lstStyle/>
          <a:p>
            <a:r>
              <a:rPr lang="en-US" dirty="0"/>
              <a:t>Source: Nuveen and TIAA Institute Participant Sentiment Survey on Lifetime Income (2025).</a:t>
            </a:r>
          </a:p>
        </p:txBody>
      </p:sp>
      <p:sp>
        <p:nvSpPr>
          <p:cNvPr id="7" name="Footer Placeholder 6">
            <a:extLst>
              <a:ext uri="{FF2B5EF4-FFF2-40B4-BE49-F238E27FC236}">
                <a16:creationId xmlns:a16="http://schemas.microsoft.com/office/drawing/2014/main" id="{92A9538E-64BD-05C1-5C01-46968A4969F8}"/>
              </a:ext>
            </a:extLst>
          </p:cNvPr>
          <p:cNvSpPr>
            <a:spLocks noGrp="1"/>
          </p:cNvSpPr>
          <p:nvPr>
            <p:ph type="ftr" sz="quarter" idx="21"/>
          </p:nvPr>
        </p:nvSpPr>
        <p:spPr/>
        <p:txBody>
          <a:bodyPr/>
          <a:lstStyle/>
          <a:p>
            <a:endParaRPr lang="en-US" dirty="0"/>
          </a:p>
        </p:txBody>
      </p:sp>
      <p:sp>
        <p:nvSpPr>
          <p:cNvPr id="10" name="Slide Number Placeholder 9">
            <a:extLst>
              <a:ext uri="{FF2B5EF4-FFF2-40B4-BE49-F238E27FC236}">
                <a16:creationId xmlns:a16="http://schemas.microsoft.com/office/drawing/2014/main" id="{B302F57E-582C-189B-8683-19F71C4FA542}"/>
              </a:ext>
            </a:extLst>
          </p:cNvPr>
          <p:cNvSpPr>
            <a:spLocks noGrp="1"/>
          </p:cNvSpPr>
          <p:nvPr>
            <p:ph type="sldNum" sz="quarter" idx="22"/>
          </p:nvPr>
        </p:nvSpPr>
        <p:spPr/>
        <p:txBody>
          <a:bodyPr/>
          <a:lstStyle/>
          <a:p>
            <a:fld id="{6772E023-1036-8A41-858B-B2D045903905}" type="slidenum">
              <a:rPr lang="en-US" smtClean="0"/>
              <a:pPr/>
              <a:t>49</a:t>
            </a:fld>
            <a:endParaRPr lang="en-US" dirty="0"/>
          </a:p>
        </p:txBody>
      </p:sp>
      <p:sp>
        <p:nvSpPr>
          <p:cNvPr id="5" name="TextBox 4">
            <a:extLst>
              <a:ext uri="{FF2B5EF4-FFF2-40B4-BE49-F238E27FC236}">
                <a16:creationId xmlns:a16="http://schemas.microsoft.com/office/drawing/2014/main" id="{000ED296-6EE7-7CDC-2090-E6FB098C8111}"/>
              </a:ext>
            </a:extLst>
          </p:cNvPr>
          <p:cNvSpPr txBox="1"/>
          <p:nvPr/>
        </p:nvSpPr>
        <p:spPr>
          <a:xfrm>
            <a:off x="3613150" y="1792288"/>
            <a:ext cx="8243888" cy="1052512"/>
          </a:xfrm>
          <a:prstGeom prst="rect">
            <a:avLst/>
          </a:prstGeom>
          <a:solidFill>
            <a:srgbClr val="E3E5DC">
              <a:alpha val="70169"/>
            </a:srgbClr>
          </a:solidFill>
        </p:spPr>
        <p:txBody>
          <a:bodyPr wrap="square" lIns="548640" tIns="182880" rIns="182880" bIns="91440">
            <a:noAutofit/>
          </a:bodyPr>
          <a:lstStyle/>
          <a:p>
            <a:pPr>
              <a:spcAft>
                <a:spcPts val="529"/>
              </a:spcAft>
            </a:pPr>
            <a:r>
              <a:rPr lang="en-US" sz="1100" b="1" spc="200" dirty="0">
                <a:solidFill>
                  <a:schemeClr val="accent4"/>
                </a:solidFill>
                <a:latin typeface="Arial" panose="020B0604020202020204" pitchFamily="34" charset="0"/>
                <a:ea typeface="Calibri" panose="020F0502020204030204" pitchFamily="34" charset="0"/>
                <a:cs typeface="Arial" panose="020B0604020202020204" pitchFamily="34" charset="0"/>
              </a:rPr>
              <a:t>SAMPLE QUESTION</a:t>
            </a:r>
          </a:p>
          <a:p>
            <a:pPr>
              <a:spcAft>
                <a:spcPts val="529"/>
              </a:spcAft>
            </a:pPr>
            <a:r>
              <a:rPr lang="en-US" dirty="0">
                <a:ea typeface="Calibri" panose="020F0502020204030204" pitchFamily="34" charset="0"/>
                <a:cs typeface="Arial" panose="020B0604020202020204" pitchFamily="34" charset="0"/>
              </a:rPr>
              <a:t>On average in the U.S., how long will the average 65-year-old live?</a:t>
            </a:r>
            <a:endParaRPr lang="en-US" dirty="0">
              <a:cs typeface="Arial" panose="020B0604020202020204" pitchFamily="34" charset="0"/>
            </a:endParaRPr>
          </a:p>
        </p:txBody>
      </p:sp>
      <p:sp>
        <p:nvSpPr>
          <p:cNvPr id="12" name="TextBox 11">
            <a:extLst>
              <a:ext uri="{FF2B5EF4-FFF2-40B4-BE49-F238E27FC236}">
                <a16:creationId xmlns:a16="http://schemas.microsoft.com/office/drawing/2014/main" id="{7EF81CA1-8AF1-81F0-799C-1A89C5460137}"/>
              </a:ext>
            </a:extLst>
          </p:cNvPr>
          <p:cNvSpPr txBox="1"/>
          <p:nvPr/>
        </p:nvSpPr>
        <p:spPr>
          <a:xfrm>
            <a:off x="344489" y="1292016"/>
            <a:ext cx="3484306" cy="4467434"/>
          </a:xfrm>
          <a:prstGeom prst="round1Rect">
            <a:avLst>
              <a:gd name="adj" fmla="val 26144"/>
            </a:avLst>
          </a:prstGeom>
          <a:solidFill>
            <a:schemeClr val="tx2"/>
          </a:solidFill>
        </p:spPr>
        <p:txBody>
          <a:bodyPr vert="horz" wrap="square" lIns="274320" tIns="274320" rIns="182880" bIns="274320" rtlCol="0">
            <a:noAutofit/>
          </a:bodyPr>
          <a:lstStyle>
            <a:lvl1pPr indent="0" defTabSz="502920">
              <a:lnSpc>
                <a:spcPct val="100000"/>
              </a:lnSpc>
              <a:spcBef>
                <a:spcPts val="600"/>
              </a:spcBef>
              <a:spcAft>
                <a:spcPts val="1032"/>
              </a:spcAft>
              <a:buFont typeface="Arial" panose="020B0604020202020204" pitchFamily="34" charset="0"/>
              <a:buNone/>
              <a:defRPr sz="2400">
                <a:solidFill>
                  <a:schemeClr val="tx2"/>
                </a:solidFill>
              </a:defRPr>
            </a:lvl1pPr>
            <a:lvl2pPr marL="342900" indent="-342900" defTabSz="502920">
              <a:lnSpc>
                <a:spcPct val="100000"/>
              </a:lnSpc>
              <a:spcBef>
                <a:spcPts val="600"/>
              </a:spcBef>
              <a:spcAft>
                <a:spcPts val="1032"/>
              </a:spcAft>
              <a:buFont typeface="Arial" panose="020B0604020202020204" pitchFamily="34" charset="0"/>
              <a:buChar char="•"/>
              <a:defRPr sz="2000" b="1">
                <a:solidFill>
                  <a:schemeClr val="tx2"/>
                </a:solidFill>
              </a:defRPr>
            </a:lvl2pPr>
            <a:lvl3pPr marL="114300" indent="-114300" defTabSz="502920">
              <a:lnSpc>
                <a:spcPct val="100000"/>
              </a:lnSpc>
              <a:spcBef>
                <a:spcPts val="600"/>
              </a:spcBef>
              <a:spcAft>
                <a:spcPts val="1032"/>
              </a:spcAft>
              <a:buFont typeface="Arial" panose="020B0604020202020204" pitchFamily="34" charset="0"/>
              <a:buChar char="•"/>
              <a:defRPr sz="1600">
                <a:solidFill>
                  <a:schemeClr val="tx2"/>
                </a:solidFill>
              </a:defRPr>
            </a:lvl3pPr>
            <a:lvl4pPr marL="400050" indent="-228600" defTabSz="502920">
              <a:lnSpc>
                <a:spcPct val="100000"/>
              </a:lnSpc>
              <a:spcBef>
                <a:spcPts val="600"/>
              </a:spcBef>
              <a:spcAft>
                <a:spcPts val="1032"/>
              </a:spcAft>
              <a:buFont typeface="Georgia" panose="02040502050405020303" pitchFamily="18" charset="0"/>
              <a:buChar char="—"/>
              <a:tabLst/>
              <a:defRPr sz="1600">
                <a:solidFill>
                  <a:schemeClr val="tx2"/>
                </a:solidFill>
              </a:defRPr>
            </a:lvl4pPr>
            <a:lvl5pPr marL="571500" indent="-171450" defTabSz="502920">
              <a:lnSpc>
                <a:spcPct val="100000"/>
              </a:lnSpc>
              <a:spcBef>
                <a:spcPts val="600"/>
              </a:spcBef>
              <a:spcAft>
                <a:spcPts val="1032"/>
              </a:spcAft>
              <a:buFont typeface="Arial" panose="020B0604020202020204" pitchFamily="34" charset="0"/>
              <a:buChar char="•"/>
              <a:defRPr sz="1600">
                <a:solidFill>
                  <a:schemeClr val="tx2"/>
                </a:solidFill>
              </a:defRPr>
            </a:lvl5pPr>
            <a:lvl6pPr marL="742950" indent="-171450" defTabSz="502920">
              <a:lnSpc>
                <a:spcPct val="100000"/>
              </a:lnSpc>
              <a:spcBef>
                <a:spcPct val="20000"/>
              </a:spcBef>
              <a:spcAft>
                <a:spcPts val="432"/>
              </a:spcAft>
              <a:buFont typeface="Georgia" panose="02040502050405020303" pitchFamily="18" charset="0"/>
              <a:buChar char="—"/>
              <a:defRPr sz="1600" baseline="0">
                <a:solidFill>
                  <a:schemeClr val="tx2"/>
                </a:solidFill>
              </a:defRPr>
            </a:lvl6pPr>
            <a:lvl7pPr marL="3268980" indent="-251460" defTabSz="502920">
              <a:spcBef>
                <a:spcPct val="20000"/>
              </a:spcBef>
              <a:buFont typeface="Arial"/>
              <a:buChar char="•"/>
              <a:defRPr sz="800"/>
            </a:lvl7pPr>
            <a:lvl8pPr marL="3771900" indent="-251460" defTabSz="502920">
              <a:spcBef>
                <a:spcPct val="20000"/>
              </a:spcBef>
              <a:buFont typeface="Arial"/>
              <a:buChar char="•"/>
              <a:defRPr sz="2200"/>
            </a:lvl8pPr>
            <a:lvl9pPr marL="4274820" indent="-251460" defTabSz="502920">
              <a:spcBef>
                <a:spcPct val="20000"/>
              </a:spcBef>
              <a:buFont typeface="Arial"/>
              <a:buChar char="•"/>
              <a:defRPr sz="2200"/>
            </a:lvl9pPr>
          </a:lstStyle>
          <a:p>
            <a:r>
              <a:rPr lang="en-US" sz="1800" dirty="0">
                <a:solidFill>
                  <a:schemeClr val="bg1"/>
                </a:solidFill>
              </a:rPr>
              <a:t>Many participants lack clarity on how long retirement may last, complicating sustainable spending decisions. Plan sponsors can help by offering lifetime income solutions that provide guaranteed income for life.</a:t>
            </a:r>
          </a:p>
        </p:txBody>
      </p:sp>
    </p:spTree>
    <p:extLst>
      <p:ext uri="{BB962C8B-B14F-4D97-AF65-F5344CB8AC3E}">
        <p14:creationId xmlns:p14="http://schemas.microsoft.com/office/powerpoint/2010/main" val="1079305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A3ECD-6B62-1FEB-A9AC-5D50FA5157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4C6504-7F88-9322-587E-8EECD596CED2}"/>
              </a:ext>
            </a:extLst>
          </p:cNvPr>
          <p:cNvSpPr>
            <a:spLocks noGrp="1"/>
          </p:cNvSpPr>
          <p:nvPr>
            <p:ph type="title"/>
          </p:nvPr>
        </p:nvSpPr>
        <p:spPr>
          <a:xfrm>
            <a:off x="345123" y="296863"/>
            <a:ext cx="11522074" cy="1227137"/>
          </a:xfrm>
        </p:spPr>
        <p:txBody>
          <a:bodyPr/>
          <a:lstStyle/>
          <a:p>
            <a:pPr lvl="0"/>
            <a:r>
              <a:rPr lang="en-US" dirty="0"/>
              <a:t>About the Survey</a:t>
            </a:r>
          </a:p>
        </p:txBody>
      </p:sp>
      <p:sp>
        <p:nvSpPr>
          <p:cNvPr id="11" name="Text Placeholder 10">
            <a:extLst>
              <a:ext uri="{FF2B5EF4-FFF2-40B4-BE49-F238E27FC236}">
                <a16:creationId xmlns:a16="http://schemas.microsoft.com/office/drawing/2014/main" id="{4D57F95F-DCF5-0D94-DC98-124A7C7C506F}"/>
              </a:ext>
            </a:extLst>
          </p:cNvPr>
          <p:cNvSpPr>
            <a:spLocks noGrp="1"/>
          </p:cNvSpPr>
          <p:nvPr>
            <p:ph type="body" sz="quarter" idx="23"/>
          </p:nvPr>
        </p:nvSpPr>
        <p:spPr/>
        <p:txBody>
          <a:bodyPr/>
          <a:lstStyle/>
          <a:p>
            <a:endParaRPr lang="en-US"/>
          </a:p>
        </p:txBody>
      </p:sp>
      <p:sp>
        <p:nvSpPr>
          <p:cNvPr id="7" name="TextBox 6">
            <a:extLst>
              <a:ext uri="{FF2B5EF4-FFF2-40B4-BE49-F238E27FC236}">
                <a16:creationId xmlns:a16="http://schemas.microsoft.com/office/drawing/2014/main" id="{4FF1C26A-9276-A870-BF5C-E4CAF9A6E564}"/>
              </a:ext>
            </a:extLst>
          </p:cNvPr>
          <p:cNvSpPr txBox="1"/>
          <p:nvPr/>
        </p:nvSpPr>
        <p:spPr>
          <a:xfrm>
            <a:off x="677668" y="4054537"/>
            <a:ext cx="2527988" cy="1231106"/>
          </a:xfrm>
          <a:prstGeom prst="rect">
            <a:avLst/>
          </a:prstGeom>
          <a:noFill/>
        </p:spPr>
        <p:txBody>
          <a:bodyPr wrap="square" lIns="0" tIns="0" rIns="0" bIns="0" rtlCol="0">
            <a:spAutoFit/>
          </a:bodyPr>
          <a:lstStyle/>
          <a:p>
            <a:pPr>
              <a:spcBef>
                <a:spcPts val="265"/>
              </a:spcBef>
              <a:spcAft>
                <a:spcPts val="529"/>
              </a:spcAft>
            </a:pPr>
            <a:r>
              <a:rPr lang="en-US" sz="1600" dirty="0"/>
              <a:t>Administered to a representative group of over 2,100 401(k) participants in October and November of 2025</a:t>
            </a:r>
          </a:p>
        </p:txBody>
      </p:sp>
      <p:sp>
        <p:nvSpPr>
          <p:cNvPr id="14" name="TextBox 13">
            <a:extLst>
              <a:ext uri="{FF2B5EF4-FFF2-40B4-BE49-F238E27FC236}">
                <a16:creationId xmlns:a16="http://schemas.microsoft.com/office/drawing/2014/main" id="{DD051E9E-3A7F-6FC1-BCD3-B59663EAEDC0}"/>
              </a:ext>
            </a:extLst>
          </p:cNvPr>
          <p:cNvSpPr txBox="1"/>
          <p:nvPr/>
        </p:nvSpPr>
        <p:spPr>
          <a:xfrm>
            <a:off x="4444027" y="4054537"/>
            <a:ext cx="2819886" cy="1061829"/>
          </a:xfrm>
          <a:prstGeom prst="rect">
            <a:avLst/>
          </a:prstGeom>
          <a:noFill/>
        </p:spPr>
        <p:txBody>
          <a:bodyPr wrap="square" lIns="0" tIns="0" rIns="0" bIns="0" rtlCol="0">
            <a:spAutoFit/>
          </a:bodyPr>
          <a:lstStyle>
            <a:defPPr>
              <a:defRPr lang="en-US"/>
            </a:defPPr>
            <a:lvl1pPr>
              <a:spcBef>
                <a:spcPts val="300"/>
              </a:spcBef>
              <a:spcAft>
                <a:spcPts val="600"/>
              </a:spcAft>
              <a:defRPr sz="2000">
                <a:solidFill>
                  <a:schemeClr val="bg1"/>
                </a:solidFill>
              </a:defRPr>
            </a:lvl1pPr>
          </a:lstStyle>
          <a:p>
            <a:pPr marL="182880" indent="-182880">
              <a:spcBef>
                <a:spcPts val="0"/>
              </a:spcBef>
              <a:spcAft>
                <a:spcPts val="300"/>
              </a:spcAft>
              <a:buFont typeface="Arial" panose="020B0604020202020204" pitchFamily="34" charset="0"/>
              <a:buChar char="•"/>
            </a:pPr>
            <a:r>
              <a:rPr lang="en-US" sz="1600" dirty="0">
                <a:solidFill>
                  <a:schemeClr val="tx1"/>
                </a:solidFill>
              </a:rPr>
              <a:t>401(k) withdrawal planning</a:t>
            </a:r>
          </a:p>
          <a:p>
            <a:pPr marL="182880" indent="-182880">
              <a:spcBef>
                <a:spcPts val="0"/>
              </a:spcBef>
              <a:spcAft>
                <a:spcPts val="300"/>
              </a:spcAft>
              <a:buFont typeface="Arial" panose="020B0604020202020204" pitchFamily="34" charset="0"/>
              <a:buChar char="•"/>
            </a:pPr>
            <a:r>
              <a:rPr lang="en-US" sz="1600" dirty="0">
                <a:solidFill>
                  <a:schemeClr val="tx1"/>
                </a:solidFill>
              </a:rPr>
              <a:t>Plan-provided tools and resources</a:t>
            </a:r>
          </a:p>
          <a:p>
            <a:pPr marL="182880" indent="-182880">
              <a:spcBef>
                <a:spcPts val="0"/>
              </a:spcBef>
              <a:spcAft>
                <a:spcPts val="300"/>
              </a:spcAft>
              <a:buFont typeface="Arial" panose="020B0604020202020204" pitchFamily="34" charset="0"/>
              <a:buChar char="•"/>
            </a:pPr>
            <a:r>
              <a:rPr lang="en-US" sz="1600" dirty="0">
                <a:solidFill>
                  <a:schemeClr val="tx1"/>
                </a:solidFill>
              </a:rPr>
              <a:t>The participant experience</a:t>
            </a:r>
          </a:p>
        </p:txBody>
      </p:sp>
      <p:sp>
        <p:nvSpPr>
          <p:cNvPr id="19" name="TextBox 18">
            <a:extLst>
              <a:ext uri="{FF2B5EF4-FFF2-40B4-BE49-F238E27FC236}">
                <a16:creationId xmlns:a16="http://schemas.microsoft.com/office/drawing/2014/main" id="{334446CD-6A56-9BBA-E611-2E6213F58F5D}"/>
              </a:ext>
            </a:extLst>
          </p:cNvPr>
          <p:cNvSpPr txBox="1"/>
          <p:nvPr/>
        </p:nvSpPr>
        <p:spPr>
          <a:xfrm>
            <a:off x="8360972" y="4054537"/>
            <a:ext cx="3496060" cy="1231106"/>
          </a:xfrm>
          <a:prstGeom prst="rect">
            <a:avLst/>
          </a:prstGeom>
          <a:noFill/>
        </p:spPr>
        <p:txBody>
          <a:bodyPr wrap="square" lIns="0" tIns="0" rIns="0" bIns="0" rtlCol="0">
            <a:spAutoFit/>
          </a:bodyPr>
          <a:lstStyle>
            <a:defPPr>
              <a:defRPr lang="en-US"/>
            </a:defPPr>
            <a:lvl1pPr>
              <a:spcBef>
                <a:spcPts val="300"/>
              </a:spcBef>
              <a:spcAft>
                <a:spcPts val="600"/>
              </a:spcAft>
              <a:defRPr sz="2400">
                <a:solidFill>
                  <a:schemeClr val="bg1"/>
                </a:solidFill>
              </a:defRPr>
            </a:lvl1pPr>
          </a:lstStyle>
          <a:p>
            <a:r>
              <a:rPr lang="en-US" sz="1600" dirty="0">
                <a:solidFill>
                  <a:schemeClr val="tx1"/>
                </a:solidFill>
              </a:rPr>
              <a:t>Includes a questionnaire on knowledge of retirement-related topics, including Social Security, Medicare, long-term care and longevity.</a:t>
            </a:r>
          </a:p>
        </p:txBody>
      </p:sp>
      <p:sp>
        <p:nvSpPr>
          <p:cNvPr id="13" name="Slide Number Placeholder 12">
            <a:extLst>
              <a:ext uri="{FF2B5EF4-FFF2-40B4-BE49-F238E27FC236}">
                <a16:creationId xmlns:a16="http://schemas.microsoft.com/office/drawing/2014/main" id="{3DC51F85-B12B-314C-C0D0-5D720A980B36}"/>
              </a:ext>
            </a:extLst>
          </p:cNvPr>
          <p:cNvSpPr>
            <a:spLocks noGrp="1"/>
          </p:cNvSpPr>
          <p:nvPr>
            <p:ph type="sldNum" sz="quarter" idx="22"/>
          </p:nvPr>
        </p:nvSpPr>
        <p:spPr/>
        <p:txBody>
          <a:bodyPr/>
          <a:lstStyle/>
          <a:p>
            <a:fld id="{6772E023-1036-8A41-858B-B2D045903905}" type="slidenum">
              <a:rPr lang="en-US" smtClean="0"/>
              <a:pPr/>
              <a:t>5</a:t>
            </a:fld>
            <a:endParaRPr lang="en-US" dirty="0"/>
          </a:p>
        </p:txBody>
      </p:sp>
      <p:sp>
        <p:nvSpPr>
          <p:cNvPr id="25" name="TextBox 24">
            <a:extLst>
              <a:ext uri="{FF2B5EF4-FFF2-40B4-BE49-F238E27FC236}">
                <a16:creationId xmlns:a16="http://schemas.microsoft.com/office/drawing/2014/main" id="{2E1E1487-CC52-5901-A346-7E7DF0C09A6C}"/>
              </a:ext>
            </a:extLst>
          </p:cNvPr>
          <p:cNvSpPr txBox="1"/>
          <p:nvPr/>
        </p:nvSpPr>
        <p:spPr>
          <a:xfrm>
            <a:off x="668141" y="3404196"/>
            <a:ext cx="2158783" cy="369332"/>
          </a:xfrm>
          <a:prstGeom prst="rect">
            <a:avLst/>
          </a:prstGeom>
          <a:noFill/>
        </p:spPr>
        <p:txBody>
          <a:bodyPr wrap="square" lIns="0" tIns="0" rIns="0" bIns="0" rtlCol="0">
            <a:spAutoFit/>
          </a:bodyPr>
          <a:lstStyle/>
          <a:p>
            <a:pPr>
              <a:spcBef>
                <a:spcPts val="265"/>
              </a:spcBef>
              <a:spcAft>
                <a:spcPts val="529"/>
              </a:spcAft>
            </a:pPr>
            <a:r>
              <a:rPr lang="en-US" sz="2400" dirty="0"/>
              <a:t>Participants</a:t>
            </a:r>
          </a:p>
        </p:txBody>
      </p:sp>
      <p:sp>
        <p:nvSpPr>
          <p:cNvPr id="26" name="TextBox 25">
            <a:extLst>
              <a:ext uri="{FF2B5EF4-FFF2-40B4-BE49-F238E27FC236}">
                <a16:creationId xmlns:a16="http://schemas.microsoft.com/office/drawing/2014/main" id="{5F3E9812-521A-2A32-A656-7205D7EB45D1}"/>
              </a:ext>
            </a:extLst>
          </p:cNvPr>
          <p:cNvSpPr txBox="1"/>
          <p:nvPr/>
        </p:nvSpPr>
        <p:spPr>
          <a:xfrm>
            <a:off x="4444027" y="3404196"/>
            <a:ext cx="2158783" cy="369332"/>
          </a:xfrm>
          <a:prstGeom prst="rect">
            <a:avLst/>
          </a:prstGeom>
          <a:noFill/>
        </p:spPr>
        <p:txBody>
          <a:bodyPr wrap="square" lIns="0" tIns="0" rIns="0" bIns="0" rtlCol="0">
            <a:spAutoFit/>
          </a:bodyPr>
          <a:lstStyle/>
          <a:p>
            <a:pPr>
              <a:spcBef>
                <a:spcPts val="265"/>
              </a:spcBef>
              <a:spcAft>
                <a:spcPts val="529"/>
              </a:spcAft>
            </a:pPr>
            <a:r>
              <a:rPr lang="en-US" sz="2400" dirty="0"/>
              <a:t>Areas of focus</a:t>
            </a:r>
          </a:p>
        </p:txBody>
      </p:sp>
      <p:sp>
        <p:nvSpPr>
          <p:cNvPr id="27" name="TextBox 26">
            <a:extLst>
              <a:ext uri="{FF2B5EF4-FFF2-40B4-BE49-F238E27FC236}">
                <a16:creationId xmlns:a16="http://schemas.microsoft.com/office/drawing/2014/main" id="{3C9D6346-ADBC-ABBC-69B6-4C1685226422}"/>
              </a:ext>
            </a:extLst>
          </p:cNvPr>
          <p:cNvSpPr txBox="1"/>
          <p:nvPr/>
        </p:nvSpPr>
        <p:spPr>
          <a:xfrm>
            <a:off x="8337161" y="3404196"/>
            <a:ext cx="2430971" cy="369332"/>
          </a:xfrm>
          <a:prstGeom prst="rect">
            <a:avLst/>
          </a:prstGeom>
          <a:noFill/>
        </p:spPr>
        <p:txBody>
          <a:bodyPr wrap="square" lIns="0" tIns="0" rIns="0" bIns="0" rtlCol="0">
            <a:spAutoFit/>
          </a:bodyPr>
          <a:lstStyle/>
          <a:p>
            <a:pPr>
              <a:spcBef>
                <a:spcPts val="265"/>
              </a:spcBef>
              <a:spcAft>
                <a:spcPts val="529"/>
              </a:spcAft>
            </a:pPr>
            <a:r>
              <a:rPr lang="en-US" sz="2400" dirty="0"/>
              <a:t>Expanded scope</a:t>
            </a:r>
          </a:p>
        </p:txBody>
      </p:sp>
      <p:grpSp>
        <p:nvGrpSpPr>
          <p:cNvPr id="3" name="Group 2">
            <a:extLst>
              <a:ext uri="{FF2B5EF4-FFF2-40B4-BE49-F238E27FC236}">
                <a16:creationId xmlns:a16="http://schemas.microsoft.com/office/drawing/2014/main" id="{0A83F418-FF80-29D4-5C1D-77D3F1EF9B4E}"/>
              </a:ext>
            </a:extLst>
          </p:cNvPr>
          <p:cNvGrpSpPr/>
          <p:nvPr/>
        </p:nvGrpSpPr>
        <p:grpSpPr>
          <a:xfrm>
            <a:off x="334962" y="1665288"/>
            <a:ext cx="1386208" cy="1386208"/>
            <a:chOff x="3709212" y="1532868"/>
            <a:chExt cx="1143000" cy="1143000"/>
          </a:xfrm>
        </p:grpSpPr>
        <p:sp>
          <p:nvSpPr>
            <p:cNvPr id="8" name="Round Single Corner Rectangle 7">
              <a:extLst>
                <a:ext uri="{FF2B5EF4-FFF2-40B4-BE49-F238E27FC236}">
                  <a16:creationId xmlns:a16="http://schemas.microsoft.com/office/drawing/2014/main" id="{B2C1645A-8ECE-FA88-64CA-25E8562B0BA1}"/>
                </a:ext>
              </a:extLst>
            </p:cNvPr>
            <p:cNvSpPr/>
            <p:nvPr/>
          </p:nvSpPr>
          <p:spPr>
            <a:xfrm>
              <a:off x="3709212" y="1532868"/>
              <a:ext cx="1143000" cy="1143000"/>
            </a:xfrm>
            <a:prstGeom prst="round1Rect">
              <a:avLst>
                <a:gd name="adj" fmla="val 30834"/>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449516">
                <a:defRPr/>
              </a:pPr>
              <a:endParaRPr lang="en-US" sz="1588" dirty="0">
                <a:solidFill>
                  <a:prstClr val="black"/>
                </a:solidFill>
                <a:latin typeface="Georgia"/>
              </a:endParaRPr>
            </a:p>
          </p:txBody>
        </p:sp>
        <p:pic>
          <p:nvPicPr>
            <p:cNvPr id="15" name="Graphic 14">
              <a:extLst>
                <a:ext uri="{FF2B5EF4-FFF2-40B4-BE49-F238E27FC236}">
                  <a16:creationId xmlns:a16="http://schemas.microsoft.com/office/drawing/2014/main" id="{C9D95885-41BE-B573-D02F-AF09777CF6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53549" y="1880816"/>
              <a:ext cx="451994" cy="485588"/>
            </a:xfrm>
            <a:prstGeom prst="rect">
              <a:avLst/>
            </a:prstGeom>
          </p:spPr>
        </p:pic>
      </p:grpSp>
      <p:grpSp>
        <p:nvGrpSpPr>
          <p:cNvPr id="18" name="Group 17">
            <a:extLst>
              <a:ext uri="{FF2B5EF4-FFF2-40B4-BE49-F238E27FC236}">
                <a16:creationId xmlns:a16="http://schemas.microsoft.com/office/drawing/2014/main" id="{9BB47DEF-4894-8D43-E9B6-1A67D92AD0E2}"/>
              </a:ext>
            </a:extLst>
          </p:cNvPr>
          <p:cNvGrpSpPr/>
          <p:nvPr/>
        </p:nvGrpSpPr>
        <p:grpSpPr>
          <a:xfrm>
            <a:off x="4077912" y="1665288"/>
            <a:ext cx="1386208" cy="1386208"/>
            <a:chOff x="3709212" y="1532868"/>
            <a:chExt cx="1143000" cy="1143000"/>
          </a:xfrm>
          <a:solidFill>
            <a:schemeClr val="accent2"/>
          </a:solidFill>
        </p:grpSpPr>
        <p:sp>
          <p:nvSpPr>
            <p:cNvPr id="20" name="Round Single Corner Rectangle 19">
              <a:extLst>
                <a:ext uri="{FF2B5EF4-FFF2-40B4-BE49-F238E27FC236}">
                  <a16:creationId xmlns:a16="http://schemas.microsoft.com/office/drawing/2014/main" id="{C848F4AB-47BC-3F47-5528-B5B77A89EAD9}"/>
                </a:ext>
              </a:extLst>
            </p:cNvPr>
            <p:cNvSpPr/>
            <p:nvPr/>
          </p:nvSpPr>
          <p:spPr>
            <a:xfrm>
              <a:off x="3709212" y="1532868"/>
              <a:ext cx="1143000" cy="1143000"/>
            </a:xfrm>
            <a:prstGeom prst="round1Rect">
              <a:avLst>
                <a:gd name="adj" fmla="val 30834"/>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449516">
                <a:defRPr/>
              </a:pPr>
              <a:endParaRPr lang="en-US" sz="1588">
                <a:solidFill>
                  <a:prstClr val="black"/>
                </a:solidFill>
                <a:latin typeface="Georgia"/>
              </a:endParaRPr>
            </a:p>
          </p:txBody>
        </p:sp>
        <p:pic>
          <p:nvPicPr>
            <p:cNvPr id="21" name="Graphic 20">
              <a:extLst>
                <a:ext uri="{FF2B5EF4-FFF2-40B4-BE49-F238E27FC236}">
                  <a16:creationId xmlns:a16="http://schemas.microsoft.com/office/drawing/2014/main" id="{A2415A32-EC2C-CC1D-F1DD-68BAA7FD2A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03847" y="1879375"/>
              <a:ext cx="510832" cy="510832"/>
            </a:xfrm>
            <a:prstGeom prst="rect">
              <a:avLst/>
            </a:prstGeom>
          </p:spPr>
        </p:pic>
      </p:grpSp>
      <p:grpSp>
        <p:nvGrpSpPr>
          <p:cNvPr id="22" name="Group 21">
            <a:extLst>
              <a:ext uri="{FF2B5EF4-FFF2-40B4-BE49-F238E27FC236}">
                <a16:creationId xmlns:a16="http://schemas.microsoft.com/office/drawing/2014/main" id="{5B4FEC56-1910-212A-E1B4-D6E97D798E7E}"/>
              </a:ext>
            </a:extLst>
          </p:cNvPr>
          <p:cNvGrpSpPr/>
          <p:nvPr/>
        </p:nvGrpSpPr>
        <p:grpSpPr>
          <a:xfrm>
            <a:off x="8031061" y="1665288"/>
            <a:ext cx="1386208" cy="1386208"/>
            <a:chOff x="2027167" y="1532868"/>
            <a:chExt cx="1143000" cy="1143000"/>
          </a:xfrm>
        </p:grpSpPr>
        <p:sp>
          <p:nvSpPr>
            <p:cNvPr id="23" name="Round Single Corner Rectangle 22">
              <a:extLst>
                <a:ext uri="{FF2B5EF4-FFF2-40B4-BE49-F238E27FC236}">
                  <a16:creationId xmlns:a16="http://schemas.microsoft.com/office/drawing/2014/main" id="{73673F43-2F5E-D5F7-B1C9-28FDF01886B5}"/>
                </a:ext>
              </a:extLst>
            </p:cNvPr>
            <p:cNvSpPr/>
            <p:nvPr/>
          </p:nvSpPr>
          <p:spPr>
            <a:xfrm>
              <a:off x="2027167" y="1532868"/>
              <a:ext cx="1143000" cy="1143000"/>
            </a:xfrm>
            <a:prstGeom prst="round1Rect">
              <a:avLst>
                <a:gd name="adj" fmla="val 30834"/>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449516">
                <a:defRPr/>
              </a:pPr>
              <a:endParaRPr lang="en-US" sz="1588" dirty="0">
                <a:solidFill>
                  <a:prstClr val="black"/>
                </a:solidFill>
                <a:latin typeface="Georgia"/>
              </a:endParaRPr>
            </a:p>
          </p:txBody>
        </p:sp>
        <p:pic>
          <p:nvPicPr>
            <p:cNvPr id="24" name="Graphic 23">
              <a:extLst>
                <a:ext uri="{FF2B5EF4-FFF2-40B4-BE49-F238E27FC236}">
                  <a16:creationId xmlns:a16="http://schemas.microsoft.com/office/drawing/2014/main" id="{75A5F427-7D68-EC30-92FF-8D18D94C08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57079" y="1768008"/>
              <a:ext cx="425577" cy="607025"/>
            </a:xfrm>
            <a:prstGeom prst="rect">
              <a:avLst/>
            </a:prstGeom>
          </p:spPr>
        </p:pic>
      </p:grpSp>
      <p:cxnSp>
        <p:nvCxnSpPr>
          <p:cNvPr id="29" name="Straight Connector 28">
            <a:extLst>
              <a:ext uri="{FF2B5EF4-FFF2-40B4-BE49-F238E27FC236}">
                <a16:creationId xmlns:a16="http://schemas.microsoft.com/office/drawing/2014/main" id="{D1F0A3FD-A90D-2052-DA32-6D59F6109402}"/>
              </a:ext>
            </a:extLst>
          </p:cNvPr>
          <p:cNvCxnSpPr>
            <a:cxnSpLocks/>
          </p:cNvCxnSpPr>
          <p:nvPr/>
        </p:nvCxnSpPr>
        <p:spPr>
          <a:xfrm>
            <a:off x="334962" y="1665288"/>
            <a:ext cx="0" cy="3620355"/>
          </a:xfrm>
          <a:prstGeom prst="line">
            <a:avLst/>
          </a:prstGeom>
          <a:ln w="9525">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7C956A85-B462-992D-E0A3-6AD9F9F5CDAD}"/>
              </a:ext>
            </a:extLst>
          </p:cNvPr>
          <p:cNvCxnSpPr>
            <a:cxnSpLocks/>
          </p:cNvCxnSpPr>
          <p:nvPr/>
        </p:nvCxnSpPr>
        <p:spPr>
          <a:xfrm>
            <a:off x="4077912" y="1665288"/>
            <a:ext cx="0" cy="3620355"/>
          </a:xfrm>
          <a:prstGeom prst="line">
            <a:avLst/>
          </a:prstGeom>
          <a:ln w="9525">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12FB6B57-07F1-6AC9-0A87-7C5587841A46}"/>
              </a:ext>
            </a:extLst>
          </p:cNvPr>
          <p:cNvCxnSpPr>
            <a:cxnSpLocks/>
          </p:cNvCxnSpPr>
          <p:nvPr/>
        </p:nvCxnSpPr>
        <p:spPr>
          <a:xfrm>
            <a:off x="8031061" y="1665288"/>
            <a:ext cx="0" cy="3620355"/>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89276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AC246-60F2-CA7E-5152-24F879269A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A6358E-3665-2D24-4B31-496D72FF8030}"/>
              </a:ext>
            </a:extLst>
          </p:cNvPr>
          <p:cNvSpPr>
            <a:spLocks noGrp="1"/>
          </p:cNvSpPr>
          <p:nvPr>
            <p:ph type="title"/>
          </p:nvPr>
        </p:nvSpPr>
        <p:spPr/>
        <p:txBody>
          <a:bodyPr/>
          <a:lstStyle/>
          <a:p>
            <a:r>
              <a:rPr lang="en-US" dirty="0"/>
              <a:t>Differences by career stage</a:t>
            </a:r>
          </a:p>
        </p:txBody>
      </p:sp>
      <p:sp>
        <p:nvSpPr>
          <p:cNvPr id="4" name="Footer Placeholder 3">
            <a:extLst>
              <a:ext uri="{FF2B5EF4-FFF2-40B4-BE49-F238E27FC236}">
                <a16:creationId xmlns:a16="http://schemas.microsoft.com/office/drawing/2014/main" id="{49615878-39C7-C5CE-B8BB-B6FD47CCF213}"/>
              </a:ext>
            </a:extLst>
          </p:cNvPr>
          <p:cNvSpPr>
            <a:spLocks noGrp="1"/>
          </p:cNvSpPr>
          <p:nvPr>
            <p:ph type="ftr" sz="quarter" idx="21"/>
          </p:nvPr>
        </p:nvSpPr>
        <p:spPr/>
        <p:txBody>
          <a:bodyPr/>
          <a:lstStyle/>
          <a:p>
            <a:endParaRPr lang="en-US" dirty="0"/>
          </a:p>
        </p:txBody>
      </p:sp>
      <p:sp>
        <p:nvSpPr>
          <p:cNvPr id="5" name="Slide Number Placeholder 4">
            <a:extLst>
              <a:ext uri="{FF2B5EF4-FFF2-40B4-BE49-F238E27FC236}">
                <a16:creationId xmlns:a16="http://schemas.microsoft.com/office/drawing/2014/main" id="{86E9868A-52A5-82A1-3A44-AC56F3A26899}"/>
              </a:ext>
            </a:extLst>
          </p:cNvPr>
          <p:cNvSpPr>
            <a:spLocks noGrp="1"/>
          </p:cNvSpPr>
          <p:nvPr>
            <p:ph type="sldNum" sz="quarter" idx="22"/>
          </p:nvPr>
        </p:nvSpPr>
        <p:spPr/>
        <p:txBody>
          <a:bodyPr/>
          <a:lstStyle/>
          <a:p>
            <a:fld id="{6772E023-1036-8A41-858B-B2D045903905}" type="slidenum">
              <a:rPr lang="en-US" smtClean="0"/>
              <a:pPr/>
              <a:t>50</a:t>
            </a:fld>
            <a:endParaRPr lang="en-US" dirty="0"/>
          </a:p>
        </p:txBody>
      </p:sp>
    </p:spTree>
    <p:extLst>
      <p:ext uri="{BB962C8B-B14F-4D97-AF65-F5344CB8AC3E}">
        <p14:creationId xmlns:p14="http://schemas.microsoft.com/office/powerpoint/2010/main" val="29106811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D9C4C6-9C18-6C9D-BFB6-C20588D719CF}"/>
              </a:ext>
            </a:extLst>
          </p:cNvPr>
          <p:cNvSpPr/>
          <p:nvPr/>
        </p:nvSpPr>
        <p:spPr>
          <a:xfrm>
            <a:off x="343469" y="2401396"/>
            <a:ext cx="8075107" cy="898808"/>
          </a:xfrm>
          <a:prstGeom prst="rect">
            <a:avLst/>
          </a:prstGeom>
          <a:solidFill>
            <a:srgbClr val="E3E5DC">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808C95-AE9E-B674-5A8B-ECE019992255}"/>
              </a:ext>
            </a:extLst>
          </p:cNvPr>
          <p:cNvSpPr>
            <a:spLocks noGrp="1"/>
          </p:cNvSpPr>
          <p:nvPr>
            <p:ph type="title"/>
          </p:nvPr>
        </p:nvSpPr>
        <p:spPr/>
        <p:txBody>
          <a:bodyPr/>
          <a:lstStyle/>
          <a:p>
            <a:r>
              <a:rPr lang="en-US" altLang="en-US" dirty="0">
                <a:solidFill>
                  <a:schemeClr val="tx1"/>
                </a:solidFill>
              </a:rPr>
              <a:t>Withdrawal planning differs across career stages</a:t>
            </a:r>
            <a:endParaRPr lang="en-US" dirty="0">
              <a:solidFill>
                <a:schemeClr val="tx1"/>
              </a:solidFill>
            </a:endParaRPr>
          </a:p>
        </p:txBody>
      </p:sp>
      <p:sp>
        <p:nvSpPr>
          <p:cNvPr id="3" name="Text Placeholder 2">
            <a:extLst>
              <a:ext uri="{FF2B5EF4-FFF2-40B4-BE49-F238E27FC236}">
                <a16:creationId xmlns:a16="http://schemas.microsoft.com/office/drawing/2014/main" id="{FC9F32D3-0C57-807E-A7E9-D7D19133C59C}"/>
              </a:ext>
            </a:extLst>
          </p:cNvPr>
          <p:cNvSpPr>
            <a:spLocks noGrp="1"/>
          </p:cNvSpPr>
          <p:nvPr>
            <p:ph type="body" sz="quarter" idx="23"/>
          </p:nvPr>
        </p:nvSpPr>
        <p:spPr/>
        <p:txBody>
          <a:bodyPr/>
          <a:lstStyle/>
          <a:p>
            <a:r>
              <a:rPr lang="en-US" dirty="0"/>
              <a:t>Source: Nuveen and TIAA Institute Participant Sentiment Survey on Lifetime Income (2025).</a:t>
            </a:r>
          </a:p>
        </p:txBody>
      </p:sp>
      <p:graphicFrame>
        <p:nvGraphicFramePr>
          <p:cNvPr id="7" name="Chart 6">
            <a:extLst>
              <a:ext uri="{FF2B5EF4-FFF2-40B4-BE49-F238E27FC236}">
                <a16:creationId xmlns:a16="http://schemas.microsoft.com/office/drawing/2014/main" id="{D6D6904C-143E-12DE-A02D-AC3BCF964921}"/>
              </a:ext>
            </a:extLst>
          </p:cNvPr>
          <p:cNvGraphicFramePr/>
          <p:nvPr>
            <p:extLst>
              <p:ext uri="{D42A27DB-BD31-4B8C-83A1-F6EECF244321}">
                <p14:modId xmlns:p14="http://schemas.microsoft.com/office/powerpoint/2010/main" val="1612000937"/>
              </p:ext>
            </p:extLst>
          </p:nvPr>
        </p:nvGraphicFramePr>
        <p:xfrm>
          <a:off x="515428" y="3027561"/>
          <a:ext cx="8083613" cy="318513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C76FD3AA-7701-9B5A-E119-E58E56F28171}"/>
              </a:ext>
            </a:extLst>
          </p:cNvPr>
          <p:cNvSpPr txBox="1"/>
          <p:nvPr/>
        </p:nvSpPr>
        <p:spPr>
          <a:xfrm>
            <a:off x="343469" y="1773238"/>
            <a:ext cx="8075107" cy="680534"/>
          </a:xfrm>
          <a:prstGeom prst="rect">
            <a:avLst/>
          </a:prstGeom>
          <a:solidFill>
            <a:schemeClr val="accent2"/>
          </a:solidFill>
        </p:spPr>
        <p:txBody>
          <a:bodyPr wrap="square" lIns="91440" tIns="91440" rIns="91440" bIns="91440" anchor="ctr">
            <a:noAutofit/>
          </a:bodyPr>
          <a:lstStyle/>
          <a:p>
            <a:pPr defTabSz="806867" eaLnBrk="0" fontAlgn="base" hangingPunct="0">
              <a:spcBef>
                <a:spcPct val="0"/>
              </a:spcBef>
              <a:spcAft>
                <a:spcPct val="0"/>
              </a:spcAft>
            </a:pPr>
            <a:r>
              <a:rPr lang="en-US" altLang="en-US" sz="1600" dirty="0">
                <a:solidFill>
                  <a:schemeClr val="bg1"/>
                </a:solidFill>
                <a:ea typeface="Aptos" panose="020B0004020202020204" pitchFamily="34" charset="0"/>
                <a:cs typeface="Times New Roman" panose="02020603050405020304" pitchFamily="18" charset="0"/>
              </a:rPr>
              <a:t>How much participants have considered how they will withdraw money from their 401(k) for retirement </a:t>
            </a:r>
            <a:endParaRPr lang="en-US" altLang="en-US" sz="1600" dirty="0">
              <a:solidFill>
                <a:schemeClr val="bg1"/>
              </a:solidFill>
            </a:endParaRPr>
          </a:p>
        </p:txBody>
      </p:sp>
      <p:sp>
        <p:nvSpPr>
          <p:cNvPr id="18" name="TextBox 17">
            <a:extLst>
              <a:ext uri="{FF2B5EF4-FFF2-40B4-BE49-F238E27FC236}">
                <a16:creationId xmlns:a16="http://schemas.microsoft.com/office/drawing/2014/main" id="{571B3D6B-4400-F244-DCB9-74397013257F}"/>
              </a:ext>
            </a:extLst>
          </p:cNvPr>
          <p:cNvSpPr txBox="1"/>
          <p:nvPr/>
        </p:nvSpPr>
        <p:spPr>
          <a:xfrm>
            <a:off x="8862564" y="2906128"/>
            <a:ext cx="3066674" cy="3012900"/>
          </a:xfrm>
          <a:prstGeom prst="round1Rect">
            <a:avLst>
              <a:gd name="adj" fmla="val 30336"/>
            </a:avLst>
          </a:prstGeom>
          <a:solidFill>
            <a:schemeClr val="accent4">
              <a:alpha val="20000"/>
            </a:schemeClr>
          </a:solidFill>
        </p:spPr>
        <p:txBody>
          <a:bodyPr wrap="square" lIns="274320" tIns="274320" rIns="182880" bIns="182880">
            <a:noAutofit/>
          </a:bodyPr>
          <a:lstStyle/>
          <a:p>
            <a:pPr defTabSz="806867" eaLnBrk="0" fontAlgn="base" hangingPunct="0">
              <a:spcBef>
                <a:spcPct val="0"/>
              </a:spcBef>
              <a:spcAft>
                <a:spcPct val="0"/>
              </a:spcAft>
            </a:pPr>
            <a:r>
              <a:rPr lang="en-US" altLang="en-US" dirty="0">
                <a:ea typeface="Aptos" panose="020B0004020202020204" pitchFamily="34" charset="0"/>
                <a:cs typeface="Times New Roman" panose="02020603050405020304" pitchFamily="18" charset="0"/>
              </a:rPr>
              <a:t>Late-career participants have given the least amount of thought — this somewhat surprising result should alert plan sponsors to the urgent need for engagement.</a:t>
            </a:r>
            <a:endParaRPr lang="en-US" altLang="en-US" dirty="0"/>
          </a:p>
        </p:txBody>
      </p:sp>
      <p:sp>
        <p:nvSpPr>
          <p:cNvPr id="21" name="TextBox 20">
            <a:extLst>
              <a:ext uri="{FF2B5EF4-FFF2-40B4-BE49-F238E27FC236}">
                <a16:creationId xmlns:a16="http://schemas.microsoft.com/office/drawing/2014/main" id="{7026B328-43D8-EDC8-5DB2-AC5BF973D931}"/>
              </a:ext>
            </a:extLst>
          </p:cNvPr>
          <p:cNvSpPr txBox="1"/>
          <p:nvPr/>
        </p:nvSpPr>
        <p:spPr>
          <a:xfrm>
            <a:off x="1984732" y="2651495"/>
            <a:ext cx="849116" cy="581057"/>
          </a:xfrm>
          <a:prstGeom prst="rect">
            <a:avLst/>
          </a:prstGeom>
          <a:noFill/>
        </p:spPr>
        <p:txBody>
          <a:bodyPr wrap="square" lIns="0" tIns="0" rIns="0" bIns="0">
            <a:noAutofit/>
          </a:bodyPr>
          <a:lstStyle/>
          <a:p>
            <a:pPr>
              <a:tabLst>
                <a:tab pos="2622550" algn="l"/>
                <a:tab pos="3997325" algn="ctr"/>
                <a:tab pos="6402388" algn="ctr"/>
              </a:tabLst>
            </a:pPr>
            <a:r>
              <a:rPr lang="en-US" sz="2400" b="1" dirty="0"/>
              <a:t>74</a:t>
            </a:r>
            <a:r>
              <a:rPr lang="en-US" b="1" dirty="0"/>
              <a:t>%</a:t>
            </a:r>
            <a:endParaRPr lang="en-US" sz="1588" b="1" dirty="0"/>
          </a:p>
        </p:txBody>
      </p:sp>
      <p:cxnSp>
        <p:nvCxnSpPr>
          <p:cNvPr id="23" name="Straight Connector 22">
            <a:extLst>
              <a:ext uri="{FF2B5EF4-FFF2-40B4-BE49-F238E27FC236}">
                <a16:creationId xmlns:a16="http://schemas.microsoft.com/office/drawing/2014/main" id="{789153C8-AF04-BCBC-EB4B-6CBFA93DA771}"/>
              </a:ext>
            </a:extLst>
          </p:cNvPr>
          <p:cNvCxnSpPr>
            <a:cxnSpLocks/>
          </p:cNvCxnSpPr>
          <p:nvPr/>
        </p:nvCxnSpPr>
        <p:spPr>
          <a:xfrm>
            <a:off x="344489" y="3299222"/>
            <a:ext cx="8074087"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3">
            <a:extLst>
              <a:ext uri="{FF2B5EF4-FFF2-40B4-BE49-F238E27FC236}">
                <a16:creationId xmlns:a16="http://schemas.microsoft.com/office/drawing/2014/main" id="{75AB5CAA-223D-5632-8132-5D109A980C46}"/>
              </a:ext>
            </a:extLst>
          </p:cNvPr>
          <p:cNvSpPr>
            <a:spLocks noGrp="1"/>
          </p:cNvSpPr>
          <p:nvPr>
            <p:ph type="ftr" sz="quarter" idx="21"/>
          </p:nvPr>
        </p:nvSpPr>
        <p:spPr/>
        <p:txBody>
          <a:bodyPr/>
          <a:lstStyle/>
          <a:p>
            <a:endParaRPr lang="en-US" dirty="0"/>
          </a:p>
        </p:txBody>
      </p:sp>
      <p:sp>
        <p:nvSpPr>
          <p:cNvPr id="5" name="Slide Number Placeholder 4">
            <a:extLst>
              <a:ext uri="{FF2B5EF4-FFF2-40B4-BE49-F238E27FC236}">
                <a16:creationId xmlns:a16="http://schemas.microsoft.com/office/drawing/2014/main" id="{F824EE8B-38D4-1032-5FDD-AA29563EC6B4}"/>
              </a:ext>
            </a:extLst>
          </p:cNvPr>
          <p:cNvSpPr>
            <a:spLocks noGrp="1"/>
          </p:cNvSpPr>
          <p:nvPr>
            <p:ph type="sldNum" sz="quarter" idx="22"/>
          </p:nvPr>
        </p:nvSpPr>
        <p:spPr/>
        <p:txBody>
          <a:bodyPr/>
          <a:lstStyle/>
          <a:p>
            <a:fld id="{6772E023-1036-8A41-858B-B2D045903905}" type="slidenum">
              <a:rPr lang="en-US" smtClean="0"/>
              <a:pPr/>
              <a:t>51</a:t>
            </a:fld>
            <a:endParaRPr lang="en-US" dirty="0"/>
          </a:p>
        </p:txBody>
      </p:sp>
      <p:sp>
        <p:nvSpPr>
          <p:cNvPr id="8" name="TextBox 7">
            <a:extLst>
              <a:ext uri="{FF2B5EF4-FFF2-40B4-BE49-F238E27FC236}">
                <a16:creationId xmlns:a16="http://schemas.microsoft.com/office/drawing/2014/main" id="{60C7A428-D57B-4C1F-E2A4-8E4D975CE657}"/>
              </a:ext>
            </a:extLst>
          </p:cNvPr>
          <p:cNvSpPr txBox="1"/>
          <p:nvPr/>
        </p:nvSpPr>
        <p:spPr>
          <a:xfrm>
            <a:off x="523934" y="2648127"/>
            <a:ext cx="904958" cy="581057"/>
          </a:xfrm>
          <a:prstGeom prst="rect">
            <a:avLst/>
          </a:prstGeom>
          <a:noFill/>
        </p:spPr>
        <p:txBody>
          <a:bodyPr wrap="square" lIns="0" tIns="0" rIns="0" bIns="0">
            <a:noAutofit/>
          </a:bodyPr>
          <a:lstStyle/>
          <a:p>
            <a:pPr>
              <a:tabLst>
                <a:tab pos="1652588" algn="ctr"/>
                <a:tab pos="3997325" algn="ctr"/>
                <a:tab pos="6402388" algn="ctr"/>
              </a:tabLst>
            </a:pPr>
            <a:r>
              <a:rPr lang="en-US" sz="1600" b="1" dirty="0"/>
              <a:t>A lot </a:t>
            </a:r>
            <a:br>
              <a:rPr lang="en-US" sz="1600" b="1" dirty="0"/>
            </a:br>
            <a:r>
              <a:rPr lang="en-US" sz="1600" b="1" dirty="0"/>
              <a:t>or some</a:t>
            </a:r>
            <a:endParaRPr lang="en-US" sz="1588" b="1" dirty="0"/>
          </a:p>
        </p:txBody>
      </p:sp>
      <p:sp>
        <p:nvSpPr>
          <p:cNvPr id="9" name="TextBox 8">
            <a:extLst>
              <a:ext uri="{FF2B5EF4-FFF2-40B4-BE49-F238E27FC236}">
                <a16:creationId xmlns:a16="http://schemas.microsoft.com/office/drawing/2014/main" id="{03FA5346-5506-C2B3-BD82-25F0A26639CA}"/>
              </a:ext>
            </a:extLst>
          </p:cNvPr>
          <p:cNvSpPr txBox="1"/>
          <p:nvPr/>
        </p:nvSpPr>
        <p:spPr>
          <a:xfrm>
            <a:off x="6544144" y="2668734"/>
            <a:ext cx="1004271" cy="581057"/>
          </a:xfrm>
          <a:prstGeom prst="rect">
            <a:avLst/>
          </a:prstGeom>
          <a:noFill/>
        </p:spPr>
        <p:txBody>
          <a:bodyPr wrap="square" lIns="0" tIns="0" rIns="0" bIns="0">
            <a:noAutofit/>
          </a:bodyPr>
          <a:lstStyle/>
          <a:p>
            <a:pPr>
              <a:tabLst>
                <a:tab pos="2622550" algn="l"/>
                <a:tab pos="3997325" algn="ctr"/>
                <a:tab pos="6402388" algn="ctr"/>
              </a:tabLst>
            </a:pPr>
            <a:r>
              <a:rPr lang="en-US" sz="2400" b="1" dirty="0"/>
              <a:t>68</a:t>
            </a:r>
            <a:r>
              <a:rPr lang="en-US" b="1" dirty="0"/>
              <a:t>%</a:t>
            </a:r>
            <a:endParaRPr lang="en-US" sz="1588" b="1" dirty="0"/>
          </a:p>
        </p:txBody>
      </p:sp>
      <p:sp>
        <p:nvSpPr>
          <p:cNvPr id="10" name="TextBox 9">
            <a:extLst>
              <a:ext uri="{FF2B5EF4-FFF2-40B4-BE49-F238E27FC236}">
                <a16:creationId xmlns:a16="http://schemas.microsoft.com/office/drawing/2014/main" id="{3065F73F-86D3-976A-515B-D647511C6506}"/>
              </a:ext>
            </a:extLst>
          </p:cNvPr>
          <p:cNvSpPr txBox="1"/>
          <p:nvPr/>
        </p:nvSpPr>
        <p:spPr>
          <a:xfrm>
            <a:off x="4296605" y="2667161"/>
            <a:ext cx="849117" cy="581057"/>
          </a:xfrm>
          <a:prstGeom prst="rect">
            <a:avLst/>
          </a:prstGeom>
          <a:noFill/>
        </p:spPr>
        <p:txBody>
          <a:bodyPr wrap="square" lIns="0" tIns="0" rIns="0" bIns="0">
            <a:noAutofit/>
          </a:bodyPr>
          <a:lstStyle/>
          <a:p>
            <a:pPr>
              <a:tabLst>
                <a:tab pos="2622550" algn="l"/>
                <a:tab pos="3997325" algn="ctr"/>
                <a:tab pos="6402388" algn="ctr"/>
              </a:tabLst>
            </a:pPr>
            <a:r>
              <a:rPr lang="en-US" sz="2400" b="1" dirty="0"/>
              <a:t>72</a:t>
            </a:r>
            <a:r>
              <a:rPr lang="en-US" b="1" dirty="0"/>
              <a:t>%</a:t>
            </a:r>
            <a:endParaRPr lang="en-US" sz="1588" b="1" dirty="0"/>
          </a:p>
        </p:txBody>
      </p:sp>
    </p:spTree>
    <p:extLst>
      <p:ext uri="{BB962C8B-B14F-4D97-AF65-F5344CB8AC3E}">
        <p14:creationId xmlns:p14="http://schemas.microsoft.com/office/powerpoint/2010/main" val="30879272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CDBDF-464B-0275-FDF0-0131CCCFC8FB}"/>
              </a:ext>
            </a:extLst>
          </p:cNvPr>
          <p:cNvSpPr>
            <a:spLocks noGrp="1"/>
          </p:cNvSpPr>
          <p:nvPr>
            <p:ph type="title"/>
          </p:nvPr>
        </p:nvSpPr>
        <p:spPr/>
        <p:txBody>
          <a:bodyPr/>
          <a:lstStyle/>
          <a:p>
            <a:r>
              <a:rPr lang="en-US" dirty="0"/>
              <a:t>Late-career participants showed the most retirement fluency, but can still improve</a:t>
            </a:r>
          </a:p>
        </p:txBody>
      </p:sp>
      <p:sp>
        <p:nvSpPr>
          <p:cNvPr id="3" name="Text Placeholder 2">
            <a:extLst>
              <a:ext uri="{FF2B5EF4-FFF2-40B4-BE49-F238E27FC236}">
                <a16:creationId xmlns:a16="http://schemas.microsoft.com/office/drawing/2014/main" id="{C39D48D0-40DA-43CE-6E9E-0DEA7D24CF9F}"/>
              </a:ext>
            </a:extLst>
          </p:cNvPr>
          <p:cNvSpPr>
            <a:spLocks noGrp="1"/>
          </p:cNvSpPr>
          <p:nvPr>
            <p:ph type="body" sz="quarter" idx="23"/>
          </p:nvPr>
        </p:nvSpPr>
        <p:spPr/>
        <p:txBody>
          <a:bodyPr/>
          <a:lstStyle/>
          <a:p>
            <a:r>
              <a:rPr lang="en-US" dirty="0"/>
              <a:t>Source: Nuveen and TIAA Institute Participant Sentiment Survey on Lifetime Income (2025).</a:t>
            </a:r>
          </a:p>
        </p:txBody>
      </p:sp>
      <p:graphicFrame>
        <p:nvGraphicFramePr>
          <p:cNvPr id="5" name="Chart 4">
            <a:extLst>
              <a:ext uri="{FF2B5EF4-FFF2-40B4-BE49-F238E27FC236}">
                <a16:creationId xmlns:a16="http://schemas.microsoft.com/office/drawing/2014/main" id="{1CF5156B-1679-E87A-1112-B83CF991DEC1}"/>
              </a:ext>
            </a:extLst>
          </p:cNvPr>
          <p:cNvGraphicFramePr/>
          <p:nvPr>
            <p:extLst>
              <p:ext uri="{D42A27DB-BD31-4B8C-83A1-F6EECF244321}">
                <p14:modId xmlns:p14="http://schemas.microsoft.com/office/powerpoint/2010/main" val="1889165206"/>
              </p:ext>
            </p:extLst>
          </p:nvPr>
        </p:nvGraphicFramePr>
        <p:xfrm>
          <a:off x="344490" y="2206337"/>
          <a:ext cx="11512546" cy="377476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5C04238C-E4E8-A94F-77CA-DC40D4F0750A}"/>
              </a:ext>
            </a:extLst>
          </p:cNvPr>
          <p:cNvSpPr txBox="1"/>
          <p:nvPr/>
        </p:nvSpPr>
        <p:spPr>
          <a:xfrm>
            <a:off x="7657227" y="2109933"/>
            <a:ext cx="4209336" cy="908802"/>
          </a:xfrm>
          <a:prstGeom prst="rect">
            <a:avLst/>
          </a:prstGeom>
          <a:solidFill>
            <a:srgbClr val="E3E5DC"/>
          </a:solidFill>
        </p:spPr>
        <p:txBody>
          <a:bodyPr wrap="square" lIns="182880" tIns="182880" rIns="182880" bIns="182880" rtlCol="0" anchor="ctr">
            <a:noAutofit/>
          </a:bodyPr>
          <a:lstStyle>
            <a:defPPr>
              <a:defRPr lang="en-US"/>
            </a:defPPr>
            <a:lvl1pPr algn="ctr">
              <a:defRPr sz="1800"/>
            </a:lvl1pPr>
          </a:lstStyle>
          <a:p>
            <a:pPr algn="l"/>
            <a:r>
              <a:rPr lang="en-US" sz="1400" dirty="0"/>
              <a:t>Plan sponsors should prioritize education for late-career employees while engaging younger workers to prevent similar gaps later.</a:t>
            </a:r>
          </a:p>
        </p:txBody>
      </p:sp>
      <p:sp>
        <p:nvSpPr>
          <p:cNvPr id="7" name="TextBox 6">
            <a:extLst>
              <a:ext uri="{FF2B5EF4-FFF2-40B4-BE49-F238E27FC236}">
                <a16:creationId xmlns:a16="http://schemas.microsoft.com/office/drawing/2014/main" id="{4450BB34-7429-161F-B71A-BC0241B5AC52}"/>
              </a:ext>
            </a:extLst>
          </p:cNvPr>
          <p:cNvSpPr txBox="1"/>
          <p:nvPr/>
        </p:nvSpPr>
        <p:spPr>
          <a:xfrm>
            <a:off x="344489" y="1773238"/>
            <a:ext cx="11522074" cy="336695"/>
          </a:xfrm>
          <a:prstGeom prst="rect">
            <a:avLst/>
          </a:prstGeom>
          <a:solidFill>
            <a:schemeClr val="tx1"/>
          </a:solidFill>
        </p:spPr>
        <p:txBody>
          <a:bodyPr wrap="square" tIns="91440" bIns="91440" anchor="ctr">
            <a:noAutofit/>
          </a:bodyPr>
          <a:lstStyle/>
          <a:p>
            <a:r>
              <a:rPr lang="en-US" sz="1600" dirty="0">
                <a:solidFill>
                  <a:schemeClr val="bg1"/>
                </a:solidFill>
              </a:rPr>
              <a:t>Percentage of questions answered correctly, by topic</a:t>
            </a:r>
          </a:p>
        </p:txBody>
      </p:sp>
      <p:sp>
        <p:nvSpPr>
          <p:cNvPr id="4" name="Footer Placeholder 3">
            <a:extLst>
              <a:ext uri="{FF2B5EF4-FFF2-40B4-BE49-F238E27FC236}">
                <a16:creationId xmlns:a16="http://schemas.microsoft.com/office/drawing/2014/main" id="{8C8308FF-0091-9FB9-5E24-B8317ECD3E85}"/>
              </a:ext>
            </a:extLst>
          </p:cNvPr>
          <p:cNvSpPr>
            <a:spLocks noGrp="1"/>
          </p:cNvSpPr>
          <p:nvPr>
            <p:ph type="ftr" sz="quarter" idx="21"/>
          </p:nvPr>
        </p:nvSpPr>
        <p:spPr/>
        <p:txBody>
          <a:bodyPr/>
          <a:lstStyle/>
          <a:p>
            <a:endParaRPr lang="en-US" dirty="0"/>
          </a:p>
        </p:txBody>
      </p:sp>
      <p:sp>
        <p:nvSpPr>
          <p:cNvPr id="9" name="Slide Number Placeholder 8">
            <a:extLst>
              <a:ext uri="{FF2B5EF4-FFF2-40B4-BE49-F238E27FC236}">
                <a16:creationId xmlns:a16="http://schemas.microsoft.com/office/drawing/2014/main" id="{214B2713-2A31-F245-A04C-64217099BFE9}"/>
              </a:ext>
            </a:extLst>
          </p:cNvPr>
          <p:cNvSpPr>
            <a:spLocks noGrp="1"/>
          </p:cNvSpPr>
          <p:nvPr>
            <p:ph type="sldNum" sz="quarter" idx="22"/>
          </p:nvPr>
        </p:nvSpPr>
        <p:spPr/>
        <p:txBody>
          <a:bodyPr/>
          <a:lstStyle/>
          <a:p>
            <a:fld id="{6772E023-1036-8A41-858B-B2D045903905}" type="slidenum">
              <a:rPr lang="en-US" smtClean="0"/>
              <a:pPr/>
              <a:t>52</a:t>
            </a:fld>
            <a:endParaRPr lang="en-US" dirty="0"/>
          </a:p>
        </p:txBody>
      </p:sp>
    </p:spTree>
    <p:extLst>
      <p:ext uri="{BB962C8B-B14F-4D97-AF65-F5344CB8AC3E}">
        <p14:creationId xmlns:p14="http://schemas.microsoft.com/office/powerpoint/2010/main" val="26331493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949FAB-D59A-893F-79A4-9853007DE976}"/>
              </a:ext>
            </a:extLst>
          </p:cNvPr>
          <p:cNvSpPr>
            <a:spLocks noGrp="1"/>
          </p:cNvSpPr>
          <p:nvPr>
            <p:ph type="title"/>
          </p:nvPr>
        </p:nvSpPr>
        <p:spPr/>
        <p:txBody>
          <a:bodyPr/>
          <a:lstStyle/>
          <a:p>
            <a:r>
              <a:rPr lang="en-US" dirty="0"/>
              <a:t>Career stage can signal preferred ways of learning</a:t>
            </a:r>
          </a:p>
        </p:txBody>
      </p:sp>
      <p:sp>
        <p:nvSpPr>
          <p:cNvPr id="3" name="Text Placeholder 2">
            <a:extLst>
              <a:ext uri="{FF2B5EF4-FFF2-40B4-BE49-F238E27FC236}">
                <a16:creationId xmlns:a16="http://schemas.microsoft.com/office/drawing/2014/main" id="{1C26664F-6484-F6B1-8383-F7CF7C807819}"/>
              </a:ext>
            </a:extLst>
          </p:cNvPr>
          <p:cNvSpPr>
            <a:spLocks noGrp="1"/>
          </p:cNvSpPr>
          <p:nvPr>
            <p:ph type="body" sz="quarter" idx="23"/>
          </p:nvPr>
        </p:nvSpPr>
        <p:spPr/>
        <p:txBody>
          <a:bodyPr/>
          <a:lstStyle/>
          <a:p>
            <a:r>
              <a:rPr lang="en-US" dirty="0"/>
              <a:t>Source: Nuveen and TIAA Institute Participant Sentiment Survey on Lifetime Income (2025).</a:t>
            </a:r>
          </a:p>
        </p:txBody>
      </p:sp>
      <p:graphicFrame>
        <p:nvGraphicFramePr>
          <p:cNvPr id="2" name="Chart 1">
            <a:extLst>
              <a:ext uri="{FF2B5EF4-FFF2-40B4-BE49-F238E27FC236}">
                <a16:creationId xmlns:a16="http://schemas.microsoft.com/office/drawing/2014/main" id="{B876655B-0B6B-0F71-AF87-82AAEC5495DD}"/>
              </a:ext>
            </a:extLst>
          </p:cNvPr>
          <p:cNvGraphicFramePr/>
          <p:nvPr>
            <p:extLst>
              <p:ext uri="{D42A27DB-BD31-4B8C-83A1-F6EECF244321}">
                <p14:modId xmlns:p14="http://schemas.microsoft.com/office/powerpoint/2010/main" val="3094902441"/>
              </p:ext>
            </p:extLst>
          </p:nvPr>
        </p:nvGraphicFramePr>
        <p:xfrm>
          <a:off x="334963" y="2229202"/>
          <a:ext cx="11531599" cy="3936648"/>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9958BBA7-9D22-2560-3105-74505E1E6967}"/>
              </a:ext>
            </a:extLst>
          </p:cNvPr>
          <p:cNvSpPr txBox="1"/>
          <p:nvPr/>
        </p:nvSpPr>
        <p:spPr>
          <a:xfrm>
            <a:off x="334963" y="1773238"/>
            <a:ext cx="11522075" cy="336695"/>
          </a:xfrm>
          <a:prstGeom prst="rect">
            <a:avLst/>
          </a:prstGeom>
          <a:solidFill>
            <a:schemeClr val="accent2"/>
          </a:solidFill>
        </p:spPr>
        <p:txBody>
          <a:bodyPr wrap="square" tIns="91440" bIns="91440" anchor="ctr">
            <a:noAutofit/>
          </a:bodyPr>
          <a:lstStyle/>
          <a:p>
            <a:r>
              <a:rPr lang="en-US" sz="1600" dirty="0">
                <a:solidFill>
                  <a:schemeClr val="bg1"/>
                </a:solidFill>
              </a:rPr>
              <a:t>Preferred ways of learning about a financial topic</a:t>
            </a:r>
          </a:p>
        </p:txBody>
      </p:sp>
      <p:sp>
        <p:nvSpPr>
          <p:cNvPr id="9" name="TextBox 8">
            <a:extLst>
              <a:ext uri="{FF2B5EF4-FFF2-40B4-BE49-F238E27FC236}">
                <a16:creationId xmlns:a16="http://schemas.microsoft.com/office/drawing/2014/main" id="{1E7B056E-3CE0-C4D8-A383-95AFA9D9B934}"/>
              </a:ext>
            </a:extLst>
          </p:cNvPr>
          <p:cNvSpPr txBox="1"/>
          <p:nvPr/>
        </p:nvSpPr>
        <p:spPr>
          <a:xfrm>
            <a:off x="7175597" y="2109933"/>
            <a:ext cx="4690965" cy="1024714"/>
          </a:xfrm>
          <a:prstGeom prst="rect">
            <a:avLst/>
          </a:prstGeom>
          <a:solidFill>
            <a:srgbClr val="E3E5DC"/>
          </a:solidFill>
        </p:spPr>
        <p:txBody>
          <a:bodyPr wrap="square" lIns="182880" tIns="91440" rIns="91440" bIns="91440" rtlCol="0">
            <a:noAutofit/>
          </a:bodyPr>
          <a:lstStyle/>
          <a:p>
            <a:r>
              <a:rPr lang="en-US" sz="1400" dirty="0"/>
              <a:t>Plan sponsors should take a tailored approach to how they deliver content: e.g., early-career participants prefer learning from videos and podcasts more than their older peers, who still prefer professional advice.</a:t>
            </a:r>
          </a:p>
        </p:txBody>
      </p:sp>
      <p:sp>
        <p:nvSpPr>
          <p:cNvPr id="5" name="Footer Placeholder 4">
            <a:extLst>
              <a:ext uri="{FF2B5EF4-FFF2-40B4-BE49-F238E27FC236}">
                <a16:creationId xmlns:a16="http://schemas.microsoft.com/office/drawing/2014/main" id="{04926E5E-0BD4-5C01-01F8-F2E5B8AAB558}"/>
              </a:ext>
            </a:extLst>
          </p:cNvPr>
          <p:cNvSpPr>
            <a:spLocks noGrp="1"/>
          </p:cNvSpPr>
          <p:nvPr>
            <p:ph type="ftr" sz="quarter" idx="21"/>
          </p:nvPr>
        </p:nvSpPr>
        <p:spPr/>
        <p:txBody>
          <a:bodyPr/>
          <a:lstStyle/>
          <a:p>
            <a:endParaRPr lang="en-US" dirty="0"/>
          </a:p>
        </p:txBody>
      </p:sp>
      <p:sp>
        <p:nvSpPr>
          <p:cNvPr id="8" name="Slide Number Placeholder 7">
            <a:extLst>
              <a:ext uri="{FF2B5EF4-FFF2-40B4-BE49-F238E27FC236}">
                <a16:creationId xmlns:a16="http://schemas.microsoft.com/office/drawing/2014/main" id="{FCD41590-3A10-2DA3-1B8F-BF68A7618BB2}"/>
              </a:ext>
            </a:extLst>
          </p:cNvPr>
          <p:cNvSpPr>
            <a:spLocks noGrp="1"/>
          </p:cNvSpPr>
          <p:nvPr>
            <p:ph type="sldNum" sz="quarter" idx="22"/>
          </p:nvPr>
        </p:nvSpPr>
        <p:spPr/>
        <p:txBody>
          <a:bodyPr/>
          <a:lstStyle/>
          <a:p>
            <a:fld id="{6772E023-1036-8A41-858B-B2D045903905}" type="slidenum">
              <a:rPr lang="en-US" smtClean="0"/>
              <a:pPr/>
              <a:t>53</a:t>
            </a:fld>
            <a:endParaRPr lang="en-US" dirty="0"/>
          </a:p>
        </p:txBody>
      </p:sp>
    </p:spTree>
    <p:extLst>
      <p:ext uri="{BB962C8B-B14F-4D97-AF65-F5344CB8AC3E}">
        <p14:creationId xmlns:p14="http://schemas.microsoft.com/office/powerpoint/2010/main" val="4120559369"/>
      </p:ext>
    </p:extLst>
  </p:cSld>
  <p:clrMapOvr>
    <a:masterClrMapping/>
  </p:clrMapOvr>
  <p:extLst>
    <p:ext uri="{6950BFC3-D8DA-4A85-94F7-54DA5524770B}">
      <p188:commentRel xmlns:p188="http://schemas.microsoft.com/office/powerpoint/2018/8/main" r:id="rId3"/>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999E9-D95B-9C2E-0F82-18550832FF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958EAC-F10C-A5AC-A9BE-F30BAA0A8F38}"/>
              </a:ext>
            </a:extLst>
          </p:cNvPr>
          <p:cNvSpPr>
            <a:spLocks noGrp="1"/>
          </p:cNvSpPr>
          <p:nvPr>
            <p:ph type="title"/>
          </p:nvPr>
        </p:nvSpPr>
        <p:spPr/>
        <p:txBody>
          <a:bodyPr/>
          <a:lstStyle/>
          <a:p>
            <a:r>
              <a:rPr lang="en-US" dirty="0">
                <a:solidFill>
                  <a:schemeClr val="accent4"/>
                </a:solidFill>
              </a:rPr>
              <a:t>Additional information</a:t>
            </a:r>
          </a:p>
        </p:txBody>
      </p:sp>
      <p:sp>
        <p:nvSpPr>
          <p:cNvPr id="4" name="Footer Placeholder 3">
            <a:extLst>
              <a:ext uri="{FF2B5EF4-FFF2-40B4-BE49-F238E27FC236}">
                <a16:creationId xmlns:a16="http://schemas.microsoft.com/office/drawing/2014/main" id="{C17BBEBA-A215-ECC6-06CA-960D99DDCCD8}"/>
              </a:ext>
            </a:extLst>
          </p:cNvPr>
          <p:cNvSpPr>
            <a:spLocks noGrp="1"/>
          </p:cNvSpPr>
          <p:nvPr>
            <p:ph type="ftr" sz="quarter" idx="21"/>
          </p:nvPr>
        </p:nvSpPr>
        <p:spPr/>
        <p:txBody>
          <a:bodyPr/>
          <a:lstStyle/>
          <a:p>
            <a:endParaRPr lang="en-US" dirty="0"/>
          </a:p>
        </p:txBody>
      </p:sp>
      <p:sp>
        <p:nvSpPr>
          <p:cNvPr id="5" name="Slide Number Placeholder 4">
            <a:extLst>
              <a:ext uri="{FF2B5EF4-FFF2-40B4-BE49-F238E27FC236}">
                <a16:creationId xmlns:a16="http://schemas.microsoft.com/office/drawing/2014/main" id="{670E7FED-ABBA-FB5B-02E6-F59F938DEDBE}"/>
              </a:ext>
            </a:extLst>
          </p:cNvPr>
          <p:cNvSpPr>
            <a:spLocks noGrp="1"/>
          </p:cNvSpPr>
          <p:nvPr>
            <p:ph type="sldNum" sz="quarter" idx="22"/>
          </p:nvPr>
        </p:nvSpPr>
        <p:spPr/>
        <p:txBody>
          <a:bodyPr/>
          <a:lstStyle/>
          <a:p>
            <a:fld id="{6772E023-1036-8A41-858B-B2D045903905}" type="slidenum">
              <a:rPr lang="en-US" smtClean="0"/>
              <a:pPr/>
              <a:t>54</a:t>
            </a:fld>
            <a:endParaRPr lang="en-US" dirty="0"/>
          </a:p>
        </p:txBody>
      </p:sp>
    </p:spTree>
    <p:extLst>
      <p:ext uri="{BB962C8B-B14F-4D97-AF65-F5344CB8AC3E}">
        <p14:creationId xmlns:p14="http://schemas.microsoft.com/office/powerpoint/2010/main" val="35250385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0D9BE-5C8E-3EFF-247A-2F3D9C6F56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CD0411-D4F3-2D42-DC81-9076C0593425}"/>
              </a:ext>
            </a:extLst>
          </p:cNvPr>
          <p:cNvSpPr>
            <a:spLocks noGrp="1"/>
          </p:cNvSpPr>
          <p:nvPr>
            <p:ph type="title"/>
          </p:nvPr>
        </p:nvSpPr>
        <p:spPr/>
        <p:txBody>
          <a:bodyPr/>
          <a:lstStyle/>
          <a:p>
            <a:r>
              <a:rPr lang="en-US" dirty="0"/>
              <a:t>About Nuveen</a:t>
            </a:r>
          </a:p>
        </p:txBody>
      </p:sp>
      <p:sp>
        <p:nvSpPr>
          <p:cNvPr id="10" name="Slide Number Placeholder 9">
            <a:extLst>
              <a:ext uri="{FF2B5EF4-FFF2-40B4-BE49-F238E27FC236}">
                <a16:creationId xmlns:a16="http://schemas.microsoft.com/office/drawing/2014/main" id="{6C54AF33-ADBF-E1CC-58B8-275AA53FD2E2}"/>
              </a:ext>
            </a:extLst>
          </p:cNvPr>
          <p:cNvSpPr>
            <a:spLocks noGrp="1"/>
          </p:cNvSpPr>
          <p:nvPr>
            <p:ph type="sldNum" sz="quarter" idx="22"/>
          </p:nvPr>
        </p:nvSpPr>
        <p:spPr>
          <a:prstGeom prst="rect">
            <a:avLst/>
          </a:prstGeom>
        </p:spPr>
        <p:txBody>
          <a:bodyPr/>
          <a:lstStyle/>
          <a:p>
            <a:pPr defTabSz="914422"/>
            <a:fld id="{6772E023-1036-8A41-858B-B2D045903905}" type="slidenum">
              <a:rPr lang="en-US">
                <a:solidFill>
                  <a:srgbClr val="747476"/>
                </a:solidFill>
              </a:rPr>
              <a:pPr defTabSz="914422"/>
              <a:t>55</a:t>
            </a:fld>
            <a:endParaRPr lang="en-US" dirty="0">
              <a:solidFill>
                <a:srgbClr val="747476"/>
              </a:solidFill>
            </a:endParaRPr>
          </a:p>
        </p:txBody>
      </p:sp>
      <p:sp>
        <p:nvSpPr>
          <p:cNvPr id="5" name="Text Placeholder 4">
            <a:extLst>
              <a:ext uri="{FF2B5EF4-FFF2-40B4-BE49-F238E27FC236}">
                <a16:creationId xmlns:a16="http://schemas.microsoft.com/office/drawing/2014/main" id="{54394C7B-AC3D-70BA-6492-A14A2F2691FB}"/>
              </a:ext>
            </a:extLst>
          </p:cNvPr>
          <p:cNvSpPr>
            <a:spLocks noGrp="1"/>
          </p:cNvSpPr>
          <p:nvPr>
            <p:ph type="body" sz="quarter" idx="23"/>
          </p:nvPr>
        </p:nvSpPr>
        <p:spPr/>
        <p:txBody>
          <a:bodyPr/>
          <a:lstStyle/>
          <a:p>
            <a:endParaRPr lang="en-US"/>
          </a:p>
        </p:txBody>
      </p:sp>
      <p:sp>
        <p:nvSpPr>
          <p:cNvPr id="3" name="TextBox 2">
            <a:extLst>
              <a:ext uri="{FF2B5EF4-FFF2-40B4-BE49-F238E27FC236}">
                <a16:creationId xmlns:a16="http://schemas.microsoft.com/office/drawing/2014/main" id="{4852FD20-C691-53AF-8C48-DC8BF4637CBA}"/>
              </a:ext>
            </a:extLst>
          </p:cNvPr>
          <p:cNvSpPr txBox="1"/>
          <p:nvPr/>
        </p:nvSpPr>
        <p:spPr>
          <a:xfrm>
            <a:off x="4297364" y="1568248"/>
            <a:ext cx="7244397" cy="4349751"/>
          </a:xfrm>
          <a:prstGeom prst="round1Rect">
            <a:avLst>
              <a:gd name="adj" fmla="val 38597"/>
            </a:avLst>
          </a:prstGeom>
          <a:solidFill>
            <a:schemeClr val="tx2"/>
          </a:solidFill>
        </p:spPr>
        <p:txBody>
          <a:bodyPr wrap="square" lIns="365760" tIns="457200" rIns="403412" bIns="274320" rtlCol="0">
            <a:noAutofit/>
          </a:bodyPr>
          <a:lstStyle/>
          <a:p>
            <a:pPr defTabSz="914422">
              <a:spcAft>
                <a:spcPts val="1200"/>
              </a:spcAft>
            </a:pPr>
            <a:r>
              <a:rPr lang="en-US" sz="1765" b="1" dirty="0">
                <a:solidFill>
                  <a:srgbClr val="C3D62E"/>
                </a:solidFill>
                <a:latin typeface="Georgia" panose="02040502050405020303"/>
              </a:rPr>
              <a:t>Nuveen</a:t>
            </a:r>
            <a:r>
              <a:rPr lang="en-US" sz="1765" dirty="0">
                <a:solidFill>
                  <a:srgbClr val="C3D62E"/>
                </a:solidFill>
                <a:latin typeface="Georgia" panose="02040502050405020303"/>
              </a:rPr>
              <a:t>,</a:t>
            </a:r>
            <a:r>
              <a:rPr lang="en-US" sz="1765" dirty="0">
                <a:solidFill>
                  <a:srgbClr val="FFFFFF"/>
                </a:solidFill>
                <a:latin typeface="Georgia" panose="02040502050405020303"/>
              </a:rPr>
              <a:t> the investment manager of TIAA, </a:t>
            </a:r>
            <a:br>
              <a:rPr lang="en-US" sz="1765" dirty="0">
                <a:solidFill>
                  <a:srgbClr val="FFFFFF"/>
                </a:solidFill>
                <a:latin typeface="Georgia" panose="02040502050405020303"/>
              </a:rPr>
            </a:br>
            <a:r>
              <a:rPr lang="en-US" sz="1765" dirty="0">
                <a:solidFill>
                  <a:srgbClr val="FFFFFF"/>
                </a:solidFill>
                <a:latin typeface="Georgia" panose="02040502050405020303"/>
              </a:rPr>
              <a:t>offers a comprehensive range of outcome-focused investment solutions designed to secure the </a:t>
            </a:r>
            <a:br>
              <a:rPr lang="en-US" sz="1765" dirty="0">
                <a:solidFill>
                  <a:srgbClr val="FFFFFF"/>
                </a:solidFill>
                <a:latin typeface="Georgia" panose="02040502050405020303"/>
              </a:rPr>
            </a:br>
            <a:r>
              <a:rPr lang="en-US" sz="1765" dirty="0">
                <a:solidFill>
                  <a:srgbClr val="FFFFFF"/>
                </a:solidFill>
                <a:latin typeface="Georgia" panose="02040502050405020303"/>
              </a:rPr>
              <a:t>long-term financial goals of institutional and individual investors. </a:t>
            </a:r>
          </a:p>
          <a:p>
            <a:pPr defTabSz="914422">
              <a:spcAft>
                <a:spcPts val="1200"/>
              </a:spcAft>
            </a:pPr>
            <a:r>
              <a:rPr lang="en-US" sz="1765" dirty="0">
                <a:solidFill>
                  <a:srgbClr val="FFFFFF"/>
                </a:solidFill>
                <a:latin typeface="Georgia" panose="02040502050405020303"/>
              </a:rPr>
              <a:t>Nuveen has $1.4 trillion in assets under management as of December 31, 2025 and operations in over 25 countries. Its investment specialists offer deep expertise across a comprehensive range of traditional and alternative investments through a wide array of vehicles and customized strategies.</a:t>
            </a:r>
          </a:p>
          <a:p>
            <a:pPr defTabSz="914422">
              <a:spcAft>
                <a:spcPts val="1200"/>
              </a:spcAft>
            </a:pPr>
            <a:endParaRPr lang="en-US" sz="1765" dirty="0">
              <a:solidFill>
                <a:srgbClr val="FFFFFF"/>
              </a:solidFill>
              <a:latin typeface="Georgia" panose="02040502050405020303"/>
            </a:endParaRPr>
          </a:p>
        </p:txBody>
      </p:sp>
      <p:sp>
        <p:nvSpPr>
          <p:cNvPr id="4" name="TextBox 3">
            <a:extLst>
              <a:ext uri="{FF2B5EF4-FFF2-40B4-BE49-F238E27FC236}">
                <a16:creationId xmlns:a16="http://schemas.microsoft.com/office/drawing/2014/main" id="{17329A8D-0927-E235-BB58-8A7D4FD878F1}"/>
              </a:ext>
            </a:extLst>
          </p:cNvPr>
          <p:cNvSpPr txBox="1"/>
          <p:nvPr/>
        </p:nvSpPr>
        <p:spPr>
          <a:xfrm>
            <a:off x="344489" y="1883290"/>
            <a:ext cx="1774100" cy="520525"/>
          </a:xfrm>
          <a:prstGeom prst="rect">
            <a:avLst/>
          </a:prstGeom>
          <a:noFill/>
        </p:spPr>
        <p:txBody>
          <a:bodyPr wrap="square" lIns="0" tIns="0" rIns="0" bIns="0" rtlCol="0">
            <a:noAutofit/>
          </a:bodyPr>
          <a:lstStyle/>
          <a:p>
            <a:pPr defTabSz="914422">
              <a:spcAft>
                <a:spcPts val="529"/>
              </a:spcAft>
            </a:pPr>
            <a:r>
              <a:rPr lang="en-US" sz="2000" dirty="0">
                <a:solidFill>
                  <a:srgbClr val="00303C"/>
                </a:solidFill>
                <a:latin typeface="Georgia" panose="02040502050405020303"/>
              </a:rPr>
              <a:t>nuveen.com</a:t>
            </a:r>
          </a:p>
        </p:txBody>
      </p:sp>
      <p:cxnSp>
        <p:nvCxnSpPr>
          <p:cNvPr id="6" name="Straight Connector 5">
            <a:extLst>
              <a:ext uri="{FF2B5EF4-FFF2-40B4-BE49-F238E27FC236}">
                <a16:creationId xmlns:a16="http://schemas.microsoft.com/office/drawing/2014/main" id="{F496342C-B263-3C84-435F-1F56BF2717AD}"/>
              </a:ext>
            </a:extLst>
          </p:cNvPr>
          <p:cNvCxnSpPr/>
          <p:nvPr/>
        </p:nvCxnSpPr>
        <p:spPr>
          <a:xfrm>
            <a:off x="330814" y="1579915"/>
            <a:ext cx="2549014" cy="0"/>
          </a:xfrm>
          <a:prstGeom prst="line">
            <a:avLst/>
          </a:prstGeom>
          <a:ln w="952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7" name="Footer Placeholder 6">
            <a:extLst>
              <a:ext uri="{FF2B5EF4-FFF2-40B4-BE49-F238E27FC236}">
                <a16:creationId xmlns:a16="http://schemas.microsoft.com/office/drawing/2014/main" id="{28F94664-0B32-063A-0537-B781E9644D9D}"/>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24725075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B91CE-86E2-1424-D240-40BEC3689E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2E491B-B65A-E572-844F-629EB232CABC}"/>
              </a:ext>
            </a:extLst>
          </p:cNvPr>
          <p:cNvSpPr>
            <a:spLocks noGrp="1"/>
          </p:cNvSpPr>
          <p:nvPr>
            <p:ph type="title"/>
          </p:nvPr>
        </p:nvSpPr>
        <p:spPr/>
        <p:txBody>
          <a:bodyPr/>
          <a:lstStyle/>
          <a:p>
            <a:r>
              <a:rPr lang="en-US" dirty="0"/>
              <a:t>About the TIAA Institute</a:t>
            </a:r>
          </a:p>
        </p:txBody>
      </p:sp>
      <p:sp>
        <p:nvSpPr>
          <p:cNvPr id="10" name="Slide Number Placeholder 9">
            <a:extLst>
              <a:ext uri="{FF2B5EF4-FFF2-40B4-BE49-F238E27FC236}">
                <a16:creationId xmlns:a16="http://schemas.microsoft.com/office/drawing/2014/main" id="{0DAE6D08-99A0-6304-B7F9-36D02F677952}"/>
              </a:ext>
            </a:extLst>
          </p:cNvPr>
          <p:cNvSpPr>
            <a:spLocks noGrp="1"/>
          </p:cNvSpPr>
          <p:nvPr>
            <p:ph type="sldNum" sz="quarter" idx="22"/>
          </p:nvPr>
        </p:nvSpPr>
        <p:spPr>
          <a:prstGeom prst="rect">
            <a:avLst/>
          </a:prstGeom>
        </p:spPr>
        <p:txBody>
          <a:bodyPr/>
          <a:lstStyle/>
          <a:p>
            <a:fld id="{6772E023-1036-8A41-858B-B2D045903905}" type="slidenum">
              <a:rPr lang="en-US"/>
              <a:pPr/>
              <a:t>56</a:t>
            </a:fld>
            <a:endParaRPr lang="en-US" dirty="0"/>
          </a:p>
        </p:txBody>
      </p:sp>
      <p:sp>
        <p:nvSpPr>
          <p:cNvPr id="5" name="Text Placeholder 4">
            <a:extLst>
              <a:ext uri="{FF2B5EF4-FFF2-40B4-BE49-F238E27FC236}">
                <a16:creationId xmlns:a16="http://schemas.microsoft.com/office/drawing/2014/main" id="{EAF11FF7-B49F-2A2C-6340-B618E4F2BE9E}"/>
              </a:ext>
            </a:extLst>
          </p:cNvPr>
          <p:cNvSpPr>
            <a:spLocks noGrp="1"/>
          </p:cNvSpPr>
          <p:nvPr>
            <p:ph type="body" sz="quarter" idx="23"/>
          </p:nvPr>
        </p:nvSpPr>
        <p:spPr/>
        <p:txBody>
          <a:bodyPr/>
          <a:lstStyle/>
          <a:p>
            <a:endParaRPr lang="en-US"/>
          </a:p>
        </p:txBody>
      </p:sp>
      <p:sp>
        <p:nvSpPr>
          <p:cNvPr id="3" name="TextBox 2">
            <a:extLst>
              <a:ext uri="{FF2B5EF4-FFF2-40B4-BE49-F238E27FC236}">
                <a16:creationId xmlns:a16="http://schemas.microsoft.com/office/drawing/2014/main" id="{B31A9E8B-755C-1628-4AB7-AE06F69AD00A}"/>
              </a:ext>
            </a:extLst>
          </p:cNvPr>
          <p:cNvSpPr txBox="1"/>
          <p:nvPr/>
        </p:nvSpPr>
        <p:spPr>
          <a:xfrm>
            <a:off x="4297364" y="1568248"/>
            <a:ext cx="7244397" cy="4349751"/>
          </a:xfrm>
          <a:prstGeom prst="round1Rect">
            <a:avLst>
              <a:gd name="adj" fmla="val 38597"/>
            </a:avLst>
          </a:prstGeom>
          <a:solidFill>
            <a:schemeClr val="tx2"/>
          </a:solidFill>
        </p:spPr>
        <p:txBody>
          <a:bodyPr wrap="square" lIns="365760" tIns="457200" rIns="548640" bIns="274320" rtlCol="0">
            <a:noAutofit/>
          </a:bodyPr>
          <a:lstStyle/>
          <a:p>
            <a:pPr defTabSz="914422"/>
            <a:r>
              <a:rPr lang="en-US" sz="1765" b="1" dirty="0">
                <a:solidFill>
                  <a:srgbClr val="C3D62E"/>
                </a:solidFill>
              </a:rPr>
              <a:t>The TIAA Institute </a:t>
            </a:r>
            <a:r>
              <a:rPr lang="en-US" sz="1765" dirty="0">
                <a:solidFill>
                  <a:schemeClr val="bg1"/>
                </a:solidFill>
              </a:rPr>
              <a:t>has since 1998 </a:t>
            </a:r>
            <a:r>
              <a:rPr lang="en-US" sz="1765" dirty="0">
                <a:solidFill>
                  <a:srgbClr val="FFFFFF"/>
                </a:solidFill>
              </a:rPr>
              <a:t>helped advance the ways individuals and institutions plan for financial security and organizational effectiveness. The Institute conducts in-depth research, provides access to a network of thought leaders, and enables those it serves to anticipate trends, plan future strategies, and maximize opportunities for success.</a:t>
            </a:r>
          </a:p>
          <a:p>
            <a:pPr defTabSz="914422"/>
            <a:endParaRPr lang="en-US" sz="1765" dirty="0">
              <a:solidFill>
                <a:srgbClr val="FFFFFF"/>
              </a:solidFill>
            </a:endParaRPr>
          </a:p>
        </p:txBody>
      </p:sp>
      <p:sp>
        <p:nvSpPr>
          <p:cNvPr id="4" name="TextBox 3">
            <a:extLst>
              <a:ext uri="{FF2B5EF4-FFF2-40B4-BE49-F238E27FC236}">
                <a16:creationId xmlns:a16="http://schemas.microsoft.com/office/drawing/2014/main" id="{AAA58033-6509-2E5D-FFE4-479997C49FEC}"/>
              </a:ext>
            </a:extLst>
          </p:cNvPr>
          <p:cNvSpPr txBox="1"/>
          <p:nvPr/>
        </p:nvSpPr>
        <p:spPr>
          <a:xfrm>
            <a:off x="334963" y="1910639"/>
            <a:ext cx="2549013" cy="520525"/>
          </a:xfrm>
          <a:prstGeom prst="rect">
            <a:avLst/>
          </a:prstGeom>
          <a:noFill/>
        </p:spPr>
        <p:txBody>
          <a:bodyPr wrap="square" lIns="0" tIns="0" rIns="0" bIns="0" rtlCol="0">
            <a:noAutofit/>
          </a:bodyPr>
          <a:lstStyle/>
          <a:p>
            <a:pPr defTabSz="914422">
              <a:spcAft>
                <a:spcPts val="529"/>
              </a:spcAft>
            </a:pPr>
            <a:r>
              <a:rPr lang="en-US" sz="2000" dirty="0">
                <a:solidFill>
                  <a:srgbClr val="00303C"/>
                </a:solidFill>
                <a:latin typeface="Georgia" panose="02040502050405020303"/>
              </a:rPr>
              <a:t>tiaainstitute.org</a:t>
            </a:r>
          </a:p>
        </p:txBody>
      </p:sp>
      <p:cxnSp>
        <p:nvCxnSpPr>
          <p:cNvPr id="6" name="Straight Connector 5">
            <a:extLst>
              <a:ext uri="{FF2B5EF4-FFF2-40B4-BE49-F238E27FC236}">
                <a16:creationId xmlns:a16="http://schemas.microsoft.com/office/drawing/2014/main" id="{40EB0386-3CE5-CEE8-4E43-267579268A5D}"/>
              </a:ext>
            </a:extLst>
          </p:cNvPr>
          <p:cNvCxnSpPr/>
          <p:nvPr/>
        </p:nvCxnSpPr>
        <p:spPr>
          <a:xfrm>
            <a:off x="334963" y="1593589"/>
            <a:ext cx="2549014" cy="0"/>
          </a:xfrm>
          <a:prstGeom prst="line">
            <a:avLst/>
          </a:prstGeom>
          <a:ln w="952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7" name="Footer Placeholder 6">
            <a:extLst>
              <a:ext uri="{FF2B5EF4-FFF2-40B4-BE49-F238E27FC236}">
                <a16:creationId xmlns:a16="http://schemas.microsoft.com/office/drawing/2014/main" id="{DA946E10-07C0-1573-BA89-BDB7FA2605A3}"/>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38589950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36D33A-0C2F-2E0E-2F81-3596739FE370}"/>
              </a:ext>
            </a:extLst>
          </p:cNvPr>
          <p:cNvSpPr>
            <a:spLocks noGrp="1"/>
          </p:cNvSpPr>
          <p:nvPr>
            <p:ph type="body" sz="quarter" idx="23"/>
          </p:nvPr>
        </p:nvSpPr>
        <p:spPr>
          <a:xfrm>
            <a:off x="344488" y="1773238"/>
            <a:ext cx="11522075" cy="2468824"/>
          </a:xfrm>
        </p:spPr>
        <p:txBody>
          <a:bodyPr numCol="2" anchor="t"/>
          <a:lstStyle/>
          <a:p>
            <a:pPr>
              <a:lnSpc>
                <a:spcPts val="1100"/>
              </a:lnSpc>
            </a:pPr>
            <a:r>
              <a:rPr lang="en-US" sz="1000" dirty="0">
                <a:solidFill>
                  <a:schemeClr val="accent5"/>
                </a:solidFill>
              </a:rPr>
              <a:t>This material is not intended to be a recommendation or investment advice, does not constitute a solicitation to buy, sell or hold a security or an investment strategy, and is not provided in a fiduciary capacity. The information provided does not take into account the specific objectives or circumstances of any particular investor, or suggest any specific course of action. Investment decisions should be made based on an investor’s objectives and circumstances and in consultation with his or her financial professionals.</a:t>
            </a:r>
          </a:p>
          <a:p>
            <a:pPr>
              <a:lnSpc>
                <a:spcPts val="1100"/>
              </a:lnSpc>
            </a:pPr>
            <a:r>
              <a:rPr lang="en-US" sz="1000" dirty="0">
                <a:solidFill>
                  <a:schemeClr val="accent5"/>
                </a:solidFill>
              </a:rPr>
              <a:t>The views and opinions expressed are for informational and educational purposes only, as of the date of production/writing and may change without notice at any time based on numerous factors, such as market or other conditions, legal and regulatory developments, additional risks and uncertainties and may not come to pass. This material may contain “forward-looking” information that is not purely historical in nature. Such information may include, among other things, projections, forecasts, estimates of market returns, and proposed or expected portfolio composition. </a:t>
            </a:r>
          </a:p>
          <a:p>
            <a:pPr>
              <a:lnSpc>
                <a:spcPts val="1100"/>
              </a:lnSpc>
            </a:pPr>
            <a:r>
              <a:rPr lang="en-US" sz="1000" dirty="0">
                <a:solidFill>
                  <a:schemeClr val="accent5"/>
                </a:solidFill>
              </a:rPr>
              <a:t>Any changes to assumptions that may have been made in preparing this material could have a material impact on the information presented herein by way of example.</a:t>
            </a:r>
          </a:p>
          <a:p>
            <a:pPr>
              <a:lnSpc>
                <a:spcPts val="1100"/>
              </a:lnSpc>
            </a:pPr>
            <a:r>
              <a:rPr lang="en-US" sz="1000" dirty="0">
                <a:solidFill>
                  <a:schemeClr val="accent5"/>
                </a:solidFill>
              </a:rPr>
              <a:t>All information has been obtained from sources believed to be reliable, but its accuracy is not guaranteed. There is no representation or warranty as to the current accuracy, reliability or completeness of, nor liability for, decisions based on such information, and it should not be relied on as such.</a:t>
            </a:r>
          </a:p>
          <a:p>
            <a:pPr>
              <a:lnSpc>
                <a:spcPts val="1100"/>
              </a:lnSpc>
            </a:pPr>
            <a:r>
              <a:rPr lang="en-US" sz="1000" dirty="0">
                <a:solidFill>
                  <a:schemeClr val="accent5"/>
                </a:solidFill>
              </a:rPr>
              <a:t>Any guarantees are backed by the claims-paying ability of the issuing company.</a:t>
            </a:r>
          </a:p>
          <a:p>
            <a:pPr>
              <a:lnSpc>
                <a:spcPts val="1100"/>
              </a:lnSpc>
            </a:pPr>
            <a:r>
              <a:rPr lang="en-US" sz="1000" dirty="0">
                <a:solidFill>
                  <a:schemeClr val="accent5"/>
                </a:solidFill>
              </a:rPr>
              <a:t>Pension-like income refers to the income received from a guaranteed-interest annuity contract, not income provided by a defined benefit pension plan. </a:t>
            </a:r>
          </a:p>
          <a:p>
            <a:pPr>
              <a:lnSpc>
                <a:spcPts val="1100"/>
              </a:lnSpc>
            </a:pPr>
            <a:r>
              <a:rPr lang="en-US" sz="1000" dirty="0">
                <a:solidFill>
                  <a:schemeClr val="accent5"/>
                </a:solidFill>
              </a:rPr>
              <a:t>Converting some or all of your savings to income benefits (referred to as “annuitization”) is a permanent decision. Once income benefit payments have begun, you are unable to change to another option. </a:t>
            </a:r>
          </a:p>
          <a:p>
            <a:pPr>
              <a:lnSpc>
                <a:spcPts val="1100"/>
              </a:lnSpc>
            </a:pPr>
            <a:r>
              <a:rPr lang="en-US" sz="1000" dirty="0">
                <a:solidFill>
                  <a:schemeClr val="accent5"/>
                </a:solidFill>
              </a:rPr>
              <a:t>Past performance is no guarantee of future results. All investments carry a certain degree of risk, including the possible loss of principal, and there is no assurance that an investment will provide positive performance over any period of time. Certain products and services may not be available to all entities or persons. There is no guarantee that investment objectives will be achieved. </a:t>
            </a:r>
          </a:p>
          <a:p>
            <a:pPr>
              <a:lnSpc>
                <a:spcPts val="1100"/>
              </a:lnSpc>
            </a:pPr>
            <a:r>
              <a:rPr lang="en-US" sz="1000" dirty="0">
                <a:solidFill>
                  <a:schemeClr val="accent5"/>
                </a:solidFill>
              </a:rPr>
              <a:t>TIAA Institute is a division of Teachers Insurance and Annuity Association of America (TIAA), New York, NY.</a:t>
            </a:r>
          </a:p>
          <a:p>
            <a:pPr>
              <a:lnSpc>
                <a:spcPts val="1100"/>
              </a:lnSpc>
            </a:pPr>
            <a:r>
              <a:rPr lang="en-US" sz="1000" dirty="0">
                <a:solidFill>
                  <a:schemeClr val="accent5"/>
                </a:solidFill>
              </a:rPr>
              <a:t>Nuveen, LLC provides investment solutions through its investment specialists.</a:t>
            </a:r>
          </a:p>
          <a:p>
            <a:pPr>
              <a:lnSpc>
                <a:spcPts val="1100"/>
              </a:lnSpc>
            </a:pPr>
            <a:r>
              <a:rPr lang="en-US" sz="1000" dirty="0">
                <a:solidFill>
                  <a:schemeClr val="accent5"/>
                </a:solidFill>
              </a:rPr>
              <a:t>Nuveen, LLC is a wholly owned subsidiary of Teachers Insurance and Annuity Association of America.</a:t>
            </a:r>
          </a:p>
        </p:txBody>
      </p:sp>
      <p:pic>
        <p:nvPicPr>
          <p:cNvPr id="8" name="Picture 7">
            <a:extLst>
              <a:ext uri="{FF2B5EF4-FFF2-40B4-BE49-F238E27FC236}">
                <a16:creationId xmlns:a16="http://schemas.microsoft.com/office/drawing/2014/main" id="{C2EAA7B5-4D4C-DC60-EF78-6E7252788F31}"/>
              </a:ext>
            </a:extLst>
          </p:cNvPr>
          <p:cNvPicPr>
            <a:picLocks/>
          </p:cNvPicPr>
          <p:nvPr/>
        </p:nvPicPr>
        <p:blipFill>
          <a:blip r:embed="rId3" cstate="email">
            <a:extLst>
              <a:ext uri="{28A0092B-C50C-407E-A947-70E740481C1C}">
                <a14:useLocalDpi xmlns:a14="http://schemas.microsoft.com/office/drawing/2010/main"/>
              </a:ext>
            </a:extLst>
          </a:blip>
          <a:srcRect/>
          <a:stretch/>
        </p:blipFill>
        <p:spPr>
          <a:xfrm>
            <a:off x="-163902" y="4898797"/>
            <a:ext cx="2995587" cy="1438561"/>
          </a:xfrm>
          <a:prstGeom prst="rect">
            <a:avLst/>
          </a:prstGeom>
        </p:spPr>
      </p:pic>
      <p:sp>
        <p:nvSpPr>
          <p:cNvPr id="2" name="TextBox 1">
            <a:extLst>
              <a:ext uri="{FF2B5EF4-FFF2-40B4-BE49-F238E27FC236}">
                <a16:creationId xmlns:a16="http://schemas.microsoft.com/office/drawing/2014/main" id="{14841226-0810-AEDD-1A46-5AD3E618764D}"/>
              </a:ext>
            </a:extLst>
          </p:cNvPr>
          <p:cNvSpPr txBox="1"/>
          <p:nvPr/>
        </p:nvSpPr>
        <p:spPr>
          <a:xfrm>
            <a:off x="10488706" y="6095999"/>
            <a:ext cx="1148602" cy="273144"/>
          </a:xfrm>
          <a:prstGeom prst="rect">
            <a:avLst/>
          </a:prstGeom>
          <a:noFill/>
        </p:spPr>
        <p:txBody>
          <a:bodyPr wrap="square" lIns="0" tIns="0" rIns="0" bIns="0" rtlCol="0" anchor="b">
            <a:noAutofit/>
          </a:bodyPr>
          <a:lstStyle/>
          <a:p>
            <a:pPr algn="r">
              <a:spcAft>
                <a:spcPts val="529"/>
              </a:spcAft>
            </a:pPr>
            <a:endParaRPr lang="en-US" sz="1059" dirty="0">
              <a:solidFill>
                <a:schemeClr val="bg1"/>
              </a:solidFill>
              <a:latin typeface="Arial" panose="020B0604020202020204" pitchFamily="34" charset="0"/>
              <a:cs typeface="Arial" panose="020B0604020202020204" pitchFamily="34" charset="0"/>
            </a:endParaRPr>
          </a:p>
        </p:txBody>
      </p:sp>
      <p:sp>
        <p:nvSpPr>
          <p:cNvPr id="6" name="Text Placeholder 14">
            <a:extLst>
              <a:ext uri="{FF2B5EF4-FFF2-40B4-BE49-F238E27FC236}">
                <a16:creationId xmlns:a16="http://schemas.microsoft.com/office/drawing/2014/main" id="{D1499E92-EAF4-4F7E-CD03-69EEA23478C3}"/>
              </a:ext>
            </a:extLst>
          </p:cNvPr>
          <p:cNvSpPr txBox="1">
            <a:spLocks/>
          </p:cNvSpPr>
          <p:nvPr/>
        </p:nvSpPr>
        <p:spPr>
          <a:xfrm>
            <a:off x="344488" y="6165850"/>
            <a:ext cx="3100691" cy="149629"/>
          </a:xfrm>
          <a:prstGeom prst="rect">
            <a:avLst/>
          </a:prstGeom>
          <a:ln w="12700">
            <a:solidFill>
              <a:schemeClr val="bg1">
                <a:lumMod val="75000"/>
              </a:schemeClr>
            </a:solidFill>
          </a:ln>
        </p:spPr>
        <p:txBody>
          <a:bodyPr lIns="0" tIns="0" rIns="0" bIns="0" anchor="ctr" anchorCtr="0"/>
          <a:lstStyle>
            <a:lvl1pPr marL="0" indent="0" algn="l" defTabSz="502920" rtl="0" eaLnBrk="1" latinLnBrk="0" hangingPunct="1">
              <a:lnSpc>
                <a:spcPts val="2000"/>
              </a:lnSpc>
              <a:spcBef>
                <a:spcPts val="0"/>
              </a:spcBef>
              <a:spcAft>
                <a:spcPts val="432"/>
              </a:spcAft>
              <a:buFont typeface="Arial"/>
              <a:buNone/>
              <a:defRPr sz="800" kern="1200" cap="all" baseline="0">
                <a:solidFill>
                  <a:srgbClr val="7F7F7F"/>
                </a:solidFill>
                <a:latin typeface="Arial Narrow" panose="020B0606020202030204" pitchFamily="34" charset="0"/>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algn="ctr" defTabSz="457223">
              <a:lnSpc>
                <a:spcPct val="100000"/>
              </a:lnSpc>
              <a:spcAft>
                <a:spcPts val="0"/>
              </a:spcAft>
              <a:defRPr/>
            </a:pPr>
            <a:r>
              <a:rPr lang="en-US" sz="882" b="1" dirty="0">
                <a:solidFill>
                  <a:schemeClr val="bg1">
                    <a:lumMod val="75000"/>
                  </a:schemeClr>
                </a:solidFill>
              </a:rPr>
              <a:t>NOT FDIC INSURED </a:t>
            </a:r>
            <a:r>
              <a:rPr lang="en-US" sz="882" b="1" baseline="18000" dirty="0">
                <a:solidFill>
                  <a:schemeClr val="bg1">
                    <a:lumMod val="75000"/>
                  </a:schemeClr>
                </a:solidFill>
              </a:rPr>
              <a:t>|</a:t>
            </a:r>
            <a:r>
              <a:rPr lang="en-US" sz="882" b="1" dirty="0">
                <a:solidFill>
                  <a:schemeClr val="bg1">
                    <a:lumMod val="75000"/>
                  </a:schemeClr>
                </a:solidFill>
              </a:rPr>
              <a:t> NO BANK GUARANTEE </a:t>
            </a:r>
            <a:r>
              <a:rPr lang="en-US" sz="882" b="1" baseline="18000" dirty="0">
                <a:solidFill>
                  <a:schemeClr val="bg1">
                    <a:lumMod val="75000"/>
                  </a:schemeClr>
                </a:solidFill>
              </a:rPr>
              <a:t>|</a:t>
            </a:r>
            <a:r>
              <a:rPr lang="en-US" sz="882" b="1" dirty="0">
                <a:solidFill>
                  <a:schemeClr val="bg1">
                    <a:lumMod val="75000"/>
                  </a:schemeClr>
                </a:solidFill>
              </a:rPr>
              <a:t> MAY LOSE VALUE</a:t>
            </a:r>
          </a:p>
        </p:txBody>
      </p:sp>
      <p:sp>
        <p:nvSpPr>
          <p:cNvPr id="7" name="TextBox 6">
            <a:extLst>
              <a:ext uri="{FF2B5EF4-FFF2-40B4-BE49-F238E27FC236}">
                <a16:creationId xmlns:a16="http://schemas.microsoft.com/office/drawing/2014/main" id="{981DBD53-C5F4-0DD1-22F1-92D46FA9DD37}"/>
              </a:ext>
            </a:extLst>
          </p:cNvPr>
          <p:cNvSpPr txBox="1"/>
          <p:nvPr/>
        </p:nvSpPr>
        <p:spPr>
          <a:xfrm>
            <a:off x="334963" y="6605897"/>
            <a:ext cx="1374137" cy="210565"/>
          </a:xfrm>
          <a:prstGeom prst="rect">
            <a:avLst/>
          </a:prstGeom>
          <a:noFill/>
        </p:spPr>
        <p:txBody>
          <a:bodyPr wrap="square" lIns="0" tIns="0" rIns="0" bIns="0">
            <a:noAutofit/>
          </a:bodyPr>
          <a:lstStyle/>
          <a:p>
            <a:r>
              <a:rPr lang="en-US" sz="800" dirty="0">
                <a:solidFill>
                  <a:schemeClr val="accent5"/>
                </a:solidFill>
                <a:latin typeface="Arial Narrow" panose="020B0604020202020204" pitchFamily="34" charset="0"/>
                <a:cs typeface="Arial Narrow" panose="020B0604020202020204" pitchFamily="34" charset="0"/>
              </a:rPr>
              <a:t>5289051</a:t>
            </a:r>
            <a:endParaRPr lang="en-US" sz="1059" dirty="0">
              <a:solidFill>
                <a:schemeClr val="accent5"/>
              </a:solidFill>
              <a:latin typeface="Arial Narrow" panose="020B0604020202020204" pitchFamily="34" charset="0"/>
              <a:cs typeface="Arial Narrow" panose="020B0604020202020204" pitchFamily="34" charset="0"/>
            </a:endParaRPr>
          </a:p>
        </p:txBody>
      </p:sp>
      <p:sp>
        <p:nvSpPr>
          <p:cNvPr id="12" name="Footer Placeholder 11">
            <a:extLst>
              <a:ext uri="{FF2B5EF4-FFF2-40B4-BE49-F238E27FC236}">
                <a16:creationId xmlns:a16="http://schemas.microsoft.com/office/drawing/2014/main" id="{038EC9E2-3FC4-0D41-921E-EB2916CCB2A1}"/>
              </a:ext>
            </a:extLst>
          </p:cNvPr>
          <p:cNvSpPr>
            <a:spLocks noGrp="1"/>
          </p:cNvSpPr>
          <p:nvPr>
            <p:ph type="ftr" sz="quarter" idx="21"/>
          </p:nvPr>
        </p:nvSpPr>
        <p:spPr/>
        <p:txBody>
          <a:bodyPr/>
          <a:lstStyle/>
          <a:p>
            <a:endParaRPr lang="en-US" dirty="0">
              <a:solidFill>
                <a:schemeClr val="accent5"/>
              </a:solidFill>
            </a:endParaRPr>
          </a:p>
        </p:txBody>
      </p:sp>
      <p:sp>
        <p:nvSpPr>
          <p:cNvPr id="13" name="Slide Number Placeholder 12">
            <a:extLst>
              <a:ext uri="{FF2B5EF4-FFF2-40B4-BE49-F238E27FC236}">
                <a16:creationId xmlns:a16="http://schemas.microsoft.com/office/drawing/2014/main" id="{AB863BAE-3F91-DB37-99AB-6AA01C2A32E9}"/>
              </a:ext>
            </a:extLst>
          </p:cNvPr>
          <p:cNvSpPr>
            <a:spLocks noGrp="1"/>
          </p:cNvSpPr>
          <p:nvPr>
            <p:ph type="sldNum" sz="quarter" idx="22"/>
          </p:nvPr>
        </p:nvSpPr>
        <p:spPr/>
        <p:txBody>
          <a:bodyPr/>
          <a:lstStyle/>
          <a:p>
            <a:fld id="{6772E023-1036-8A41-858B-B2D045903905}" type="slidenum">
              <a:rPr lang="en-US" smtClean="0"/>
              <a:pPr/>
              <a:t>57</a:t>
            </a:fld>
            <a:endParaRPr lang="en-US" dirty="0"/>
          </a:p>
        </p:txBody>
      </p:sp>
    </p:spTree>
    <p:extLst>
      <p:ext uri="{BB962C8B-B14F-4D97-AF65-F5344CB8AC3E}">
        <p14:creationId xmlns:p14="http://schemas.microsoft.com/office/powerpoint/2010/main" val="657084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456F-58D2-E686-7B61-04CC40DBA3C3}"/>
              </a:ext>
            </a:extLst>
          </p:cNvPr>
          <p:cNvSpPr>
            <a:spLocks noGrp="1"/>
          </p:cNvSpPr>
          <p:nvPr>
            <p:ph type="title"/>
          </p:nvPr>
        </p:nvSpPr>
        <p:spPr/>
        <p:txBody>
          <a:bodyPr/>
          <a:lstStyle/>
          <a:p>
            <a:r>
              <a:rPr lang="en-US" dirty="0"/>
              <a:t>401(k) landscape</a:t>
            </a:r>
          </a:p>
        </p:txBody>
      </p:sp>
      <p:sp>
        <p:nvSpPr>
          <p:cNvPr id="6" name="Slide Number Placeholder 5">
            <a:extLst>
              <a:ext uri="{FF2B5EF4-FFF2-40B4-BE49-F238E27FC236}">
                <a16:creationId xmlns:a16="http://schemas.microsoft.com/office/drawing/2014/main" id="{EB413ACD-A849-CAEB-407C-A636C08BCAF1}"/>
              </a:ext>
            </a:extLst>
          </p:cNvPr>
          <p:cNvSpPr>
            <a:spLocks noGrp="1"/>
          </p:cNvSpPr>
          <p:nvPr>
            <p:ph type="sldNum" sz="quarter" idx="22"/>
          </p:nvPr>
        </p:nvSpPr>
        <p:spPr/>
        <p:txBody>
          <a:bodyPr/>
          <a:lstStyle/>
          <a:p>
            <a:fld id="{6772E023-1036-8A41-858B-B2D045903905}" type="slidenum">
              <a:rPr lang="en-US" smtClean="0"/>
              <a:pPr/>
              <a:t>6</a:t>
            </a:fld>
            <a:endParaRPr lang="en-US" dirty="0"/>
          </a:p>
        </p:txBody>
      </p:sp>
    </p:spTree>
    <p:extLst>
      <p:ext uri="{BB962C8B-B14F-4D97-AF65-F5344CB8AC3E}">
        <p14:creationId xmlns:p14="http://schemas.microsoft.com/office/powerpoint/2010/main" val="1028872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 Single Corner Rectangle 21">
            <a:extLst>
              <a:ext uri="{FF2B5EF4-FFF2-40B4-BE49-F238E27FC236}">
                <a16:creationId xmlns:a16="http://schemas.microsoft.com/office/drawing/2014/main" id="{8B385A9F-ECE9-7224-4CF7-8A98D226584F}"/>
              </a:ext>
            </a:extLst>
          </p:cNvPr>
          <p:cNvSpPr/>
          <p:nvPr/>
        </p:nvSpPr>
        <p:spPr>
          <a:xfrm>
            <a:off x="334963" y="1773238"/>
            <a:ext cx="4468265" cy="3891838"/>
          </a:xfrm>
          <a:prstGeom prst="round1Rect">
            <a:avLst>
              <a:gd name="adj" fmla="val 2665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1D35ACDF-E978-CEBC-7D54-A587D07A4C69}"/>
              </a:ext>
            </a:extLst>
          </p:cNvPr>
          <p:cNvSpPr>
            <a:spLocks noGrp="1"/>
          </p:cNvSpPr>
          <p:nvPr>
            <p:ph type="title"/>
          </p:nvPr>
        </p:nvSpPr>
        <p:spPr>
          <a:xfrm>
            <a:off x="345123" y="296863"/>
            <a:ext cx="11522074" cy="1227137"/>
          </a:xfrm>
        </p:spPr>
        <p:txBody>
          <a:bodyPr/>
          <a:lstStyle/>
          <a:p>
            <a:r>
              <a:rPr lang="en-US" dirty="0"/>
              <a:t>The expanding 401(k) system is at an inflection point</a:t>
            </a:r>
          </a:p>
        </p:txBody>
      </p:sp>
      <p:sp>
        <p:nvSpPr>
          <p:cNvPr id="2" name="Content Placeholder 1">
            <a:extLst>
              <a:ext uri="{FF2B5EF4-FFF2-40B4-BE49-F238E27FC236}">
                <a16:creationId xmlns:a16="http://schemas.microsoft.com/office/drawing/2014/main" id="{6B5EBADF-BCAA-3591-AB47-C5FAE98B2E8D}"/>
              </a:ext>
            </a:extLst>
          </p:cNvPr>
          <p:cNvSpPr>
            <a:spLocks noGrp="1"/>
          </p:cNvSpPr>
          <p:nvPr>
            <p:ph type="body" sz="quarter" idx="23"/>
          </p:nvPr>
        </p:nvSpPr>
        <p:spPr>
          <a:xfrm>
            <a:off x="344489" y="5975864"/>
            <a:ext cx="11522074" cy="365125"/>
          </a:xfrm>
        </p:spPr>
        <p:txBody>
          <a:bodyPr/>
          <a:lstStyle/>
          <a:p>
            <a:r>
              <a:rPr lang="en-US" dirty="0"/>
              <a:t>Source: EBSA, 2025. </a:t>
            </a:r>
          </a:p>
        </p:txBody>
      </p:sp>
      <p:pic>
        <p:nvPicPr>
          <p:cNvPr id="16" name="Graphic 15" descr="City outline">
            <a:extLst>
              <a:ext uri="{FF2B5EF4-FFF2-40B4-BE49-F238E27FC236}">
                <a16:creationId xmlns:a16="http://schemas.microsoft.com/office/drawing/2014/main" id="{EB67C47B-B5BF-F2DB-5766-13C2E0FDB7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05526" y="3434013"/>
            <a:ext cx="891748" cy="891748"/>
          </a:xfrm>
          <a:prstGeom prst="rect">
            <a:avLst/>
          </a:prstGeom>
        </p:spPr>
      </p:pic>
      <p:pic>
        <p:nvPicPr>
          <p:cNvPr id="18" name="Graphic 17" descr="Business Growth outline">
            <a:extLst>
              <a:ext uri="{FF2B5EF4-FFF2-40B4-BE49-F238E27FC236}">
                <a16:creationId xmlns:a16="http://schemas.microsoft.com/office/drawing/2014/main" id="{48FE22BC-00EB-419C-612A-1FFBDE0230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03950" y="4916112"/>
            <a:ext cx="891748" cy="891748"/>
          </a:xfrm>
          <a:prstGeom prst="rect">
            <a:avLst/>
          </a:prstGeom>
        </p:spPr>
      </p:pic>
      <p:pic>
        <p:nvPicPr>
          <p:cNvPr id="20" name="Graphic 19" descr="Bar graph with upward trend outline">
            <a:extLst>
              <a:ext uri="{FF2B5EF4-FFF2-40B4-BE49-F238E27FC236}">
                <a16:creationId xmlns:a16="http://schemas.microsoft.com/office/drawing/2014/main" id="{D5A3F5C3-5727-7E34-8580-53AD969CAD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05526" y="1907026"/>
            <a:ext cx="891748" cy="891748"/>
          </a:xfrm>
          <a:prstGeom prst="rect">
            <a:avLst/>
          </a:prstGeom>
        </p:spPr>
      </p:pic>
      <p:sp>
        <p:nvSpPr>
          <p:cNvPr id="7" name="TextBox 6">
            <a:extLst>
              <a:ext uri="{FF2B5EF4-FFF2-40B4-BE49-F238E27FC236}">
                <a16:creationId xmlns:a16="http://schemas.microsoft.com/office/drawing/2014/main" id="{9F6E30DA-6C26-CB8E-2A69-14CDD5B8342A}"/>
              </a:ext>
            </a:extLst>
          </p:cNvPr>
          <p:cNvSpPr txBox="1"/>
          <p:nvPr/>
        </p:nvSpPr>
        <p:spPr>
          <a:xfrm>
            <a:off x="714058" y="2209834"/>
            <a:ext cx="3499451" cy="2856629"/>
          </a:xfrm>
          <a:prstGeom prst="rect">
            <a:avLst/>
          </a:prstGeom>
          <a:noFill/>
        </p:spPr>
        <p:txBody>
          <a:bodyPr wrap="square" lIns="0" tIns="0" rIns="0" bIns="0" rtlCol="0">
            <a:noAutofit/>
          </a:bodyPr>
          <a:lstStyle/>
          <a:p>
            <a:pPr marL="182880" indent="-182880" algn="l">
              <a:spcAft>
                <a:spcPts val="1200"/>
              </a:spcAft>
              <a:buFont typeface="Arial" panose="020B0604020202020204" pitchFamily="34" charset="0"/>
              <a:buChar char="•"/>
            </a:pPr>
            <a:r>
              <a:rPr lang="en-US" dirty="0"/>
              <a:t>401(k) plans have become the primary retirement vehicle in the U.S. private sector.</a:t>
            </a:r>
          </a:p>
          <a:p>
            <a:pPr marL="182880" indent="-182880" algn="l">
              <a:spcAft>
                <a:spcPts val="1200"/>
              </a:spcAft>
              <a:buFont typeface="Arial" panose="020B0604020202020204" pitchFamily="34" charset="0"/>
              <a:buChar char="•"/>
            </a:pPr>
            <a:r>
              <a:rPr lang="en-US" dirty="0"/>
              <a:t>The transition from saving to spending has become a major challenge for participants.</a:t>
            </a:r>
          </a:p>
          <a:p>
            <a:pPr marL="182880" indent="-182880" algn="l">
              <a:spcAft>
                <a:spcPts val="1200"/>
              </a:spcAft>
              <a:buFont typeface="Arial" panose="020B0604020202020204" pitchFamily="34" charset="0"/>
              <a:buChar char="•"/>
            </a:pPr>
            <a:r>
              <a:rPr lang="en-US" dirty="0"/>
              <a:t>Lifetime income is now a top priority for plan sponsors.</a:t>
            </a:r>
          </a:p>
        </p:txBody>
      </p:sp>
      <p:sp>
        <p:nvSpPr>
          <p:cNvPr id="10" name="Slide Number Placeholder 9">
            <a:extLst>
              <a:ext uri="{FF2B5EF4-FFF2-40B4-BE49-F238E27FC236}">
                <a16:creationId xmlns:a16="http://schemas.microsoft.com/office/drawing/2014/main" id="{B9C67CE9-DC4E-3110-6742-7E1388B7C4C7}"/>
              </a:ext>
            </a:extLst>
          </p:cNvPr>
          <p:cNvSpPr>
            <a:spLocks noGrp="1"/>
          </p:cNvSpPr>
          <p:nvPr>
            <p:ph type="sldNum" sz="quarter" idx="22"/>
          </p:nvPr>
        </p:nvSpPr>
        <p:spPr/>
        <p:txBody>
          <a:bodyPr/>
          <a:lstStyle/>
          <a:p>
            <a:fld id="{6772E023-1036-8A41-858B-B2D045903905}" type="slidenum">
              <a:rPr lang="en-US" smtClean="0"/>
              <a:pPr/>
              <a:t>7</a:t>
            </a:fld>
            <a:endParaRPr lang="en-US" dirty="0"/>
          </a:p>
        </p:txBody>
      </p:sp>
      <p:sp>
        <p:nvSpPr>
          <p:cNvPr id="4" name="TextBox 3">
            <a:extLst>
              <a:ext uri="{FF2B5EF4-FFF2-40B4-BE49-F238E27FC236}">
                <a16:creationId xmlns:a16="http://schemas.microsoft.com/office/drawing/2014/main" id="{938D7A11-8BDA-F58A-E8AA-8A6AD9339C2D}"/>
              </a:ext>
            </a:extLst>
          </p:cNvPr>
          <p:cNvSpPr txBox="1"/>
          <p:nvPr/>
        </p:nvSpPr>
        <p:spPr>
          <a:xfrm>
            <a:off x="7380283" y="2067861"/>
            <a:ext cx="2441252" cy="570078"/>
          </a:xfrm>
          <a:prstGeom prst="rect">
            <a:avLst/>
          </a:prstGeom>
          <a:noFill/>
        </p:spPr>
        <p:txBody>
          <a:bodyPr wrap="square" lIns="0" tIns="0" rIns="0" bIns="0">
            <a:noAutofit/>
          </a:bodyPr>
          <a:lstStyle/>
          <a:p>
            <a:r>
              <a:rPr lang="en-US" sz="2400" dirty="0">
                <a:solidFill>
                  <a:schemeClr val="accent2"/>
                </a:solidFill>
              </a:rPr>
              <a:t>$</a:t>
            </a:r>
            <a:r>
              <a:rPr lang="en-US" sz="4000" dirty="0">
                <a:solidFill>
                  <a:schemeClr val="accent2"/>
                </a:solidFill>
              </a:rPr>
              <a:t>8</a:t>
            </a:r>
            <a:r>
              <a:rPr lang="en-US" sz="2000" dirty="0">
                <a:solidFill>
                  <a:schemeClr val="accent2"/>
                </a:solidFill>
              </a:rPr>
              <a:t> </a:t>
            </a:r>
            <a:r>
              <a:rPr lang="en-US" sz="1800" dirty="0">
                <a:solidFill>
                  <a:schemeClr val="accent2"/>
                </a:solidFill>
                <a:latin typeface="Arial" panose="020B0604020202020204" pitchFamily="34" charset="0"/>
                <a:cs typeface="Arial" panose="020B0604020202020204" pitchFamily="34" charset="0"/>
              </a:rPr>
              <a:t>trillion in assets</a:t>
            </a: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EF04C3A-BFE7-9143-333F-4F2114822FD7}"/>
              </a:ext>
            </a:extLst>
          </p:cNvPr>
          <p:cNvSpPr txBox="1"/>
          <p:nvPr/>
        </p:nvSpPr>
        <p:spPr>
          <a:xfrm>
            <a:off x="7380283" y="3532769"/>
            <a:ext cx="3088016" cy="369332"/>
          </a:xfrm>
          <a:prstGeom prst="rect">
            <a:avLst/>
          </a:prstGeom>
          <a:noFill/>
        </p:spPr>
        <p:txBody>
          <a:bodyPr wrap="square" lIns="0" tIns="0" rIns="0" bIns="0">
            <a:noAutofit/>
          </a:bodyPr>
          <a:lstStyle/>
          <a:p>
            <a:r>
              <a:rPr lang="en-US" sz="4000" dirty="0"/>
              <a:t>725,000</a:t>
            </a:r>
            <a:r>
              <a:rPr lang="en-US" dirty="0"/>
              <a:t> </a:t>
            </a:r>
            <a:r>
              <a:rPr lang="en-US" dirty="0">
                <a:latin typeface="Arial" panose="020B0604020202020204" pitchFamily="34" charset="0"/>
                <a:cs typeface="Arial" panose="020B0604020202020204" pitchFamily="34" charset="0"/>
              </a:rPr>
              <a:t>plans</a:t>
            </a:r>
          </a:p>
        </p:txBody>
      </p:sp>
      <p:sp>
        <p:nvSpPr>
          <p:cNvPr id="12" name="TextBox 11">
            <a:extLst>
              <a:ext uri="{FF2B5EF4-FFF2-40B4-BE49-F238E27FC236}">
                <a16:creationId xmlns:a16="http://schemas.microsoft.com/office/drawing/2014/main" id="{EF1494C6-3EEF-2D7D-0D08-4D77191B4C90}"/>
              </a:ext>
            </a:extLst>
          </p:cNvPr>
          <p:cNvSpPr txBox="1"/>
          <p:nvPr/>
        </p:nvSpPr>
        <p:spPr>
          <a:xfrm>
            <a:off x="7380282" y="5005814"/>
            <a:ext cx="3487409" cy="369332"/>
          </a:xfrm>
          <a:prstGeom prst="rect">
            <a:avLst/>
          </a:prstGeom>
          <a:noFill/>
        </p:spPr>
        <p:txBody>
          <a:bodyPr wrap="square" lIns="0" tIns="0" rIns="0" bIns="0">
            <a:noAutofit/>
          </a:bodyPr>
          <a:lstStyle/>
          <a:p>
            <a:r>
              <a:rPr lang="en-US" sz="4000" dirty="0"/>
              <a:t>80</a:t>
            </a:r>
            <a:r>
              <a:rPr lang="en-US" dirty="0"/>
              <a:t> million active participants</a:t>
            </a:r>
          </a:p>
        </p:txBody>
      </p:sp>
      <p:cxnSp>
        <p:nvCxnSpPr>
          <p:cNvPr id="15" name="Straight Connector 14">
            <a:extLst>
              <a:ext uri="{FF2B5EF4-FFF2-40B4-BE49-F238E27FC236}">
                <a16:creationId xmlns:a16="http://schemas.microsoft.com/office/drawing/2014/main" id="{5D0CD6F3-4083-1469-9C78-BF54F3687B9F}"/>
              </a:ext>
            </a:extLst>
          </p:cNvPr>
          <p:cNvCxnSpPr/>
          <p:nvPr/>
        </p:nvCxnSpPr>
        <p:spPr>
          <a:xfrm>
            <a:off x="6203950" y="3149711"/>
            <a:ext cx="4527111" cy="0"/>
          </a:xfrm>
          <a:prstGeom prst="line">
            <a:avLst/>
          </a:prstGeom>
          <a:ln w="1270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6AD48D2-C7C8-0FC5-29C5-B8020CF6002D}"/>
              </a:ext>
            </a:extLst>
          </p:cNvPr>
          <p:cNvCxnSpPr/>
          <p:nvPr/>
        </p:nvCxnSpPr>
        <p:spPr>
          <a:xfrm>
            <a:off x="6203950" y="4582154"/>
            <a:ext cx="4527111" cy="0"/>
          </a:xfrm>
          <a:prstGeom prst="line">
            <a:avLst/>
          </a:prstGeom>
          <a:ln w="12700">
            <a:solidFill>
              <a:schemeClr val="accent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1540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15351E-9EA2-DFF4-AEF4-C3E9DBB05CB4}"/>
              </a:ext>
            </a:extLst>
          </p:cNvPr>
          <p:cNvSpPr/>
          <p:nvPr/>
        </p:nvSpPr>
        <p:spPr>
          <a:xfrm>
            <a:off x="334962" y="2974428"/>
            <a:ext cx="5281611" cy="2732689"/>
          </a:xfrm>
          <a:prstGeom prst="rect">
            <a:avLst/>
          </a:prstGeom>
          <a:solidFill>
            <a:schemeClr val="accent5">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D3A9A82-ED55-CCD0-393C-85A9C63C6CF1}"/>
              </a:ext>
            </a:extLst>
          </p:cNvPr>
          <p:cNvSpPr/>
          <p:nvPr/>
        </p:nvSpPr>
        <p:spPr>
          <a:xfrm>
            <a:off x="6203950" y="2974428"/>
            <a:ext cx="5337810" cy="2732689"/>
          </a:xfrm>
          <a:prstGeom prst="rect">
            <a:avLst/>
          </a:prstGeom>
          <a:solidFill>
            <a:schemeClr val="accent5">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ingle Corner Rectangle 11">
            <a:extLst>
              <a:ext uri="{FF2B5EF4-FFF2-40B4-BE49-F238E27FC236}">
                <a16:creationId xmlns:a16="http://schemas.microsoft.com/office/drawing/2014/main" id="{C0590D0F-95FC-8855-E09A-D791FC95F71C}"/>
              </a:ext>
            </a:extLst>
          </p:cNvPr>
          <p:cNvSpPr/>
          <p:nvPr/>
        </p:nvSpPr>
        <p:spPr>
          <a:xfrm>
            <a:off x="6648642" y="2035296"/>
            <a:ext cx="2111136" cy="1794587"/>
          </a:xfrm>
          <a:prstGeom prst="round1Rect">
            <a:avLst>
              <a:gd name="adj" fmla="val 3068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ingle Corner Rectangle 5">
            <a:extLst>
              <a:ext uri="{FF2B5EF4-FFF2-40B4-BE49-F238E27FC236}">
                <a16:creationId xmlns:a16="http://schemas.microsoft.com/office/drawing/2014/main" id="{EFCCD048-A6EB-8A68-85BF-1BC0E2BC6FBC}"/>
              </a:ext>
            </a:extLst>
          </p:cNvPr>
          <p:cNvSpPr/>
          <p:nvPr/>
        </p:nvSpPr>
        <p:spPr>
          <a:xfrm>
            <a:off x="789181" y="2035296"/>
            <a:ext cx="2111136" cy="1794587"/>
          </a:xfrm>
          <a:prstGeom prst="round1Rect">
            <a:avLst>
              <a:gd name="adj" fmla="val 3068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FE0B51-586B-E964-D57D-95947872D2C4}"/>
              </a:ext>
            </a:extLst>
          </p:cNvPr>
          <p:cNvSpPr>
            <a:spLocks noGrp="1"/>
          </p:cNvSpPr>
          <p:nvPr>
            <p:ph type="title"/>
          </p:nvPr>
        </p:nvSpPr>
        <p:spPr>
          <a:xfrm>
            <a:off x="345123" y="296863"/>
            <a:ext cx="11522074" cy="1227137"/>
          </a:xfrm>
        </p:spPr>
        <p:txBody>
          <a:bodyPr/>
          <a:lstStyle/>
          <a:p>
            <a:r>
              <a:rPr lang="en-US" dirty="0"/>
              <a:t>Industry growth has ignited participant demand for guaranteed income solutions</a:t>
            </a:r>
          </a:p>
        </p:txBody>
      </p:sp>
      <p:sp>
        <p:nvSpPr>
          <p:cNvPr id="7" name="Text Placeholder 6">
            <a:extLst>
              <a:ext uri="{FF2B5EF4-FFF2-40B4-BE49-F238E27FC236}">
                <a16:creationId xmlns:a16="http://schemas.microsoft.com/office/drawing/2014/main" id="{60D3D76A-E290-E753-2CD1-4F6D05F707A8}"/>
              </a:ext>
            </a:extLst>
          </p:cNvPr>
          <p:cNvSpPr>
            <a:spLocks noGrp="1"/>
          </p:cNvSpPr>
          <p:nvPr>
            <p:ph type="body" sz="quarter" idx="23"/>
          </p:nvPr>
        </p:nvSpPr>
        <p:spPr/>
        <p:txBody>
          <a:bodyPr/>
          <a:lstStyle/>
          <a:p>
            <a:r>
              <a:rPr lang="en-US" dirty="0"/>
              <a:t>Source: Nuveen and the TIAA Institute Participant Sentiment Survey on Lifetime Income (2024).</a:t>
            </a:r>
          </a:p>
        </p:txBody>
      </p:sp>
      <p:sp>
        <p:nvSpPr>
          <p:cNvPr id="8" name="TextBox 7">
            <a:extLst>
              <a:ext uri="{FF2B5EF4-FFF2-40B4-BE49-F238E27FC236}">
                <a16:creationId xmlns:a16="http://schemas.microsoft.com/office/drawing/2014/main" id="{04C45770-10C4-C347-5714-E1712DA96C32}"/>
              </a:ext>
            </a:extLst>
          </p:cNvPr>
          <p:cNvSpPr txBox="1"/>
          <p:nvPr/>
        </p:nvSpPr>
        <p:spPr>
          <a:xfrm>
            <a:off x="6648643" y="4136165"/>
            <a:ext cx="4511290" cy="1227136"/>
          </a:xfrm>
          <a:prstGeom prst="rect">
            <a:avLst/>
          </a:prstGeom>
          <a:noFill/>
        </p:spPr>
        <p:txBody>
          <a:bodyPr wrap="square" lIns="0" tIns="0" rIns="0" bIns="0">
            <a:noAutofit/>
          </a:bodyPr>
          <a:lstStyle/>
          <a:p>
            <a:r>
              <a:rPr lang="en-US" sz="2000" b="1" dirty="0"/>
              <a:t>think it’s important that 401(k) plans provide a way </a:t>
            </a:r>
            <a:r>
              <a:rPr lang="en-US" sz="2000" dirty="0"/>
              <a:t>for retirees to turn savings into guaranteed, fixed monthly payments</a:t>
            </a:r>
          </a:p>
        </p:txBody>
      </p:sp>
      <p:sp>
        <p:nvSpPr>
          <p:cNvPr id="9" name="TextBox 8">
            <a:extLst>
              <a:ext uri="{FF2B5EF4-FFF2-40B4-BE49-F238E27FC236}">
                <a16:creationId xmlns:a16="http://schemas.microsoft.com/office/drawing/2014/main" id="{18141888-C057-63D8-89D8-4D5E4413B9B0}"/>
              </a:ext>
            </a:extLst>
          </p:cNvPr>
          <p:cNvSpPr txBox="1"/>
          <p:nvPr/>
        </p:nvSpPr>
        <p:spPr>
          <a:xfrm>
            <a:off x="789181" y="4136165"/>
            <a:ext cx="4511290" cy="1436442"/>
          </a:xfrm>
          <a:prstGeom prst="rect">
            <a:avLst/>
          </a:prstGeom>
          <a:noFill/>
        </p:spPr>
        <p:txBody>
          <a:bodyPr wrap="square" lIns="0" tIns="0" rIns="0" bIns="0">
            <a:noAutofit/>
          </a:bodyPr>
          <a:lstStyle/>
          <a:p>
            <a:r>
              <a:rPr lang="en-US" sz="2000" b="1" dirty="0"/>
              <a:t>would be interested in using a fixed annuity </a:t>
            </a:r>
            <a:r>
              <a:rPr lang="en-US" sz="2000" dirty="0"/>
              <a:t>to provide themselves with lifetime income in retirement if included in their plan</a:t>
            </a:r>
          </a:p>
        </p:txBody>
      </p:sp>
      <p:sp>
        <p:nvSpPr>
          <p:cNvPr id="14" name="TextBox 13">
            <a:extLst>
              <a:ext uri="{FF2B5EF4-FFF2-40B4-BE49-F238E27FC236}">
                <a16:creationId xmlns:a16="http://schemas.microsoft.com/office/drawing/2014/main" id="{9EE9DB42-36CB-C550-342D-A5A32AE365F9}"/>
              </a:ext>
            </a:extLst>
          </p:cNvPr>
          <p:cNvSpPr txBox="1"/>
          <p:nvPr/>
        </p:nvSpPr>
        <p:spPr>
          <a:xfrm>
            <a:off x="998170" y="2104517"/>
            <a:ext cx="1902147" cy="1436442"/>
          </a:xfrm>
          <a:prstGeom prst="rect">
            <a:avLst/>
          </a:prstGeom>
          <a:noFill/>
        </p:spPr>
        <p:txBody>
          <a:bodyPr wrap="none" lIns="0" tIns="0" rIns="0" bIns="0" rtlCol="0" anchor="ctr">
            <a:noAutofit/>
          </a:bodyPr>
          <a:lstStyle/>
          <a:p>
            <a:pPr>
              <a:spcAft>
                <a:spcPts val="529"/>
              </a:spcAft>
            </a:pPr>
            <a:r>
              <a:rPr lang="en-US" sz="3200" dirty="0"/>
              <a:t>&gt;</a:t>
            </a:r>
            <a:r>
              <a:rPr lang="en-US" sz="5400" dirty="0"/>
              <a:t>90</a:t>
            </a:r>
            <a:r>
              <a:rPr lang="en-US" sz="3600" dirty="0"/>
              <a:t>%</a:t>
            </a:r>
          </a:p>
          <a:p>
            <a:pPr>
              <a:spcAft>
                <a:spcPts val="529"/>
              </a:spcAft>
            </a:pPr>
            <a:r>
              <a:rPr lang="en-US" sz="1400" dirty="0">
                <a:latin typeface="Arial" panose="020B0604020202020204" pitchFamily="34" charset="0"/>
                <a:cs typeface="Arial" panose="020B0604020202020204" pitchFamily="34" charset="0"/>
              </a:rPr>
              <a:t>OF PARTICIPANTS</a:t>
            </a:r>
          </a:p>
        </p:txBody>
      </p:sp>
      <p:sp>
        <p:nvSpPr>
          <p:cNvPr id="3" name="TextBox 2">
            <a:extLst>
              <a:ext uri="{FF2B5EF4-FFF2-40B4-BE49-F238E27FC236}">
                <a16:creationId xmlns:a16="http://schemas.microsoft.com/office/drawing/2014/main" id="{E5598FCD-653D-BACD-38F5-81D596BC21BF}"/>
              </a:ext>
            </a:extLst>
          </p:cNvPr>
          <p:cNvSpPr txBox="1"/>
          <p:nvPr/>
        </p:nvSpPr>
        <p:spPr>
          <a:xfrm>
            <a:off x="6848105" y="2104517"/>
            <a:ext cx="1902147" cy="1436442"/>
          </a:xfrm>
          <a:prstGeom prst="rect">
            <a:avLst/>
          </a:prstGeom>
          <a:noFill/>
        </p:spPr>
        <p:txBody>
          <a:bodyPr wrap="none" lIns="0" tIns="0" rIns="0" bIns="0" rtlCol="0" anchor="ctr">
            <a:noAutofit/>
          </a:bodyPr>
          <a:lstStyle/>
          <a:p>
            <a:pPr>
              <a:spcAft>
                <a:spcPts val="529"/>
              </a:spcAft>
            </a:pPr>
            <a:r>
              <a:rPr lang="en-US" sz="3200" dirty="0"/>
              <a:t>&gt;</a:t>
            </a:r>
            <a:r>
              <a:rPr lang="en-US" sz="5400" dirty="0"/>
              <a:t>90</a:t>
            </a:r>
            <a:r>
              <a:rPr lang="en-US" sz="3600" dirty="0"/>
              <a:t>%</a:t>
            </a:r>
          </a:p>
          <a:p>
            <a:pPr marL="0" marR="0" lvl="0" indent="0" defTabSz="914400" rtl="0" eaLnBrk="1" fontAlgn="auto" latinLnBrk="0" hangingPunct="1">
              <a:lnSpc>
                <a:spcPct val="100000"/>
              </a:lnSpc>
              <a:spcBef>
                <a:spcPts val="0"/>
              </a:spcBef>
              <a:spcAft>
                <a:spcPts val="529"/>
              </a:spcAft>
              <a:buClrTx/>
              <a:buSzTx/>
              <a:buFontTx/>
              <a:buNone/>
              <a:tabLst/>
              <a:defRPr/>
            </a:pPr>
            <a:r>
              <a:rPr kumimoji="0" lang="en-US" sz="1400" b="0" i="0" u="none" strike="noStrike" kern="1200" cap="none" spc="0" normalizeH="0" baseline="0" noProof="0" dirty="0">
                <a:ln>
                  <a:noFill/>
                </a:ln>
                <a:solidFill>
                  <a:srgbClr val="00313C"/>
                </a:solidFill>
                <a:effectLst/>
                <a:uLnTx/>
                <a:uFillTx/>
                <a:latin typeface="Arial" panose="020B0604020202020204" pitchFamily="34" charset="0"/>
                <a:ea typeface="+mn-ea"/>
                <a:cs typeface="Arial" panose="020B0604020202020204" pitchFamily="34" charset="0"/>
              </a:rPr>
              <a:t>OF PARTICIPANTS</a:t>
            </a:r>
          </a:p>
        </p:txBody>
      </p:sp>
      <p:sp>
        <p:nvSpPr>
          <p:cNvPr id="11" name="Slide Number Placeholder 10">
            <a:extLst>
              <a:ext uri="{FF2B5EF4-FFF2-40B4-BE49-F238E27FC236}">
                <a16:creationId xmlns:a16="http://schemas.microsoft.com/office/drawing/2014/main" id="{BB5DA231-75C9-51FD-8F3C-411FE2E6E499}"/>
              </a:ext>
            </a:extLst>
          </p:cNvPr>
          <p:cNvSpPr>
            <a:spLocks noGrp="1"/>
          </p:cNvSpPr>
          <p:nvPr>
            <p:ph type="sldNum" sz="quarter" idx="22"/>
          </p:nvPr>
        </p:nvSpPr>
        <p:spPr/>
        <p:txBody>
          <a:bodyPr/>
          <a:lstStyle/>
          <a:p>
            <a:fld id="{6772E023-1036-8A41-858B-B2D045903905}" type="slidenum">
              <a:rPr lang="en-US" smtClean="0"/>
              <a:pPr/>
              <a:t>8</a:t>
            </a:fld>
            <a:endParaRPr lang="en-US" dirty="0"/>
          </a:p>
        </p:txBody>
      </p:sp>
    </p:spTree>
    <p:extLst>
      <p:ext uri="{BB962C8B-B14F-4D97-AF65-F5344CB8AC3E}">
        <p14:creationId xmlns:p14="http://schemas.microsoft.com/office/powerpoint/2010/main" val="430926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1AD354D-5127-6DC6-D82C-8B2289BA23B4}"/>
              </a:ext>
            </a:extLst>
          </p:cNvPr>
          <p:cNvGrpSpPr/>
          <p:nvPr/>
        </p:nvGrpSpPr>
        <p:grpSpPr>
          <a:xfrm>
            <a:off x="4029558" y="2400457"/>
            <a:ext cx="348967" cy="2806555"/>
            <a:chOff x="3044912" y="2400457"/>
            <a:chExt cx="348967" cy="2806555"/>
          </a:xfrm>
        </p:grpSpPr>
        <p:cxnSp>
          <p:nvCxnSpPr>
            <p:cNvPr id="4" name="Straight Connector 3">
              <a:extLst>
                <a:ext uri="{FF2B5EF4-FFF2-40B4-BE49-F238E27FC236}">
                  <a16:creationId xmlns:a16="http://schemas.microsoft.com/office/drawing/2014/main" id="{2CCEBF1D-1130-3D85-2177-02B5C9A37B3D}"/>
                </a:ext>
              </a:extLst>
            </p:cNvPr>
            <p:cNvCxnSpPr>
              <a:stCxn id="13" idx="2"/>
            </p:cNvCxnSpPr>
            <p:nvPr/>
          </p:nvCxnSpPr>
          <p:spPr>
            <a:xfrm>
              <a:off x="3044912" y="2400457"/>
              <a:ext cx="0" cy="2806555"/>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13" name="Triangle 12">
              <a:extLst>
                <a:ext uri="{FF2B5EF4-FFF2-40B4-BE49-F238E27FC236}">
                  <a16:creationId xmlns:a16="http://schemas.microsoft.com/office/drawing/2014/main" id="{78905B82-FD1D-1E3F-A64A-DD67D477DDB2}"/>
                </a:ext>
              </a:extLst>
            </p:cNvPr>
            <p:cNvSpPr/>
            <p:nvPr/>
          </p:nvSpPr>
          <p:spPr>
            <a:xfrm rot="5400000">
              <a:off x="2901749" y="2543620"/>
              <a:ext cx="635293" cy="348967"/>
            </a:xfrm>
            <a:prstGeom prst="triangle">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88" dirty="0"/>
            </a:p>
          </p:txBody>
        </p:sp>
      </p:grpSp>
      <p:grpSp>
        <p:nvGrpSpPr>
          <p:cNvPr id="10" name="Group 9">
            <a:extLst>
              <a:ext uri="{FF2B5EF4-FFF2-40B4-BE49-F238E27FC236}">
                <a16:creationId xmlns:a16="http://schemas.microsoft.com/office/drawing/2014/main" id="{0CDD9601-B1C9-9FAA-787C-E23399AD2398}"/>
              </a:ext>
            </a:extLst>
          </p:cNvPr>
          <p:cNvGrpSpPr/>
          <p:nvPr/>
        </p:nvGrpSpPr>
        <p:grpSpPr>
          <a:xfrm>
            <a:off x="810261" y="3295967"/>
            <a:ext cx="348967" cy="2806555"/>
            <a:chOff x="3044912" y="2400457"/>
            <a:chExt cx="348967" cy="2806555"/>
          </a:xfrm>
        </p:grpSpPr>
        <p:cxnSp>
          <p:nvCxnSpPr>
            <p:cNvPr id="16" name="Straight Connector 15">
              <a:extLst>
                <a:ext uri="{FF2B5EF4-FFF2-40B4-BE49-F238E27FC236}">
                  <a16:creationId xmlns:a16="http://schemas.microsoft.com/office/drawing/2014/main" id="{61C26012-D8FE-04E9-148C-FE2D25E51E48}"/>
                </a:ext>
              </a:extLst>
            </p:cNvPr>
            <p:cNvCxnSpPr>
              <a:stCxn id="17" idx="2"/>
            </p:cNvCxnSpPr>
            <p:nvPr/>
          </p:nvCxnSpPr>
          <p:spPr>
            <a:xfrm>
              <a:off x="3044912" y="2400457"/>
              <a:ext cx="0" cy="2806555"/>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17" name="Triangle 16">
              <a:extLst>
                <a:ext uri="{FF2B5EF4-FFF2-40B4-BE49-F238E27FC236}">
                  <a16:creationId xmlns:a16="http://schemas.microsoft.com/office/drawing/2014/main" id="{2B63A1CC-D878-5B3D-16B4-C60EC61403C4}"/>
                </a:ext>
              </a:extLst>
            </p:cNvPr>
            <p:cNvSpPr/>
            <p:nvPr/>
          </p:nvSpPr>
          <p:spPr>
            <a:xfrm rot="5400000">
              <a:off x="2901749" y="2543620"/>
              <a:ext cx="635293" cy="348967"/>
            </a:xfrm>
            <a:prstGeom prst="triangle">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88" dirty="0"/>
            </a:p>
          </p:txBody>
        </p:sp>
      </p:grpSp>
      <p:sp>
        <p:nvSpPr>
          <p:cNvPr id="2" name="Title 1">
            <a:extLst>
              <a:ext uri="{FF2B5EF4-FFF2-40B4-BE49-F238E27FC236}">
                <a16:creationId xmlns:a16="http://schemas.microsoft.com/office/drawing/2014/main" id="{ADBE1AD7-0085-E4EC-7484-405B9B1F3626}"/>
              </a:ext>
            </a:extLst>
          </p:cNvPr>
          <p:cNvSpPr>
            <a:spLocks noGrp="1"/>
          </p:cNvSpPr>
          <p:nvPr>
            <p:ph type="title"/>
          </p:nvPr>
        </p:nvSpPr>
        <p:spPr>
          <a:xfrm>
            <a:off x="345123" y="296863"/>
            <a:ext cx="11522074" cy="1227137"/>
          </a:xfrm>
        </p:spPr>
        <p:txBody>
          <a:bodyPr/>
          <a:lstStyle/>
          <a:p>
            <a:r>
              <a:rPr lang="en-US" dirty="0"/>
              <a:t>Plan sponsors are responding to the demand</a:t>
            </a:r>
          </a:p>
        </p:txBody>
      </p:sp>
      <p:sp>
        <p:nvSpPr>
          <p:cNvPr id="5" name="Text Placeholder 4">
            <a:extLst>
              <a:ext uri="{FF2B5EF4-FFF2-40B4-BE49-F238E27FC236}">
                <a16:creationId xmlns:a16="http://schemas.microsoft.com/office/drawing/2014/main" id="{BA5CF397-372D-901D-500F-0183119A2128}"/>
              </a:ext>
            </a:extLst>
          </p:cNvPr>
          <p:cNvSpPr>
            <a:spLocks noGrp="1"/>
          </p:cNvSpPr>
          <p:nvPr>
            <p:ph type="body" sz="quarter" idx="23"/>
          </p:nvPr>
        </p:nvSpPr>
        <p:spPr/>
        <p:txBody>
          <a:bodyPr/>
          <a:lstStyle/>
          <a:p>
            <a:r>
              <a:rPr lang="en-US" dirty="0"/>
              <a:t>Source: TIAA, Building a Better Retirement (2024). </a:t>
            </a:r>
          </a:p>
        </p:txBody>
      </p:sp>
      <p:sp>
        <p:nvSpPr>
          <p:cNvPr id="11" name="TextBox 10">
            <a:extLst>
              <a:ext uri="{FF2B5EF4-FFF2-40B4-BE49-F238E27FC236}">
                <a16:creationId xmlns:a16="http://schemas.microsoft.com/office/drawing/2014/main" id="{5885D108-6445-E596-2BF4-CF85826C8CAA}"/>
              </a:ext>
            </a:extLst>
          </p:cNvPr>
          <p:cNvSpPr txBox="1"/>
          <p:nvPr/>
        </p:nvSpPr>
        <p:spPr>
          <a:xfrm>
            <a:off x="1357409" y="4084130"/>
            <a:ext cx="1968138" cy="1396023"/>
          </a:xfrm>
          <a:prstGeom prst="rect">
            <a:avLst/>
          </a:prstGeom>
          <a:noFill/>
        </p:spPr>
        <p:txBody>
          <a:bodyPr wrap="square" lIns="0" tIns="0" rIns="0" bIns="0">
            <a:noAutofit/>
          </a:bodyPr>
          <a:lstStyle/>
          <a:p>
            <a:r>
              <a:rPr lang="en-US" sz="1600" dirty="0">
                <a:latin typeface="Georgia" panose="02040502050405020303" pitchFamily="18" charset="0"/>
                <a:ea typeface="Aptos" panose="020B0004020202020204" pitchFamily="34" charset="0"/>
                <a:cs typeface="Arial" panose="020B0604020202020204" pitchFamily="34" charset="0"/>
              </a:rPr>
              <a:t>of 401(k) plans offer a lifetime income option via an annuity or annuity solution</a:t>
            </a:r>
            <a:endParaRPr lang="en-US" sz="1600" dirty="0">
              <a:latin typeface="Georgia" panose="02040502050405020303" pitchFamily="18" charset="0"/>
            </a:endParaRPr>
          </a:p>
        </p:txBody>
      </p:sp>
      <p:sp>
        <p:nvSpPr>
          <p:cNvPr id="12" name="TextBox 11">
            <a:extLst>
              <a:ext uri="{FF2B5EF4-FFF2-40B4-BE49-F238E27FC236}">
                <a16:creationId xmlns:a16="http://schemas.microsoft.com/office/drawing/2014/main" id="{0EB72E3F-BE55-DDE5-8AC7-6BEFEB15F569}"/>
              </a:ext>
            </a:extLst>
          </p:cNvPr>
          <p:cNvSpPr txBox="1"/>
          <p:nvPr/>
        </p:nvSpPr>
        <p:spPr>
          <a:xfrm>
            <a:off x="1357408" y="3019585"/>
            <a:ext cx="1460808" cy="1064545"/>
          </a:xfrm>
          <a:prstGeom prst="rect">
            <a:avLst/>
          </a:prstGeom>
          <a:noFill/>
        </p:spPr>
        <p:txBody>
          <a:bodyPr wrap="none" lIns="0" tIns="0" rIns="0" bIns="0" rtlCol="0" anchor="ctr">
            <a:noAutofit/>
          </a:bodyPr>
          <a:lstStyle/>
          <a:p>
            <a:pPr>
              <a:spcAft>
                <a:spcPts val="529"/>
              </a:spcAft>
            </a:pPr>
            <a:r>
              <a:rPr lang="en-US" sz="4800" dirty="0"/>
              <a:t>18</a:t>
            </a:r>
            <a:r>
              <a:rPr lang="en-US" sz="3200" dirty="0"/>
              <a:t>%</a:t>
            </a:r>
            <a:endParaRPr lang="en-US" sz="4800" dirty="0"/>
          </a:p>
        </p:txBody>
      </p:sp>
      <p:sp>
        <p:nvSpPr>
          <p:cNvPr id="14" name="TextBox 13">
            <a:extLst>
              <a:ext uri="{FF2B5EF4-FFF2-40B4-BE49-F238E27FC236}">
                <a16:creationId xmlns:a16="http://schemas.microsoft.com/office/drawing/2014/main" id="{EB569870-7FC0-9F1C-41F6-1014A368B716}"/>
              </a:ext>
            </a:extLst>
          </p:cNvPr>
          <p:cNvSpPr txBox="1"/>
          <p:nvPr/>
        </p:nvSpPr>
        <p:spPr>
          <a:xfrm>
            <a:off x="4584607" y="3159144"/>
            <a:ext cx="2450370" cy="1493819"/>
          </a:xfrm>
          <a:prstGeom prst="rect">
            <a:avLst/>
          </a:prstGeom>
          <a:noFill/>
        </p:spPr>
        <p:txBody>
          <a:bodyPr wrap="square" lIns="0" tIns="0" rIns="0" bIns="0">
            <a:noAutofit/>
          </a:bodyPr>
          <a:lstStyle/>
          <a:p>
            <a:r>
              <a:rPr lang="en-US" sz="1600" dirty="0">
                <a:latin typeface="Georgia" panose="02040502050405020303" pitchFamily="18" charset="0"/>
                <a:ea typeface="Aptos" panose="020B0004020202020204" pitchFamily="34" charset="0"/>
                <a:cs typeface="Arial" panose="020B0604020202020204" pitchFamily="34" charset="0"/>
              </a:rPr>
              <a:t>expect to offer a lifetime income solution within the next two years, among those that don’t</a:t>
            </a:r>
            <a:endParaRPr lang="en-US" sz="1600" dirty="0">
              <a:latin typeface="Georgia" panose="02040502050405020303" pitchFamily="18" charset="0"/>
            </a:endParaRPr>
          </a:p>
        </p:txBody>
      </p:sp>
      <p:sp>
        <p:nvSpPr>
          <p:cNvPr id="15" name="TextBox 14">
            <a:extLst>
              <a:ext uri="{FF2B5EF4-FFF2-40B4-BE49-F238E27FC236}">
                <a16:creationId xmlns:a16="http://schemas.microsoft.com/office/drawing/2014/main" id="{18C8BE43-B2E3-1034-8E01-3E5C70E40D0F}"/>
              </a:ext>
            </a:extLst>
          </p:cNvPr>
          <p:cNvSpPr txBox="1"/>
          <p:nvPr/>
        </p:nvSpPr>
        <p:spPr>
          <a:xfrm>
            <a:off x="4584606" y="2071343"/>
            <a:ext cx="1478441" cy="1064545"/>
          </a:xfrm>
          <a:prstGeom prst="rect">
            <a:avLst/>
          </a:prstGeom>
          <a:noFill/>
        </p:spPr>
        <p:txBody>
          <a:bodyPr wrap="none" lIns="0" tIns="0" rIns="0" bIns="0" rtlCol="0" anchor="ctr">
            <a:noAutofit/>
          </a:bodyPr>
          <a:lstStyle/>
          <a:p>
            <a:pPr>
              <a:spcAft>
                <a:spcPts val="529"/>
              </a:spcAft>
            </a:pPr>
            <a:r>
              <a:rPr lang="en-US" sz="4800" dirty="0"/>
              <a:t>37</a:t>
            </a:r>
            <a:r>
              <a:rPr lang="en-US" sz="3200" dirty="0"/>
              <a:t>%</a:t>
            </a:r>
            <a:endParaRPr lang="en-US" sz="4800" dirty="0"/>
          </a:p>
        </p:txBody>
      </p:sp>
      <p:grpSp>
        <p:nvGrpSpPr>
          <p:cNvPr id="22" name="Group 21">
            <a:extLst>
              <a:ext uri="{FF2B5EF4-FFF2-40B4-BE49-F238E27FC236}">
                <a16:creationId xmlns:a16="http://schemas.microsoft.com/office/drawing/2014/main" id="{8D181BB1-D5C9-ADA0-2168-2308085CC3D1}"/>
              </a:ext>
            </a:extLst>
          </p:cNvPr>
          <p:cNvGrpSpPr/>
          <p:nvPr/>
        </p:nvGrpSpPr>
        <p:grpSpPr>
          <a:xfrm>
            <a:off x="7732198" y="1750692"/>
            <a:ext cx="348967" cy="2828273"/>
            <a:chOff x="7383942" y="1542010"/>
            <a:chExt cx="348967" cy="2828273"/>
          </a:xfrm>
        </p:grpSpPr>
        <p:cxnSp>
          <p:nvCxnSpPr>
            <p:cNvPr id="7" name="Straight Connector 6">
              <a:extLst>
                <a:ext uri="{FF2B5EF4-FFF2-40B4-BE49-F238E27FC236}">
                  <a16:creationId xmlns:a16="http://schemas.microsoft.com/office/drawing/2014/main" id="{7BDE2AF0-C70E-0744-8C3B-4A86F80F7552}"/>
                </a:ext>
              </a:extLst>
            </p:cNvPr>
            <p:cNvCxnSpPr/>
            <p:nvPr/>
          </p:nvCxnSpPr>
          <p:spPr>
            <a:xfrm>
              <a:off x="7383942" y="1563728"/>
              <a:ext cx="0" cy="2806555"/>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18" name="Triangle 17">
              <a:extLst>
                <a:ext uri="{FF2B5EF4-FFF2-40B4-BE49-F238E27FC236}">
                  <a16:creationId xmlns:a16="http://schemas.microsoft.com/office/drawing/2014/main" id="{58924A60-A02D-D6D9-0916-1E414F198BD8}"/>
                </a:ext>
              </a:extLst>
            </p:cNvPr>
            <p:cNvSpPr/>
            <p:nvPr/>
          </p:nvSpPr>
          <p:spPr>
            <a:xfrm rot="5400000">
              <a:off x="7240779" y="1685173"/>
              <a:ext cx="635293" cy="348967"/>
            </a:xfrm>
            <a:prstGeom prst="triangle">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88" dirty="0"/>
            </a:p>
          </p:txBody>
        </p:sp>
      </p:grpSp>
      <p:sp>
        <p:nvSpPr>
          <p:cNvPr id="19" name="TextBox 18">
            <a:extLst>
              <a:ext uri="{FF2B5EF4-FFF2-40B4-BE49-F238E27FC236}">
                <a16:creationId xmlns:a16="http://schemas.microsoft.com/office/drawing/2014/main" id="{DAAD11AD-3B97-8296-8170-DC1786A61D7C}"/>
              </a:ext>
            </a:extLst>
          </p:cNvPr>
          <p:cNvSpPr txBox="1"/>
          <p:nvPr/>
        </p:nvSpPr>
        <p:spPr>
          <a:xfrm>
            <a:off x="8279345" y="2501534"/>
            <a:ext cx="3293959" cy="966152"/>
          </a:xfrm>
          <a:prstGeom prst="rect">
            <a:avLst/>
          </a:prstGeom>
          <a:noFill/>
        </p:spPr>
        <p:txBody>
          <a:bodyPr wrap="square" lIns="0" tIns="0" rIns="0" bIns="0">
            <a:noAutofit/>
          </a:bodyPr>
          <a:lstStyle/>
          <a:p>
            <a:r>
              <a:rPr lang="en-US" sz="1600" dirty="0">
                <a:latin typeface="Georgia" panose="02040502050405020303" pitchFamily="18" charset="0"/>
                <a:ea typeface="Aptos" panose="020B0004020202020204" pitchFamily="34" charset="0"/>
                <a:cs typeface="Arial" panose="020B0604020202020204" pitchFamily="34" charset="0"/>
              </a:rPr>
              <a:t>of plan sponsors believe including annuities in plans is likely to </a:t>
            </a:r>
            <a:br>
              <a:rPr lang="en-US" sz="1600" dirty="0">
                <a:latin typeface="Georgia" panose="02040502050405020303" pitchFamily="18" charset="0"/>
                <a:ea typeface="Aptos" panose="020B0004020202020204" pitchFamily="34" charset="0"/>
                <a:cs typeface="Arial" panose="020B0604020202020204" pitchFamily="34" charset="0"/>
              </a:rPr>
            </a:br>
            <a:r>
              <a:rPr lang="en-US" sz="1600" dirty="0">
                <a:latin typeface="Georgia" panose="02040502050405020303" pitchFamily="18" charset="0"/>
                <a:ea typeface="Aptos" panose="020B0004020202020204" pitchFamily="34" charset="0"/>
                <a:cs typeface="Arial" panose="020B0604020202020204" pitchFamily="34" charset="0"/>
              </a:rPr>
              <a:t>gain momentum in the </a:t>
            </a:r>
            <a:br>
              <a:rPr lang="en-US" sz="1600" dirty="0">
                <a:latin typeface="Georgia" panose="02040502050405020303" pitchFamily="18" charset="0"/>
                <a:ea typeface="Aptos" panose="020B0004020202020204" pitchFamily="34" charset="0"/>
                <a:cs typeface="Arial" panose="020B0604020202020204" pitchFamily="34" charset="0"/>
              </a:rPr>
            </a:br>
            <a:r>
              <a:rPr lang="en-US" sz="1600" dirty="0">
                <a:latin typeface="Georgia" panose="02040502050405020303" pitchFamily="18" charset="0"/>
                <a:ea typeface="Aptos" panose="020B0004020202020204" pitchFamily="34" charset="0"/>
                <a:cs typeface="Arial" panose="020B0604020202020204" pitchFamily="34" charset="0"/>
              </a:rPr>
              <a:t>next five years</a:t>
            </a:r>
            <a:endParaRPr lang="en-US" sz="1600" dirty="0">
              <a:latin typeface="Georgia" panose="02040502050405020303" pitchFamily="18" charset="0"/>
            </a:endParaRPr>
          </a:p>
        </p:txBody>
      </p:sp>
      <p:sp>
        <p:nvSpPr>
          <p:cNvPr id="20" name="TextBox 19">
            <a:extLst>
              <a:ext uri="{FF2B5EF4-FFF2-40B4-BE49-F238E27FC236}">
                <a16:creationId xmlns:a16="http://schemas.microsoft.com/office/drawing/2014/main" id="{69485898-95A4-B7B0-B292-020B57223019}"/>
              </a:ext>
            </a:extLst>
          </p:cNvPr>
          <p:cNvSpPr txBox="1"/>
          <p:nvPr/>
        </p:nvSpPr>
        <p:spPr>
          <a:xfrm>
            <a:off x="8276512" y="1454343"/>
            <a:ext cx="1486456" cy="1064545"/>
          </a:xfrm>
          <a:prstGeom prst="rect">
            <a:avLst/>
          </a:prstGeom>
          <a:noFill/>
        </p:spPr>
        <p:txBody>
          <a:bodyPr wrap="none" lIns="0" tIns="0" rIns="0" bIns="0" rtlCol="0" anchor="ctr">
            <a:noAutofit/>
          </a:bodyPr>
          <a:lstStyle/>
          <a:p>
            <a:pPr>
              <a:spcAft>
                <a:spcPts val="529"/>
              </a:spcAft>
            </a:pPr>
            <a:r>
              <a:rPr lang="en-US" sz="4800" dirty="0"/>
              <a:t>76</a:t>
            </a:r>
            <a:r>
              <a:rPr lang="en-US" sz="3200" dirty="0"/>
              <a:t>%</a:t>
            </a:r>
            <a:endParaRPr lang="en-US" sz="4800" dirty="0"/>
          </a:p>
        </p:txBody>
      </p:sp>
      <p:sp>
        <p:nvSpPr>
          <p:cNvPr id="8" name="Slide Number Placeholder 7">
            <a:extLst>
              <a:ext uri="{FF2B5EF4-FFF2-40B4-BE49-F238E27FC236}">
                <a16:creationId xmlns:a16="http://schemas.microsoft.com/office/drawing/2014/main" id="{EAC245C3-57C5-9063-FE05-B8EDED49B793}"/>
              </a:ext>
            </a:extLst>
          </p:cNvPr>
          <p:cNvSpPr>
            <a:spLocks noGrp="1"/>
          </p:cNvSpPr>
          <p:nvPr>
            <p:ph type="sldNum" sz="quarter" idx="22"/>
          </p:nvPr>
        </p:nvSpPr>
        <p:spPr/>
        <p:txBody>
          <a:bodyPr/>
          <a:lstStyle/>
          <a:p>
            <a:fld id="{6772E023-1036-8A41-858B-B2D045903905}" type="slidenum">
              <a:rPr lang="en-US" smtClean="0"/>
              <a:pPr/>
              <a:t>9</a:t>
            </a:fld>
            <a:endParaRPr lang="en-US" dirty="0"/>
          </a:p>
        </p:txBody>
      </p:sp>
      <p:sp>
        <p:nvSpPr>
          <p:cNvPr id="21" name="Freeform 20">
            <a:extLst>
              <a:ext uri="{FF2B5EF4-FFF2-40B4-BE49-F238E27FC236}">
                <a16:creationId xmlns:a16="http://schemas.microsoft.com/office/drawing/2014/main" id="{9670F11F-7940-2B9B-3B44-C63F9D79E31B}"/>
              </a:ext>
            </a:extLst>
          </p:cNvPr>
          <p:cNvSpPr/>
          <p:nvPr/>
        </p:nvSpPr>
        <p:spPr>
          <a:xfrm>
            <a:off x="345473" y="3237186"/>
            <a:ext cx="11511913" cy="2952375"/>
          </a:xfrm>
          <a:custGeom>
            <a:avLst/>
            <a:gdLst>
              <a:gd name="csX0" fmla="*/ 0 w 12056012"/>
              <a:gd name="csY0" fmla="*/ 3643532 h 3643532"/>
              <a:gd name="csX1" fmla="*/ 1871003 w 12056012"/>
              <a:gd name="csY1" fmla="*/ 2532184 h 3643532"/>
              <a:gd name="csX2" fmla="*/ 3671668 w 12056012"/>
              <a:gd name="csY2" fmla="*/ 2236763 h 3643532"/>
              <a:gd name="csX3" fmla="*/ 6035040 w 12056012"/>
              <a:gd name="csY3" fmla="*/ 1871003 h 3643532"/>
              <a:gd name="csX4" fmla="*/ 7779434 w 12056012"/>
              <a:gd name="csY4" fmla="*/ 1575581 h 3643532"/>
              <a:gd name="csX5" fmla="*/ 12056012 w 12056012"/>
              <a:gd name="csY5" fmla="*/ 0 h 3643532"/>
              <a:gd name="csX6" fmla="*/ 12056012 w 12056012"/>
              <a:gd name="csY6" fmla="*/ 3601329 h 3643532"/>
              <a:gd name="csX7" fmla="*/ 0 w 12056012"/>
              <a:gd name="csY7" fmla="*/ 3643532 h 3643532"/>
              <a:gd name="csX0" fmla="*/ 0 w 12056012"/>
              <a:gd name="csY0" fmla="*/ 3643532 h 3643532"/>
              <a:gd name="csX1" fmla="*/ 1871003 w 12056012"/>
              <a:gd name="csY1" fmla="*/ 2532184 h 3643532"/>
              <a:gd name="csX2" fmla="*/ 6035040 w 12056012"/>
              <a:gd name="csY2" fmla="*/ 1871003 h 3643532"/>
              <a:gd name="csX3" fmla="*/ 7779434 w 12056012"/>
              <a:gd name="csY3" fmla="*/ 1575581 h 3643532"/>
              <a:gd name="csX4" fmla="*/ 12056012 w 12056012"/>
              <a:gd name="csY4" fmla="*/ 0 h 3643532"/>
              <a:gd name="csX5" fmla="*/ 12056012 w 12056012"/>
              <a:gd name="csY5" fmla="*/ 3601329 h 3643532"/>
              <a:gd name="csX6" fmla="*/ 0 w 12056012"/>
              <a:gd name="csY6" fmla="*/ 3643532 h 3643532"/>
              <a:gd name="csX0" fmla="*/ 0 w 12056012"/>
              <a:gd name="csY0" fmla="*/ 3643532 h 3643532"/>
              <a:gd name="csX1" fmla="*/ 1871003 w 12056012"/>
              <a:gd name="csY1" fmla="*/ 2532184 h 3643532"/>
              <a:gd name="csX2" fmla="*/ 5341358 w 12056012"/>
              <a:gd name="csY2" fmla="*/ 1979233 h 3643532"/>
              <a:gd name="csX3" fmla="*/ 7779434 w 12056012"/>
              <a:gd name="csY3" fmla="*/ 1575581 h 3643532"/>
              <a:gd name="csX4" fmla="*/ 12056012 w 12056012"/>
              <a:gd name="csY4" fmla="*/ 0 h 3643532"/>
              <a:gd name="csX5" fmla="*/ 12056012 w 12056012"/>
              <a:gd name="csY5" fmla="*/ 3601329 h 3643532"/>
              <a:gd name="csX6" fmla="*/ 0 w 12056012"/>
              <a:gd name="csY6" fmla="*/ 3643532 h 3643532"/>
              <a:gd name="csX0" fmla="*/ 0 w 12056012"/>
              <a:gd name="csY0" fmla="*/ 3643532 h 3643532"/>
              <a:gd name="csX1" fmla="*/ 1871003 w 12056012"/>
              <a:gd name="csY1" fmla="*/ 2532184 h 3643532"/>
              <a:gd name="csX2" fmla="*/ 5341358 w 12056012"/>
              <a:gd name="csY2" fmla="*/ 1979233 h 3643532"/>
              <a:gd name="csX3" fmla="*/ 9623999 w 12056012"/>
              <a:gd name="csY3" fmla="*/ 914175 h 3643532"/>
              <a:gd name="csX4" fmla="*/ 12056012 w 12056012"/>
              <a:gd name="csY4" fmla="*/ 0 h 3643532"/>
              <a:gd name="csX5" fmla="*/ 12056012 w 12056012"/>
              <a:gd name="csY5" fmla="*/ 3601329 h 3643532"/>
              <a:gd name="csX6" fmla="*/ 0 w 12056012"/>
              <a:gd name="csY6" fmla="*/ 3643532 h 3643532"/>
              <a:gd name="csX0" fmla="*/ 0 w 12056012"/>
              <a:gd name="csY0" fmla="*/ 3643532 h 3643532"/>
              <a:gd name="csX1" fmla="*/ 1871003 w 12056012"/>
              <a:gd name="csY1" fmla="*/ 2532184 h 3643532"/>
              <a:gd name="csX2" fmla="*/ 5341358 w 12056012"/>
              <a:gd name="csY2" fmla="*/ 1979233 h 3643532"/>
              <a:gd name="csX3" fmla="*/ 9592468 w 12056012"/>
              <a:gd name="csY3" fmla="*/ 890124 h 3643532"/>
              <a:gd name="csX4" fmla="*/ 12056012 w 12056012"/>
              <a:gd name="csY4" fmla="*/ 0 h 3643532"/>
              <a:gd name="csX5" fmla="*/ 12056012 w 12056012"/>
              <a:gd name="csY5" fmla="*/ 3601329 h 3643532"/>
              <a:gd name="csX6" fmla="*/ 0 w 12056012"/>
              <a:gd name="csY6" fmla="*/ 3643532 h 3643532"/>
              <a:gd name="csX0" fmla="*/ 0 w 12056012"/>
              <a:gd name="csY0" fmla="*/ 3643532 h 3667598"/>
              <a:gd name="csX1" fmla="*/ 1871003 w 12056012"/>
              <a:gd name="csY1" fmla="*/ 2532184 h 3667598"/>
              <a:gd name="csX2" fmla="*/ 5341358 w 12056012"/>
              <a:gd name="csY2" fmla="*/ 1979233 h 3667598"/>
              <a:gd name="csX3" fmla="*/ 9592468 w 12056012"/>
              <a:gd name="csY3" fmla="*/ 890124 h 3667598"/>
              <a:gd name="csX4" fmla="*/ 12056012 w 12056012"/>
              <a:gd name="csY4" fmla="*/ 0 h 3667598"/>
              <a:gd name="csX5" fmla="*/ 12056012 w 12056012"/>
              <a:gd name="csY5" fmla="*/ 3667598 h 3667598"/>
              <a:gd name="csX6" fmla="*/ 0 w 12056012"/>
              <a:gd name="csY6" fmla="*/ 3643532 h 3667598"/>
              <a:gd name="csX0" fmla="*/ 0 w 12045005"/>
              <a:gd name="csY0" fmla="*/ 3660100 h 3667598"/>
              <a:gd name="csX1" fmla="*/ 1859996 w 12045005"/>
              <a:gd name="csY1" fmla="*/ 2532184 h 3667598"/>
              <a:gd name="csX2" fmla="*/ 5330351 w 12045005"/>
              <a:gd name="csY2" fmla="*/ 1979233 h 3667598"/>
              <a:gd name="csX3" fmla="*/ 9581461 w 12045005"/>
              <a:gd name="csY3" fmla="*/ 890124 h 3667598"/>
              <a:gd name="csX4" fmla="*/ 12045005 w 12045005"/>
              <a:gd name="csY4" fmla="*/ 0 h 3667598"/>
              <a:gd name="csX5" fmla="*/ 12045005 w 12045005"/>
              <a:gd name="csY5" fmla="*/ 3667598 h 3667598"/>
              <a:gd name="csX6" fmla="*/ 0 w 12045005"/>
              <a:gd name="csY6" fmla="*/ 3660100 h 3667598"/>
              <a:gd name="csX0" fmla="*/ 0 w 12045005"/>
              <a:gd name="csY0" fmla="*/ 3660100 h 3667598"/>
              <a:gd name="csX1" fmla="*/ 1871003 w 12045005"/>
              <a:gd name="csY1" fmla="*/ 2654716 h 3667598"/>
              <a:gd name="csX2" fmla="*/ 5330351 w 12045005"/>
              <a:gd name="csY2" fmla="*/ 1979233 h 3667598"/>
              <a:gd name="csX3" fmla="*/ 9581461 w 12045005"/>
              <a:gd name="csY3" fmla="*/ 890124 h 3667598"/>
              <a:gd name="csX4" fmla="*/ 12045005 w 12045005"/>
              <a:gd name="csY4" fmla="*/ 0 h 3667598"/>
              <a:gd name="csX5" fmla="*/ 12045005 w 12045005"/>
              <a:gd name="csY5" fmla="*/ 3667598 h 3667598"/>
              <a:gd name="csX6" fmla="*/ 0 w 12045005"/>
              <a:gd name="csY6" fmla="*/ 3660100 h 3667598"/>
              <a:gd name="csX0" fmla="*/ 0 w 12045005"/>
              <a:gd name="csY0" fmla="*/ 3660100 h 3667598"/>
              <a:gd name="csX1" fmla="*/ 1871003 w 12045005"/>
              <a:gd name="csY1" fmla="*/ 2654716 h 3667598"/>
              <a:gd name="csX2" fmla="*/ 6860339 w 12045005"/>
              <a:gd name="csY2" fmla="*/ 2005490 h 3667598"/>
              <a:gd name="csX3" fmla="*/ 9581461 w 12045005"/>
              <a:gd name="csY3" fmla="*/ 890124 h 3667598"/>
              <a:gd name="csX4" fmla="*/ 12045005 w 12045005"/>
              <a:gd name="csY4" fmla="*/ 0 h 3667598"/>
              <a:gd name="csX5" fmla="*/ 12045005 w 12045005"/>
              <a:gd name="csY5" fmla="*/ 3667598 h 3667598"/>
              <a:gd name="csX6" fmla="*/ 0 w 12045005"/>
              <a:gd name="csY6" fmla="*/ 3660100 h 3667598"/>
              <a:gd name="csX0" fmla="*/ 0 w 12045005"/>
              <a:gd name="csY0" fmla="*/ 3660100 h 3667598"/>
              <a:gd name="csX1" fmla="*/ 1859996 w 12045005"/>
              <a:gd name="csY1" fmla="*/ 2794752 h 3667598"/>
              <a:gd name="csX2" fmla="*/ 6860339 w 12045005"/>
              <a:gd name="csY2" fmla="*/ 2005490 h 3667598"/>
              <a:gd name="csX3" fmla="*/ 9581461 w 12045005"/>
              <a:gd name="csY3" fmla="*/ 890124 h 3667598"/>
              <a:gd name="csX4" fmla="*/ 12045005 w 12045005"/>
              <a:gd name="csY4" fmla="*/ 0 h 3667598"/>
              <a:gd name="csX5" fmla="*/ 12045005 w 12045005"/>
              <a:gd name="csY5" fmla="*/ 3667598 h 3667598"/>
              <a:gd name="csX6" fmla="*/ 0 w 12045005"/>
              <a:gd name="csY6" fmla="*/ 3660100 h 3667598"/>
              <a:gd name="csX0" fmla="*/ 0 w 12045005"/>
              <a:gd name="csY0" fmla="*/ 3660100 h 3667598"/>
              <a:gd name="csX1" fmla="*/ 2784593 w 12045005"/>
              <a:gd name="csY1" fmla="*/ 2637211 h 3667598"/>
              <a:gd name="csX2" fmla="*/ 6860339 w 12045005"/>
              <a:gd name="csY2" fmla="*/ 2005490 h 3667598"/>
              <a:gd name="csX3" fmla="*/ 9581461 w 12045005"/>
              <a:gd name="csY3" fmla="*/ 890124 h 3667598"/>
              <a:gd name="csX4" fmla="*/ 12045005 w 12045005"/>
              <a:gd name="csY4" fmla="*/ 0 h 3667598"/>
              <a:gd name="csX5" fmla="*/ 12045005 w 12045005"/>
              <a:gd name="csY5" fmla="*/ 3667598 h 3667598"/>
              <a:gd name="csX6" fmla="*/ 0 w 12045005"/>
              <a:gd name="csY6" fmla="*/ 3660100 h 3667598"/>
              <a:gd name="csX0" fmla="*/ 0 w 12045005"/>
              <a:gd name="csY0" fmla="*/ 3660100 h 3667598"/>
              <a:gd name="csX1" fmla="*/ 2784593 w 12045005"/>
              <a:gd name="csY1" fmla="*/ 2637211 h 3667598"/>
              <a:gd name="csX2" fmla="*/ 6860339 w 12045005"/>
              <a:gd name="csY2" fmla="*/ 2005490 h 3667598"/>
              <a:gd name="csX3" fmla="*/ 9581461 w 12045005"/>
              <a:gd name="csY3" fmla="*/ 890124 h 3667598"/>
              <a:gd name="csX4" fmla="*/ 12045005 w 12045005"/>
              <a:gd name="csY4" fmla="*/ 0 h 3667598"/>
              <a:gd name="csX5" fmla="*/ 12045005 w 12045005"/>
              <a:gd name="csY5" fmla="*/ 3667598 h 3667598"/>
              <a:gd name="csX6" fmla="*/ 0 w 12045005"/>
              <a:gd name="csY6" fmla="*/ 3660100 h 3667598"/>
              <a:gd name="csX0" fmla="*/ 0 w 12045005"/>
              <a:gd name="csY0" fmla="*/ 3660100 h 3667598"/>
              <a:gd name="csX1" fmla="*/ 2784593 w 12045005"/>
              <a:gd name="csY1" fmla="*/ 2637211 h 3667598"/>
              <a:gd name="csX2" fmla="*/ 7586807 w 12045005"/>
              <a:gd name="csY2" fmla="*/ 1856701 h 3667598"/>
              <a:gd name="csX3" fmla="*/ 9581461 w 12045005"/>
              <a:gd name="csY3" fmla="*/ 890124 h 3667598"/>
              <a:gd name="csX4" fmla="*/ 12045005 w 12045005"/>
              <a:gd name="csY4" fmla="*/ 0 h 3667598"/>
              <a:gd name="csX5" fmla="*/ 12045005 w 12045005"/>
              <a:gd name="csY5" fmla="*/ 3667598 h 3667598"/>
              <a:gd name="csX6" fmla="*/ 0 w 12045005"/>
              <a:gd name="csY6" fmla="*/ 3660100 h 3667598"/>
              <a:gd name="csX0" fmla="*/ 0 w 12045005"/>
              <a:gd name="csY0" fmla="*/ 3660100 h 3667598"/>
              <a:gd name="csX1" fmla="*/ 2784593 w 12045005"/>
              <a:gd name="csY1" fmla="*/ 2637211 h 3667598"/>
              <a:gd name="csX2" fmla="*/ 7586807 w 12045005"/>
              <a:gd name="csY2" fmla="*/ 1856701 h 3667598"/>
              <a:gd name="csX3" fmla="*/ 9823617 w 12045005"/>
              <a:gd name="csY3" fmla="*/ 890124 h 3667598"/>
              <a:gd name="csX4" fmla="*/ 12045005 w 12045005"/>
              <a:gd name="csY4" fmla="*/ 0 h 3667598"/>
              <a:gd name="csX5" fmla="*/ 12045005 w 12045005"/>
              <a:gd name="csY5" fmla="*/ 3667598 h 3667598"/>
              <a:gd name="csX6" fmla="*/ 0 w 12045005"/>
              <a:gd name="csY6" fmla="*/ 3660100 h 3667598"/>
              <a:gd name="csX0" fmla="*/ 0 w 12045005"/>
              <a:gd name="csY0" fmla="*/ 3012432 h 3019930"/>
              <a:gd name="csX1" fmla="*/ 2784593 w 12045005"/>
              <a:gd name="csY1" fmla="*/ 1989543 h 3019930"/>
              <a:gd name="csX2" fmla="*/ 7586807 w 12045005"/>
              <a:gd name="csY2" fmla="*/ 1209033 h 3019930"/>
              <a:gd name="csX3" fmla="*/ 9823617 w 12045005"/>
              <a:gd name="csY3" fmla="*/ 242456 h 3019930"/>
              <a:gd name="csX4" fmla="*/ 12045005 w 12045005"/>
              <a:gd name="csY4" fmla="*/ 0 h 3019930"/>
              <a:gd name="csX5" fmla="*/ 12045005 w 12045005"/>
              <a:gd name="csY5" fmla="*/ 3019930 h 3019930"/>
              <a:gd name="csX6" fmla="*/ 0 w 12045005"/>
              <a:gd name="csY6" fmla="*/ 3012432 h 3019930"/>
              <a:gd name="csX0" fmla="*/ 0 w 12045005"/>
              <a:gd name="csY0" fmla="*/ 3012432 h 3019930"/>
              <a:gd name="csX1" fmla="*/ 2784593 w 12045005"/>
              <a:gd name="csY1" fmla="*/ 1989543 h 3019930"/>
              <a:gd name="csX2" fmla="*/ 7586807 w 12045005"/>
              <a:gd name="csY2" fmla="*/ 1209033 h 3019930"/>
              <a:gd name="csX3" fmla="*/ 10087787 w 12045005"/>
              <a:gd name="csY3" fmla="*/ 540033 h 3019930"/>
              <a:gd name="csX4" fmla="*/ 12045005 w 12045005"/>
              <a:gd name="csY4" fmla="*/ 0 h 3019930"/>
              <a:gd name="csX5" fmla="*/ 12045005 w 12045005"/>
              <a:gd name="csY5" fmla="*/ 3019930 h 3019930"/>
              <a:gd name="csX6" fmla="*/ 0 w 12045005"/>
              <a:gd name="csY6" fmla="*/ 3012432 h 3019930"/>
              <a:gd name="csX0" fmla="*/ 0 w 12045005"/>
              <a:gd name="csY0" fmla="*/ 3012432 h 3019930"/>
              <a:gd name="csX1" fmla="*/ 2784593 w 12045005"/>
              <a:gd name="csY1" fmla="*/ 1989543 h 3019930"/>
              <a:gd name="csX2" fmla="*/ 7421699 w 12045005"/>
              <a:gd name="csY2" fmla="*/ 1454097 h 3019930"/>
              <a:gd name="csX3" fmla="*/ 10087787 w 12045005"/>
              <a:gd name="csY3" fmla="*/ 540033 h 3019930"/>
              <a:gd name="csX4" fmla="*/ 12045005 w 12045005"/>
              <a:gd name="csY4" fmla="*/ 0 h 3019930"/>
              <a:gd name="csX5" fmla="*/ 12045005 w 12045005"/>
              <a:gd name="csY5" fmla="*/ 3019930 h 3019930"/>
              <a:gd name="csX6" fmla="*/ 0 w 12045005"/>
              <a:gd name="csY6" fmla="*/ 3012432 h 3019930"/>
              <a:gd name="csX0" fmla="*/ 0 w 12045005"/>
              <a:gd name="csY0" fmla="*/ 3012432 h 3019930"/>
              <a:gd name="csX1" fmla="*/ 2817614 w 12045005"/>
              <a:gd name="csY1" fmla="*/ 2243359 h 3019930"/>
              <a:gd name="csX2" fmla="*/ 7421699 w 12045005"/>
              <a:gd name="csY2" fmla="*/ 1454097 h 3019930"/>
              <a:gd name="csX3" fmla="*/ 10087787 w 12045005"/>
              <a:gd name="csY3" fmla="*/ 540033 h 3019930"/>
              <a:gd name="csX4" fmla="*/ 12045005 w 12045005"/>
              <a:gd name="csY4" fmla="*/ 0 h 3019930"/>
              <a:gd name="csX5" fmla="*/ 12045005 w 12045005"/>
              <a:gd name="csY5" fmla="*/ 3019930 h 3019930"/>
              <a:gd name="csX6" fmla="*/ 0 w 12045005"/>
              <a:gd name="csY6" fmla="*/ 3012432 h 3019930"/>
              <a:gd name="csX0" fmla="*/ 0 w 12045005"/>
              <a:gd name="csY0" fmla="*/ 3012432 h 3019930"/>
              <a:gd name="csX1" fmla="*/ 2817614 w 12045005"/>
              <a:gd name="csY1" fmla="*/ 2190846 h 3019930"/>
              <a:gd name="csX2" fmla="*/ 7421699 w 12045005"/>
              <a:gd name="csY2" fmla="*/ 1454097 h 3019930"/>
              <a:gd name="csX3" fmla="*/ 10087787 w 12045005"/>
              <a:gd name="csY3" fmla="*/ 540033 h 3019930"/>
              <a:gd name="csX4" fmla="*/ 12045005 w 12045005"/>
              <a:gd name="csY4" fmla="*/ 0 h 3019930"/>
              <a:gd name="csX5" fmla="*/ 12045005 w 12045005"/>
              <a:gd name="csY5" fmla="*/ 3019930 h 3019930"/>
              <a:gd name="csX6" fmla="*/ 0 w 12045005"/>
              <a:gd name="csY6" fmla="*/ 3012432 h 3019930"/>
              <a:gd name="csX0" fmla="*/ 0 w 12045005"/>
              <a:gd name="csY0" fmla="*/ 3029936 h 3029936"/>
              <a:gd name="csX1" fmla="*/ 2817614 w 12045005"/>
              <a:gd name="csY1" fmla="*/ 2190846 h 3029936"/>
              <a:gd name="csX2" fmla="*/ 7421699 w 12045005"/>
              <a:gd name="csY2" fmla="*/ 1454097 h 3029936"/>
              <a:gd name="csX3" fmla="*/ 10087787 w 12045005"/>
              <a:gd name="csY3" fmla="*/ 540033 h 3029936"/>
              <a:gd name="csX4" fmla="*/ 12045005 w 12045005"/>
              <a:gd name="csY4" fmla="*/ 0 h 3029936"/>
              <a:gd name="csX5" fmla="*/ 12045005 w 12045005"/>
              <a:gd name="csY5" fmla="*/ 3019930 h 3029936"/>
              <a:gd name="csX6" fmla="*/ 0 w 12045005"/>
              <a:gd name="csY6" fmla="*/ 3029936 h 3029936"/>
              <a:gd name="csX0" fmla="*/ 0 w 12045005"/>
              <a:gd name="csY0" fmla="*/ 3029936 h 3029936"/>
              <a:gd name="csX1" fmla="*/ 2817614 w 12045005"/>
              <a:gd name="csY1" fmla="*/ 2190846 h 3029936"/>
              <a:gd name="csX2" fmla="*/ 7432707 w 12045005"/>
              <a:gd name="csY2" fmla="*/ 1349070 h 3029936"/>
              <a:gd name="csX3" fmla="*/ 10087787 w 12045005"/>
              <a:gd name="csY3" fmla="*/ 540033 h 3029936"/>
              <a:gd name="csX4" fmla="*/ 12045005 w 12045005"/>
              <a:gd name="csY4" fmla="*/ 0 h 3029936"/>
              <a:gd name="csX5" fmla="*/ 12045005 w 12045005"/>
              <a:gd name="csY5" fmla="*/ 3019930 h 3029936"/>
              <a:gd name="csX6" fmla="*/ 0 w 12045005"/>
              <a:gd name="csY6" fmla="*/ 3029936 h 3029936"/>
              <a:gd name="csX0" fmla="*/ 0 w 12045005"/>
              <a:gd name="csY0" fmla="*/ 3029936 h 3029936"/>
              <a:gd name="csX1" fmla="*/ 2817614 w 12045005"/>
              <a:gd name="csY1" fmla="*/ 2190846 h 3029936"/>
              <a:gd name="csX2" fmla="*/ 7432707 w 12045005"/>
              <a:gd name="csY2" fmla="*/ 1349070 h 3029936"/>
              <a:gd name="csX3" fmla="*/ 12045005 w 12045005"/>
              <a:gd name="csY3" fmla="*/ 0 h 3029936"/>
              <a:gd name="csX4" fmla="*/ 12045005 w 12045005"/>
              <a:gd name="csY4" fmla="*/ 3019930 h 3029936"/>
              <a:gd name="csX5" fmla="*/ 0 w 12045005"/>
              <a:gd name="csY5" fmla="*/ 3029936 h 3029936"/>
              <a:gd name="csX0" fmla="*/ 0 w 12045005"/>
              <a:gd name="csY0" fmla="*/ 3029936 h 3029936"/>
              <a:gd name="csX1" fmla="*/ 2817614 w 12045005"/>
              <a:gd name="csY1" fmla="*/ 2190846 h 3029936"/>
              <a:gd name="csX2" fmla="*/ 6893359 w 12045005"/>
              <a:gd name="csY2" fmla="*/ 1515363 h 3029936"/>
              <a:gd name="csX3" fmla="*/ 12045005 w 12045005"/>
              <a:gd name="csY3" fmla="*/ 0 h 3029936"/>
              <a:gd name="csX4" fmla="*/ 12045005 w 12045005"/>
              <a:gd name="csY4" fmla="*/ 3019930 h 3029936"/>
              <a:gd name="csX5" fmla="*/ 0 w 12045005"/>
              <a:gd name="csY5" fmla="*/ 3029936 h 3029936"/>
              <a:gd name="csX0" fmla="*/ 0 w 12056012"/>
              <a:gd name="csY0" fmla="*/ 3248742 h 3248742"/>
              <a:gd name="csX1" fmla="*/ 2817614 w 12056012"/>
              <a:gd name="csY1" fmla="*/ 2409652 h 3248742"/>
              <a:gd name="csX2" fmla="*/ 6893359 w 12056012"/>
              <a:gd name="csY2" fmla="*/ 1734169 h 3248742"/>
              <a:gd name="csX3" fmla="*/ 12056012 w 12056012"/>
              <a:gd name="csY3" fmla="*/ 0 h 3248742"/>
              <a:gd name="csX4" fmla="*/ 12045005 w 12056012"/>
              <a:gd name="csY4" fmla="*/ 3238736 h 3248742"/>
              <a:gd name="csX5" fmla="*/ 0 w 12056012"/>
              <a:gd name="csY5" fmla="*/ 3248742 h 3248742"/>
              <a:gd name="csX0" fmla="*/ 0 w 12056012"/>
              <a:gd name="csY0" fmla="*/ 3248742 h 3248742"/>
              <a:gd name="csX1" fmla="*/ 2817614 w 12056012"/>
              <a:gd name="csY1" fmla="*/ 2409652 h 3248742"/>
              <a:gd name="csX2" fmla="*/ 6684225 w 12056012"/>
              <a:gd name="csY2" fmla="*/ 1716665 h 3248742"/>
              <a:gd name="csX3" fmla="*/ 12056012 w 12056012"/>
              <a:gd name="csY3" fmla="*/ 0 h 3248742"/>
              <a:gd name="csX4" fmla="*/ 12045005 w 12056012"/>
              <a:gd name="csY4" fmla="*/ 3238736 h 3248742"/>
              <a:gd name="csX5" fmla="*/ 0 w 12056012"/>
              <a:gd name="csY5" fmla="*/ 3248742 h 3248742"/>
              <a:gd name="csX0" fmla="*/ 0 w 12056012"/>
              <a:gd name="csY0" fmla="*/ 3248742 h 3248742"/>
              <a:gd name="csX1" fmla="*/ 605187 w 12056012"/>
              <a:gd name="csY1" fmla="*/ 2658157 h 3248742"/>
              <a:gd name="csX2" fmla="*/ 6684225 w 12056012"/>
              <a:gd name="csY2" fmla="*/ 1716665 h 3248742"/>
              <a:gd name="csX3" fmla="*/ 12056012 w 12056012"/>
              <a:gd name="csY3" fmla="*/ 0 h 3248742"/>
              <a:gd name="csX4" fmla="*/ 12045005 w 12056012"/>
              <a:gd name="csY4" fmla="*/ 3238736 h 3248742"/>
              <a:gd name="csX5" fmla="*/ 0 w 12056012"/>
              <a:gd name="csY5" fmla="*/ 3248742 h 3248742"/>
              <a:gd name="csX0" fmla="*/ 0 w 12056012"/>
              <a:gd name="csY0" fmla="*/ 3248742 h 3248742"/>
              <a:gd name="csX1" fmla="*/ 605187 w 12056012"/>
              <a:gd name="csY1" fmla="*/ 2658157 h 3248742"/>
              <a:gd name="csX2" fmla="*/ 3413635 w 12056012"/>
              <a:gd name="csY2" fmla="*/ 2226987 h 3248742"/>
              <a:gd name="csX3" fmla="*/ 6684225 w 12056012"/>
              <a:gd name="csY3" fmla="*/ 1716665 h 3248742"/>
              <a:gd name="csX4" fmla="*/ 12056012 w 12056012"/>
              <a:gd name="csY4" fmla="*/ 0 h 3248742"/>
              <a:gd name="csX5" fmla="*/ 12045005 w 12056012"/>
              <a:gd name="csY5" fmla="*/ 3238736 h 3248742"/>
              <a:gd name="csX6" fmla="*/ 0 w 12056012"/>
              <a:gd name="csY6" fmla="*/ 3248742 h 3248742"/>
              <a:gd name="csX0" fmla="*/ 0 w 12056012"/>
              <a:gd name="csY0" fmla="*/ 3248742 h 3248742"/>
              <a:gd name="csX1" fmla="*/ 605187 w 12056012"/>
              <a:gd name="csY1" fmla="*/ 2658157 h 3248742"/>
              <a:gd name="csX2" fmla="*/ 3997013 w 12056012"/>
              <a:gd name="csY2" fmla="*/ 1844671 h 3248742"/>
              <a:gd name="csX3" fmla="*/ 6684225 w 12056012"/>
              <a:gd name="csY3" fmla="*/ 1716665 h 3248742"/>
              <a:gd name="csX4" fmla="*/ 12056012 w 12056012"/>
              <a:gd name="csY4" fmla="*/ 0 h 3248742"/>
              <a:gd name="csX5" fmla="*/ 12045005 w 12056012"/>
              <a:gd name="csY5" fmla="*/ 3238736 h 3248742"/>
              <a:gd name="csX6" fmla="*/ 0 w 12056012"/>
              <a:gd name="csY6" fmla="*/ 3248742 h 3248742"/>
              <a:gd name="csX0" fmla="*/ 0 w 12056012"/>
              <a:gd name="csY0" fmla="*/ 3248742 h 3248742"/>
              <a:gd name="csX1" fmla="*/ 605187 w 12056012"/>
              <a:gd name="csY1" fmla="*/ 2658157 h 3248742"/>
              <a:gd name="csX2" fmla="*/ 3997013 w 12056012"/>
              <a:gd name="csY2" fmla="*/ 1844671 h 3248742"/>
              <a:gd name="csX3" fmla="*/ 7245589 w 12056012"/>
              <a:gd name="csY3" fmla="*/ 1085845 h 3248742"/>
              <a:gd name="csX4" fmla="*/ 12056012 w 12056012"/>
              <a:gd name="csY4" fmla="*/ 0 h 3248742"/>
              <a:gd name="csX5" fmla="*/ 12045005 w 12056012"/>
              <a:gd name="csY5" fmla="*/ 3238736 h 3248742"/>
              <a:gd name="csX6" fmla="*/ 0 w 12056012"/>
              <a:gd name="csY6" fmla="*/ 3248742 h 3248742"/>
              <a:gd name="csX0" fmla="*/ 0 w 12045005"/>
              <a:gd name="csY0" fmla="*/ 2493669 h 2493669"/>
              <a:gd name="csX1" fmla="*/ 605187 w 12045005"/>
              <a:gd name="csY1" fmla="*/ 1903084 h 2493669"/>
              <a:gd name="csX2" fmla="*/ 3997013 w 12045005"/>
              <a:gd name="csY2" fmla="*/ 1089598 h 2493669"/>
              <a:gd name="csX3" fmla="*/ 7245589 w 12045005"/>
              <a:gd name="csY3" fmla="*/ 330772 h 2493669"/>
              <a:gd name="csX4" fmla="*/ 12045004 w 12045005"/>
              <a:gd name="csY4" fmla="*/ 0 h 2493669"/>
              <a:gd name="csX5" fmla="*/ 12045005 w 12045005"/>
              <a:gd name="csY5" fmla="*/ 2483663 h 2493669"/>
              <a:gd name="csX6" fmla="*/ 0 w 12045005"/>
              <a:gd name="csY6" fmla="*/ 2493669 h 2493669"/>
              <a:gd name="csX0" fmla="*/ 0 w 12045005"/>
              <a:gd name="csY0" fmla="*/ 2493669 h 2493669"/>
              <a:gd name="csX1" fmla="*/ 605187 w 12045005"/>
              <a:gd name="csY1" fmla="*/ 1903084 h 2493669"/>
              <a:gd name="csX2" fmla="*/ 3997013 w 12045005"/>
              <a:gd name="csY2" fmla="*/ 1089598 h 2493669"/>
              <a:gd name="csX3" fmla="*/ 7124511 w 12045005"/>
              <a:gd name="csY3" fmla="*/ 875572 h 2493669"/>
              <a:gd name="csX4" fmla="*/ 12045004 w 12045005"/>
              <a:gd name="csY4" fmla="*/ 0 h 2493669"/>
              <a:gd name="csX5" fmla="*/ 12045005 w 12045005"/>
              <a:gd name="csY5" fmla="*/ 2483663 h 2493669"/>
              <a:gd name="csX6" fmla="*/ 0 w 12045005"/>
              <a:gd name="csY6" fmla="*/ 2493669 h 2493669"/>
              <a:gd name="csX0" fmla="*/ 0 w 12045005"/>
              <a:gd name="csY0" fmla="*/ 2493669 h 2493669"/>
              <a:gd name="csX1" fmla="*/ 605187 w 12045005"/>
              <a:gd name="csY1" fmla="*/ 1903084 h 2493669"/>
              <a:gd name="csX2" fmla="*/ 3853921 w 12045005"/>
              <a:gd name="csY2" fmla="*/ 1462355 h 2493669"/>
              <a:gd name="csX3" fmla="*/ 7124511 w 12045005"/>
              <a:gd name="csY3" fmla="*/ 875572 h 2493669"/>
              <a:gd name="csX4" fmla="*/ 12045004 w 12045005"/>
              <a:gd name="csY4" fmla="*/ 0 h 2493669"/>
              <a:gd name="csX5" fmla="*/ 12045005 w 12045005"/>
              <a:gd name="csY5" fmla="*/ 2483663 h 2493669"/>
              <a:gd name="csX6" fmla="*/ 0 w 12045005"/>
              <a:gd name="csY6" fmla="*/ 2493669 h 2493669"/>
              <a:gd name="csX0" fmla="*/ 0 w 12045005"/>
              <a:gd name="csY0" fmla="*/ 2493669 h 2493669"/>
              <a:gd name="csX1" fmla="*/ 484108 w 12045005"/>
              <a:gd name="csY1" fmla="*/ 2056010 h 2493669"/>
              <a:gd name="csX2" fmla="*/ 3853921 w 12045005"/>
              <a:gd name="csY2" fmla="*/ 1462355 h 2493669"/>
              <a:gd name="csX3" fmla="*/ 7124511 w 12045005"/>
              <a:gd name="csY3" fmla="*/ 875572 h 2493669"/>
              <a:gd name="csX4" fmla="*/ 12045004 w 12045005"/>
              <a:gd name="csY4" fmla="*/ 0 h 2493669"/>
              <a:gd name="csX5" fmla="*/ 12045005 w 12045005"/>
              <a:gd name="csY5" fmla="*/ 2483663 h 2493669"/>
              <a:gd name="csX6" fmla="*/ 0 w 12045005"/>
              <a:gd name="csY6" fmla="*/ 2493669 h 2493669"/>
              <a:gd name="csX0" fmla="*/ 0 w 12045005"/>
              <a:gd name="csY0" fmla="*/ 2493669 h 2493669"/>
              <a:gd name="csX1" fmla="*/ 484108 w 12045005"/>
              <a:gd name="csY1" fmla="*/ 2056010 h 2493669"/>
              <a:gd name="csX2" fmla="*/ 3831906 w 12045005"/>
              <a:gd name="csY2" fmla="*/ 1395451 h 2493669"/>
              <a:gd name="csX3" fmla="*/ 7124511 w 12045005"/>
              <a:gd name="csY3" fmla="*/ 875572 h 2493669"/>
              <a:gd name="csX4" fmla="*/ 12045004 w 12045005"/>
              <a:gd name="csY4" fmla="*/ 0 h 2493669"/>
              <a:gd name="csX5" fmla="*/ 12045005 w 12045005"/>
              <a:gd name="csY5" fmla="*/ 2483663 h 2493669"/>
              <a:gd name="csX6" fmla="*/ 0 w 12045005"/>
              <a:gd name="csY6" fmla="*/ 2493669 h 2493669"/>
              <a:gd name="csX0" fmla="*/ 0 w 12045005"/>
              <a:gd name="csY0" fmla="*/ 2493669 h 2493669"/>
              <a:gd name="csX1" fmla="*/ 484108 w 12045005"/>
              <a:gd name="csY1" fmla="*/ 2056010 h 2493669"/>
              <a:gd name="csX2" fmla="*/ 3809893 w 12045005"/>
              <a:gd name="csY2" fmla="*/ 1433683 h 2493669"/>
              <a:gd name="csX3" fmla="*/ 7124511 w 12045005"/>
              <a:gd name="csY3" fmla="*/ 875572 h 2493669"/>
              <a:gd name="csX4" fmla="*/ 12045004 w 12045005"/>
              <a:gd name="csY4" fmla="*/ 0 h 2493669"/>
              <a:gd name="csX5" fmla="*/ 12045005 w 12045005"/>
              <a:gd name="csY5" fmla="*/ 2483663 h 2493669"/>
              <a:gd name="csX6" fmla="*/ 0 w 12045005"/>
              <a:gd name="csY6" fmla="*/ 2493669 h 2493669"/>
              <a:gd name="csX0" fmla="*/ 0 w 12045005"/>
              <a:gd name="csY0" fmla="*/ 2493669 h 2493669"/>
              <a:gd name="csX1" fmla="*/ 484108 w 12045005"/>
              <a:gd name="csY1" fmla="*/ 2056010 h 2493669"/>
              <a:gd name="csX2" fmla="*/ 3809893 w 12045005"/>
              <a:gd name="csY2" fmla="*/ 1433683 h 2493669"/>
              <a:gd name="csX3" fmla="*/ 7102497 w 12045005"/>
              <a:gd name="csY3" fmla="*/ 569718 h 2493669"/>
              <a:gd name="csX4" fmla="*/ 12045004 w 12045005"/>
              <a:gd name="csY4" fmla="*/ 0 h 2493669"/>
              <a:gd name="csX5" fmla="*/ 12045005 w 12045005"/>
              <a:gd name="csY5" fmla="*/ 2483663 h 2493669"/>
              <a:gd name="csX6" fmla="*/ 0 w 12045005"/>
              <a:gd name="csY6" fmla="*/ 2493669 h 2493669"/>
              <a:gd name="csX0" fmla="*/ 0 w 12045005"/>
              <a:gd name="csY0" fmla="*/ 2493669 h 2493669"/>
              <a:gd name="csX1" fmla="*/ 484108 w 12045005"/>
              <a:gd name="csY1" fmla="*/ 2056010 h 2493669"/>
              <a:gd name="csX2" fmla="*/ 3809893 w 12045005"/>
              <a:gd name="csY2" fmla="*/ 1433683 h 2493669"/>
              <a:gd name="csX3" fmla="*/ 7377675 w 12045005"/>
              <a:gd name="csY3" fmla="*/ 435908 h 2493669"/>
              <a:gd name="csX4" fmla="*/ 12045004 w 12045005"/>
              <a:gd name="csY4" fmla="*/ 0 h 2493669"/>
              <a:gd name="csX5" fmla="*/ 12045005 w 12045005"/>
              <a:gd name="csY5" fmla="*/ 2483663 h 2493669"/>
              <a:gd name="csX6" fmla="*/ 0 w 12045005"/>
              <a:gd name="csY6" fmla="*/ 2493669 h 2493669"/>
              <a:gd name="csX0" fmla="*/ 0 w 12045005"/>
              <a:gd name="csY0" fmla="*/ 2493669 h 2493669"/>
              <a:gd name="csX1" fmla="*/ 484108 w 12045005"/>
              <a:gd name="csY1" fmla="*/ 2056010 h 2493669"/>
              <a:gd name="csX2" fmla="*/ 3809893 w 12045005"/>
              <a:gd name="csY2" fmla="*/ 1433683 h 2493669"/>
              <a:gd name="csX3" fmla="*/ 7729903 w 12045005"/>
              <a:gd name="csY3" fmla="*/ 359446 h 2493669"/>
              <a:gd name="csX4" fmla="*/ 12045004 w 12045005"/>
              <a:gd name="csY4" fmla="*/ 0 h 2493669"/>
              <a:gd name="csX5" fmla="*/ 12045005 w 12045005"/>
              <a:gd name="csY5" fmla="*/ 2483663 h 2493669"/>
              <a:gd name="csX6" fmla="*/ 0 w 12045005"/>
              <a:gd name="csY6" fmla="*/ 2493669 h 2493669"/>
              <a:gd name="csX0" fmla="*/ 0 w 12056011"/>
              <a:gd name="csY0" fmla="*/ 2684827 h 2684827"/>
              <a:gd name="csX1" fmla="*/ 484108 w 12056011"/>
              <a:gd name="csY1" fmla="*/ 2247168 h 2684827"/>
              <a:gd name="csX2" fmla="*/ 3809893 w 12056011"/>
              <a:gd name="csY2" fmla="*/ 1624841 h 2684827"/>
              <a:gd name="csX3" fmla="*/ 7729903 w 12056011"/>
              <a:gd name="csY3" fmla="*/ 550604 h 2684827"/>
              <a:gd name="csX4" fmla="*/ 12056011 w 12056011"/>
              <a:gd name="csY4" fmla="*/ 0 h 2684827"/>
              <a:gd name="csX5" fmla="*/ 12045005 w 12056011"/>
              <a:gd name="csY5" fmla="*/ 2674821 h 2684827"/>
              <a:gd name="csX6" fmla="*/ 0 w 12056011"/>
              <a:gd name="csY6" fmla="*/ 2684827 h 268482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2056011" h="2684827">
                <a:moveTo>
                  <a:pt x="0" y="2684827"/>
                </a:moveTo>
                <a:lnTo>
                  <a:pt x="484108" y="2247168"/>
                </a:lnTo>
                <a:lnTo>
                  <a:pt x="3809893" y="1624841"/>
                </a:lnTo>
                <a:lnTo>
                  <a:pt x="7729903" y="550604"/>
                </a:lnTo>
                <a:lnTo>
                  <a:pt x="12056011" y="0"/>
                </a:lnTo>
                <a:cubicBezTo>
                  <a:pt x="12056011" y="827888"/>
                  <a:pt x="12045005" y="1846933"/>
                  <a:pt x="12045005" y="2674821"/>
                </a:cubicBezTo>
                <a:lnTo>
                  <a:pt x="0" y="2684827"/>
                </a:lnTo>
                <a:close/>
              </a:path>
            </a:pathLst>
          </a:cu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588" dirty="0"/>
          </a:p>
        </p:txBody>
      </p:sp>
    </p:spTree>
    <p:extLst>
      <p:ext uri="{BB962C8B-B14F-4D97-AF65-F5344CB8AC3E}">
        <p14:creationId xmlns:p14="http://schemas.microsoft.com/office/powerpoint/2010/main" val="2306144382"/>
      </p:ext>
    </p:extLst>
  </p:cSld>
  <p:clrMapOvr>
    <a:masterClrMapping/>
  </p:clrMapOvr>
</p:sld>
</file>

<file path=ppt/theme/theme1.xml><?xml version="1.0" encoding="utf-8"?>
<a:theme xmlns:a="http://schemas.openxmlformats.org/drawingml/2006/main" name="Nuveen 2025">
  <a:themeElements>
    <a:clrScheme name="Custom 5">
      <a:dk1>
        <a:srgbClr val="00313C"/>
      </a:dk1>
      <a:lt1>
        <a:srgbClr val="FFFFFF"/>
      </a:lt1>
      <a:dk2>
        <a:srgbClr val="00313C"/>
      </a:dk2>
      <a:lt2>
        <a:srgbClr val="BABCBC"/>
      </a:lt2>
      <a:accent1>
        <a:srgbClr val="FF8D19"/>
      </a:accent1>
      <a:accent2>
        <a:srgbClr val="00313C"/>
      </a:accent2>
      <a:accent3>
        <a:srgbClr val="C3D62E"/>
      </a:accent3>
      <a:accent4>
        <a:srgbClr val="00AD97"/>
      </a:accent4>
      <a:accent5>
        <a:srgbClr val="BABCBC"/>
      </a:accent5>
      <a:accent6>
        <a:srgbClr val="747476"/>
      </a:accent6>
      <a:hlink>
        <a:srgbClr val="FF8D19"/>
      </a:hlink>
      <a:folHlink>
        <a:srgbClr val="FF8D19"/>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accent2"/>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300" dirty="0" smtClean="0"/>
        </a:defPPr>
      </a:lstStyle>
    </a:txDef>
  </a:objectDefaults>
  <a:extraClrSchemeLst/>
  <a:custClrLst>
    <a:custClr name="Clementine">
      <a:srgbClr val="FF8D19"/>
    </a:custClr>
    <a:custClr name="Clementine 02">
      <a:srgbClr val="FFC764"/>
    </a:custClr>
    <a:custClr name="Clementine 03">
      <a:srgbClr val="BC4C00"/>
    </a:custClr>
    <a:custClr name="Clementine 04">
      <a:srgbClr val="662A14"/>
    </a:custClr>
    <a:custClr name="Clementine Complement 01">
      <a:srgbClr val="E9E2D5"/>
    </a:custClr>
    <a:custClr name="Clementine Complement 02">
      <a:srgbClr val="898179"/>
    </a:custClr>
    <a:custClr name="Cloud">
      <a:srgbClr val="00313C"/>
    </a:custClr>
    <a:custClr name="Cloud 02">
      <a:srgbClr val="B0E7EA"/>
    </a:custClr>
    <a:custClr name="Cloud 03">
      <a:srgbClr val="40C5D3"/>
    </a:custClr>
    <a:custClr name="Cloud 04">
      <a:srgbClr val="02889E"/>
    </a:custClr>
    <a:custClr name="Cloud Complement 01">
      <a:srgbClr val="BABCBC"/>
    </a:custClr>
    <a:custClr name="Cloud Complement 02">
      <a:srgbClr val="8A8A8D"/>
    </a:custClr>
    <a:custClr name="Prairie">
      <a:srgbClr val="C3D62E"/>
    </a:custClr>
    <a:custClr name="Prairie 02">
      <a:srgbClr val="D9F270"/>
    </a:custClr>
    <a:custClr name="Prairie 03">
      <a:srgbClr val="859910"/>
    </a:custClr>
    <a:custClr name="Prairie 04">
      <a:srgbClr val="46560D"/>
    </a:custClr>
    <a:custClr name="Prairie Complement 01">
      <a:srgbClr val="E3E5DC"/>
    </a:custClr>
    <a:custClr name="Prairie Complement 02">
      <a:srgbClr val="B1B2A1"/>
    </a:custClr>
    <a:custClr name="Marine">
      <a:srgbClr val="00AD97"/>
    </a:custClr>
  </a:custClrLst>
  <a:extLst>
    <a:ext uri="{05A4C25C-085E-4340-85A3-A5531E510DB2}">
      <thm15:themeFamily xmlns:thm15="http://schemas.microsoft.com/office/thememl/2012/main" name="Nuveen_PPT Template_16x9_Final[83]  -  Read-Only" id="{CF904060-16A5-6947-BEBA-72303D7D0664}" vid="{30E2AADF-94E2-734E-AAD8-E354FEACFF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383c6cdf-da49-48e2-9624-06d20b59bcdf">
      <Terms xmlns="http://schemas.microsoft.com/office/infopath/2007/PartnerControls"/>
    </lcf76f155ced4ddcb4097134ff3c332f>
    <_ip_UnifiedCompliancePolicyProperties xmlns="http://schemas.microsoft.com/sharepoint/v3" xsi:nil="true"/>
    <TaxCatchAll xmlns="c79e9e08-a3e3-44cd-b0b9-6de56c592b9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F6B2A694DC5E944B06B92ADB42E3817" ma:contentTypeVersion="18" ma:contentTypeDescription="Create a new document." ma:contentTypeScope="" ma:versionID="6aaea15319e716a2c7e552a053d098fd">
  <xsd:schema xmlns:xsd="http://www.w3.org/2001/XMLSchema" xmlns:xs="http://www.w3.org/2001/XMLSchema" xmlns:p="http://schemas.microsoft.com/office/2006/metadata/properties" xmlns:ns1="http://schemas.microsoft.com/sharepoint/v3" xmlns:ns2="383c6cdf-da49-48e2-9624-06d20b59bcdf" xmlns:ns3="c79e9e08-a3e3-44cd-b0b9-6de56c592b9b" targetNamespace="http://schemas.microsoft.com/office/2006/metadata/properties" ma:root="true" ma:fieldsID="ac60e5b41c9c43f684fddf2187b49ce2" ns1:_="" ns2:_="" ns3:_="">
    <xsd:import namespace="http://schemas.microsoft.com/sharepoint/v3"/>
    <xsd:import namespace="383c6cdf-da49-48e2-9624-06d20b59bcdf"/>
    <xsd:import namespace="c79e9e08-a3e3-44cd-b0b9-6de56c592b9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LengthInSeconds" minOccurs="0"/>
                <xsd:element ref="ns2:MediaServiceSearchProperties"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3c6cdf-da49-48e2-9624-06d20b59bc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f051e93-a185-415f-b6e1-484cc9e84e9f"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9e9e08-a3e3-44cd-b0b9-6de56c592b9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7e8c4de-8ece-423e-a551-713115edcbf2}" ma:internalName="TaxCatchAll" ma:showField="CatchAllData" ma:web="c79e9e08-a3e3-44cd-b0b9-6de56c592b9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E07766-954C-4F5B-858C-DA73861D4041}">
  <ds:schemaRefs>
    <ds:schemaRef ds:uri="http://schemas.microsoft.com/sharepoint/v3/contenttype/forms"/>
  </ds:schemaRefs>
</ds:datastoreItem>
</file>

<file path=customXml/itemProps2.xml><?xml version="1.0" encoding="utf-8"?>
<ds:datastoreItem xmlns:ds="http://schemas.openxmlformats.org/officeDocument/2006/customXml" ds:itemID="{07EC78B1-9771-4640-B6F5-2AE819F61495}">
  <ds:schemaRefs>
    <ds:schemaRef ds:uri="http://schemas.microsoft.com/office/infopath/2007/PartnerControls"/>
    <ds:schemaRef ds:uri="http://www.w3.org/XML/1998/namespace"/>
    <ds:schemaRef ds:uri="http://purl.org/dc/terms/"/>
    <ds:schemaRef ds:uri="383c6cdf-da49-48e2-9624-06d20b59bcdf"/>
    <ds:schemaRef ds:uri="http://purl.org/dc/elements/1.1/"/>
    <ds:schemaRef ds:uri="http://schemas.microsoft.com/office/2006/documentManagement/types"/>
    <ds:schemaRef ds:uri="c79e9e08-a3e3-44cd-b0b9-6de56c592b9b"/>
    <ds:schemaRef ds:uri="http://schemas.microsoft.com/office/2006/metadata/properties"/>
    <ds:schemaRef ds:uri="http://schemas.openxmlformats.org/package/2006/metadata/core-properties"/>
    <ds:schemaRef ds:uri="http://schemas.microsoft.com/sharepoint/v3"/>
    <ds:schemaRef ds:uri="http://purl.org/dc/dcmitype/"/>
  </ds:schemaRefs>
</ds:datastoreItem>
</file>

<file path=customXml/itemProps3.xml><?xml version="1.0" encoding="utf-8"?>
<ds:datastoreItem xmlns:ds="http://schemas.openxmlformats.org/officeDocument/2006/customXml" ds:itemID="{39B7A174-72E4-48C8-9CB6-563CF6A3EF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83c6cdf-da49-48e2-9624-06d20b59bcdf"/>
    <ds:schemaRef ds:uri="c79e9e08-a3e3-44cd-b0b9-6de56c592b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Nuveen 2025</Template>
  <TotalTime>2503</TotalTime>
  <Words>5610</Words>
  <Application>Microsoft Office PowerPoint</Application>
  <PresentationFormat>Widescreen</PresentationFormat>
  <Paragraphs>565</Paragraphs>
  <Slides>57</Slides>
  <Notes>48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Aptos</vt:lpstr>
      <vt:lpstr>Arial</vt:lpstr>
      <vt:lpstr>Arial Narrow</vt:lpstr>
      <vt:lpstr>Calibri</vt:lpstr>
      <vt:lpstr>Georgia</vt:lpstr>
      <vt:lpstr>System Font Regular</vt:lpstr>
      <vt:lpstr>Wingdings</vt:lpstr>
      <vt:lpstr>Nuveen 2025</vt:lpstr>
      <vt:lpstr>401(k) Participant Behavior: Knowledge and Action</vt:lpstr>
      <vt:lpstr>401(k) Participant Behavior: Knowledge and Action</vt:lpstr>
      <vt:lpstr>Today’s presentation </vt:lpstr>
      <vt:lpstr>Participant insights to support plan sponsors</vt:lpstr>
      <vt:lpstr>About the Survey</vt:lpstr>
      <vt:lpstr>401(k) landscape</vt:lpstr>
      <vt:lpstr>The expanding 401(k) system is at an inflection point</vt:lpstr>
      <vt:lpstr>Industry growth has ignited participant demand for guaranteed income solutions</vt:lpstr>
      <vt:lpstr>Plan sponsors are responding to the demand</vt:lpstr>
      <vt:lpstr>Key questions remain</vt:lpstr>
      <vt:lpstr>Survey findings</vt:lpstr>
      <vt:lpstr>401(k) participant survey: three key findings</vt:lpstr>
      <vt:lpstr> Too many 401(k) participants are planning in the dark</vt:lpstr>
      <vt:lpstr>Participants lack foundational knowledge</vt:lpstr>
      <vt:lpstr>Most are uncertain about retirement duration</vt:lpstr>
      <vt:lpstr>Few participants are very confident about retirement</vt:lpstr>
      <vt:lpstr>A closer look: retirement fluency can boost confidence</vt:lpstr>
      <vt:lpstr>Implications for plan sponsors: participants need a solid knowledge base to help them plan</vt:lpstr>
      <vt:lpstr>Insights from the retirement fluency and longevity literacy questionnaire</vt:lpstr>
      <vt:lpstr> There is a withdrawal planning gap</vt:lpstr>
      <vt:lpstr>Most participants have given withdrawal some thought, but only about one-in-five have given it serious consideration</vt:lpstr>
      <vt:lpstr>Withdrawal planners</vt:lpstr>
      <vt:lpstr>Participants want withdrawal planning help from employers</vt:lpstr>
      <vt:lpstr>Most withdrawal planners use plan-provided resources</vt:lpstr>
      <vt:lpstr>Interactive and non-interactive </vt:lpstr>
      <vt:lpstr>A closer look: resources are complementary</vt:lpstr>
      <vt:lpstr>Users of employer-provided tools report higher confidence</vt:lpstr>
      <vt:lpstr>Implications for plan sponsors: it is critical to close the withdrawal planning gap</vt:lpstr>
      <vt:lpstr> The participant experience is critical</vt:lpstr>
      <vt:lpstr>Access to planning tools alone is not enough</vt:lpstr>
      <vt:lpstr>Those at different career stages use withdrawal planning resources differently</vt:lpstr>
      <vt:lpstr>Those who don’t use plan-provided tools often don’t know what’s available</vt:lpstr>
      <vt:lpstr>Insights and implications from participants’ career stages</vt:lpstr>
      <vt:lpstr>Implications for plan sponsors: the participant experience is as important as the content</vt:lpstr>
      <vt:lpstr>Strategic takeaways for 401(k) plan sponsors</vt:lpstr>
      <vt:lpstr>Plan sponsors can apply survey insights to help shape better retirement outcomes for 401(k) participants.</vt:lpstr>
      <vt:lpstr>Imperatives for 401(k) plan sponsors</vt:lpstr>
      <vt:lpstr>401(k) plan design can encourage more serious planning</vt:lpstr>
      <vt:lpstr>Starting the income journey earlier protects participants from difficulty later</vt:lpstr>
      <vt:lpstr>The participant experience motivates planning and shapes outcomes</vt:lpstr>
      <vt:lpstr>For more information</vt:lpstr>
      <vt:lpstr>Appendix</vt:lpstr>
      <vt:lpstr>Retirement fluency and longevity literacy</vt:lpstr>
      <vt:lpstr>Retirement fluency and longevity literacy</vt:lpstr>
      <vt:lpstr>Social Security benefits</vt:lpstr>
      <vt:lpstr>Medicare benefits</vt:lpstr>
      <vt:lpstr>401(k) saving and withdrawals</vt:lpstr>
      <vt:lpstr>Long-term care </vt:lpstr>
      <vt:lpstr>Longevity</vt:lpstr>
      <vt:lpstr>Differences by career stage</vt:lpstr>
      <vt:lpstr>Withdrawal planning differs across career stages</vt:lpstr>
      <vt:lpstr>Late-career participants showed the most retirement fluency, but can still improve</vt:lpstr>
      <vt:lpstr>Career stage can signal preferred ways of learning</vt:lpstr>
      <vt:lpstr>Additional information</vt:lpstr>
      <vt:lpstr>About Nuveen</vt:lpstr>
      <vt:lpstr>About the TIAA Institute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Carlson, Kris</dc:creator>
  <cp:lastModifiedBy>Faiella, Stephanie</cp:lastModifiedBy>
  <cp:revision>24</cp:revision>
  <dcterms:created xsi:type="dcterms:W3CDTF">2026-02-23T22:22:54Z</dcterms:created>
  <dcterms:modified xsi:type="dcterms:W3CDTF">2026-06-12T20:14:09Z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0x0101009F6B2A694DC5E944B06B92ADB42E3817</vt:lpwstr>
  </property>
  <property fmtid="{D5CDD505-2E9C-101B-9397-08002B2CF9AE}" pid="3" name="MediaServiceImageTags">
    <vt:lpwstr/>
  </property>
  <property fmtid="{D5CDD505-2E9C-101B-9397-08002B2CF9AE}" pid="4" name="MSIP_Label_923fbcac-c1a0-42ae-9212-22391b0bb07a_Enabled">
    <vt:lpwstr>true</vt:lpwstr>
  </property>
  <property fmtid="{D5CDD505-2E9C-101B-9397-08002B2CF9AE}" pid="5" name="MSIP_Label_923fbcac-c1a0-42ae-9212-22391b0bb07a_SetDate">
    <vt:lpwstr>2026-06-11T14:13:09Z</vt:lpwstr>
  </property>
  <property fmtid="{D5CDD505-2E9C-101B-9397-08002B2CF9AE}" pid="6" name="MSIP_Label_923fbcac-c1a0-42ae-9212-22391b0bb07a_Method">
    <vt:lpwstr>Privileged</vt:lpwstr>
  </property>
  <property fmtid="{D5CDD505-2E9C-101B-9397-08002B2CF9AE}" pid="7" name="MSIP_Label_923fbcac-c1a0-42ae-9212-22391b0bb07a_Name">
    <vt:lpwstr>TIAA-Sensitivity-Public-Standard</vt:lpwstr>
  </property>
  <property fmtid="{D5CDD505-2E9C-101B-9397-08002B2CF9AE}" pid="8" name="MSIP_Label_923fbcac-c1a0-42ae-9212-22391b0bb07a_SiteId">
    <vt:lpwstr>67080e55-9c90-409b-9421-7fab7df8331b</vt:lpwstr>
  </property>
  <property fmtid="{D5CDD505-2E9C-101B-9397-08002B2CF9AE}" pid="9" name="MSIP_Label_923fbcac-c1a0-42ae-9212-22391b0bb07a_ActionId">
    <vt:lpwstr>d4ea8621-7741-4045-8484-556a8d5025a6</vt:lpwstr>
  </property>
  <property fmtid="{D5CDD505-2E9C-101B-9397-08002B2CF9AE}" pid="10" name="MSIP_Label_923fbcac-c1a0-42ae-9212-22391b0bb07a_ContentBits">
    <vt:lpwstr>0</vt:lpwstr>
  </property>
  <property fmtid="{D5CDD505-2E9C-101B-9397-08002B2CF9AE}" pid="11" name="MSIP_Label_923fbcac-c1a0-42ae-9212-22391b0bb07a_Tag">
    <vt:lpwstr>10, 0, 1, 1</vt:lpwstr>
  </property>
</Properties>
</file>