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modernComment_101_1DA2CB29.xml" ContentType="application/vnd.ms-powerpoint.comment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1"/>
  </p:sldMasterIdLst>
  <p:notesMasterIdLst>
    <p:notesMasterId r:id="rId19"/>
  </p:notesMasterIdLst>
  <p:handoutMasterIdLst>
    <p:handoutMasterId r:id="rId20"/>
  </p:handoutMasterIdLst>
  <p:sldIdLst>
    <p:sldId id="267" r:id="rId12"/>
    <p:sldId id="257" r:id="rId13"/>
    <p:sldId id="258" r:id="rId14"/>
    <p:sldId id="259" r:id="rId15"/>
    <p:sldId id="260" r:id="rId16"/>
    <p:sldId id="261" r:id="rId17"/>
    <p:sldId id="278" r:id="rId18"/>
  </p:sldIdLst>
  <p:sldSz cx="13817600" cy="7772400"/>
  <p:notesSz cx="7010400" cy="9296400"/>
  <p:custDataLst>
    <p:custData r:id="rId4"/>
    <p:custData r:id="rId2"/>
    <p:custData r:id="rId1"/>
    <p:custData r:id="rId8"/>
    <p:custData r:id="rId6"/>
    <p:custData r:id="rId5"/>
    <p:custData r:id="rId3"/>
    <p:tags r:id="rId21"/>
  </p:custDataLst>
  <p:defaultTextStyle>
    <a:defPPr>
      <a:defRPr lang="en-US"/>
    </a:defPPr>
    <a:lvl1pPr marL="0" algn="l" defTabSz="509412" rtl="0" eaLnBrk="1" latinLnBrk="0" hangingPunct="1">
      <a:defRPr sz="2006" kern="1200">
        <a:solidFill>
          <a:schemeClr val="tx1"/>
        </a:solidFill>
        <a:latin typeface="+mn-lt"/>
        <a:ea typeface="+mn-ea"/>
        <a:cs typeface="+mn-cs"/>
      </a:defRPr>
    </a:lvl1pPr>
    <a:lvl2pPr marL="509412" algn="l" defTabSz="509412" rtl="0" eaLnBrk="1" latinLnBrk="0" hangingPunct="1">
      <a:defRPr sz="2006" kern="1200">
        <a:solidFill>
          <a:schemeClr val="tx1"/>
        </a:solidFill>
        <a:latin typeface="+mn-lt"/>
        <a:ea typeface="+mn-ea"/>
        <a:cs typeface="+mn-cs"/>
      </a:defRPr>
    </a:lvl2pPr>
    <a:lvl3pPr marL="1018824" algn="l" defTabSz="509412" rtl="0" eaLnBrk="1" latinLnBrk="0" hangingPunct="1">
      <a:defRPr sz="2006" kern="1200">
        <a:solidFill>
          <a:schemeClr val="tx1"/>
        </a:solidFill>
        <a:latin typeface="+mn-lt"/>
        <a:ea typeface="+mn-ea"/>
        <a:cs typeface="+mn-cs"/>
      </a:defRPr>
    </a:lvl3pPr>
    <a:lvl4pPr marL="1528237" algn="l" defTabSz="509412" rtl="0" eaLnBrk="1" latinLnBrk="0" hangingPunct="1">
      <a:defRPr sz="2006" kern="1200">
        <a:solidFill>
          <a:schemeClr val="tx1"/>
        </a:solidFill>
        <a:latin typeface="+mn-lt"/>
        <a:ea typeface="+mn-ea"/>
        <a:cs typeface="+mn-cs"/>
      </a:defRPr>
    </a:lvl4pPr>
    <a:lvl5pPr marL="2037649" algn="l" defTabSz="509412" rtl="0" eaLnBrk="1" latinLnBrk="0" hangingPunct="1">
      <a:defRPr sz="2006" kern="1200">
        <a:solidFill>
          <a:schemeClr val="tx1"/>
        </a:solidFill>
        <a:latin typeface="+mn-lt"/>
        <a:ea typeface="+mn-ea"/>
        <a:cs typeface="+mn-cs"/>
      </a:defRPr>
    </a:lvl5pPr>
    <a:lvl6pPr marL="2547061" algn="l" defTabSz="509412" rtl="0" eaLnBrk="1" latinLnBrk="0" hangingPunct="1">
      <a:defRPr sz="2006" kern="1200">
        <a:solidFill>
          <a:schemeClr val="tx1"/>
        </a:solidFill>
        <a:latin typeface="+mn-lt"/>
        <a:ea typeface="+mn-ea"/>
        <a:cs typeface="+mn-cs"/>
      </a:defRPr>
    </a:lvl6pPr>
    <a:lvl7pPr marL="3056473" algn="l" defTabSz="509412" rtl="0" eaLnBrk="1" latinLnBrk="0" hangingPunct="1">
      <a:defRPr sz="2006" kern="1200">
        <a:solidFill>
          <a:schemeClr val="tx1"/>
        </a:solidFill>
        <a:latin typeface="+mn-lt"/>
        <a:ea typeface="+mn-ea"/>
        <a:cs typeface="+mn-cs"/>
      </a:defRPr>
    </a:lvl7pPr>
    <a:lvl8pPr marL="3565886" algn="l" defTabSz="509412" rtl="0" eaLnBrk="1" latinLnBrk="0" hangingPunct="1">
      <a:defRPr sz="2006" kern="1200">
        <a:solidFill>
          <a:schemeClr val="tx1"/>
        </a:solidFill>
        <a:latin typeface="+mn-lt"/>
        <a:ea typeface="+mn-ea"/>
        <a:cs typeface="+mn-cs"/>
      </a:defRPr>
    </a:lvl8pPr>
    <a:lvl9pPr marL="4075298" algn="l" defTabSz="509412" rtl="0" eaLnBrk="1" latinLnBrk="0" hangingPunct="1">
      <a:defRPr sz="2006"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32" userDrawn="1">
          <p15:clr>
            <a:srgbClr val="A4A3A4"/>
          </p15:clr>
        </p15:guide>
        <p15:guide id="2" pos="2376" userDrawn="1">
          <p15:clr>
            <a:srgbClr val="A4A3A4"/>
          </p15:clr>
        </p15:guide>
        <p15:guide id="3" orient="horz" pos="2928" userDrawn="1">
          <p15:clr>
            <a:srgbClr val="A4A3A4"/>
          </p15:clr>
        </p15:guide>
        <p15:guide id="4" pos="2208"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8A0C0DB-04F7-5642-DE2F-16BD4F15D77A}" name="Jha, Pankaj" initials="PJ" userId="S::Pankaj.Jha@in.tiaa.org::2c6620c1-122f-4bb5-8415-5f5589e7b5a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Kizer, Amanda" initials="KA" lastIdx="4" clrIdx="0"/>
  <p:cmAuthor id="2" name="Kern, Katie" initials="KK" lastIdx="2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E7EA"/>
    <a:srgbClr val="EE7623"/>
    <a:srgbClr val="5CC8DB"/>
    <a:srgbClr val="BABCBC"/>
    <a:srgbClr val="8A8A8D"/>
    <a:srgbClr val="2B8B9D"/>
    <a:srgbClr val="FAA21B"/>
    <a:srgbClr val="F0493E"/>
    <a:srgbClr val="B83D26"/>
    <a:srgbClr val="CF8A2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1B5114-F997-4D32-9899-43EF0F8D7C3C}" v="2" dt="2025-07-22T18:51:17.50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27" autoAdjust="0"/>
    <p:restoredTop sz="95033" autoAdjust="0"/>
  </p:normalViewPr>
  <p:slideViewPr>
    <p:cSldViewPr snapToObjects="1" showGuides="1">
      <p:cViewPr>
        <p:scale>
          <a:sx n="62" d="100"/>
          <a:sy n="62" d="100"/>
        </p:scale>
        <p:origin x="590" y="326"/>
      </p:cViewPr>
      <p:guideLst/>
    </p:cSldViewPr>
  </p:slideViewPr>
  <p:notesTextViewPr>
    <p:cViewPr>
      <p:scale>
        <a:sx n="100" d="100"/>
        <a:sy n="100" d="100"/>
      </p:scale>
      <p:origin x="0" y="0"/>
    </p:cViewPr>
  </p:notesTextViewPr>
  <p:sorterViewPr>
    <p:cViewPr>
      <p:scale>
        <a:sx n="100" d="100"/>
        <a:sy n="100" d="100"/>
      </p:scale>
      <p:origin x="0" y="0"/>
    </p:cViewPr>
  </p:sorterViewPr>
  <p:notesViewPr>
    <p:cSldViewPr snapToObjects="1">
      <p:cViewPr varScale="1">
        <p:scale>
          <a:sx n="74" d="100"/>
          <a:sy n="74" d="100"/>
        </p:scale>
        <p:origin x="2664" y="84"/>
      </p:cViewPr>
      <p:guideLst>
        <p:guide orient="horz" pos="2832"/>
        <p:guide pos="2376"/>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tags" Target="tags/tag1.xml"/><Relationship Id="rId7" Type="http://schemas.openxmlformats.org/officeDocument/2006/relationships/customXml" Target="../customXml/item7.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5.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Master" Target="slideMasters/slideMaster1.xml"/><Relationship Id="rId24" Type="http://schemas.openxmlformats.org/officeDocument/2006/relationships/viewProps" Target="viewProps.xml"/><Relationship Id="rId5" Type="http://schemas.openxmlformats.org/officeDocument/2006/relationships/customXml" Target="../customXml/item5.xml"/><Relationship Id="rId15" Type="http://schemas.openxmlformats.org/officeDocument/2006/relationships/slide" Target="slides/slide4.xml"/><Relationship Id="rId23" Type="http://schemas.openxmlformats.org/officeDocument/2006/relationships/presProps" Target="presProps.xml"/><Relationship Id="rId28" Type="http://schemas.microsoft.com/office/2018/10/relationships/authors" Target="authors.xml"/><Relationship Id="rId10" Type="http://schemas.openxmlformats.org/officeDocument/2006/relationships/customXml" Target="../customXml/item10.xml"/><Relationship Id="rId19"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slide" Target="slides/slide3.xml"/><Relationship Id="rId22" Type="http://schemas.openxmlformats.org/officeDocument/2006/relationships/commentAuthors" Target="commentAuthors.xml"/><Relationship Id="rId27" Type="http://schemas.microsoft.com/office/2015/10/relationships/revisionInfo" Target="revisionInfo.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lifetime income</c:v>
                </c:pt>
              </c:strCache>
            </c:strRef>
          </c:tx>
          <c:spPr>
            <a:ln>
              <a:noFill/>
            </a:ln>
          </c:spPr>
          <c:dPt>
            <c:idx val="0"/>
            <c:bubble3D val="0"/>
            <c:spPr>
              <a:solidFill>
                <a:schemeClr val="accent6"/>
              </a:solidFill>
              <a:ln w="19050">
                <a:noFill/>
              </a:ln>
              <a:effectLst/>
            </c:spPr>
            <c:extLst>
              <c:ext xmlns:c16="http://schemas.microsoft.com/office/drawing/2014/chart" uri="{C3380CC4-5D6E-409C-BE32-E72D297353CC}">
                <c16:uniqueId val="{00000001-A25C-4655-87F2-783F07A2CA6F}"/>
              </c:ext>
            </c:extLst>
          </c:dPt>
          <c:dPt>
            <c:idx val="1"/>
            <c:bubble3D val="0"/>
            <c:spPr>
              <a:noFill/>
              <a:ln w="19050">
                <a:noFill/>
              </a:ln>
              <a:effectLst/>
            </c:spPr>
            <c:extLst>
              <c:ext xmlns:c16="http://schemas.microsoft.com/office/drawing/2014/chart" uri="{C3380CC4-5D6E-409C-BE32-E72D297353CC}">
                <c16:uniqueId val="{00000003-A25C-4655-87F2-783F07A2CA6F}"/>
              </c:ext>
            </c:extLst>
          </c:dPt>
          <c:cat>
            <c:strRef>
              <c:f>Sheet1!$A$2:$A$3</c:f>
              <c:strCache>
                <c:ptCount val="2"/>
                <c:pt idx="0">
                  <c:v>participants</c:v>
                </c:pt>
                <c:pt idx="1">
                  <c:v>no</c:v>
                </c:pt>
              </c:strCache>
            </c:strRef>
          </c:cat>
          <c:val>
            <c:numRef>
              <c:f>Sheet1!$B$2:$B$3</c:f>
              <c:numCache>
                <c:formatCode>General</c:formatCode>
                <c:ptCount val="2"/>
                <c:pt idx="0">
                  <c:v>92</c:v>
                </c:pt>
                <c:pt idx="1">
                  <c:v>8</c:v>
                </c:pt>
              </c:numCache>
            </c:numRef>
          </c:val>
          <c:extLst>
            <c:ext xmlns:c16="http://schemas.microsoft.com/office/drawing/2014/chart" uri="{C3380CC4-5D6E-409C-BE32-E72D297353CC}">
              <c16:uniqueId val="{00000004-A25C-4655-87F2-783F07A2CA6F}"/>
            </c:ext>
          </c:extLst>
        </c:ser>
        <c:dLbls>
          <c:showLegendKey val="0"/>
          <c:showVal val="0"/>
          <c:showCatName val="0"/>
          <c:showSerName val="0"/>
          <c:showPercent val="0"/>
          <c:showBubbleSize val="0"/>
          <c:showLeaderLines val="1"/>
        </c:dLbls>
        <c:firstSliceAng val="0"/>
        <c:holeSize val="6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lifetime income</c:v>
                </c:pt>
              </c:strCache>
            </c:strRef>
          </c:tx>
          <c:spPr>
            <a:ln>
              <a:noFill/>
            </a:ln>
          </c:spPr>
          <c:dPt>
            <c:idx val="0"/>
            <c:bubble3D val="0"/>
            <c:spPr>
              <a:solidFill>
                <a:schemeClr val="accent6"/>
              </a:solidFill>
              <a:ln w="19050">
                <a:noFill/>
              </a:ln>
              <a:effectLst/>
            </c:spPr>
            <c:extLst>
              <c:ext xmlns:c16="http://schemas.microsoft.com/office/drawing/2014/chart" uri="{C3380CC4-5D6E-409C-BE32-E72D297353CC}">
                <c16:uniqueId val="{00000001-0E67-4563-978C-AA004606C1D5}"/>
              </c:ext>
            </c:extLst>
          </c:dPt>
          <c:dPt>
            <c:idx val="1"/>
            <c:bubble3D val="0"/>
            <c:spPr>
              <a:noFill/>
              <a:ln w="19050">
                <a:noFill/>
              </a:ln>
              <a:effectLst/>
            </c:spPr>
            <c:extLst>
              <c:ext xmlns:c16="http://schemas.microsoft.com/office/drawing/2014/chart" uri="{C3380CC4-5D6E-409C-BE32-E72D297353CC}">
                <c16:uniqueId val="{00000003-0E67-4563-978C-AA004606C1D5}"/>
              </c:ext>
            </c:extLst>
          </c:dPt>
          <c:cat>
            <c:strRef>
              <c:f>Sheet1!$A$2:$A$3</c:f>
              <c:strCache>
                <c:ptCount val="2"/>
                <c:pt idx="0">
                  <c:v>participants</c:v>
                </c:pt>
                <c:pt idx="1">
                  <c:v>no</c:v>
                </c:pt>
              </c:strCache>
            </c:strRef>
          </c:cat>
          <c:val>
            <c:numRef>
              <c:f>Sheet1!$B$2:$B$3</c:f>
              <c:numCache>
                <c:formatCode>General</c:formatCode>
                <c:ptCount val="2"/>
                <c:pt idx="0">
                  <c:v>95</c:v>
                </c:pt>
                <c:pt idx="1">
                  <c:v>5</c:v>
                </c:pt>
              </c:numCache>
            </c:numRef>
          </c:val>
          <c:extLst>
            <c:ext xmlns:c16="http://schemas.microsoft.com/office/drawing/2014/chart" uri="{C3380CC4-5D6E-409C-BE32-E72D297353CC}">
              <c16:uniqueId val="{00000004-0E67-4563-978C-AA004606C1D5}"/>
            </c:ext>
          </c:extLst>
        </c:ser>
        <c:dLbls>
          <c:showLegendKey val="0"/>
          <c:showVal val="0"/>
          <c:showCatName val="0"/>
          <c:showSerName val="0"/>
          <c:showPercent val="0"/>
          <c:showBubbleSize val="0"/>
          <c:showLeaderLines val="1"/>
        </c:dLbls>
        <c:firstSliceAng val="0"/>
        <c:holeSize val="6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lifetime income</c:v>
                </c:pt>
              </c:strCache>
            </c:strRef>
          </c:tx>
          <c:spPr>
            <a:ln>
              <a:noFill/>
            </a:ln>
          </c:spPr>
          <c:dPt>
            <c:idx val="0"/>
            <c:bubble3D val="0"/>
            <c:spPr>
              <a:solidFill>
                <a:schemeClr val="accent6"/>
              </a:solidFill>
              <a:ln w="19050">
                <a:noFill/>
              </a:ln>
              <a:effectLst/>
            </c:spPr>
            <c:extLst>
              <c:ext xmlns:c16="http://schemas.microsoft.com/office/drawing/2014/chart" uri="{C3380CC4-5D6E-409C-BE32-E72D297353CC}">
                <c16:uniqueId val="{00000001-395E-4AC2-85E5-6DCAB49A7684}"/>
              </c:ext>
            </c:extLst>
          </c:dPt>
          <c:dPt>
            <c:idx val="1"/>
            <c:bubble3D val="0"/>
            <c:spPr>
              <a:noFill/>
              <a:ln w="19050">
                <a:noFill/>
              </a:ln>
              <a:effectLst/>
            </c:spPr>
            <c:extLst>
              <c:ext xmlns:c16="http://schemas.microsoft.com/office/drawing/2014/chart" uri="{C3380CC4-5D6E-409C-BE32-E72D297353CC}">
                <c16:uniqueId val="{00000003-395E-4AC2-85E5-6DCAB49A7684}"/>
              </c:ext>
            </c:extLst>
          </c:dPt>
          <c:cat>
            <c:strRef>
              <c:f>Sheet1!$A$2:$A$3</c:f>
              <c:strCache>
                <c:ptCount val="2"/>
                <c:pt idx="0">
                  <c:v>participants</c:v>
                </c:pt>
                <c:pt idx="1">
                  <c:v>no</c:v>
                </c:pt>
              </c:strCache>
            </c:strRef>
          </c:cat>
          <c:val>
            <c:numRef>
              <c:f>Sheet1!$B$2:$B$3</c:f>
              <c:numCache>
                <c:formatCode>General</c:formatCode>
                <c:ptCount val="2"/>
                <c:pt idx="0">
                  <c:v>87</c:v>
                </c:pt>
                <c:pt idx="1">
                  <c:v>13</c:v>
                </c:pt>
              </c:numCache>
            </c:numRef>
          </c:val>
          <c:extLst>
            <c:ext xmlns:c16="http://schemas.microsoft.com/office/drawing/2014/chart" uri="{C3380CC4-5D6E-409C-BE32-E72D297353CC}">
              <c16:uniqueId val="{00000004-395E-4AC2-85E5-6DCAB49A7684}"/>
            </c:ext>
          </c:extLst>
        </c:ser>
        <c:dLbls>
          <c:showLegendKey val="0"/>
          <c:showVal val="0"/>
          <c:showCatName val="0"/>
          <c:showSerName val="0"/>
          <c:showPercent val="0"/>
          <c:showBubbleSize val="0"/>
          <c:showLeaderLines val="1"/>
        </c:dLbls>
        <c:firstSliceAng val="0"/>
        <c:holeSize val="65"/>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omments/modernComment_101_1DA2CB29.xml><?xml version="1.0" encoding="utf-8"?>
<p188:cmLst xmlns:a="http://schemas.openxmlformats.org/drawingml/2006/main" xmlns:r="http://schemas.openxmlformats.org/officeDocument/2006/relationships" xmlns:p188="http://schemas.microsoft.com/office/powerpoint/2018/8/main">
  <p188:cm id="{23D3CBA2-3BE9-4098-8A97-69F937C552F7}" authorId="{F8A0C0DB-04F7-5642-DE2F-16BD4F15D77A}" created="2025-07-24T16:53:35.235">
    <ac:deMkLst xmlns:ac="http://schemas.microsoft.com/office/drawing/2013/main/command">
      <pc:docMk xmlns:pc="http://schemas.microsoft.com/office/powerpoint/2013/main/command"/>
      <pc:sldMk xmlns:pc="http://schemas.microsoft.com/office/powerpoint/2013/main/command" cId="497208105" sldId="257"/>
      <ac:spMk id="27" creationId="{1FB26A8A-68BB-9BFB-0326-82576C1B2A3A}"/>
    </ac:deMkLst>
    <p188:txBody>
      <a:bodyPr/>
      <a:lstStyle/>
      <a:p>
        <a:r>
          <a:rPr lang="en-US"/>
          <a:t>Please provide explanation in footnote for the superscript.</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sz="quarter" idx="1"/>
          </p:nvPr>
        </p:nvSpPr>
        <p:spPr>
          <a:xfrm>
            <a:off x="3970939" y="0"/>
            <a:ext cx="3037840" cy="464820"/>
          </a:xfrm>
          <a:prstGeom prst="rect">
            <a:avLst/>
          </a:prstGeom>
        </p:spPr>
        <p:txBody>
          <a:bodyPr vert="horz" lIns="96653" tIns="48327" rIns="96653" bIns="48327" rtlCol="0"/>
          <a:lstStyle>
            <a:lvl1pPr algn="r">
              <a:defRPr sz="1200"/>
            </a:lvl1pPr>
          </a:lstStyle>
          <a:p>
            <a:fld id="{84A12E58-8FC3-8547-9F9B-3A01EB113CB3}" type="datetimeFigureOut">
              <a:rPr lang="en-US" smtClean="0"/>
              <a:pPr/>
              <a:t>7/24/2025</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6653" tIns="48327" rIns="96653" bIns="48327" rtlCol="0" anchor="b"/>
          <a:lstStyle>
            <a:lvl1pPr algn="l">
              <a:defRPr sz="1200"/>
            </a:lvl1pPr>
          </a:lstStyle>
          <a:p>
            <a:endParaRPr lang="en-US"/>
          </a:p>
        </p:txBody>
      </p:sp>
      <p:sp>
        <p:nvSpPr>
          <p:cNvPr id="5" name="Slide Number Placeholder 4"/>
          <p:cNvSpPr>
            <a:spLocks noGrp="1"/>
          </p:cNvSpPr>
          <p:nvPr>
            <p:ph type="sldNum" sz="quarter" idx="3"/>
          </p:nvPr>
        </p:nvSpPr>
        <p:spPr>
          <a:xfrm>
            <a:off x="3970939" y="8829967"/>
            <a:ext cx="3037840" cy="464820"/>
          </a:xfrm>
          <a:prstGeom prst="rect">
            <a:avLst/>
          </a:prstGeom>
        </p:spPr>
        <p:txBody>
          <a:bodyPr vert="horz" lIns="96653" tIns="48327" rIns="96653" bIns="48327" rtlCol="0" anchor="b"/>
          <a:lstStyle>
            <a:lvl1pPr algn="r">
              <a:defRPr sz="1200"/>
            </a:lvl1pPr>
          </a:lstStyle>
          <a:p>
            <a:fld id="{178F25CE-8490-0E45-8DEC-136F20232716}" type="slidenum">
              <a:rPr lang="en-US" smtClean="0"/>
              <a:pPr/>
              <a:t>‹#›</a:t>
            </a:fld>
            <a:endParaRPr lang="en-US"/>
          </a:p>
        </p:txBody>
      </p:sp>
    </p:spTree>
    <p:extLst>
      <p:ext uri="{BB962C8B-B14F-4D97-AF65-F5344CB8AC3E}">
        <p14:creationId xmlns:p14="http://schemas.microsoft.com/office/powerpoint/2010/main" val="264042043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idx="1"/>
          </p:nvPr>
        </p:nvSpPr>
        <p:spPr>
          <a:xfrm>
            <a:off x="3970939" y="0"/>
            <a:ext cx="3037840" cy="464820"/>
          </a:xfrm>
          <a:prstGeom prst="rect">
            <a:avLst/>
          </a:prstGeom>
        </p:spPr>
        <p:txBody>
          <a:bodyPr vert="horz" lIns="96653" tIns="48327" rIns="96653" bIns="48327" rtlCol="0"/>
          <a:lstStyle>
            <a:lvl1pPr algn="r">
              <a:defRPr sz="1200"/>
            </a:lvl1pPr>
          </a:lstStyle>
          <a:p>
            <a:fld id="{E87FA6A0-8E5C-564C-9788-458373FD8A8F}" type="datetimeFigureOut">
              <a:rPr lang="en-US" smtClean="0"/>
              <a:pPr/>
              <a:t>7/24/2025</a:t>
            </a:fld>
            <a:endParaRPr lang="en-US"/>
          </a:p>
        </p:txBody>
      </p:sp>
      <p:sp>
        <p:nvSpPr>
          <p:cNvPr id="4" name="Slide Image Placeholder 3"/>
          <p:cNvSpPr>
            <a:spLocks noGrp="1" noRot="1" noChangeAspect="1"/>
          </p:cNvSpPr>
          <p:nvPr>
            <p:ph type="sldImg" idx="2"/>
          </p:nvPr>
        </p:nvSpPr>
        <p:spPr>
          <a:xfrm>
            <a:off x="406400" y="695325"/>
            <a:ext cx="6197600" cy="3487738"/>
          </a:xfrm>
          <a:prstGeom prst="rect">
            <a:avLst/>
          </a:prstGeom>
          <a:noFill/>
          <a:ln w="12700">
            <a:solidFill>
              <a:prstClr val="black"/>
            </a:solidFill>
          </a:ln>
        </p:spPr>
        <p:txBody>
          <a:bodyPr vert="horz" lIns="96653" tIns="48327" rIns="96653" bIns="48327" rtlCol="0" anchor="ctr"/>
          <a:lstStyle/>
          <a:p>
            <a:r>
              <a:rPr lang="en-US" dirty="0"/>
              <a:t>l</a:t>
            </a:r>
          </a:p>
        </p:txBody>
      </p:sp>
      <p:sp>
        <p:nvSpPr>
          <p:cNvPr id="5" name="Notes Placeholder 4"/>
          <p:cNvSpPr>
            <a:spLocks noGrp="1"/>
          </p:cNvSpPr>
          <p:nvPr>
            <p:ph type="body" sz="quarter" idx="3"/>
          </p:nvPr>
        </p:nvSpPr>
        <p:spPr>
          <a:xfrm>
            <a:off x="701041" y="4415790"/>
            <a:ext cx="5608320" cy="4183380"/>
          </a:xfrm>
          <a:prstGeom prst="rect">
            <a:avLst/>
          </a:prstGeom>
        </p:spPr>
        <p:txBody>
          <a:bodyPr vert="horz" lIns="96653" tIns="48327" rIns="96653" bIns="4832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6653" tIns="48327" rIns="96653" bIns="48327"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829967"/>
            <a:ext cx="3037840" cy="464820"/>
          </a:xfrm>
          <a:prstGeom prst="rect">
            <a:avLst/>
          </a:prstGeom>
        </p:spPr>
        <p:txBody>
          <a:bodyPr vert="horz" lIns="96653" tIns="48327" rIns="96653" bIns="48327" rtlCol="0" anchor="b"/>
          <a:lstStyle>
            <a:lvl1pPr algn="r">
              <a:defRPr sz="1200"/>
            </a:lvl1pPr>
          </a:lstStyle>
          <a:p>
            <a:fld id="{C832F44B-C367-AC45-8ED1-DB5A0EF77DB2}" type="slidenum">
              <a:rPr lang="en-US" smtClean="0"/>
              <a:pPr/>
              <a:t>‹#›</a:t>
            </a:fld>
            <a:endParaRPr lang="en-US"/>
          </a:p>
        </p:txBody>
      </p:sp>
    </p:spTree>
    <p:extLst>
      <p:ext uri="{BB962C8B-B14F-4D97-AF65-F5344CB8AC3E}">
        <p14:creationId xmlns:p14="http://schemas.microsoft.com/office/powerpoint/2010/main" val="836588355"/>
      </p:ext>
    </p:extLst>
  </p:cSld>
  <p:clrMap bg1="lt1" tx1="dk1" bg2="lt2" tx2="dk2" accent1="accent1" accent2="accent2" accent3="accent3" accent4="accent4" accent5="accent5" accent6="accent6" hlink="hlink" folHlink="folHlink"/>
  <p:hf hdr="0" ftr="0" dt="0"/>
  <p:notesStyle>
    <a:lvl1pPr marL="0" algn="l" defTabSz="509412" rtl="0" eaLnBrk="1" latinLnBrk="0" hangingPunct="1">
      <a:defRPr sz="1337" kern="1200">
        <a:solidFill>
          <a:schemeClr val="tx1"/>
        </a:solidFill>
        <a:latin typeface="+mn-lt"/>
        <a:ea typeface="+mn-ea"/>
        <a:cs typeface="+mn-cs"/>
      </a:defRPr>
    </a:lvl1pPr>
    <a:lvl2pPr marL="509412" algn="l" defTabSz="509412" rtl="0" eaLnBrk="1" latinLnBrk="0" hangingPunct="1">
      <a:defRPr sz="1337" kern="1200">
        <a:solidFill>
          <a:schemeClr val="tx1"/>
        </a:solidFill>
        <a:latin typeface="+mn-lt"/>
        <a:ea typeface="+mn-ea"/>
        <a:cs typeface="+mn-cs"/>
      </a:defRPr>
    </a:lvl2pPr>
    <a:lvl3pPr marL="1018824" algn="l" defTabSz="509412" rtl="0" eaLnBrk="1" latinLnBrk="0" hangingPunct="1">
      <a:defRPr sz="1337" kern="1200">
        <a:solidFill>
          <a:schemeClr val="tx1"/>
        </a:solidFill>
        <a:latin typeface="+mn-lt"/>
        <a:ea typeface="+mn-ea"/>
        <a:cs typeface="+mn-cs"/>
      </a:defRPr>
    </a:lvl3pPr>
    <a:lvl4pPr marL="1528237" algn="l" defTabSz="509412" rtl="0" eaLnBrk="1" latinLnBrk="0" hangingPunct="1">
      <a:defRPr sz="1337" kern="1200">
        <a:solidFill>
          <a:schemeClr val="tx1"/>
        </a:solidFill>
        <a:latin typeface="+mn-lt"/>
        <a:ea typeface="+mn-ea"/>
        <a:cs typeface="+mn-cs"/>
      </a:defRPr>
    </a:lvl4pPr>
    <a:lvl5pPr marL="2037649" algn="l" defTabSz="509412" rtl="0" eaLnBrk="1" latinLnBrk="0" hangingPunct="1">
      <a:defRPr sz="1337" kern="1200">
        <a:solidFill>
          <a:schemeClr val="tx1"/>
        </a:solidFill>
        <a:latin typeface="+mn-lt"/>
        <a:ea typeface="+mn-ea"/>
        <a:cs typeface="+mn-cs"/>
      </a:defRPr>
    </a:lvl5pPr>
    <a:lvl6pPr marL="2547061" algn="l" defTabSz="509412" rtl="0" eaLnBrk="1" latinLnBrk="0" hangingPunct="1">
      <a:defRPr sz="1337" kern="1200">
        <a:solidFill>
          <a:schemeClr val="tx1"/>
        </a:solidFill>
        <a:latin typeface="+mn-lt"/>
        <a:ea typeface="+mn-ea"/>
        <a:cs typeface="+mn-cs"/>
      </a:defRPr>
    </a:lvl6pPr>
    <a:lvl7pPr marL="3056473" algn="l" defTabSz="509412" rtl="0" eaLnBrk="1" latinLnBrk="0" hangingPunct="1">
      <a:defRPr sz="1337" kern="1200">
        <a:solidFill>
          <a:schemeClr val="tx1"/>
        </a:solidFill>
        <a:latin typeface="+mn-lt"/>
        <a:ea typeface="+mn-ea"/>
        <a:cs typeface="+mn-cs"/>
      </a:defRPr>
    </a:lvl7pPr>
    <a:lvl8pPr marL="3565886" algn="l" defTabSz="509412" rtl="0" eaLnBrk="1" latinLnBrk="0" hangingPunct="1">
      <a:defRPr sz="1337" kern="1200">
        <a:solidFill>
          <a:schemeClr val="tx1"/>
        </a:solidFill>
        <a:latin typeface="+mn-lt"/>
        <a:ea typeface="+mn-ea"/>
        <a:cs typeface="+mn-cs"/>
      </a:defRPr>
    </a:lvl8pPr>
    <a:lvl9pPr marL="4075298" algn="l" defTabSz="509412" rtl="0" eaLnBrk="1" latinLnBrk="0" hangingPunct="1">
      <a:defRPr sz="133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1" i="1" u="none" strike="noStrike" baseline="0" dirty="0">
                <a:solidFill>
                  <a:srgbClr val="FFFFFF"/>
                </a:solidFill>
                <a:latin typeface="Georgia" panose="02040502050405020303" pitchFamily="18" charset="0"/>
              </a:rPr>
              <a:t>Narrative</a:t>
            </a:r>
            <a:r>
              <a:rPr lang="en-US" sz="1800" b="0" i="1" u="none" strike="noStrike" baseline="0" dirty="0">
                <a:solidFill>
                  <a:srgbClr val="FFFFFF"/>
                </a:solidFill>
                <a:latin typeface="Georgia" panose="02040502050405020303" pitchFamily="18" charset="0"/>
              </a:rPr>
              <a:t>: The conversation around guaranteed lifetime income has been steadily growing since the SECURE Act of 2019 changed safe harbor provisions to protect in-plan annuities. Participants have long wanted lifetime income built within their retirement plans, to mirror the benefits of now essentially extinct defined benefit plans. </a:t>
            </a:r>
          </a:p>
          <a:p>
            <a:endParaRPr lang="en-US" sz="1800" b="0" i="1" u="none" strike="noStrike" baseline="0" dirty="0">
              <a:solidFill>
                <a:srgbClr val="FFFFFF"/>
              </a:solidFill>
              <a:latin typeface="Georgia" panose="02040502050405020303" pitchFamily="18" charset="0"/>
            </a:endParaRPr>
          </a:p>
          <a:p>
            <a:r>
              <a:rPr lang="en-US" sz="1800" b="0" i="1" u="none" strike="noStrike" baseline="0" dirty="0">
                <a:solidFill>
                  <a:srgbClr val="263645"/>
                </a:solidFill>
                <a:latin typeface="Georgia" panose="02040502050405020303" pitchFamily="18" charset="0"/>
              </a:rPr>
              <a:t>Research shows though that for plan participants, a guaranteed lifetime income in retirement is a significantly larger concern and could be used to motivate recruitment, retention and allow employees to retire on time. Seventy percent of participants surveyed by TIAA expressed a preference for a company that offers a guaranteed lifetime income solution in retirement. Even higher numbers expressed a preference for income stability over just principal protection, with 78% of respondents to an EBRI survey asking for income. These numbers are not necessarily indicative of a disconnect between participants and plan sponsors, but they could be a growing sign that participants want the next evolution in their retirement plan. </a:t>
            </a:r>
          </a:p>
          <a:p>
            <a:r>
              <a:rPr lang="en-US" sz="1800" b="0" i="1" u="none" strike="noStrike" baseline="0" dirty="0">
                <a:solidFill>
                  <a:srgbClr val="263645"/>
                </a:solidFill>
                <a:latin typeface="Georgia" panose="02040502050405020303" pitchFamily="18" charset="0"/>
              </a:rPr>
              <a:t>They are not simply looking for a tax-advantaged savings vehicle that opens up at retirement. Participants understand that guaranteed income has a significant role in securing their retirement and they are, rightly, looking to their employer to help them in that process. </a:t>
            </a:r>
          </a:p>
          <a:p>
            <a:endParaRPr lang="en-US" sz="1800" b="0" i="1" u="none" strike="noStrike" baseline="0" dirty="0">
              <a:solidFill>
                <a:srgbClr val="263645"/>
              </a:solidFill>
              <a:latin typeface="Georgia" panose="02040502050405020303" pitchFamily="18" charset="0"/>
            </a:endParaRPr>
          </a:p>
          <a:p>
            <a:r>
              <a:rPr lang="en-US" sz="1800" b="0" i="1" u="none" strike="noStrike" baseline="0" dirty="0">
                <a:solidFill>
                  <a:srgbClr val="263645"/>
                </a:solidFill>
                <a:latin typeface="Georgia" panose="02040502050405020303" pitchFamily="18" charset="0"/>
              </a:rPr>
              <a:t>When asked about their views specifically on guaranteed income, a majority of plan sponsors see that a guaranteed income solution can improve the risk/return profile for participants, and they see a growing need to explore the available options for lifetime income given the current market environment.</a:t>
            </a:r>
            <a:endParaRPr lang="en-US" i="1" dirty="0"/>
          </a:p>
        </p:txBody>
      </p:sp>
      <p:sp>
        <p:nvSpPr>
          <p:cNvPr id="4" name="Slide Number Placeholder 3"/>
          <p:cNvSpPr>
            <a:spLocks noGrp="1"/>
          </p:cNvSpPr>
          <p:nvPr>
            <p:ph type="sldNum" sz="quarter" idx="5"/>
          </p:nvPr>
        </p:nvSpPr>
        <p:spPr/>
        <p:txBody>
          <a:bodyPr/>
          <a:lstStyle/>
          <a:p>
            <a:fld id="{C832F44B-C367-AC45-8ED1-DB5A0EF77DB2}" type="slidenum">
              <a:rPr lang="en-US" smtClean="0"/>
              <a:pPr/>
              <a:t>1</a:t>
            </a:fld>
            <a:endParaRPr lang="en-US"/>
          </a:p>
        </p:txBody>
      </p:sp>
    </p:spTree>
    <p:extLst>
      <p:ext uri="{BB962C8B-B14F-4D97-AF65-F5344CB8AC3E}">
        <p14:creationId xmlns:p14="http://schemas.microsoft.com/office/powerpoint/2010/main" val="28456234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1800" b="0" i="0" u="none" strike="noStrike" kern="1200" dirty="0">
                <a:solidFill>
                  <a:schemeClr val="tx1"/>
                </a:solidFill>
                <a:effectLst/>
                <a:latin typeface="+mn-lt"/>
                <a:ea typeface="+mn-ea"/>
                <a:cs typeface="+mn-cs"/>
              </a:rPr>
              <a:t>Let me share some powerful insights from recent groundbreaking research conducted by Nuveen in collaboration with the TIAA Institute. We surveyed 2,100 401(k) participants across different demographics about their views on lifetime income options.</a:t>
            </a:r>
            <a:r>
              <a:rPr lang="en-US" sz="1800" b="0" i="0" kern="1200" dirty="0">
                <a:solidFill>
                  <a:schemeClr val="tx1"/>
                </a:solidFill>
                <a:effectLst/>
                <a:latin typeface="+mn-lt"/>
                <a:ea typeface="+mn-ea"/>
                <a:cs typeface="+mn-cs"/>
              </a:rPr>
              <a:t>​</a:t>
            </a:r>
          </a:p>
          <a:p>
            <a:pPr rtl="0" fontAlgn="base"/>
            <a:endParaRPr lang="en-US" sz="1800" b="0" i="0" kern="1200" dirty="0">
              <a:solidFill>
                <a:schemeClr val="tx1"/>
              </a:solidFill>
              <a:effectLst/>
              <a:latin typeface="+mn-lt"/>
              <a:ea typeface="+mn-ea"/>
              <a:cs typeface="+mn-cs"/>
            </a:endParaRPr>
          </a:p>
          <a:p>
            <a:pPr rtl="0" fontAlgn="base"/>
            <a:r>
              <a:rPr lang="en-US" sz="1800" b="0" i="0" u="none" strike="noStrike" kern="1200" dirty="0">
                <a:solidFill>
                  <a:schemeClr val="tx1"/>
                </a:solidFill>
                <a:effectLst/>
                <a:latin typeface="+mn-lt"/>
                <a:ea typeface="+mn-ea"/>
                <a:cs typeface="+mn-cs"/>
              </a:rPr>
              <a:t>Most 401(k) plans today lack consistent monthly income guarantees that last through retirement. This creates uncertainty for participants trying to convert their savings into reliable retirement income. </a:t>
            </a:r>
          </a:p>
          <a:p>
            <a:pPr rtl="0" fontAlgn="base"/>
            <a:endParaRPr lang="en-US" sz="1800" b="0" i="0" u="none" strike="noStrike" kern="1200" dirty="0">
              <a:solidFill>
                <a:schemeClr val="tx1"/>
              </a:solidFill>
              <a:effectLst/>
              <a:latin typeface="+mn-lt"/>
              <a:ea typeface="+mn-ea"/>
              <a:cs typeface="+mn-cs"/>
            </a:endParaRPr>
          </a:p>
          <a:p>
            <a:pPr rtl="0" fontAlgn="base"/>
            <a:r>
              <a:rPr lang="en-US" sz="1800" b="0" i="0" u="none" strike="noStrike" kern="1200" dirty="0">
                <a:solidFill>
                  <a:schemeClr val="tx1"/>
                </a:solidFill>
                <a:effectLst/>
                <a:latin typeface="+mn-lt"/>
                <a:ea typeface="+mn-ea"/>
                <a:cs typeface="+mn-cs"/>
              </a:rPr>
              <a:t>Our study revealed overwhelming participant interest in lifetime income solutions:</a:t>
            </a:r>
            <a:r>
              <a:rPr lang="en-US" sz="1800" b="0" i="0" kern="1200" dirty="0">
                <a:solidFill>
                  <a:schemeClr val="tx1"/>
                </a:solidFill>
                <a:effectLst/>
                <a:latin typeface="+mn-lt"/>
                <a:ea typeface="+mn-ea"/>
                <a:cs typeface="+mn-cs"/>
              </a:rPr>
              <a:t>​</a:t>
            </a:r>
          </a:p>
          <a:p>
            <a:pPr marL="285750" indent="-285750" rtl="0" fontAlgn="base">
              <a:buFont typeface="Arial" panose="020B0604020202020204" pitchFamily="34" charset="0"/>
              <a:buChar char="•"/>
            </a:pPr>
            <a:r>
              <a:rPr lang="en-US" sz="1800" b="0" i="0" u="none" strike="noStrike" kern="1200" dirty="0">
                <a:solidFill>
                  <a:schemeClr val="tx1"/>
                </a:solidFill>
                <a:effectLst/>
                <a:latin typeface="+mn-lt"/>
                <a:ea typeface="+mn-ea"/>
                <a:cs typeface="+mn-cs"/>
              </a:rPr>
              <a:t>92% expressed interest in using an in-plan fixed annuity for guaranteed lifetime income</a:t>
            </a:r>
            <a:r>
              <a:rPr lang="en-US" sz="1800" b="0" i="0" kern="1200" dirty="0">
                <a:solidFill>
                  <a:schemeClr val="tx1"/>
                </a:solidFill>
                <a:effectLst/>
                <a:latin typeface="+mn-lt"/>
                <a:ea typeface="+mn-ea"/>
                <a:cs typeface="+mn-cs"/>
              </a:rPr>
              <a:t>​</a:t>
            </a:r>
          </a:p>
          <a:p>
            <a:pPr marL="285750" indent="-285750" rtl="0" fontAlgn="base">
              <a:buFont typeface="Arial" panose="020B0604020202020204" pitchFamily="34" charset="0"/>
              <a:buChar char="•"/>
            </a:pPr>
            <a:r>
              <a:rPr lang="en-US" sz="1800" b="0" i="0" u="none" strike="noStrike" kern="1200" dirty="0">
                <a:solidFill>
                  <a:schemeClr val="tx1"/>
                </a:solidFill>
                <a:effectLst/>
                <a:latin typeface="+mn-lt"/>
                <a:ea typeface="+mn-ea"/>
                <a:cs typeface="+mn-cs"/>
              </a:rPr>
              <a:t>92% think fixed annuities would be valuable in 401(k) plans</a:t>
            </a:r>
            <a:r>
              <a:rPr lang="en-US" sz="1800" b="0" i="0" kern="1200" dirty="0">
                <a:solidFill>
                  <a:schemeClr val="tx1"/>
                </a:solidFill>
                <a:effectLst/>
                <a:latin typeface="+mn-lt"/>
                <a:ea typeface="+mn-ea"/>
                <a:cs typeface="+mn-cs"/>
              </a:rPr>
              <a:t>​</a:t>
            </a:r>
          </a:p>
          <a:p>
            <a:pPr marL="285750" indent="-285750" rtl="0" fontAlgn="base">
              <a:buFont typeface="Arial" panose="020B0604020202020204" pitchFamily="34" charset="0"/>
              <a:buChar char="•"/>
            </a:pPr>
            <a:r>
              <a:rPr lang="en-US" sz="1800" b="0" i="0" u="none" strike="noStrike" kern="1200" dirty="0">
                <a:solidFill>
                  <a:schemeClr val="tx1"/>
                </a:solidFill>
                <a:effectLst/>
                <a:latin typeface="+mn-lt"/>
                <a:ea typeface="+mn-ea"/>
                <a:cs typeface="+mn-cs"/>
              </a:rPr>
              <a:t>95% with target date investments think it would be valuable for these to include a fixed annuity component</a:t>
            </a:r>
            <a:r>
              <a:rPr lang="en-US" sz="1800" b="0" i="0" kern="1200" dirty="0">
                <a:solidFill>
                  <a:schemeClr val="tx1"/>
                </a:solidFill>
                <a:effectLst/>
                <a:latin typeface="+mn-lt"/>
                <a:ea typeface="+mn-ea"/>
                <a:cs typeface="+mn-cs"/>
              </a:rPr>
              <a:t>​</a:t>
            </a:r>
          </a:p>
          <a:p>
            <a:pPr marL="285750" indent="-285750" rtl="0" fontAlgn="base">
              <a:buFont typeface="Arial" panose="020B0604020202020204" pitchFamily="34" charset="0"/>
              <a:buChar char="•"/>
            </a:pPr>
            <a:r>
              <a:rPr lang="en-US" sz="1800" b="0" i="0" u="none" strike="noStrike" kern="1200" dirty="0">
                <a:solidFill>
                  <a:schemeClr val="tx1"/>
                </a:solidFill>
                <a:effectLst/>
                <a:latin typeface="+mn-lt"/>
                <a:ea typeface="+mn-ea"/>
                <a:cs typeface="+mn-cs"/>
              </a:rPr>
              <a:t>87% believe employers have a responsibility to help employes achieve retirement income security </a:t>
            </a:r>
            <a:r>
              <a:rPr lang="en-US" sz="1800" b="0" i="0" kern="1200" dirty="0">
                <a:solidFill>
                  <a:schemeClr val="tx1"/>
                </a:solidFill>
                <a:effectLst/>
                <a:latin typeface="+mn-lt"/>
                <a:ea typeface="+mn-ea"/>
                <a:cs typeface="+mn-cs"/>
              </a:rPr>
              <a:t>​</a:t>
            </a:r>
          </a:p>
          <a:p>
            <a:pPr rtl="0" fontAlgn="base"/>
            <a:endParaRPr lang="en-US" sz="1800" b="0" i="0" u="none" strike="noStrike" kern="1200" dirty="0">
              <a:solidFill>
                <a:schemeClr val="tx1"/>
              </a:solidFill>
              <a:effectLst/>
              <a:latin typeface="+mn-lt"/>
              <a:ea typeface="+mn-ea"/>
              <a:cs typeface="+mn-cs"/>
            </a:endParaRPr>
          </a:p>
          <a:p>
            <a:pPr rtl="0" fontAlgn="base"/>
            <a:r>
              <a:rPr lang="en-US" sz="1800" b="0" i="0" u="none" strike="noStrike" kern="1200" dirty="0">
                <a:solidFill>
                  <a:schemeClr val="tx1"/>
                </a:solidFill>
                <a:effectLst/>
                <a:latin typeface="+mn-lt"/>
                <a:ea typeface="+mn-ea"/>
                <a:cs typeface="+mn-cs"/>
              </a:rPr>
              <a:t>These findings point to clear opportunities to evolve 401(k) plan design:</a:t>
            </a:r>
            <a:r>
              <a:rPr lang="en-US" sz="1800" b="0" i="0" kern="1200" dirty="0">
                <a:solidFill>
                  <a:schemeClr val="tx1"/>
                </a:solidFill>
                <a:effectLst/>
                <a:latin typeface="+mn-lt"/>
                <a:ea typeface="+mn-ea"/>
                <a:cs typeface="+mn-cs"/>
              </a:rPr>
              <a:t>​</a:t>
            </a:r>
          </a:p>
          <a:p>
            <a:pPr rtl="0" fontAlgn="base"/>
            <a:endParaRPr lang="en-US" sz="1800" b="0" i="0" u="none" strike="noStrike" kern="1200" dirty="0">
              <a:solidFill>
                <a:schemeClr val="tx1"/>
              </a:solidFill>
              <a:effectLst/>
              <a:latin typeface="+mn-lt"/>
              <a:ea typeface="+mn-ea"/>
              <a:cs typeface="+mn-cs"/>
            </a:endParaRPr>
          </a:p>
          <a:p>
            <a:pPr rtl="0" fontAlgn="base"/>
            <a:r>
              <a:rPr lang="en-US" sz="1800" b="0" i="0" u="none" strike="noStrike" kern="1200" dirty="0">
                <a:solidFill>
                  <a:schemeClr val="tx1"/>
                </a:solidFill>
                <a:effectLst/>
                <a:latin typeface="+mn-lt"/>
                <a:ea typeface="+mn-ea"/>
                <a:cs typeface="+mn-cs"/>
              </a:rPr>
              <a:t>Participants want options within their plans to convert savings into guaranteed monthly payments that last their lifetime</a:t>
            </a:r>
            <a:r>
              <a:rPr lang="en-US" sz="1800" b="0" i="0" kern="1200" dirty="0">
                <a:solidFill>
                  <a:schemeClr val="tx1"/>
                </a:solidFill>
                <a:effectLst/>
                <a:latin typeface="+mn-lt"/>
                <a:ea typeface="+mn-ea"/>
                <a:cs typeface="+mn-cs"/>
              </a:rPr>
              <a:t>​</a:t>
            </a:r>
          </a:p>
          <a:p>
            <a:pPr rtl="0" fontAlgn="base"/>
            <a:r>
              <a:rPr lang="en-US" sz="1800" b="0" i="0" u="none" strike="noStrike" kern="1200" dirty="0">
                <a:solidFill>
                  <a:schemeClr val="tx1"/>
                </a:solidFill>
                <a:effectLst/>
                <a:latin typeface="+mn-lt"/>
                <a:ea typeface="+mn-ea"/>
                <a:cs typeface="+mn-cs"/>
              </a:rPr>
              <a:t>There is strong receptivity to in-plan fixed annuities as a solution</a:t>
            </a:r>
            <a:r>
              <a:rPr lang="en-US" sz="1800" b="0" i="0" kern="1200" dirty="0">
                <a:solidFill>
                  <a:schemeClr val="tx1"/>
                </a:solidFill>
                <a:effectLst/>
                <a:latin typeface="+mn-lt"/>
                <a:ea typeface="+mn-ea"/>
                <a:cs typeface="+mn-cs"/>
              </a:rPr>
              <a:t>​</a:t>
            </a:r>
          </a:p>
          <a:p>
            <a:pPr rtl="0" fontAlgn="base"/>
            <a:endParaRPr lang="en-US" sz="1800" b="0" i="0" u="none" strike="noStrike" kern="1200" dirty="0">
              <a:solidFill>
                <a:schemeClr val="tx1"/>
              </a:solidFill>
              <a:effectLst/>
              <a:latin typeface="+mn-lt"/>
              <a:ea typeface="+mn-ea"/>
              <a:cs typeface="+mn-cs"/>
            </a:endParaRPr>
          </a:p>
          <a:p>
            <a:pPr rtl="0" fontAlgn="base"/>
            <a:r>
              <a:rPr lang="en-US" sz="1800" b="0" i="0" u="none" strike="noStrike" kern="1200" dirty="0">
                <a:solidFill>
                  <a:schemeClr val="tx1"/>
                </a:solidFill>
                <a:effectLst/>
                <a:latin typeface="+mn-lt"/>
                <a:ea typeface="+mn-ea"/>
                <a:cs typeface="+mn-cs"/>
              </a:rPr>
              <a:t>For participants invested in target-date options, incorporating a fixed annuity component aligns with their preferences</a:t>
            </a:r>
            <a:r>
              <a:rPr lang="en-US" sz="1800" b="0" i="0" kern="1200" dirty="0">
                <a:solidFill>
                  <a:schemeClr val="tx1"/>
                </a:solidFill>
                <a:effectLst/>
                <a:latin typeface="+mn-lt"/>
                <a:ea typeface="+mn-ea"/>
                <a:cs typeface="+mn-cs"/>
              </a:rPr>
              <a:t>​.</a:t>
            </a:r>
          </a:p>
          <a:p>
            <a:pPr rtl="0" fontAlgn="base"/>
            <a:endParaRPr lang="en-US" sz="1800" b="1" i="0" u="none" strike="noStrike" kern="1200" dirty="0">
              <a:solidFill>
                <a:schemeClr val="tx1"/>
              </a:solidFill>
              <a:effectLst/>
              <a:latin typeface="+mn-lt"/>
              <a:ea typeface="+mn-ea"/>
              <a:cs typeface="+mn-cs"/>
            </a:endParaRPr>
          </a:p>
          <a:p>
            <a:pPr rtl="0" fontAlgn="base"/>
            <a:r>
              <a:rPr lang="en-US" sz="1800" b="1" i="0" u="none" strike="noStrike" kern="1200" dirty="0">
                <a:solidFill>
                  <a:schemeClr val="tx1"/>
                </a:solidFill>
                <a:effectLst/>
                <a:latin typeface="+mn-lt"/>
                <a:ea typeface="+mn-ea"/>
                <a:cs typeface="+mn-cs"/>
              </a:rPr>
              <a:t>This research helps validate the importance of addressing the retirement income challenge through plan design innovation. The data shows participants are seeking the security of guaranteed lifetime income features and see employers as partners in helping them achieve retirement security.</a:t>
            </a:r>
            <a:r>
              <a:rPr lang="en-US" sz="1800" b="0" i="0" kern="1200" dirty="0">
                <a:solidFill>
                  <a:schemeClr val="tx1"/>
                </a:solidFill>
                <a:effectLst/>
                <a:latin typeface="+mn-lt"/>
                <a:ea typeface="+mn-ea"/>
                <a:cs typeface="+mn-cs"/>
              </a:rPr>
              <a:t>​</a:t>
            </a:r>
          </a:p>
          <a:p>
            <a:pPr marL="0" marR="0">
              <a:lnSpc>
                <a:spcPct val="107000"/>
              </a:lnSpc>
              <a:spcBef>
                <a:spcPts val="0"/>
              </a:spcBef>
              <a:spcAft>
                <a:spcPts val="0"/>
              </a:spcAft>
              <a:tabLst>
                <a:tab pos="2324100" algn="l"/>
              </a:tabLst>
            </a:pPr>
            <a:endParaRPr lang="en-US" sz="1800" dirty="0"/>
          </a:p>
        </p:txBody>
      </p:sp>
      <p:sp>
        <p:nvSpPr>
          <p:cNvPr id="4" name="Slide Number Placeholder 3"/>
          <p:cNvSpPr>
            <a:spLocks noGrp="1"/>
          </p:cNvSpPr>
          <p:nvPr>
            <p:ph type="sldNum" sz="quarter" idx="5"/>
          </p:nvPr>
        </p:nvSpPr>
        <p:spPr/>
        <p:txBody>
          <a:bodyPr/>
          <a:lstStyle/>
          <a:p>
            <a:fld id="{71777376-6231-4FF2-90FB-98434EA0AAC6}" type="slidenum">
              <a:rPr lang="en-US" smtClean="0"/>
              <a:t>2</a:t>
            </a:fld>
            <a:endParaRPr lang="en-US"/>
          </a:p>
        </p:txBody>
      </p:sp>
    </p:spTree>
    <p:extLst>
      <p:ext uri="{BB962C8B-B14F-4D97-AF65-F5344CB8AC3E}">
        <p14:creationId xmlns:p14="http://schemas.microsoft.com/office/powerpoint/2010/main" val="16124407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800" b="1" i="1" dirty="0">
                <a:effectLst/>
                <a:latin typeface="Georgia" panose="02040502050405020303" pitchFamily="18" charset="0"/>
                <a:ea typeface="Calibri" panose="020F0502020204030204" pitchFamily="34" charset="0"/>
                <a:cs typeface="Calibri" panose="020F0502020204030204" pitchFamily="34" charset="0"/>
              </a:rPr>
              <a:t>Narrative</a:t>
            </a:r>
            <a:r>
              <a:rPr lang="en-US" sz="1800" i="1" dirty="0">
                <a:effectLst/>
                <a:latin typeface="Georgia" panose="02040502050405020303" pitchFamily="18" charset="0"/>
                <a:ea typeface="Calibri" panose="020F0502020204030204" pitchFamily="34" charset="0"/>
                <a:cs typeface="Calibri" panose="020F0502020204030204" pitchFamily="34" charset="0"/>
              </a:rPr>
              <a:t>: When asked about their views specifically on guaranteed income, most plan sponsors see that a guaranteed income solution can improve the risk/return profile for a participant. And they agree there is a growing need to explore the available options for lifetime income given the current market environment.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i="1" dirty="0">
                <a:effectLst/>
                <a:latin typeface="Georgia" panose="02040502050405020303" pitchFamily="18" charset="0"/>
                <a:ea typeface="Calibri" panose="020F0502020204030204" pitchFamily="34" charset="0"/>
                <a:cs typeface="Calibri" panose="020F0502020204030204" pitchFamily="34"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i="1" dirty="0">
                <a:effectLst/>
                <a:latin typeface="Georgia" panose="02040502050405020303" pitchFamily="18" charset="0"/>
                <a:ea typeface="Calibri" panose="020F0502020204030204" pitchFamily="34" charset="0"/>
                <a:cs typeface="Calibri" panose="020F0502020204030204" pitchFamily="34" charset="0"/>
              </a:rPr>
              <a:t>When it comes to lifetime income solutions there are both guaranteed vs non-guaranteed products. The two options offering the most liquidity are systematic withdrawals and managed payouts.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i="1" dirty="0">
                <a:effectLst/>
                <a:latin typeface="Georgia" panose="02040502050405020303" pitchFamily="18" charset="0"/>
                <a:ea typeface="Calibri" panose="020F0502020204030204" pitchFamily="34" charset="0"/>
                <a:cs typeface="Calibri" panose="020F0502020204030204" pitchFamily="34" charset="0"/>
              </a:rPr>
              <a:t>The systematic withdrawal is the most common method employed in the current 401(k) environment. Here, the participant determines the amount and frequency of withdrawals from their retirement account, until the funds are depleted. While this is the most flexible and liquid payout option, it offers little protection for the accountholder.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Char char=""/>
            </a:pPr>
            <a:r>
              <a:rPr lang="en-US" sz="1800" i="1" dirty="0">
                <a:effectLst/>
                <a:latin typeface="Georgia" panose="02040502050405020303" pitchFamily="18" charset="0"/>
                <a:ea typeface="Calibri" panose="020F0502020204030204" pitchFamily="34" charset="0"/>
                <a:cs typeface="Calibri" panose="020F0502020204030204" pitchFamily="34" charset="0"/>
              </a:rPr>
              <a:t>With a managed payout option, a managed account investment manager determines regularly scheduled payouts from the participant’s assets, striving to ensure the assets last throughout retirement. But again, there are no guarantees with this type of solution.</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800" i="1" dirty="0">
                <a:effectLst/>
                <a:latin typeface="Georgia" panose="02040502050405020303" pitchFamily="18" charset="0"/>
                <a:ea typeface="Calibri" panose="020F0502020204030204" pitchFamily="34" charset="0"/>
                <a:cs typeface="Calibri" panose="020F0502020204030204" pitchFamily="34" charset="0"/>
              </a:rPr>
              <a:t>Solutions focused on lasting through retirement with risk protection include: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i="1" dirty="0">
                <a:effectLst/>
                <a:latin typeface="Georgia" panose="02040502050405020303" pitchFamily="18" charset="0"/>
                <a:ea typeface="Calibri" panose="020F0502020204030204" pitchFamily="34" charset="0"/>
                <a:cs typeface="Calibri" panose="020F0502020204030204" pitchFamily="34" charset="0"/>
              </a:rPr>
              <a:t>Guaranteed lifetime withdrawal benefit: Contributions are invested into an insurance separate account and paid out to the retiree as steady withdrawals in retirement, regardless of market fluctuations.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800" i="1" dirty="0">
                <a:effectLst/>
                <a:latin typeface="Georgia" panose="02040502050405020303" pitchFamily="18" charset="0"/>
                <a:ea typeface="Calibri" panose="020F0502020204030204" pitchFamily="34" charset="0"/>
                <a:cs typeface="Calibri" panose="020F0502020204030204" pitchFamily="34" charset="0"/>
              </a:rPr>
              <a:t>Fixed annuity: Predetermined interest rate is earned during the employee’s working years. Then the participant can exchange the fixed annuity for a guaranteed monthly income amount throughout retirement.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800"/>
              </a:spcAft>
              <a:buFont typeface="Symbol" panose="05050102010706020507" pitchFamily="18" charset="2"/>
              <a:buChar char=""/>
            </a:pPr>
            <a:r>
              <a:rPr lang="en-US" sz="1800" i="1" dirty="0">
                <a:effectLst/>
                <a:latin typeface="Georgia" panose="02040502050405020303" pitchFamily="18" charset="0"/>
                <a:ea typeface="Calibri" panose="020F0502020204030204" pitchFamily="34" charset="0"/>
                <a:cs typeface="Calibri" panose="020F0502020204030204" pitchFamily="34" charset="0"/>
              </a:rPr>
              <a:t>Qualified longevity annuity contract: Portion of retirement assets is used to purchase guaranteed lifetime income that does not start to payout until a later age: typically 85 or older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71777376-6231-4FF2-90FB-98434EA0AAC6}" type="slidenum">
              <a:rPr lang="en-US" smtClean="0"/>
              <a:t>3</a:t>
            </a:fld>
            <a:endParaRPr lang="en-US"/>
          </a:p>
        </p:txBody>
      </p:sp>
    </p:spTree>
    <p:extLst>
      <p:ext uri="{BB962C8B-B14F-4D97-AF65-F5344CB8AC3E}">
        <p14:creationId xmlns:p14="http://schemas.microsoft.com/office/powerpoint/2010/main" val="39126678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200" b="1" i="1" dirty="0">
                <a:effectLst/>
                <a:latin typeface="Georgia" panose="02040502050405020303" pitchFamily="18" charset="0"/>
                <a:ea typeface="Calibri" panose="020F0502020204030204" pitchFamily="34" charset="0"/>
                <a:cs typeface="Calibri" panose="020F0502020204030204" pitchFamily="34" charset="0"/>
              </a:rPr>
              <a:t>Narrative</a:t>
            </a:r>
            <a:r>
              <a:rPr lang="en-US" sz="1200" i="1" dirty="0">
                <a:effectLst/>
                <a:latin typeface="Georgia" panose="02040502050405020303" pitchFamily="18" charset="0"/>
                <a:ea typeface="Calibri" panose="020F0502020204030204" pitchFamily="34" charset="0"/>
                <a:cs typeface="Calibri" panose="020F0502020204030204" pitchFamily="34" charset="0"/>
              </a:rPr>
              <a:t>: In-plan annuities can be wrapped into a target date-like structure. An allocation to an annuity is built into the overall glidepath of the retirement plan. During the working years, a portion of the employee’s contribution is allocated to a guaranteed income product. At retirement, around 40% is allocated to an annuity product. This percentage can vary depending on specifics. It could also be structured as part of a range of QDIA-eligible structures.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200" i="1" dirty="0">
                <a:effectLst/>
                <a:latin typeface="Georgia" panose="02040502050405020303" pitchFamily="18" charset="0"/>
                <a:ea typeface="Calibri" panose="020F0502020204030204" pitchFamily="34" charset="0"/>
                <a:cs typeface="Calibri" panose="020F0502020204030204" pitchFamily="34"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0"/>
              </a:spcAft>
            </a:pPr>
            <a:r>
              <a:rPr lang="en-US" sz="1200" i="1" dirty="0">
                <a:effectLst/>
                <a:latin typeface="Georgia" panose="02040502050405020303" pitchFamily="18" charset="0"/>
                <a:ea typeface="Calibri" panose="020F0502020204030204" pitchFamily="34" charset="0"/>
                <a:cs typeface="Calibri" panose="020F0502020204030204" pitchFamily="34" charset="0"/>
              </a:rPr>
              <a:t>While annuities can be very complex, it’s easiest for investors to adopt these solutions by embedding them into something that the participants are already familiar with — such as a target date or managed account offering. The benefit of an in-plan annuity gives the option, but not the obligation, to convert those assets into a lifetime income stream at the point of retirement</a:t>
            </a:r>
            <a:endParaRPr lang="en-US" dirty="0"/>
          </a:p>
        </p:txBody>
      </p:sp>
      <p:sp>
        <p:nvSpPr>
          <p:cNvPr id="4" name="Slide Number Placeholder 3"/>
          <p:cNvSpPr>
            <a:spLocks noGrp="1"/>
          </p:cNvSpPr>
          <p:nvPr>
            <p:ph type="sldNum" sz="quarter" idx="5"/>
          </p:nvPr>
        </p:nvSpPr>
        <p:spPr/>
        <p:txBody>
          <a:bodyPr/>
          <a:lstStyle/>
          <a:p>
            <a:fld id="{71777376-6231-4FF2-90FB-98434EA0AAC6}" type="slidenum">
              <a:rPr lang="en-US" smtClean="0"/>
              <a:t>4</a:t>
            </a:fld>
            <a:endParaRPr lang="en-US"/>
          </a:p>
        </p:txBody>
      </p:sp>
    </p:spTree>
    <p:extLst>
      <p:ext uri="{BB962C8B-B14F-4D97-AF65-F5344CB8AC3E}">
        <p14:creationId xmlns:p14="http://schemas.microsoft.com/office/powerpoint/2010/main" val="32044503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1" u="none" strike="noStrike" cap="none" normalizeH="0" baseline="0" dirty="0">
                <a:ln>
                  <a:noFill/>
                </a:ln>
                <a:solidFill>
                  <a:schemeClr val="tx1"/>
                </a:solidFill>
                <a:effectLst/>
                <a:latin typeface="Georgia" panose="02040502050405020303" pitchFamily="18" charset="0"/>
                <a:ea typeface="Calibri" panose="020F0502020204030204" pitchFamily="34" charset="0"/>
                <a:cs typeface="Calibri" panose="020F0502020204030204" pitchFamily="34" charset="0"/>
              </a:rPr>
              <a:t>Narrative</a:t>
            </a:r>
            <a:r>
              <a:rPr kumimoji="0" lang="en-US" altLang="en-US" sz="1200" b="0" i="1" u="none" strike="noStrike" cap="none" normalizeH="0" baseline="0" dirty="0">
                <a:ln>
                  <a:noFill/>
                </a:ln>
                <a:solidFill>
                  <a:schemeClr val="tx1"/>
                </a:solidFill>
                <a:effectLst/>
                <a:latin typeface="Georgia" panose="02040502050405020303" pitchFamily="18" charset="0"/>
                <a:ea typeface="Calibri" panose="020F0502020204030204" pitchFamily="34" charset="0"/>
                <a:cs typeface="Calibri" panose="020F0502020204030204" pitchFamily="34" charset="0"/>
              </a:rPr>
              <a:t>: Regardless of the myths we</a:t>
            </a:r>
            <a:r>
              <a:rPr kumimoji="0" lang="en-US" altLang="en-US" sz="1200" b="0" i="1"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Calibri" panose="020F0502020204030204" pitchFamily="34" charset="0"/>
              </a:rPr>
              <a:t>’</a:t>
            </a:r>
            <a:r>
              <a:rPr kumimoji="0" lang="en-US" altLang="en-US" sz="1200" b="0" i="1" u="none" strike="noStrike" cap="none" normalizeH="0" baseline="0" dirty="0">
                <a:ln>
                  <a:noFill/>
                </a:ln>
                <a:solidFill>
                  <a:schemeClr val="tx1"/>
                </a:solidFill>
                <a:effectLst/>
                <a:latin typeface="Georgia" panose="02040502050405020303" pitchFamily="18" charset="0"/>
                <a:ea typeface="Calibri" panose="020F0502020204030204" pitchFamily="34" charset="0"/>
                <a:cs typeface="Calibri" panose="020F0502020204030204" pitchFamily="34" charset="0"/>
              </a:rPr>
              <a:t>ve all heard about annuities, here are the facts:</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1" u="none" strike="noStrike" cap="none" normalizeH="0" baseline="0" dirty="0">
                <a:ln>
                  <a:noFill/>
                </a:ln>
                <a:solidFill>
                  <a:schemeClr val="tx1"/>
                </a:solidFill>
                <a:effectLst/>
                <a:latin typeface="Georgia" panose="02040502050405020303" pitchFamily="18" charset="0"/>
                <a:ea typeface="Calibri" panose="020F0502020204030204" pitchFamily="34" charset="0"/>
                <a:cs typeface="Calibri" panose="020F0502020204030204" pitchFamily="34" charset="0"/>
              </a:rPr>
              <a:t>Annuities offer a range of options. They can be used to diversify a retirement income plan.</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1" u="none" strike="noStrike" cap="none" normalizeH="0" baseline="0" dirty="0">
                <a:ln>
                  <a:noFill/>
                </a:ln>
                <a:solidFill>
                  <a:schemeClr val="tx1"/>
                </a:solidFill>
                <a:effectLst/>
                <a:latin typeface="Georgia" panose="02040502050405020303" pitchFamily="18" charset="0"/>
                <a:ea typeface="Calibri" panose="020F0502020204030204" pitchFamily="34" charset="0"/>
                <a:cs typeface="Calibri" panose="020F0502020204030204" pitchFamily="34" charset="0"/>
              </a:rPr>
              <a:t>Employees can choose to annuitize a portion of their savings and leave the rest to withdrawal until they are ready.</a:t>
            </a:r>
            <a:endParaRPr kumimoji="0" lang="en-US" altLang="en-US" sz="8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1" u="none" strike="noStrike" cap="none" normalizeH="0" baseline="0" dirty="0">
                <a:ln>
                  <a:noFill/>
                </a:ln>
                <a:solidFill>
                  <a:schemeClr val="tx1"/>
                </a:solidFill>
                <a:effectLst/>
                <a:latin typeface="Georgia" panose="02040502050405020303" pitchFamily="18" charset="0"/>
                <a:ea typeface="Calibri" panose="020F0502020204030204" pitchFamily="34" charset="0"/>
                <a:cs typeface="Calibri" panose="020F0502020204030204" pitchFamily="34" charset="0"/>
              </a:rPr>
              <a:t>Employees have multiple options with </a:t>
            </a:r>
            <a:r>
              <a:rPr kumimoji="0" lang="en-US" altLang="en-US" sz="1200" b="0" i="1" u="none" strike="noStrike" cap="none" normalizeH="0" baseline="0" dirty="0" err="1">
                <a:ln>
                  <a:noFill/>
                </a:ln>
                <a:solidFill>
                  <a:schemeClr val="tx1"/>
                </a:solidFill>
                <a:effectLst/>
                <a:latin typeface="Georgia" panose="02040502050405020303" pitchFamily="18" charset="0"/>
                <a:ea typeface="Calibri" panose="020F0502020204030204" pitchFamily="34" charset="0"/>
                <a:cs typeface="Calibri" panose="020F0502020204030204" pitchFamily="34" charset="0"/>
              </a:rPr>
              <a:t>annuxities</a:t>
            </a:r>
            <a:r>
              <a:rPr kumimoji="0" lang="en-US" altLang="en-US" sz="1200" b="0" i="1" u="none" strike="noStrike" cap="none" normalizeH="0" baseline="0" dirty="0">
                <a:ln>
                  <a:noFill/>
                </a:ln>
                <a:solidFill>
                  <a:schemeClr val="tx1"/>
                </a:solidFill>
                <a:effectLst/>
                <a:latin typeface="Georgia" panose="02040502050405020303" pitchFamily="18" charset="0"/>
                <a:ea typeface="Calibri" panose="020F0502020204030204" pitchFamily="34" charset="0"/>
                <a:cs typeface="Calibri" panose="020F0502020204030204" pitchFamily="34" charset="0"/>
              </a:rPr>
              <a:t>. This includes join payout options to provide for estate benefits.</a:t>
            </a:r>
            <a:endParaRPr kumimoji="0" lang="en-US" altLang="en-US" sz="1800" b="0" i="0" u="none" strike="noStrike" cap="none" normalizeH="0" baseline="0" dirty="0">
              <a:ln>
                <a:noFill/>
              </a:ln>
              <a:solidFill>
                <a:schemeClr val="tx1"/>
              </a:solidFill>
              <a:effectLst/>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71777376-6231-4FF2-90FB-98434EA0AAC6}" type="slidenum">
              <a:rPr lang="en-US" smtClean="0"/>
              <a:t>5</a:t>
            </a:fld>
            <a:endParaRPr lang="en-US"/>
          </a:p>
        </p:txBody>
      </p:sp>
    </p:spTree>
    <p:extLst>
      <p:ext uri="{BB962C8B-B14F-4D97-AF65-F5344CB8AC3E}">
        <p14:creationId xmlns:p14="http://schemas.microsoft.com/office/powerpoint/2010/main" val="31600506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15000"/>
              </a:lnSpc>
              <a:spcBef>
                <a:spcPts val="0"/>
              </a:spcBef>
              <a:spcAft>
                <a:spcPts val="0"/>
              </a:spcAft>
            </a:pPr>
            <a:r>
              <a:rPr lang="en-US" sz="1200" b="1" i="1" dirty="0">
                <a:effectLst/>
                <a:latin typeface="Georgia" panose="02040502050405020303" pitchFamily="18" charset="0"/>
                <a:ea typeface="Calibri" panose="020F0502020204030204" pitchFamily="34" charset="0"/>
                <a:cs typeface="Calibri" panose="020F0502020204030204" pitchFamily="34" charset="0"/>
              </a:rPr>
              <a:t>Narrative:</a:t>
            </a:r>
            <a:r>
              <a:rPr lang="en-US" sz="1200" i="1" dirty="0">
                <a:effectLst/>
                <a:latin typeface="Georgia" panose="02040502050405020303" pitchFamily="18" charset="0"/>
                <a:ea typeface="Calibri" panose="020F0502020204030204" pitchFamily="34" charset="0"/>
                <a:cs typeface="Calibri" panose="020F0502020204030204" pitchFamily="34" charset="0"/>
              </a:rPr>
              <a:t> Here are a few next steps that we can take together.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i="1" dirty="0">
                <a:effectLst/>
                <a:latin typeface="Georgia" panose="02040502050405020303" pitchFamily="18" charset="0"/>
                <a:ea typeface="Calibri" panose="020F0502020204030204" pitchFamily="34" charset="0"/>
                <a:cs typeface="Calibri" panose="020F0502020204030204" pitchFamily="34" charset="0"/>
              </a:rPr>
              <a:t>I suggest we review your plan menu and explore options that include a guaranteed lifetime income solution.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i="1" dirty="0">
                <a:effectLst/>
                <a:latin typeface="Georgia" panose="02040502050405020303" pitchFamily="18" charset="0"/>
                <a:ea typeface="Calibri" panose="020F0502020204030204" pitchFamily="34" charset="0"/>
                <a:cs typeface="Calibri" panose="020F0502020204030204" pitchFamily="34" charset="0"/>
              </a:rPr>
              <a:t>Let’s carefully review the various options and figure which solution works best for your organization.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i="1" dirty="0">
                <a:effectLst/>
                <a:latin typeface="Georgia" panose="02040502050405020303" pitchFamily="18" charset="0"/>
                <a:ea typeface="Calibri" panose="020F0502020204030204" pitchFamily="34" charset="0"/>
                <a:cs typeface="Calibri" panose="020F0502020204030204" pitchFamily="34" charset="0"/>
              </a:rPr>
              <a:t>Then we can consider the cost and complexity of the solution. Not all solutions are easy to explain, and many have different characteristics that can change vital components.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Symbol" panose="05050102010706020507" pitchFamily="18" charset="2"/>
              <a:buChar char=""/>
            </a:pPr>
            <a:r>
              <a:rPr lang="en-US" sz="1200" i="1" dirty="0">
                <a:effectLst/>
                <a:latin typeface="Georgia" panose="02040502050405020303" pitchFamily="18" charset="0"/>
                <a:ea typeface="Calibri" panose="020F0502020204030204" pitchFamily="34" charset="0"/>
                <a:cs typeface="Calibri" panose="020F0502020204030204" pitchFamily="34" charset="0"/>
              </a:rPr>
              <a:t>Finally, portability of the solution is also a significant consideration, as employees are increasingly more likely to change jobs. The overall support afforded by the solutions provider to participants should be robust to educate and support them in their retirement journey.</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71777376-6231-4FF2-90FB-98434EA0AAC6}" type="slidenum">
              <a:rPr lang="en-US" smtClean="0"/>
              <a:t>6</a:t>
            </a:fld>
            <a:endParaRPr lang="en-US"/>
          </a:p>
        </p:txBody>
      </p:sp>
    </p:spTree>
    <p:extLst>
      <p:ext uri="{BB962C8B-B14F-4D97-AF65-F5344CB8AC3E}">
        <p14:creationId xmlns:p14="http://schemas.microsoft.com/office/powerpoint/2010/main" val="6086888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32F44B-C367-AC45-8ED1-DB5A0EF77DB2}" type="slidenum">
              <a:rPr lang="en-US" smtClean="0"/>
              <a:pPr/>
              <a:t>7</a:t>
            </a:fld>
            <a:endParaRPr lang="en-US"/>
          </a:p>
        </p:txBody>
      </p:sp>
    </p:spTree>
    <p:extLst>
      <p:ext uri="{BB962C8B-B14F-4D97-AF65-F5344CB8AC3E}">
        <p14:creationId xmlns:p14="http://schemas.microsoft.com/office/powerpoint/2010/main" val="37006363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1.emf"/></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4_Nuveen Title Slide">
    <p:spTree>
      <p:nvGrpSpPr>
        <p:cNvPr id="1" name=""/>
        <p:cNvGrpSpPr/>
        <p:nvPr/>
      </p:nvGrpSpPr>
      <p:grpSpPr>
        <a:xfrm>
          <a:off x="0" y="0"/>
          <a:ext cx="0" cy="0"/>
          <a:chOff x="0" y="0"/>
          <a:chExt cx="0" cy="0"/>
        </a:xfrm>
      </p:grpSpPr>
      <p:pic>
        <p:nvPicPr>
          <p:cNvPr id="4" name="Picture 3" descr="A close up of wooden blocks&#10;&#10;Description automatically generated">
            <a:extLst>
              <a:ext uri="{FF2B5EF4-FFF2-40B4-BE49-F238E27FC236}">
                <a16:creationId xmlns:a16="http://schemas.microsoft.com/office/drawing/2014/main" id="{76131970-9595-0CA9-57EE-FA0223DCFAB9}"/>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1"/>
            <a:ext cx="13817600" cy="7772401"/>
          </a:xfrm>
          <a:prstGeom prst="rect">
            <a:avLst/>
          </a:prstGeom>
        </p:spPr>
      </p:pic>
      <p:sp>
        <p:nvSpPr>
          <p:cNvPr id="12" name="Text Placeholder 14"/>
          <p:cNvSpPr>
            <a:spLocks noGrp="1"/>
          </p:cNvSpPr>
          <p:nvPr>
            <p:ph type="body" sz="quarter" idx="15" hasCustomPrompt="1"/>
          </p:nvPr>
        </p:nvSpPr>
        <p:spPr>
          <a:xfrm>
            <a:off x="628073" y="7214785"/>
            <a:ext cx="12561455" cy="304800"/>
          </a:xfrm>
        </p:spPr>
        <p:txBody>
          <a:bodyPr/>
          <a:lstStyle>
            <a:lvl1pPr marL="0" marR="0" indent="0" algn="r" defTabSz="502920" rtl="0" eaLnBrk="1" fontAlgn="auto" latinLnBrk="0" hangingPunct="1">
              <a:lnSpc>
                <a:spcPct val="100000"/>
              </a:lnSpc>
              <a:spcBef>
                <a:spcPts val="0"/>
              </a:spcBef>
              <a:spcAft>
                <a:spcPts val="0"/>
              </a:spcAft>
              <a:buClrTx/>
              <a:buSzTx/>
              <a:buFont typeface="Arial"/>
              <a:buNone/>
              <a:tabLst/>
              <a:defRPr sz="1000" b="1" cap="all" baseline="0">
                <a:solidFill>
                  <a:srgbClr val="7F7F7F"/>
                </a:solidFill>
                <a:latin typeface="Arial Narrow" panose="020B0606020202030204" pitchFamily="34" charset="0"/>
              </a:defRPr>
            </a:lvl1pPr>
          </a:lstStyle>
          <a:p>
            <a:pPr>
              <a:spcAft>
                <a:spcPts val="0"/>
              </a:spcAft>
            </a:pPr>
            <a:r>
              <a:rPr lang="en-US" b="1" dirty="0"/>
              <a:t>OPINION PIECE. PLEASE SEE IMPORTANT DISCLOSURES IN THE ENDNOTES. </a:t>
            </a:r>
          </a:p>
        </p:txBody>
      </p:sp>
    </p:spTree>
    <p:extLst>
      <p:ext uri="{BB962C8B-B14F-4D97-AF65-F5344CB8AC3E}">
        <p14:creationId xmlns:p14="http://schemas.microsoft.com/office/powerpoint/2010/main" val="2972733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le and Large 2">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073" y="1755649"/>
            <a:ext cx="12561455" cy="4629925"/>
          </a:xfrm>
        </p:spPr>
        <p:txBody>
          <a:bodyPr lIns="0" tIns="0" rIns="0" bIns="0">
            <a:noAutofit/>
          </a:bodyPr>
          <a:lstStyle>
            <a:lvl1pPr marL="0" indent="0">
              <a:lnSpc>
                <a:spcPts val="3520"/>
              </a:lnSpc>
              <a:spcBef>
                <a:spcPts val="0"/>
              </a:spcBef>
              <a:buFont typeface="+mj-lt"/>
              <a:buNone/>
              <a:defRPr sz="2800">
                <a:solidFill>
                  <a:schemeClr val="bg2"/>
                </a:solidFill>
              </a:defRPr>
            </a:lvl1pPr>
            <a:lvl2pPr>
              <a:defRPr sz="2000">
                <a:solidFill>
                  <a:schemeClr val="tx2"/>
                </a:solidFill>
              </a:defRPr>
            </a:lvl2pPr>
          </a:lstStyle>
          <a:p>
            <a:pPr lvl="0"/>
            <a:r>
              <a:rPr lang="en-US" dirty="0"/>
              <a:t>Click to edit Master text styles</a:t>
            </a:r>
          </a:p>
          <a:p>
            <a:pPr lvl="1"/>
            <a:r>
              <a:rPr lang="en-US" dirty="0"/>
              <a:t>Second level</a:t>
            </a:r>
          </a:p>
        </p:txBody>
      </p:sp>
      <p:sp>
        <p:nvSpPr>
          <p:cNvPr id="18" name="Title Placeholder 1"/>
          <p:cNvSpPr>
            <a:spLocks noGrp="1"/>
          </p:cNvSpPr>
          <p:nvPr>
            <p:ph type="title"/>
          </p:nvPr>
        </p:nvSpPr>
        <p:spPr>
          <a:xfrm>
            <a:off x="628073" y="630937"/>
            <a:ext cx="12561455" cy="1035139"/>
          </a:xfrm>
          <a:prstGeom prst="rect">
            <a:avLst/>
          </a:prstGeom>
        </p:spPr>
        <p:txBody>
          <a:bodyPr vert="horz" lIns="0" tIns="0" rIns="0" bIns="0" rtlCol="0" anchor="t">
            <a:noAutofit/>
          </a:bodyPr>
          <a:lstStyle/>
          <a:p>
            <a:r>
              <a:rPr lang="en-US" dirty="0"/>
              <a:t>Click to edit Master title style</a:t>
            </a:r>
          </a:p>
        </p:txBody>
      </p:sp>
      <p:sp>
        <p:nvSpPr>
          <p:cNvPr id="10" name="Text Placeholder 11"/>
          <p:cNvSpPr>
            <a:spLocks noGrp="1"/>
          </p:cNvSpPr>
          <p:nvPr>
            <p:ph type="body" sz="quarter" idx="11"/>
          </p:nvPr>
        </p:nvSpPr>
        <p:spPr>
          <a:xfrm>
            <a:off x="628073" y="6385574"/>
            <a:ext cx="12561455" cy="372140"/>
          </a:xfrm>
        </p:spPr>
        <p:txBody>
          <a:bodyPr numCol="2" spcCol="457200" anchor="b"/>
          <a:lstStyle>
            <a:lvl1pPr marL="0" algn="l" defTabSz="509412" rtl="0" eaLnBrk="1" latinLnBrk="0" hangingPunct="1">
              <a:lnSpc>
                <a:spcPct val="100000"/>
              </a:lnSpc>
              <a:spcAft>
                <a:spcPts val="0"/>
              </a:spcAft>
              <a:defRPr lang="en-US" sz="9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endParaRPr lang="en-US" dirty="0"/>
          </a:p>
        </p:txBody>
      </p:sp>
    </p:spTree>
    <p:extLst>
      <p:ext uri="{BB962C8B-B14F-4D97-AF65-F5344CB8AC3E}">
        <p14:creationId xmlns:p14="http://schemas.microsoft.com/office/powerpoint/2010/main" val="3850138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Bullets A">
    <p:spTree>
      <p:nvGrpSpPr>
        <p:cNvPr id="1" name=""/>
        <p:cNvGrpSpPr/>
        <p:nvPr/>
      </p:nvGrpSpPr>
      <p:grpSpPr>
        <a:xfrm>
          <a:off x="0" y="0"/>
          <a:ext cx="0" cy="0"/>
          <a:chOff x="0" y="0"/>
          <a:chExt cx="0" cy="0"/>
        </a:xfrm>
      </p:grpSpPr>
      <p:sp>
        <p:nvSpPr>
          <p:cNvPr id="3" name="Content Placeholder 2"/>
          <p:cNvSpPr>
            <a:spLocks noGrp="1"/>
          </p:cNvSpPr>
          <p:nvPr>
            <p:ph idx="1"/>
          </p:nvPr>
        </p:nvSpPr>
        <p:spPr>
          <a:xfrm>
            <a:off x="640080" y="1755648"/>
            <a:ext cx="12561455" cy="4815996"/>
          </a:xfrm>
        </p:spPr>
        <p:txBody>
          <a:bodyPr lIns="0" tIns="0" rIns="0" bIns="0">
            <a:noAutofit/>
          </a:bodyPr>
          <a:lstStyle>
            <a:lvl1pPr marL="0" indent="0">
              <a:lnSpc>
                <a:spcPct val="100000"/>
              </a:lnSpc>
              <a:spcBef>
                <a:spcPts val="0"/>
              </a:spcBef>
              <a:buFont typeface="+mj-lt"/>
              <a:buNone/>
              <a:defRPr sz="2400">
                <a:solidFill>
                  <a:schemeClr val="bg2"/>
                </a:solidFill>
              </a:defRPr>
            </a:lvl1pPr>
            <a:lvl2pPr>
              <a:lnSpc>
                <a:spcPct val="100000"/>
              </a:lnSpc>
              <a:defRPr baseline="0">
                <a:solidFill>
                  <a:schemeClr val="tx2"/>
                </a:solidFill>
              </a:defRPr>
            </a:lvl2pPr>
            <a:lvl3pPr>
              <a:lnSpc>
                <a:spcPct val="100000"/>
              </a:lnSpc>
              <a:defRPr>
                <a:solidFill>
                  <a:schemeClr val="tx2"/>
                </a:solidFill>
              </a:defRPr>
            </a:lvl3pPr>
            <a:lvl4pPr>
              <a:lnSpc>
                <a:spcPct val="100000"/>
              </a:lnSpc>
              <a:defRPr>
                <a:solidFill>
                  <a:schemeClr val="tx2"/>
                </a:solidFill>
              </a:defRPr>
            </a:lvl4pPr>
            <a:lvl5pPr>
              <a:lnSpc>
                <a:spcPct val="100000"/>
              </a:lnSpc>
              <a:defRPr baseline="0">
                <a:solidFill>
                  <a:schemeClr val="tx2"/>
                </a:solidFill>
              </a:defRPr>
            </a:lvl5pPr>
            <a:lvl6pPr marL="804863" indent="-233363">
              <a:lnSpc>
                <a:spcPct val="100000"/>
              </a:lnSpc>
              <a:defRPr/>
            </a:lvl6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p:txBody>
      </p:sp>
      <p:sp>
        <p:nvSpPr>
          <p:cNvPr id="9" name="Title Placeholder 1"/>
          <p:cNvSpPr>
            <a:spLocks noGrp="1"/>
          </p:cNvSpPr>
          <p:nvPr>
            <p:ph type="title"/>
          </p:nvPr>
        </p:nvSpPr>
        <p:spPr>
          <a:xfrm>
            <a:off x="628073" y="630937"/>
            <a:ext cx="12561455" cy="1035139"/>
          </a:xfrm>
          <a:prstGeom prst="rect">
            <a:avLst/>
          </a:prstGeom>
        </p:spPr>
        <p:txBody>
          <a:bodyPr vert="horz" lIns="0" tIns="0" rIns="0" bIns="0" rtlCol="0" anchor="t">
            <a:noAutofit/>
          </a:bodyPr>
          <a:lstStyle/>
          <a:p>
            <a:r>
              <a:rPr lang="en-US" dirty="0"/>
              <a:t>Click to edit Master title style</a:t>
            </a:r>
          </a:p>
        </p:txBody>
      </p:sp>
      <p:sp>
        <p:nvSpPr>
          <p:cNvPr id="12" name="Text Placeholder 11"/>
          <p:cNvSpPr>
            <a:spLocks noGrp="1"/>
          </p:cNvSpPr>
          <p:nvPr>
            <p:ph type="body" sz="quarter" idx="11"/>
          </p:nvPr>
        </p:nvSpPr>
        <p:spPr>
          <a:xfrm>
            <a:off x="628073" y="6448719"/>
            <a:ext cx="12561455" cy="372140"/>
          </a:xfrm>
        </p:spPr>
        <p:txBody>
          <a:bodyPr numCol="2" spcCol="457200" anchor="b"/>
          <a:lstStyle>
            <a:lvl1pPr marL="0" algn="l" defTabSz="509412" rtl="0" eaLnBrk="1" latinLnBrk="0" hangingPunct="1">
              <a:lnSpc>
                <a:spcPct val="100000"/>
              </a:lnSpc>
              <a:spcAft>
                <a:spcPts val="0"/>
              </a:spcAft>
              <a:defRPr lang="en-US" sz="9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endParaRPr lang="en-US" dirty="0"/>
          </a:p>
        </p:txBody>
      </p:sp>
    </p:spTree>
    <p:extLst>
      <p:ext uri="{BB962C8B-B14F-4D97-AF65-F5344CB8AC3E}">
        <p14:creationId xmlns:p14="http://schemas.microsoft.com/office/powerpoint/2010/main" val="4309647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s and Charts with subtitle">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1657430813"/>
              </p:ext>
            </p:extLst>
          </p:nvPr>
        </p:nvGraphicFramePr>
        <p:xfrm>
          <a:off x="2182" y="1589"/>
          <a:ext cx="2180"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2182" y="1589"/>
                        <a:ext cx="2180" cy="1587"/>
                      </a:xfrm>
                      <a:prstGeom prst="rect">
                        <a:avLst/>
                      </a:prstGeom>
                    </p:spPr>
                  </p:pic>
                </p:oleObj>
              </mc:Fallback>
            </mc:AlternateContent>
          </a:graphicData>
        </a:graphic>
      </p:graphicFrame>
      <p:sp>
        <p:nvSpPr>
          <p:cNvPr id="13" name="Content Placeholder 4"/>
          <p:cNvSpPr>
            <a:spLocks noGrp="1"/>
          </p:cNvSpPr>
          <p:nvPr>
            <p:ph sz="quarter" idx="16"/>
          </p:nvPr>
        </p:nvSpPr>
        <p:spPr>
          <a:xfrm>
            <a:off x="628073" y="2819400"/>
            <a:ext cx="12561456" cy="4130805"/>
          </a:xfrm>
        </p:spPr>
        <p:txBody>
          <a:bodyPr/>
          <a:lstStyle>
            <a:lvl1pPr>
              <a:lnSpc>
                <a:spcPct val="100000"/>
              </a:lnSpc>
              <a:defRPr sz="2400">
                <a:solidFill>
                  <a:schemeClr val="bg2"/>
                </a:solidFill>
              </a:defRPr>
            </a:lvl1pPr>
            <a:lvl2pPr>
              <a:lnSpc>
                <a:spcPct val="100000"/>
              </a:lnSpc>
              <a:defRPr>
                <a:solidFill>
                  <a:schemeClr val="tx2"/>
                </a:solidFill>
              </a:defRPr>
            </a:lvl2pPr>
            <a:lvl3pPr>
              <a:lnSpc>
                <a:spcPct val="100000"/>
              </a:lnSpc>
              <a:defRPr>
                <a:solidFill>
                  <a:schemeClr val="tx2"/>
                </a:solidFill>
              </a:defRPr>
            </a:lvl3pPr>
            <a:lvl4pPr>
              <a:lnSpc>
                <a:spcPct val="100000"/>
              </a:lnSpc>
              <a:defRPr>
                <a:solidFill>
                  <a:schemeClr val="tx2"/>
                </a:solidFill>
              </a:defRPr>
            </a:lvl4pPr>
            <a:lvl5pPr>
              <a:lnSpc>
                <a:spcPct val="100000"/>
              </a:lnSpc>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4"/>
          <p:cNvSpPr>
            <a:spLocks noGrp="1"/>
          </p:cNvSpPr>
          <p:nvPr>
            <p:ph type="body" sz="quarter" idx="14" hasCustomPrompt="1"/>
          </p:nvPr>
        </p:nvSpPr>
        <p:spPr>
          <a:xfrm>
            <a:off x="628074" y="1755648"/>
            <a:ext cx="12561455" cy="736714"/>
          </a:xfrm>
        </p:spPr>
        <p:txBody>
          <a:bodyPr lIns="0" tIns="0" rIns="0" bIns="0">
            <a:noAutofit/>
          </a:bodyPr>
          <a:lstStyle>
            <a:lvl1pPr marL="0" indent="0">
              <a:lnSpc>
                <a:spcPct val="100000"/>
              </a:lnSpc>
              <a:spcBef>
                <a:spcPts val="300"/>
              </a:spcBef>
              <a:spcAft>
                <a:spcPts val="300"/>
              </a:spcAft>
              <a:buNone/>
              <a:defRPr sz="2400" b="1">
                <a:solidFill>
                  <a:srgbClr val="263746"/>
                </a:solidFill>
              </a:defRPr>
            </a:lvl1pPr>
            <a:lvl2pPr marL="0" indent="0">
              <a:spcBef>
                <a:spcPts val="300"/>
              </a:spcBef>
              <a:spcAft>
                <a:spcPts val="300"/>
              </a:spcAft>
              <a:buNone/>
              <a:defRPr sz="2000" b="1">
                <a:solidFill>
                  <a:schemeClr val="tx2"/>
                </a:solidFill>
              </a:defRPr>
            </a:lvl2pPr>
          </a:lstStyle>
          <a:p>
            <a:pPr lvl="0"/>
            <a:r>
              <a:rPr lang="en-US" dirty="0"/>
              <a:t>Click to edit master text styles</a:t>
            </a:r>
          </a:p>
          <a:p>
            <a:pPr lvl="1"/>
            <a:r>
              <a:rPr lang="en-US" dirty="0"/>
              <a:t>Second level</a:t>
            </a:r>
          </a:p>
        </p:txBody>
      </p:sp>
      <p:sp>
        <p:nvSpPr>
          <p:cNvPr id="12" name="Title Placeholder 1"/>
          <p:cNvSpPr>
            <a:spLocks noGrp="1"/>
          </p:cNvSpPr>
          <p:nvPr>
            <p:ph type="title"/>
          </p:nvPr>
        </p:nvSpPr>
        <p:spPr>
          <a:xfrm>
            <a:off x="628073" y="630937"/>
            <a:ext cx="12561455" cy="1035139"/>
          </a:xfrm>
          <a:prstGeom prst="rect">
            <a:avLst/>
          </a:prstGeom>
        </p:spPr>
        <p:txBody>
          <a:bodyPr vert="horz" lIns="0" tIns="0" rIns="0" bIns="0" rtlCol="0" anchor="t">
            <a:noAutofit/>
          </a:bodyPr>
          <a:lstStyle/>
          <a:p>
            <a:r>
              <a:rPr lang="en-US"/>
              <a:t>Click to edit Master title style</a:t>
            </a:r>
            <a:endParaRPr lang="en-US" dirty="0"/>
          </a:p>
        </p:txBody>
      </p:sp>
      <p:sp>
        <p:nvSpPr>
          <p:cNvPr id="15" name="Text Placeholder 14"/>
          <p:cNvSpPr>
            <a:spLocks noGrp="1"/>
          </p:cNvSpPr>
          <p:nvPr>
            <p:ph type="body" sz="quarter" idx="69" hasCustomPrompt="1"/>
          </p:nvPr>
        </p:nvSpPr>
        <p:spPr>
          <a:xfrm>
            <a:off x="628074" y="6858000"/>
            <a:ext cx="11346525" cy="136525"/>
          </a:xfrm>
        </p:spPr>
        <p:txBody>
          <a:bodyPr anchor="b" anchorCtr="0"/>
          <a:lstStyle>
            <a:lvl1pPr>
              <a:lnSpc>
                <a:spcPct val="100000"/>
              </a:lnSpc>
              <a:defRPr sz="1000" cap="all" baseline="0">
                <a:solidFill>
                  <a:srgbClr val="7F7F7F"/>
                </a:solidFill>
                <a:latin typeface="Arial Narrow" panose="020B0606020202030204" pitchFamily="34" charset="0"/>
              </a:defRPr>
            </a:lvl1pPr>
          </a:lstStyle>
          <a:p>
            <a:pPr lvl="0"/>
            <a:r>
              <a:rPr lang="en-US" dirty="0"/>
              <a:t>Click to insert use </a:t>
            </a:r>
            <a:r>
              <a:rPr lang="en-US" dirty="0" err="1"/>
              <a:t>disclosuretext</a:t>
            </a:r>
            <a:endParaRPr lang="en-US" dirty="0"/>
          </a:p>
        </p:txBody>
      </p:sp>
      <p:sp>
        <p:nvSpPr>
          <p:cNvPr id="16" name="Text Placeholder 11"/>
          <p:cNvSpPr>
            <a:spLocks noGrp="1"/>
          </p:cNvSpPr>
          <p:nvPr>
            <p:ph type="body" sz="quarter" idx="11"/>
          </p:nvPr>
        </p:nvSpPr>
        <p:spPr>
          <a:xfrm>
            <a:off x="628073" y="6448719"/>
            <a:ext cx="12561456" cy="372140"/>
          </a:xfrm>
        </p:spPr>
        <p:txBody>
          <a:bodyPr numCol="2" spcCol="457200" anchor="b"/>
          <a:lstStyle>
            <a:lvl1pPr marL="0" algn="l" defTabSz="509412" rtl="0" eaLnBrk="1" latinLnBrk="0" hangingPunct="1">
              <a:lnSpc>
                <a:spcPct val="100000"/>
              </a:lnSpc>
              <a:spcAft>
                <a:spcPts val="0"/>
              </a:spcAft>
              <a:defRPr lang="en-US" sz="9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endParaRPr lang="en-US" dirty="0"/>
          </a:p>
        </p:txBody>
      </p:sp>
    </p:spTree>
    <p:extLst>
      <p:ext uri="{BB962C8B-B14F-4D97-AF65-F5344CB8AC3E}">
        <p14:creationId xmlns:p14="http://schemas.microsoft.com/office/powerpoint/2010/main" val="5881704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35259D7-9116-F5C1-D00C-1205A63250C1}"/>
              </a:ext>
            </a:extLst>
          </p:cNvPr>
          <p:cNvSpPr/>
          <p:nvPr userDrawn="1"/>
        </p:nvSpPr>
        <p:spPr>
          <a:xfrm>
            <a:off x="-1" y="1523999"/>
            <a:ext cx="13817601" cy="5293300"/>
          </a:xfrm>
          <a:prstGeom prst="rect">
            <a:avLst/>
          </a:prstGeom>
          <a:solidFill>
            <a:schemeClr val="bg1">
              <a:lumMod val="95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9" name="Title Placeholder 1"/>
          <p:cNvSpPr>
            <a:spLocks noGrp="1"/>
          </p:cNvSpPr>
          <p:nvPr>
            <p:ph type="title"/>
          </p:nvPr>
        </p:nvSpPr>
        <p:spPr>
          <a:xfrm>
            <a:off x="628073" y="630937"/>
            <a:ext cx="12561455" cy="1035139"/>
          </a:xfrm>
          <a:prstGeom prst="rect">
            <a:avLst/>
          </a:prstGeom>
        </p:spPr>
        <p:txBody>
          <a:bodyPr vert="horz" lIns="0" tIns="0" rIns="0" bIns="0" rtlCol="0" anchor="t">
            <a:noAutofit/>
          </a:bodyPr>
          <a:lstStyle/>
          <a:p>
            <a:r>
              <a:rPr lang="en-US" dirty="0"/>
              <a:t>Click to edit Master title style</a:t>
            </a:r>
          </a:p>
        </p:txBody>
      </p:sp>
      <p:sp>
        <p:nvSpPr>
          <p:cNvPr id="11" name="Text Placeholder 11"/>
          <p:cNvSpPr>
            <a:spLocks noGrp="1"/>
          </p:cNvSpPr>
          <p:nvPr>
            <p:ph type="body" sz="quarter" idx="11"/>
          </p:nvPr>
        </p:nvSpPr>
        <p:spPr>
          <a:xfrm>
            <a:off x="628073" y="6400800"/>
            <a:ext cx="12565139" cy="372140"/>
          </a:xfrm>
        </p:spPr>
        <p:txBody>
          <a:bodyPr numCol="2" spcCol="457200" anchor="b"/>
          <a:lstStyle>
            <a:lvl1pPr marL="0" algn="l" defTabSz="509412" rtl="0" eaLnBrk="1" latinLnBrk="0" hangingPunct="1">
              <a:lnSpc>
                <a:spcPct val="100000"/>
              </a:lnSpc>
              <a:spcAft>
                <a:spcPts val="0"/>
              </a:spcAft>
              <a:defRPr lang="en-US" sz="9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endParaRPr lang="en-US" dirty="0"/>
          </a:p>
        </p:txBody>
      </p:sp>
    </p:spTree>
    <p:extLst>
      <p:ext uri="{BB962C8B-B14F-4D97-AF65-F5344CB8AC3E}">
        <p14:creationId xmlns:p14="http://schemas.microsoft.com/office/powerpoint/2010/main" val="8246812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9" name="Title Placeholder 1"/>
          <p:cNvSpPr>
            <a:spLocks noGrp="1"/>
          </p:cNvSpPr>
          <p:nvPr>
            <p:ph type="title"/>
          </p:nvPr>
        </p:nvSpPr>
        <p:spPr>
          <a:xfrm>
            <a:off x="628073" y="630937"/>
            <a:ext cx="12561455" cy="1035139"/>
          </a:xfrm>
          <a:prstGeom prst="rect">
            <a:avLst/>
          </a:prstGeom>
        </p:spPr>
        <p:txBody>
          <a:bodyPr vert="horz" lIns="0" tIns="0" rIns="0" bIns="0" rtlCol="0" anchor="t">
            <a:noAutofit/>
          </a:bodyPr>
          <a:lstStyle/>
          <a:p>
            <a:r>
              <a:rPr lang="en-US" dirty="0"/>
              <a:t>Click to edit Master title style</a:t>
            </a:r>
          </a:p>
        </p:txBody>
      </p:sp>
      <p:sp>
        <p:nvSpPr>
          <p:cNvPr id="11" name="Text Placeholder 11"/>
          <p:cNvSpPr>
            <a:spLocks noGrp="1"/>
          </p:cNvSpPr>
          <p:nvPr>
            <p:ph type="body" sz="quarter" idx="11"/>
          </p:nvPr>
        </p:nvSpPr>
        <p:spPr>
          <a:xfrm>
            <a:off x="628073" y="6400800"/>
            <a:ext cx="12565139" cy="372140"/>
          </a:xfrm>
        </p:spPr>
        <p:txBody>
          <a:bodyPr numCol="2" spcCol="457200" anchor="b"/>
          <a:lstStyle>
            <a:lvl1pPr marL="0" algn="l" defTabSz="509412" rtl="0" eaLnBrk="1" latinLnBrk="0" hangingPunct="1">
              <a:lnSpc>
                <a:spcPct val="100000"/>
              </a:lnSpc>
              <a:spcAft>
                <a:spcPts val="0"/>
              </a:spcAft>
              <a:defRPr lang="en-US" sz="900" b="0" i="0" u="none" strike="noStrike" kern="1200" baseline="0" dirty="0" smtClean="0">
                <a:solidFill>
                  <a:schemeClr val="bg1">
                    <a:lumMod val="50000"/>
                  </a:schemeClr>
                </a:solidFill>
                <a:latin typeface="Arial Narrow" pitchFamily="34" charset="0"/>
                <a:ea typeface="+mn-ea"/>
                <a:cs typeface="+mn-cs"/>
              </a:defRPr>
            </a:lvl1pPr>
            <a:lvl2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2pPr>
            <a:lvl3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3pPr>
            <a:lvl4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4pPr>
            <a:lvl5pPr marL="0" algn="l" defTabSz="509412" rtl="0" eaLnBrk="1" latinLnBrk="0" hangingPunct="1">
              <a:defRPr lang="en-US" sz="800" b="0" i="0" u="none" strike="noStrike" kern="1200" baseline="0" dirty="0" smtClean="0">
                <a:solidFill>
                  <a:schemeClr val="bg1">
                    <a:lumMod val="50000"/>
                  </a:schemeClr>
                </a:solidFill>
                <a:latin typeface="Arial Narrow" pitchFamily="34" charset="0"/>
                <a:ea typeface="+mn-ea"/>
                <a:cs typeface="+mn-cs"/>
              </a:defRPr>
            </a:lvl5pPr>
          </a:lstStyle>
          <a:p>
            <a:pPr lvl="0"/>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isclosures">
    <p:spTree>
      <p:nvGrpSpPr>
        <p:cNvPr id="1" name=""/>
        <p:cNvGrpSpPr/>
        <p:nvPr/>
      </p:nvGrpSpPr>
      <p:grpSpPr>
        <a:xfrm>
          <a:off x="0" y="0"/>
          <a:ext cx="0" cy="0"/>
          <a:chOff x="0" y="0"/>
          <a:chExt cx="0" cy="0"/>
        </a:xfrm>
      </p:grpSpPr>
      <p:sp>
        <p:nvSpPr>
          <p:cNvPr id="5" name="Rectangle 4"/>
          <p:cNvSpPr/>
          <p:nvPr userDrawn="1"/>
        </p:nvSpPr>
        <p:spPr>
          <a:xfrm>
            <a:off x="-1" y="1523999"/>
            <a:ext cx="13817601" cy="5257801"/>
          </a:xfrm>
          <a:prstGeom prst="rect">
            <a:avLst/>
          </a:prstGeom>
          <a:solidFill>
            <a:schemeClr val="bg1">
              <a:lumMod val="95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8" name="Content Placeholder 7"/>
          <p:cNvSpPr>
            <a:spLocks noGrp="1"/>
          </p:cNvSpPr>
          <p:nvPr>
            <p:ph sz="quarter" idx="13" hasCustomPrompt="1"/>
          </p:nvPr>
        </p:nvSpPr>
        <p:spPr>
          <a:xfrm>
            <a:off x="628073" y="1752601"/>
            <a:ext cx="12561455" cy="4724399"/>
          </a:xfrm>
          <a:ln>
            <a:noFill/>
          </a:ln>
        </p:spPr>
        <p:txBody>
          <a:bodyPr numCol="2" spcCol="228600">
            <a:noAutofit/>
          </a:bodyPr>
          <a:lstStyle>
            <a:lvl1pPr marL="0" indent="0">
              <a:lnSpc>
                <a:spcPct val="100000"/>
              </a:lnSpc>
              <a:spcBef>
                <a:spcPts val="600"/>
              </a:spcBef>
              <a:spcAft>
                <a:spcPts val="600"/>
              </a:spcAft>
              <a:buFontTx/>
              <a:buNone/>
              <a:defRPr sz="1000" b="0">
                <a:solidFill>
                  <a:schemeClr val="tx1">
                    <a:lumMod val="50000"/>
                    <a:lumOff val="50000"/>
                  </a:schemeClr>
                </a:solidFill>
                <a:latin typeface="Arial" panose="020B0604020202020204" pitchFamily="34" charset="0"/>
                <a:cs typeface="Arial" panose="020B0604020202020204" pitchFamily="34" charset="0"/>
              </a:defRPr>
            </a:lvl1pPr>
            <a:lvl2pPr marL="0" indent="0">
              <a:lnSpc>
                <a:spcPct val="100000"/>
              </a:lnSpc>
              <a:spcBef>
                <a:spcPts val="600"/>
              </a:spcBef>
              <a:spcAft>
                <a:spcPts val="600"/>
              </a:spcAft>
              <a:buClr>
                <a:schemeClr val="tx2"/>
              </a:buClr>
              <a:buFontTx/>
              <a:buNone/>
              <a:defRPr sz="1200" b="0" baseline="0">
                <a:solidFill>
                  <a:schemeClr val="tx1">
                    <a:lumMod val="50000"/>
                    <a:lumOff val="50000"/>
                  </a:schemeClr>
                </a:solidFill>
                <a:latin typeface="Arial" panose="020B0604020202020204" pitchFamily="34" charset="0"/>
                <a:cs typeface="Arial" panose="020B0604020202020204" pitchFamily="34" charset="0"/>
              </a:defRPr>
            </a:lvl2pPr>
            <a:lvl3pPr>
              <a:buFont typeface="Wingdings" charset="2"/>
              <a:buChar char="§"/>
              <a:defRPr>
                <a:solidFill>
                  <a:srgbClr val="2D4769"/>
                </a:solidFill>
              </a:defRPr>
            </a:lvl3pPr>
            <a:lvl4pPr>
              <a:buFontTx/>
              <a:buNone/>
              <a:defRPr>
                <a:solidFill>
                  <a:srgbClr val="2D4769"/>
                </a:solidFill>
              </a:defRPr>
            </a:lvl4pPr>
            <a:lvl5pPr>
              <a:buFontTx/>
              <a:buNone/>
              <a:defRPr>
                <a:solidFill>
                  <a:srgbClr val="2D4769"/>
                </a:solidFill>
              </a:defRPr>
            </a:lvl5pPr>
          </a:lstStyle>
          <a:p>
            <a:pPr lvl="0"/>
            <a:r>
              <a:rPr lang="en-US" dirty="0"/>
              <a:t>Click to edit 10 </a:t>
            </a:r>
            <a:r>
              <a:rPr lang="en-US" dirty="0" err="1"/>
              <a:t>pt</a:t>
            </a:r>
            <a:r>
              <a:rPr lang="en-US" dirty="0"/>
              <a:t> disclosure</a:t>
            </a:r>
          </a:p>
          <a:p>
            <a:pPr lvl="1"/>
            <a:r>
              <a:rPr lang="en-US" dirty="0"/>
              <a:t>Second Level to edit 12 </a:t>
            </a:r>
            <a:r>
              <a:rPr lang="en-US" dirty="0" err="1"/>
              <a:t>pt</a:t>
            </a:r>
            <a:r>
              <a:rPr lang="en-US" dirty="0"/>
              <a:t> disclosure</a:t>
            </a:r>
          </a:p>
        </p:txBody>
      </p:sp>
      <p:sp>
        <p:nvSpPr>
          <p:cNvPr id="9" name="Text Placeholder 8"/>
          <p:cNvSpPr>
            <a:spLocks noGrp="1"/>
          </p:cNvSpPr>
          <p:nvPr>
            <p:ph type="body" sz="quarter" idx="20" hasCustomPrompt="1"/>
          </p:nvPr>
        </p:nvSpPr>
        <p:spPr>
          <a:xfrm rot="16200000">
            <a:off x="12337175" y="5391219"/>
            <a:ext cx="1981202" cy="190359"/>
          </a:xfrm>
        </p:spPr>
        <p:txBody>
          <a:bodyPr>
            <a:noAutofit/>
          </a:bodyPr>
          <a:lstStyle>
            <a:lvl1pPr marL="0" indent="0">
              <a:lnSpc>
                <a:spcPct val="100000"/>
              </a:lnSpc>
              <a:spcAft>
                <a:spcPts val="0"/>
              </a:spcAft>
              <a:buNone/>
              <a:defRPr sz="700" b="0" baseline="0">
                <a:solidFill>
                  <a:srgbClr val="8A8A8D"/>
                </a:solidFill>
                <a:latin typeface="Arial Narrow" panose="020B0606020202030204" pitchFamily="34" charset="0"/>
                <a:cs typeface="Adobe Gurmukhi" panose="01010101010101010101" pitchFamily="50" charset="0"/>
              </a:defRPr>
            </a:lvl1pPr>
            <a:lvl2pPr marL="218807" indent="0">
              <a:buNone/>
              <a:defRPr sz="582"/>
            </a:lvl2pPr>
            <a:lvl3pPr marL="437613" indent="0">
              <a:buNone/>
              <a:defRPr sz="582"/>
            </a:lvl3pPr>
            <a:lvl4pPr marL="610193" indent="0">
              <a:buNone/>
              <a:defRPr sz="582"/>
            </a:lvl4pPr>
            <a:lvl5pPr marL="781232" indent="0">
              <a:buNone/>
              <a:defRPr sz="582"/>
            </a:lvl5pPr>
          </a:lstStyle>
          <a:p>
            <a:pPr lvl="0"/>
            <a:r>
              <a:rPr lang="en-US" dirty="0"/>
              <a:t>Click to insert code</a:t>
            </a:r>
          </a:p>
        </p:txBody>
      </p:sp>
      <p:sp>
        <p:nvSpPr>
          <p:cNvPr id="10" name="Title Placeholder 1"/>
          <p:cNvSpPr>
            <a:spLocks noGrp="1"/>
          </p:cNvSpPr>
          <p:nvPr>
            <p:ph type="title"/>
          </p:nvPr>
        </p:nvSpPr>
        <p:spPr>
          <a:xfrm>
            <a:off x="628073" y="630937"/>
            <a:ext cx="12859157" cy="1035139"/>
          </a:xfrm>
          <a:prstGeom prst="rect">
            <a:avLst/>
          </a:prstGeom>
        </p:spPr>
        <p:txBody>
          <a:bodyPr vert="horz" lIns="0" tIns="0" rIns="0" bIns="0" rtlCol="0" anchor="t">
            <a:noAutofit/>
          </a:bodyPr>
          <a:lstStyle/>
          <a:p>
            <a:r>
              <a:rPr lang="en-US" dirty="0"/>
              <a:t>Click to edit Master title style</a:t>
            </a:r>
          </a:p>
        </p:txBody>
      </p:sp>
    </p:spTree>
    <p:extLst>
      <p:ext uri="{BB962C8B-B14F-4D97-AF65-F5344CB8AC3E}">
        <p14:creationId xmlns:p14="http://schemas.microsoft.com/office/powerpoint/2010/main" val="25573401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4_Title Slide">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27673" y="47106"/>
            <a:ext cx="4561911" cy="1638304"/>
          </a:xfrm>
          <a:prstGeom prst="rect">
            <a:avLst/>
          </a:prstGeom>
        </p:spPr>
      </p:pic>
      <p:sp>
        <p:nvSpPr>
          <p:cNvPr id="2" name="Title 1"/>
          <p:cNvSpPr>
            <a:spLocks noGrp="1"/>
          </p:cNvSpPr>
          <p:nvPr>
            <p:ph type="ctrTitle" hasCustomPrompt="1"/>
          </p:nvPr>
        </p:nvSpPr>
        <p:spPr>
          <a:xfrm>
            <a:off x="633381" y="1580995"/>
            <a:ext cx="11744960" cy="3193411"/>
          </a:xfrm>
        </p:spPr>
        <p:txBody>
          <a:bodyPr lIns="0" tIns="0" rIns="0" bIns="0" anchor="t">
            <a:noAutofit/>
          </a:bodyPr>
          <a:lstStyle>
            <a:lvl1pPr algn="l">
              <a:defRPr sz="4533" b="1">
                <a:solidFill>
                  <a:schemeClr val="bg2"/>
                </a:solidFill>
                <a:latin typeface="+mn-lt"/>
              </a:defRPr>
            </a:lvl1pPr>
          </a:lstStyle>
          <a:p>
            <a:r>
              <a:rPr lang="en-US"/>
              <a:t>Click to edit title</a:t>
            </a:r>
          </a:p>
        </p:txBody>
      </p:sp>
      <p:sp>
        <p:nvSpPr>
          <p:cNvPr id="17" name="Text Placeholder 16"/>
          <p:cNvSpPr>
            <a:spLocks noGrp="1"/>
          </p:cNvSpPr>
          <p:nvPr userDrawn="1">
            <p:ph type="body" sz="quarter" idx="11" hasCustomPrompt="1"/>
          </p:nvPr>
        </p:nvSpPr>
        <p:spPr>
          <a:xfrm>
            <a:off x="628073" y="6117336"/>
            <a:ext cx="3353908" cy="413808"/>
          </a:xfrm>
        </p:spPr>
        <p:txBody>
          <a:bodyPr lIns="0" tIns="0" rIns="0" bIns="0" anchor="t">
            <a:noAutofit/>
          </a:bodyPr>
          <a:lstStyle>
            <a:lvl1pPr marL="0" indent="0">
              <a:lnSpc>
                <a:spcPts val="1236"/>
              </a:lnSpc>
              <a:spcAft>
                <a:spcPts val="0"/>
              </a:spcAft>
              <a:buNone/>
              <a:defRPr sz="927" b="1">
                <a:solidFill>
                  <a:schemeClr val="tx2"/>
                </a:solidFill>
              </a:defRPr>
            </a:lvl1pPr>
            <a:lvl2pPr>
              <a:defRPr sz="907"/>
            </a:lvl2pPr>
            <a:lvl3pPr>
              <a:defRPr sz="907"/>
            </a:lvl3pPr>
            <a:lvl4pPr>
              <a:defRPr sz="907"/>
            </a:lvl4pPr>
            <a:lvl5pPr>
              <a:defRPr sz="907"/>
            </a:lvl5pPr>
          </a:lstStyle>
          <a:p>
            <a:pPr lvl="0"/>
            <a:r>
              <a:rPr lang="en-US"/>
              <a:t>Click to edit date</a:t>
            </a:r>
          </a:p>
        </p:txBody>
      </p:sp>
      <p:sp>
        <p:nvSpPr>
          <p:cNvPr id="5" name="Text Placeholder 4"/>
          <p:cNvSpPr>
            <a:spLocks noGrp="1"/>
          </p:cNvSpPr>
          <p:nvPr userDrawn="1">
            <p:ph type="body" sz="quarter" idx="12"/>
          </p:nvPr>
        </p:nvSpPr>
        <p:spPr>
          <a:xfrm>
            <a:off x="4296020" y="6117336"/>
            <a:ext cx="3552755" cy="413808"/>
          </a:xfrm>
        </p:spPr>
        <p:txBody>
          <a:bodyPr lIns="0" tIns="0" rIns="0" bIns="0" anchor="t">
            <a:noAutofit/>
          </a:bodyPr>
          <a:lstStyle>
            <a:lvl1pPr marL="0" indent="0">
              <a:lnSpc>
                <a:spcPts val="1236"/>
              </a:lnSpc>
              <a:spcAft>
                <a:spcPts val="0"/>
              </a:spcAft>
              <a:buNone/>
              <a:defRPr sz="927" b="1">
                <a:solidFill>
                  <a:schemeClr val="bg2"/>
                </a:solidFill>
              </a:defRPr>
            </a:lvl1pPr>
            <a:lvl2pPr marL="518158" indent="0">
              <a:buNone/>
              <a:defRPr sz="907"/>
            </a:lvl2pPr>
            <a:lvl3pPr marL="1036317" indent="0">
              <a:buNone/>
              <a:defRPr sz="907"/>
            </a:lvl3pPr>
            <a:lvl4pPr marL="1554475" indent="0">
              <a:buNone/>
              <a:defRPr sz="907"/>
            </a:lvl4pPr>
            <a:lvl5pPr marL="2072634" indent="0">
              <a:buNone/>
              <a:defRPr sz="907"/>
            </a:lvl5pPr>
          </a:lstStyle>
          <a:p>
            <a:pPr lvl="0"/>
            <a:r>
              <a:rPr lang="en-US"/>
              <a:t>Click to edit Master text styles</a:t>
            </a:r>
          </a:p>
        </p:txBody>
      </p:sp>
      <p:sp>
        <p:nvSpPr>
          <p:cNvPr id="8" name="Text Placeholder 7"/>
          <p:cNvSpPr>
            <a:spLocks noGrp="1"/>
          </p:cNvSpPr>
          <p:nvPr userDrawn="1">
            <p:ph type="body" sz="quarter" idx="13"/>
          </p:nvPr>
        </p:nvSpPr>
        <p:spPr>
          <a:xfrm>
            <a:off x="8145345" y="6117337"/>
            <a:ext cx="5044182" cy="413809"/>
          </a:xfrm>
        </p:spPr>
        <p:txBody>
          <a:bodyPr lIns="0" tIns="0" rIns="0" bIns="0" anchor="t">
            <a:noAutofit/>
          </a:bodyPr>
          <a:lstStyle>
            <a:lvl1pPr marL="0" indent="0" algn="l">
              <a:lnSpc>
                <a:spcPts val="1236"/>
              </a:lnSpc>
              <a:spcAft>
                <a:spcPts val="0"/>
              </a:spcAft>
              <a:buNone/>
              <a:defRPr sz="927" b="1">
                <a:solidFill>
                  <a:schemeClr val="accent3"/>
                </a:solidFill>
              </a:defRPr>
            </a:lvl1pPr>
            <a:lvl2pPr>
              <a:defRPr sz="907"/>
            </a:lvl2pPr>
            <a:lvl3pPr>
              <a:defRPr sz="907"/>
            </a:lvl3pPr>
            <a:lvl4pPr>
              <a:defRPr sz="907"/>
            </a:lvl4pPr>
            <a:lvl5pPr>
              <a:defRPr sz="907"/>
            </a:lvl5pPr>
          </a:lstStyle>
          <a:p>
            <a:pPr lvl="0"/>
            <a:r>
              <a:rPr lang="en-US"/>
              <a:t>Click to edit Master text styles</a:t>
            </a:r>
          </a:p>
        </p:txBody>
      </p:sp>
      <p:sp>
        <p:nvSpPr>
          <p:cNvPr id="13" name="Text Placeholder 14"/>
          <p:cNvSpPr txBox="1">
            <a:spLocks/>
          </p:cNvSpPr>
          <p:nvPr userDrawn="1"/>
        </p:nvSpPr>
        <p:spPr>
          <a:xfrm>
            <a:off x="628075" y="7227575"/>
            <a:ext cx="11346525" cy="136525"/>
          </a:xfrm>
          <a:prstGeom prst="rect">
            <a:avLst/>
          </a:prstGeom>
        </p:spPr>
        <p:txBody>
          <a:bodyPr lIns="0" tIns="0" rIns="0" bIns="0" anchor="t" anchorCtr="0"/>
          <a:lstStyle>
            <a:lvl1pPr marL="0" indent="0" algn="l" defTabSz="502920" rtl="0" eaLnBrk="1" latinLnBrk="0" hangingPunct="1">
              <a:lnSpc>
                <a:spcPts val="2000"/>
              </a:lnSpc>
              <a:spcBef>
                <a:spcPts val="0"/>
              </a:spcBef>
              <a:spcAft>
                <a:spcPts val="432"/>
              </a:spcAft>
              <a:buFont typeface="Arial"/>
              <a:buNone/>
              <a:defRPr sz="800" kern="1200" cap="all" baseline="0">
                <a:solidFill>
                  <a:srgbClr val="7F7F7F"/>
                </a:solidFill>
                <a:latin typeface="Arial Narrow" panose="020B0606020202030204" pitchFamily="34" charset="0"/>
                <a:ea typeface="+mn-ea"/>
                <a:cs typeface="+mn-cs"/>
              </a:defRPr>
            </a:lvl1pPr>
            <a:lvl2pPr marL="0" indent="0" algn="l" defTabSz="502920" rtl="0" eaLnBrk="1" latinLnBrk="0" hangingPunct="1">
              <a:lnSpc>
                <a:spcPts val="1400"/>
              </a:lnSpc>
              <a:spcBef>
                <a:spcPts val="432"/>
              </a:spcBef>
              <a:spcAft>
                <a:spcPts val="432"/>
              </a:spcAft>
              <a:buFont typeface="Arial" panose="020B0604020202020204" pitchFamily="34" charset="0"/>
              <a:buNone/>
              <a:defRPr sz="1200" b="1" kern="1200">
                <a:solidFill>
                  <a:schemeClr val="tx2"/>
                </a:solidFill>
                <a:latin typeface="+mn-lt"/>
                <a:ea typeface="+mn-ea"/>
                <a:cs typeface="+mn-cs"/>
              </a:defRPr>
            </a:lvl2pPr>
            <a:lvl3pPr marL="114300" indent="-114300" algn="l" defTabSz="502920" rtl="0" eaLnBrk="1" latinLnBrk="0" hangingPunct="1">
              <a:lnSpc>
                <a:spcPts val="1400"/>
              </a:lnSpc>
              <a:spcBef>
                <a:spcPts val="0"/>
              </a:spcBef>
              <a:spcAft>
                <a:spcPts val="432"/>
              </a:spcAft>
              <a:buFont typeface="Arial" panose="020B0604020202020204" pitchFamily="34" charset="0"/>
              <a:buChar char="•"/>
              <a:defRPr sz="1200" kern="1200">
                <a:solidFill>
                  <a:schemeClr val="tx2"/>
                </a:solidFill>
                <a:latin typeface="+mn-lt"/>
                <a:ea typeface="+mn-ea"/>
                <a:cs typeface="+mn-cs"/>
              </a:defRPr>
            </a:lvl3pPr>
            <a:lvl4pPr marL="342900" indent="-171450" algn="l" defTabSz="502920" rtl="0" eaLnBrk="1" latinLnBrk="0" hangingPunct="1">
              <a:lnSpc>
                <a:spcPts val="1500"/>
              </a:lnSpc>
              <a:spcBef>
                <a:spcPts val="0"/>
              </a:spcBef>
              <a:spcAft>
                <a:spcPts val="0"/>
              </a:spcAft>
              <a:buFont typeface="Georgia" panose="02040502050405020303" pitchFamily="18" charset="0"/>
              <a:buChar char="—"/>
              <a:tabLst>
                <a:tab pos="342900" algn="l"/>
              </a:tabLst>
              <a:defRPr sz="1100" kern="1200">
                <a:solidFill>
                  <a:schemeClr val="tx2"/>
                </a:solidFill>
                <a:latin typeface="+mn-lt"/>
                <a:ea typeface="+mn-ea"/>
                <a:cs typeface="+mn-cs"/>
              </a:defRPr>
            </a:lvl4pPr>
            <a:lvl5pPr marL="514350" indent="-171450" algn="l" defTabSz="502920" rtl="0" eaLnBrk="1" latinLnBrk="0" hangingPunct="1">
              <a:lnSpc>
                <a:spcPts val="1500"/>
              </a:lnSpc>
              <a:spcBef>
                <a:spcPts val="0"/>
              </a:spcBef>
              <a:spcAft>
                <a:spcPts val="0"/>
              </a:spcAft>
              <a:buFont typeface="Arial" panose="020B0604020202020204" pitchFamily="34" charset="0"/>
              <a:buChar char="•"/>
              <a:defRPr sz="900" kern="1200">
                <a:solidFill>
                  <a:schemeClr val="tx2"/>
                </a:solidFill>
                <a:latin typeface="+mn-lt"/>
                <a:ea typeface="+mn-ea"/>
                <a:cs typeface="+mn-cs"/>
              </a:defRPr>
            </a:lvl5pPr>
            <a:lvl6pPr marL="685800" indent="-171450" algn="l" defTabSz="502920" rtl="0" eaLnBrk="1" latinLnBrk="0" hangingPunct="1">
              <a:lnSpc>
                <a:spcPts val="1500"/>
              </a:lnSpc>
              <a:spcBef>
                <a:spcPct val="20000"/>
              </a:spcBef>
              <a:buFont typeface="Georgia" panose="02040502050405020303" pitchFamily="18" charset="0"/>
              <a:buChar char="—"/>
              <a:defRPr sz="900" kern="1200">
                <a:solidFill>
                  <a:schemeClr val="tx2"/>
                </a:solidFill>
                <a:latin typeface="+mn-lt"/>
                <a:ea typeface="+mn-ea"/>
                <a:cs typeface="+mn-cs"/>
              </a:defRPr>
            </a:lvl6pPr>
            <a:lvl7pPr marL="3268980" indent="-251460" algn="l" defTabSz="502920" rtl="0" eaLnBrk="1" latinLnBrk="0" hangingPunct="1">
              <a:spcBef>
                <a:spcPct val="20000"/>
              </a:spcBef>
              <a:buFont typeface="Arial"/>
              <a:buChar char="•"/>
              <a:defRPr sz="2200" kern="1200">
                <a:solidFill>
                  <a:schemeClr val="tx1"/>
                </a:solidFill>
                <a:latin typeface="+mn-lt"/>
                <a:ea typeface="+mn-ea"/>
                <a:cs typeface="+mn-cs"/>
              </a:defRPr>
            </a:lvl7pPr>
            <a:lvl8pPr marL="3771900" indent="-251460" algn="l" defTabSz="502920" rtl="0" eaLnBrk="1" latinLnBrk="0" hangingPunct="1">
              <a:spcBef>
                <a:spcPct val="20000"/>
              </a:spcBef>
              <a:buFont typeface="Arial"/>
              <a:buChar char="•"/>
              <a:defRPr sz="2200" kern="1200">
                <a:solidFill>
                  <a:schemeClr val="tx1"/>
                </a:solidFill>
                <a:latin typeface="+mn-lt"/>
                <a:ea typeface="+mn-ea"/>
                <a:cs typeface="+mn-cs"/>
              </a:defRPr>
            </a:lvl8pPr>
            <a:lvl9pPr marL="4274820" indent="-251460" algn="l" defTabSz="502920" rtl="0" eaLnBrk="1" latinLnBrk="0" hangingPunct="1">
              <a:spcBef>
                <a:spcPct val="20000"/>
              </a:spcBef>
              <a:buFont typeface="Arial"/>
              <a:buChar char="•"/>
              <a:defRPr sz="2200" kern="1200">
                <a:solidFill>
                  <a:schemeClr val="tx1"/>
                </a:solidFill>
                <a:latin typeface="+mn-lt"/>
                <a:ea typeface="+mn-ea"/>
                <a:cs typeface="+mn-cs"/>
              </a:defRPr>
            </a:lvl9pPr>
          </a:lstStyle>
          <a:p>
            <a:pPr>
              <a:lnSpc>
                <a:spcPct val="100000"/>
              </a:lnSpc>
              <a:spcAft>
                <a:spcPts val="0"/>
              </a:spcAft>
            </a:pPr>
            <a:r>
              <a:rPr lang="en-US" sz="927" b="1">
                <a:latin typeface="Arial Narrow" panose="020B0606020202030204" pitchFamily="34" charset="0"/>
              </a:rPr>
              <a:t>OPINION PIECE. PLEASE SEE IMPORTANT DISCLOSURES IN THE ENDNOTES. </a:t>
            </a:r>
          </a:p>
        </p:txBody>
      </p:sp>
      <p:sp>
        <p:nvSpPr>
          <p:cNvPr id="7" name="Rectangle 6"/>
          <p:cNvSpPr/>
          <p:nvPr userDrawn="1"/>
        </p:nvSpPr>
        <p:spPr>
          <a:xfrm>
            <a:off x="942109" y="0"/>
            <a:ext cx="942109" cy="685800"/>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2067"/>
          </a:p>
        </p:txBody>
      </p:sp>
      <p:cxnSp>
        <p:nvCxnSpPr>
          <p:cNvPr id="21" name="Straight Connector 20"/>
          <p:cNvCxnSpPr/>
          <p:nvPr userDrawn="1"/>
        </p:nvCxnSpPr>
        <p:spPr>
          <a:xfrm>
            <a:off x="628073" y="6035040"/>
            <a:ext cx="3353908" cy="0"/>
          </a:xfrm>
          <a:prstGeom prst="line">
            <a:avLst/>
          </a:prstGeom>
          <a:ln w="25400">
            <a:solidFill>
              <a:schemeClr val="tx2"/>
            </a:solidFill>
          </a:ln>
          <a:effectLst/>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userDrawn="1"/>
        </p:nvCxnSpPr>
        <p:spPr>
          <a:xfrm>
            <a:off x="4296020" y="6035040"/>
            <a:ext cx="3551123" cy="0"/>
          </a:xfrm>
          <a:prstGeom prst="line">
            <a:avLst/>
          </a:prstGeom>
          <a:ln w="25400">
            <a:solidFill>
              <a:schemeClr val="bg2"/>
            </a:solidFill>
          </a:ln>
          <a:effectLst/>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userDrawn="1"/>
        </p:nvCxnSpPr>
        <p:spPr>
          <a:xfrm>
            <a:off x="8145345" y="6035040"/>
            <a:ext cx="5044184" cy="0"/>
          </a:xfrm>
          <a:prstGeom prst="line">
            <a:avLst/>
          </a:prstGeom>
          <a:ln w="25400">
            <a:solidFill>
              <a:schemeClr val="accent3"/>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38819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A3A3E-2E25-D000-27F9-398ACDF1E729}"/>
              </a:ext>
            </a:extLst>
          </p:cNvPr>
          <p:cNvSpPr>
            <a:spLocks noGrp="1"/>
          </p:cNvSpPr>
          <p:nvPr>
            <p:ph type="ctrTitle"/>
          </p:nvPr>
        </p:nvSpPr>
        <p:spPr>
          <a:xfrm>
            <a:off x="1727200" y="1272011"/>
            <a:ext cx="10363200" cy="2705947"/>
          </a:xfrm>
        </p:spPr>
        <p:txBody>
          <a:bodyPr anchor="b"/>
          <a:lstStyle>
            <a:lvl1pPr algn="ctr">
              <a:defRPr sz="6800"/>
            </a:lvl1pPr>
          </a:lstStyle>
          <a:p>
            <a:r>
              <a:rPr lang="en-US"/>
              <a:t>Click to edit Master title style</a:t>
            </a:r>
          </a:p>
        </p:txBody>
      </p:sp>
      <p:sp>
        <p:nvSpPr>
          <p:cNvPr id="3" name="Subtitle 2">
            <a:extLst>
              <a:ext uri="{FF2B5EF4-FFF2-40B4-BE49-F238E27FC236}">
                <a16:creationId xmlns:a16="http://schemas.microsoft.com/office/drawing/2014/main" id="{771C0395-224B-D202-D693-CCBAC51ACBA0}"/>
              </a:ext>
            </a:extLst>
          </p:cNvPr>
          <p:cNvSpPr>
            <a:spLocks noGrp="1"/>
          </p:cNvSpPr>
          <p:nvPr>
            <p:ph type="subTitle" idx="1"/>
          </p:nvPr>
        </p:nvSpPr>
        <p:spPr>
          <a:xfrm>
            <a:off x="1727200" y="4082310"/>
            <a:ext cx="10363200" cy="1876530"/>
          </a:xfrm>
        </p:spPr>
        <p:txBody>
          <a:bodyPr/>
          <a:lstStyle>
            <a:lvl1pPr marL="0" indent="0" algn="ctr">
              <a:buNone/>
              <a:defRPr sz="2720"/>
            </a:lvl1pPr>
            <a:lvl2pPr marL="518145" indent="0" algn="ctr">
              <a:buNone/>
              <a:defRPr sz="2267"/>
            </a:lvl2pPr>
            <a:lvl3pPr marL="1036290" indent="0" algn="ctr">
              <a:buNone/>
              <a:defRPr sz="2040"/>
            </a:lvl3pPr>
            <a:lvl4pPr marL="1554434" indent="0" algn="ctr">
              <a:buNone/>
              <a:defRPr sz="1813"/>
            </a:lvl4pPr>
            <a:lvl5pPr marL="2072579" indent="0" algn="ctr">
              <a:buNone/>
              <a:defRPr sz="1813"/>
            </a:lvl5pPr>
            <a:lvl6pPr marL="2590724" indent="0" algn="ctr">
              <a:buNone/>
              <a:defRPr sz="1813"/>
            </a:lvl6pPr>
            <a:lvl7pPr marL="3108869" indent="0" algn="ctr">
              <a:buNone/>
              <a:defRPr sz="1813"/>
            </a:lvl7pPr>
            <a:lvl8pPr marL="3627013" indent="0" algn="ctr">
              <a:buNone/>
              <a:defRPr sz="1813"/>
            </a:lvl8pPr>
            <a:lvl9pPr marL="4145158" indent="0" algn="ctr">
              <a:buNone/>
              <a:defRPr sz="1813"/>
            </a:lvl9pPr>
          </a:lstStyle>
          <a:p>
            <a:r>
              <a:rPr lang="en-US"/>
              <a:t>Click to edit Master subtitle style</a:t>
            </a:r>
          </a:p>
        </p:txBody>
      </p:sp>
      <p:sp>
        <p:nvSpPr>
          <p:cNvPr id="4" name="Date Placeholder 3">
            <a:extLst>
              <a:ext uri="{FF2B5EF4-FFF2-40B4-BE49-F238E27FC236}">
                <a16:creationId xmlns:a16="http://schemas.microsoft.com/office/drawing/2014/main" id="{AC320511-F6FC-8727-6CA2-6D00BA06C2C0}"/>
              </a:ext>
            </a:extLst>
          </p:cNvPr>
          <p:cNvSpPr>
            <a:spLocks noGrp="1"/>
          </p:cNvSpPr>
          <p:nvPr>
            <p:ph type="dt" sz="half" idx="10"/>
          </p:nvPr>
        </p:nvSpPr>
        <p:spPr/>
        <p:txBody>
          <a:bodyPr/>
          <a:lstStyle/>
          <a:p>
            <a:fld id="{4D479E4B-0543-4587-8082-F690C32EC97D}" type="datetimeFigureOut">
              <a:rPr lang="en-US" smtClean="0"/>
              <a:t>7/24/2025</a:t>
            </a:fld>
            <a:endParaRPr lang="en-US"/>
          </a:p>
        </p:txBody>
      </p:sp>
      <p:sp>
        <p:nvSpPr>
          <p:cNvPr id="5" name="Footer Placeholder 4">
            <a:extLst>
              <a:ext uri="{FF2B5EF4-FFF2-40B4-BE49-F238E27FC236}">
                <a16:creationId xmlns:a16="http://schemas.microsoft.com/office/drawing/2014/main" id="{0B7DA0DE-7E84-B2EB-357F-B17D0FA1B3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1E098F-0918-6D1B-813E-ECB880E9186B}"/>
              </a:ext>
            </a:extLst>
          </p:cNvPr>
          <p:cNvSpPr>
            <a:spLocks noGrp="1"/>
          </p:cNvSpPr>
          <p:nvPr>
            <p:ph type="sldNum" sz="quarter" idx="12"/>
          </p:nvPr>
        </p:nvSpPr>
        <p:spPr/>
        <p:txBody>
          <a:bodyPr/>
          <a:lstStyle/>
          <a:p>
            <a:fld id="{1BE7A776-39B9-425C-BB2A-7DDCA8527E44}" type="slidenum">
              <a:rPr lang="en-US" smtClean="0"/>
              <a:t>‹#›</a:t>
            </a:fld>
            <a:endParaRPr lang="en-US"/>
          </a:p>
        </p:txBody>
      </p:sp>
    </p:spTree>
    <p:extLst>
      <p:ext uri="{BB962C8B-B14F-4D97-AF65-F5344CB8AC3E}">
        <p14:creationId xmlns:p14="http://schemas.microsoft.com/office/powerpoint/2010/main" val="21905256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04A94-479A-0286-DEC4-936375A9978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736F9A0-6340-4B63-4839-51CA56CB180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51097D-F9EB-C6BE-CCC0-8DA146CC9B2E}"/>
              </a:ext>
            </a:extLst>
          </p:cNvPr>
          <p:cNvSpPr>
            <a:spLocks noGrp="1"/>
          </p:cNvSpPr>
          <p:nvPr>
            <p:ph type="dt" sz="half" idx="10"/>
          </p:nvPr>
        </p:nvSpPr>
        <p:spPr/>
        <p:txBody>
          <a:bodyPr/>
          <a:lstStyle/>
          <a:p>
            <a:fld id="{4D479E4B-0543-4587-8082-F690C32EC97D}" type="datetimeFigureOut">
              <a:rPr lang="en-US" smtClean="0"/>
              <a:t>7/24/2025</a:t>
            </a:fld>
            <a:endParaRPr lang="en-US"/>
          </a:p>
        </p:txBody>
      </p:sp>
      <p:sp>
        <p:nvSpPr>
          <p:cNvPr id="5" name="Footer Placeholder 4">
            <a:extLst>
              <a:ext uri="{FF2B5EF4-FFF2-40B4-BE49-F238E27FC236}">
                <a16:creationId xmlns:a16="http://schemas.microsoft.com/office/drawing/2014/main" id="{64641AD1-C485-9045-C868-787FAC9DD5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F4F663-6911-A015-EAF5-F6E981E10ABC}"/>
              </a:ext>
            </a:extLst>
          </p:cNvPr>
          <p:cNvSpPr>
            <a:spLocks noGrp="1"/>
          </p:cNvSpPr>
          <p:nvPr>
            <p:ph type="sldNum" sz="quarter" idx="12"/>
          </p:nvPr>
        </p:nvSpPr>
        <p:spPr/>
        <p:txBody>
          <a:bodyPr/>
          <a:lstStyle/>
          <a:p>
            <a:fld id="{1BE7A776-39B9-425C-BB2A-7DDCA8527E44}" type="slidenum">
              <a:rPr lang="en-US" smtClean="0"/>
              <a:t>‹#›</a:t>
            </a:fld>
            <a:endParaRPr lang="en-US"/>
          </a:p>
        </p:txBody>
      </p:sp>
    </p:spTree>
    <p:extLst>
      <p:ext uri="{BB962C8B-B14F-4D97-AF65-F5344CB8AC3E}">
        <p14:creationId xmlns:p14="http://schemas.microsoft.com/office/powerpoint/2010/main" val="31937125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94C6C-B88D-351E-B593-3EF7896C57E8}"/>
              </a:ext>
            </a:extLst>
          </p:cNvPr>
          <p:cNvSpPr>
            <a:spLocks noGrp="1"/>
          </p:cNvSpPr>
          <p:nvPr>
            <p:ph type="title"/>
          </p:nvPr>
        </p:nvSpPr>
        <p:spPr>
          <a:xfrm>
            <a:off x="942763" y="1937704"/>
            <a:ext cx="11917680" cy="3233102"/>
          </a:xfrm>
        </p:spPr>
        <p:txBody>
          <a:bodyPr anchor="b"/>
          <a:lstStyle>
            <a:lvl1pPr>
              <a:defRPr sz="6800"/>
            </a:lvl1pPr>
          </a:lstStyle>
          <a:p>
            <a:r>
              <a:rPr lang="en-US"/>
              <a:t>Click to edit Master title style</a:t>
            </a:r>
          </a:p>
        </p:txBody>
      </p:sp>
      <p:sp>
        <p:nvSpPr>
          <p:cNvPr id="3" name="Text Placeholder 2">
            <a:extLst>
              <a:ext uri="{FF2B5EF4-FFF2-40B4-BE49-F238E27FC236}">
                <a16:creationId xmlns:a16="http://schemas.microsoft.com/office/drawing/2014/main" id="{06336045-69D3-58AE-F205-5F99BBF88F65}"/>
              </a:ext>
            </a:extLst>
          </p:cNvPr>
          <p:cNvSpPr>
            <a:spLocks noGrp="1"/>
          </p:cNvSpPr>
          <p:nvPr>
            <p:ph type="body" idx="1"/>
          </p:nvPr>
        </p:nvSpPr>
        <p:spPr>
          <a:xfrm>
            <a:off x="942763" y="5201392"/>
            <a:ext cx="11917680" cy="1700212"/>
          </a:xfrm>
        </p:spPr>
        <p:txBody>
          <a:bodyPr/>
          <a:lstStyle>
            <a:lvl1pPr marL="0" indent="0">
              <a:buNone/>
              <a:defRPr sz="2720">
                <a:solidFill>
                  <a:schemeClr val="tx1">
                    <a:tint val="75000"/>
                  </a:schemeClr>
                </a:solidFill>
              </a:defRPr>
            </a:lvl1pPr>
            <a:lvl2pPr marL="518145" indent="0">
              <a:buNone/>
              <a:defRPr sz="2267">
                <a:solidFill>
                  <a:schemeClr val="tx1">
                    <a:tint val="75000"/>
                  </a:schemeClr>
                </a:solidFill>
              </a:defRPr>
            </a:lvl2pPr>
            <a:lvl3pPr marL="1036290" indent="0">
              <a:buNone/>
              <a:defRPr sz="2040">
                <a:solidFill>
                  <a:schemeClr val="tx1">
                    <a:tint val="75000"/>
                  </a:schemeClr>
                </a:solidFill>
              </a:defRPr>
            </a:lvl3pPr>
            <a:lvl4pPr marL="1554434" indent="0">
              <a:buNone/>
              <a:defRPr sz="1813">
                <a:solidFill>
                  <a:schemeClr val="tx1">
                    <a:tint val="75000"/>
                  </a:schemeClr>
                </a:solidFill>
              </a:defRPr>
            </a:lvl4pPr>
            <a:lvl5pPr marL="2072579" indent="0">
              <a:buNone/>
              <a:defRPr sz="1813">
                <a:solidFill>
                  <a:schemeClr val="tx1">
                    <a:tint val="75000"/>
                  </a:schemeClr>
                </a:solidFill>
              </a:defRPr>
            </a:lvl5pPr>
            <a:lvl6pPr marL="2590724" indent="0">
              <a:buNone/>
              <a:defRPr sz="1813">
                <a:solidFill>
                  <a:schemeClr val="tx1">
                    <a:tint val="75000"/>
                  </a:schemeClr>
                </a:solidFill>
              </a:defRPr>
            </a:lvl6pPr>
            <a:lvl7pPr marL="3108869" indent="0">
              <a:buNone/>
              <a:defRPr sz="1813">
                <a:solidFill>
                  <a:schemeClr val="tx1">
                    <a:tint val="75000"/>
                  </a:schemeClr>
                </a:solidFill>
              </a:defRPr>
            </a:lvl7pPr>
            <a:lvl8pPr marL="3627013" indent="0">
              <a:buNone/>
              <a:defRPr sz="1813">
                <a:solidFill>
                  <a:schemeClr val="tx1">
                    <a:tint val="75000"/>
                  </a:schemeClr>
                </a:solidFill>
              </a:defRPr>
            </a:lvl8pPr>
            <a:lvl9pPr marL="4145158" indent="0">
              <a:buNone/>
              <a:defRPr sz="1813">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25E2732-C9B7-FF64-B2E1-976676FE7408}"/>
              </a:ext>
            </a:extLst>
          </p:cNvPr>
          <p:cNvSpPr>
            <a:spLocks noGrp="1"/>
          </p:cNvSpPr>
          <p:nvPr>
            <p:ph type="dt" sz="half" idx="10"/>
          </p:nvPr>
        </p:nvSpPr>
        <p:spPr/>
        <p:txBody>
          <a:bodyPr/>
          <a:lstStyle/>
          <a:p>
            <a:fld id="{4D479E4B-0543-4587-8082-F690C32EC97D}" type="datetimeFigureOut">
              <a:rPr lang="en-US" smtClean="0"/>
              <a:t>7/24/2025</a:t>
            </a:fld>
            <a:endParaRPr lang="en-US"/>
          </a:p>
        </p:txBody>
      </p:sp>
      <p:sp>
        <p:nvSpPr>
          <p:cNvPr id="5" name="Footer Placeholder 4">
            <a:extLst>
              <a:ext uri="{FF2B5EF4-FFF2-40B4-BE49-F238E27FC236}">
                <a16:creationId xmlns:a16="http://schemas.microsoft.com/office/drawing/2014/main" id="{D92BDCDD-00F6-CEA0-EA90-B34017F6B6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5189B8-E91C-CDE7-2C54-3C6385828F32}"/>
              </a:ext>
            </a:extLst>
          </p:cNvPr>
          <p:cNvSpPr>
            <a:spLocks noGrp="1"/>
          </p:cNvSpPr>
          <p:nvPr>
            <p:ph type="sldNum" sz="quarter" idx="12"/>
          </p:nvPr>
        </p:nvSpPr>
        <p:spPr/>
        <p:txBody>
          <a:bodyPr/>
          <a:lstStyle/>
          <a:p>
            <a:fld id="{1BE7A776-39B9-425C-BB2A-7DDCA8527E44}" type="slidenum">
              <a:rPr lang="en-US" smtClean="0"/>
              <a:t>‹#›</a:t>
            </a:fld>
            <a:endParaRPr lang="en-US"/>
          </a:p>
        </p:txBody>
      </p:sp>
    </p:spTree>
    <p:extLst>
      <p:ext uri="{BB962C8B-B14F-4D97-AF65-F5344CB8AC3E}">
        <p14:creationId xmlns:p14="http://schemas.microsoft.com/office/powerpoint/2010/main" val="3158381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5_Nuveen Title Slid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CCA370ED-9E32-5B47-9C0E-56E28D51AF90}"/>
              </a:ext>
            </a:extLst>
          </p:cNvPr>
          <p:cNvSpPr/>
          <p:nvPr userDrawn="1"/>
        </p:nvSpPr>
        <p:spPr>
          <a:xfrm>
            <a:off x="0" y="0"/>
            <a:ext cx="13817600" cy="7086600"/>
          </a:xfrm>
          <a:prstGeom prst="rect">
            <a:avLst/>
          </a:prstGeom>
          <a:solidFill>
            <a:schemeClr val="tx2"/>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1800"/>
          </a:p>
        </p:txBody>
      </p:sp>
      <p:pic>
        <p:nvPicPr>
          <p:cNvPr id="15" name="Picture 1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1859" y="-76200"/>
            <a:ext cx="4142154" cy="2019300"/>
          </a:xfrm>
          <a:prstGeom prst="rect">
            <a:avLst/>
          </a:prstGeom>
        </p:spPr>
      </p:pic>
      <p:sp>
        <p:nvSpPr>
          <p:cNvPr id="2" name="Title 1"/>
          <p:cNvSpPr>
            <a:spLocks noGrp="1"/>
          </p:cNvSpPr>
          <p:nvPr>
            <p:ph type="ctrTitle"/>
          </p:nvPr>
        </p:nvSpPr>
        <p:spPr>
          <a:xfrm>
            <a:off x="628072" y="2133600"/>
            <a:ext cx="12452927" cy="2743200"/>
          </a:xfrm>
        </p:spPr>
        <p:txBody>
          <a:bodyPr lIns="0" tIns="0" rIns="0" bIns="0" anchor="t">
            <a:noAutofit/>
          </a:bodyPr>
          <a:lstStyle>
            <a:lvl1pPr algn="l">
              <a:defRPr sz="5000" b="1">
                <a:solidFill>
                  <a:schemeClr val="bg1"/>
                </a:solidFill>
                <a:latin typeface="+mn-lt"/>
              </a:defRPr>
            </a:lvl1pPr>
          </a:lstStyle>
          <a:p>
            <a:endParaRPr lang="en-US" dirty="0"/>
          </a:p>
        </p:txBody>
      </p:sp>
      <p:sp>
        <p:nvSpPr>
          <p:cNvPr id="12" name="Text Placeholder 14"/>
          <p:cNvSpPr>
            <a:spLocks noGrp="1"/>
          </p:cNvSpPr>
          <p:nvPr>
            <p:ph type="body" sz="quarter" idx="15" hasCustomPrompt="1"/>
          </p:nvPr>
        </p:nvSpPr>
        <p:spPr>
          <a:xfrm>
            <a:off x="628073" y="7214785"/>
            <a:ext cx="12561455" cy="304800"/>
          </a:xfrm>
        </p:spPr>
        <p:txBody>
          <a:bodyPr/>
          <a:lstStyle>
            <a:lvl1pPr marL="0" marR="0" indent="0" algn="l" defTabSz="502920" rtl="0" eaLnBrk="1" fontAlgn="auto" latinLnBrk="0" hangingPunct="1">
              <a:lnSpc>
                <a:spcPct val="100000"/>
              </a:lnSpc>
              <a:spcBef>
                <a:spcPts val="0"/>
              </a:spcBef>
              <a:spcAft>
                <a:spcPts val="0"/>
              </a:spcAft>
              <a:buClrTx/>
              <a:buSzTx/>
              <a:buFont typeface="Arial"/>
              <a:buNone/>
              <a:tabLst/>
              <a:defRPr sz="1000" b="1" cap="all" baseline="0">
                <a:solidFill>
                  <a:srgbClr val="7F7F7F"/>
                </a:solidFill>
                <a:latin typeface="Arial Narrow" panose="020B0606020202030204" pitchFamily="34" charset="0"/>
              </a:defRPr>
            </a:lvl1pPr>
          </a:lstStyle>
          <a:p>
            <a:pPr>
              <a:spcAft>
                <a:spcPts val="0"/>
              </a:spcAft>
            </a:pPr>
            <a:r>
              <a:rPr lang="en-US" b="1" dirty="0"/>
              <a:t>OPINION PIECE. PLEASE SEE IMPORTANT DISCLOSURES IN THE ENDNOTES. </a:t>
            </a:r>
          </a:p>
        </p:txBody>
      </p:sp>
      <p:sp>
        <p:nvSpPr>
          <p:cNvPr id="19" name="Text Placeholder 16"/>
          <p:cNvSpPr>
            <a:spLocks noGrp="1"/>
          </p:cNvSpPr>
          <p:nvPr>
            <p:ph type="body" sz="quarter" idx="11" hasCustomPrompt="1"/>
          </p:nvPr>
        </p:nvSpPr>
        <p:spPr>
          <a:xfrm>
            <a:off x="628072" y="5791200"/>
            <a:ext cx="5061527" cy="732874"/>
          </a:xfrm>
        </p:spPr>
        <p:txBody>
          <a:bodyPr lIns="0" tIns="0" rIns="0" bIns="0" anchor="t">
            <a:noAutofit/>
          </a:bodyPr>
          <a:lstStyle>
            <a:lvl1pPr marL="0" indent="0">
              <a:lnSpc>
                <a:spcPct val="100000"/>
              </a:lnSpc>
              <a:spcAft>
                <a:spcPts val="600"/>
              </a:spcAft>
              <a:buNone/>
              <a:defRPr sz="2400" b="1">
                <a:solidFill>
                  <a:schemeClr val="accent1"/>
                </a:solidFill>
              </a:defRPr>
            </a:lvl1pPr>
            <a:lvl2pPr>
              <a:defRPr sz="880"/>
            </a:lvl2pPr>
            <a:lvl3pPr>
              <a:defRPr sz="880"/>
            </a:lvl3pPr>
            <a:lvl4pPr>
              <a:defRPr sz="880"/>
            </a:lvl4pPr>
            <a:lvl5pPr>
              <a:defRPr sz="880"/>
            </a:lvl5pPr>
          </a:lstStyle>
          <a:p>
            <a:pPr lvl="0"/>
            <a:r>
              <a:rPr lang="en-US" dirty="0"/>
              <a:t>Click to edit date</a:t>
            </a:r>
          </a:p>
        </p:txBody>
      </p:sp>
    </p:spTree>
    <p:extLst>
      <p:ext uri="{BB962C8B-B14F-4D97-AF65-F5344CB8AC3E}">
        <p14:creationId xmlns:p14="http://schemas.microsoft.com/office/powerpoint/2010/main" val="1548983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B">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074" y="630936"/>
            <a:ext cx="9938326" cy="1049338"/>
          </a:xfrm>
        </p:spPr>
        <p:txBody>
          <a:bodyPr lIns="0" tIns="0" rIns="0" bIns="0" anchor="t">
            <a:noAutofit/>
          </a:bodyPr>
          <a:lstStyle>
            <a:lvl1pPr marL="12700" indent="0" algn="l" defTabSz="502920" rtl="0" eaLnBrk="1" latinLnBrk="0" hangingPunct="1">
              <a:buFont typeface="+mj-lt"/>
              <a:buNone/>
              <a:defRPr lang="en-US" sz="4000" b="1" kern="1200" spc="-10" baseline="0" dirty="0">
                <a:solidFill>
                  <a:schemeClr val="bg2"/>
                </a:solidFill>
                <a:latin typeface="Georgia"/>
                <a:ea typeface="+mj-ea"/>
                <a:cs typeface="Georgia"/>
              </a:defRPr>
            </a:lvl1pPr>
          </a:lstStyle>
          <a:p>
            <a:r>
              <a:rPr lang="en-US" dirty="0"/>
              <a:t>Divider Page</a:t>
            </a:r>
          </a:p>
        </p:txBody>
      </p:sp>
    </p:spTree>
    <p:extLst>
      <p:ext uri="{BB962C8B-B14F-4D97-AF65-F5344CB8AC3E}">
        <p14:creationId xmlns:p14="http://schemas.microsoft.com/office/powerpoint/2010/main" val="2909909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Divider B">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074" y="630936"/>
            <a:ext cx="9938326" cy="1049338"/>
          </a:xfrm>
        </p:spPr>
        <p:txBody>
          <a:bodyPr lIns="0" tIns="0" rIns="0" bIns="0" anchor="t">
            <a:noAutofit/>
          </a:bodyPr>
          <a:lstStyle>
            <a:lvl1pPr marL="12700" indent="0" algn="l" defTabSz="502920" rtl="0" eaLnBrk="1" latinLnBrk="0" hangingPunct="1">
              <a:buFont typeface="+mj-lt"/>
              <a:buNone/>
              <a:defRPr lang="en-US" sz="4000" b="1" kern="1200" spc="-10" baseline="0" dirty="0">
                <a:solidFill>
                  <a:schemeClr val="bg2"/>
                </a:solidFill>
                <a:latin typeface="Georgia"/>
                <a:ea typeface="+mj-ea"/>
                <a:cs typeface="Georgia"/>
              </a:defRPr>
            </a:lvl1pPr>
          </a:lstStyle>
          <a:p>
            <a:r>
              <a:rPr lang="en-US" dirty="0"/>
              <a:t>Divider Page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Quote 1">
    <p:spTree>
      <p:nvGrpSpPr>
        <p:cNvPr id="1" name=""/>
        <p:cNvGrpSpPr/>
        <p:nvPr/>
      </p:nvGrpSpPr>
      <p:grpSpPr>
        <a:xfrm>
          <a:off x="0" y="0"/>
          <a:ext cx="0" cy="0"/>
          <a:chOff x="0" y="0"/>
          <a:chExt cx="0" cy="0"/>
        </a:xfrm>
      </p:grpSpPr>
      <p:sp>
        <p:nvSpPr>
          <p:cNvPr id="6" name="Rectangle 13">
            <a:extLst>
              <a:ext uri="{FF2B5EF4-FFF2-40B4-BE49-F238E27FC236}">
                <a16:creationId xmlns:a16="http://schemas.microsoft.com/office/drawing/2014/main" id="{6C79A299-BD27-11A5-3E0F-783A93AEE9A5}"/>
              </a:ext>
            </a:extLst>
          </p:cNvPr>
          <p:cNvSpPr/>
          <p:nvPr userDrawn="1"/>
        </p:nvSpPr>
        <p:spPr>
          <a:xfrm>
            <a:off x="8294732" y="-5863"/>
            <a:ext cx="5548268" cy="6824704"/>
          </a:xfrm>
          <a:custGeom>
            <a:avLst/>
            <a:gdLst>
              <a:gd name="connsiteX0" fmla="*/ 0 w 13817600"/>
              <a:gd name="connsiteY0" fmla="*/ 0 h 7772400"/>
              <a:gd name="connsiteX1" fmla="*/ 13817600 w 13817600"/>
              <a:gd name="connsiteY1" fmla="*/ 0 h 7772400"/>
              <a:gd name="connsiteX2" fmla="*/ 13817600 w 13817600"/>
              <a:gd name="connsiteY2" fmla="*/ 7772400 h 7772400"/>
              <a:gd name="connsiteX3" fmla="*/ 0 w 13817600"/>
              <a:gd name="connsiteY3" fmla="*/ 7772400 h 7772400"/>
              <a:gd name="connsiteX4" fmla="*/ 0 w 13817600"/>
              <a:gd name="connsiteY4" fmla="*/ 0 h 7772400"/>
              <a:gd name="connsiteX0" fmla="*/ 4490977 w 13817600"/>
              <a:gd name="connsiteY0" fmla="*/ 0 h 7772400"/>
              <a:gd name="connsiteX1" fmla="*/ 13817600 w 13817600"/>
              <a:gd name="connsiteY1" fmla="*/ 0 h 7772400"/>
              <a:gd name="connsiteX2" fmla="*/ 13817600 w 13817600"/>
              <a:gd name="connsiteY2" fmla="*/ 7772400 h 7772400"/>
              <a:gd name="connsiteX3" fmla="*/ 0 w 13817600"/>
              <a:gd name="connsiteY3" fmla="*/ 7772400 h 7772400"/>
              <a:gd name="connsiteX4" fmla="*/ 4490977 w 13817600"/>
              <a:gd name="connsiteY4" fmla="*/ 0 h 7772400"/>
              <a:gd name="connsiteX0" fmla="*/ 5671595 w 13817600"/>
              <a:gd name="connsiteY0" fmla="*/ 0 h 7772400"/>
              <a:gd name="connsiteX1" fmla="*/ 13817600 w 13817600"/>
              <a:gd name="connsiteY1" fmla="*/ 0 h 7772400"/>
              <a:gd name="connsiteX2" fmla="*/ 13817600 w 13817600"/>
              <a:gd name="connsiteY2" fmla="*/ 7772400 h 7772400"/>
              <a:gd name="connsiteX3" fmla="*/ 0 w 13817600"/>
              <a:gd name="connsiteY3" fmla="*/ 7772400 h 7772400"/>
              <a:gd name="connsiteX4" fmla="*/ 5671595 w 13817600"/>
              <a:gd name="connsiteY4" fmla="*/ 0 h 7772400"/>
              <a:gd name="connsiteX0" fmla="*/ 6281195 w 13817600"/>
              <a:gd name="connsiteY0" fmla="*/ 0 h 7788442"/>
              <a:gd name="connsiteX1" fmla="*/ 13817600 w 13817600"/>
              <a:gd name="connsiteY1" fmla="*/ 16042 h 7788442"/>
              <a:gd name="connsiteX2" fmla="*/ 13817600 w 13817600"/>
              <a:gd name="connsiteY2" fmla="*/ 7788442 h 7788442"/>
              <a:gd name="connsiteX3" fmla="*/ 0 w 13817600"/>
              <a:gd name="connsiteY3" fmla="*/ 7788442 h 7788442"/>
              <a:gd name="connsiteX4" fmla="*/ 6281195 w 13817600"/>
              <a:gd name="connsiteY4" fmla="*/ 0 h 7788442"/>
              <a:gd name="connsiteX0" fmla="*/ 6281195 w 13817600"/>
              <a:gd name="connsiteY0" fmla="*/ 0 h 7788442"/>
              <a:gd name="connsiteX1" fmla="*/ 13817600 w 13817600"/>
              <a:gd name="connsiteY1" fmla="*/ 7788442 h 7788442"/>
              <a:gd name="connsiteX2" fmla="*/ 0 w 13817600"/>
              <a:gd name="connsiteY2" fmla="*/ 7788442 h 7788442"/>
              <a:gd name="connsiteX3" fmla="*/ 6281195 w 13817600"/>
              <a:gd name="connsiteY3" fmla="*/ 0 h 7788442"/>
              <a:gd name="connsiteX0" fmla="*/ 6281195 w 6285060"/>
              <a:gd name="connsiteY0" fmla="*/ 0 h 7788442"/>
              <a:gd name="connsiteX1" fmla="*/ 6285060 w 6285060"/>
              <a:gd name="connsiteY1" fmla="*/ 7770114 h 7788442"/>
              <a:gd name="connsiteX2" fmla="*/ 0 w 6285060"/>
              <a:gd name="connsiteY2" fmla="*/ 7788442 h 7788442"/>
              <a:gd name="connsiteX3" fmla="*/ 6281195 w 6285060"/>
              <a:gd name="connsiteY3" fmla="*/ 0 h 7788442"/>
              <a:gd name="connsiteX0" fmla="*/ 6281195 w 6311847"/>
              <a:gd name="connsiteY0" fmla="*/ 0 h 7803597"/>
              <a:gd name="connsiteX1" fmla="*/ 6311847 w 6311847"/>
              <a:gd name="connsiteY1" fmla="*/ 7803597 h 7803597"/>
              <a:gd name="connsiteX2" fmla="*/ 0 w 6311847"/>
              <a:gd name="connsiteY2" fmla="*/ 7788442 h 7803597"/>
              <a:gd name="connsiteX3" fmla="*/ 6281195 w 6311847"/>
              <a:gd name="connsiteY3" fmla="*/ 0 h 7803597"/>
              <a:gd name="connsiteX0" fmla="*/ 6281195 w 6338633"/>
              <a:gd name="connsiteY0" fmla="*/ 0 h 7810294"/>
              <a:gd name="connsiteX1" fmla="*/ 6338633 w 6338633"/>
              <a:gd name="connsiteY1" fmla="*/ 7810294 h 7810294"/>
              <a:gd name="connsiteX2" fmla="*/ 0 w 6338633"/>
              <a:gd name="connsiteY2" fmla="*/ 7788442 h 7810294"/>
              <a:gd name="connsiteX3" fmla="*/ 6281195 w 6338633"/>
              <a:gd name="connsiteY3" fmla="*/ 0 h 7810294"/>
              <a:gd name="connsiteX0" fmla="*/ 6321374 w 6338633"/>
              <a:gd name="connsiteY0" fmla="*/ 0 h 7816991"/>
              <a:gd name="connsiteX1" fmla="*/ 6338633 w 6338633"/>
              <a:gd name="connsiteY1" fmla="*/ 7816991 h 7816991"/>
              <a:gd name="connsiteX2" fmla="*/ 0 w 6338633"/>
              <a:gd name="connsiteY2" fmla="*/ 7795139 h 7816991"/>
              <a:gd name="connsiteX3" fmla="*/ 6321374 w 6338633"/>
              <a:gd name="connsiteY3" fmla="*/ 0 h 7816991"/>
              <a:gd name="connsiteX0" fmla="*/ 6321374 w 6325240"/>
              <a:gd name="connsiteY0" fmla="*/ 0 h 7810294"/>
              <a:gd name="connsiteX1" fmla="*/ 6325240 w 6325240"/>
              <a:gd name="connsiteY1" fmla="*/ 7810294 h 7810294"/>
              <a:gd name="connsiteX2" fmla="*/ 0 w 6325240"/>
              <a:gd name="connsiteY2" fmla="*/ 7795139 h 7810294"/>
              <a:gd name="connsiteX3" fmla="*/ 6321374 w 6325240"/>
              <a:gd name="connsiteY3" fmla="*/ 0 h 7810294"/>
              <a:gd name="connsiteX0" fmla="*/ 6321374 w 6338633"/>
              <a:gd name="connsiteY0" fmla="*/ 0 h 7796901"/>
              <a:gd name="connsiteX1" fmla="*/ 6338633 w 6338633"/>
              <a:gd name="connsiteY1" fmla="*/ 7796901 h 7796901"/>
              <a:gd name="connsiteX2" fmla="*/ 0 w 6338633"/>
              <a:gd name="connsiteY2" fmla="*/ 7795139 h 7796901"/>
              <a:gd name="connsiteX3" fmla="*/ 6321374 w 6338633"/>
              <a:gd name="connsiteY3" fmla="*/ 0 h 7796901"/>
            </a:gdLst>
            <a:ahLst/>
            <a:cxnLst>
              <a:cxn ang="0">
                <a:pos x="connsiteX0" y="connsiteY0"/>
              </a:cxn>
              <a:cxn ang="0">
                <a:pos x="connsiteX1" y="connsiteY1"/>
              </a:cxn>
              <a:cxn ang="0">
                <a:pos x="connsiteX2" y="connsiteY2"/>
              </a:cxn>
              <a:cxn ang="0">
                <a:pos x="connsiteX3" y="connsiteY3"/>
              </a:cxn>
            </a:cxnLst>
            <a:rect l="l" t="t" r="r" b="b"/>
            <a:pathLst>
              <a:path w="6338633" h="7796901">
                <a:moveTo>
                  <a:pt x="6321374" y="0"/>
                </a:moveTo>
                <a:cubicBezTo>
                  <a:pt x="6322662" y="2590038"/>
                  <a:pt x="6337345" y="5206863"/>
                  <a:pt x="6338633" y="7796901"/>
                </a:cubicBezTo>
                <a:lnTo>
                  <a:pt x="0" y="7795139"/>
                </a:lnTo>
                <a:lnTo>
                  <a:pt x="6321374" y="0"/>
                </a:lnTo>
                <a:close/>
              </a:path>
            </a:pathLst>
          </a:custGeom>
          <a:solidFill>
            <a:schemeClr val="accent6"/>
          </a:solidFill>
          <a:ln>
            <a:noFill/>
          </a:ln>
        </p:spPr>
        <p:style>
          <a:lnRef idx="2">
            <a:schemeClr val="accent1"/>
          </a:lnRef>
          <a:fillRef idx="1">
            <a:schemeClr val="lt1"/>
          </a:fillRef>
          <a:effectRef idx="0">
            <a:schemeClr val="accent1"/>
          </a:effectRef>
          <a:fontRef idx="minor">
            <a:schemeClr val="dk1"/>
          </a:fontRef>
        </p:style>
        <p:txBody>
          <a:bodyPr lIns="0" tIns="0" rIns="0" bIns="0" rtlCol="0" anchor="ctr"/>
          <a:lstStyle/>
          <a:p>
            <a:pPr algn="ctr"/>
            <a:endParaRPr lang="en-US"/>
          </a:p>
        </p:txBody>
      </p:sp>
      <p:sp>
        <p:nvSpPr>
          <p:cNvPr id="4" name="Rectangle 14">
            <a:extLst>
              <a:ext uri="{FF2B5EF4-FFF2-40B4-BE49-F238E27FC236}">
                <a16:creationId xmlns:a16="http://schemas.microsoft.com/office/drawing/2014/main" id="{848A89FA-407C-4E20-65D7-98276FD401B4}"/>
              </a:ext>
            </a:extLst>
          </p:cNvPr>
          <p:cNvSpPr/>
          <p:nvPr userDrawn="1"/>
        </p:nvSpPr>
        <p:spPr>
          <a:xfrm>
            <a:off x="9423400" y="0"/>
            <a:ext cx="4394200" cy="2240967"/>
          </a:xfrm>
          <a:custGeom>
            <a:avLst/>
            <a:gdLst>
              <a:gd name="connsiteX0" fmla="*/ 0 w 9804400"/>
              <a:gd name="connsiteY0" fmla="*/ 0 h 5000077"/>
              <a:gd name="connsiteX1" fmla="*/ 9804400 w 9804400"/>
              <a:gd name="connsiteY1" fmla="*/ 0 h 5000077"/>
              <a:gd name="connsiteX2" fmla="*/ 9804400 w 9804400"/>
              <a:gd name="connsiteY2" fmla="*/ 5000077 h 5000077"/>
              <a:gd name="connsiteX3" fmla="*/ 0 w 9804400"/>
              <a:gd name="connsiteY3" fmla="*/ 5000077 h 5000077"/>
              <a:gd name="connsiteX4" fmla="*/ 0 w 9804400"/>
              <a:gd name="connsiteY4" fmla="*/ 0 h 5000077"/>
              <a:gd name="connsiteX0" fmla="*/ 0 w 9804400"/>
              <a:gd name="connsiteY0" fmla="*/ 0 h 5000077"/>
              <a:gd name="connsiteX1" fmla="*/ 9804400 w 9804400"/>
              <a:gd name="connsiteY1" fmla="*/ 0 h 5000077"/>
              <a:gd name="connsiteX2" fmla="*/ 9804400 w 9804400"/>
              <a:gd name="connsiteY2" fmla="*/ 5000077 h 5000077"/>
              <a:gd name="connsiteX3" fmla="*/ 0 w 9804400"/>
              <a:gd name="connsiteY3" fmla="*/ 0 h 5000077"/>
            </a:gdLst>
            <a:ahLst/>
            <a:cxnLst>
              <a:cxn ang="0">
                <a:pos x="connsiteX0" y="connsiteY0"/>
              </a:cxn>
              <a:cxn ang="0">
                <a:pos x="connsiteX1" y="connsiteY1"/>
              </a:cxn>
              <a:cxn ang="0">
                <a:pos x="connsiteX2" y="connsiteY2"/>
              </a:cxn>
              <a:cxn ang="0">
                <a:pos x="connsiteX3" y="connsiteY3"/>
              </a:cxn>
            </a:cxnLst>
            <a:rect l="l" t="t" r="r" b="b"/>
            <a:pathLst>
              <a:path w="9804400" h="5000077">
                <a:moveTo>
                  <a:pt x="0" y="0"/>
                </a:moveTo>
                <a:lnTo>
                  <a:pt x="9804400" y="0"/>
                </a:lnTo>
                <a:lnTo>
                  <a:pt x="9804400" y="5000077"/>
                </a:lnTo>
                <a:lnTo>
                  <a:pt x="0" y="0"/>
                </a:lnTo>
                <a:close/>
              </a:path>
            </a:pathLst>
          </a:custGeom>
          <a:solidFill>
            <a:schemeClr val="tx2">
              <a:alpha val="19762"/>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Quote 1">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102D747A-2947-93DA-E7A9-49EBA7D09E29}"/>
              </a:ext>
            </a:extLst>
          </p:cNvPr>
          <p:cNvGrpSpPr/>
          <p:nvPr userDrawn="1"/>
        </p:nvGrpSpPr>
        <p:grpSpPr>
          <a:xfrm flipH="1">
            <a:off x="-11068" y="-5863"/>
            <a:ext cx="5548268" cy="6824704"/>
            <a:chOff x="8294732" y="-5863"/>
            <a:chExt cx="5548268" cy="6824704"/>
          </a:xfrm>
        </p:grpSpPr>
        <p:sp>
          <p:nvSpPr>
            <p:cNvPr id="6" name="Rectangle 13">
              <a:extLst>
                <a:ext uri="{FF2B5EF4-FFF2-40B4-BE49-F238E27FC236}">
                  <a16:creationId xmlns:a16="http://schemas.microsoft.com/office/drawing/2014/main" id="{6C79A299-BD27-11A5-3E0F-783A93AEE9A5}"/>
                </a:ext>
              </a:extLst>
            </p:cNvPr>
            <p:cNvSpPr/>
            <p:nvPr userDrawn="1"/>
          </p:nvSpPr>
          <p:spPr>
            <a:xfrm>
              <a:off x="8294732" y="-5863"/>
              <a:ext cx="5548268" cy="6824704"/>
            </a:xfrm>
            <a:custGeom>
              <a:avLst/>
              <a:gdLst>
                <a:gd name="connsiteX0" fmla="*/ 0 w 13817600"/>
                <a:gd name="connsiteY0" fmla="*/ 0 h 7772400"/>
                <a:gd name="connsiteX1" fmla="*/ 13817600 w 13817600"/>
                <a:gd name="connsiteY1" fmla="*/ 0 h 7772400"/>
                <a:gd name="connsiteX2" fmla="*/ 13817600 w 13817600"/>
                <a:gd name="connsiteY2" fmla="*/ 7772400 h 7772400"/>
                <a:gd name="connsiteX3" fmla="*/ 0 w 13817600"/>
                <a:gd name="connsiteY3" fmla="*/ 7772400 h 7772400"/>
                <a:gd name="connsiteX4" fmla="*/ 0 w 13817600"/>
                <a:gd name="connsiteY4" fmla="*/ 0 h 7772400"/>
                <a:gd name="connsiteX0" fmla="*/ 4490977 w 13817600"/>
                <a:gd name="connsiteY0" fmla="*/ 0 h 7772400"/>
                <a:gd name="connsiteX1" fmla="*/ 13817600 w 13817600"/>
                <a:gd name="connsiteY1" fmla="*/ 0 h 7772400"/>
                <a:gd name="connsiteX2" fmla="*/ 13817600 w 13817600"/>
                <a:gd name="connsiteY2" fmla="*/ 7772400 h 7772400"/>
                <a:gd name="connsiteX3" fmla="*/ 0 w 13817600"/>
                <a:gd name="connsiteY3" fmla="*/ 7772400 h 7772400"/>
                <a:gd name="connsiteX4" fmla="*/ 4490977 w 13817600"/>
                <a:gd name="connsiteY4" fmla="*/ 0 h 7772400"/>
                <a:gd name="connsiteX0" fmla="*/ 5671595 w 13817600"/>
                <a:gd name="connsiteY0" fmla="*/ 0 h 7772400"/>
                <a:gd name="connsiteX1" fmla="*/ 13817600 w 13817600"/>
                <a:gd name="connsiteY1" fmla="*/ 0 h 7772400"/>
                <a:gd name="connsiteX2" fmla="*/ 13817600 w 13817600"/>
                <a:gd name="connsiteY2" fmla="*/ 7772400 h 7772400"/>
                <a:gd name="connsiteX3" fmla="*/ 0 w 13817600"/>
                <a:gd name="connsiteY3" fmla="*/ 7772400 h 7772400"/>
                <a:gd name="connsiteX4" fmla="*/ 5671595 w 13817600"/>
                <a:gd name="connsiteY4" fmla="*/ 0 h 7772400"/>
                <a:gd name="connsiteX0" fmla="*/ 6281195 w 13817600"/>
                <a:gd name="connsiteY0" fmla="*/ 0 h 7788442"/>
                <a:gd name="connsiteX1" fmla="*/ 13817600 w 13817600"/>
                <a:gd name="connsiteY1" fmla="*/ 16042 h 7788442"/>
                <a:gd name="connsiteX2" fmla="*/ 13817600 w 13817600"/>
                <a:gd name="connsiteY2" fmla="*/ 7788442 h 7788442"/>
                <a:gd name="connsiteX3" fmla="*/ 0 w 13817600"/>
                <a:gd name="connsiteY3" fmla="*/ 7788442 h 7788442"/>
                <a:gd name="connsiteX4" fmla="*/ 6281195 w 13817600"/>
                <a:gd name="connsiteY4" fmla="*/ 0 h 7788442"/>
                <a:gd name="connsiteX0" fmla="*/ 6281195 w 13817600"/>
                <a:gd name="connsiteY0" fmla="*/ 0 h 7788442"/>
                <a:gd name="connsiteX1" fmla="*/ 13817600 w 13817600"/>
                <a:gd name="connsiteY1" fmla="*/ 7788442 h 7788442"/>
                <a:gd name="connsiteX2" fmla="*/ 0 w 13817600"/>
                <a:gd name="connsiteY2" fmla="*/ 7788442 h 7788442"/>
                <a:gd name="connsiteX3" fmla="*/ 6281195 w 13817600"/>
                <a:gd name="connsiteY3" fmla="*/ 0 h 7788442"/>
                <a:gd name="connsiteX0" fmla="*/ 6281195 w 6285060"/>
                <a:gd name="connsiteY0" fmla="*/ 0 h 7788442"/>
                <a:gd name="connsiteX1" fmla="*/ 6285060 w 6285060"/>
                <a:gd name="connsiteY1" fmla="*/ 7770114 h 7788442"/>
                <a:gd name="connsiteX2" fmla="*/ 0 w 6285060"/>
                <a:gd name="connsiteY2" fmla="*/ 7788442 h 7788442"/>
                <a:gd name="connsiteX3" fmla="*/ 6281195 w 6285060"/>
                <a:gd name="connsiteY3" fmla="*/ 0 h 7788442"/>
                <a:gd name="connsiteX0" fmla="*/ 6281195 w 6311847"/>
                <a:gd name="connsiteY0" fmla="*/ 0 h 7803597"/>
                <a:gd name="connsiteX1" fmla="*/ 6311847 w 6311847"/>
                <a:gd name="connsiteY1" fmla="*/ 7803597 h 7803597"/>
                <a:gd name="connsiteX2" fmla="*/ 0 w 6311847"/>
                <a:gd name="connsiteY2" fmla="*/ 7788442 h 7803597"/>
                <a:gd name="connsiteX3" fmla="*/ 6281195 w 6311847"/>
                <a:gd name="connsiteY3" fmla="*/ 0 h 7803597"/>
                <a:gd name="connsiteX0" fmla="*/ 6281195 w 6338633"/>
                <a:gd name="connsiteY0" fmla="*/ 0 h 7810294"/>
                <a:gd name="connsiteX1" fmla="*/ 6338633 w 6338633"/>
                <a:gd name="connsiteY1" fmla="*/ 7810294 h 7810294"/>
                <a:gd name="connsiteX2" fmla="*/ 0 w 6338633"/>
                <a:gd name="connsiteY2" fmla="*/ 7788442 h 7810294"/>
                <a:gd name="connsiteX3" fmla="*/ 6281195 w 6338633"/>
                <a:gd name="connsiteY3" fmla="*/ 0 h 7810294"/>
                <a:gd name="connsiteX0" fmla="*/ 6321374 w 6338633"/>
                <a:gd name="connsiteY0" fmla="*/ 0 h 7816991"/>
                <a:gd name="connsiteX1" fmla="*/ 6338633 w 6338633"/>
                <a:gd name="connsiteY1" fmla="*/ 7816991 h 7816991"/>
                <a:gd name="connsiteX2" fmla="*/ 0 w 6338633"/>
                <a:gd name="connsiteY2" fmla="*/ 7795139 h 7816991"/>
                <a:gd name="connsiteX3" fmla="*/ 6321374 w 6338633"/>
                <a:gd name="connsiteY3" fmla="*/ 0 h 7816991"/>
                <a:gd name="connsiteX0" fmla="*/ 6321374 w 6325240"/>
                <a:gd name="connsiteY0" fmla="*/ 0 h 7810294"/>
                <a:gd name="connsiteX1" fmla="*/ 6325240 w 6325240"/>
                <a:gd name="connsiteY1" fmla="*/ 7810294 h 7810294"/>
                <a:gd name="connsiteX2" fmla="*/ 0 w 6325240"/>
                <a:gd name="connsiteY2" fmla="*/ 7795139 h 7810294"/>
                <a:gd name="connsiteX3" fmla="*/ 6321374 w 6325240"/>
                <a:gd name="connsiteY3" fmla="*/ 0 h 7810294"/>
                <a:gd name="connsiteX0" fmla="*/ 6321374 w 6338633"/>
                <a:gd name="connsiteY0" fmla="*/ 0 h 7796901"/>
                <a:gd name="connsiteX1" fmla="*/ 6338633 w 6338633"/>
                <a:gd name="connsiteY1" fmla="*/ 7796901 h 7796901"/>
                <a:gd name="connsiteX2" fmla="*/ 0 w 6338633"/>
                <a:gd name="connsiteY2" fmla="*/ 7795139 h 7796901"/>
                <a:gd name="connsiteX3" fmla="*/ 6321374 w 6338633"/>
                <a:gd name="connsiteY3" fmla="*/ 0 h 7796901"/>
              </a:gdLst>
              <a:ahLst/>
              <a:cxnLst>
                <a:cxn ang="0">
                  <a:pos x="connsiteX0" y="connsiteY0"/>
                </a:cxn>
                <a:cxn ang="0">
                  <a:pos x="connsiteX1" y="connsiteY1"/>
                </a:cxn>
                <a:cxn ang="0">
                  <a:pos x="connsiteX2" y="connsiteY2"/>
                </a:cxn>
                <a:cxn ang="0">
                  <a:pos x="connsiteX3" y="connsiteY3"/>
                </a:cxn>
              </a:cxnLst>
              <a:rect l="l" t="t" r="r" b="b"/>
              <a:pathLst>
                <a:path w="6338633" h="7796901">
                  <a:moveTo>
                    <a:pt x="6321374" y="0"/>
                  </a:moveTo>
                  <a:cubicBezTo>
                    <a:pt x="6322662" y="2590038"/>
                    <a:pt x="6337345" y="5206863"/>
                    <a:pt x="6338633" y="7796901"/>
                  </a:cubicBezTo>
                  <a:lnTo>
                    <a:pt x="0" y="7795139"/>
                  </a:lnTo>
                  <a:lnTo>
                    <a:pt x="6321374" y="0"/>
                  </a:lnTo>
                  <a:close/>
                </a:path>
              </a:pathLst>
            </a:custGeom>
            <a:solidFill>
              <a:schemeClr val="accent6"/>
            </a:solidFill>
            <a:ln>
              <a:noFill/>
            </a:ln>
          </p:spPr>
          <p:style>
            <a:lnRef idx="2">
              <a:schemeClr val="accent1"/>
            </a:lnRef>
            <a:fillRef idx="1">
              <a:schemeClr val="lt1"/>
            </a:fillRef>
            <a:effectRef idx="0">
              <a:schemeClr val="accent1"/>
            </a:effectRef>
            <a:fontRef idx="minor">
              <a:schemeClr val="dk1"/>
            </a:fontRef>
          </p:style>
          <p:txBody>
            <a:bodyPr lIns="0" tIns="0" rIns="0" bIns="0" rtlCol="0" anchor="ctr"/>
            <a:lstStyle/>
            <a:p>
              <a:pPr algn="ctr"/>
              <a:endParaRPr lang="en-US"/>
            </a:p>
          </p:txBody>
        </p:sp>
        <p:sp>
          <p:nvSpPr>
            <p:cNvPr id="4" name="Rectangle 14">
              <a:extLst>
                <a:ext uri="{FF2B5EF4-FFF2-40B4-BE49-F238E27FC236}">
                  <a16:creationId xmlns:a16="http://schemas.microsoft.com/office/drawing/2014/main" id="{848A89FA-407C-4E20-65D7-98276FD401B4}"/>
                </a:ext>
              </a:extLst>
            </p:cNvPr>
            <p:cNvSpPr/>
            <p:nvPr userDrawn="1"/>
          </p:nvSpPr>
          <p:spPr>
            <a:xfrm>
              <a:off x="9437732" y="0"/>
              <a:ext cx="4394200" cy="2240967"/>
            </a:xfrm>
            <a:custGeom>
              <a:avLst/>
              <a:gdLst>
                <a:gd name="connsiteX0" fmla="*/ 0 w 9804400"/>
                <a:gd name="connsiteY0" fmla="*/ 0 h 5000077"/>
                <a:gd name="connsiteX1" fmla="*/ 9804400 w 9804400"/>
                <a:gd name="connsiteY1" fmla="*/ 0 h 5000077"/>
                <a:gd name="connsiteX2" fmla="*/ 9804400 w 9804400"/>
                <a:gd name="connsiteY2" fmla="*/ 5000077 h 5000077"/>
                <a:gd name="connsiteX3" fmla="*/ 0 w 9804400"/>
                <a:gd name="connsiteY3" fmla="*/ 5000077 h 5000077"/>
                <a:gd name="connsiteX4" fmla="*/ 0 w 9804400"/>
                <a:gd name="connsiteY4" fmla="*/ 0 h 5000077"/>
                <a:gd name="connsiteX0" fmla="*/ 0 w 9804400"/>
                <a:gd name="connsiteY0" fmla="*/ 0 h 5000077"/>
                <a:gd name="connsiteX1" fmla="*/ 9804400 w 9804400"/>
                <a:gd name="connsiteY1" fmla="*/ 0 h 5000077"/>
                <a:gd name="connsiteX2" fmla="*/ 9804400 w 9804400"/>
                <a:gd name="connsiteY2" fmla="*/ 5000077 h 5000077"/>
                <a:gd name="connsiteX3" fmla="*/ 0 w 9804400"/>
                <a:gd name="connsiteY3" fmla="*/ 0 h 5000077"/>
              </a:gdLst>
              <a:ahLst/>
              <a:cxnLst>
                <a:cxn ang="0">
                  <a:pos x="connsiteX0" y="connsiteY0"/>
                </a:cxn>
                <a:cxn ang="0">
                  <a:pos x="connsiteX1" y="connsiteY1"/>
                </a:cxn>
                <a:cxn ang="0">
                  <a:pos x="connsiteX2" y="connsiteY2"/>
                </a:cxn>
                <a:cxn ang="0">
                  <a:pos x="connsiteX3" y="connsiteY3"/>
                </a:cxn>
              </a:cxnLst>
              <a:rect l="l" t="t" r="r" b="b"/>
              <a:pathLst>
                <a:path w="9804400" h="5000077">
                  <a:moveTo>
                    <a:pt x="0" y="0"/>
                  </a:moveTo>
                  <a:lnTo>
                    <a:pt x="9804400" y="0"/>
                  </a:lnTo>
                  <a:lnTo>
                    <a:pt x="9804400" y="5000077"/>
                  </a:lnTo>
                  <a:lnTo>
                    <a:pt x="0" y="0"/>
                  </a:lnTo>
                  <a:close/>
                </a:path>
              </a:pathLst>
            </a:custGeom>
            <a:solidFill>
              <a:schemeClr val="tx2">
                <a:alpha val="19762"/>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spTree>
    <p:extLst>
      <p:ext uri="{BB962C8B-B14F-4D97-AF65-F5344CB8AC3E}">
        <p14:creationId xmlns:p14="http://schemas.microsoft.com/office/powerpoint/2010/main" val="1317196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2">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reak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962687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Divider B">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ags" Target="../tags/tag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2.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1"/>
            </p:custDataLst>
            <p:extLst>
              <p:ext uri="{D42A27DB-BD31-4B8C-83A1-F6EECF244321}">
                <p14:modId xmlns:p14="http://schemas.microsoft.com/office/powerpoint/2010/main" val="2947768745"/>
              </p:ext>
            </p:extLst>
          </p:nvPr>
        </p:nvGraphicFramePr>
        <p:xfrm>
          <a:off x="2182" y="1589"/>
          <a:ext cx="2180" cy="1587"/>
        </p:xfrm>
        <a:graphic>
          <a:graphicData uri="http://schemas.openxmlformats.org/presentationml/2006/ole">
            <mc:AlternateContent xmlns:mc="http://schemas.openxmlformats.org/markup-compatibility/2006">
              <mc:Choice xmlns:v="urn:schemas-microsoft-com:vml" Requires="v">
                <p:oleObj name="think-cell Slide" r:id="rId22" imgW="270" imgH="270" progId="TCLayout.ActiveDocument.1">
                  <p:embed/>
                </p:oleObj>
              </mc:Choice>
              <mc:Fallback>
                <p:oleObj name="think-cell Slide" r:id="rId22" imgW="270" imgH="270" progId="TCLayout.ActiveDocument.1">
                  <p:embed/>
                  <p:pic>
                    <p:nvPicPr>
                      <p:cNvPr id="4" name="Object 3" hidden="1"/>
                      <p:cNvPicPr/>
                      <p:nvPr/>
                    </p:nvPicPr>
                    <p:blipFill>
                      <a:blip r:embed="rId23"/>
                      <a:stretch>
                        <a:fillRect/>
                      </a:stretch>
                    </p:blipFill>
                    <p:spPr>
                      <a:xfrm>
                        <a:off x="2182" y="1589"/>
                        <a:ext cx="2180" cy="1587"/>
                      </a:xfrm>
                      <a:prstGeom prst="rect">
                        <a:avLst/>
                      </a:prstGeom>
                    </p:spPr>
                  </p:pic>
                </p:oleObj>
              </mc:Fallback>
            </mc:AlternateContent>
          </a:graphicData>
        </a:graphic>
      </p:graphicFrame>
      <p:sp>
        <p:nvSpPr>
          <p:cNvPr id="2" name="Title Placeholder 1"/>
          <p:cNvSpPr>
            <a:spLocks noGrp="1"/>
          </p:cNvSpPr>
          <p:nvPr>
            <p:ph type="title"/>
          </p:nvPr>
        </p:nvSpPr>
        <p:spPr>
          <a:xfrm>
            <a:off x="628073" y="629736"/>
            <a:ext cx="12561455" cy="819341"/>
          </a:xfrm>
          <a:prstGeom prst="rect">
            <a:avLst/>
          </a:prstGeom>
        </p:spPr>
        <p:txBody>
          <a:bodyPr vert="horz" lIns="0" tIns="0" rIns="0" bIns="0" rtlCol="0" anchor="t">
            <a:noAutofit/>
          </a:bodyPr>
          <a:lstStyle/>
          <a:p>
            <a:r>
              <a:rPr lang="en-US" dirty="0"/>
              <a:t>Click to edit Master title style</a:t>
            </a:r>
          </a:p>
        </p:txBody>
      </p:sp>
      <p:sp>
        <p:nvSpPr>
          <p:cNvPr id="3" name="Text Placeholder 2"/>
          <p:cNvSpPr>
            <a:spLocks noGrp="1"/>
          </p:cNvSpPr>
          <p:nvPr>
            <p:ph type="body" idx="1"/>
          </p:nvPr>
        </p:nvSpPr>
        <p:spPr>
          <a:xfrm>
            <a:off x="628073" y="1755650"/>
            <a:ext cx="12561455" cy="481809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sz="900" dirty="0"/>
              <a:t>Sixth level</a:t>
            </a:r>
            <a:endParaRPr lang="en-US" dirty="0"/>
          </a:p>
        </p:txBody>
      </p:sp>
      <p:sp>
        <p:nvSpPr>
          <p:cNvPr id="10" name="object 3">
            <a:extLst>
              <a:ext uri="{FF2B5EF4-FFF2-40B4-BE49-F238E27FC236}">
                <a16:creationId xmlns:a16="http://schemas.microsoft.com/office/drawing/2014/main" id="{170C471D-282B-F1A5-C7DE-9E06878457E0}"/>
              </a:ext>
            </a:extLst>
          </p:cNvPr>
          <p:cNvSpPr/>
          <p:nvPr userDrawn="1"/>
        </p:nvSpPr>
        <p:spPr>
          <a:xfrm>
            <a:off x="0" y="6817299"/>
            <a:ext cx="13817600" cy="1021080"/>
          </a:xfrm>
          <a:custGeom>
            <a:avLst/>
            <a:gdLst/>
            <a:ahLst/>
            <a:cxnLst/>
            <a:rect l="l" t="t" r="r" b="b"/>
            <a:pathLst>
              <a:path w="12189460" h="1021079">
                <a:moveTo>
                  <a:pt x="0" y="1021079"/>
                </a:moveTo>
                <a:lnTo>
                  <a:pt x="12188952" y="1021079"/>
                </a:lnTo>
                <a:lnTo>
                  <a:pt x="12188952" y="0"/>
                </a:lnTo>
                <a:lnTo>
                  <a:pt x="0" y="0"/>
                </a:lnTo>
                <a:lnTo>
                  <a:pt x="0" y="1021079"/>
                </a:lnTo>
                <a:close/>
              </a:path>
            </a:pathLst>
          </a:custGeom>
          <a:solidFill>
            <a:schemeClr val="tx2"/>
          </a:solidFill>
        </p:spPr>
        <p:txBody>
          <a:bodyPr wrap="square" lIns="0" tIns="0" rIns="0" bIns="0" rtlCol="0"/>
          <a:lstStyle/>
          <a:p>
            <a:endParaRPr/>
          </a:p>
        </p:txBody>
      </p:sp>
      <p:sp>
        <p:nvSpPr>
          <p:cNvPr id="11" name="TextBox 10">
            <a:extLst>
              <a:ext uri="{FF2B5EF4-FFF2-40B4-BE49-F238E27FC236}">
                <a16:creationId xmlns:a16="http://schemas.microsoft.com/office/drawing/2014/main" id="{DE33F1BB-783C-9AA9-0CDA-62EAF13AA768}"/>
              </a:ext>
            </a:extLst>
          </p:cNvPr>
          <p:cNvSpPr txBox="1"/>
          <p:nvPr userDrawn="1"/>
        </p:nvSpPr>
        <p:spPr>
          <a:xfrm>
            <a:off x="12826924" y="7218462"/>
            <a:ext cx="362603" cy="300786"/>
          </a:xfrm>
          <a:prstGeom prst="rect">
            <a:avLst/>
          </a:prstGeom>
          <a:noFill/>
        </p:spPr>
        <p:txBody>
          <a:bodyPr wrap="square" lIns="0" tIns="0" rIns="0" bIns="0" rtlCol="0">
            <a:noAutofit/>
          </a:bodyPr>
          <a:lstStyle/>
          <a:p>
            <a:pPr algn="r"/>
            <a:fld id="{5463D488-B33C-44D1-8C6D-19E9BAD2ABCF}" type="slidenum">
              <a:rPr lang="en-US" sz="1600" b="0" smtClean="0">
                <a:solidFill>
                  <a:schemeClr val="bg1"/>
                </a:solidFill>
                <a:latin typeface="Georgia" charset="0"/>
                <a:ea typeface="Georgia" charset="0"/>
                <a:cs typeface="Georgia" charset="0"/>
              </a:rPr>
              <a:pPr algn="r"/>
              <a:t>‹#›</a:t>
            </a:fld>
            <a:endParaRPr lang="en-US" sz="1600" b="0" dirty="0">
              <a:solidFill>
                <a:schemeClr val="bg1"/>
              </a:solidFill>
              <a:latin typeface="Georgia" charset="0"/>
              <a:ea typeface="Georgia" charset="0"/>
              <a:cs typeface="Georgia" charset="0"/>
            </a:endParaRPr>
          </a:p>
        </p:txBody>
      </p:sp>
      <p:sp>
        <p:nvSpPr>
          <p:cNvPr id="12" name="Text Placeholder 14">
            <a:extLst>
              <a:ext uri="{FF2B5EF4-FFF2-40B4-BE49-F238E27FC236}">
                <a16:creationId xmlns:a16="http://schemas.microsoft.com/office/drawing/2014/main" id="{BF8105FA-9915-E1CC-A5D2-236D351FB327}"/>
              </a:ext>
            </a:extLst>
          </p:cNvPr>
          <p:cNvSpPr txBox="1">
            <a:spLocks/>
          </p:cNvSpPr>
          <p:nvPr userDrawn="1"/>
        </p:nvSpPr>
        <p:spPr>
          <a:xfrm>
            <a:off x="2584740" y="7091725"/>
            <a:ext cx="4112439" cy="387766"/>
          </a:xfrm>
          <a:prstGeom prst="rect">
            <a:avLst/>
          </a:prstGeom>
        </p:spPr>
        <p:txBody>
          <a:bodyPr lIns="0" tIns="0" rIns="0" bIns="0" anchor="b" anchorCtr="0"/>
          <a:lstStyle>
            <a:lvl1pPr marL="0" indent="0" algn="l" defTabSz="502920" rtl="0" eaLnBrk="1" latinLnBrk="0" hangingPunct="1">
              <a:lnSpc>
                <a:spcPct val="100000"/>
              </a:lnSpc>
              <a:spcBef>
                <a:spcPts val="0"/>
              </a:spcBef>
              <a:spcAft>
                <a:spcPts val="432"/>
              </a:spcAft>
              <a:buFont typeface="Arial"/>
              <a:buNone/>
              <a:defRPr sz="1000" kern="1200" cap="all" baseline="0">
                <a:solidFill>
                  <a:srgbClr val="7F7F7F"/>
                </a:solidFill>
                <a:latin typeface="Arial Narrow" panose="020B0606020202030204" pitchFamily="34" charset="0"/>
                <a:ea typeface="+mn-ea"/>
                <a:cs typeface="+mn-cs"/>
              </a:defRPr>
            </a:lvl1pPr>
            <a:lvl2pPr marL="0" indent="0" algn="l" defTabSz="502920" rtl="0" eaLnBrk="1" latinLnBrk="0" hangingPunct="1">
              <a:lnSpc>
                <a:spcPct val="100000"/>
              </a:lnSpc>
              <a:spcBef>
                <a:spcPts val="432"/>
              </a:spcBef>
              <a:spcAft>
                <a:spcPts val="432"/>
              </a:spcAft>
              <a:buFont typeface="Arial" panose="020B0604020202020204" pitchFamily="34" charset="0"/>
              <a:buNone/>
              <a:defRPr sz="2000" b="1" kern="1200">
                <a:solidFill>
                  <a:schemeClr val="tx2"/>
                </a:solidFill>
                <a:latin typeface="+mn-lt"/>
                <a:ea typeface="+mn-ea"/>
                <a:cs typeface="+mn-cs"/>
              </a:defRPr>
            </a:lvl2pPr>
            <a:lvl3pPr marL="114300" indent="-114300" algn="l" defTabSz="502920" rtl="0" eaLnBrk="1" latinLnBrk="0" hangingPunct="1">
              <a:lnSpc>
                <a:spcPct val="100000"/>
              </a:lnSpc>
              <a:spcBef>
                <a:spcPts val="0"/>
              </a:spcBef>
              <a:spcAft>
                <a:spcPts val="432"/>
              </a:spcAft>
              <a:buFont typeface="Arial" panose="020B0604020202020204" pitchFamily="34" charset="0"/>
              <a:buChar char="•"/>
              <a:defRPr sz="1600" kern="1200">
                <a:solidFill>
                  <a:schemeClr val="tx2"/>
                </a:solidFill>
                <a:latin typeface="+mn-lt"/>
                <a:ea typeface="+mn-ea"/>
                <a:cs typeface="+mn-cs"/>
              </a:defRPr>
            </a:lvl3pPr>
            <a:lvl4pPr marL="400050" indent="-228600" algn="l" defTabSz="502920" rtl="0" eaLnBrk="1" latinLnBrk="0" hangingPunct="1">
              <a:lnSpc>
                <a:spcPct val="100000"/>
              </a:lnSpc>
              <a:spcBef>
                <a:spcPts val="0"/>
              </a:spcBef>
              <a:spcAft>
                <a:spcPts val="432"/>
              </a:spcAft>
              <a:buFont typeface="Georgia" panose="02040502050405020303" pitchFamily="18" charset="0"/>
              <a:buChar char="—"/>
              <a:tabLst/>
              <a:defRPr sz="1600" kern="1200">
                <a:solidFill>
                  <a:schemeClr val="tx2"/>
                </a:solidFill>
                <a:latin typeface="+mn-lt"/>
                <a:ea typeface="+mn-ea"/>
                <a:cs typeface="+mn-cs"/>
              </a:defRPr>
            </a:lvl4pPr>
            <a:lvl5pPr marL="571500" indent="-171450" algn="l" defTabSz="502920" rtl="0" eaLnBrk="1" latinLnBrk="0" hangingPunct="1">
              <a:lnSpc>
                <a:spcPct val="100000"/>
              </a:lnSpc>
              <a:spcBef>
                <a:spcPts val="0"/>
              </a:spcBef>
              <a:spcAft>
                <a:spcPts val="432"/>
              </a:spcAft>
              <a:buFont typeface="Arial" panose="020B0604020202020204" pitchFamily="34" charset="0"/>
              <a:buChar char="•"/>
              <a:defRPr sz="1600" kern="1200">
                <a:solidFill>
                  <a:schemeClr val="tx2"/>
                </a:solidFill>
                <a:latin typeface="+mn-lt"/>
                <a:ea typeface="+mn-ea"/>
                <a:cs typeface="+mn-cs"/>
              </a:defRPr>
            </a:lvl5pPr>
            <a:lvl6pPr marL="742950" indent="-171450" algn="l" defTabSz="502920" rtl="0" eaLnBrk="1" latinLnBrk="0" hangingPunct="1">
              <a:lnSpc>
                <a:spcPct val="100000"/>
              </a:lnSpc>
              <a:spcBef>
                <a:spcPct val="20000"/>
              </a:spcBef>
              <a:spcAft>
                <a:spcPts val="432"/>
              </a:spcAft>
              <a:buFont typeface="Georgia" panose="02040502050405020303" pitchFamily="18" charset="0"/>
              <a:buChar char="—"/>
              <a:defRPr sz="1600" kern="1200" baseline="0">
                <a:solidFill>
                  <a:schemeClr val="tx2"/>
                </a:solidFill>
                <a:latin typeface="+mn-lt"/>
                <a:ea typeface="+mn-ea"/>
                <a:cs typeface="+mn-cs"/>
              </a:defRPr>
            </a:lvl6pPr>
            <a:lvl7pPr marL="3268980" indent="-251460" algn="l" defTabSz="502920" rtl="0" eaLnBrk="1" latinLnBrk="0" hangingPunct="1">
              <a:spcBef>
                <a:spcPct val="20000"/>
              </a:spcBef>
              <a:buFont typeface="Arial"/>
              <a:buChar char="•"/>
              <a:defRPr sz="800" kern="1200">
                <a:solidFill>
                  <a:schemeClr val="tx1"/>
                </a:solidFill>
                <a:latin typeface="+mn-lt"/>
                <a:ea typeface="+mn-ea"/>
                <a:cs typeface="+mn-cs"/>
              </a:defRPr>
            </a:lvl7pPr>
            <a:lvl8pPr marL="3771900" indent="-251460" algn="l" defTabSz="502920" rtl="0" eaLnBrk="1" latinLnBrk="0" hangingPunct="1">
              <a:spcBef>
                <a:spcPct val="20000"/>
              </a:spcBef>
              <a:buFont typeface="Arial"/>
              <a:buChar char="•"/>
              <a:defRPr sz="2200" kern="1200">
                <a:solidFill>
                  <a:schemeClr val="tx1"/>
                </a:solidFill>
                <a:latin typeface="+mn-lt"/>
                <a:ea typeface="+mn-ea"/>
                <a:cs typeface="+mn-cs"/>
              </a:defRPr>
            </a:lvl8pPr>
            <a:lvl9pPr marL="4274820" indent="-251460" algn="l" defTabSz="502920" rtl="0" eaLnBrk="1" latinLnBrk="0" hangingPunct="1">
              <a:spcBef>
                <a:spcPct val="20000"/>
              </a:spcBef>
              <a:buFont typeface="Arial"/>
              <a:buChar char="•"/>
              <a:defRPr sz="2200" kern="1200">
                <a:solidFill>
                  <a:schemeClr val="tx1"/>
                </a:solidFill>
                <a:latin typeface="+mn-lt"/>
                <a:ea typeface="+mn-ea"/>
                <a:cs typeface="+mn-cs"/>
              </a:defRPr>
            </a:lvl9pPr>
          </a:lstStyle>
          <a:p>
            <a:r>
              <a:rPr lang="en-US" sz="1000" b="1" kern="1200" cap="all" baseline="0" dirty="0">
                <a:solidFill>
                  <a:srgbClr val="BABCBC"/>
                </a:solidFill>
                <a:latin typeface="Arial Narrow" panose="020B0606020202030204" pitchFamily="34" charset="0"/>
                <a:ea typeface="+mn-ea"/>
                <a:cs typeface="+mn-cs"/>
              </a:rPr>
              <a:t>OPINION PIECE. PLEASE SEE IMPORTANT DISCLOSURES IN THE ENDNOTES. </a:t>
            </a:r>
          </a:p>
        </p:txBody>
      </p:sp>
      <p:pic>
        <p:nvPicPr>
          <p:cNvPr id="13" name="Picture 12">
            <a:extLst>
              <a:ext uri="{FF2B5EF4-FFF2-40B4-BE49-F238E27FC236}">
                <a16:creationId xmlns:a16="http://schemas.microsoft.com/office/drawing/2014/main" id="{74E939BC-BEF1-1115-2738-CC8365CABD6C}"/>
              </a:ext>
            </a:extLst>
          </p:cNvPr>
          <p:cNvPicPr>
            <a:picLocks noChangeAspect="1"/>
          </p:cNvPicPr>
          <p:nvPr userDrawn="1"/>
        </p:nvPicPr>
        <p:blipFill>
          <a:blip r:embed="rId24" cstate="screen">
            <a:extLst>
              <a:ext uri="{28A0092B-C50C-407E-A947-70E740481C1C}">
                <a14:useLocalDpi xmlns:a14="http://schemas.microsoft.com/office/drawing/2010/main"/>
              </a:ext>
            </a:extLst>
          </a:blip>
          <a:stretch>
            <a:fillRect/>
          </a:stretch>
        </p:blipFill>
        <p:spPr>
          <a:xfrm>
            <a:off x="54816" y="6797040"/>
            <a:ext cx="2154977" cy="1051560"/>
          </a:xfrm>
          <a:prstGeom prst="rect">
            <a:avLst/>
          </a:prstGeom>
        </p:spPr>
      </p:pic>
      <p:sp>
        <p:nvSpPr>
          <p:cNvPr id="15" name="Text Placeholder 3">
            <a:extLst>
              <a:ext uri="{FF2B5EF4-FFF2-40B4-BE49-F238E27FC236}">
                <a16:creationId xmlns:a16="http://schemas.microsoft.com/office/drawing/2014/main" id="{924D7461-D016-A13D-B970-5D05BB2F1831}"/>
              </a:ext>
            </a:extLst>
          </p:cNvPr>
          <p:cNvSpPr txBox="1">
            <a:spLocks/>
          </p:cNvSpPr>
          <p:nvPr userDrawn="1"/>
        </p:nvSpPr>
        <p:spPr>
          <a:xfrm>
            <a:off x="6855710" y="7227316"/>
            <a:ext cx="5650350" cy="387766"/>
          </a:xfrm>
          <a:prstGeom prst="rect">
            <a:avLst/>
          </a:prstGeom>
        </p:spPr>
        <p:txBody>
          <a:bodyPr lIns="0" tIns="0" rIns="0" bIns="0"/>
          <a:lstStyle>
            <a:lvl1pPr marL="0" indent="0" algn="r" defTabSz="502920" rtl="0" eaLnBrk="1" latinLnBrk="0" hangingPunct="1">
              <a:lnSpc>
                <a:spcPct val="100000"/>
              </a:lnSpc>
              <a:spcBef>
                <a:spcPts val="0"/>
              </a:spcBef>
              <a:spcAft>
                <a:spcPts val="0"/>
              </a:spcAft>
              <a:buFont typeface="Arial"/>
              <a:buNone/>
              <a:defRPr sz="1200" i="1" kern="1200" baseline="0">
                <a:solidFill>
                  <a:schemeClr val="bg2"/>
                </a:solidFill>
                <a:latin typeface="+mn-lt"/>
                <a:ea typeface="+mn-ea"/>
                <a:cs typeface="+mn-cs"/>
              </a:defRPr>
            </a:lvl1pPr>
            <a:lvl2pPr marL="0" indent="0" algn="l" defTabSz="502920" rtl="0" eaLnBrk="1" latinLnBrk="0" hangingPunct="1">
              <a:lnSpc>
                <a:spcPct val="100000"/>
              </a:lnSpc>
              <a:spcBef>
                <a:spcPts val="432"/>
              </a:spcBef>
              <a:spcAft>
                <a:spcPts val="432"/>
              </a:spcAft>
              <a:buFont typeface="Arial" panose="020B0604020202020204" pitchFamily="34" charset="0"/>
              <a:buNone/>
              <a:defRPr sz="2000" b="1" kern="1200">
                <a:solidFill>
                  <a:schemeClr val="tx2"/>
                </a:solidFill>
                <a:latin typeface="+mn-lt"/>
                <a:ea typeface="+mn-ea"/>
                <a:cs typeface="+mn-cs"/>
              </a:defRPr>
            </a:lvl2pPr>
            <a:lvl3pPr marL="114300" indent="-114300" algn="l" defTabSz="502920" rtl="0" eaLnBrk="1" latinLnBrk="0" hangingPunct="1">
              <a:lnSpc>
                <a:spcPct val="100000"/>
              </a:lnSpc>
              <a:spcBef>
                <a:spcPts val="0"/>
              </a:spcBef>
              <a:spcAft>
                <a:spcPts val="432"/>
              </a:spcAft>
              <a:buFont typeface="Arial" panose="020B0604020202020204" pitchFamily="34" charset="0"/>
              <a:buChar char="•"/>
              <a:defRPr sz="1600" kern="1200">
                <a:solidFill>
                  <a:schemeClr val="tx2"/>
                </a:solidFill>
                <a:latin typeface="+mn-lt"/>
                <a:ea typeface="+mn-ea"/>
                <a:cs typeface="+mn-cs"/>
              </a:defRPr>
            </a:lvl3pPr>
            <a:lvl4pPr marL="400050" indent="-228600" algn="l" defTabSz="502920" rtl="0" eaLnBrk="1" latinLnBrk="0" hangingPunct="1">
              <a:lnSpc>
                <a:spcPct val="100000"/>
              </a:lnSpc>
              <a:spcBef>
                <a:spcPts val="0"/>
              </a:spcBef>
              <a:spcAft>
                <a:spcPts val="432"/>
              </a:spcAft>
              <a:buFont typeface="Georgia" panose="02040502050405020303" pitchFamily="18" charset="0"/>
              <a:buChar char="—"/>
              <a:tabLst/>
              <a:defRPr sz="1600" kern="1200">
                <a:solidFill>
                  <a:schemeClr val="tx2"/>
                </a:solidFill>
                <a:latin typeface="+mn-lt"/>
                <a:ea typeface="+mn-ea"/>
                <a:cs typeface="+mn-cs"/>
              </a:defRPr>
            </a:lvl4pPr>
            <a:lvl5pPr marL="571500" indent="-171450" algn="l" defTabSz="502920" rtl="0" eaLnBrk="1" latinLnBrk="0" hangingPunct="1">
              <a:lnSpc>
                <a:spcPct val="100000"/>
              </a:lnSpc>
              <a:spcBef>
                <a:spcPts val="0"/>
              </a:spcBef>
              <a:spcAft>
                <a:spcPts val="432"/>
              </a:spcAft>
              <a:buFont typeface="Arial" panose="020B0604020202020204" pitchFamily="34" charset="0"/>
              <a:buChar char="•"/>
              <a:defRPr sz="1600" kern="1200">
                <a:solidFill>
                  <a:schemeClr val="tx2"/>
                </a:solidFill>
                <a:latin typeface="+mn-lt"/>
                <a:ea typeface="+mn-ea"/>
                <a:cs typeface="+mn-cs"/>
              </a:defRPr>
            </a:lvl5pPr>
            <a:lvl6pPr marL="742950" indent="-171450" algn="l" defTabSz="502920" rtl="0" eaLnBrk="1" latinLnBrk="0" hangingPunct="1">
              <a:lnSpc>
                <a:spcPct val="100000"/>
              </a:lnSpc>
              <a:spcBef>
                <a:spcPct val="20000"/>
              </a:spcBef>
              <a:spcAft>
                <a:spcPts val="432"/>
              </a:spcAft>
              <a:buFont typeface="Georgia" panose="02040502050405020303" pitchFamily="18" charset="0"/>
              <a:buChar char="—"/>
              <a:defRPr sz="1600" kern="1200" baseline="0">
                <a:solidFill>
                  <a:schemeClr val="tx2"/>
                </a:solidFill>
                <a:latin typeface="+mn-lt"/>
                <a:ea typeface="+mn-ea"/>
                <a:cs typeface="+mn-cs"/>
              </a:defRPr>
            </a:lvl6pPr>
            <a:lvl7pPr marL="3268980" indent="-251460" algn="l" defTabSz="502920" rtl="0" eaLnBrk="1" latinLnBrk="0" hangingPunct="1">
              <a:spcBef>
                <a:spcPct val="20000"/>
              </a:spcBef>
              <a:buFont typeface="Arial"/>
              <a:buChar char="•"/>
              <a:defRPr sz="800" kern="1200">
                <a:solidFill>
                  <a:schemeClr val="tx1"/>
                </a:solidFill>
                <a:latin typeface="+mn-lt"/>
                <a:ea typeface="+mn-ea"/>
                <a:cs typeface="+mn-cs"/>
              </a:defRPr>
            </a:lvl7pPr>
            <a:lvl8pPr marL="3771900" indent="-251460" algn="l" defTabSz="502920" rtl="0" eaLnBrk="1" latinLnBrk="0" hangingPunct="1">
              <a:spcBef>
                <a:spcPct val="20000"/>
              </a:spcBef>
              <a:buFont typeface="Arial"/>
              <a:buChar char="•"/>
              <a:defRPr sz="2200" kern="1200">
                <a:solidFill>
                  <a:schemeClr val="tx1"/>
                </a:solidFill>
                <a:latin typeface="+mn-lt"/>
                <a:ea typeface="+mn-ea"/>
                <a:cs typeface="+mn-cs"/>
              </a:defRPr>
            </a:lvl8pPr>
            <a:lvl9pPr marL="4274820" indent="-251460" algn="l" defTabSz="502920" rtl="0" eaLnBrk="1" latinLnBrk="0" hangingPunct="1">
              <a:spcBef>
                <a:spcPct val="20000"/>
              </a:spcBef>
              <a:buFont typeface="Arial"/>
              <a:buChar char="•"/>
              <a:defRPr sz="2200" kern="1200">
                <a:solidFill>
                  <a:schemeClr val="tx1"/>
                </a:solidFill>
                <a:latin typeface="+mn-lt"/>
                <a:ea typeface="+mn-ea"/>
                <a:cs typeface="+mn-cs"/>
              </a:defRPr>
            </a:lvl9pPr>
          </a:lstStyle>
          <a:p>
            <a:r>
              <a:rPr lang="en-US" sz="1500" b="1" i="0" dirty="0">
                <a:solidFill>
                  <a:schemeClr val="accent6"/>
                </a:solidFill>
              </a:rPr>
              <a:t>Next: Issue no. 11</a:t>
            </a:r>
          </a:p>
        </p:txBody>
      </p:sp>
    </p:spTree>
    <p:extLst>
      <p:ext uri="{BB962C8B-B14F-4D97-AF65-F5344CB8AC3E}">
        <p14:creationId xmlns:p14="http://schemas.microsoft.com/office/powerpoint/2010/main" val="1483667998"/>
      </p:ext>
    </p:extLst>
  </p:cSld>
  <p:clrMap bg1="lt1" tx1="dk1" bg2="lt2" tx2="dk2" accent1="accent1" accent2="accent2" accent3="accent3" accent4="accent4" accent5="accent5" accent6="accent6" hlink="hlink" folHlink="folHlink"/>
  <p:sldLayoutIdLst>
    <p:sldLayoutId id="2147483689" r:id="rId1"/>
    <p:sldLayoutId id="2147483719" r:id="rId2"/>
    <p:sldLayoutId id="2147483662" r:id="rId3"/>
    <p:sldLayoutId id="2147483705" r:id="rId4"/>
    <p:sldLayoutId id="2147483713" r:id="rId5"/>
    <p:sldLayoutId id="2147483720" r:id="rId6"/>
    <p:sldLayoutId id="2147483714" r:id="rId7"/>
    <p:sldLayoutId id="2147483709" r:id="rId8"/>
    <p:sldLayoutId id="2147483707" r:id="rId9"/>
    <p:sldLayoutId id="2147483690" r:id="rId10"/>
    <p:sldLayoutId id="2147483664" r:id="rId11"/>
    <p:sldLayoutId id="2147483668" r:id="rId12"/>
    <p:sldLayoutId id="2147483680" r:id="rId13"/>
    <p:sldLayoutId id="2147483706" r:id="rId14"/>
    <p:sldLayoutId id="2147483685" r:id="rId15"/>
    <p:sldLayoutId id="2147483715" r:id="rId16"/>
    <p:sldLayoutId id="2147483716" r:id="rId17"/>
    <p:sldLayoutId id="2147483717" r:id="rId18"/>
    <p:sldLayoutId id="2147483718" r:id="rId19"/>
  </p:sldLayoutIdLst>
  <p:hf hdr="0" ftr="0"/>
  <p:txStyles>
    <p:titleStyle>
      <a:lvl1pPr algn="l" defTabSz="502920" rtl="0" eaLnBrk="1" latinLnBrk="0" hangingPunct="1">
        <a:spcBef>
          <a:spcPct val="0"/>
        </a:spcBef>
        <a:buNone/>
        <a:defRPr sz="3200" b="1" kern="1200">
          <a:solidFill>
            <a:schemeClr val="tx2"/>
          </a:solidFill>
          <a:latin typeface="+mj-lt"/>
          <a:ea typeface="+mj-ea"/>
          <a:cs typeface="+mj-cs"/>
        </a:defRPr>
      </a:lvl1pPr>
    </p:titleStyle>
    <p:bodyStyle>
      <a:lvl1pPr marL="0" indent="0" algn="l" defTabSz="502920" rtl="0" eaLnBrk="1" latinLnBrk="0" hangingPunct="1">
        <a:lnSpc>
          <a:spcPct val="100000"/>
        </a:lnSpc>
        <a:spcBef>
          <a:spcPts val="0"/>
        </a:spcBef>
        <a:spcAft>
          <a:spcPts val="432"/>
        </a:spcAft>
        <a:buFont typeface="Arial"/>
        <a:buNone/>
        <a:defRPr sz="2400" kern="1200">
          <a:solidFill>
            <a:schemeClr val="bg2"/>
          </a:solidFill>
          <a:latin typeface="+mn-lt"/>
          <a:ea typeface="+mn-ea"/>
          <a:cs typeface="+mn-cs"/>
        </a:defRPr>
      </a:lvl1pPr>
      <a:lvl2pPr marL="0" indent="0" algn="l" defTabSz="502920" rtl="0" eaLnBrk="1" latinLnBrk="0" hangingPunct="1">
        <a:lnSpc>
          <a:spcPct val="100000"/>
        </a:lnSpc>
        <a:spcBef>
          <a:spcPts val="432"/>
        </a:spcBef>
        <a:spcAft>
          <a:spcPts val="432"/>
        </a:spcAft>
        <a:buFont typeface="Arial" panose="020B0604020202020204" pitchFamily="34" charset="0"/>
        <a:buNone/>
        <a:defRPr sz="2000" b="1" kern="1200">
          <a:solidFill>
            <a:schemeClr val="tx2"/>
          </a:solidFill>
          <a:latin typeface="+mn-lt"/>
          <a:ea typeface="+mn-ea"/>
          <a:cs typeface="+mn-cs"/>
        </a:defRPr>
      </a:lvl2pPr>
      <a:lvl3pPr marL="114300" indent="-114300" algn="l" defTabSz="502920" rtl="0" eaLnBrk="1" latinLnBrk="0" hangingPunct="1">
        <a:lnSpc>
          <a:spcPct val="100000"/>
        </a:lnSpc>
        <a:spcBef>
          <a:spcPts val="0"/>
        </a:spcBef>
        <a:spcAft>
          <a:spcPts val="432"/>
        </a:spcAft>
        <a:buFont typeface="Arial" panose="020B0604020202020204" pitchFamily="34" charset="0"/>
        <a:buChar char="•"/>
        <a:defRPr sz="1600" kern="1200">
          <a:solidFill>
            <a:schemeClr val="tx2"/>
          </a:solidFill>
          <a:latin typeface="+mn-lt"/>
          <a:ea typeface="+mn-ea"/>
          <a:cs typeface="+mn-cs"/>
        </a:defRPr>
      </a:lvl3pPr>
      <a:lvl4pPr marL="400050" indent="-228600" algn="l" defTabSz="502920" rtl="0" eaLnBrk="1" latinLnBrk="0" hangingPunct="1">
        <a:lnSpc>
          <a:spcPct val="100000"/>
        </a:lnSpc>
        <a:spcBef>
          <a:spcPts val="0"/>
        </a:spcBef>
        <a:spcAft>
          <a:spcPts val="432"/>
        </a:spcAft>
        <a:buFont typeface="Georgia" panose="02040502050405020303" pitchFamily="18" charset="0"/>
        <a:buChar char="—"/>
        <a:tabLst/>
        <a:defRPr sz="1600" kern="1200">
          <a:solidFill>
            <a:schemeClr val="tx2"/>
          </a:solidFill>
          <a:latin typeface="+mn-lt"/>
          <a:ea typeface="+mn-ea"/>
          <a:cs typeface="+mn-cs"/>
        </a:defRPr>
      </a:lvl4pPr>
      <a:lvl5pPr marL="571500" indent="-171450" algn="l" defTabSz="502920" rtl="0" eaLnBrk="1" latinLnBrk="0" hangingPunct="1">
        <a:lnSpc>
          <a:spcPct val="100000"/>
        </a:lnSpc>
        <a:spcBef>
          <a:spcPts val="0"/>
        </a:spcBef>
        <a:spcAft>
          <a:spcPts val="432"/>
        </a:spcAft>
        <a:buFont typeface="Arial" panose="020B0604020202020204" pitchFamily="34" charset="0"/>
        <a:buChar char="•"/>
        <a:defRPr sz="1600" kern="1200">
          <a:solidFill>
            <a:schemeClr val="tx2"/>
          </a:solidFill>
          <a:latin typeface="+mn-lt"/>
          <a:ea typeface="+mn-ea"/>
          <a:cs typeface="+mn-cs"/>
        </a:defRPr>
      </a:lvl5pPr>
      <a:lvl6pPr marL="742950" indent="-171450" algn="l" defTabSz="502920" rtl="0" eaLnBrk="1" latinLnBrk="0" hangingPunct="1">
        <a:lnSpc>
          <a:spcPct val="100000"/>
        </a:lnSpc>
        <a:spcBef>
          <a:spcPct val="20000"/>
        </a:spcBef>
        <a:spcAft>
          <a:spcPts val="432"/>
        </a:spcAft>
        <a:buFont typeface="Georgia" panose="02040502050405020303" pitchFamily="18" charset="0"/>
        <a:buChar char="—"/>
        <a:defRPr sz="1600" kern="1200" baseline="0">
          <a:solidFill>
            <a:schemeClr val="tx2"/>
          </a:solidFill>
          <a:latin typeface="+mn-lt"/>
          <a:ea typeface="+mn-ea"/>
          <a:cs typeface="+mn-cs"/>
        </a:defRPr>
      </a:lvl6pPr>
      <a:lvl7pPr marL="3268980" indent="-251460" algn="l" defTabSz="502920" rtl="0" eaLnBrk="1" latinLnBrk="0" hangingPunct="1">
        <a:spcBef>
          <a:spcPct val="20000"/>
        </a:spcBef>
        <a:buFont typeface="Arial"/>
        <a:buChar char="•"/>
        <a:defRPr sz="800" kern="1200">
          <a:solidFill>
            <a:schemeClr val="tx1"/>
          </a:solidFill>
          <a:latin typeface="+mn-lt"/>
          <a:ea typeface="+mn-ea"/>
          <a:cs typeface="+mn-cs"/>
        </a:defRPr>
      </a:lvl7pPr>
      <a:lvl8pPr marL="3771900" indent="-251460" algn="l" defTabSz="502920" rtl="0" eaLnBrk="1" latinLnBrk="0" hangingPunct="1">
        <a:spcBef>
          <a:spcPct val="20000"/>
        </a:spcBef>
        <a:buFont typeface="Arial"/>
        <a:buChar char="•"/>
        <a:defRPr sz="2200" kern="1200">
          <a:solidFill>
            <a:schemeClr val="tx1"/>
          </a:solidFill>
          <a:latin typeface="+mn-lt"/>
          <a:ea typeface="+mn-ea"/>
          <a:cs typeface="+mn-cs"/>
        </a:defRPr>
      </a:lvl8pPr>
      <a:lvl9pPr marL="4274820" indent="-251460" algn="l" defTabSz="502920" rtl="0" eaLnBrk="1" latinLnBrk="0" hangingPunct="1">
        <a:spcBef>
          <a:spcPct val="20000"/>
        </a:spcBef>
        <a:buFont typeface="Arial"/>
        <a:buChar char="•"/>
        <a:defRPr sz="2200" kern="1200">
          <a:solidFill>
            <a:schemeClr val="tx1"/>
          </a:solidFill>
          <a:latin typeface="+mn-lt"/>
          <a:ea typeface="+mn-ea"/>
          <a:cs typeface="+mn-cs"/>
        </a:defRPr>
      </a:lvl9pPr>
    </p:bodyStyle>
    <p:otherStyle>
      <a:defPPr>
        <a:defRPr lang="en-US"/>
      </a:defPPr>
      <a:lvl1pPr marL="0" algn="l" defTabSz="502920" rtl="0" eaLnBrk="1" latinLnBrk="0" hangingPunct="1">
        <a:defRPr sz="1980" kern="1200">
          <a:solidFill>
            <a:schemeClr val="tx1"/>
          </a:solidFill>
          <a:latin typeface="+mn-lt"/>
          <a:ea typeface="+mn-ea"/>
          <a:cs typeface="+mn-cs"/>
        </a:defRPr>
      </a:lvl1pPr>
      <a:lvl2pPr marL="502920" algn="l" defTabSz="502920" rtl="0" eaLnBrk="1" latinLnBrk="0" hangingPunct="1">
        <a:defRPr sz="1980" kern="1200">
          <a:solidFill>
            <a:schemeClr val="tx1"/>
          </a:solidFill>
          <a:latin typeface="+mn-lt"/>
          <a:ea typeface="+mn-ea"/>
          <a:cs typeface="+mn-cs"/>
        </a:defRPr>
      </a:lvl2pPr>
      <a:lvl3pPr marL="1005840" algn="l" defTabSz="502920" rtl="0" eaLnBrk="1" latinLnBrk="0" hangingPunct="1">
        <a:defRPr sz="1980" kern="1200">
          <a:solidFill>
            <a:schemeClr val="tx1"/>
          </a:solidFill>
          <a:latin typeface="+mn-lt"/>
          <a:ea typeface="+mn-ea"/>
          <a:cs typeface="+mn-cs"/>
        </a:defRPr>
      </a:lvl3pPr>
      <a:lvl4pPr marL="1508760" algn="l" defTabSz="502920" rtl="0" eaLnBrk="1" latinLnBrk="0" hangingPunct="1">
        <a:defRPr sz="1980" kern="1200">
          <a:solidFill>
            <a:schemeClr val="tx1"/>
          </a:solidFill>
          <a:latin typeface="+mn-lt"/>
          <a:ea typeface="+mn-ea"/>
          <a:cs typeface="+mn-cs"/>
        </a:defRPr>
      </a:lvl4pPr>
      <a:lvl5pPr marL="2011680" algn="l" defTabSz="502920" rtl="0" eaLnBrk="1" latinLnBrk="0" hangingPunct="1">
        <a:defRPr sz="1980" kern="1200">
          <a:solidFill>
            <a:schemeClr val="tx1"/>
          </a:solidFill>
          <a:latin typeface="+mn-lt"/>
          <a:ea typeface="+mn-ea"/>
          <a:cs typeface="+mn-cs"/>
        </a:defRPr>
      </a:lvl5pPr>
      <a:lvl6pPr marL="2514600" algn="l" defTabSz="502920" rtl="0" eaLnBrk="1" latinLnBrk="0" hangingPunct="1">
        <a:defRPr sz="1980" kern="1200">
          <a:solidFill>
            <a:schemeClr val="tx1"/>
          </a:solidFill>
          <a:latin typeface="+mn-lt"/>
          <a:ea typeface="+mn-ea"/>
          <a:cs typeface="+mn-cs"/>
        </a:defRPr>
      </a:lvl6pPr>
      <a:lvl7pPr marL="3017520" algn="l" defTabSz="502920" rtl="0" eaLnBrk="1" latinLnBrk="0" hangingPunct="1">
        <a:defRPr sz="1980" kern="1200">
          <a:solidFill>
            <a:schemeClr val="tx1"/>
          </a:solidFill>
          <a:latin typeface="+mn-lt"/>
          <a:ea typeface="+mn-ea"/>
          <a:cs typeface="+mn-cs"/>
        </a:defRPr>
      </a:lvl7pPr>
      <a:lvl8pPr marL="3520440" algn="l" defTabSz="502920" rtl="0" eaLnBrk="1" latinLnBrk="0" hangingPunct="1">
        <a:defRPr sz="1980" kern="1200">
          <a:solidFill>
            <a:schemeClr val="tx1"/>
          </a:solidFill>
          <a:latin typeface="+mn-lt"/>
          <a:ea typeface="+mn-ea"/>
          <a:cs typeface="+mn-cs"/>
        </a:defRPr>
      </a:lvl8pPr>
      <a:lvl9pPr marL="4023360" algn="l" defTabSz="502920" rtl="0" eaLnBrk="1" latinLnBrk="0" hangingPunct="1">
        <a:defRPr sz="198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448" userDrawn="1">
          <p15:clr>
            <a:srgbClr val="F26B43"/>
          </p15:clr>
        </p15:guide>
        <p15:guide id="2" pos="4352" userDrawn="1">
          <p15:clr>
            <a:srgbClr val="F26B43"/>
          </p15:clr>
        </p15:guide>
        <p15:guide id="3" orient="horz" pos="1104" userDrawn="1">
          <p15:clr>
            <a:srgbClr val="F26B43"/>
          </p15:clr>
        </p15:guide>
        <p15:guide id="4" orient="horz" pos="4547" userDrawn="1">
          <p15:clr>
            <a:srgbClr val="F26B43"/>
          </p15:clr>
        </p15:guide>
        <p15:guide id="5" pos="396" userDrawn="1">
          <p15:clr>
            <a:srgbClr val="F26B43"/>
          </p15:clr>
        </p15:guide>
        <p15:guide id="6" pos="8308" userDrawn="1">
          <p15:clr>
            <a:srgbClr val="F26B43"/>
          </p15:clr>
        </p15:guide>
        <p15:guide id="7" orient="horz" pos="394" userDrawn="1">
          <p15:clr>
            <a:srgbClr val="F26B43"/>
          </p15:clr>
        </p15:guide>
        <p15:guide id="8" pos="4454" userDrawn="1">
          <p15:clr>
            <a:srgbClr val="F26B43"/>
          </p15:clr>
        </p15:guide>
        <p15:guide id="9" pos="425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9.xml"/><Relationship Id="rId5" Type="http://schemas.openxmlformats.org/officeDocument/2006/relationships/image" Target="../media/image8.sv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microsoft.com/office/2018/10/relationships/comments" Target="../comments/modernComment_101_1DA2CB29.xml"/><Relationship Id="rId2" Type="http://schemas.openxmlformats.org/officeDocument/2006/relationships/notesSlide" Target="../notesSlides/notesSlide2.xml"/><Relationship Id="rId1" Type="http://schemas.openxmlformats.org/officeDocument/2006/relationships/slideLayout" Target="../slideLayouts/slideLayout14.xml"/><Relationship Id="rId6" Type="http://schemas.openxmlformats.org/officeDocument/2006/relationships/chart" Target="../charts/chart3.xml"/><Relationship Id="rId5" Type="http://schemas.openxmlformats.org/officeDocument/2006/relationships/chart" Target="../charts/chart2.xml"/><Relationship Id="rId4" Type="http://schemas.openxmlformats.org/officeDocument/2006/relationships/chart" Target="../charts/char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4.xml"/><Relationship Id="rId4" Type="http://schemas.openxmlformats.org/officeDocument/2006/relationships/image" Target="../media/image10.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descr="A close up of colorful blocks&#10;&#10;Description automatically generated">
            <a:extLst>
              <a:ext uri="{FF2B5EF4-FFF2-40B4-BE49-F238E27FC236}">
                <a16:creationId xmlns:a16="http://schemas.microsoft.com/office/drawing/2014/main" id="{CCD7AA0E-0767-317C-EC71-ACA287A6CBF7}"/>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0" y="1523367"/>
            <a:ext cx="13817600" cy="5334633"/>
          </a:xfrm>
          <a:prstGeom prst="rect">
            <a:avLst/>
          </a:prstGeom>
        </p:spPr>
      </p:pic>
      <p:sp>
        <p:nvSpPr>
          <p:cNvPr id="10" name="Rectangle 9">
            <a:extLst>
              <a:ext uri="{FF2B5EF4-FFF2-40B4-BE49-F238E27FC236}">
                <a16:creationId xmlns:a16="http://schemas.microsoft.com/office/drawing/2014/main" id="{B4A7356C-251C-E6FF-8EA8-0F09F3B75CCC}"/>
              </a:ext>
            </a:extLst>
          </p:cNvPr>
          <p:cNvSpPr/>
          <p:nvPr/>
        </p:nvSpPr>
        <p:spPr>
          <a:xfrm>
            <a:off x="0" y="-1"/>
            <a:ext cx="13817600" cy="2226903"/>
          </a:xfrm>
          <a:prstGeom prst="rect">
            <a:avLst/>
          </a:prstGeom>
          <a:solidFill>
            <a:schemeClr val="accent6"/>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grpSp>
        <p:nvGrpSpPr>
          <p:cNvPr id="5" name="Group 4">
            <a:extLst>
              <a:ext uri="{FF2B5EF4-FFF2-40B4-BE49-F238E27FC236}">
                <a16:creationId xmlns:a16="http://schemas.microsoft.com/office/drawing/2014/main" id="{3ECABDDC-516F-DA16-620B-4628F5C3EB2E}"/>
              </a:ext>
            </a:extLst>
          </p:cNvPr>
          <p:cNvGrpSpPr/>
          <p:nvPr/>
        </p:nvGrpSpPr>
        <p:grpSpPr>
          <a:xfrm>
            <a:off x="736600" y="533400"/>
            <a:ext cx="3864102" cy="1545344"/>
            <a:chOff x="5765800" y="3962400"/>
            <a:chExt cx="7315199" cy="2925517"/>
          </a:xfrm>
        </p:grpSpPr>
        <p:grpSp>
          <p:nvGrpSpPr>
            <p:cNvPr id="6" name="Group 5">
              <a:extLst>
                <a:ext uri="{FF2B5EF4-FFF2-40B4-BE49-F238E27FC236}">
                  <a16:creationId xmlns:a16="http://schemas.microsoft.com/office/drawing/2014/main" id="{B79BCADC-3158-683F-2D1A-7880B38226A6}"/>
                </a:ext>
              </a:extLst>
            </p:cNvPr>
            <p:cNvGrpSpPr/>
            <p:nvPr/>
          </p:nvGrpSpPr>
          <p:grpSpPr>
            <a:xfrm>
              <a:off x="5765800" y="3962400"/>
              <a:ext cx="7315199" cy="2375785"/>
              <a:chOff x="4407322" y="3074460"/>
              <a:chExt cx="8673677" cy="2816984"/>
            </a:xfrm>
          </p:grpSpPr>
          <p:pic>
            <p:nvPicPr>
              <p:cNvPr id="8" name="Graphic 7">
                <a:extLst>
                  <a:ext uri="{FF2B5EF4-FFF2-40B4-BE49-F238E27FC236}">
                    <a16:creationId xmlns:a16="http://schemas.microsoft.com/office/drawing/2014/main" id="{71191B07-A810-5032-6A43-D21C5165557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4407322" y="3148263"/>
                <a:ext cx="8673677" cy="2743181"/>
              </a:xfrm>
              <a:prstGeom prst="rect">
                <a:avLst/>
              </a:prstGeom>
            </p:spPr>
          </p:pic>
          <p:sp>
            <p:nvSpPr>
              <p:cNvPr id="9" name="TextBox 8">
                <a:extLst>
                  <a:ext uri="{FF2B5EF4-FFF2-40B4-BE49-F238E27FC236}">
                    <a16:creationId xmlns:a16="http://schemas.microsoft.com/office/drawing/2014/main" id="{E376FF82-B7B8-4FA0-88B0-A97AC462203F}"/>
                  </a:ext>
                </a:extLst>
              </p:cNvPr>
              <p:cNvSpPr txBox="1"/>
              <p:nvPr/>
            </p:nvSpPr>
            <p:spPr>
              <a:xfrm>
                <a:off x="6846794" y="3074460"/>
                <a:ext cx="4743045" cy="515667"/>
              </a:xfrm>
              <a:prstGeom prst="rect">
                <a:avLst/>
              </a:prstGeom>
              <a:noFill/>
            </p:spPr>
            <p:txBody>
              <a:bodyPr wrap="none" lIns="0" tIns="0" rIns="0" bIns="0" rtlCol="0">
                <a:noAutofit/>
              </a:bodyPr>
              <a:lstStyle/>
              <a:p>
                <a:pPr algn="r">
                  <a:spcAft>
                    <a:spcPts val="600"/>
                  </a:spcAft>
                </a:pPr>
                <a:r>
                  <a:rPr lang="en-US" sz="1200" i="1" dirty="0">
                    <a:solidFill>
                      <a:schemeClr val="tx2"/>
                    </a:solidFill>
                  </a:rPr>
                  <a:t>The future of defined contribution</a:t>
                </a:r>
              </a:p>
            </p:txBody>
          </p:sp>
        </p:grpSp>
        <p:sp>
          <p:nvSpPr>
            <p:cNvPr id="7" name="TextBox 6">
              <a:extLst>
                <a:ext uri="{FF2B5EF4-FFF2-40B4-BE49-F238E27FC236}">
                  <a16:creationId xmlns:a16="http://schemas.microsoft.com/office/drawing/2014/main" id="{23680326-3916-F898-17FE-0D23DD2D1047}"/>
                </a:ext>
              </a:extLst>
            </p:cNvPr>
            <p:cNvSpPr txBox="1"/>
            <p:nvPr/>
          </p:nvSpPr>
          <p:spPr>
            <a:xfrm>
              <a:off x="5765800" y="6453014"/>
              <a:ext cx="1524000" cy="434903"/>
            </a:xfrm>
            <a:prstGeom prst="rect">
              <a:avLst/>
            </a:prstGeom>
            <a:noFill/>
          </p:spPr>
          <p:txBody>
            <a:bodyPr wrap="none" lIns="0" tIns="0" rIns="0" bIns="0" rtlCol="0">
              <a:noAutofit/>
            </a:bodyPr>
            <a:lstStyle/>
            <a:p>
              <a:pPr>
                <a:spcAft>
                  <a:spcPts val="600"/>
                </a:spcAft>
              </a:pPr>
              <a:r>
                <a:rPr lang="en-US" sz="900" b="1" dirty="0">
                  <a:solidFill>
                    <a:schemeClr val="tx2"/>
                  </a:solidFill>
                  <a:cs typeface="Arial" panose="020B0604020202020204" pitchFamily="34" charset="0"/>
                </a:rPr>
                <a:t>Issue no. 11</a:t>
              </a:r>
            </a:p>
          </p:txBody>
        </p:sp>
      </p:grpSp>
      <p:sp>
        <p:nvSpPr>
          <p:cNvPr id="13" name="Right Triangle 12">
            <a:extLst>
              <a:ext uri="{FF2B5EF4-FFF2-40B4-BE49-F238E27FC236}">
                <a16:creationId xmlns:a16="http://schemas.microsoft.com/office/drawing/2014/main" id="{DED02059-2B87-13B8-A6DF-C625A663587A}"/>
              </a:ext>
            </a:extLst>
          </p:cNvPr>
          <p:cNvSpPr/>
          <p:nvPr/>
        </p:nvSpPr>
        <p:spPr>
          <a:xfrm flipH="1" flipV="1">
            <a:off x="7624116" y="0"/>
            <a:ext cx="6193483" cy="4504351"/>
          </a:xfrm>
          <a:prstGeom prst="rtTriangle">
            <a:avLst/>
          </a:prstGeom>
          <a:solidFill>
            <a:schemeClr val="tx2">
              <a:alpha val="20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3" name="TextBox 2">
            <a:extLst>
              <a:ext uri="{FF2B5EF4-FFF2-40B4-BE49-F238E27FC236}">
                <a16:creationId xmlns:a16="http://schemas.microsoft.com/office/drawing/2014/main" id="{D8599BA3-CAD6-0798-2B4D-B6308E9F86C0}"/>
              </a:ext>
            </a:extLst>
          </p:cNvPr>
          <p:cNvSpPr txBox="1"/>
          <p:nvPr/>
        </p:nvSpPr>
        <p:spPr>
          <a:xfrm>
            <a:off x="5003800" y="2704080"/>
            <a:ext cx="7696200" cy="1800271"/>
          </a:xfrm>
          <a:prstGeom prst="rect">
            <a:avLst/>
          </a:prstGeom>
          <a:noFill/>
        </p:spPr>
        <p:txBody>
          <a:bodyPr wrap="square" lIns="0" tIns="0" rIns="0" bIns="0" rtlCol="0">
            <a:noAutofit/>
          </a:bodyPr>
          <a:lstStyle/>
          <a:p>
            <a:pPr>
              <a:lnSpc>
                <a:spcPts val="5500"/>
              </a:lnSpc>
            </a:pPr>
            <a:r>
              <a:rPr lang="en-US" sz="4800" b="1" dirty="0">
                <a:solidFill>
                  <a:schemeClr val="bg1"/>
                </a:solidFill>
              </a:rPr>
              <a:t>What plan sponsors </a:t>
            </a:r>
            <a:br>
              <a:rPr lang="en-US" sz="4800" b="1" dirty="0">
                <a:solidFill>
                  <a:schemeClr val="bg1"/>
                </a:solidFill>
              </a:rPr>
            </a:br>
            <a:r>
              <a:rPr lang="en-US" sz="4800" b="1" dirty="0">
                <a:solidFill>
                  <a:schemeClr val="bg1"/>
                </a:solidFill>
              </a:rPr>
              <a:t>need to know about lifetime income</a:t>
            </a:r>
          </a:p>
        </p:txBody>
      </p:sp>
      <p:sp>
        <p:nvSpPr>
          <p:cNvPr id="2" name="TextBox 1">
            <a:extLst>
              <a:ext uri="{FF2B5EF4-FFF2-40B4-BE49-F238E27FC236}">
                <a16:creationId xmlns:a16="http://schemas.microsoft.com/office/drawing/2014/main" id="{6F04733A-02BE-C05D-5530-A0A3C056C83B}"/>
              </a:ext>
            </a:extLst>
          </p:cNvPr>
          <p:cNvSpPr txBox="1"/>
          <p:nvPr/>
        </p:nvSpPr>
        <p:spPr>
          <a:xfrm>
            <a:off x="5003799" y="2482838"/>
            <a:ext cx="3237893" cy="221241"/>
          </a:xfrm>
          <a:prstGeom prst="rect">
            <a:avLst/>
          </a:prstGeom>
          <a:noFill/>
        </p:spPr>
        <p:txBody>
          <a:bodyPr wrap="square" lIns="0" tIns="0" rIns="0" bIns="0" rtlCol="0">
            <a:noAutofit/>
          </a:bodyPr>
          <a:lstStyle/>
          <a:p>
            <a:pPr defTabSz="326532">
              <a:spcAft>
                <a:spcPts val="600"/>
              </a:spcAft>
              <a:tabLst>
                <a:tab pos="2221992" algn="r"/>
                <a:tab pos="2862072" algn="l"/>
              </a:tabLst>
            </a:pPr>
            <a:r>
              <a:rPr lang="en-US" sz="1200" b="1" dirty="0">
                <a:solidFill>
                  <a:schemeClr val="accent6"/>
                </a:solidFill>
                <a:latin typeface="Georgia" panose="02040502050405020303" pitchFamily="18" charset="0"/>
                <a:cs typeface="Arial" panose="020B0604020202020204" pitchFamily="34" charset="0"/>
              </a:rPr>
              <a:t>Investment Corner</a:t>
            </a:r>
          </a:p>
        </p:txBody>
      </p:sp>
    </p:spTree>
    <p:extLst>
      <p:ext uri="{BB962C8B-B14F-4D97-AF65-F5344CB8AC3E}">
        <p14:creationId xmlns:p14="http://schemas.microsoft.com/office/powerpoint/2010/main" val="23243203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
            <a:extLst>
              <a:ext uri="{FF2B5EF4-FFF2-40B4-BE49-F238E27FC236}">
                <a16:creationId xmlns:a16="http://schemas.microsoft.com/office/drawing/2014/main" id="{FDCE3B8C-4F81-B6BB-6F60-F083E1050BC7}"/>
              </a:ext>
            </a:extLst>
          </p:cNvPr>
          <p:cNvSpPr>
            <a:spLocks noGrp="1"/>
          </p:cNvSpPr>
          <p:nvPr>
            <p:ph type="title"/>
          </p:nvPr>
        </p:nvSpPr>
        <p:spPr>
          <a:xfrm>
            <a:off x="628073" y="630937"/>
            <a:ext cx="12561455" cy="1035139"/>
          </a:xfrm>
        </p:spPr>
        <p:txBody>
          <a:bodyPr/>
          <a:lstStyle/>
          <a:p>
            <a:r>
              <a:rPr lang="en-US" dirty="0"/>
              <a:t>401(k) participants want access to ​</a:t>
            </a:r>
            <a:br>
              <a:rPr lang="en-US" dirty="0"/>
            </a:br>
            <a:r>
              <a:rPr lang="en-US" dirty="0"/>
              <a:t>in-plan lifetime income solutions.</a:t>
            </a:r>
            <a:br>
              <a:rPr lang="en-US" dirty="0"/>
            </a:br>
            <a:r>
              <a:rPr lang="en-US" dirty="0"/>
              <a:t>​</a:t>
            </a:r>
          </a:p>
        </p:txBody>
      </p:sp>
      <p:sp>
        <p:nvSpPr>
          <p:cNvPr id="22" name="Text Placeholder 24">
            <a:extLst>
              <a:ext uri="{FF2B5EF4-FFF2-40B4-BE49-F238E27FC236}">
                <a16:creationId xmlns:a16="http://schemas.microsoft.com/office/drawing/2014/main" id="{A4B77DB9-27AB-E438-9089-1F33A8B8BB6D}"/>
              </a:ext>
            </a:extLst>
          </p:cNvPr>
          <p:cNvSpPr txBox="1">
            <a:spLocks/>
          </p:cNvSpPr>
          <p:nvPr/>
        </p:nvSpPr>
        <p:spPr>
          <a:xfrm>
            <a:off x="628073" y="6291072"/>
            <a:ext cx="12565139" cy="372140"/>
          </a:xfrm>
          <a:prstGeom prst="rect">
            <a:avLst/>
          </a:prstGeom>
        </p:spPr>
        <p:txBody>
          <a:bodyPr vert="horz" lIns="0" tIns="0" rIns="0" bIns="0" numCol="2" spcCol="457200" rtlCol="0" anchor="b">
            <a:noAutofit/>
          </a:bodyPr>
          <a:lstStyle>
            <a:lvl1pPr marL="0" indent="0" algn="l" defTabSz="509412" rtl="0" eaLnBrk="1" latinLnBrk="0" hangingPunct="1">
              <a:lnSpc>
                <a:spcPct val="100000"/>
              </a:lnSpc>
              <a:spcBef>
                <a:spcPts val="0"/>
              </a:spcBef>
              <a:spcAft>
                <a:spcPts val="0"/>
              </a:spcAft>
              <a:buFont typeface="Arial"/>
              <a:buNone/>
              <a:defRPr lang="en-US" sz="900" b="0" i="0" u="none" strike="noStrike" kern="1200" baseline="0" dirty="0" smtClean="0">
                <a:solidFill>
                  <a:schemeClr val="bg1">
                    <a:lumMod val="50000"/>
                  </a:schemeClr>
                </a:solidFill>
                <a:latin typeface="Arial Narrow" pitchFamily="34" charset="0"/>
                <a:ea typeface="+mn-ea"/>
                <a:cs typeface="+mn-cs"/>
              </a:defRPr>
            </a:lvl1pPr>
            <a:lvl2pPr marL="0" indent="0" algn="l" defTabSz="509412" rtl="0" eaLnBrk="1" latinLnBrk="0" hangingPunct="1">
              <a:lnSpc>
                <a:spcPct val="100000"/>
              </a:lnSpc>
              <a:spcBef>
                <a:spcPts val="432"/>
              </a:spcBef>
              <a:spcAft>
                <a:spcPts val="432"/>
              </a:spcAft>
              <a:buFont typeface="Arial" panose="020B0604020202020204" pitchFamily="34" charset="0"/>
              <a:buNone/>
              <a:defRPr lang="en-US" sz="800" b="0" i="0" u="none" strike="noStrike" kern="1200" baseline="0" dirty="0" smtClean="0">
                <a:solidFill>
                  <a:schemeClr val="bg1">
                    <a:lumMod val="50000"/>
                  </a:schemeClr>
                </a:solidFill>
                <a:latin typeface="Arial Narrow" pitchFamily="34" charset="0"/>
                <a:ea typeface="+mn-ea"/>
                <a:cs typeface="+mn-cs"/>
              </a:defRPr>
            </a:lvl2pPr>
            <a:lvl3pPr marL="0" indent="-114300" algn="l" defTabSz="509412" rtl="0" eaLnBrk="1" latinLnBrk="0" hangingPunct="1">
              <a:lnSpc>
                <a:spcPct val="100000"/>
              </a:lnSpc>
              <a:spcBef>
                <a:spcPts val="0"/>
              </a:spcBef>
              <a:spcAft>
                <a:spcPts val="432"/>
              </a:spcAft>
              <a:buFont typeface="Arial" panose="020B0604020202020204" pitchFamily="34" charset="0"/>
              <a:buChar char="•"/>
              <a:defRPr lang="en-US" sz="800" b="0" i="0" u="none" strike="noStrike" kern="1200" baseline="0" dirty="0" smtClean="0">
                <a:solidFill>
                  <a:schemeClr val="bg1">
                    <a:lumMod val="50000"/>
                  </a:schemeClr>
                </a:solidFill>
                <a:latin typeface="Arial Narrow" pitchFamily="34" charset="0"/>
                <a:ea typeface="+mn-ea"/>
                <a:cs typeface="+mn-cs"/>
              </a:defRPr>
            </a:lvl3pPr>
            <a:lvl4pPr marL="0" indent="-228600" algn="l" defTabSz="509412" rtl="0" eaLnBrk="1" latinLnBrk="0" hangingPunct="1">
              <a:lnSpc>
                <a:spcPct val="100000"/>
              </a:lnSpc>
              <a:spcBef>
                <a:spcPts val="0"/>
              </a:spcBef>
              <a:spcAft>
                <a:spcPts val="432"/>
              </a:spcAft>
              <a:buFont typeface="Georgia" panose="02040502050405020303" pitchFamily="18" charset="0"/>
              <a:buChar char="—"/>
              <a:tabLst/>
              <a:defRPr lang="en-US" sz="800" b="0" i="0" u="none" strike="noStrike" kern="1200" baseline="0" dirty="0" smtClean="0">
                <a:solidFill>
                  <a:schemeClr val="bg1">
                    <a:lumMod val="50000"/>
                  </a:schemeClr>
                </a:solidFill>
                <a:latin typeface="Arial Narrow" pitchFamily="34" charset="0"/>
                <a:ea typeface="+mn-ea"/>
                <a:cs typeface="+mn-cs"/>
              </a:defRPr>
            </a:lvl4pPr>
            <a:lvl5pPr marL="0" indent="-171450" algn="l" defTabSz="509412" rtl="0" eaLnBrk="1" latinLnBrk="0" hangingPunct="1">
              <a:lnSpc>
                <a:spcPct val="100000"/>
              </a:lnSpc>
              <a:spcBef>
                <a:spcPts val="0"/>
              </a:spcBef>
              <a:spcAft>
                <a:spcPts val="432"/>
              </a:spcAft>
              <a:buFont typeface="Arial" panose="020B0604020202020204" pitchFamily="34" charset="0"/>
              <a:buChar char="•"/>
              <a:defRPr lang="en-US" sz="800" b="0" i="0" u="none" strike="noStrike" kern="1200" baseline="0" dirty="0" smtClean="0">
                <a:solidFill>
                  <a:schemeClr val="bg1">
                    <a:lumMod val="50000"/>
                  </a:schemeClr>
                </a:solidFill>
                <a:latin typeface="Arial Narrow" pitchFamily="34" charset="0"/>
                <a:ea typeface="+mn-ea"/>
                <a:cs typeface="+mn-cs"/>
              </a:defRPr>
            </a:lvl5pPr>
            <a:lvl6pPr marL="742950" indent="-171450" algn="l" defTabSz="502920" rtl="0" eaLnBrk="1" latinLnBrk="0" hangingPunct="1">
              <a:lnSpc>
                <a:spcPct val="100000"/>
              </a:lnSpc>
              <a:spcBef>
                <a:spcPct val="20000"/>
              </a:spcBef>
              <a:spcAft>
                <a:spcPts val="432"/>
              </a:spcAft>
              <a:buFont typeface="Georgia" panose="02040502050405020303" pitchFamily="18" charset="0"/>
              <a:buChar char="—"/>
              <a:defRPr sz="1600" kern="1200" baseline="0">
                <a:solidFill>
                  <a:schemeClr val="tx2"/>
                </a:solidFill>
                <a:latin typeface="+mn-lt"/>
                <a:ea typeface="+mn-ea"/>
                <a:cs typeface="+mn-cs"/>
              </a:defRPr>
            </a:lvl6pPr>
            <a:lvl7pPr marL="3268980" indent="-251460" algn="l" defTabSz="502920" rtl="0" eaLnBrk="1" latinLnBrk="0" hangingPunct="1">
              <a:spcBef>
                <a:spcPct val="20000"/>
              </a:spcBef>
              <a:buFont typeface="Arial"/>
              <a:buChar char="•"/>
              <a:defRPr sz="800" kern="1200">
                <a:solidFill>
                  <a:schemeClr val="tx1"/>
                </a:solidFill>
                <a:latin typeface="+mn-lt"/>
                <a:ea typeface="+mn-ea"/>
                <a:cs typeface="+mn-cs"/>
              </a:defRPr>
            </a:lvl7pPr>
            <a:lvl8pPr marL="3771900" indent="-251460" algn="l" defTabSz="502920" rtl="0" eaLnBrk="1" latinLnBrk="0" hangingPunct="1">
              <a:spcBef>
                <a:spcPct val="20000"/>
              </a:spcBef>
              <a:buFont typeface="Arial"/>
              <a:buChar char="•"/>
              <a:defRPr sz="2200" kern="1200">
                <a:solidFill>
                  <a:schemeClr val="tx1"/>
                </a:solidFill>
                <a:latin typeface="+mn-lt"/>
                <a:ea typeface="+mn-ea"/>
                <a:cs typeface="+mn-cs"/>
              </a:defRPr>
            </a:lvl8pPr>
            <a:lvl9pPr marL="4274820" indent="-251460" algn="l" defTabSz="502920" rtl="0" eaLnBrk="1" latinLnBrk="0" hangingPunct="1">
              <a:spcBef>
                <a:spcPct val="20000"/>
              </a:spcBef>
              <a:buFont typeface="Arial"/>
              <a:buChar char="•"/>
              <a:defRPr sz="2200" kern="1200">
                <a:solidFill>
                  <a:schemeClr val="tx1"/>
                </a:solidFill>
                <a:latin typeface="+mn-lt"/>
                <a:ea typeface="+mn-ea"/>
                <a:cs typeface="+mn-cs"/>
              </a:defRPr>
            </a:lvl9pPr>
          </a:lstStyle>
          <a:p>
            <a:r>
              <a:rPr lang="en-US"/>
              <a:t>Source: Nuveen and TIAA Institute Participant Sentiment Survey on Lifetime Income (2024). </a:t>
            </a:r>
          </a:p>
        </p:txBody>
      </p:sp>
      <p:sp>
        <p:nvSpPr>
          <p:cNvPr id="23" name="Rectangle 22">
            <a:extLst>
              <a:ext uri="{FF2B5EF4-FFF2-40B4-BE49-F238E27FC236}">
                <a16:creationId xmlns:a16="http://schemas.microsoft.com/office/drawing/2014/main" id="{44BD152E-7415-1FBA-532D-FD4A3A65C087}"/>
              </a:ext>
            </a:extLst>
          </p:cNvPr>
          <p:cNvSpPr/>
          <p:nvPr/>
        </p:nvSpPr>
        <p:spPr>
          <a:xfrm>
            <a:off x="628650" y="2018128"/>
            <a:ext cx="2256711" cy="3899191"/>
          </a:xfrm>
          <a:prstGeom prst="rect">
            <a:avLst/>
          </a:prstGeom>
          <a:solidFill>
            <a:schemeClr val="accent3"/>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24" name="TextBox 23">
            <a:extLst>
              <a:ext uri="{FF2B5EF4-FFF2-40B4-BE49-F238E27FC236}">
                <a16:creationId xmlns:a16="http://schemas.microsoft.com/office/drawing/2014/main" id="{AF006680-A78C-AFC7-4BDB-6DFEDCD5481B}"/>
              </a:ext>
            </a:extLst>
          </p:cNvPr>
          <p:cNvSpPr txBox="1"/>
          <p:nvPr/>
        </p:nvSpPr>
        <p:spPr>
          <a:xfrm>
            <a:off x="864647" y="2018129"/>
            <a:ext cx="1853153" cy="1828800"/>
          </a:xfrm>
          <a:prstGeom prst="rect">
            <a:avLst/>
          </a:prstGeom>
          <a:noFill/>
        </p:spPr>
        <p:txBody>
          <a:bodyPr wrap="square" lIns="0" tIns="0" rIns="0" bIns="0" rtlCol="0">
            <a:noAutofit/>
          </a:bodyPr>
          <a:lstStyle/>
          <a:p>
            <a:pPr>
              <a:spcAft>
                <a:spcPts val="600"/>
              </a:spcAft>
            </a:pPr>
            <a:r>
              <a:rPr lang="en-US" sz="7200" b="1" dirty="0">
                <a:solidFill>
                  <a:schemeClr val="accent6"/>
                </a:solidFill>
                <a:effectLst/>
                <a:latin typeface="Georgia" panose="02040502050405020303" pitchFamily="18" charset="0"/>
              </a:rPr>
              <a:t>92</a:t>
            </a:r>
            <a:r>
              <a:rPr lang="en-US" sz="4000" b="1" dirty="0">
                <a:solidFill>
                  <a:schemeClr val="accent6"/>
                </a:solidFill>
                <a:effectLst/>
                <a:latin typeface="Georgia" panose="02040502050405020303" pitchFamily="18" charset="0"/>
              </a:rPr>
              <a:t>%</a:t>
            </a:r>
            <a:endParaRPr lang="en-US" sz="7200" dirty="0">
              <a:solidFill>
                <a:schemeClr val="accent6"/>
              </a:solidFill>
              <a:effectLst/>
              <a:latin typeface="Georgia" panose="02040502050405020303" pitchFamily="18" charset="0"/>
            </a:endParaRPr>
          </a:p>
        </p:txBody>
      </p:sp>
      <p:sp>
        <p:nvSpPr>
          <p:cNvPr id="25" name="TextBox 24">
            <a:extLst>
              <a:ext uri="{FF2B5EF4-FFF2-40B4-BE49-F238E27FC236}">
                <a16:creationId xmlns:a16="http://schemas.microsoft.com/office/drawing/2014/main" id="{5AB3A40B-A6A3-BD14-F140-C917A61260DC}"/>
              </a:ext>
            </a:extLst>
          </p:cNvPr>
          <p:cNvSpPr txBox="1"/>
          <p:nvPr/>
        </p:nvSpPr>
        <p:spPr>
          <a:xfrm>
            <a:off x="864647" y="3327214"/>
            <a:ext cx="1844095" cy="2388023"/>
          </a:xfrm>
          <a:prstGeom prst="rect">
            <a:avLst/>
          </a:prstGeom>
          <a:noFill/>
        </p:spPr>
        <p:txBody>
          <a:bodyPr wrap="square" lIns="0" tIns="0" rIns="0" bIns="0" rtlCol="0">
            <a:noAutofit/>
          </a:bodyPr>
          <a:lstStyle/>
          <a:p>
            <a:pPr>
              <a:spcAft>
                <a:spcPts val="600"/>
              </a:spcAft>
            </a:pPr>
            <a:r>
              <a:rPr lang="en-US" sz="2000" dirty="0">
                <a:solidFill>
                  <a:schemeClr val="bg1"/>
                </a:solidFill>
              </a:rPr>
              <a:t>would be interested in using an in-plan fixed annuity for guaranteed lifetime income</a:t>
            </a:r>
            <a:r>
              <a:rPr lang="en-US" sz="2000" baseline="30000" dirty="0">
                <a:solidFill>
                  <a:schemeClr val="bg1"/>
                </a:solidFill>
              </a:rPr>
              <a:t>1</a:t>
            </a:r>
          </a:p>
        </p:txBody>
      </p:sp>
      <p:sp>
        <p:nvSpPr>
          <p:cNvPr id="26" name="TextBox 25">
            <a:extLst>
              <a:ext uri="{FF2B5EF4-FFF2-40B4-BE49-F238E27FC236}">
                <a16:creationId xmlns:a16="http://schemas.microsoft.com/office/drawing/2014/main" id="{0232A024-8D5F-E145-B507-B127CCF521D2}"/>
              </a:ext>
            </a:extLst>
          </p:cNvPr>
          <p:cNvSpPr txBox="1"/>
          <p:nvPr/>
        </p:nvSpPr>
        <p:spPr>
          <a:xfrm>
            <a:off x="3323526" y="1950600"/>
            <a:ext cx="3962400" cy="609600"/>
          </a:xfrm>
          <a:prstGeom prst="rect">
            <a:avLst/>
          </a:prstGeom>
          <a:noFill/>
        </p:spPr>
        <p:txBody>
          <a:bodyPr wrap="square" lIns="0" tIns="0" rIns="0" bIns="0" rtlCol="0">
            <a:noAutofit/>
          </a:bodyPr>
          <a:lstStyle/>
          <a:p>
            <a:pPr>
              <a:spcAft>
                <a:spcPts val="600"/>
              </a:spcAft>
            </a:pPr>
            <a:r>
              <a:rPr lang="en-US" sz="2400" i="1" dirty="0">
                <a:solidFill>
                  <a:schemeClr val="tx2"/>
                </a:solidFill>
              </a:rPr>
              <a:t>Participants say...</a:t>
            </a:r>
          </a:p>
        </p:txBody>
      </p:sp>
      <p:sp>
        <p:nvSpPr>
          <p:cNvPr id="27" name="TextBox 26">
            <a:extLst>
              <a:ext uri="{FF2B5EF4-FFF2-40B4-BE49-F238E27FC236}">
                <a16:creationId xmlns:a16="http://schemas.microsoft.com/office/drawing/2014/main" id="{1FB26A8A-68BB-9BFB-0326-82576C1B2A3A}"/>
              </a:ext>
            </a:extLst>
          </p:cNvPr>
          <p:cNvSpPr txBox="1"/>
          <p:nvPr/>
        </p:nvSpPr>
        <p:spPr>
          <a:xfrm>
            <a:off x="4265724" y="5005588"/>
            <a:ext cx="2442398" cy="911731"/>
          </a:xfrm>
          <a:prstGeom prst="rect">
            <a:avLst/>
          </a:prstGeom>
          <a:noFill/>
        </p:spPr>
        <p:txBody>
          <a:bodyPr wrap="square" lIns="0" tIns="0" rIns="0" bIns="0" rtlCol="0">
            <a:noAutofit/>
          </a:bodyPr>
          <a:lstStyle/>
          <a:p>
            <a:pPr>
              <a:spcAft>
                <a:spcPts val="600"/>
              </a:spcAft>
            </a:pPr>
            <a:r>
              <a:rPr lang="en-US" sz="1600" dirty="0">
                <a:latin typeface="Arial" panose="020B0604020202020204" pitchFamily="34" charset="0"/>
                <a:cs typeface="Arial" panose="020B0604020202020204" pitchFamily="34" charset="0"/>
              </a:rPr>
              <a:t>think fixed annuities would be valuable in 401(k) plans</a:t>
            </a:r>
            <a:r>
              <a:rPr lang="en-US" sz="1600" baseline="30000" dirty="0">
                <a:solidFill>
                  <a:schemeClr val="tx2"/>
                </a:solidFill>
                <a:latin typeface="Arial" panose="020B0604020202020204" pitchFamily="34" charset="0"/>
                <a:cs typeface="Arial" panose="020B0604020202020204" pitchFamily="34" charset="0"/>
              </a:rPr>
              <a:t>1</a:t>
            </a:r>
          </a:p>
        </p:txBody>
      </p:sp>
      <p:graphicFrame>
        <p:nvGraphicFramePr>
          <p:cNvPr id="28" name="Chart 27">
            <a:extLst>
              <a:ext uri="{FF2B5EF4-FFF2-40B4-BE49-F238E27FC236}">
                <a16:creationId xmlns:a16="http://schemas.microsoft.com/office/drawing/2014/main" id="{DD45D6DA-8582-90AF-110D-F0C8A2145C5E}"/>
              </a:ext>
            </a:extLst>
          </p:cNvPr>
          <p:cNvGraphicFramePr/>
          <p:nvPr>
            <p:extLst>
              <p:ext uri="{D42A27DB-BD31-4B8C-83A1-F6EECF244321}">
                <p14:modId xmlns:p14="http://schemas.microsoft.com/office/powerpoint/2010/main" val="3462254199"/>
              </p:ext>
            </p:extLst>
          </p:nvPr>
        </p:nvGraphicFramePr>
        <p:xfrm>
          <a:off x="3359793" y="2465982"/>
          <a:ext cx="3832261" cy="2554841"/>
        </p:xfrm>
        <a:graphic>
          <a:graphicData uri="http://schemas.openxmlformats.org/drawingml/2006/chart">
            <c:chart xmlns:c="http://schemas.openxmlformats.org/drawingml/2006/chart" xmlns:r="http://schemas.openxmlformats.org/officeDocument/2006/relationships" r:id="rId4"/>
          </a:graphicData>
        </a:graphic>
      </p:graphicFrame>
      <p:sp>
        <p:nvSpPr>
          <p:cNvPr id="29" name="TextBox 28">
            <a:extLst>
              <a:ext uri="{FF2B5EF4-FFF2-40B4-BE49-F238E27FC236}">
                <a16:creationId xmlns:a16="http://schemas.microsoft.com/office/drawing/2014/main" id="{E6F4055D-21F5-9E06-0B06-9F525FE1A9AB}"/>
              </a:ext>
            </a:extLst>
          </p:cNvPr>
          <p:cNvSpPr txBox="1"/>
          <p:nvPr/>
        </p:nvSpPr>
        <p:spPr>
          <a:xfrm>
            <a:off x="4608088" y="3117717"/>
            <a:ext cx="1456295" cy="1700012"/>
          </a:xfrm>
          <a:prstGeom prst="rect">
            <a:avLst/>
          </a:prstGeom>
          <a:noFill/>
        </p:spPr>
        <p:txBody>
          <a:bodyPr wrap="square" lIns="0" tIns="0" rIns="0" bIns="0" rtlCol="0">
            <a:noAutofit/>
          </a:bodyPr>
          <a:lstStyle/>
          <a:p>
            <a:pPr>
              <a:spcAft>
                <a:spcPts val="600"/>
              </a:spcAft>
            </a:pPr>
            <a:r>
              <a:rPr lang="en-US" sz="6000" b="1" dirty="0">
                <a:solidFill>
                  <a:schemeClr val="tx2"/>
                </a:solidFill>
                <a:effectLst/>
                <a:latin typeface="Georgia" panose="02040502050405020303" pitchFamily="18" charset="0"/>
              </a:rPr>
              <a:t>92</a:t>
            </a:r>
            <a:r>
              <a:rPr lang="en-US" sz="3200" b="1" dirty="0">
                <a:solidFill>
                  <a:schemeClr val="tx2"/>
                </a:solidFill>
                <a:effectLst/>
                <a:latin typeface="Georgia" panose="02040502050405020303" pitchFamily="18" charset="0"/>
              </a:rPr>
              <a:t>%</a:t>
            </a:r>
            <a:endParaRPr lang="en-US" sz="6000" dirty="0">
              <a:solidFill>
                <a:schemeClr val="tx2"/>
              </a:solidFill>
              <a:effectLst/>
              <a:latin typeface="Georgia" panose="02040502050405020303" pitchFamily="18" charset="0"/>
            </a:endParaRPr>
          </a:p>
        </p:txBody>
      </p:sp>
      <p:graphicFrame>
        <p:nvGraphicFramePr>
          <p:cNvPr id="30" name="Chart 29">
            <a:extLst>
              <a:ext uri="{FF2B5EF4-FFF2-40B4-BE49-F238E27FC236}">
                <a16:creationId xmlns:a16="http://schemas.microsoft.com/office/drawing/2014/main" id="{D2A18AF2-897C-39CF-C008-21A77D752D7F}"/>
              </a:ext>
            </a:extLst>
          </p:cNvPr>
          <p:cNvGraphicFramePr/>
          <p:nvPr>
            <p:extLst>
              <p:ext uri="{D42A27DB-BD31-4B8C-83A1-F6EECF244321}">
                <p14:modId xmlns:p14="http://schemas.microsoft.com/office/powerpoint/2010/main" val="1545664120"/>
              </p:ext>
            </p:extLst>
          </p:nvPr>
        </p:nvGraphicFramePr>
        <p:xfrm>
          <a:off x="6517585" y="2465982"/>
          <a:ext cx="3832261" cy="2554841"/>
        </p:xfrm>
        <a:graphic>
          <a:graphicData uri="http://schemas.openxmlformats.org/drawingml/2006/chart">
            <c:chart xmlns:c="http://schemas.openxmlformats.org/drawingml/2006/chart" xmlns:r="http://schemas.openxmlformats.org/officeDocument/2006/relationships" r:id="rId5"/>
          </a:graphicData>
        </a:graphic>
      </p:graphicFrame>
      <p:sp>
        <p:nvSpPr>
          <p:cNvPr id="31" name="TextBox 30">
            <a:extLst>
              <a:ext uri="{FF2B5EF4-FFF2-40B4-BE49-F238E27FC236}">
                <a16:creationId xmlns:a16="http://schemas.microsoft.com/office/drawing/2014/main" id="{D7ED6C35-EDDC-DCB7-6AD4-FF8B1219E8E0}"/>
              </a:ext>
            </a:extLst>
          </p:cNvPr>
          <p:cNvSpPr txBox="1"/>
          <p:nvPr/>
        </p:nvSpPr>
        <p:spPr>
          <a:xfrm>
            <a:off x="7795453" y="3123719"/>
            <a:ext cx="1456295" cy="1700012"/>
          </a:xfrm>
          <a:prstGeom prst="rect">
            <a:avLst/>
          </a:prstGeom>
          <a:noFill/>
        </p:spPr>
        <p:txBody>
          <a:bodyPr wrap="square" lIns="0" tIns="0" rIns="0" bIns="0" rtlCol="0">
            <a:noAutofit/>
          </a:bodyPr>
          <a:lstStyle/>
          <a:p>
            <a:pPr>
              <a:spcAft>
                <a:spcPts val="600"/>
              </a:spcAft>
            </a:pPr>
            <a:r>
              <a:rPr lang="en-US" sz="6000" b="1" dirty="0">
                <a:solidFill>
                  <a:schemeClr val="tx2"/>
                </a:solidFill>
                <a:latin typeface="Georgia" panose="02040502050405020303" pitchFamily="18" charset="0"/>
              </a:rPr>
              <a:t>9</a:t>
            </a:r>
            <a:r>
              <a:rPr lang="en-US" sz="6000" b="1" dirty="0">
                <a:solidFill>
                  <a:schemeClr val="tx2"/>
                </a:solidFill>
                <a:effectLst/>
                <a:latin typeface="Georgia" panose="02040502050405020303" pitchFamily="18" charset="0"/>
              </a:rPr>
              <a:t>5</a:t>
            </a:r>
            <a:r>
              <a:rPr lang="en-US" sz="3200" b="1" dirty="0">
                <a:solidFill>
                  <a:schemeClr val="tx2"/>
                </a:solidFill>
                <a:effectLst/>
                <a:latin typeface="Georgia" panose="02040502050405020303" pitchFamily="18" charset="0"/>
              </a:rPr>
              <a:t>%</a:t>
            </a:r>
            <a:endParaRPr lang="en-US" sz="6000" dirty="0">
              <a:solidFill>
                <a:schemeClr val="tx2"/>
              </a:solidFill>
              <a:effectLst/>
              <a:latin typeface="Georgia" panose="02040502050405020303" pitchFamily="18" charset="0"/>
            </a:endParaRPr>
          </a:p>
        </p:txBody>
      </p:sp>
      <p:graphicFrame>
        <p:nvGraphicFramePr>
          <p:cNvPr id="32" name="Chart 31">
            <a:extLst>
              <a:ext uri="{FF2B5EF4-FFF2-40B4-BE49-F238E27FC236}">
                <a16:creationId xmlns:a16="http://schemas.microsoft.com/office/drawing/2014/main" id="{088CD79F-7042-48CB-27A5-26D4BCCB940A}"/>
              </a:ext>
            </a:extLst>
          </p:cNvPr>
          <p:cNvGraphicFramePr/>
          <p:nvPr>
            <p:extLst>
              <p:ext uri="{D42A27DB-BD31-4B8C-83A1-F6EECF244321}">
                <p14:modId xmlns:p14="http://schemas.microsoft.com/office/powerpoint/2010/main" val="3897687232"/>
              </p:ext>
            </p:extLst>
          </p:nvPr>
        </p:nvGraphicFramePr>
        <p:xfrm>
          <a:off x="9478349" y="2465982"/>
          <a:ext cx="3832261" cy="2554841"/>
        </p:xfrm>
        <a:graphic>
          <a:graphicData uri="http://schemas.openxmlformats.org/drawingml/2006/chart">
            <c:chart xmlns:c="http://schemas.openxmlformats.org/drawingml/2006/chart" xmlns:r="http://schemas.openxmlformats.org/officeDocument/2006/relationships" r:id="rId6"/>
          </a:graphicData>
        </a:graphic>
      </p:graphicFrame>
      <p:sp>
        <p:nvSpPr>
          <p:cNvPr id="33" name="TextBox 32">
            <a:extLst>
              <a:ext uri="{FF2B5EF4-FFF2-40B4-BE49-F238E27FC236}">
                <a16:creationId xmlns:a16="http://schemas.microsoft.com/office/drawing/2014/main" id="{4CADAF8F-C1C0-6506-5C1F-B3821D63BD62}"/>
              </a:ext>
            </a:extLst>
          </p:cNvPr>
          <p:cNvSpPr txBox="1"/>
          <p:nvPr/>
        </p:nvSpPr>
        <p:spPr>
          <a:xfrm>
            <a:off x="10809895" y="3199070"/>
            <a:ext cx="1456295" cy="1700012"/>
          </a:xfrm>
          <a:prstGeom prst="rect">
            <a:avLst/>
          </a:prstGeom>
          <a:noFill/>
        </p:spPr>
        <p:txBody>
          <a:bodyPr wrap="square" lIns="0" tIns="0" rIns="0" bIns="0" rtlCol="0">
            <a:noAutofit/>
          </a:bodyPr>
          <a:lstStyle/>
          <a:p>
            <a:pPr>
              <a:spcAft>
                <a:spcPts val="600"/>
              </a:spcAft>
            </a:pPr>
            <a:r>
              <a:rPr lang="en-US" sz="6000" b="1" dirty="0">
                <a:solidFill>
                  <a:schemeClr val="tx2"/>
                </a:solidFill>
                <a:latin typeface="Georgia" panose="02040502050405020303" pitchFamily="18" charset="0"/>
              </a:rPr>
              <a:t>87</a:t>
            </a:r>
            <a:r>
              <a:rPr lang="en-US" sz="3200" b="1" dirty="0">
                <a:solidFill>
                  <a:schemeClr val="tx2"/>
                </a:solidFill>
                <a:effectLst/>
                <a:latin typeface="Georgia" panose="02040502050405020303" pitchFamily="18" charset="0"/>
              </a:rPr>
              <a:t>%</a:t>
            </a:r>
            <a:endParaRPr lang="en-US" sz="6000" dirty="0">
              <a:solidFill>
                <a:schemeClr val="tx2"/>
              </a:solidFill>
              <a:effectLst/>
              <a:latin typeface="Georgia" panose="02040502050405020303" pitchFamily="18" charset="0"/>
            </a:endParaRPr>
          </a:p>
        </p:txBody>
      </p:sp>
      <p:sp>
        <p:nvSpPr>
          <p:cNvPr id="34" name="TextBox 33">
            <a:extLst>
              <a:ext uri="{FF2B5EF4-FFF2-40B4-BE49-F238E27FC236}">
                <a16:creationId xmlns:a16="http://schemas.microsoft.com/office/drawing/2014/main" id="{CFE39990-9BFC-822C-50F4-8807CAD09A7E}"/>
              </a:ext>
            </a:extLst>
          </p:cNvPr>
          <p:cNvSpPr txBox="1"/>
          <p:nvPr/>
        </p:nvSpPr>
        <p:spPr>
          <a:xfrm>
            <a:off x="7428341" y="5063848"/>
            <a:ext cx="2081474" cy="1158272"/>
          </a:xfrm>
          <a:prstGeom prst="rect">
            <a:avLst/>
          </a:prstGeom>
          <a:noFill/>
        </p:spPr>
        <p:txBody>
          <a:bodyPr wrap="square" lIns="0" tIns="0" rIns="0" bIns="0" rtlCol="0">
            <a:noAutofit/>
          </a:bodyPr>
          <a:lstStyle/>
          <a:p>
            <a:r>
              <a:rPr lang="en-US" sz="1600" dirty="0">
                <a:latin typeface="Arial" panose="020B0604020202020204" pitchFamily="34" charset="0"/>
                <a:cs typeface="Arial" panose="020B0604020202020204" pitchFamily="34" charset="0"/>
              </a:rPr>
              <a:t>with target date investments think it would be valuable for these to include a fixed annuity component</a:t>
            </a:r>
            <a:r>
              <a:rPr lang="en-US" sz="1600" baseline="30000" dirty="0">
                <a:solidFill>
                  <a:schemeClr val="tx2"/>
                </a:solidFill>
                <a:latin typeface="Arial" panose="020B0604020202020204" pitchFamily="34" charset="0"/>
                <a:cs typeface="Arial" panose="020B0604020202020204" pitchFamily="34" charset="0"/>
              </a:rPr>
              <a:t>1</a:t>
            </a:r>
            <a:r>
              <a:rPr lang="en-US" sz="1600" dirty="0">
                <a:latin typeface="Arial" panose="020B0604020202020204" pitchFamily="34" charset="0"/>
                <a:cs typeface="Arial" panose="020B0604020202020204" pitchFamily="34" charset="0"/>
              </a:rPr>
              <a:t> </a:t>
            </a:r>
            <a:endParaRPr lang="en-US" sz="1600" baseline="30000" dirty="0">
              <a:solidFill>
                <a:schemeClr val="tx2"/>
              </a:solidFill>
              <a:latin typeface="Arial" panose="020B0604020202020204" pitchFamily="34" charset="0"/>
              <a:cs typeface="Arial" panose="020B0604020202020204" pitchFamily="34" charset="0"/>
            </a:endParaRPr>
          </a:p>
        </p:txBody>
      </p:sp>
      <p:sp>
        <p:nvSpPr>
          <p:cNvPr id="35" name="TextBox 34">
            <a:extLst>
              <a:ext uri="{FF2B5EF4-FFF2-40B4-BE49-F238E27FC236}">
                <a16:creationId xmlns:a16="http://schemas.microsoft.com/office/drawing/2014/main" id="{445C8B3A-3033-29DC-E114-20108C21B271}"/>
              </a:ext>
            </a:extLst>
          </p:cNvPr>
          <p:cNvSpPr txBox="1"/>
          <p:nvPr/>
        </p:nvSpPr>
        <p:spPr>
          <a:xfrm>
            <a:off x="10435791" y="5020822"/>
            <a:ext cx="2572636" cy="1640131"/>
          </a:xfrm>
          <a:prstGeom prst="rect">
            <a:avLst/>
          </a:prstGeom>
          <a:noFill/>
        </p:spPr>
        <p:txBody>
          <a:bodyPr wrap="square" lIns="0" tIns="0" rIns="0" bIns="0" rtlCol="0">
            <a:noAutofit/>
          </a:bodyPr>
          <a:lstStyle/>
          <a:p>
            <a:r>
              <a:rPr lang="en-US" sz="1600" dirty="0">
                <a:latin typeface="Arial" panose="020B0604020202020204" pitchFamily="34" charset="0"/>
                <a:cs typeface="Arial" panose="020B0604020202020204" pitchFamily="34" charset="0"/>
              </a:rPr>
              <a:t>believe employers have a responsibility to help employees achieve retirement income security</a:t>
            </a:r>
            <a:r>
              <a:rPr lang="en-US" sz="1600" baseline="30000" dirty="0">
                <a:solidFill>
                  <a:schemeClr val="tx2"/>
                </a:solidFill>
                <a:latin typeface="Arial" panose="020B0604020202020204" pitchFamily="34" charset="0"/>
                <a:cs typeface="Arial" panose="020B0604020202020204" pitchFamily="34" charset="0"/>
              </a:rPr>
              <a:t>1</a:t>
            </a:r>
            <a:r>
              <a:rPr lang="en-US" sz="1600" dirty="0">
                <a:latin typeface="Arial" panose="020B0604020202020204" pitchFamily="34" charset="0"/>
                <a:cs typeface="Arial" panose="020B0604020202020204" pitchFamily="34" charset="0"/>
              </a:rPr>
              <a:t>​</a:t>
            </a:r>
            <a:endParaRPr lang="en-US" sz="1600" baseline="300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97208105"/>
      </p:ext>
    </p:extLst>
  </p:cSld>
  <p:clrMapOvr>
    <a:masterClrMapping/>
  </p:clrMapOvr>
  <p:extLst>
    <p:ext uri="{6950BFC3-D8DA-4A85-94F7-54DA5524770B}">
      <p188:commentRel xmlns:p188="http://schemas.microsoft.com/office/powerpoint/2018/8/main" r:id="rId3"/>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A46FA84-E2B3-7AB2-0FE8-5A5EF9A48E7F}"/>
              </a:ext>
            </a:extLst>
          </p:cNvPr>
          <p:cNvSpPr>
            <a:spLocks noChangeArrowheads="1"/>
          </p:cNvSpPr>
          <p:nvPr/>
        </p:nvSpPr>
        <p:spPr bwMode="auto">
          <a:xfrm>
            <a:off x="2248620" y="2891460"/>
            <a:ext cx="209353" cy="4544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03632" tIns="51816" rIns="103632" bIns="51816" numCol="1" anchor="ctr" anchorCtr="0" compatLnSpc="1">
            <a:prstTxWarp prst="textNoShape">
              <a:avLst/>
            </a:prstTxWarp>
            <a:spAutoFit/>
          </a:bodyPr>
          <a:lstStyle/>
          <a:p>
            <a:endParaRPr lang="en-US" sz="2273"/>
          </a:p>
        </p:txBody>
      </p:sp>
      <p:sp>
        <p:nvSpPr>
          <p:cNvPr id="3" name="Title 2">
            <a:extLst>
              <a:ext uri="{FF2B5EF4-FFF2-40B4-BE49-F238E27FC236}">
                <a16:creationId xmlns:a16="http://schemas.microsoft.com/office/drawing/2014/main" id="{B99D7488-2399-A06A-D260-D464681B059C}"/>
              </a:ext>
            </a:extLst>
          </p:cNvPr>
          <p:cNvSpPr>
            <a:spLocks noGrp="1"/>
          </p:cNvSpPr>
          <p:nvPr>
            <p:ph type="title"/>
          </p:nvPr>
        </p:nvSpPr>
        <p:spPr/>
        <p:txBody>
          <a:bodyPr/>
          <a:lstStyle/>
          <a:p>
            <a:r>
              <a:rPr lang="en-US" dirty="0"/>
              <a:t>Lifetime income solutions: liquidity or longevity?</a:t>
            </a:r>
          </a:p>
        </p:txBody>
      </p:sp>
      <p:sp>
        <p:nvSpPr>
          <p:cNvPr id="6" name="Text Placeholder 5">
            <a:extLst>
              <a:ext uri="{FF2B5EF4-FFF2-40B4-BE49-F238E27FC236}">
                <a16:creationId xmlns:a16="http://schemas.microsoft.com/office/drawing/2014/main" id="{70276377-DB8C-A185-029B-7A5EBCFA7E99}"/>
              </a:ext>
            </a:extLst>
          </p:cNvPr>
          <p:cNvSpPr>
            <a:spLocks noGrp="1"/>
          </p:cNvSpPr>
          <p:nvPr>
            <p:ph type="body" sz="quarter" idx="11"/>
          </p:nvPr>
        </p:nvSpPr>
        <p:spPr/>
        <p:txBody>
          <a:bodyPr numCol="1"/>
          <a:lstStyle/>
          <a:p>
            <a:r>
              <a:rPr lang="en-US" dirty="0"/>
              <a:t>Data sources: EBRI, </a:t>
            </a:r>
            <a:r>
              <a:rPr lang="en-US" dirty="0" err="1"/>
              <a:t>Cerulli</a:t>
            </a:r>
            <a:r>
              <a:rPr lang="en-US" dirty="0"/>
              <a:t> and TIAA/Nuveen. This comparison represents only a sample of features typically included in the product types when used in the institutional retirement plan market and does not attempt to articulate all options that may be available. Insurance product guarantees are backed by the claims-paying ability of the issuer.</a:t>
            </a:r>
          </a:p>
        </p:txBody>
      </p:sp>
      <p:graphicFrame>
        <p:nvGraphicFramePr>
          <p:cNvPr id="2" name="Table 1">
            <a:extLst>
              <a:ext uri="{FF2B5EF4-FFF2-40B4-BE49-F238E27FC236}">
                <a16:creationId xmlns:a16="http://schemas.microsoft.com/office/drawing/2014/main" id="{69C32678-9CEB-E62C-5E8B-82B6E7456812}"/>
              </a:ext>
            </a:extLst>
          </p:cNvPr>
          <p:cNvGraphicFramePr>
            <a:graphicFrameLocks noGrp="1"/>
          </p:cNvGraphicFramePr>
          <p:nvPr>
            <p:extLst>
              <p:ext uri="{D42A27DB-BD31-4B8C-83A1-F6EECF244321}">
                <p14:modId xmlns:p14="http://schemas.microsoft.com/office/powerpoint/2010/main" val="3273350164"/>
              </p:ext>
            </p:extLst>
          </p:nvPr>
        </p:nvGraphicFramePr>
        <p:xfrm>
          <a:off x="624388" y="1666076"/>
          <a:ext cx="12618720" cy="4590882"/>
        </p:xfrm>
        <a:graphic>
          <a:graphicData uri="http://schemas.openxmlformats.org/drawingml/2006/table">
            <a:tbl>
              <a:tblPr/>
              <a:tblGrid>
                <a:gridCol w="2017212">
                  <a:extLst>
                    <a:ext uri="{9D8B030D-6E8A-4147-A177-3AD203B41FA5}">
                      <a16:colId xmlns:a16="http://schemas.microsoft.com/office/drawing/2014/main" val="945223757"/>
                    </a:ext>
                  </a:extLst>
                </a:gridCol>
                <a:gridCol w="1752600">
                  <a:extLst>
                    <a:ext uri="{9D8B030D-6E8A-4147-A177-3AD203B41FA5}">
                      <a16:colId xmlns:a16="http://schemas.microsoft.com/office/drawing/2014/main" val="2041418264"/>
                    </a:ext>
                  </a:extLst>
                </a:gridCol>
                <a:gridCol w="2265228">
                  <a:extLst>
                    <a:ext uri="{9D8B030D-6E8A-4147-A177-3AD203B41FA5}">
                      <a16:colId xmlns:a16="http://schemas.microsoft.com/office/drawing/2014/main" val="1081484316"/>
                    </a:ext>
                  </a:extLst>
                </a:gridCol>
                <a:gridCol w="2194560">
                  <a:extLst>
                    <a:ext uri="{9D8B030D-6E8A-4147-A177-3AD203B41FA5}">
                      <a16:colId xmlns:a16="http://schemas.microsoft.com/office/drawing/2014/main" val="3996806387"/>
                    </a:ext>
                  </a:extLst>
                </a:gridCol>
                <a:gridCol w="2286000">
                  <a:extLst>
                    <a:ext uri="{9D8B030D-6E8A-4147-A177-3AD203B41FA5}">
                      <a16:colId xmlns:a16="http://schemas.microsoft.com/office/drawing/2014/main" val="2713311962"/>
                    </a:ext>
                  </a:extLst>
                </a:gridCol>
                <a:gridCol w="2103120">
                  <a:extLst>
                    <a:ext uri="{9D8B030D-6E8A-4147-A177-3AD203B41FA5}">
                      <a16:colId xmlns:a16="http://schemas.microsoft.com/office/drawing/2014/main" val="3235366870"/>
                    </a:ext>
                  </a:extLst>
                </a:gridCol>
              </a:tblGrid>
              <a:tr h="469366">
                <a:tc>
                  <a:txBody>
                    <a:bodyPr/>
                    <a:lstStyle/>
                    <a:p>
                      <a:pPr algn="ctr"/>
                      <a:br>
                        <a:rPr lang="en-US" sz="1400" b="1" i="0" dirty="0">
                          <a:solidFill>
                            <a:schemeClr val="tx2"/>
                          </a:solidFill>
                          <a:effectLst/>
                          <a:latin typeface="Arial" panose="020B0604020202020204" pitchFamily="34" charset="0"/>
                          <a:cs typeface="Arial" panose="020B0604020202020204" pitchFamily="34" charset="0"/>
                        </a:rPr>
                      </a:br>
                      <a:endParaRPr lang="en-US" sz="1400" b="1" i="0" dirty="0">
                        <a:solidFill>
                          <a:schemeClr val="tx2"/>
                        </a:solidFill>
                        <a:effectLst/>
                        <a:latin typeface="Arial" panose="020B0604020202020204" pitchFamily="34" charset="0"/>
                        <a:cs typeface="Arial" panose="020B0604020202020204" pitchFamily="34" charset="0"/>
                      </a:endParaRPr>
                    </a:p>
                  </a:txBody>
                  <a:tcPr marL="14232" marR="14232" marT="0" marB="14232" anchor="ctr">
                    <a:lnL w="9525" cap="flat" cmpd="sng" algn="ctr">
                      <a:noFill/>
                      <a:prstDash val="solid"/>
                      <a:round/>
                      <a:headEnd type="none" w="med" len="med"/>
                      <a:tailEnd type="none" w="med" len="med"/>
                    </a:lnL>
                    <a:lnR w="19050" cap="flat" cmpd="sng" algn="ctr">
                      <a:noFill/>
                      <a:prstDash val="solid"/>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marL="0" marR="0" lvl="0" indent="0" algn="ctr" defTabSz="502920" rtl="0" eaLnBrk="1" fontAlgn="auto" latinLnBrk="0" hangingPunct="1">
                        <a:lnSpc>
                          <a:spcPct val="100000"/>
                        </a:lnSpc>
                        <a:spcBef>
                          <a:spcPts val="0"/>
                        </a:spcBef>
                        <a:spcAft>
                          <a:spcPts val="0"/>
                        </a:spcAft>
                        <a:buClrTx/>
                        <a:buSzTx/>
                        <a:buFontTx/>
                        <a:buNone/>
                        <a:tabLst/>
                        <a:defRPr/>
                      </a:pPr>
                      <a:r>
                        <a:rPr lang="en-US" sz="1400" b="1" i="0" dirty="0">
                          <a:solidFill>
                            <a:schemeClr val="bg1"/>
                          </a:solidFill>
                          <a:effectLst/>
                          <a:latin typeface="Arial" panose="020B0604020202020204" pitchFamily="34" charset="0"/>
                          <a:cs typeface="Arial" panose="020B0604020202020204" pitchFamily="34" charset="0"/>
                        </a:rPr>
                        <a:t>EMPHASIZE LIQUIDITY</a:t>
                      </a:r>
                    </a:p>
                  </a:txBody>
                  <a:tcPr marL="14232" marR="14232" marT="14232" marB="14232" anchor="ctr">
                    <a:lnL w="19050"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1"/>
                    </a:solidFill>
                  </a:tcPr>
                </a:tc>
                <a:tc hMerge="1">
                  <a:txBody>
                    <a:bodyPr/>
                    <a:lstStyle/>
                    <a:p>
                      <a:pPr algn="ctr"/>
                      <a:endParaRPr lang="en-US" sz="1200" dirty="0">
                        <a:solidFill>
                          <a:schemeClr val="tx2"/>
                        </a:solidFill>
                        <a:effectLst/>
                        <a:latin typeface="+mn-lt"/>
                      </a:endParaRPr>
                    </a:p>
                  </a:txBody>
                  <a:tcPr marL="14232" marR="14232" marT="14232" marB="14232" anchor="ctr">
                    <a:lnL w="19050" cap="flat" cmpd="sng" algn="ctr">
                      <a:noFill/>
                      <a:prstDash val="solid"/>
                      <a:round/>
                      <a:headEnd type="none" w="med" len="med"/>
                      <a:tailEnd type="none" w="med" len="med"/>
                    </a:lnL>
                    <a:lnR w="9525" cap="flat" cmpd="sng" algn="ctr">
                      <a:noFill/>
                      <a:prstDash val="solid"/>
                      <a:round/>
                      <a:headEnd type="none" w="med" len="med"/>
                      <a:tailEnd type="none" w="med" len="med"/>
                    </a:lnR>
                    <a:lnT w="9525" cap="flat" cmpd="sng" algn="ctr">
                      <a:noFill/>
                      <a:prstDash val="solid"/>
                      <a:round/>
                      <a:headEnd type="none" w="med" len="med"/>
                      <a:tailEnd type="none" w="med" len="med"/>
                    </a:lnT>
                    <a:lnB w="4763" cap="flat" cmpd="sng" algn="ctr">
                      <a:no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marL="0" marR="0" lvl="0" indent="0" algn="ctr" defTabSz="502920" rtl="0" eaLnBrk="1" fontAlgn="auto" latinLnBrk="0" hangingPunct="1">
                        <a:lnSpc>
                          <a:spcPct val="100000"/>
                        </a:lnSpc>
                        <a:spcBef>
                          <a:spcPts val="0"/>
                        </a:spcBef>
                        <a:spcAft>
                          <a:spcPts val="0"/>
                        </a:spcAft>
                        <a:buClrTx/>
                        <a:buSzTx/>
                        <a:buFontTx/>
                        <a:buNone/>
                        <a:tabLst/>
                        <a:defRPr/>
                      </a:pPr>
                      <a:r>
                        <a:rPr lang="en-US" sz="1400" b="1" i="0" dirty="0">
                          <a:solidFill>
                            <a:schemeClr val="bg1"/>
                          </a:solidFill>
                          <a:effectLst/>
                          <a:latin typeface="Arial" panose="020B0604020202020204" pitchFamily="34" charset="0"/>
                          <a:cs typeface="Arial" panose="020B0604020202020204" pitchFamily="34" charset="0"/>
                        </a:rPr>
                        <a:t>EMPHASIZE LONGEVITY RISK PROTECTION</a:t>
                      </a:r>
                    </a:p>
                  </a:txBody>
                  <a:tcPr marL="34156" marR="34156" marT="17078" marB="17078" anchor="ctr">
                    <a:lnL w="9525" cap="flat" cmpd="sng" algn="ctr">
                      <a:noFill/>
                      <a:prstDash val="solid"/>
                      <a:round/>
                      <a:headEnd type="none" w="med" len="med"/>
                      <a:tailEnd type="none" w="med" len="med"/>
                    </a:lnL>
                    <a:lnR w="12700" cmpd="sng">
                      <a:noFill/>
                      <a:prstDash val="solid"/>
                    </a:lnR>
                    <a:lnT w="12700" cmpd="sng">
                      <a:noFill/>
                      <a:prstDash val="soli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solidFill>
                  </a:tcPr>
                </a:tc>
                <a:tc hMerge="1">
                  <a:txBody>
                    <a:bodyPr/>
                    <a:lstStyle/>
                    <a:p>
                      <a:endParaRPr lang="en-US" sz="1200" dirty="0">
                        <a:solidFill>
                          <a:schemeClr val="tx2"/>
                        </a:solidFill>
                        <a:latin typeface="+mn-lt"/>
                      </a:endParaRPr>
                    </a:p>
                  </a:txBody>
                  <a:tcPr marL="34156" marR="34156" marT="17078" marB="17078">
                    <a:lnL w="12700" cmpd="sng">
                      <a:noFill/>
                      <a:prstDash val="solid"/>
                    </a:lnL>
                    <a:lnR w="12700" cmpd="sng">
                      <a:noFill/>
                      <a:prstDash val="solid"/>
                    </a:lnR>
                    <a:lnT w="12700" cmpd="sng">
                      <a:noFill/>
                      <a:prstDash val="solid"/>
                    </a:lnT>
                    <a:lnB w="4763"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200" dirty="0">
                        <a:solidFill>
                          <a:schemeClr val="tx2"/>
                        </a:solidFill>
                        <a:latin typeface="+mn-lt"/>
                      </a:endParaRPr>
                    </a:p>
                  </a:txBody>
                  <a:tcPr marL="34156" marR="34156" marT="17078" marB="17078">
                    <a:lnL w="12700" cmpd="sng">
                      <a:noFill/>
                      <a:prstDash val="solid"/>
                    </a:lnL>
                    <a:lnR w="12700" cmpd="sng">
                      <a:noFill/>
                      <a:prstDash val="solid"/>
                    </a:lnR>
                    <a:lnT w="12700" cmpd="sng">
                      <a:noFill/>
                      <a:prstDash val="solid"/>
                    </a:lnT>
                    <a:lnB w="4763"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77240"/>
                  </a:ext>
                </a:extLst>
              </a:tr>
              <a:tr h="521234">
                <a:tc>
                  <a:txBody>
                    <a:bodyPr/>
                    <a:lstStyle/>
                    <a:p>
                      <a:r>
                        <a:rPr lang="en-US" sz="1200" b="1" dirty="0">
                          <a:solidFill>
                            <a:schemeClr val="tx2"/>
                          </a:solidFill>
                          <a:effectLst/>
                          <a:latin typeface="Arial" panose="020B0604020202020204" pitchFamily="34" charset="0"/>
                          <a:cs typeface="Arial" panose="020B0604020202020204" pitchFamily="34" charset="0"/>
                        </a:rPr>
                        <a:t>Attribute</a:t>
                      </a:r>
                      <a:endParaRPr lang="en-US" sz="1200" dirty="0">
                        <a:solidFill>
                          <a:schemeClr val="tx2"/>
                        </a:solidFill>
                        <a:effectLst/>
                        <a:latin typeface="Arial" panose="020B0604020202020204" pitchFamily="34" charset="0"/>
                        <a:cs typeface="Arial" panose="020B0604020202020204" pitchFamily="34" charset="0"/>
                      </a:endParaRPr>
                    </a:p>
                  </a:txBody>
                  <a:tcPr marL="0" marR="0" anchor="ctr">
                    <a:lnL w="9525"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1" i="0" dirty="0">
                          <a:solidFill>
                            <a:schemeClr val="tx2"/>
                          </a:solidFill>
                          <a:effectLst/>
                          <a:latin typeface="Arial" panose="020B0604020202020204" pitchFamily="34" charset="0"/>
                          <a:cs typeface="Arial" panose="020B0604020202020204" pitchFamily="34" charset="0"/>
                        </a:rPr>
                        <a:t>Systematic withdrawals</a:t>
                      </a:r>
                    </a:p>
                  </a:txBody>
                  <a:tcPr marB="0" anchor="ctr">
                    <a:lnL w="1905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alpha val="15000"/>
                      </a:schemeClr>
                    </a:solidFill>
                  </a:tcPr>
                </a:tc>
                <a:tc>
                  <a:txBody>
                    <a:bodyPr/>
                    <a:lstStyle/>
                    <a:p>
                      <a:pPr algn="ctr"/>
                      <a:r>
                        <a:rPr lang="en-US" sz="1200" b="1" i="0" dirty="0">
                          <a:solidFill>
                            <a:schemeClr val="tx2"/>
                          </a:solidFill>
                          <a:effectLst/>
                          <a:latin typeface="Arial" panose="020B0604020202020204" pitchFamily="34" charset="0"/>
                          <a:cs typeface="Arial" panose="020B0604020202020204" pitchFamily="34" charset="0"/>
                        </a:rPr>
                        <a:t>Managed payouts</a:t>
                      </a:r>
                    </a:p>
                  </a:txBody>
                  <a:tcPr marB="0" anchor="ctr">
                    <a:lnL w="9525"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alpha val="15000"/>
                      </a:schemeClr>
                    </a:solidFill>
                  </a:tcPr>
                </a:tc>
                <a:tc>
                  <a:txBody>
                    <a:bodyPr/>
                    <a:lstStyle/>
                    <a:p>
                      <a:pPr algn="ctr"/>
                      <a:r>
                        <a:rPr lang="en-US" sz="1200" b="1" i="0" dirty="0">
                          <a:solidFill>
                            <a:schemeClr val="tx2"/>
                          </a:solidFill>
                          <a:effectLst/>
                          <a:latin typeface="Arial" panose="020B0604020202020204" pitchFamily="34" charset="0"/>
                          <a:cs typeface="Arial" panose="020B0604020202020204" pitchFamily="34" charset="0"/>
                        </a:rPr>
                        <a:t>Guaranteed lifetime withdrawal benefit</a:t>
                      </a:r>
                    </a:p>
                  </a:txBody>
                  <a:tcPr marB="0" anchor="ctr">
                    <a:lnL w="1905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alpha val="15000"/>
                      </a:schemeClr>
                    </a:solidFill>
                  </a:tcPr>
                </a:tc>
                <a:tc>
                  <a:txBody>
                    <a:bodyPr/>
                    <a:lstStyle/>
                    <a:p>
                      <a:pPr algn="ctr"/>
                      <a:r>
                        <a:rPr lang="en-US" sz="1200" b="1" i="0" dirty="0">
                          <a:solidFill>
                            <a:schemeClr val="tx2"/>
                          </a:solidFill>
                          <a:effectLst/>
                          <a:latin typeface="Arial" panose="020B0604020202020204" pitchFamily="34" charset="0"/>
                          <a:cs typeface="Arial" panose="020B0604020202020204" pitchFamily="34" charset="0"/>
                        </a:rPr>
                        <a:t>Fixed annuity</a:t>
                      </a:r>
                    </a:p>
                  </a:txBody>
                  <a:tcPr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alpha val="15000"/>
                      </a:schemeClr>
                    </a:solidFill>
                  </a:tcPr>
                </a:tc>
                <a:tc>
                  <a:txBody>
                    <a:bodyPr/>
                    <a:lstStyle/>
                    <a:p>
                      <a:pPr algn="ctr"/>
                      <a:r>
                        <a:rPr lang="en-US" sz="1200" b="1" i="0" dirty="0">
                          <a:solidFill>
                            <a:schemeClr val="tx2"/>
                          </a:solidFill>
                          <a:effectLst/>
                          <a:latin typeface="Arial" panose="020B0604020202020204" pitchFamily="34" charset="0"/>
                          <a:cs typeface="Arial" panose="020B0604020202020204" pitchFamily="34" charset="0"/>
                        </a:rPr>
                        <a:t>Qualified longevity annuity contract</a:t>
                      </a:r>
                    </a:p>
                  </a:txBody>
                  <a:tcPr marB="0"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alpha val="15000"/>
                      </a:schemeClr>
                    </a:solidFill>
                  </a:tcPr>
                </a:tc>
                <a:extLst>
                  <a:ext uri="{0D108BD9-81ED-4DB2-BD59-A6C34878D82A}">
                    <a16:rowId xmlns:a16="http://schemas.microsoft.com/office/drawing/2014/main" val="1388739419"/>
                  </a:ext>
                </a:extLst>
              </a:tr>
              <a:tr h="1463040">
                <a:tc>
                  <a:txBody>
                    <a:bodyPr/>
                    <a:lstStyle/>
                    <a:p>
                      <a:r>
                        <a:rPr lang="en-US" sz="1200" b="1" dirty="0">
                          <a:solidFill>
                            <a:schemeClr val="tx2"/>
                          </a:solidFill>
                          <a:effectLst/>
                          <a:latin typeface="Arial" panose="020B0604020202020204" pitchFamily="34" charset="0"/>
                          <a:cs typeface="Arial" panose="020B0604020202020204" pitchFamily="34" charset="0"/>
                        </a:rPr>
                        <a:t>Description</a:t>
                      </a:r>
                      <a:endParaRPr lang="en-US" sz="1200" dirty="0">
                        <a:solidFill>
                          <a:schemeClr val="tx2"/>
                        </a:solidFill>
                        <a:effectLst/>
                        <a:latin typeface="Arial" panose="020B0604020202020204" pitchFamily="34" charset="0"/>
                        <a:cs typeface="Arial" panose="020B0604020202020204" pitchFamily="34" charset="0"/>
                      </a:endParaRPr>
                    </a:p>
                  </a:txBody>
                  <a:tcPr marL="0" marR="0">
                    <a:lnL w="9525"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0" i="0" dirty="0">
                          <a:solidFill>
                            <a:schemeClr val="tx2"/>
                          </a:solidFill>
                          <a:effectLst/>
                          <a:latin typeface="Arial" panose="020B0604020202020204" pitchFamily="34" charset="0"/>
                          <a:cs typeface="Arial" panose="020B0604020202020204" pitchFamily="34" charset="0"/>
                        </a:rPr>
                        <a:t>Participant determines amount and frequency of withdrawals from their retirement account until it is empty</a:t>
                      </a:r>
                    </a:p>
                  </a:txBody>
                  <a:tcPr>
                    <a:lnL w="1905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alpha val="15000"/>
                      </a:schemeClr>
                    </a:solidFill>
                  </a:tcPr>
                </a:tc>
                <a:tc>
                  <a:txBody>
                    <a:bodyPr/>
                    <a:lstStyle/>
                    <a:p>
                      <a:pPr algn="ctr"/>
                      <a:r>
                        <a:rPr lang="en-US" sz="1200" b="0" i="0" dirty="0">
                          <a:solidFill>
                            <a:schemeClr val="tx2"/>
                          </a:solidFill>
                          <a:effectLst/>
                          <a:latin typeface="Arial" panose="020B0604020202020204" pitchFamily="34" charset="0"/>
                          <a:cs typeface="Arial" panose="020B0604020202020204" pitchFamily="34" charset="0"/>
                        </a:rPr>
                        <a:t>Managed account investment manager determines the regularly scheduled payouts, adjusted for market fluctuations, with the goal of helping to ensure funds last through retirement</a:t>
                      </a:r>
                    </a:p>
                  </a:txBody>
                  <a:tcPr>
                    <a:lnL w="9525"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alpha val="15000"/>
                      </a:schemeClr>
                    </a:solidFill>
                  </a:tcPr>
                </a:tc>
                <a:tc>
                  <a:txBody>
                    <a:bodyPr/>
                    <a:lstStyle/>
                    <a:p>
                      <a:pPr algn="ctr"/>
                      <a:r>
                        <a:rPr lang="en-US" sz="1200" b="0" i="0" dirty="0">
                          <a:solidFill>
                            <a:schemeClr val="tx2"/>
                          </a:solidFill>
                          <a:effectLst/>
                          <a:latin typeface="Arial" panose="020B0604020202020204" pitchFamily="34" charset="0"/>
                          <a:cs typeface="Arial" panose="020B0604020202020204" pitchFamily="34" charset="0"/>
                        </a:rPr>
                        <a:t>Contributions are invested into an insurance separate account and paid out to the retiree as steady withdrawals in retirement, regardless of market fluctuations</a:t>
                      </a:r>
                    </a:p>
                  </a:txBody>
                  <a:tcPr>
                    <a:lnL w="1905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alpha val="15000"/>
                      </a:schemeClr>
                    </a:solidFill>
                  </a:tcPr>
                </a:tc>
                <a:tc>
                  <a:txBody>
                    <a:bodyPr/>
                    <a:lstStyle/>
                    <a:p>
                      <a:pPr algn="ctr"/>
                      <a:r>
                        <a:rPr lang="en-US" sz="1200" b="0" i="0" dirty="0">
                          <a:solidFill>
                            <a:schemeClr val="tx2"/>
                          </a:solidFill>
                          <a:effectLst/>
                          <a:latin typeface="Arial" panose="020B0604020202020204" pitchFamily="34" charset="0"/>
                          <a:cs typeface="Arial" panose="020B0604020202020204" pitchFamily="34" charset="0"/>
                        </a:rPr>
                        <a:t>Predetermined interest rate is earned during the participants’ working years. Participant can exchange the fixed annuity for a guaranteed monthly income amount throughout retirement.</a:t>
                      </a:r>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alpha val="15000"/>
                      </a:schemeClr>
                    </a:solidFill>
                  </a:tcPr>
                </a:tc>
                <a:tc>
                  <a:txBody>
                    <a:bodyPr/>
                    <a:lstStyle/>
                    <a:p>
                      <a:pPr algn="ctr"/>
                      <a:r>
                        <a:rPr lang="en-US" sz="1200" b="0" i="0" dirty="0">
                          <a:solidFill>
                            <a:schemeClr val="tx2"/>
                          </a:solidFill>
                          <a:effectLst/>
                          <a:latin typeface="Arial" panose="020B0604020202020204" pitchFamily="34" charset="0"/>
                          <a:cs typeface="Arial" panose="020B0604020202020204" pitchFamily="34" charset="0"/>
                        </a:rPr>
                        <a:t>Portion of retirement assets is used to purchase guaranteed lifetime income that does not start to payout until a later age: typically 85 or older</a:t>
                      </a:r>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alpha val="15000"/>
                      </a:schemeClr>
                    </a:solidFill>
                  </a:tcPr>
                </a:tc>
                <a:extLst>
                  <a:ext uri="{0D108BD9-81ED-4DB2-BD59-A6C34878D82A}">
                    <a16:rowId xmlns:a16="http://schemas.microsoft.com/office/drawing/2014/main" val="2703750982"/>
                  </a:ext>
                </a:extLst>
              </a:tr>
              <a:tr h="304800">
                <a:tc>
                  <a:txBody>
                    <a:bodyPr/>
                    <a:lstStyle/>
                    <a:p>
                      <a:r>
                        <a:rPr lang="en-US" sz="1200" b="1" dirty="0">
                          <a:solidFill>
                            <a:schemeClr val="tx2"/>
                          </a:solidFill>
                          <a:effectLst/>
                          <a:latin typeface="Arial" panose="020B0604020202020204" pitchFamily="34" charset="0"/>
                          <a:cs typeface="Arial" panose="020B0604020202020204" pitchFamily="34" charset="0"/>
                        </a:rPr>
                        <a:t>Principal protection</a:t>
                      </a:r>
                      <a:endParaRPr lang="en-US" sz="1200" dirty="0">
                        <a:solidFill>
                          <a:schemeClr val="tx2"/>
                        </a:solidFill>
                        <a:effectLst/>
                        <a:latin typeface="Arial" panose="020B0604020202020204" pitchFamily="34" charset="0"/>
                        <a:cs typeface="Arial" panose="020B0604020202020204" pitchFamily="34" charset="0"/>
                      </a:endParaRPr>
                    </a:p>
                  </a:txBody>
                  <a:tcPr marL="0" marR="0">
                    <a:lnL w="9525"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0" i="0" dirty="0">
                          <a:solidFill>
                            <a:schemeClr val="tx2"/>
                          </a:solidFill>
                          <a:effectLst/>
                          <a:latin typeface="Arial" panose="020B0604020202020204" pitchFamily="34" charset="0"/>
                          <a:cs typeface="Arial" panose="020B0604020202020204" pitchFamily="34" charset="0"/>
                        </a:rPr>
                        <a:t>No</a:t>
                      </a:r>
                    </a:p>
                  </a:txBody>
                  <a:tcPr anchor="ctr">
                    <a:lnL w="1905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alpha val="15000"/>
                      </a:schemeClr>
                    </a:solidFill>
                  </a:tcPr>
                </a:tc>
                <a:tc>
                  <a:txBody>
                    <a:bodyPr/>
                    <a:lstStyle/>
                    <a:p>
                      <a:pPr algn="ctr"/>
                      <a:r>
                        <a:rPr lang="en-US" sz="1200" b="0" i="0" dirty="0">
                          <a:solidFill>
                            <a:schemeClr val="tx2"/>
                          </a:solidFill>
                          <a:effectLst/>
                          <a:latin typeface="Arial" panose="020B0604020202020204" pitchFamily="34" charset="0"/>
                          <a:cs typeface="Arial" panose="020B0604020202020204" pitchFamily="34" charset="0"/>
                        </a:rPr>
                        <a:t>No</a:t>
                      </a:r>
                    </a:p>
                  </a:txBody>
                  <a:tcPr anchor="ctr">
                    <a:lnL w="9525"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alpha val="15000"/>
                      </a:schemeClr>
                    </a:solidFill>
                  </a:tcPr>
                </a:tc>
                <a:tc>
                  <a:txBody>
                    <a:bodyPr/>
                    <a:lstStyle/>
                    <a:p>
                      <a:pPr algn="ctr"/>
                      <a:r>
                        <a:rPr lang="en-US" sz="1200" b="0" i="0" dirty="0">
                          <a:solidFill>
                            <a:schemeClr val="tx2"/>
                          </a:solidFill>
                          <a:effectLst/>
                          <a:latin typeface="Arial" panose="020B0604020202020204" pitchFamily="34" charset="0"/>
                          <a:cs typeface="Arial" panose="020B0604020202020204" pitchFamily="34" charset="0"/>
                        </a:rPr>
                        <a:t>No</a:t>
                      </a:r>
                    </a:p>
                  </a:txBody>
                  <a:tcPr anchor="ctr">
                    <a:lnL w="1905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alpha val="15000"/>
                      </a:schemeClr>
                    </a:solidFill>
                  </a:tcPr>
                </a:tc>
                <a:tc>
                  <a:txBody>
                    <a:bodyPr/>
                    <a:lstStyle/>
                    <a:p>
                      <a:pPr algn="ctr"/>
                      <a:r>
                        <a:rPr lang="en-US" sz="1200" b="0" i="0" dirty="0">
                          <a:solidFill>
                            <a:schemeClr val="tx2"/>
                          </a:solidFill>
                          <a:effectLst/>
                          <a:latin typeface="Arial" panose="020B0604020202020204" pitchFamily="34" charset="0"/>
                          <a:cs typeface="Arial" panose="020B0604020202020204" pitchFamily="34" charset="0"/>
                        </a:rPr>
                        <a:t>Yes</a:t>
                      </a: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alpha val="15000"/>
                      </a:schemeClr>
                    </a:solidFill>
                  </a:tcPr>
                </a:tc>
                <a:tc>
                  <a:txBody>
                    <a:bodyPr/>
                    <a:lstStyle/>
                    <a:p>
                      <a:pPr algn="ctr"/>
                      <a:r>
                        <a:rPr lang="en-US" sz="1200" b="0" i="0" dirty="0">
                          <a:solidFill>
                            <a:schemeClr val="tx2"/>
                          </a:solidFill>
                          <a:effectLst/>
                          <a:latin typeface="Arial" panose="020B0604020202020204" pitchFamily="34" charset="0"/>
                          <a:cs typeface="Arial" panose="020B0604020202020204" pitchFamily="34" charset="0"/>
                        </a:rPr>
                        <a:t>N/A</a:t>
                      </a: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alpha val="15000"/>
                      </a:schemeClr>
                    </a:solidFill>
                  </a:tcPr>
                </a:tc>
                <a:extLst>
                  <a:ext uri="{0D108BD9-81ED-4DB2-BD59-A6C34878D82A}">
                    <a16:rowId xmlns:a16="http://schemas.microsoft.com/office/drawing/2014/main" val="182469298"/>
                  </a:ext>
                </a:extLst>
              </a:tr>
              <a:tr h="304800">
                <a:tc>
                  <a:txBody>
                    <a:bodyPr/>
                    <a:lstStyle/>
                    <a:p>
                      <a:r>
                        <a:rPr lang="en-US" sz="1200" b="1" dirty="0">
                          <a:solidFill>
                            <a:schemeClr val="tx2"/>
                          </a:solidFill>
                          <a:effectLst/>
                          <a:latin typeface="Arial" panose="020B0604020202020204" pitchFamily="34" charset="0"/>
                          <a:cs typeface="Arial" panose="020B0604020202020204" pitchFamily="34" charset="0"/>
                        </a:rPr>
                        <a:t>Payment guaranteed </a:t>
                      </a:r>
                      <a:br>
                        <a:rPr lang="en-US" sz="1200" b="1" dirty="0">
                          <a:solidFill>
                            <a:schemeClr val="tx2"/>
                          </a:solidFill>
                          <a:effectLst/>
                          <a:latin typeface="Arial" panose="020B0604020202020204" pitchFamily="34" charset="0"/>
                          <a:cs typeface="Arial" panose="020B0604020202020204" pitchFamily="34" charset="0"/>
                        </a:rPr>
                      </a:br>
                      <a:r>
                        <a:rPr lang="en-US" sz="1200" b="1" dirty="0">
                          <a:solidFill>
                            <a:schemeClr val="tx2"/>
                          </a:solidFill>
                          <a:effectLst/>
                          <a:latin typeface="Arial" panose="020B0604020202020204" pitchFamily="34" charset="0"/>
                          <a:cs typeface="Arial" panose="020B0604020202020204" pitchFamily="34" charset="0"/>
                        </a:rPr>
                        <a:t>for life</a:t>
                      </a:r>
                      <a:endParaRPr lang="en-US" sz="1200" dirty="0">
                        <a:solidFill>
                          <a:schemeClr val="tx2"/>
                        </a:solidFill>
                        <a:effectLst/>
                        <a:latin typeface="Arial" panose="020B0604020202020204" pitchFamily="34" charset="0"/>
                        <a:cs typeface="Arial" panose="020B0604020202020204" pitchFamily="34" charset="0"/>
                      </a:endParaRPr>
                    </a:p>
                  </a:txBody>
                  <a:tcPr marL="0" marR="0">
                    <a:lnL w="9525"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0" i="0" dirty="0">
                          <a:solidFill>
                            <a:schemeClr val="tx2"/>
                          </a:solidFill>
                          <a:effectLst/>
                          <a:latin typeface="Arial" panose="020B0604020202020204" pitchFamily="34" charset="0"/>
                          <a:cs typeface="Arial" panose="020B0604020202020204" pitchFamily="34" charset="0"/>
                        </a:rPr>
                        <a:t>No</a:t>
                      </a:r>
                    </a:p>
                  </a:txBody>
                  <a:tcPr anchor="ctr">
                    <a:lnL w="1905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alpha val="15000"/>
                      </a:schemeClr>
                    </a:solidFill>
                  </a:tcPr>
                </a:tc>
                <a:tc>
                  <a:txBody>
                    <a:bodyPr/>
                    <a:lstStyle/>
                    <a:p>
                      <a:pPr algn="ctr"/>
                      <a:r>
                        <a:rPr lang="en-US" sz="1200" b="0" i="0" dirty="0">
                          <a:solidFill>
                            <a:schemeClr val="tx2"/>
                          </a:solidFill>
                          <a:effectLst/>
                          <a:latin typeface="Arial" panose="020B0604020202020204" pitchFamily="34" charset="0"/>
                          <a:cs typeface="Arial" panose="020B0604020202020204" pitchFamily="34" charset="0"/>
                        </a:rPr>
                        <a:t>No</a:t>
                      </a:r>
                    </a:p>
                  </a:txBody>
                  <a:tcPr anchor="ctr">
                    <a:lnL w="9525"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alpha val="15000"/>
                      </a:schemeClr>
                    </a:solidFill>
                  </a:tcPr>
                </a:tc>
                <a:tc>
                  <a:txBody>
                    <a:bodyPr/>
                    <a:lstStyle/>
                    <a:p>
                      <a:pPr algn="ctr"/>
                      <a:r>
                        <a:rPr lang="en-US" sz="1200" b="0" i="0" dirty="0">
                          <a:solidFill>
                            <a:schemeClr val="tx2"/>
                          </a:solidFill>
                          <a:effectLst/>
                          <a:latin typeface="Arial" panose="020B0604020202020204" pitchFamily="34" charset="0"/>
                          <a:cs typeface="Arial" panose="020B0604020202020204" pitchFamily="34" charset="0"/>
                        </a:rPr>
                        <a:t>Yes</a:t>
                      </a:r>
                    </a:p>
                  </a:txBody>
                  <a:tcPr anchor="ctr">
                    <a:lnL w="1905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alpha val="15000"/>
                      </a:schemeClr>
                    </a:solidFill>
                  </a:tcPr>
                </a:tc>
                <a:tc>
                  <a:txBody>
                    <a:bodyPr/>
                    <a:lstStyle/>
                    <a:p>
                      <a:pPr algn="ctr"/>
                      <a:r>
                        <a:rPr lang="en-US" sz="1200" b="0" i="0" dirty="0">
                          <a:solidFill>
                            <a:schemeClr val="tx2"/>
                          </a:solidFill>
                          <a:effectLst/>
                          <a:latin typeface="Arial" panose="020B0604020202020204" pitchFamily="34" charset="0"/>
                          <a:cs typeface="Arial" panose="020B0604020202020204" pitchFamily="34" charset="0"/>
                        </a:rPr>
                        <a:t>Yes</a:t>
                      </a: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alpha val="15000"/>
                      </a:schemeClr>
                    </a:solidFill>
                  </a:tcPr>
                </a:tc>
                <a:tc>
                  <a:txBody>
                    <a:bodyPr/>
                    <a:lstStyle/>
                    <a:p>
                      <a:pPr algn="ctr"/>
                      <a:r>
                        <a:rPr lang="en-US" sz="1200" b="0" i="0" dirty="0">
                          <a:solidFill>
                            <a:schemeClr val="tx2"/>
                          </a:solidFill>
                          <a:effectLst/>
                          <a:latin typeface="Arial" panose="020B0604020202020204" pitchFamily="34" charset="0"/>
                          <a:cs typeface="Arial" panose="020B0604020202020204" pitchFamily="34" charset="0"/>
                        </a:rPr>
                        <a:t>Yes, but payments do not start until later in retirement</a:t>
                      </a:r>
                    </a:p>
                  </a:txBody>
                  <a:tcP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alpha val="15000"/>
                      </a:schemeClr>
                    </a:solidFill>
                  </a:tcPr>
                </a:tc>
                <a:extLst>
                  <a:ext uri="{0D108BD9-81ED-4DB2-BD59-A6C34878D82A}">
                    <a16:rowId xmlns:a16="http://schemas.microsoft.com/office/drawing/2014/main" val="3964637159"/>
                  </a:ext>
                </a:extLst>
              </a:tr>
              <a:tr h="460842">
                <a:tc>
                  <a:txBody>
                    <a:bodyPr/>
                    <a:lstStyle/>
                    <a:p>
                      <a:r>
                        <a:rPr lang="en-US" sz="1200" b="1" dirty="0">
                          <a:solidFill>
                            <a:schemeClr val="tx2"/>
                          </a:solidFill>
                          <a:effectLst/>
                          <a:latin typeface="Arial" panose="020B0604020202020204" pitchFamily="34" charset="0"/>
                          <a:cs typeface="Arial" panose="020B0604020202020204" pitchFamily="34" charset="0"/>
                        </a:rPr>
                        <a:t>Income protected from market downturns</a:t>
                      </a:r>
                      <a:endParaRPr lang="en-US" sz="1200" dirty="0">
                        <a:solidFill>
                          <a:schemeClr val="tx2"/>
                        </a:solidFill>
                        <a:effectLst/>
                        <a:latin typeface="Arial" panose="020B0604020202020204" pitchFamily="34" charset="0"/>
                        <a:cs typeface="Arial" panose="020B0604020202020204" pitchFamily="34" charset="0"/>
                      </a:endParaRPr>
                    </a:p>
                  </a:txBody>
                  <a:tcPr marL="0" marR="0">
                    <a:lnL w="9525"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0" i="0" dirty="0">
                          <a:solidFill>
                            <a:schemeClr val="tx2"/>
                          </a:solidFill>
                          <a:effectLst/>
                          <a:latin typeface="Arial" panose="020B0604020202020204" pitchFamily="34" charset="0"/>
                          <a:cs typeface="Arial" panose="020B0604020202020204" pitchFamily="34" charset="0"/>
                        </a:rPr>
                        <a:t>No</a:t>
                      </a:r>
                    </a:p>
                  </a:txBody>
                  <a:tcPr anchor="ctr">
                    <a:lnL w="1905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alpha val="15000"/>
                      </a:schemeClr>
                    </a:solidFill>
                  </a:tcPr>
                </a:tc>
                <a:tc>
                  <a:txBody>
                    <a:bodyPr/>
                    <a:lstStyle/>
                    <a:p>
                      <a:pPr algn="ctr"/>
                      <a:r>
                        <a:rPr lang="en-US" sz="1200" b="0" i="0" dirty="0">
                          <a:solidFill>
                            <a:schemeClr val="tx2"/>
                          </a:solidFill>
                          <a:effectLst/>
                          <a:latin typeface="Arial" panose="020B0604020202020204" pitchFamily="34" charset="0"/>
                          <a:cs typeface="Arial" panose="020B0604020202020204" pitchFamily="34" charset="0"/>
                        </a:rPr>
                        <a:t>No</a:t>
                      </a:r>
                    </a:p>
                  </a:txBody>
                  <a:tcPr anchor="ctr">
                    <a:lnL w="9525"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alpha val="15000"/>
                      </a:schemeClr>
                    </a:solidFill>
                  </a:tcPr>
                </a:tc>
                <a:tc>
                  <a:txBody>
                    <a:bodyPr/>
                    <a:lstStyle/>
                    <a:p>
                      <a:pPr algn="ctr"/>
                      <a:r>
                        <a:rPr lang="en-US" sz="1200" b="0" i="0" dirty="0">
                          <a:solidFill>
                            <a:schemeClr val="tx2"/>
                          </a:solidFill>
                          <a:effectLst/>
                          <a:latin typeface="Arial" panose="020B0604020202020204" pitchFamily="34" charset="0"/>
                          <a:cs typeface="Arial" panose="020B0604020202020204" pitchFamily="34" charset="0"/>
                        </a:rPr>
                        <a:t>Yes</a:t>
                      </a:r>
                    </a:p>
                  </a:txBody>
                  <a:tcPr anchor="ctr">
                    <a:lnL w="1905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alpha val="15000"/>
                      </a:schemeClr>
                    </a:solidFill>
                  </a:tcPr>
                </a:tc>
                <a:tc>
                  <a:txBody>
                    <a:bodyPr/>
                    <a:lstStyle/>
                    <a:p>
                      <a:pPr algn="ctr"/>
                      <a:r>
                        <a:rPr lang="en-US" sz="1200" b="0" i="0" dirty="0">
                          <a:solidFill>
                            <a:schemeClr val="tx2"/>
                          </a:solidFill>
                          <a:effectLst/>
                          <a:latin typeface="Arial" panose="020B0604020202020204" pitchFamily="34" charset="0"/>
                          <a:cs typeface="Arial" panose="020B0604020202020204" pitchFamily="34" charset="0"/>
                        </a:rPr>
                        <a:t>Yes</a:t>
                      </a: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alpha val="15000"/>
                      </a:schemeClr>
                    </a:solidFill>
                  </a:tcPr>
                </a:tc>
                <a:tc>
                  <a:txBody>
                    <a:bodyPr/>
                    <a:lstStyle/>
                    <a:p>
                      <a:pPr algn="ctr"/>
                      <a:r>
                        <a:rPr lang="en-US" sz="1200" b="0" i="0" dirty="0">
                          <a:solidFill>
                            <a:schemeClr val="tx2"/>
                          </a:solidFill>
                          <a:effectLst/>
                          <a:latin typeface="Arial" panose="020B0604020202020204" pitchFamily="34" charset="0"/>
                          <a:cs typeface="Arial" panose="020B0604020202020204" pitchFamily="34" charset="0"/>
                        </a:rPr>
                        <a:t>Yes</a:t>
                      </a: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alpha val="15000"/>
                      </a:schemeClr>
                    </a:solidFill>
                  </a:tcPr>
                </a:tc>
                <a:extLst>
                  <a:ext uri="{0D108BD9-81ED-4DB2-BD59-A6C34878D82A}">
                    <a16:rowId xmlns:a16="http://schemas.microsoft.com/office/drawing/2014/main" val="2336252053"/>
                  </a:ext>
                </a:extLst>
              </a:tr>
              <a:tr h="391925">
                <a:tc>
                  <a:txBody>
                    <a:bodyPr/>
                    <a:lstStyle/>
                    <a:p>
                      <a:r>
                        <a:rPr lang="en-US" sz="1200" b="1" dirty="0">
                          <a:solidFill>
                            <a:schemeClr val="tx2"/>
                          </a:solidFill>
                          <a:effectLst/>
                          <a:latin typeface="Arial" panose="020B0604020202020204" pitchFamily="34" charset="0"/>
                          <a:cs typeface="Arial" panose="020B0604020202020204" pitchFamily="34" charset="0"/>
                        </a:rPr>
                        <a:t>Ability to withdraw before payments have begun</a:t>
                      </a:r>
                      <a:endParaRPr lang="en-US" sz="1200" dirty="0">
                        <a:solidFill>
                          <a:schemeClr val="tx2"/>
                        </a:solidFill>
                        <a:effectLst/>
                        <a:latin typeface="Arial" panose="020B0604020202020204" pitchFamily="34" charset="0"/>
                        <a:cs typeface="Arial" panose="020B0604020202020204" pitchFamily="34" charset="0"/>
                      </a:endParaRPr>
                    </a:p>
                  </a:txBody>
                  <a:tcPr marL="0" marR="0">
                    <a:lnL w="9525"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0" i="0" dirty="0">
                          <a:solidFill>
                            <a:schemeClr val="tx2"/>
                          </a:solidFill>
                          <a:effectLst/>
                          <a:latin typeface="Arial" panose="020B0604020202020204" pitchFamily="34" charset="0"/>
                          <a:cs typeface="Arial" panose="020B0604020202020204" pitchFamily="34" charset="0"/>
                        </a:rPr>
                        <a:t>Yes</a:t>
                      </a:r>
                    </a:p>
                  </a:txBody>
                  <a:tcPr anchor="ctr">
                    <a:lnL w="1905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alpha val="15000"/>
                      </a:schemeClr>
                    </a:solidFill>
                  </a:tcPr>
                </a:tc>
                <a:tc>
                  <a:txBody>
                    <a:bodyPr/>
                    <a:lstStyle/>
                    <a:p>
                      <a:pPr algn="ctr"/>
                      <a:r>
                        <a:rPr lang="en-US" sz="1200" b="0" i="0" dirty="0">
                          <a:solidFill>
                            <a:schemeClr val="tx2"/>
                          </a:solidFill>
                          <a:effectLst/>
                          <a:latin typeface="Arial" panose="020B0604020202020204" pitchFamily="34" charset="0"/>
                          <a:cs typeface="Arial" panose="020B0604020202020204" pitchFamily="34" charset="0"/>
                        </a:rPr>
                        <a:t>Yes</a:t>
                      </a:r>
                    </a:p>
                  </a:txBody>
                  <a:tcPr anchor="ctr">
                    <a:lnL w="9525"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bg2">
                        <a:alpha val="15000"/>
                      </a:schemeClr>
                    </a:solidFill>
                  </a:tcPr>
                </a:tc>
                <a:tc>
                  <a:txBody>
                    <a:bodyPr/>
                    <a:lstStyle/>
                    <a:p>
                      <a:pPr algn="ctr"/>
                      <a:r>
                        <a:rPr lang="en-US" sz="1200" b="0" i="0" dirty="0">
                          <a:solidFill>
                            <a:schemeClr val="tx2"/>
                          </a:solidFill>
                          <a:effectLst/>
                          <a:latin typeface="Arial" panose="020B0604020202020204" pitchFamily="34" charset="0"/>
                          <a:cs typeface="Arial" panose="020B0604020202020204" pitchFamily="34" charset="0"/>
                        </a:rPr>
                        <a:t>Yes, but may impact guaranteed payment amount</a:t>
                      </a:r>
                    </a:p>
                  </a:txBody>
                  <a:tcPr anchor="ctr">
                    <a:lnL w="1905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alpha val="15000"/>
                      </a:schemeClr>
                    </a:solidFill>
                  </a:tcPr>
                </a:tc>
                <a:tc>
                  <a:txBody>
                    <a:bodyPr/>
                    <a:lstStyle/>
                    <a:p>
                      <a:pPr algn="ctr"/>
                      <a:r>
                        <a:rPr lang="en-US" sz="1200" b="0" i="0" dirty="0">
                          <a:solidFill>
                            <a:schemeClr val="tx2"/>
                          </a:solidFill>
                          <a:effectLst/>
                          <a:latin typeface="Arial" panose="020B0604020202020204" pitchFamily="34" charset="0"/>
                          <a:cs typeface="Arial" panose="020B0604020202020204" pitchFamily="34" charset="0"/>
                        </a:rPr>
                        <a:t>Yes</a:t>
                      </a: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alpha val="15000"/>
                      </a:schemeClr>
                    </a:solidFill>
                  </a:tcPr>
                </a:tc>
                <a:tc>
                  <a:txBody>
                    <a:bodyPr/>
                    <a:lstStyle/>
                    <a:p>
                      <a:pPr algn="ctr"/>
                      <a:r>
                        <a:rPr lang="en-US" sz="1200" b="0" i="0" dirty="0">
                          <a:solidFill>
                            <a:schemeClr val="tx2"/>
                          </a:solidFill>
                          <a:effectLst/>
                          <a:latin typeface="Arial" panose="020B0604020202020204" pitchFamily="34" charset="0"/>
                          <a:cs typeface="Arial" panose="020B0604020202020204" pitchFamily="34" charset="0"/>
                        </a:rPr>
                        <a:t>No</a:t>
                      </a: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2">
                        <a:alpha val="15000"/>
                      </a:schemeClr>
                    </a:solidFill>
                  </a:tcPr>
                </a:tc>
                <a:extLst>
                  <a:ext uri="{0D108BD9-81ED-4DB2-BD59-A6C34878D82A}">
                    <a16:rowId xmlns:a16="http://schemas.microsoft.com/office/drawing/2014/main" val="4192420370"/>
                  </a:ext>
                </a:extLst>
              </a:tr>
              <a:tr h="304800">
                <a:tc>
                  <a:txBody>
                    <a:bodyPr/>
                    <a:lstStyle/>
                    <a:p>
                      <a:r>
                        <a:rPr lang="en-US" sz="1200" b="1" dirty="0">
                          <a:solidFill>
                            <a:schemeClr val="tx2"/>
                          </a:solidFill>
                          <a:effectLst/>
                          <a:latin typeface="Arial" panose="020B0604020202020204" pitchFamily="34" charset="0"/>
                          <a:cs typeface="Arial" panose="020B0604020202020204" pitchFamily="34" charset="0"/>
                        </a:rPr>
                        <a:t>Ability to withdraw after income has begun</a:t>
                      </a:r>
                      <a:endParaRPr lang="en-US" sz="1200" dirty="0">
                        <a:solidFill>
                          <a:schemeClr val="tx2"/>
                        </a:solidFill>
                        <a:effectLst/>
                        <a:latin typeface="Arial" panose="020B0604020202020204" pitchFamily="34" charset="0"/>
                        <a:cs typeface="Arial" panose="020B0604020202020204" pitchFamily="34" charset="0"/>
                      </a:endParaRPr>
                    </a:p>
                  </a:txBody>
                  <a:tcPr marL="0" marR="0">
                    <a:lnL w="9525"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200" b="0" i="0" dirty="0">
                          <a:solidFill>
                            <a:schemeClr val="tx2"/>
                          </a:solidFill>
                          <a:effectLst/>
                          <a:latin typeface="Arial" panose="020B0604020202020204" pitchFamily="34" charset="0"/>
                          <a:cs typeface="Arial" panose="020B0604020202020204" pitchFamily="34" charset="0"/>
                        </a:rPr>
                        <a:t>Yes</a:t>
                      </a:r>
                    </a:p>
                  </a:txBody>
                  <a:tcPr anchor="ctr">
                    <a:lnL w="1905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alpha val="15000"/>
                      </a:schemeClr>
                    </a:solidFill>
                  </a:tcPr>
                </a:tc>
                <a:tc>
                  <a:txBody>
                    <a:bodyPr/>
                    <a:lstStyle/>
                    <a:p>
                      <a:pPr algn="ctr"/>
                      <a:r>
                        <a:rPr lang="en-US" sz="1200" b="0" i="0" dirty="0">
                          <a:solidFill>
                            <a:schemeClr val="tx2"/>
                          </a:solidFill>
                          <a:effectLst/>
                          <a:latin typeface="Arial" panose="020B0604020202020204" pitchFamily="34" charset="0"/>
                          <a:cs typeface="Arial" panose="020B0604020202020204" pitchFamily="34" charset="0"/>
                        </a:rPr>
                        <a:t>Yes</a:t>
                      </a:r>
                    </a:p>
                  </a:txBody>
                  <a:tcPr anchor="ctr">
                    <a:lnL w="9525"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alpha val="15000"/>
                      </a:schemeClr>
                    </a:solidFill>
                  </a:tcPr>
                </a:tc>
                <a:tc>
                  <a:txBody>
                    <a:bodyPr/>
                    <a:lstStyle/>
                    <a:p>
                      <a:pPr algn="ctr"/>
                      <a:r>
                        <a:rPr lang="en-US" sz="1200" b="0" i="0" dirty="0">
                          <a:solidFill>
                            <a:schemeClr val="tx2"/>
                          </a:solidFill>
                          <a:effectLst/>
                          <a:latin typeface="Arial" panose="020B0604020202020204" pitchFamily="34" charset="0"/>
                          <a:cs typeface="Arial" panose="020B0604020202020204" pitchFamily="34" charset="0"/>
                        </a:rPr>
                        <a:t>Yes, but may impact guaranteed payment amount</a:t>
                      </a:r>
                    </a:p>
                  </a:txBody>
                  <a:tcPr anchor="ctr">
                    <a:lnL w="19050"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alpha val="15000"/>
                      </a:schemeClr>
                    </a:solidFill>
                  </a:tcPr>
                </a:tc>
                <a:tc>
                  <a:txBody>
                    <a:bodyPr/>
                    <a:lstStyle/>
                    <a:p>
                      <a:pPr algn="ctr"/>
                      <a:r>
                        <a:rPr lang="en-US" sz="1200" b="0" i="0" dirty="0">
                          <a:solidFill>
                            <a:schemeClr val="tx2"/>
                          </a:solidFill>
                          <a:effectLst/>
                          <a:latin typeface="Arial" panose="020B0604020202020204" pitchFamily="34" charset="0"/>
                          <a:cs typeface="Arial" panose="020B0604020202020204" pitchFamily="34" charset="0"/>
                        </a:rPr>
                        <a:t>No</a:t>
                      </a: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alpha val="15000"/>
                      </a:schemeClr>
                    </a:solidFill>
                  </a:tcPr>
                </a:tc>
                <a:tc>
                  <a:txBody>
                    <a:bodyPr/>
                    <a:lstStyle/>
                    <a:p>
                      <a:pPr algn="ctr"/>
                      <a:r>
                        <a:rPr lang="en-US" sz="1200" b="0" i="0" dirty="0">
                          <a:solidFill>
                            <a:schemeClr val="tx2"/>
                          </a:solidFill>
                          <a:effectLst/>
                          <a:latin typeface="Arial" panose="020B0604020202020204" pitchFamily="34" charset="0"/>
                          <a:cs typeface="Arial" panose="020B0604020202020204" pitchFamily="34" charset="0"/>
                        </a:rPr>
                        <a:t>No</a:t>
                      </a:r>
                    </a:p>
                  </a:txBody>
                  <a:tcPr anchor="ctr">
                    <a:lnL w="9525" cap="flat" cmpd="sng" algn="ctr">
                      <a:noFill/>
                      <a:prstDash val="solid"/>
                      <a:round/>
                      <a:headEnd type="none" w="med" len="med"/>
                      <a:tailEnd type="none" w="med" len="med"/>
                    </a:lnL>
                    <a:lnR w="9525" cap="flat" cmpd="sng" algn="ctr">
                      <a:no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alpha val="15000"/>
                      </a:schemeClr>
                    </a:solidFill>
                  </a:tcPr>
                </a:tc>
                <a:extLst>
                  <a:ext uri="{0D108BD9-81ED-4DB2-BD59-A6C34878D82A}">
                    <a16:rowId xmlns:a16="http://schemas.microsoft.com/office/drawing/2014/main" val="2348463036"/>
                  </a:ext>
                </a:extLst>
              </a:tr>
            </a:tbl>
          </a:graphicData>
        </a:graphic>
      </p:graphicFrame>
    </p:spTree>
    <p:extLst>
      <p:ext uri="{BB962C8B-B14F-4D97-AF65-F5344CB8AC3E}">
        <p14:creationId xmlns:p14="http://schemas.microsoft.com/office/powerpoint/2010/main" val="2996725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F560EC8-583D-606D-A0A8-8CE00FF506A9}"/>
              </a:ext>
            </a:extLst>
          </p:cNvPr>
          <p:cNvSpPr>
            <a:spLocks noGrp="1"/>
          </p:cNvSpPr>
          <p:nvPr>
            <p:ph type="title"/>
          </p:nvPr>
        </p:nvSpPr>
        <p:spPr/>
        <p:txBody>
          <a:bodyPr/>
          <a:lstStyle/>
          <a:p>
            <a:r>
              <a:rPr lang="en-US" dirty="0"/>
              <a:t>A closer look at in-plan annuities</a:t>
            </a:r>
          </a:p>
        </p:txBody>
      </p:sp>
      <p:sp>
        <p:nvSpPr>
          <p:cNvPr id="7" name="Text Placeholder 6">
            <a:extLst>
              <a:ext uri="{FF2B5EF4-FFF2-40B4-BE49-F238E27FC236}">
                <a16:creationId xmlns:a16="http://schemas.microsoft.com/office/drawing/2014/main" id="{0531B288-21E7-7A19-B30E-E4CA6968A96A}"/>
              </a:ext>
            </a:extLst>
          </p:cNvPr>
          <p:cNvSpPr>
            <a:spLocks noGrp="1"/>
          </p:cNvSpPr>
          <p:nvPr>
            <p:ph type="body" sz="quarter" idx="11"/>
          </p:nvPr>
        </p:nvSpPr>
        <p:spPr/>
        <p:txBody>
          <a:bodyPr/>
          <a:lstStyle/>
          <a:p>
            <a:endParaRPr lang="en-US"/>
          </a:p>
        </p:txBody>
      </p:sp>
      <p:pic>
        <p:nvPicPr>
          <p:cNvPr id="2" name="Graphic 1">
            <a:extLst>
              <a:ext uri="{FF2B5EF4-FFF2-40B4-BE49-F238E27FC236}">
                <a16:creationId xmlns:a16="http://schemas.microsoft.com/office/drawing/2014/main" id="{A253D786-4F2E-DD0A-E6E2-CC1550C82C5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28073" y="2209800"/>
            <a:ext cx="766495" cy="656996"/>
          </a:xfrm>
          <a:prstGeom prst="rect">
            <a:avLst/>
          </a:prstGeom>
        </p:spPr>
      </p:pic>
      <p:sp>
        <p:nvSpPr>
          <p:cNvPr id="3" name="TextBox 2">
            <a:extLst>
              <a:ext uri="{FF2B5EF4-FFF2-40B4-BE49-F238E27FC236}">
                <a16:creationId xmlns:a16="http://schemas.microsoft.com/office/drawing/2014/main" id="{94D4C4B9-0C92-7A35-C069-C607EAF880A0}"/>
              </a:ext>
            </a:extLst>
          </p:cNvPr>
          <p:cNvSpPr txBox="1"/>
          <p:nvPr/>
        </p:nvSpPr>
        <p:spPr>
          <a:xfrm>
            <a:off x="1713612" y="2221675"/>
            <a:ext cx="2286000" cy="1562022"/>
          </a:xfrm>
          <a:prstGeom prst="rect">
            <a:avLst/>
          </a:prstGeom>
          <a:noFill/>
        </p:spPr>
        <p:txBody>
          <a:bodyPr wrap="square" lIns="0" tIns="0" rIns="0" bIns="0" rtlCol="0">
            <a:noAutofit/>
          </a:bodyPr>
          <a:lstStyle/>
          <a:p>
            <a:pPr>
              <a:spcAft>
                <a:spcPts val="600"/>
              </a:spcAft>
            </a:pPr>
            <a:r>
              <a:rPr lang="en-US" sz="2400" dirty="0">
                <a:solidFill>
                  <a:schemeClr val="tx2"/>
                </a:solidFill>
              </a:rPr>
              <a:t>Integrates a lifetime income solution into a retirement menu</a:t>
            </a:r>
          </a:p>
        </p:txBody>
      </p:sp>
      <p:pic>
        <p:nvPicPr>
          <p:cNvPr id="9" name="Graphic 8">
            <a:extLst>
              <a:ext uri="{FF2B5EF4-FFF2-40B4-BE49-F238E27FC236}">
                <a16:creationId xmlns:a16="http://schemas.microsoft.com/office/drawing/2014/main" id="{8B53EF67-4E8C-402E-9BEF-50BDCF710C0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962317" y="2209800"/>
            <a:ext cx="766495" cy="656996"/>
          </a:xfrm>
          <a:prstGeom prst="rect">
            <a:avLst/>
          </a:prstGeom>
        </p:spPr>
      </p:pic>
      <p:sp>
        <p:nvSpPr>
          <p:cNvPr id="10" name="TextBox 9">
            <a:extLst>
              <a:ext uri="{FF2B5EF4-FFF2-40B4-BE49-F238E27FC236}">
                <a16:creationId xmlns:a16="http://schemas.microsoft.com/office/drawing/2014/main" id="{25DB286B-DEEB-CCA8-F329-47A69ECE9A59}"/>
              </a:ext>
            </a:extLst>
          </p:cNvPr>
          <p:cNvSpPr txBox="1"/>
          <p:nvPr/>
        </p:nvSpPr>
        <p:spPr>
          <a:xfrm>
            <a:off x="6009429" y="2221675"/>
            <a:ext cx="2286000" cy="1562022"/>
          </a:xfrm>
          <a:prstGeom prst="rect">
            <a:avLst/>
          </a:prstGeom>
          <a:noFill/>
        </p:spPr>
        <p:txBody>
          <a:bodyPr wrap="square" lIns="0" tIns="0" rIns="0" bIns="0" rtlCol="0">
            <a:noAutofit/>
          </a:bodyPr>
          <a:lstStyle/>
          <a:p>
            <a:pPr>
              <a:spcAft>
                <a:spcPts val="600"/>
              </a:spcAft>
            </a:pPr>
            <a:r>
              <a:rPr lang="en-US" sz="2400" dirty="0">
                <a:solidFill>
                  <a:schemeClr val="tx2"/>
                </a:solidFill>
              </a:rPr>
              <a:t>Gives the option – without the obligation – to roll assets into a guaranteed income stream.</a:t>
            </a:r>
          </a:p>
        </p:txBody>
      </p:sp>
      <p:pic>
        <p:nvPicPr>
          <p:cNvPr id="11" name="Graphic 10">
            <a:extLst>
              <a:ext uri="{FF2B5EF4-FFF2-40B4-BE49-F238E27FC236}">
                <a16:creationId xmlns:a16="http://schemas.microsoft.com/office/drawing/2014/main" id="{CB18EB7C-690D-F147-64BE-266DAC49527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314873" y="2221675"/>
            <a:ext cx="766495" cy="656996"/>
          </a:xfrm>
          <a:prstGeom prst="rect">
            <a:avLst/>
          </a:prstGeom>
        </p:spPr>
      </p:pic>
      <p:sp>
        <p:nvSpPr>
          <p:cNvPr id="12" name="TextBox 11">
            <a:extLst>
              <a:ext uri="{FF2B5EF4-FFF2-40B4-BE49-F238E27FC236}">
                <a16:creationId xmlns:a16="http://schemas.microsoft.com/office/drawing/2014/main" id="{577A7139-608C-AF71-D8A5-9137A94EC11D}"/>
              </a:ext>
            </a:extLst>
          </p:cNvPr>
          <p:cNvSpPr txBox="1"/>
          <p:nvPr/>
        </p:nvSpPr>
        <p:spPr>
          <a:xfrm>
            <a:off x="10337799" y="2221675"/>
            <a:ext cx="2851727" cy="1562022"/>
          </a:xfrm>
          <a:prstGeom prst="rect">
            <a:avLst/>
          </a:prstGeom>
          <a:noFill/>
        </p:spPr>
        <p:txBody>
          <a:bodyPr wrap="square" lIns="0" tIns="0" rIns="0" bIns="0" rtlCol="0">
            <a:noAutofit/>
          </a:bodyPr>
          <a:lstStyle/>
          <a:p>
            <a:pPr>
              <a:spcAft>
                <a:spcPts val="600"/>
              </a:spcAft>
            </a:pPr>
            <a:r>
              <a:rPr lang="en-US" sz="2400" dirty="0">
                <a:solidFill>
                  <a:schemeClr val="tx2"/>
                </a:solidFill>
              </a:rPr>
              <a:t>The easiest lifetime income solutions to adopt – when embedded in a familiar target date or managed account structure</a:t>
            </a:r>
          </a:p>
        </p:txBody>
      </p:sp>
      <p:sp>
        <p:nvSpPr>
          <p:cNvPr id="4" name="Right Triangle 3">
            <a:extLst>
              <a:ext uri="{FF2B5EF4-FFF2-40B4-BE49-F238E27FC236}">
                <a16:creationId xmlns:a16="http://schemas.microsoft.com/office/drawing/2014/main" id="{DD6DA2E6-2336-E7E7-1EE8-5E8FEB697BA9}"/>
              </a:ext>
            </a:extLst>
          </p:cNvPr>
          <p:cNvSpPr/>
          <p:nvPr/>
        </p:nvSpPr>
        <p:spPr>
          <a:xfrm flipH="1" flipV="1">
            <a:off x="10337799" y="-1"/>
            <a:ext cx="3479799" cy="2530763"/>
          </a:xfrm>
          <a:prstGeom prst="rtTriangle">
            <a:avLst/>
          </a:prstGeom>
          <a:solidFill>
            <a:schemeClr val="bg1">
              <a:lumMod val="75000"/>
              <a:alpha val="20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468266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EE936346-BAEC-CB0D-D0D5-C94D9423620E}"/>
              </a:ext>
            </a:extLst>
          </p:cNvPr>
          <p:cNvSpPr/>
          <p:nvPr/>
        </p:nvSpPr>
        <p:spPr>
          <a:xfrm>
            <a:off x="0" y="1511135"/>
            <a:ext cx="13817600" cy="2368634"/>
          </a:xfrm>
          <a:prstGeom prst="rect">
            <a:avLst/>
          </a:prstGeom>
          <a:solidFill>
            <a:schemeClr val="accent1">
              <a:alpha val="10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6" name="Rectangle 15">
            <a:extLst>
              <a:ext uri="{FF2B5EF4-FFF2-40B4-BE49-F238E27FC236}">
                <a16:creationId xmlns:a16="http://schemas.microsoft.com/office/drawing/2014/main" id="{4631196D-0320-DD50-9878-DFE0EDF43D78}"/>
              </a:ext>
            </a:extLst>
          </p:cNvPr>
          <p:cNvSpPr/>
          <p:nvPr/>
        </p:nvSpPr>
        <p:spPr>
          <a:xfrm>
            <a:off x="0" y="3886200"/>
            <a:ext cx="13817600" cy="2368634"/>
          </a:xfrm>
          <a:prstGeom prst="rect">
            <a:avLst/>
          </a:prstGeom>
          <a:solidFill>
            <a:schemeClr val="accent2">
              <a:alpha val="10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3" name="Title 2">
            <a:extLst>
              <a:ext uri="{FF2B5EF4-FFF2-40B4-BE49-F238E27FC236}">
                <a16:creationId xmlns:a16="http://schemas.microsoft.com/office/drawing/2014/main" id="{80CDFB7A-E510-2772-492D-00AEE7D51E5B}"/>
              </a:ext>
            </a:extLst>
          </p:cNvPr>
          <p:cNvSpPr>
            <a:spLocks noGrp="1"/>
          </p:cNvSpPr>
          <p:nvPr>
            <p:ph type="title"/>
          </p:nvPr>
        </p:nvSpPr>
        <p:spPr/>
        <p:txBody>
          <a:bodyPr/>
          <a:lstStyle/>
          <a:p>
            <a:r>
              <a:rPr lang="en-US" dirty="0"/>
              <a:t>Annuities: myth vs. reality</a:t>
            </a:r>
          </a:p>
        </p:txBody>
      </p:sp>
      <p:sp>
        <p:nvSpPr>
          <p:cNvPr id="5" name="Text Placeholder 4">
            <a:extLst>
              <a:ext uri="{FF2B5EF4-FFF2-40B4-BE49-F238E27FC236}">
                <a16:creationId xmlns:a16="http://schemas.microsoft.com/office/drawing/2014/main" id="{D2CF7A8F-C4C0-C9A0-FC16-81A9F7C9AFE3}"/>
              </a:ext>
            </a:extLst>
          </p:cNvPr>
          <p:cNvSpPr>
            <a:spLocks noGrp="1"/>
          </p:cNvSpPr>
          <p:nvPr>
            <p:ph type="body" sz="quarter" idx="11"/>
          </p:nvPr>
        </p:nvSpPr>
        <p:spPr/>
        <p:txBody>
          <a:bodyPr/>
          <a:lstStyle/>
          <a:p>
            <a:endParaRPr lang="en-US"/>
          </a:p>
        </p:txBody>
      </p:sp>
      <p:sp>
        <p:nvSpPr>
          <p:cNvPr id="2" name="TextBox 1">
            <a:extLst>
              <a:ext uri="{FF2B5EF4-FFF2-40B4-BE49-F238E27FC236}">
                <a16:creationId xmlns:a16="http://schemas.microsoft.com/office/drawing/2014/main" id="{74B0F12C-B4D3-E0EE-FA1F-29D0D3755441}"/>
              </a:ext>
            </a:extLst>
          </p:cNvPr>
          <p:cNvSpPr txBox="1"/>
          <p:nvPr/>
        </p:nvSpPr>
        <p:spPr>
          <a:xfrm>
            <a:off x="2644975" y="2117099"/>
            <a:ext cx="2290415" cy="1078175"/>
          </a:xfrm>
          <a:prstGeom prst="rect">
            <a:avLst/>
          </a:prstGeom>
          <a:noFill/>
        </p:spPr>
        <p:txBody>
          <a:bodyPr wrap="square" lIns="0" tIns="0" rIns="0" bIns="0" rtlCol="0">
            <a:noAutofit/>
          </a:bodyPr>
          <a:lstStyle/>
          <a:p>
            <a:pPr>
              <a:spcAft>
                <a:spcPts val="600"/>
              </a:spcAft>
            </a:pPr>
            <a:r>
              <a:rPr lang="en-US" sz="2400" b="1" dirty="0">
                <a:solidFill>
                  <a:schemeClr val="accent1"/>
                </a:solidFill>
                <a:effectLst/>
                <a:cs typeface="Arial" panose="020B0604020202020204" pitchFamily="34" charset="0"/>
              </a:rPr>
              <a:t>Annuities are restrictive, with little to no flexibility.</a:t>
            </a:r>
          </a:p>
        </p:txBody>
      </p:sp>
      <p:sp>
        <p:nvSpPr>
          <p:cNvPr id="4" name="TextBox 3">
            <a:extLst>
              <a:ext uri="{FF2B5EF4-FFF2-40B4-BE49-F238E27FC236}">
                <a16:creationId xmlns:a16="http://schemas.microsoft.com/office/drawing/2014/main" id="{1E86B67B-2566-41CD-374A-446E6B17D4D0}"/>
              </a:ext>
            </a:extLst>
          </p:cNvPr>
          <p:cNvSpPr txBox="1"/>
          <p:nvPr/>
        </p:nvSpPr>
        <p:spPr>
          <a:xfrm>
            <a:off x="2644975" y="4329863"/>
            <a:ext cx="2596331" cy="1447800"/>
          </a:xfrm>
          <a:prstGeom prst="rect">
            <a:avLst/>
          </a:prstGeom>
          <a:noFill/>
        </p:spPr>
        <p:txBody>
          <a:bodyPr wrap="square" lIns="0" tIns="0" rIns="0" bIns="0" rtlCol="0">
            <a:noAutofit/>
          </a:bodyPr>
          <a:lstStyle/>
          <a:p>
            <a:pPr>
              <a:spcAft>
                <a:spcPts val="600"/>
              </a:spcAft>
            </a:pPr>
            <a:r>
              <a:rPr lang="en-US" sz="1800" i="1" dirty="0">
                <a:solidFill>
                  <a:srgbClr val="00454E"/>
                </a:solidFill>
                <a:effectLst/>
                <a:cs typeface="Arial" panose="020B0604020202020204" pitchFamily="34" charset="0"/>
              </a:rPr>
              <a:t>Annuities offer a range of options and can be used to diversify a retirement income plan.</a:t>
            </a:r>
            <a:endParaRPr lang="en-US" sz="1800" dirty="0">
              <a:solidFill>
                <a:srgbClr val="00454E"/>
              </a:solidFill>
              <a:effectLst/>
              <a:cs typeface="Arial" panose="020B0604020202020204" pitchFamily="34" charset="0"/>
            </a:endParaRPr>
          </a:p>
          <a:p>
            <a:pPr>
              <a:spcAft>
                <a:spcPts val="600"/>
              </a:spcAft>
            </a:pPr>
            <a:endParaRPr lang="en-US" sz="2400" dirty="0" err="1">
              <a:solidFill>
                <a:schemeClr val="bg2"/>
              </a:solidFill>
              <a:cs typeface="Arial" panose="020B0604020202020204" pitchFamily="34" charset="0"/>
            </a:endParaRPr>
          </a:p>
        </p:txBody>
      </p:sp>
      <p:sp>
        <p:nvSpPr>
          <p:cNvPr id="6" name="TextBox 5">
            <a:extLst>
              <a:ext uri="{FF2B5EF4-FFF2-40B4-BE49-F238E27FC236}">
                <a16:creationId xmlns:a16="http://schemas.microsoft.com/office/drawing/2014/main" id="{48BA8A30-5C89-0E0F-C340-6BF4D894D58F}"/>
              </a:ext>
            </a:extLst>
          </p:cNvPr>
          <p:cNvSpPr txBox="1"/>
          <p:nvPr/>
        </p:nvSpPr>
        <p:spPr>
          <a:xfrm>
            <a:off x="6015817" y="2021279"/>
            <a:ext cx="3048000" cy="914400"/>
          </a:xfrm>
          <a:prstGeom prst="rect">
            <a:avLst/>
          </a:prstGeom>
          <a:noFill/>
        </p:spPr>
        <p:txBody>
          <a:bodyPr wrap="square" lIns="0" tIns="0" rIns="0" bIns="0" rtlCol="0">
            <a:noAutofit/>
          </a:bodyPr>
          <a:lstStyle/>
          <a:p>
            <a:pPr>
              <a:spcAft>
                <a:spcPts val="600"/>
              </a:spcAft>
            </a:pPr>
            <a:r>
              <a:rPr lang="en-US" sz="2400" b="1" dirty="0">
                <a:solidFill>
                  <a:schemeClr val="accent1"/>
                </a:solidFill>
                <a:effectLst/>
                <a:cs typeface="Arial" panose="020B0604020202020204" pitchFamily="34" charset="0"/>
              </a:rPr>
              <a:t>It’s all or nothing with annuities: they require using total savings.</a:t>
            </a:r>
          </a:p>
        </p:txBody>
      </p:sp>
      <p:sp>
        <p:nvSpPr>
          <p:cNvPr id="7" name="TextBox 6">
            <a:extLst>
              <a:ext uri="{FF2B5EF4-FFF2-40B4-BE49-F238E27FC236}">
                <a16:creationId xmlns:a16="http://schemas.microsoft.com/office/drawing/2014/main" id="{27550A9A-5444-F109-3568-5954FE4C94BA}"/>
              </a:ext>
            </a:extLst>
          </p:cNvPr>
          <p:cNvSpPr txBox="1"/>
          <p:nvPr/>
        </p:nvSpPr>
        <p:spPr>
          <a:xfrm>
            <a:off x="6015817" y="4329863"/>
            <a:ext cx="2914280" cy="1447800"/>
          </a:xfrm>
          <a:prstGeom prst="rect">
            <a:avLst/>
          </a:prstGeom>
          <a:noFill/>
        </p:spPr>
        <p:txBody>
          <a:bodyPr wrap="square" lIns="0" tIns="0" rIns="0" bIns="0" rtlCol="0">
            <a:noAutofit/>
          </a:bodyPr>
          <a:lstStyle/>
          <a:p>
            <a:pPr>
              <a:spcAft>
                <a:spcPts val="600"/>
              </a:spcAft>
            </a:pPr>
            <a:r>
              <a:rPr lang="en-US" sz="1800" i="1" dirty="0">
                <a:solidFill>
                  <a:srgbClr val="00454E"/>
                </a:solidFill>
                <a:effectLst/>
                <a:cs typeface="Arial" panose="020B0604020202020204" pitchFamily="34" charset="0"/>
              </a:rPr>
              <a:t>Employees can annuitize a portion of their savings and leave the rest until they are ready to withdraw them.</a:t>
            </a:r>
          </a:p>
        </p:txBody>
      </p:sp>
      <p:sp>
        <p:nvSpPr>
          <p:cNvPr id="8" name="TextBox 7">
            <a:extLst>
              <a:ext uri="{FF2B5EF4-FFF2-40B4-BE49-F238E27FC236}">
                <a16:creationId xmlns:a16="http://schemas.microsoft.com/office/drawing/2014/main" id="{07A99570-9180-F874-D75D-6EB58FC9113B}"/>
              </a:ext>
            </a:extLst>
          </p:cNvPr>
          <p:cNvSpPr txBox="1"/>
          <p:nvPr/>
        </p:nvSpPr>
        <p:spPr>
          <a:xfrm>
            <a:off x="10078527" y="2024419"/>
            <a:ext cx="2076820" cy="914400"/>
          </a:xfrm>
          <a:prstGeom prst="rect">
            <a:avLst/>
          </a:prstGeom>
          <a:noFill/>
        </p:spPr>
        <p:txBody>
          <a:bodyPr wrap="square" lIns="0" tIns="0" rIns="0" bIns="0" rtlCol="0">
            <a:noAutofit/>
          </a:bodyPr>
          <a:lstStyle/>
          <a:p>
            <a:pPr>
              <a:spcAft>
                <a:spcPts val="600"/>
              </a:spcAft>
            </a:pPr>
            <a:r>
              <a:rPr lang="en-US" sz="2400" b="1" dirty="0">
                <a:solidFill>
                  <a:schemeClr val="accent1"/>
                </a:solidFill>
                <a:cs typeface="Arial" panose="020B0604020202020204" pitchFamily="34" charset="0"/>
              </a:rPr>
              <a:t>Employees lose estate value.</a:t>
            </a:r>
          </a:p>
        </p:txBody>
      </p:sp>
      <p:sp>
        <p:nvSpPr>
          <p:cNvPr id="9" name="TextBox 8">
            <a:extLst>
              <a:ext uri="{FF2B5EF4-FFF2-40B4-BE49-F238E27FC236}">
                <a16:creationId xmlns:a16="http://schemas.microsoft.com/office/drawing/2014/main" id="{B4C7F26A-D12C-D9F6-F965-94CB7B7EE3E0}"/>
              </a:ext>
            </a:extLst>
          </p:cNvPr>
          <p:cNvSpPr txBox="1"/>
          <p:nvPr/>
        </p:nvSpPr>
        <p:spPr>
          <a:xfrm>
            <a:off x="10078527" y="4317538"/>
            <a:ext cx="2762620" cy="1447800"/>
          </a:xfrm>
          <a:prstGeom prst="rect">
            <a:avLst/>
          </a:prstGeom>
          <a:noFill/>
        </p:spPr>
        <p:txBody>
          <a:bodyPr wrap="square" lIns="0" tIns="0" rIns="0" bIns="0" rtlCol="0">
            <a:noAutofit/>
          </a:bodyPr>
          <a:lstStyle/>
          <a:p>
            <a:pPr>
              <a:spcAft>
                <a:spcPts val="600"/>
              </a:spcAft>
            </a:pPr>
            <a:r>
              <a:rPr lang="en-US" sz="1800" i="1" dirty="0">
                <a:solidFill>
                  <a:srgbClr val="00454E"/>
                </a:solidFill>
                <a:effectLst/>
                <a:cs typeface="Arial" panose="020B0604020202020204" pitchFamily="34" charset="0"/>
              </a:rPr>
              <a:t>Employees have multiple options with annuities, including joint payout options to provide for an estate benefit.</a:t>
            </a:r>
          </a:p>
        </p:txBody>
      </p:sp>
      <p:sp>
        <p:nvSpPr>
          <p:cNvPr id="10" name="TextBox 9">
            <a:extLst>
              <a:ext uri="{FF2B5EF4-FFF2-40B4-BE49-F238E27FC236}">
                <a16:creationId xmlns:a16="http://schemas.microsoft.com/office/drawing/2014/main" id="{8EF89B2A-2027-DDEE-8882-EFB3034D3AF4}"/>
              </a:ext>
            </a:extLst>
          </p:cNvPr>
          <p:cNvSpPr txBox="1"/>
          <p:nvPr/>
        </p:nvSpPr>
        <p:spPr>
          <a:xfrm>
            <a:off x="634293" y="2700076"/>
            <a:ext cx="1371600" cy="1905000"/>
          </a:xfrm>
          <a:prstGeom prst="rect">
            <a:avLst/>
          </a:prstGeom>
          <a:noFill/>
        </p:spPr>
        <p:txBody>
          <a:bodyPr wrap="square" lIns="0" tIns="0" rIns="0" bIns="0" rtlCol="0">
            <a:noAutofit/>
          </a:bodyPr>
          <a:lstStyle/>
          <a:p>
            <a:r>
              <a:rPr lang="en-US" sz="2800" b="1" dirty="0">
                <a:solidFill>
                  <a:schemeClr val="bg2"/>
                </a:solidFill>
              </a:rPr>
              <a:t>Myth</a:t>
            </a:r>
            <a:r>
              <a:rPr lang="en-US" sz="2800" b="1" dirty="0"/>
              <a:t> </a:t>
            </a:r>
          </a:p>
        </p:txBody>
      </p:sp>
      <p:sp>
        <p:nvSpPr>
          <p:cNvPr id="12" name="TextBox 11">
            <a:extLst>
              <a:ext uri="{FF2B5EF4-FFF2-40B4-BE49-F238E27FC236}">
                <a16:creationId xmlns:a16="http://schemas.microsoft.com/office/drawing/2014/main" id="{25275A95-CE65-6908-C3A1-56669ED4D3B3}"/>
              </a:ext>
            </a:extLst>
          </p:cNvPr>
          <p:cNvSpPr txBox="1"/>
          <p:nvPr/>
        </p:nvSpPr>
        <p:spPr>
          <a:xfrm>
            <a:off x="634293" y="4649665"/>
            <a:ext cx="1371600" cy="690303"/>
          </a:xfrm>
          <a:prstGeom prst="rect">
            <a:avLst/>
          </a:prstGeom>
          <a:noFill/>
        </p:spPr>
        <p:txBody>
          <a:bodyPr wrap="square" lIns="0" tIns="0" rIns="0" bIns="0" rtlCol="0">
            <a:noAutofit/>
          </a:bodyPr>
          <a:lstStyle/>
          <a:p>
            <a:r>
              <a:rPr lang="en-US" sz="2800" b="1" i="1" dirty="0">
                <a:solidFill>
                  <a:schemeClr val="accent2"/>
                </a:solidFill>
              </a:rPr>
              <a:t>Reality</a:t>
            </a:r>
            <a:endParaRPr lang="en-US" sz="2000" b="1" i="1" dirty="0">
              <a:solidFill>
                <a:schemeClr val="accent2"/>
              </a:solidFill>
            </a:endParaRPr>
          </a:p>
        </p:txBody>
      </p:sp>
      <p:cxnSp>
        <p:nvCxnSpPr>
          <p:cNvPr id="13" name="Straight Connector 12">
            <a:extLst>
              <a:ext uri="{FF2B5EF4-FFF2-40B4-BE49-F238E27FC236}">
                <a16:creationId xmlns:a16="http://schemas.microsoft.com/office/drawing/2014/main" id="{80D5AF46-F380-B694-B396-F9D151223964}"/>
              </a:ext>
            </a:extLst>
          </p:cNvPr>
          <p:cNvCxnSpPr>
            <a:cxnSpLocks/>
          </p:cNvCxnSpPr>
          <p:nvPr/>
        </p:nvCxnSpPr>
        <p:spPr>
          <a:xfrm>
            <a:off x="9804400" y="2113307"/>
            <a:ext cx="0" cy="3551377"/>
          </a:xfrm>
          <a:prstGeom prst="line">
            <a:avLst/>
          </a:prstGeom>
          <a:ln w="12700">
            <a:solidFill>
              <a:schemeClr val="bg1">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0" name="Straight Connector 19">
            <a:extLst>
              <a:ext uri="{FF2B5EF4-FFF2-40B4-BE49-F238E27FC236}">
                <a16:creationId xmlns:a16="http://schemas.microsoft.com/office/drawing/2014/main" id="{90767D49-4550-4459-7453-ACFC38A945E7}"/>
              </a:ext>
            </a:extLst>
          </p:cNvPr>
          <p:cNvCxnSpPr>
            <a:cxnSpLocks/>
          </p:cNvCxnSpPr>
          <p:nvPr/>
        </p:nvCxnSpPr>
        <p:spPr>
          <a:xfrm>
            <a:off x="5707413" y="2113307"/>
            <a:ext cx="0" cy="3551377"/>
          </a:xfrm>
          <a:prstGeom prst="line">
            <a:avLst/>
          </a:prstGeom>
          <a:ln w="12700">
            <a:solidFill>
              <a:schemeClr val="bg1">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EE1F2611-DB16-2E3B-6CE4-9E7E55DCB560}"/>
              </a:ext>
            </a:extLst>
          </p:cNvPr>
          <p:cNvCxnSpPr>
            <a:cxnSpLocks/>
          </p:cNvCxnSpPr>
          <p:nvPr/>
        </p:nvCxnSpPr>
        <p:spPr>
          <a:xfrm>
            <a:off x="2311070" y="2113307"/>
            <a:ext cx="0" cy="3551377"/>
          </a:xfrm>
          <a:prstGeom prst="line">
            <a:avLst/>
          </a:prstGeom>
          <a:ln w="12700">
            <a:solidFill>
              <a:schemeClr val="bg1">
                <a:lumMod val="75000"/>
              </a:schemeClr>
            </a:solidFill>
          </a:ln>
          <a:effectLst/>
        </p:spPr>
        <p:style>
          <a:lnRef idx="2">
            <a:schemeClr val="accent1"/>
          </a:lnRef>
          <a:fillRef idx="0">
            <a:schemeClr val="accent1"/>
          </a:fillRef>
          <a:effectRef idx="1">
            <a:schemeClr val="accent1"/>
          </a:effectRef>
          <a:fontRef idx="minor">
            <a:schemeClr val="tx1"/>
          </a:fontRef>
        </p:style>
      </p:cxnSp>
      <p:sp>
        <p:nvSpPr>
          <p:cNvPr id="22" name="Oval 21">
            <a:extLst>
              <a:ext uri="{FF2B5EF4-FFF2-40B4-BE49-F238E27FC236}">
                <a16:creationId xmlns:a16="http://schemas.microsoft.com/office/drawing/2014/main" id="{CA73456F-ADD9-BAFA-0A77-F144815F9428}"/>
              </a:ext>
            </a:extLst>
          </p:cNvPr>
          <p:cNvSpPr/>
          <p:nvPr/>
        </p:nvSpPr>
        <p:spPr>
          <a:xfrm>
            <a:off x="554136" y="3515901"/>
            <a:ext cx="762000" cy="762000"/>
          </a:xfrm>
          <a:prstGeom prst="ellipse">
            <a:avLst/>
          </a:prstGeom>
          <a:solidFill>
            <a:schemeClr val="bg1"/>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1" name="TextBox 10">
            <a:extLst>
              <a:ext uri="{FF2B5EF4-FFF2-40B4-BE49-F238E27FC236}">
                <a16:creationId xmlns:a16="http://schemas.microsoft.com/office/drawing/2014/main" id="{07B75631-8AF7-37BA-9D32-A6FDAFBB4545}"/>
              </a:ext>
            </a:extLst>
          </p:cNvPr>
          <p:cNvSpPr txBox="1"/>
          <p:nvPr/>
        </p:nvSpPr>
        <p:spPr>
          <a:xfrm>
            <a:off x="738042" y="3746793"/>
            <a:ext cx="578086" cy="543028"/>
          </a:xfrm>
          <a:prstGeom prst="rect">
            <a:avLst/>
          </a:prstGeom>
          <a:noFill/>
        </p:spPr>
        <p:txBody>
          <a:bodyPr wrap="square" lIns="0" tIns="0" rIns="0" bIns="0" rtlCol="0">
            <a:noAutofit/>
          </a:bodyPr>
          <a:lstStyle/>
          <a:p>
            <a:r>
              <a:rPr lang="en-US" sz="1800" b="1" dirty="0">
                <a:solidFill>
                  <a:schemeClr val="bg1">
                    <a:lumMod val="65000"/>
                  </a:schemeClr>
                </a:solidFill>
              </a:rPr>
              <a:t>VS.</a:t>
            </a:r>
            <a:endParaRPr lang="en-US" sz="1400" b="1" i="1" dirty="0">
              <a:solidFill>
                <a:schemeClr val="accent2"/>
              </a:solidFill>
            </a:endParaRPr>
          </a:p>
        </p:txBody>
      </p:sp>
    </p:spTree>
    <p:extLst>
      <p:ext uri="{BB962C8B-B14F-4D97-AF65-F5344CB8AC3E}">
        <p14:creationId xmlns:p14="http://schemas.microsoft.com/office/powerpoint/2010/main" val="1937165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427CA00-56E7-6797-4516-87FE53A84F8F}"/>
              </a:ext>
            </a:extLst>
          </p:cNvPr>
          <p:cNvSpPr/>
          <p:nvPr/>
        </p:nvSpPr>
        <p:spPr>
          <a:xfrm>
            <a:off x="0" y="2057400"/>
            <a:ext cx="13817600" cy="4353857"/>
          </a:xfrm>
          <a:prstGeom prst="rect">
            <a:avLst/>
          </a:prstGeom>
          <a:solidFill>
            <a:schemeClr val="bg1">
              <a:lumMod val="95000"/>
            </a:schemeClr>
          </a:solidFill>
          <a:ln>
            <a:noFill/>
          </a:ln>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5" name="TextBox 4">
            <a:extLst>
              <a:ext uri="{FF2B5EF4-FFF2-40B4-BE49-F238E27FC236}">
                <a16:creationId xmlns:a16="http://schemas.microsoft.com/office/drawing/2014/main" id="{74A6D7F2-467A-255F-D16D-2F45EE12B039}"/>
              </a:ext>
            </a:extLst>
          </p:cNvPr>
          <p:cNvSpPr txBox="1"/>
          <p:nvPr/>
        </p:nvSpPr>
        <p:spPr>
          <a:xfrm>
            <a:off x="624388" y="2957350"/>
            <a:ext cx="2703012" cy="3177673"/>
          </a:xfrm>
          <a:prstGeom prst="rect">
            <a:avLst/>
          </a:prstGeom>
          <a:noFill/>
        </p:spPr>
        <p:txBody>
          <a:bodyPr wrap="square" lIns="0" tIns="0" rIns="0" bIns="0" numCol="1" spcCol="274320">
            <a:noAutofit/>
          </a:bodyPr>
          <a:lstStyle/>
          <a:p>
            <a:pPr>
              <a:lnSpc>
                <a:spcPct val="115000"/>
              </a:lnSpc>
            </a:pPr>
            <a:r>
              <a:rPr lang="en-US" sz="2040" dirty="0">
                <a:latin typeface="Georgia" panose="02040502050405020303" pitchFamily="18" charset="0"/>
                <a:ea typeface="Calibri" panose="020F0502020204030204" pitchFamily="34" charset="0"/>
                <a:cs typeface="Calibri" panose="020F0502020204030204" pitchFamily="34" charset="0"/>
              </a:rPr>
              <a:t>Examine your plan menu and consider evolving the options to include a guaranteed lifetime income solution. </a:t>
            </a:r>
            <a:endParaRPr lang="en-US" sz="1813"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Title 2">
            <a:extLst>
              <a:ext uri="{FF2B5EF4-FFF2-40B4-BE49-F238E27FC236}">
                <a16:creationId xmlns:a16="http://schemas.microsoft.com/office/drawing/2014/main" id="{95DA047C-F897-6771-E345-9921FA041B60}"/>
              </a:ext>
            </a:extLst>
          </p:cNvPr>
          <p:cNvSpPr>
            <a:spLocks noGrp="1"/>
          </p:cNvSpPr>
          <p:nvPr>
            <p:ph type="title"/>
          </p:nvPr>
        </p:nvSpPr>
        <p:spPr/>
        <p:txBody>
          <a:bodyPr/>
          <a:lstStyle/>
          <a:p>
            <a:r>
              <a:rPr lang="en-US" dirty="0"/>
              <a:t>Next steps</a:t>
            </a:r>
          </a:p>
        </p:txBody>
      </p:sp>
      <p:sp>
        <p:nvSpPr>
          <p:cNvPr id="4" name="Text Placeholder 3">
            <a:extLst>
              <a:ext uri="{FF2B5EF4-FFF2-40B4-BE49-F238E27FC236}">
                <a16:creationId xmlns:a16="http://schemas.microsoft.com/office/drawing/2014/main" id="{310D2744-CF72-C219-6BA1-1D84921F1969}"/>
              </a:ext>
            </a:extLst>
          </p:cNvPr>
          <p:cNvSpPr>
            <a:spLocks noGrp="1"/>
          </p:cNvSpPr>
          <p:nvPr>
            <p:ph type="body" sz="quarter" idx="11"/>
          </p:nvPr>
        </p:nvSpPr>
        <p:spPr/>
        <p:txBody>
          <a:bodyPr/>
          <a:lstStyle/>
          <a:p>
            <a:endParaRPr lang="en-US"/>
          </a:p>
        </p:txBody>
      </p:sp>
      <p:sp>
        <p:nvSpPr>
          <p:cNvPr id="6" name="Oval 5">
            <a:extLst>
              <a:ext uri="{FF2B5EF4-FFF2-40B4-BE49-F238E27FC236}">
                <a16:creationId xmlns:a16="http://schemas.microsoft.com/office/drawing/2014/main" id="{20697493-13E3-9E9B-6F65-D79BD51AEDB1}"/>
              </a:ext>
            </a:extLst>
          </p:cNvPr>
          <p:cNvSpPr/>
          <p:nvPr/>
        </p:nvSpPr>
        <p:spPr>
          <a:xfrm>
            <a:off x="627494" y="1637377"/>
            <a:ext cx="762000" cy="762000"/>
          </a:xfrm>
          <a:prstGeom prst="ellipse">
            <a:avLst/>
          </a:prstGeom>
          <a:solidFill>
            <a:schemeClr val="accent6"/>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8" name="Oval 7">
            <a:extLst>
              <a:ext uri="{FF2B5EF4-FFF2-40B4-BE49-F238E27FC236}">
                <a16:creationId xmlns:a16="http://schemas.microsoft.com/office/drawing/2014/main" id="{32AC5F56-0DC9-BC1A-227F-802863AB3669}"/>
              </a:ext>
            </a:extLst>
          </p:cNvPr>
          <p:cNvSpPr/>
          <p:nvPr/>
        </p:nvSpPr>
        <p:spPr>
          <a:xfrm>
            <a:off x="3914979" y="1637377"/>
            <a:ext cx="762000" cy="762000"/>
          </a:xfrm>
          <a:prstGeom prst="ellipse">
            <a:avLst/>
          </a:prstGeom>
          <a:solidFill>
            <a:schemeClr val="accent6"/>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9" name="Oval 8">
            <a:extLst>
              <a:ext uri="{FF2B5EF4-FFF2-40B4-BE49-F238E27FC236}">
                <a16:creationId xmlns:a16="http://schemas.microsoft.com/office/drawing/2014/main" id="{0A3AABD4-6241-8ADD-FD24-C99F5E8B3997}"/>
              </a:ext>
            </a:extLst>
          </p:cNvPr>
          <p:cNvSpPr/>
          <p:nvPr/>
        </p:nvSpPr>
        <p:spPr>
          <a:xfrm>
            <a:off x="7498870" y="1637377"/>
            <a:ext cx="762000" cy="762000"/>
          </a:xfrm>
          <a:prstGeom prst="ellipse">
            <a:avLst/>
          </a:prstGeom>
          <a:solidFill>
            <a:schemeClr val="accent6"/>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0" name="Oval 9">
            <a:extLst>
              <a:ext uri="{FF2B5EF4-FFF2-40B4-BE49-F238E27FC236}">
                <a16:creationId xmlns:a16="http://schemas.microsoft.com/office/drawing/2014/main" id="{CAF89C32-8F8C-70AE-EF12-BF3186FACE27}"/>
              </a:ext>
            </a:extLst>
          </p:cNvPr>
          <p:cNvSpPr/>
          <p:nvPr/>
        </p:nvSpPr>
        <p:spPr>
          <a:xfrm>
            <a:off x="10549328" y="1637377"/>
            <a:ext cx="762000" cy="762000"/>
          </a:xfrm>
          <a:prstGeom prst="ellipse">
            <a:avLst/>
          </a:prstGeom>
          <a:solidFill>
            <a:schemeClr val="accent6"/>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1" name="TextBox 10">
            <a:extLst>
              <a:ext uri="{FF2B5EF4-FFF2-40B4-BE49-F238E27FC236}">
                <a16:creationId xmlns:a16="http://schemas.microsoft.com/office/drawing/2014/main" id="{90AE8F31-13C0-F48A-D269-466EFCB666B9}"/>
              </a:ext>
            </a:extLst>
          </p:cNvPr>
          <p:cNvSpPr txBox="1"/>
          <p:nvPr/>
        </p:nvSpPr>
        <p:spPr>
          <a:xfrm>
            <a:off x="860709" y="1613627"/>
            <a:ext cx="495300" cy="838200"/>
          </a:xfrm>
          <a:prstGeom prst="rect">
            <a:avLst/>
          </a:prstGeom>
          <a:noFill/>
        </p:spPr>
        <p:txBody>
          <a:bodyPr wrap="square" lIns="0" tIns="0" rIns="0" bIns="0" rtlCol="0">
            <a:noAutofit/>
          </a:bodyPr>
          <a:lstStyle/>
          <a:p>
            <a:pPr>
              <a:spcAft>
                <a:spcPts val="600"/>
              </a:spcAft>
            </a:pPr>
            <a:r>
              <a:rPr lang="en-US" sz="4400" b="1" dirty="0">
                <a:solidFill>
                  <a:schemeClr val="tx2"/>
                </a:solidFill>
              </a:rPr>
              <a:t>1</a:t>
            </a:r>
          </a:p>
        </p:txBody>
      </p:sp>
      <p:sp>
        <p:nvSpPr>
          <p:cNvPr id="12" name="TextBox 11">
            <a:extLst>
              <a:ext uri="{FF2B5EF4-FFF2-40B4-BE49-F238E27FC236}">
                <a16:creationId xmlns:a16="http://schemas.microsoft.com/office/drawing/2014/main" id="{884B2F89-2269-4633-35A9-7C7BDB024EAE}"/>
              </a:ext>
            </a:extLst>
          </p:cNvPr>
          <p:cNvSpPr txBox="1"/>
          <p:nvPr/>
        </p:nvSpPr>
        <p:spPr>
          <a:xfrm>
            <a:off x="4134179" y="1613627"/>
            <a:ext cx="495300" cy="838200"/>
          </a:xfrm>
          <a:prstGeom prst="rect">
            <a:avLst/>
          </a:prstGeom>
          <a:noFill/>
        </p:spPr>
        <p:txBody>
          <a:bodyPr wrap="square" lIns="0" tIns="0" rIns="0" bIns="0" rtlCol="0">
            <a:noAutofit/>
          </a:bodyPr>
          <a:lstStyle/>
          <a:p>
            <a:pPr>
              <a:spcAft>
                <a:spcPts val="600"/>
              </a:spcAft>
            </a:pPr>
            <a:r>
              <a:rPr lang="en-US" sz="4400" b="1" dirty="0">
                <a:solidFill>
                  <a:schemeClr val="tx2"/>
                </a:solidFill>
              </a:rPr>
              <a:t>2</a:t>
            </a:r>
          </a:p>
        </p:txBody>
      </p:sp>
      <p:sp>
        <p:nvSpPr>
          <p:cNvPr id="13" name="TextBox 12">
            <a:extLst>
              <a:ext uri="{FF2B5EF4-FFF2-40B4-BE49-F238E27FC236}">
                <a16:creationId xmlns:a16="http://schemas.microsoft.com/office/drawing/2014/main" id="{FD446BE1-7FB8-DAD0-88F9-C91A874ED573}"/>
              </a:ext>
            </a:extLst>
          </p:cNvPr>
          <p:cNvSpPr txBox="1"/>
          <p:nvPr/>
        </p:nvSpPr>
        <p:spPr>
          <a:xfrm>
            <a:off x="7737694" y="1561177"/>
            <a:ext cx="495300" cy="838200"/>
          </a:xfrm>
          <a:prstGeom prst="rect">
            <a:avLst/>
          </a:prstGeom>
          <a:noFill/>
        </p:spPr>
        <p:txBody>
          <a:bodyPr wrap="square" lIns="0" tIns="0" rIns="0" bIns="0" rtlCol="0">
            <a:noAutofit/>
          </a:bodyPr>
          <a:lstStyle/>
          <a:p>
            <a:pPr>
              <a:spcAft>
                <a:spcPts val="600"/>
              </a:spcAft>
            </a:pPr>
            <a:r>
              <a:rPr lang="en-US" sz="4400" b="1" dirty="0">
                <a:solidFill>
                  <a:schemeClr val="tx2"/>
                </a:solidFill>
              </a:rPr>
              <a:t>3</a:t>
            </a:r>
          </a:p>
        </p:txBody>
      </p:sp>
      <p:sp>
        <p:nvSpPr>
          <p:cNvPr id="14" name="TextBox 13">
            <a:extLst>
              <a:ext uri="{FF2B5EF4-FFF2-40B4-BE49-F238E27FC236}">
                <a16:creationId xmlns:a16="http://schemas.microsoft.com/office/drawing/2014/main" id="{87B1D32E-73C8-B0AC-9CAC-66682AA72892}"/>
              </a:ext>
            </a:extLst>
          </p:cNvPr>
          <p:cNvSpPr txBox="1"/>
          <p:nvPr/>
        </p:nvSpPr>
        <p:spPr>
          <a:xfrm>
            <a:off x="10756652" y="1571635"/>
            <a:ext cx="495300" cy="838200"/>
          </a:xfrm>
          <a:prstGeom prst="rect">
            <a:avLst/>
          </a:prstGeom>
          <a:noFill/>
        </p:spPr>
        <p:txBody>
          <a:bodyPr wrap="square" lIns="0" tIns="0" rIns="0" bIns="0" rtlCol="0">
            <a:noAutofit/>
          </a:bodyPr>
          <a:lstStyle/>
          <a:p>
            <a:pPr>
              <a:spcAft>
                <a:spcPts val="600"/>
              </a:spcAft>
            </a:pPr>
            <a:r>
              <a:rPr lang="en-US" sz="4400" b="1" dirty="0">
                <a:solidFill>
                  <a:schemeClr val="tx2"/>
                </a:solidFill>
              </a:rPr>
              <a:t>4</a:t>
            </a:r>
          </a:p>
        </p:txBody>
      </p:sp>
      <p:sp>
        <p:nvSpPr>
          <p:cNvPr id="16" name="TextBox 15">
            <a:extLst>
              <a:ext uri="{FF2B5EF4-FFF2-40B4-BE49-F238E27FC236}">
                <a16:creationId xmlns:a16="http://schemas.microsoft.com/office/drawing/2014/main" id="{ABBFF756-1B6E-89A0-9A20-7C72C39DC044}"/>
              </a:ext>
            </a:extLst>
          </p:cNvPr>
          <p:cNvSpPr txBox="1"/>
          <p:nvPr/>
        </p:nvSpPr>
        <p:spPr>
          <a:xfrm>
            <a:off x="3947500" y="2957350"/>
            <a:ext cx="2973682" cy="3667924"/>
          </a:xfrm>
          <a:prstGeom prst="rect">
            <a:avLst/>
          </a:prstGeom>
          <a:noFill/>
        </p:spPr>
        <p:txBody>
          <a:bodyPr wrap="square" lIns="0" tIns="0" rIns="0" bIns="0" numCol="1" spcCol="274320">
            <a:noAutofit/>
          </a:bodyPr>
          <a:lstStyle/>
          <a:p>
            <a:pPr>
              <a:lnSpc>
                <a:spcPct val="115000"/>
              </a:lnSpc>
            </a:pPr>
            <a:r>
              <a:rPr lang="en-US" sz="2040" dirty="0">
                <a:latin typeface="Georgia" panose="02040502050405020303" pitchFamily="18" charset="0"/>
                <a:ea typeface="Calibri" panose="020F0502020204030204" pitchFamily="34" charset="0"/>
                <a:cs typeface="Calibri" panose="020F0502020204030204" pitchFamily="34" charset="0"/>
              </a:rPr>
              <a:t>Evaluate with detail and care the different options and determine whether they are the right solution for your workforce. Will it meet participant needs in retirement?</a:t>
            </a:r>
          </a:p>
        </p:txBody>
      </p:sp>
      <p:sp>
        <p:nvSpPr>
          <p:cNvPr id="17" name="TextBox 16">
            <a:extLst>
              <a:ext uri="{FF2B5EF4-FFF2-40B4-BE49-F238E27FC236}">
                <a16:creationId xmlns:a16="http://schemas.microsoft.com/office/drawing/2014/main" id="{F3A345FE-398A-4431-63DD-3F94DDC86350}"/>
              </a:ext>
            </a:extLst>
          </p:cNvPr>
          <p:cNvSpPr txBox="1"/>
          <p:nvPr/>
        </p:nvSpPr>
        <p:spPr>
          <a:xfrm>
            <a:off x="7614517" y="2957350"/>
            <a:ext cx="2238885" cy="2415674"/>
          </a:xfrm>
          <a:prstGeom prst="rect">
            <a:avLst/>
          </a:prstGeom>
          <a:noFill/>
        </p:spPr>
        <p:txBody>
          <a:bodyPr wrap="square" lIns="0" tIns="0" rIns="0" bIns="0" numCol="1" spcCol="274320">
            <a:noAutofit/>
          </a:bodyPr>
          <a:lstStyle/>
          <a:p>
            <a:pPr>
              <a:lnSpc>
                <a:spcPct val="115000"/>
              </a:lnSpc>
            </a:pPr>
            <a:r>
              <a:rPr lang="en-US" sz="2040" dirty="0">
                <a:latin typeface="Georgia" panose="02040502050405020303" pitchFamily="18" charset="0"/>
                <a:ea typeface="Calibri" panose="020F0502020204030204" pitchFamily="34" charset="0"/>
                <a:cs typeface="Calibri" panose="020F0502020204030204" pitchFamily="34" charset="0"/>
              </a:rPr>
              <a:t>Consider the cost of the solution and the underlying complexity.</a:t>
            </a:r>
          </a:p>
        </p:txBody>
      </p:sp>
      <p:sp>
        <p:nvSpPr>
          <p:cNvPr id="18" name="TextBox 17">
            <a:extLst>
              <a:ext uri="{FF2B5EF4-FFF2-40B4-BE49-F238E27FC236}">
                <a16:creationId xmlns:a16="http://schemas.microsoft.com/office/drawing/2014/main" id="{2BEAB813-E3BE-340B-1555-49111C0B88F5}"/>
              </a:ext>
            </a:extLst>
          </p:cNvPr>
          <p:cNvSpPr txBox="1"/>
          <p:nvPr/>
        </p:nvSpPr>
        <p:spPr>
          <a:xfrm>
            <a:off x="10593722" y="2957350"/>
            <a:ext cx="2487277" cy="2152176"/>
          </a:xfrm>
          <a:prstGeom prst="rect">
            <a:avLst/>
          </a:prstGeom>
          <a:noFill/>
        </p:spPr>
        <p:txBody>
          <a:bodyPr wrap="square" lIns="0" tIns="0" rIns="0" bIns="0" numCol="1" spcCol="274320">
            <a:noAutofit/>
          </a:bodyPr>
          <a:lstStyle/>
          <a:p>
            <a:pPr>
              <a:lnSpc>
                <a:spcPct val="115000"/>
              </a:lnSpc>
            </a:pPr>
            <a:r>
              <a:rPr lang="en-US" sz="2040" dirty="0">
                <a:latin typeface="Georgia" panose="02040502050405020303" pitchFamily="18" charset="0"/>
                <a:ea typeface="Calibri" panose="020F0502020204030204" pitchFamily="34" charset="0"/>
                <a:cs typeface="Calibri" panose="020F0502020204030204" pitchFamily="34" charset="0"/>
              </a:rPr>
              <a:t>Ensure the solution is portable.</a:t>
            </a:r>
            <a:endParaRPr lang="en-US" sz="1813" dirty="0">
              <a:latin typeface="Calibri" panose="020F0502020204030204" pitchFamily="34" charset="0"/>
              <a:ea typeface="Calibri" panose="020F0502020204030204" pitchFamily="34" charset="0"/>
              <a:cs typeface="Times New Roman" panose="02020603050405020304" pitchFamily="18" charset="0"/>
            </a:endParaRPr>
          </a:p>
        </p:txBody>
      </p:sp>
      <p:cxnSp>
        <p:nvCxnSpPr>
          <p:cNvPr id="20" name="Straight Connector 19">
            <a:extLst>
              <a:ext uri="{FF2B5EF4-FFF2-40B4-BE49-F238E27FC236}">
                <a16:creationId xmlns:a16="http://schemas.microsoft.com/office/drawing/2014/main" id="{57AF37A6-FDE6-F90D-EAA7-0A9F3F657C0A}"/>
              </a:ext>
            </a:extLst>
          </p:cNvPr>
          <p:cNvCxnSpPr/>
          <p:nvPr/>
        </p:nvCxnSpPr>
        <p:spPr>
          <a:xfrm>
            <a:off x="3632200" y="2957350"/>
            <a:ext cx="0" cy="2529050"/>
          </a:xfrm>
          <a:prstGeom prst="line">
            <a:avLst/>
          </a:prstGeom>
          <a:ln w="12700">
            <a:solidFill>
              <a:schemeClr val="bg1">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F62DD5B7-1907-58ED-3D42-EBE12E902666}"/>
              </a:ext>
            </a:extLst>
          </p:cNvPr>
          <p:cNvCxnSpPr/>
          <p:nvPr/>
        </p:nvCxnSpPr>
        <p:spPr>
          <a:xfrm>
            <a:off x="7325426" y="2957350"/>
            <a:ext cx="0" cy="2529050"/>
          </a:xfrm>
          <a:prstGeom prst="line">
            <a:avLst/>
          </a:prstGeom>
          <a:ln w="12700">
            <a:solidFill>
              <a:schemeClr val="bg1">
                <a:lumMod val="75000"/>
              </a:schemeClr>
            </a:solidFill>
          </a:ln>
          <a:effectLst/>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654821DB-D897-9BB1-BB7F-8517A738FAC5}"/>
              </a:ext>
            </a:extLst>
          </p:cNvPr>
          <p:cNvCxnSpPr/>
          <p:nvPr/>
        </p:nvCxnSpPr>
        <p:spPr>
          <a:xfrm>
            <a:off x="10274639" y="2957350"/>
            <a:ext cx="0" cy="2529050"/>
          </a:xfrm>
          <a:prstGeom prst="line">
            <a:avLst/>
          </a:prstGeom>
          <a:ln w="12700">
            <a:solidFill>
              <a:schemeClr val="bg1">
                <a:lumMod val="75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36028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F91C1A60-BC67-435A-0A2A-2EAEF12EB2EB}"/>
              </a:ext>
            </a:extLst>
          </p:cNvPr>
          <p:cNvSpPr>
            <a:spLocks noGrp="1"/>
          </p:cNvSpPr>
          <p:nvPr>
            <p:ph sz="quarter" idx="13"/>
          </p:nvPr>
        </p:nvSpPr>
        <p:spPr>
          <a:xfrm>
            <a:off x="628073" y="1752601"/>
            <a:ext cx="12561455" cy="2362199"/>
          </a:xfrm>
        </p:spPr>
        <p:txBody>
          <a:bodyPr numCol="2" spcCol="320040"/>
          <a:lstStyle/>
          <a:p>
            <a:r>
              <a:rPr lang="en-US" sz="1200" b="1" dirty="0"/>
              <a:t>Any guarantees are backed by the claims-paying ability of the issuing company. Annuity contracts and certificates are issued by Teachers Insurance and Annuity Association of America (TIAA). </a:t>
            </a:r>
          </a:p>
          <a:p>
            <a:r>
              <a:rPr lang="en-US" sz="1200" dirty="0"/>
              <a:t>The views and opinions expressed are for informational and educational purposes only as of the date of production/writing and may change without notice at any time based on numerous factors, such as market or other conditions, legal and regulatory developments, additional risks and uncertainties and may not come to pass. This material may contain “forward-looking” information that is not purely historical in nature. Such information may include, among other things, projections, forecasts, estimates of market returns, and proposed or expected portfolio composition. Any changes to assumptions that may have been made in preparing this material could have a material impact on the information presented herein by way of example. </a:t>
            </a:r>
            <a:r>
              <a:rPr lang="en-US" sz="1200" b="1" dirty="0"/>
              <a:t>Past performance is no guarantee of future results. </a:t>
            </a:r>
            <a:r>
              <a:rPr lang="en-US" sz="1200" dirty="0"/>
              <a:t>Investing involves risk; principal loss is possible.</a:t>
            </a:r>
          </a:p>
          <a:p>
            <a:r>
              <a:rPr lang="en-US" sz="1200" dirty="0"/>
              <a:t>This material is not intended to be a recommendation or investment advice, does not constitute a solicitation to buy, sell or hold a security or an investment strategy, and is not provided in a fiduciary capacity. The information provided does not take into account the specific objectives or circumstances of any particular investor or suggest any specific course of action. Investment decisions should be made based on an investor’s objectives and circumstances and in consultation with his or her financial professionals. </a:t>
            </a:r>
          </a:p>
          <a:p>
            <a:r>
              <a:rPr lang="en-US" sz="1200" dirty="0"/>
              <a:t>This information does not constitute investment research as defined under MiFID. </a:t>
            </a:r>
          </a:p>
          <a:p>
            <a:r>
              <a:rPr lang="en-US" sz="1200" dirty="0"/>
              <a:t>Please note that this information should not replace a client’s consultation with a tax professional regarding their tax situation. Nuveen is not a tax advisor. Clients should consult their professional advisors before making any tax or investment decisions. </a:t>
            </a:r>
          </a:p>
          <a:p>
            <a:r>
              <a:rPr lang="en-US" sz="1200" b="0" i="0" dirty="0">
                <a:effectLst/>
              </a:rPr>
              <a:t>Nuveen, LLC provides investment solutions through its investment specialists.</a:t>
            </a:r>
            <a:endParaRPr lang="en-US" sz="1200" dirty="0"/>
          </a:p>
        </p:txBody>
      </p:sp>
      <p:sp>
        <p:nvSpPr>
          <p:cNvPr id="12" name="Text Placeholder 11">
            <a:extLst>
              <a:ext uri="{FF2B5EF4-FFF2-40B4-BE49-F238E27FC236}">
                <a16:creationId xmlns:a16="http://schemas.microsoft.com/office/drawing/2014/main" id="{1ADE77F9-D42F-F46B-E3CC-F155412A8CD7}"/>
              </a:ext>
            </a:extLst>
          </p:cNvPr>
          <p:cNvSpPr>
            <a:spLocks noGrp="1"/>
          </p:cNvSpPr>
          <p:nvPr>
            <p:ph type="body" sz="quarter" idx="20"/>
          </p:nvPr>
        </p:nvSpPr>
        <p:spPr/>
        <p:txBody>
          <a:bodyPr/>
          <a:lstStyle/>
          <a:p>
            <a:r>
              <a:rPr lang="en-US" sz="1000" dirty="0">
                <a:latin typeface="Arial" panose="020B0604020202020204" pitchFamily="34" charset="0"/>
                <a:cs typeface="Arial" panose="020B0604020202020204" pitchFamily="34" charset="0"/>
              </a:rPr>
              <a:t>4685922 </a:t>
            </a:r>
            <a:endParaRPr lang="en-US" sz="1000" dirty="0">
              <a:solidFill>
                <a:schemeClr val="tx1"/>
              </a:solidFill>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64849D86-F332-4A7C-909D-6264615BC5A7}"/>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55544574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2017_Nuveen_PPT_Onscreen">
  <a:themeElements>
    <a:clrScheme name="Nuveen 2017">
      <a:dk1>
        <a:sysClr val="windowText" lastClr="000000"/>
      </a:dk1>
      <a:lt1>
        <a:sysClr val="window" lastClr="FFFFFF"/>
      </a:lt1>
      <a:dk2>
        <a:srgbClr val="263746"/>
      </a:dk2>
      <a:lt2>
        <a:srgbClr val="008FBE"/>
      </a:lt2>
      <a:accent1>
        <a:srgbClr val="008FBE"/>
      </a:accent1>
      <a:accent2>
        <a:srgbClr val="075156"/>
      </a:accent2>
      <a:accent3>
        <a:srgbClr val="00AD97"/>
      </a:accent3>
      <a:accent4>
        <a:srgbClr val="6EAFBD"/>
      </a:accent4>
      <a:accent5>
        <a:srgbClr val="25B34B"/>
      </a:accent5>
      <a:accent6>
        <a:srgbClr val="C3D62E"/>
      </a:accent6>
      <a:hlink>
        <a:srgbClr val="2B8B9D"/>
      </a:hlink>
      <a:folHlink>
        <a:srgbClr val="00B097"/>
      </a:folHlink>
    </a:clrScheme>
    <a:fontScheme name="Georgia">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spPr>
      <a:bodyPr rtlCol="0" anchor="ctr"/>
      <a:lstStyle>
        <a:defPPr algn="ctr">
          <a:defRPr/>
        </a:defPPr>
      </a:lstStyle>
      <a:style>
        <a:lnRef idx="2">
          <a:schemeClr val="accent1"/>
        </a:lnRef>
        <a:fillRef idx="1">
          <a:schemeClr val="lt1"/>
        </a:fillRef>
        <a:effectRef idx="0">
          <a:schemeClr val="accent1"/>
        </a:effectRef>
        <a:fontRef idx="minor">
          <a:schemeClr val="dk1"/>
        </a:fontRef>
      </a:style>
    </a:spDef>
    <a:lnDef>
      <a:spPr>
        <a:ln w="12700">
          <a:solidFill>
            <a:schemeClr val="bg1">
              <a:lumMod val="75000"/>
            </a:schemeClr>
          </a:solidFill>
        </a:ln>
        <a:effectLst/>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noAutofit/>
      </a:bodyPr>
      <a:lstStyle>
        <a:defPPr>
          <a:spcAft>
            <a:spcPts val="600"/>
          </a:spcAft>
          <a:defRPr sz="2000" dirty="0" err="1" smtClean="0">
            <a:solidFill>
              <a:schemeClr val="bg2"/>
            </a:solidFill>
          </a:defRPr>
        </a:defPPr>
      </a:lstStyle>
    </a:txDef>
  </a:objectDefaults>
  <a:extraClrSchemeLst/>
  <a:extLst>
    <a:ext uri="{05A4C25C-085E-4340-85A3-A5531E510DB2}">
      <thm15:themeFamily xmlns:thm15="http://schemas.microsoft.com/office/thememl/2012/main" name="2017_Nuveen_PPT_Onscreen.potx" id="{196601DE-38E0-41B7-9754-FAD2EE04D059}" vid="{C507750E-3849-42A7-B99B-BD106287085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VariableList UniqueId="a400f88a-be79-439b-a337-eb493d34772c" Name="System" ContentType="XML" MajorVersion="0" MinorVersion="1" isLocalCopy="False" IsBaseObject="False" DataSourceId="3212513f-f2eb-4a85-af0c-6892ded4430d" DataSourceMajorVersion="0" DataSourceMinorVersion="1"/>
</file>

<file path=customXml/item10.xml><?xml version="1.0" encoding="utf-8"?>
<p:properties xmlns:p="http://schemas.microsoft.com/office/2006/metadata/properties" xmlns:xsi="http://www.w3.org/2001/XMLSchema-instance" xmlns:pc="http://schemas.microsoft.com/office/infopath/2007/PartnerControls">
  <documentManagement>
    <lcf76f155ced4ddcb4097134ff3c332f xmlns="383c6cdf-da49-48e2-9624-06d20b59bcdf">
      <Terms xmlns="http://schemas.microsoft.com/office/infopath/2007/PartnerControls"/>
    </lcf76f155ced4ddcb4097134ff3c332f>
    <TaxCatchAll xmlns="c79e9e08-a3e3-44cd-b0b9-6de56c592b9b" xsi:nil="true"/>
  </documentManagement>
</p:properties>
</file>

<file path=customXml/item2.xml><?xml version="1.0" encoding="utf-8"?>
<VariableList UniqueId="b16e8b46-63c1-41de-abf6-95a1bb231472" Name="AD_HOC" ContentType="XML" MajorVersion="0" MinorVersion="1" isLocalCopy="False" IsBaseObject="False" DataSourceId="104f7408-1a6c-449c-975a-d78c9d4d08e0" DataSourceMajorVersion="0" DataSourceMinorVersion="1"/>
</file>

<file path=customXml/item3.xml><?xml version="1.0" encoding="utf-8"?>
<VariableList UniqueId="d7d3fd99-8eaf-43af-bc09-2e15cdc12369" Name="Computed" ContentType="XML" MajorVersion="0" MinorVersion="1" isLocalCopy="False" IsBaseObject="False" DataSourceId="eae70883-dbe1-4131-9927-00f12cc8ee23" DataSourceMajorVersion="0" DataSourceMinorVersion="1"/>
</file>

<file path=customXml/item4.xml><?xml version="1.0" encoding="utf-8"?>
<VariableListDefinition name="System" displayName="System" id="a400f88a-be79-439b-a337-eb493d34772c" isdomainofvalue="False" dataSourceId="3212513f-f2eb-4a85-af0c-6892ded4430d"/>
</file>

<file path=customXml/item5.xml><?xml version="1.0" encoding="utf-8"?>
<AllExternalAdhocVariableMappings/>
</file>

<file path=customXml/item6.xml><?xml version="1.0" encoding="utf-8"?>
<VariableListDefinition name="AD_HOC" displayName="AD_HOC" id="b16e8b46-63c1-41de-abf6-95a1bb231472" isdomainofvalue="False" dataSourceId="104f7408-1a6c-449c-975a-d78c9d4d08e0"/>
</file>

<file path=customXml/item7.xml><?xml version="1.0" encoding="utf-8"?>
<ct:contentTypeSchema xmlns:ct="http://schemas.microsoft.com/office/2006/metadata/contentType" xmlns:ma="http://schemas.microsoft.com/office/2006/metadata/properties/metaAttributes" ct:_="" ma:_="" ma:contentTypeName="Document" ma:contentTypeID="0x0101009F6B2A694DC5E944B06B92ADB42E3817" ma:contentTypeVersion="14" ma:contentTypeDescription="Create a new document." ma:contentTypeScope="" ma:versionID="5054ccbf8268bdaa5a0c1fa13e60c608">
  <xsd:schema xmlns:xsd="http://www.w3.org/2001/XMLSchema" xmlns:xs="http://www.w3.org/2001/XMLSchema" xmlns:p="http://schemas.microsoft.com/office/2006/metadata/properties" xmlns:ns2="383c6cdf-da49-48e2-9624-06d20b59bcdf" xmlns:ns3="c79e9e08-a3e3-44cd-b0b9-6de56c592b9b" targetNamespace="http://schemas.microsoft.com/office/2006/metadata/properties" ma:root="true" ma:fieldsID="cbea643140bd1523cd3684fdf2326283" ns2:_="" ns3:_="">
    <xsd:import namespace="383c6cdf-da49-48e2-9624-06d20b59bcdf"/>
    <xsd:import namespace="c79e9e08-a3e3-44cd-b0b9-6de56c592b9b"/>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ObjectDetectorVersion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83c6cdf-da49-48e2-9624-06d20b59bcd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6f051e93-a185-415f-b6e1-484cc9e84e9f"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dexed="true" ma:internalName="MediaServiceLocation"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79e9e08-a3e3-44cd-b0b9-6de56c592b9b"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17e8c4de-8ece-423e-a551-713115edcbf2}" ma:internalName="TaxCatchAll" ma:showField="CatchAllData" ma:web="c79e9e08-a3e3-44cd-b0b9-6de56c592b9b">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8.xml><?xml version="1.0" encoding="utf-8"?>
<VariableListDefinition name="Computed" displayName="Computed" id="d7d3fd99-8eaf-43af-bc09-2e15cdc12369" isdomainofvalue="False" dataSourceId="eae70883-dbe1-4131-9927-00f12cc8ee23"/>
</file>

<file path=customXml/item9.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3B68DCE-D801-4F72-B8AE-16972F95BADD}">
  <ds:schemaRefs/>
</ds:datastoreItem>
</file>

<file path=customXml/itemProps10.xml><?xml version="1.0" encoding="utf-8"?>
<ds:datastoreItem xmlns:ds="http://schemas.openxmlformats.org/officeDocument/2006/customXml" ds:itemID="{045EC7DC-DE46-48B1-AE89-943B7F35128A}">
  <ds:schemaRefs>
    <ds:schemaRef ds:uri="http://schemas.openxmlformats.org/package/2006/metadata/core-properties"/>
    <ds:schemaRef ds:uri="http://purl.org/dc/elements/1.1/"/>
    <ds:schemaRef ds:uri="http://schemas.microsoft.com/office/2006/metadata/properties"/>
    <ds:schemaRef ds:uri="http://www.w3.org/XML/1998/namespace"/>
    <ds:schemaRef ds:uri="c79e9e08-a3e3-44cd-b0b9-6de56c592b9b"/>
    <ds:schemaRef ds:uri="http://purl.org/dc/terms/"/>
    <ds:schemaRef ds:uri="http://purl.org/dc/dcmitype/"/>
    <ds:schemaRef ds:uri="http://schemas.microsoft.com/office/2006/documentManagement/types"/>
    <ds:schemaRef ds:uri="http://schemas.microsoft.com/office/infopath/2007/PartnerControls"/>
    <ds:schemaRef ds:uri="383c6cdf-da49-48e2-9624-06d20b59bcdf"/>
  </ds:schemaRefs>
</ds:datastoreItem>
</file>

<file path=customXml/itemProps2.xml><?xml version="1.0" encoding="utf-8"?>
<ds:datastoreItem xmlns:ds="http://schemas.openxmlformats.org/officeDocument/2006/customXml" ds:itemID="{AD09646C-9A91-4131-98F8-9D696B22B855}">
  <ds:schemaRefs/>
</ds:datastoreItem>
</file>

<file path=customXml/itemProps3.xml><?xml version="1.0" encoding="utf-8"?>
<ds:datastoreItem xmlns:ds="http://schemas.openxmlformats.org/officeDocument/2006/customXml" ds:itemID="{99B6E3D9-ADF7-4FBE-9A7F-D1A612AF0C9D}">
  <ds:schemaRefs/>
</ds:datastoreItem>
</file>

<file path=customXml/itemProps4.xml><?xml version="1.0" encoding="utf-8"?>
<ds:datastoreItem xmlns:ds="http://schemas.openxmlformats.org/officeDocument/2006/customXml" ds:itemID="{20884518-27DF-4446-966E-1004FB3C94F4}">
  <ds:schemaRefs/>
</ds:datastoreItem>
</file>

<file path=customXml/itemProps5.xml><?xml version="1.0" encoding="utf-8"?>
<ds:datastoreItem xmlns:ds="http://schemas.openxmlformats.org/officeDocument/2006/customXml" ds:itemID="{7776BD68-FA7E-4FB9-936A-DEB857C52AC7}">
  <ds:schemaRefs/>
</ds:datastoreItem>
</file>

<file path=customXml/itemProps6.xml><?xml version="1.0" encoding="utf-8"?>
<ds:datastoreItem xmlns:ds="http://schemas.openxmlformats.org/officeDocument/2006/customXml" ds:itemID="{7265A53F-D4D3-4AF8-93FE-540B4EADA780}">
  <ds:schemaRefs/>
</ds:datastoreItem>
</file>

<file path=customXml/itemProps7.xml><?xml version="1.0" encoding="utf-8"?>
<ds:datastoreItem xmlns:ds="http://schemas.openxmlformats.org/officeDocument/2006/customXml" ds:itemID="{9F66B1DC-E706-44A5-9D6E-C3281CCC73E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83c6cdf-da49-48e2-9624-06d20b59bcdf"/>
    <ds:schemaRef ds:uri="c79e9e08-a3e3-44cd-b0b9-6de56c592b9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8.xml><?xml version="1.0" encoding="utf-8"?>
<ds:datastoreItem xmlns:ds="http://schemas.openxmlformats.org/officeDocument/2006/customXml" ds:itemID="{E6A036E9-19D3-4339-908D-B1F3DEA85AB5}">
  <ds:schemaRefs/>
</ds:datastoreItem>
</file>

<file path=customXml/itemProps9.xml><?xml version="1.0" encoding="utf-8"?>
<ds:datastoreItem xmlns:ds="http://schemas.openxmlformats.org/officeDocument/2006/customXml" ds:itemID="{40F25F6E-F08D-4CC7-9041-C833639A11C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2017_Nuveen_PPT_Onscreen</Template>
  <TotalTime>4148</TotalTime>
  <Words>2110</Words>
  <Application>Microsoft Office PowerPoint</Application>
  <PresentationFormat>Custom</PresentationFormat>
  <Paragraphs>145</Paragraphs>
  <Slides>7</Slides>
  <Notes>7</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15" baseType="lpstr">
      <vt:lpstr>Arial</vt:lpstr>
      <vt:lpstr>Arial Narrow</vt:lpstr>
      <vt:lpstr>Calibri</vt:lpstr>
      <vt:lpstr>Georgia</vt:lpstr>
      <vt:lpstr>Symbol</vt:lpstr>
      <vt:lpstr>Wingdings</vt:lpstr>
      <vt:lpstr>2017_Nuveen_PPT_Onscreen</vt:lpstr>
      <vt:lpstr>think-cell Slide</vt:lpstr>
      <vt:lpstr>PowerPoint Presentation</vt:lpstr>
      <vt:lpstr>401(k) participants want access to ​ in-plan lifetime income solutions. ​</vt:lpstr>
      <vt:lpstr>Lifetime income solutions: liquidity or longevity?</vt:lpstr>
      <vt:lpstr>A closer look at in-plan annuities</vt:lpstr>
      <vt:lpstr>Annuities: myth vs. reality</vt:lpstr>
      <vt:lpstr>Next steps</vt:lpstr>
      <vt:lpstr>Important information</vt:lpstr>
    </vt:vector>
  </TitlesOfParts>
  <Company>RR Donnelley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RR Donnelley</dc:creator>
  <cp:lastModifiedBy>Jha, Pankaj</cp:lastModifiedBy>
  <cp:revision>393</cp:revision>
  <cp:lastPrinted>2021-10-13T17:48:16Z</cp:lastPrinted>
  <dcterms:created xsi:type="dcterms:W3CDTF">2017-06-07T15:44:00Z</dcterms:created>
  <dcterms:modified xsi:type="dcterms:W3CDTF">2025-07-24T16:54:10Z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c2268aa-3916-486c-aa2c-ecdcbdaee62c_Enabled">
    <vt:lpwstr>true</vt:lpwstr>
  </property>
  <property fmtid="{D5CDD505-2E9C-101B-9397-08002B2CF9AE}" pid="3" name="MSIP_Label_6c2268aa-3916-486c-aa2c-ecdcbdaee62c_SetDate">
    <vt:lpwstr>2023-09-28T20:04:13Z</vt:lpwstr>
  </property>
  <property fmtid="{D5CDD505-2E9C-101B-9397-08002B2CF9AE}" pid="4" name="MSIP_Label_6c2268aa-3916-486c-aa2c-ecdcbdaee62c_Method">
    <vt:lpwstr>Standard</vt:lpwstr>
  </property>
  <property fmtid="{D5CDD505-2E9C-101B-9397-08002B2CF9AE}" pid="5" name="MSIP_Label_6c2268aa-3916-486c-aa2c-ecdcbdaee62c_Name">
    <vt:lpwstr>TIAA-Sensitivity-Confidential-Standard</vt:lpwstr>
  </property>
  <property fmtid="{D5CDD505-2E9C-101B-9397-08002B2CF9AE}" pid="6" name="MSIP_Label_6c2268aa-3916-486c-aa2c-ecdcbdaee62c_SiteId">
    <vt:lpwstr>67080e55-9c90-409b-9421-7fab7df8331b</vt:lpwstr>
  </property>
  <property fmtid="{D5CDD505-2E9C-101B-9397-08002B2CF9AE}" pid="7" name="MSIP_Label_6c2268aa-3916-486c-aa2c-ecdcbdaee62c_ActionId">
    <vt:lpwstr>36fb27fa-f776-4cd6-9703-17845dfb9a85</vt:lpwstr>
  </property>
  <property fmtid="{D5CDD505-2E9C-101B-9397-08002B2CF9AE}" pid="8" name="MSIP_Label_6c2268aa-3916-486c-aa2c-ecdcbdaee62c_ContentBits">
    <vt:lpwstr>2</vt:lpwstr>
  </property>
  <property fmtid="{D5CDD505-2E9C-101B-9397-08002B2CF9AE}" pid="9" name="ClassificationContentMarkingFooterLocations">
    <vt:lpwstr>2017_Nuveen_PPT_Onscreen:7</vt:lpwstr>
  </property>
  <property fmtid="{D5CDD505-2E9C-101B-9397-08002B2CF9AE}" pid="10" name="ClassificationContentMarkingFooterText">
    <vt:lpwstr>Confidential (C)</vt:lpwstr>
  </property>
  <property fmtid="{D5CDD505-2E9C-101B-9397-08002B2CF9AE}" pid="11" name="ContentTypeId">
    <vt:lpwstr>0x0101009F6B2A694DC5E944B06B92ADB42E3817</vt:lpwstr>
  </property>
</Properties>
</file>