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142533513" r:id="rId5"/>
    <p:sldId id="2142533493" r:id="rId6"/>
    <p:sldId id="2142533501" r:id="rId7"/>
    <p:sldId id="2142533500" r:id="rId8"/>
    <p:sldId id="2142533494" r:id="rId9"/>
    <p:sldId id="1038"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4216E-E602-B0BD-016A-F4C7E798A71B}" name="Jackson Wallace" initials="JW" userId="68c8ae1f8303539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0"/>
    <p:restoredTop sz="93155" autoAdjust="0"/>
  </p:normalViewPr>
  <p:slideViewPr>
    <p:cSldViewPr snapToGrid="0" showGuides="1">
      <p:cViewPr varScale="1">
        <p:scale>
          <a:sx n="57" d="100"/>
          <a:sy n="57" d="100"/>
        </p:scale>
        <p:origin x="824" y="44"/>
      </p:cViewPr>
      <p:guideLst/>
    </p:cSldViewPr>
  </p:slideViewPr>
  <p:notesTextViewPr>
    <p:cViewPr>
      <p:scale>
        <a:sx n="185" d="100"/>
        <a:sy n="185" d="100"/>
      </p:scale>
      <p:origin x="0" y="0"/>
    </p:cViewPr>
  </p:notesTextViewPr>
  <p:sorterViewPr>
    <p:cViewPr>
      <p:scale>
        <a:sx n="80" d="100"/>
        <a:sy n="80" d="100"/>
      </p:scale>
      <p:origin x="0" y="0"/>
    </p:cViewPr>
  </p:sorterViewPr>
  <p:notesViewPr>
    <p:cSldViewPr snapToGrid="0" showGuides="1">
      <p:cViewPr varScale="1">
        <p:scale>
          <a:sx n="159" d="100"/>
          <a:sy n="159" d="100"/>
        </p:scale>
        <p:origin x="68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ella, Stephanie" userId="22b88b3d-0707-4e25-a618-92f7d1f9e983" providerId="ADAL" clId="{FE6C92B2-8546-4E99-B9F6-6E92F66A99B7}"/>
    <pc:docChg chg="undo custSel addSld delSld modSld">
      <pc:chgData name="Faiella, Stephanie" userId="22b88b3d-0707-4e25-a618-92f7d1f9e983" providerId="ADAL" clId="{FE6C92B2-8546-4E99-B9F6-6E92F66A99B7}" dt="2026-06-25T21:07:10.895" v="12" actId="20577"/>
      <pc:docMkLst>
        <pc:docMk/>
      </pc:docMkLst>
      <pc:sldChg chg="add del">
        <pc:chgData name="Faiella, Stephanie" userId="22b88b3d-0707-4e25-a618-92f7d1f9e983" providerId="ADAL" clId="{FE6C92B2-8546-4E99-B9F6-6E92F66A99B7}" dt="2026-06-25T21:06:47.207" v="4" actId="47"/>
        <pc:sldMkLst>
          <pc:docMk/>
          <pc:sldMk cId="3067717240" sldId="260"/>
        </pc:sldMkLst>
      </pc:sldChg>
      <pc:sldChg chg="add del">
        <pc:chgData name="Faiella, Stephanie" userId="22b88b3d-0707-4e25-a618-92f7d1f9e983" providerId="ADAL" clId="{FE6C92B2-8546-4E99-B9F6-6E92F66A99B7}" dt="2026-06-25T21:06:53.016" v="5" actId="47"/>
        <pc:sldMkLst>
          <pc:docMk/>
          <pc:sldMk cId="3085886972" sldId="262"/>
        </pc:sldMkLst>
      </pc:sldChg>
      <pc:sldChg chg="add del">
        <pc:chgData name="Faiella, Stephanie" userId="22b88b3d-0707-4e25-a618-92f7d1f9e983" providerId="ADAL" clId="{FE6C92B2-8546-4E99-B9F6-6E92F66A99B7}" dt="2026-06-25T21:06:53.016" v="5" actId="47"/>
        <pc:sldMkLst>
          <pc:docMk/>
          <pc:sldMk cId="298233157" sldId="265"/>
        </pc:sldMkLst>
      </pc:sldChg>
      <pc:sldChg chg="add del">
        <pc:chgData name="Faiella, Stephanie" userId="22b88b3d-0707-4e25-a618-92f7d1f9e983" providerId="ADAL" clId="{FE6C92B2-8546-4E99-B9F6-6E92F66A99B7}" dt="2026-06-25T21:06:53.016" v="5" actId="47"/>
        <pc:sldMkLst>
          <pc:docMk/>
          <pc:sldMk cId="3002037123" sldId="266"/>
        </pc:sldMkLst>
      </pc:sldChg>
      <pc:sldChg chg="modSp mod">
        <pc:chgData name="Faiella, Stephanie" userId="22b88b3d-0707-4e25-a618-92f7d1f9e983" providerId="ADAL" clId="{FE6C92B2-8546-4E99-B9F6-6E92F66A99B7}" dt="2026-06-25T21:07:10.895" v="12" actId="20577"/>
        <pc:sldMkLst>
          <pc:docMk/>
          <pc:sldMk cId="3951970720" sldId="278"/>
        </pc:sldMkLst>
        <pc:spChg chg="mod">
          <ac:chgData name="Faiella, Stephanie" userId="22b88b3d-0707-4e25-a618-92f7d1f9e983" providerId="ADAL" clId="{FE6C92B2-8546-4E99-B9F6-6E92F66A99B7}" dt="2026-06-25T21:07:10.895" v="12" actId="20577"/>
          <ac:spMkLst>
            <pc:docMk/>
            <pc:sldMk cId="3951970720" sldId="278"/>
            <ac:spMk id="4" creationId="{49C0D39A-1B80-9FAF-47A4-CB12CC8E4D56}"/>
          </ac:spMkLst>
        </pc:spChg>
      </pc:sldChg>
      <pc:sldChg chg="add del">
        <pc:chgData name="Faiella, Stephanie" userId="22b88b3d-0707-4e25-a618-92f7d1f9e983" providerId="ADAL" clId="{FE6C92B2-8546-4E99-B9F6-6E92F66A99B7}" dt="2026-06-25T21:06:47.207" v="4" actId="47"/>
        <pc:sldMkLst>
          <pc:docMk/>
          <pc:sldMk cId="2983706160" sldId="2142533484"/>
        </pc:sldMkLst>
      </pc:sldChg>
      <pc:sldChg chg="del">
        <pc:chgData name="Faiella, Stephanie" userId="22b88b3d-0707-4e25-a618-92f7d1f9e983" providerId="ADAL" clId="{FE6C92B2-8546-4E99-B9F6-6E92F66A99B7}" dt="2026-06-25T21:05:54.422" v="0" actId="47"/>
        <pc:sldMkLst>
          <pc:docMk/>
          <pc:sldMk cId="198085817" sldId="2142533486"/>
        </pc:sldMkLst>
      </pc:sldChg>
      <pc:sldChg chg="del">
        <pc:chgData name="Faiella, Stephanie" userId="22b88b3d-0707-4e25-a618-92f7d1f9e983" providerId="ADAL" clId="{FE6C92B2-8546-4E99-B9F6-6E92F66A99B7}" dt="2026-06-25T21:05:54.422" v="0" actId="47"/>
        <pc:sldMkLst>
          <pc:docMk/>
          <pc:sldMk cId="2632720137" sldId="2142533488"/>
        </pc:sldMkLst>
      </pc:sldChg>
      <pc:sldChg chg="del">
        <pc:chgData name="Faiella, Stephanie" userId="22b88b3d-0707-4e25-a618-92f7d1f9e983" providerId="ADAL" clId="{FE6C92B2-8546-4E99-B9F6-6E92F66A99B7}" dt="2026-06-25T21:05:54.422" v="0" actId="47"/>
        <pc:sldMkLst>
          <pc:docMk/>
          <pc:sldMk cId="308799473" sldId="2142533489"/>
        </pc:sldMkLst>
      </pc:sldChg>
      <pc:sldChg chg="del">
        <pc:chgData name="Faiella, Stephanie" userId="22b88b3d-0707-4e25-a618-92f7d1f9e983" providerId="ADAL" clId="{FE6C92B2-8546-4E99-B9F6-6E92F66A99B7}" dt="2026-06-25T21:05:54.422" v="0" actId="47"/>
        <pc:sldMkLst>
          <pc:docMk/>
          <pc:sldMk cId="648135163" sldId="2142533491"/>
        </pc:sldMkLst>
      </pc:sldChg>
      <pc:sldChg chg="del">
        <pc:chgData name="Faiella, Stephanie" userId="22b88b3d-0707-4e25-a618-92f7d1f9e983" providerId="ADAL" clId="{FE6C92B2-8546-4E99-B9F6-6E92F66A99B7}" dt="2026-06-25T21:05:54.422" v="0" actId="47"/>
        <pc:sldMkLst>
          <pc:docMk/>
          <pc:sldMk cId="3248478917" sldId="2142533492"/>
        </pc:sldMkLst>
      </pc:sldChg>
      <pc:sldChg chg="add del">
        <pc:chgData name="Faiella, Stephanie" userId="22b88b3d-0707-4e25-a618-92f7d1f9e983" providerId="ADAL" clId="{FE6C92B2-8546-4E99-B9F6-6E92F66A99B7}" dt="2026-06-25T21:06:53.016" v="5" actId="47"/>
        <pc:sldMkLst>
          <pc:docMk/>
          <pc:sldMk cId="2454043957" sldId="2142533495"/>
        </pc:sldMkLst>
      </pc:sldChg>
      <pc:sldChg chg="add del">
        <pc:chgData name="Faiella, Stephanie" userId="22b88b3d-0707-4e25-a618-92f7d1f9e983" providerId="ADAL" clId="{FE6C92B2-8546-4E99-B9F6-6E92F66A99B7}" dt="2026-06-25T21:06:53.016" v="5" actId="47"/>
        <pc:sldMkLst>
          <pc:docMk/>
          <pc:sldMk cId="4118629974" sldId="2142533497"/>
        </pc:sldMkLst>
      </pc:sldChg>
      <pc:sldChg chg="add del">
        <pc:chgData name="Faiella, Stephanie" userId="22b88b3d-0707-4e25-a618-92f7d1f9e983" providerId="ADAL" clId="{FE6C92B2-8546-4E99-B9F6-6E92F66A99B7}" dt="2026-06-25T21:06:47.207" v="4" actId="47"/>
        <pc:sldMkLst>
          <pc:docMk/>
          <pc:sldMk cId="2254932184" sldId="2142533502"/>
        </pc:sldMkLst>
      </pc:sldChg>
      <pc:sldChg chg="add del">
        <pc:chgData name="Faiella, Stephanie" userId="22b88b3d-0707-4e25-a618-92f7d1f9e983" providerId="ADAL" clId="{FE6C92B2-8546-4E99-B9F6-6E92F66A99B7}" dt="2026-06-25T21:06:47.207" v="4" actId="47"/>
        <pc:sldMkLst>
          <pc:docMk/>
          <pc:sldMk cId="1492823628" sldId="2142533503"/>
        </pc:sldMkLst>
      </pc:sldChg>
      <pc:sldChg chg="add del">
        <pc:chgData name="Faiella, Stephanie" userId="22b88b3d-0707-4e25-a618-92f7d1f9e983" providerId="ADAL" clId="{FE6C92B2-8546-4E99-B9F6-6E92F66A99B7}" dt="2026-06-25T21:06:47.207" v="4" actId="47"/>
        <pc:sldMkLst>
          <pc:docMk/>
          <pc:sldMk cId="1741105082" sldId="2142533504"/>
        </pc:sldMkLst>
      </pc:sldChg>
      <pc:sldChg chg="add del">
        <pc:chgData name="Faiella, Stephanie" userId="22b88b3d-0707-4e25-a618-92f7d1f9e983" providerId="ADAL" clId="{FE6C92B2-8546-4E99-B9F6-6E92F66A99B7}" dt="2026-06-25T21:06:35.975" v="3" actId="47"/>
        <pc:sldMkLst>
          <pc:docMk/>
          <pc:sldMk cId="2000746183" sldId="2142533506"/>
        </pc:sldMkLst>
      </pc:sldChg>
      <pc:sldChg chg="del">
        <pc:chgData name="Faiella, Stephanie" userId="22b88b3d-0707-4e25-a618-92f7d1f9e983" providerId="ADAL" clId="{FE6C92B2-8546-4E99-B9F6-6E92F66A99B7}" dt="2026-06-25T21:05:54.422" v="0" actId="47"/>
        <pc:sldMkLst>
          <pc:docMk/>
          <pc:sldMk cId="2048494135" sldId="2142533512"/>
        </pc:sldMkLst>
      </pc:sldChg>
      <pc:sldChg chg="add del">
        <pc:chgData name="Faiella, Stephanie" userId="22b88b3d-0707-4e25-a618-92f7d1f9e983" providerId="ADAL" clId="{FE6C92B2-8546-4E99-B9F6-6E92F66A99B7}" dt="2026-06-25T21:06:47.207" v="4" actId="47"/>
        <pc:sldMkLst>
          <pc:docMk/>
          <pc:sldMk cId="784260524" sldId="2142533514"/>
        </pc:sldMkLst>
      </pc:sldChg>
      <pc:sldChg chg="add del">
        <pc:chgData name="Faiella, Stephanie" userId="22b88b3d-0707-4e25-a618-92f7d1f9e983" providerId="ADAL" clId="{FE6C92B2-8546-4E99-B9F6-6E92F66A99B7}" dt="2026-06-25T21:06:53.016" v="5" actId="47"/>
        <pc:sldMkLst>
          <pc:docMk/>
          <pc:sldMk cId="1076084162" sldId="2142533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9FE369-2074-A2CD-4709-EE1D98F537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FC97F8-C7F0-8336-308C-2AAE449D56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5B36-5DD3-2148-8985-3124D29169A2}" type="datetimeFigureOut">
              <a:rPr lang="en-US" smtClean="0"/>
              <a:t>6/25/2026</a:t>
            </a:fld>
            <a:endParaRPr lang="en-US"/>
          </a:p>
        </p:txBody>
      </p:sp>
      <p:sp>
        <p:nvSpPr>
          <p:cNvPr id="4" name="Footer Placeholder 3">
            <a:extLst>
              <a:ext uri="{FF2B5EF4-FFF2-40B4-BE49-F238E27FC236}">
                <a16:creationId xmlns:a16="http://schemas.microsoft.com/office/drawing/2014/main" id="{757E2F57-EEAD-2D00-950F-800884E303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EFC7E9-2317-D435-C585-2D8384784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7500-A6CB-D942-88E2-00E85DC588BD}" type="slidenum">
              <a:rPr lang="en-US" smtClean="0"/>
              <a:t>‹#›</a:t>
            </a:fld>
            <a:endParaRPr lang="en-US"/>
          </a:p>
        </p:txBody>
      </p:sp>
    </p:spTree>
    <p:extLst>
      <p:ext uri="{BB962C8B-B14F-4D97-AF65-F5344CB8AC3E}">
        <p14:creationId xmlns:p14="http://schemas.microsoft.com/office/powerpoint/2010/main" val="23107710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8D71E-98D0-1643-9CF3-53543A6F0746}"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05CFF-3A2B-0941-B67D-8A3AE4A78A23}" type="slidenum">
              <a:rPr lang="en-US" smtClean="0"/>
              <a:t>‹#›</a:t>
            </a:fld>
            <a:endParaRPr lang="en-US"/>
          </a:p>
        </p:txBody>
      </p:sp>
    </p:spTree>
    <p:extLst>
      <p:ext uri="{BB962C8B-B14F-4D97-AF65-F5344CB8AC3E}">
        <p14:creationId xmlns:p14="http://schemas.microsoft.com/office/powerpoint/2010/main" val="145796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spcAft>
                <a:spcPts val="900"/>
              </a:spcAft>
            </a:pPr>
            <a:r>
              <a:rPr lang="en-US" sz="1800" b="1" u="none" strike="noStrike" dirty="0">
                <a:effectLst/>
                <a:latin typeface="Google Sans"/>
              </a:rPr>
              <a:t>Recruit and retain:</a:t>
            </a:r>
            <a:r>
              <a:rPr lang="en-US" sz="1800" b="0" u="none" strike="noStrike" dirty="0">
                <a:effectLst/>
                <a:latin typeface="Google Sans"/>
              </a:rPr>
              <a:t> Offering a retirement plan is a key differentiator in a competitive job market, helping to attract high-quality employees and retain them by fostering long-term loyalty.</a:t>
            </a:r>
          </a:p>
          <a:p>
            <a:pPr>
              <a:spcBef>
                <a:spcPts val="900"/>
              </a:spcBef>
              <a:spcAft>
                <a:spcPts val="900"/>
              </a:spcAft>
            </a:pPr>
            <a:r>
              <a:rPr lang="en-US" sz="1800" b="1" u="none" strike="noStrike" dirty="0">
                <a:effectLst/>
                <a:latin typeface="Google Sans"/>
              </a:rPr>
              <a:t>Tax Advantages</a:t>
            </a:r>
            <a:r>
              <a:rPr lang="en-US" sz="1800" b="0" u="none" strike="noStrike" dirty="0">
                <a:effectLst/>
                <a:latin typeface="Google Sans"/>
              </a:rPr>
              <a:t> Employer contributions are generally tax-deductible, and many plans offer tax credits for starting them.</a:t>
            </a:r>
          </a:p>
          <a:p>
            <a:pPr>
              <a:spcBef>
                <a:spcPts val="900"/>
              </a:spcBef>
              <a:spcAft>
                <a:spcPts val="900"/>
              </a:spcAft>
            </a:pPr>
            <a:r>
              <a:rPr lang="en-US" sz="1800" b="1" u="none" strike="noStrike" dirty="0">
                <a:effectLst/>
                <a:latin typeface="Google Sans"/>
              </a:rPr>
              <a:t>Employee Productivity:</a:t>
            </a:r>
            <a:r>
              <a:rPr lang="en-US" sz="1800" b="0" u="none" strike="noStrike" dirty="0">
                <a:effectLst/>
                <a:latin typeface="Google Sans"/>
              </a:rPr>
              <a:t> Financial stress reduction, often achieved through workplace savings plans, can lead to increased productivity and a more focused workforce.</a:t>
            </a:r>
          </a:p>
          <a:p>
            <a:pPr>
              <a:spcBef>
                <a:spcPts val="900"/>
              </a:spcBef>
              <a:spcAft>
                <a:spcPts val="900"/>
              </a:spcAft>
            </a:pPr>
            <a:r>
              <a:rPr lang="en-US" sz="1800" b="1" u="none" strike="noStrike" dirty="0">
                <a:effectLst/>
                <a:latin typeface="Google Sans"/>
              </a:rPr>
              <a:t>Commitment to Employee Welfare:</a:t>
            </a:r>
            <a:r>
              <a:rPr lang="en-US" sz="1800" b="0" u="none" strike="noStrike" dirty="0">
                <a:effectLst/>
                <a:latin typeface="Google Sans"/>
              </a:rPr>
              <a:t> Providing these benefits demonstrates a company's investment in its employees' future, fostering a positive workplace culture.</a:t>
            </a:r>
          </a:p>
        </p:txBody>
      </p:sp>
      <p:sp>
        <p:nvSpPr>
          <p:cNvPr id="4" name="Slide Number Placeholder 3"/>
          <p:cNvSpPr>
            <a:spLocks noGrp="1"/>
          </p:cNvSpPr>
          <p:nvPr>
            <p:ph type="sldNum" sz="quarter" idx="5"/>
          </p:nvPr>
        </p:nvSpPr>
        <p:spPr/>
        <p:txBody>
          <a:bodyPr/>
          <a:lstStyle/>
          <a:p>
            <a:fld id="{C832F44B-C367-AC45-8ED1-DB5A0EF77DB2}" type="slidenum">
              <a:rPr lang="en-US" smtClean="0"/>
              <a:pPr/>
              <a:t>2</a:t>
            </a:fld>
            <a:endParaRPr lang="en-US"/>
          </a:p>
        </p:txBody>
      </p:sp>
    </p:spTree>
    <p:extLst>
      <p:ext uri="{BB962C8B-B14F-4D97-AF65-F5344CB8AC3E}">
        <p14:creationId xmlns:p14="http://schemas.microsoft.com/office/powerpoint/2010/main" val="40000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According to the Harvard Business Review, voluntary resignations have been trending upward over the past 10 years. The pandemic greatly impacted the trend, leading to the Great Resignation in 2021, where 47 million Americans voluntarily to left their jobs.</a:t>
            </a:r>
            <a:endParaRPr lang="en-US" baseline="30000" dirty="0"/>
          </a:p>
          <a:p>
            <a:pPr marL="0" marR="0" lvl="0" indent="0">
              <a:lnSpc>
                <a:spcPct val="107000"/>
              </a:lnSpc>
              <a:spcBef>
                <a:spcPts val="0"/>
              </a:spcBef>
              <a:spcAft>
                <a:spcPts val="0"/>
              </a:spcAft>
              <a:buFont typeface="Symbol" panose="05050102010706020507" pitchFamily="18" charset="2"/>
              <a:buNone/>
              <a:tabLst>
                <a:tab pos="2324100" algn="l"/>
              </a:tabLst>
            </a:pPr>
            <a:endParaRPr lang="en-US" sz="1337" kern="1200" dirty="0">
              <a:effectLst/>
              <a:latin typeface="+mn-lt"/>
              <a:ea typeface="+mn-ea"/>
              <a:cs typeface="+mn-cs"/>
            </a:endParaRPr>
          </a:p>
          <a:p>
            <a:pPr marL="0" marR="0" lvl="0" indent="0">
              <a:lnSpc>
                <a:spcPct val="107000"/>
              </a:lnSpc>
              <a:spcBef>
                <a:spcPts val="0"/>
              </a:spcBef>
              <a:spcAft>
                <a:spcPts val="0"/>
              </a:spcAft>
              <a:buFont typeface="Symbol" panose="05050102010706020507" pitchFamily="18" charset="2"/>
              <a:buNone/>
              <a:tabLst>
                <a:tab pos="2324100" algn="l"/>
              </a:tabLst>
            </a:pPr>
            <a:r>
              <a:rPr lang="en-US" sz="1337" kern="1200" dirty="0">
                <a:effectLst/>
                <a:latin typeface="+mn-lt"/>
                <a:ea typeface="+mn-ea"/>
                <a:cs typeface="+mn-cs"/>
              </a:rPr>
              <a:t>Why is recruitment and retention important to an employer? Because </a:t>
            </a:r>
            <a:r>
              <a:rPr lang="en-US" sz="1100" kern="100" dirty="0">
                <a:effectLst/>
                <a:latin typeface="Calibri" panose="020F0502020204030204" pitchFamily="34" charset="0"/>
                <a:ea typeface="+mn-ea"/>
                <a:cs typeface="Times New Roman" panose="02020603050405020304" pitchFamily="18" charset="0"/>
              </a:rPr>
              <a:t>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mployee turnover impacts a company’s bottom line. </a:t>
            </a:r>
          </a:p>
          <a:p>
            <a:pPr marL="742950" marR="0" lvl="1" indent="-285750">
              <a:lnSpc>
                <a:spcPct val="107000"/>
              </a:lnSpc>
              <a:spcBef>
                <a:spcPts val="0"/>
              </a:spcBef>
              <a:spcAft>
                <a:spcPts val="0"/>
              </a:spcAft>
              <a:buFont typeface="Courier New" panose="02070309020205020404" pitchFamily="49" charset="0"/>
              <a:buChar char="o"/>
              <a:tabLst>
                <a:tab pos="23241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According to the Bureau of Labor Statistics, 3.6 million people quit their jobs last October.</a:t>
            </a:r>
          </a:p>
          <a:p>
            <a:pPr marL="742950" marR="0" lvl="1" indent="-285750">
              <a:lnSpc>
                <a:spcPct val="107000"/>
              </a:lnSpc>
              <a:spcBef>
                <a:spcPts val="0"/>
              </a:spcBef>
              <a:spcAft>
                <a:spcPts val="0"/>
              </a:spcAft>
              <a:buFont typeface="Courier New" panose="02070309020205020404" pitchFamily="49" charset="0"/>
              <a:buChar char="o"/>
              <a:tabLst>
                <a:tab pos="2324100" algn="l"/>
              </a:tabLst>
            </a:pP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Hubspot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reports that employee turnover results in $1.8 billion in loss productivity each year. </a:t>
            </a:r>
          </a:p>
          <a:p>
            <a:pPr marL="742950" marR="0" lvl="1" indent="-285750">
              <a:lnSpc>
                <a:spcPct val="107000"/>
              </a:lnSpc>
              <a:spcBef>
                <a:spcPts val="0"/>
              </a:spcBef>
              <a:spcAft>
                <a:spcPts val="0"/>
              </a:spcAft>
              <a:buFont typeface="Courier New" panose="02070309020205020404" pitchFamily="49" charset="0"/>
              <a:buChar char="o"/>
              <a:tabLst>
                <a:tab pos="23241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study by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Zippia</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shows that it costs 40% of an employee’s base salary to replace a new hire with benefits. </a:t>
            </a:r>
          </a:p>
          <a:p>
            <a:endParaRPr lang="en-US" dirty="0"/>
          </a:p>
          <a:p>
            <a:r>
              <a:rPr lang="en-US" dirty="0"/>
              <a:t>But another challenge employers are facing is getting their employees to an on-time retirement.</a:t>
            </a:r>
          </a:p>
          <a:p>
            <a:endParaRPr lang="en-US" dirty="0"/>
          </a:p>
          <a:p>
            <a:r>
              <a:rPr lang="en-US" u="sng" dirty="0"/>
              <a:t>					</a:t>
            </a:r>
          </a:p>
          <a:p>
            <a:r>
              <a:rPr lang="en-US" sz="900" b="0" dirty="0">
                <a:latin typeface="+mn-lt"/>
              </a:rPr>
              <a:t>Source </a:t>
            </a:r>
          </a:p>
          <a:p>
            <a:pPr marL="0" marR="0" lvl="0" indent="0" algn="l" defTabSz="509412" rtl="0" eaLnBrk="1" fontAlgn="auto" latinLnBrk="0" hangingPunct="1">
              <a:lnSpc>
                <a:spcPct val="100000"/>
              </a:lnSpc>
              <a:spcBef>
                <a:spcPts val="0"/>
              </a:spcBef>
              <a:spcAft>
                <a:spcPts val="0"/>
              </a:spcAft>
              <a:buClrTx/>
              <a:buSzTx/>
              <a:buFontTx/>
              <a:buNone/>
              <a:tabLst/>
              <a:defRPr/>
            </a:pPr>
            <a:r>
              <a:rPr lang="en-US" sz="900" b="0" dirty="0">
                <a:latin typeface="+mn-lt"/>
              </a:rPr>
              <a:t>1. Harvard Business Review, </a:t>
            </a:r>
            <a:r>
              <a:rPr lang="en-US" sz="900" b="0" i="0" dirty="0">
                <a:solidFill>
                  <a:srgbClr val="282828"/>
                </a:solidFill>
                <a:effectLst/>
                <a:latin typeface="+mn-lt"/>
              </a:rPr>
              <a:t>The Great Resignation Didn’t Start with the Pandemic, </a:t>
            </a:r>
            <a:r>
              <a:rPr lang="en-US" sz="900" b="0" i="0" dirty="0">
                <a:solidFill>
                  <a:srgbClr val="A0A0A0"/>
                </a:solidFill>
                <a:effectLst/>
                <a:latin typeface="+mn-lt"/>
              </a:rPr>
              <a:t>March 23, 2022</a:t>
            </a:r>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3</a:t>
            </a:fld>
            <a:endParaRPr lang="en-US"/>
          </a:p>
        </p:txBody>
      </p:sp>
    </p:spTree>
    <p:extLst>
      <p:ext uri="{BB962C8B-B14F-4D97-AF65-F5344CB8AC3E}">
        <p14:creationId xmlns:p14="http://schemas.microsoft.com/office/powerpoint/2010/main" val="48455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Enter the reluctant retiree. </a:t>
            </a:r>
          </a:p>
          <a:p>
            <a:pPr algn="l"/>
            <a:endParaRPr lang="en-US" dirty="0"/>
          </a:p>
          <a:p>
            <a:pPr marL="0" marR="0">
              <a:lnSpc>
                <a:spcPct val="107000"/>
              </a:lnSpc>
              <a:spcBef>
                <a:spcPts val="0"/>
              </a:spcBef>
              <a:spcAft>
                <a:spcPts val="0"/>
              </a:spcAft>
              <a:tabLst>
                <a:tab pos="2324100" algn="l"/>
              </a:tabLs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The reluctant retiree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an employee who is near or at retirement but not confident they can make it without a paycheck.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extend their retirement date - potentially causing the company to incur higher labor costs, increased healthcare premiums and lower productivity due to financial stress.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According to the USI Consulting Group, it costs a business about $50,000 per employee each year retirement is delayed.</a:t>
            </a:r>
          </a:p>
          <a:p>
            <a:pPr algn="l"/>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4</a:t>
            </a:fld>
            <a:endParaRPr lang="en-US"/>
          </a:p>
        </p:txBody>
      </p:sp>
    </p:spTree>
    <p:extLst>
      <p:ext uri="{BB962C8B-B14F-4D97-AF65-F5344CB8AC3E}">
        <p14:creationId xmlns:p14="http://schemas.microsoft.com/office/powerpoint/2010/main" val="195340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before you being the lifetime income discussion with a plan sponsor, you need to determine which type of retirement plan your client wishes to offer their workforce.</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 retirement plan consultant, you are an essential link to driving the conversion of 401(k) plans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from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tax preferential savings vehicles which are focused on accumulating assets through standard plan menus and traditional investment options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true retirement plans.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modern take on the 401(k) plan bridges the savings journey from accumulation to decumulation, incorporating financial wellness and allowing your clients to offer their employees a guaranteed paycheck for life.</a:t>
            </a:r>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5</a:t>
            </a:fld>
            <a:endParaRPr lang="en-US"/>
          </a:p>
        </p:txBody>
      </p:sp>
    </p:spTree>
    <p:extLst>
      <p:ext uri="{BB962C8B-B14F-4D97-AF65-F5344CB8AC3E}">
        <p14:creationId xmlns:p14="http://schemas.microsoft.com/office/powerpoint/2010/main" val="3940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832F44B-C367-AC45-8ED1-DB5A0EF77DB2}" type="slidenum">
              <a:rPr lang="en-US" smtClean="0"/>
              <a:pPr/>
              <a:t>6</a:t>
            </a:fld>
            <a:endParaRPr lang="en-US"/>
          </a:p>
        </p:txBody>
      </p:sp>
      <p:sp>
        <p:nvSpPr>
          <p:cNvPr id="5" name="Notes Placeholder 4"/>
          <p:cNvSpPr>
            <a:spLocks noGrp="1"/>
          </p:cNvSpPr>
          <p:nvPr>
            <p:ph type="body" sz="quarter" idx="11"/>
          </p:nvPr>
        </p:nvSpPr>
        <p:spPr>
          <a:xfrm>
            <a:off x="668837" y="4491151"/>
            <a:ext cx="5588000" cy="4177665"/>
          </a:xfrm>
        </p:spPr>
        <p:txBody>
          <a:bodyPr/>
          <a:lstStyle/>
          <a:p>
            <a:pPr marL="0" marR="0">
              <a:lnSpc>
                <a:spcPct val="107000"/>
              </a:lnSpc>
              <a:spcBef>
                <a:spcPts val="0"/>
              </a:spcBef>
              <a:spcAft>
                <a:spcPts val="800"/>
              </a:spcAft>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As you have your client conversations, here are some of the questions to help you have this dialogue.</a:t>
            </a:r>
          </a:p>
          <a:p>
            <a:pPr marL="0" marR="0">
              <a:lnSpc>
                <a:spcPct val="107000"/>
              </a:lnSpc>
              <a:spcBef>
                <a:spcPts val="0"/>
              </a:spcBef>
              <a:spcAft>
                <a:spcPts val="800"/>
              </a:spcAft>
              <a:tabLst>
                <a:tab pos="2324100" algn="l"/>
              </a:tabLs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400" i="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Walk through each Q and provide brief commentary.</a:t>
            </a:r>
            <a:endParaRPr lang="en-US" sz="1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324100" algn="l"/>
              </a:tabLs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Does the employer want the plan to be a savings plan or a true retirement plan? And why?</a:t>
            </a: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How will they define/redefine their success measurements?</a:t>
            </a: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Does the plan have fiduciary alignment across the committee?</a:t>
            </a: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How will the plan optimize their client communications strategy?</a:t>
            </a: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How will lifetime income align with the existing investment structure?</a:t>
            </a:r>
          </a:p>
          <a:p>
            <a:pPr marL="285750" marR="0" lvl="0" indent="-285750">
              <a:lnSpc>
                <a:spcPct val="150000"/>
              </a:lnSpc>
              <a:spcBef>
                <a:spcPts val="0"/>
              </a:spcBef>
              <a:spcAft>
                <a:spcPts val="0"/>
              </a:spcAft>
              <a:buFont typeface="Arial" panose="020B0604020202020204" pitchFamily="34" charset="0"/>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Will changes be needed to the plan documents/IPS? </a:t>
            </a:r>
          </a:p>
          <a:p>
            <a:endParaRPr lang="en-US" dirty="0"/>
          </a:p>
          <a:p>
            <a:endParaRPr lang="en-US" dirty="0"/>
          </a:p>
        </p:txBody>
      </p:sp>
    </p:spTree>
    <p:extLst>
      <p:ext uri="{BB962C8B-B14F-4D97-AF65-F5344CB8AC3E}">
        <p14:creationId xmlns:p14="http://schemas.microsoft.com/office/powerpoint/2010/main" val="409274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airi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0"/>
            <a:ext cx="12192000" cy="6858000"/>
          </a:xfrm>
        </p:spPr>
        <p:txBody>
          <a:bodyPr/>
          <a:lstStyle/>
          <a:p>
            <a:endParaRPr lang="en-US"/>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334963" y="5233820"/>
            <a:ext cx="5189282" cy="413737"/>
          </a:xfrm>
          <a:prstGeom prst="rect">
            <a:avLst/>
          </a:prstGeom>
        </p:spPr>
        <p:txBody>
          <a:bodyPr lIns="0" tIns="0" rIns="0" bIns="0" anchor="t">
            <a:noAutofit/>
          </a:bodyPr>
          <a:lstStyle>
            <a:lvl1pPr marL="0" indent="0">
              <a:lnSpc>
                <a:spcPct val="100000"/>
              </a:lnSpc>
              <a:spcAft>
                <a:spcPts val="0"/>
              </a:spcAft>
              <a:buNone/>
              <a:defRPr sz="1600" b="0">
                <a:solidFill>
                  <a:schemeClr val="accent5"/>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334963" y="4779029"/>
            <a:ext cx="5189282" cy="224454"/>
          </a:xfrm>
          <a:prstGeom prst="rect">
            <a:avLst/>
          </a:prstGeom>
        </p:spPr>
        <p:txBody>
          <a:bodyPr lIns="0" tIns="0" rIns="0" bIns="0" anchor="b">
            <a:noAutofit/>
          </a:bodyPr>
          <a:lstStyle>
            <a:lvl1pPr marL="0" indent="0">
              <a:lnSpc>
                <a:spcPct val="100000"/>
              </a:lnSpc>
              <a:spcAft>
                <a:spcPts val="0"/>
              </a:spcAft>
              <a:buNone/>
              <a:defRPr sz="10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334964"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334963" y="1803070"/>
            <a:ext cx="8569325" cy="1325550"/>
          </a:xfrm>
        </p:spPr>
        <p:txBody>
          <a:bodyPr/>
          <a:lstStyle>
            <a:lvl1pPr>
              <a:defRPr>
                <a:solidFill>
                  <a:schemeClr val="accent3"/>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961073773"/>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4"/>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F96DBD24-831C-53FE-63B8-E8E493FD3472}"/>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3" name="Text Placeholder 14">
            <a:extLst>
              <a:ext uri="{FF2B5EF4-FFF2-40B4-BE49-F238E27FC236}">
                <a16:creationId xmlns:a16="http://schemas.microsoft.com/office/drawing/2014/main" id="{F5806C3C-470F-8BDC-1F90-3099B72F5B5D}"/>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14" name="Picture Placeholder 16">
            <a:extLst>
              <a:ext uri="{FF2B5EF4-FFF2-40B4-BE49-F238E27FC236}">
                <a16:creationId xmlns:a16="http://schemas.microsoft.com/office/drawing/2014/main" id="{EED5392E-AFA1-7FAA-F3E3-D8FE3A3B4390}"/>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2241452400"/>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D6171904-C889-7E0A-EEAA-0CFDE10C774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ECF1DAAB-1620-8BCF-0297-3DBD3ACF789B}"/>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CCEFDD24-3283-3FC7-DCC4-3442EFAB9307}"/>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133602054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Divider">
    <p:bg>
      <p:bgPr>
        <a:solidFill>
          <a:schemeClr val="accent4"/>
        </a:solidFill>
        <a:effectLst/>
      </p:bgPr>
    </p:bg>
    <p:spTree>
      <p:nvGrpSpPr>
        <p:cNvPr id="1" name=""/>
        <p:cNvGrpSpPr/>
        <p:nvPr/>
      </p:nvGrpSpPr>
      <p:grpSpPr>
        <a:xfrm>
          <a:off x="0" y="0"/>
          <a:ext cx="0" cy="0"/>
          <a:chOff x="0" y="0"/>
          <a:chExt cx="0" cy="0"/>
        </a:xfrm>
      </p:grpSpPr>
      <p:sp>
        <p:nvSpPr>
          <p:cNvPr id="13" name="Rectangle: Single Corner Rounded 2">
            <a:extLst>
              <a:ext uri="{FF2B5EF4-FFF2-40B4-BE49-F238E27FC236}">
                <a16:creationId xmlns:a16="http://schemas.microsoft.com/office/drawing/2014/main" id="{F5184C9C-D889-7455-C113-984C44F9AE7D}"/>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4"/>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6605463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Divider">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6290909" y="1773237"/>
            <a:ext cx="5566129" cy="1952602"/>
          </a:xfrm>
        </p:spPr>
        <p:txBody>
          <a:bodyPr anchor="b"/>
          <a:lstStyle>
            <a:lvl1pPr>
              <a:defRPr>
                <a:solidFill>
                  <a:schemeClr val="tx1"/>
                </a:solidFill>
              </a:defRPr>
            </a:lvl1pPr>
          </a:lstStyle>
          <a:p>
            <a:r>
              <a:rPr lang="en-US" dirty="0"/>
              <a:t>Divider Title Slide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
        <p:nvSpPr>
          <p:cNvPr id="5" name="Picture Placeholder 2">
            <a:extLst>
              <a:ext uri="{FF2B5EF4-FFF2-40B4-BE49-F238E27FC236}">
                <a16:creationId xmlns:a16="http://schemas.microsoft.com/office/drawing/2014/main" id="{3AFE35E2-917A-9FB9-27EC-52F99859E764}"/>
              </a:ext>
            </a:extLst>
          </p:cNvPr>
          <p:cNvSpPr>
            <a:spLocks noGrp="1"/>
          </p:cNvSpPr>
          <p:nvPr>
            <p:ph type="pic" sz="quarter" idx="23"/>
          </p:nvPr>
        </p:nvSpPr>
        <p:spPr>
          <a:xfrm>
            <a:off x="0" y="658813"/>
            <a:ext cx="5940425" cy="5507037"/>
          </a:xfrm>
          <a:prstGeom prst="round1Rect">
            <a:avLst>
              <a:gd name="adj" fmla="val 21910"/>
            </a:avLst>
          </a:prstGeom>
        </p:spPr>
        <p:txBody>
          <a:bodyPr/>
          <a:lstStyle/>
          <a:p>
            <a:endParaRPr lang="en-US"/>
          </a:p>
        </p:txBody>
      </p:sp>
    </p:spTree>
    <p:extLst>
      <p:ext uri="{BB962C8B-B14F-4D97-AF65-F5344CB8AC3E}">
        <p14:creationId xmlns:p14="http://schemas.microsoft.com/office/powerpoint/2010/main" val="71902993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D6171904-C889-7E0A-EEAA-0CFDE10C774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ECF1DAAB-1620-8BCF-0297-3DBD3ACF789B}"/>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CCEFDD24-3283-3FC7-DCC4-3442EFAB9307}"/>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85329987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Section Divider">
    <p:bg>
      <p:bgPr>
        <a:solidFill>
          <a:schemeClr val="accent3"/>
        </a:solidFill>
        <a:effectLst/>
      </p:bgPr>
    </p:bg>
    <p:spTree>
      <p:nvGrpSpPr>
        <p:cNvPr id="1" name=""/>
        <p:cNvGrpSpPr/>
        <p:nvPr/>
      </p:nvGrpSpPr>
      <p:grpSpPr>
        <a:xfrm>
          <a:off x="0" y="0"/>
          <a:ext cx="0" cy="0"/>
          <a:chOff x="0" y="0"/>
          <a:chExt cx="0" cy="0"/>
        </a:xfrm>
      </p:grpSpPr>
      <p:sp>
        <p:nvSpPr>
          <p:cNvPr id="13" name="Rectangle: Single Corner Rounded 2">
            <a:extLst>
              <a:ext uri="{FF2B5EF4-FFF2-40B4-BE49-F238E27FC236}">
                <a16:creationId xmlns:a16="http://schemas.microsoft.com/office/drawing/2014/main" id="{F5184C9C-D889-7455-C113-984C44F9AE7D}"/>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3"/>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4049188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Divider">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3"/>
                </a:solidFill>
              </a:defRPr>
            </a:lvl1pPr>
          </a:lstStyle>
          <a:p>
            <a:r>
              <a:rPr lang="en-US" dirty="0"/>
              <a:t>Divider Title Slide</a:t>
            </a:r>
          </a:p>
        </p:txBody>
      </p:sp>
      <p:sp>
        <p:nvSpPr>
          <p:cNvPr id="12" name="Footer Placeholder 24">
            <a:extLst>
              <a:ext uri="{FF2B5EF4-FFF2-40B4-BE49-F238E27FC236}">
                <a16:creationId xmlns:a16="http://schemas.microsoft.com/office/drawing/2014/main" id="{11825EC3-C70B-DA05-EF20-301AD8874636}"/>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5"/>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6618DABB-A933-CE6A-831D-60A450E7E2C1}"/>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5"/>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5034242E-8EE5-F676-9515-64FF19B1457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bg2"/>
                </a:solidFill>
              </a:rPr>
              <a:t>nuveen</a:t>
            </a:r>
            <a:r>
              <a:rPr lang="en-US" sz="900" dirty="0">
                <a:solidFill>
                  <a:schemeClr val="bg2"/>
                </a:solidFill>
              </a:rPr>
              <a:t>    |</a:t>
            </a:r>
          </a:p>
        </p:txBody>
      </p:sp>
    </p:spTree>
    <p:extLst>
      <p:ext uri="{BB962C8B-B14F-4D97-AF65-F5344CB8AC3E}">
        <p14:creationId xmlns:p14="http://schemas.microsoft.com/office/powerpoint/2010/main" val="267796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Divider">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16B9A512-88C4-0334-D2A4-4E3CF51F061D}"/>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3" name="Slide Number Placeholder 26">
            <a:extLst>
              <a:ext uri="{FF2B5EF4-FFF2-40B4-BE49-F238E27FC236}">
                <a16:creationId xmlns:a16="http://schemas.microsoft.com/office/drawing/2014/main" id="{D5908CCC-3410-EB7C-DD26-182FEA9F98FF}"/>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D8D44590-96F2-378C-06A6-E07154F9CD9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18771663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Section Divider">
    <p:bg>
      <p:bgPr>
        <a:solidFill>
          <a:schemeClr val="accent1"/>
        </a:solidFill>
        <a:effectLst/>
      </p:bgPr>
    </p:bg>
    <p:spTree>
      <p:nvGrpSpPr>
        <p:cNvPr id="1" name=""/>
        <p:cNvGrpSpPr/>
        <p:nvPr/>
      </p:nvGrpSpPr>
      <p:grpSpPr>
        <a:xfrm>
          <a:off x="0" y="0"/>
          <a:ext cx="0" cy="0"/>
          <a:chOff x="0" y="0"/>
          <a:chExt cx="0" cy="0"/>
        </a:xfrm>
      </p:grpSpPr>
      <p:sp>
        <p:nvSpPr>
          <p:cNvPr id="2" name="Rectangle: Single Corner Rounded 2">
            <a:extLst>
              <a:ext uri="{FF2B5EF4-FFF2-40B4-BE49-F238E27FC236}">
                <a16:creationId xmlns:a16="http://schemas.microsoft.com/office/drawing/2014/main" id="{E2F733C7-3679-5C78-7A34-17B5C13ED4F1}"/>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1"/>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Footer Placeholder 24">
            <a:extLst>
              <a:ext uri="{FF2B5EF4-FFF2-40B4-BE49-F238E27FC236}">
                <a16:creationId xmlns:a16="http://schemas.microsoft.com/office/drawing/2014/main" id="{640B67C9-4603-C3FD-E4EB-57DBF499D63F}"/>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7" name="Slide Number Placeholder 26">
            <a:extLst>
              <a:ext uri="{FF2B5EF4-FFF2-40B4-BE49-F238E27FC236}">
                <a16:creationId xmlns:a16="http://schemas.microsoft.com/office/drawing/2014/main" id="{217C2BA7-F0F9-2A22-1E35-5FACDA394EF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5" name="Footer Placeholder 14">
            <a:extLst>
              <a:ext uri="{FF2B5EF4-FFF2-40B4-BE49-F238E27FC236}">
                <a16:creationId xmlns:a16="http://schemas.microsoft.com/office/drawing/2014/main" id="{3B02F62B-236E-972D-CEEB-9A0D443BE1A9}"/>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1690440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Divider">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1"/>
                </a:solidFill>
              </a:defRPr>
            </a:lvl1pPr>
          </a:lstStyle>
          <a:p>
            <a:r>
              <a:rPr lang="en-US" dirty="0"/>
              <a:t>Divider Title Slide</a:t>
            </a:r>
          </a:p>
        </p:txBody>
      </p:sp>
      <p:sp>
        <p:nvSpPr>
          <p:cNvPr id="12" name="Footer Placeholder 24">
            <a:extLst>
              <a:ext uri="{FF2B5EF4-FFF2-40B4-BE49-F238E27FC236}">
                <a16:creationId xmlns:a16="http://schemas.microsoft.com/office/drawing/2014/main" id="{11825EC3-C70B-DA05-EF20-301AD8874636}"/>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5"/>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6618DABB-A933-CE6A-831D-60A450E7E2C1}"/>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5"/>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5034242E-8EE5-F676-9515-64FF19B1457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bg2"/>
                </a:solidFill>
              </a:rPr>
              <a:t>nuveen</a:t>
            </a:r>
            <a:r>
              <a:rPr lang="en-US" sz="900" dirty="0">
                <a:solidFill>
                  <a:schemeClr val="bg2"/>
                </a:solidFill>
              </a:rPr>
              <a:t>    |</a:t>
            </a:r>
          </a:p>
        </p:txBody>
      </p:sp>
    </p:spTree>
    <p:extLst>
      <p:ext uri="{BB962C8B-B14F-4D97-AF65-F5344CB8AC3E}">
        <p14:creationId xmlns:p14="http://schemas.microsoft.com/office/powerpoint/2010/main" val="13289858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ementin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0"/>
            <a:ext cx="12192000" cy="6858000"/>
          </a:xfrm>
        </p:spPr>
        <p:txBody>
          <a:bodyPr/>
          <a:lstStyle/>
          <a:p>
            <a:endParaRPr lang="en-US"/>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334963" y="5233820"/>
            <a:ext cx="5189282" cy="413737"/>
          </a:xfrm>
          <a:prstGeom prst="rect">
            <a:avLst/>
          </a:prstGeom>
        </p:spPr>
        <p:txBody>
          <a:bodyPr lIns="0" tIns="0" rIns="0" bIns="0" anchor="t">
            <a:noAutofit/>
          </a:bodyPr>
          <a:lstStyle>
            <a:lvl1pPr marL="0" indent="0">
              <a:lnSpc>
                <a:spcPct val="100000"/>
              </a:lnSpc>
              <a:spcAft>
                <a:spcPts val="0"/>
              </a:spcAft>
              <a:buNone/>
              <a:defRPr sz="1600" b="0">
                <a:solidFill>
                  <a:schemeClr val="accent5"/>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334963" y="4779029"/>
            <a:ext cx="5189282" cy="224454"/>
          </a:xfrm>
          <a:prstGeom prst="rect">
            <a:avLst/>
          </a:prstGeom>
        </p:spPr>
        <p:txBody>
          <a:bodyPr lIns="0" tIns="0" rIns="0" bIns="0" anchor="b">
            <a:noAutofit/>
          </a:bodyPr>
          <a:lstStyle>
            <a:lvl1pPr marL="0" indent="0">
              <a:lnSpc>
                <a:spcPct val="100000"/>
              </a:lnSpc>
              <a:spcAft>
                <a:spcPts val="0"/>
              </a:spcAft>
              <a:buNone/>
              <a:defRPr sz="10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334964"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334963" y="1803070"/>
            <a:ext cx="8569325" cy="1325550"/>
          </a:xfrm>
        </p:spPr>
        <p:txBody>
          <a:bodyPr/>
          <a:lstStyle>
            <a:lvl1pPr>
              <a:defRPr>
                <a:solidFill>
                  <a:schemeClr val="accent1"/>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2685809527"/>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Divider Pri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tx1"/>
                </a:solidFill>
              </a:defRPr>
            </a:lvl1pPr>
          </a:lstStyle>
          <a:p>
            <a:r>
              <a:rPr lang="en-US" dirty="0"/>
              <a:t>Divider Title Slide</a:t>
            </a:r>
          </a:p>
        </p:txBody>
      </p:sp>
      <p:sp>
        <p:nvSpPr>
          <p:cNvPr id="12" name="Footer Placeholder 24">
            <a:extLst>
              <a:ext uri="{FF2B5EF4-FFF2-40B4-BE49-F238E27FC236}">
                <a16:creationId xmlns:a16="http://schemas.microsoft.com/office/drawing/2014/main" id="{BDC48D2C-55F8-12B6-897E-368EAFAF5E5A}"/>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CA6B6EDE-86C2-2510-2D19-DA9397D2755F}"/>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31C39696-1743-6A0E-0E4F-D616E47F2B2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59347912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A917-D85D-6D6A-AF05-D9DB27A1CDB5}"/>
              </a:ext>
            </a:extLst>
          </p:cNvPr>
          <p:cNvSpPr>
            <a:spLocks noGrp="1"/>
          </p:cNvSpPr>
          <p:nvPr>
            <p:ph type="title"/>
          </p:nvPr>
        </p:nvSpPr>
        <p:spPr>
          <a:xfrm>
            <a:off x="345123" y="296863"/>
            <a:ext cx="11522074" cy="83754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38AF3B8-BD5C-2E81-243D-F7A16E1DC64F}"/>
              </a:ext>
            </a:extLst>
          </p:cNvPr>
          <p:cNvSpPr>
            <a:spLocks noGrp="1"/>
          </p:cNvSpPr>
          <p:nvPr>
            <p:ph type="body" sz="quarter" idx="12"/>
          </p:nvPr>
        </p:nvSpPr>
        <p:spPr>
          <a:xfrm>
            <a:off x="344489" y="1773238"/>
            <a:ext cx="11522074" cy="3794581"/>
          </a:xfrm>
        </p:spPr>
        <p:txBody>
          <a:bodyPr/>
          <a:lstStyle>
            <a:lvl1pPr>
              <a:defRPr sz="1300" b="0"/>
            </a:lvl1pPr>
          </a:lstStyle>
          <a:p>
            <a:pPr lvl="0"/>
            <a:r>
              <a:rPr lang="en-US" dirty="0"/>
              <a:t>Click to edit Master text styles</a:t>
            </a:r>
          </a:p>
        </p:txBody>
      </p:sp>
      <p:sp>
        <p:nvSpPr>
          <p:cNvPr id="9" name="Text Placeholder 7">
            <a:extLst>
              <a:ext uri="{FF2B5EF4-FFF2-40B4-BE49-F238E27FC236}">
                <a16:creationId xmlns:a16="http://schemas.microsoft.com/office/drawing/2014/main" id="{F35A6CFE-5C86-AC90-97C4-54093649E3D8}"/>
              </a:ext>
            </a:extLst>
          </p:cNvPr>
          <p:cNvSpPr>
            <a:spLocks noGrp="1"/>
          </p:cNvSpPr>
          <p:nvPr>
            <p:ph type="body" sz="quarter" idx="13" hasCustomPrompt="1"/>
          </p:nvPr>
        </p:nvSpPr>
        <p:spPr>
          <a:xfrm>
            <a:off x="344489" y="1216978"/>
            <a:ext cx="11522074" cy="366438"/>
          </a:xfrm>
        </p:spPr>
        <p:txBody>
          <a:bodyPr anchor="t"/>
          <a:lstStyle>
            <a:lvl1pPr>
              <a:defRPr sz="1300" b="1"/>
            </a:lvl1pPr>
          </a:lstStyle>
          <a:p>
            <a:pPr lvl="0"/>
            <a:r>
              <a:rPr lang="en-US" dirty="0"/>
              <a:t>Click to edit Subtitle</a:t>
            </a:r>
          </a:p>
        </p:txBody>
      </p:sp>
      <p:sp>
        <p:nvSpPr>
          <p:cNvPr id="16" name="Text Placeholder 7">
            <a:extLst>
              <a:ext uri="{FF2B5EF4-FFF2-40B4-BE49-F238E27FC236}">
                <a16:creationId xmlns:a16="http://schemas.microsoft.com/office/drawing/2014/main" id="{23512265-3AC5-DB94-4D75-03D917760181}"/>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
        <p:nvSpPr>
          <p:cNvPr id="17" name="Footer Placeholder 24">
            <a:extLst>
              <a:ext uri="{FF2B5EF4-FFF2-40B4-BE49-F238E27FC236}">
                <a16:creationId xmlns:a16="http://schemas.microsoft.com/office/drawing/2014/main" id="{3862D1CE-27AF-C8F9-9D71-75FE9C6F942B}"/>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8" name="Slide Number Placeholder 26">
            <a:extLst>
              <a:ext uri="{FF2B5EF4-FFF2-40B4-BE49-F238E27FC236}">
                <a16:creationId xmlns:a16="http://schemas.microsoft.com/office/drawing/2014/main" id="{F10F49DD-9418-0CB5-C869-33BA5F9D816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3" name="Footer Placeholder 14">
            <a:extLst>
              <a:ext uri="{FF2B5EF4-FFF2-40B4-BE49-F238E27FC236}">
                <a16:creationId xmlns:a16="http://schemas.microsoft.com/office/drawing/2014/main" id="{8D43B6FC-D04D-3028-F299-75311FCEE3B2}"/>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194542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A917-D85D-6D6A-AF05-D9DB27A1CDB5}"/>
              </a:ext>
            </a:extLst>
          </p:cNvPr>
          <p:cNvSpPr>
            <a:spLocks noGrp="1"/>
          </p:cNvSpPr>
          <p:nvPr>
            <p:ph type="title"/>
          </p:nvPr>
        </p:nvSpPr>
        <p:spPr>
          <a:xfrm>
            <a:off x="345123" y="296863"/>
            <a:ext cx="11522074" cy="1275715"/>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38AF3B8-BD5C-2E81-243D-F7A16E1DC64F}"/>
              </a:ext>
            </a:extLst>
          </p:cNvPr>
          <p:cNvSpPr>
            <a:spLocks noGrp="1"/>
          </p:cNvSpPr>
          <p:nvPr>
            <p:ph type="body" sz="quarter" idx="12"/>
          </p:nvPr>
        </p:nvSpPr>
        <p:spPr>
          <a:xfrm>
            <a:off x="344489" y="1773238"/>
            <a:ext cx="11522074" cy="365125"/>
          </a:xfrm>
        </p:spPr>
        <p:txBody>
          <a:bodyPr/>
          <a:lstStyle/>
          <a:p>
            <a:pPr lvl="0"/>
            <a:r>
              <a:rPr lang="en-US" dirty="0"/>
              <a:t>Click to edit Master text styles</a:t>
            </a:r>
          </a:p>
        </p:txBody>
      </p:sp>
      <p:sp>
        <p:nvSpPr>
          <p:cNvPr id="5" name="Text Placeholder 7">
            <a:extLst>
              <a:ext uri="{FF2B5EF4-FFF2-40B4-BE49-F238E27FC236}">
                <a16:creationId xmlns:a16="http://schemas.microsoft.com/office/drawing/2014/main" id="{8EE52507-E68E-8CB1-5715-EDA9FF231E74}"/>
              </a:ext>
            </a:extLst>
          </p:cNvPr>
          <p:cNvSpPr>
            <a:spLocks noGrp="1"/>
          </p:cNvSpPr>
          <p:nvPr>
            <p:ph type="body" sz="quarter" idx="14"/>
          </p:nvPr>
        </p:nvSpPr>
        <p:spPr>
          <a:xfrm>
            <a:off x="344489" y="2206375"/>
            <a:ext cx="5607049" cy="3511757"/>
          </a:xfrm>
        </p:spPr>
        <p:txBody>
          <a:bodyPr/>
          <a:lstStyle>
            <a:lvl1pPr>
              <a:defRPr sz="1300" b="0"/>
            </a:lvl1pPr>
          </a:lstStyle>
          <a:p>
            <a:pPr lvl="0"/>
            <a:r>
              <a:rPr lang="en-US"/>
              <a:t>Click to edit Master text styles</a:t>
            </a:r>
          </a:p>
        </p:txBody>
      </p:sp>
      <p:sp>
        <p:nvSpPr>
          <p:cNvPr id="6" name="Text Placeholder 7">
            <a:extLst>
              <a:ext uri="{FF2B5EF4-FFF2-40B4-BE49-F238E27FC236}">
                <a16:creationId xmlns:a16="http://schemas.microsoft.com/office/drawing/2014/main" id="{E2A99B98-F05E-F824-AF76-01E0C1149C40}"/>
              </a:ext>
            </a:extLst>
          </p:cNvPr>
          <p:cNvSpPr>
            <a:spLocks noGrp="1"/>
          </p:cNvSpPr>
          <p:nvPr>
            <p:ph type="body" sz="quarter" idx="15"/>
          </p:nvPr>
        </p:nvSpPr>
        <p:spPr>
          <a:xfrm>
            <a:off x="6215899" y="2206375"/>
            <a:ext cx="5641137" cy="3511757"/>
          </a:xfrm>
        </p:spPr>
        <p:txBody>
          <a:bodyPr/>
          <a:lstStyle>
            <a:lvl1pPr>
              <a:defRPr sz="1300" b="0"/>
            </a:lvl1pPr>
          </a:lstStyle>
          <a:p>
            <a:pPr lvl="0"/>
            <a:r>
              <a:rPr lang="en-US"/>
              <a:t>Click to edit Master text styles</a:t>
            </a:r>
          </a:p>
        </p:txBody>
      </p:sp>
      <p:sp>
        <p:nvSpPr>
          <p:cNvPr id="18" name="Footer Placeholder 24">
            <a:extLst>
              <a:ext uri="{FF2B5EF4-FFF2-40B4-BE49-F238E27FC236}">
                <a16:creationId xmlns:a16="http://schemas.microsoft.com/office/drawing/2014/main" id="{1E9122C7-1E4A-D0F7-A0EE-2EC6DBD209AA}"/>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dirty="0"/>
              <a:t>USE DISCLOSURE – EDIT VIA FOOTER</a:t>
            </a:r>
          </a:p>
        </p:txBody>
      </p:sp>
      <p:sp>
        <p:nvSpPr>
          <p:cNvPr id="19" name="Slide Number Placeholder 26">
            <a:extLst>
              <a:ext uri="{FF2B5EF4-FFF2-40B4-BE49-F238E27FC236}">
                <a16:creationId xmlns:a16="http://schemas.microsoft.com/office/drawing/2014/main" id="{9EFC7BC4-A3D1-175B-5B57-1BC559F31F82}"/>
              </a:ext>
            </a:extLst>
          </p:cNvPr>
          <p:cNvSpPr>
            <a:spLocks noGrp="1"/>
          </p:cNvSpPr>
          <p:nvPr>
            <p:ph type="sldNum" sz="quarter" idx="22"/>
          </p:nvPr>
        </p:nvSpPr>
        <p:spPr>
          <a:xfrm>
            <a:off x="11541760" y="6397826"/>
            <a:ext cx="315276" cy="172730"/>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3" name="Text Placeholder 7">
            <a:extLst>
              <a:ext uri="{FF2B5EF4-FFF2-40B4-BE49-F238E27FC236}">
                <a16:creationId xmlns:a16="http://schemas.microsoft.com/office/drawing/2014/main" id="{3EF02018-0A5C-B271-B3A0-5AF1807BE231}"/>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
        <p:nvSpPr>
          <p:cNvPr id="7" name="Footer Placeholder 14">
            <a:extLst>
              <a:ext uri="{FF2B5EF4-FFF2-40B4-BE49-F238E27FC236}">
                <a16:creationId xmlns:a16="http://schemas.microsoft.com/office/drawing/2014/main" id="{F96902D8-3694-10F8-507C-F2C3C0BC431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278887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A94E-BC98-376C-6A7D-8030D2FC9944}"/>
              </a:ext>
            </a:extLst>
          </p:cNvPr>
          <p:cNvSpPr>
            <a:spLocks noGrp="1"/>
          </p:cNvSpPr>
          <p:nvPr>
            <p:ph type="title"/>
          </p:nvPr>
        </p:nvSpPr>
        <p:spPr/>
        <p:txBody>
          <a:bodyPr/>
          <a:lstStyle/>
          <a:p>
            <a:r>
              <a:rPr lang="en-US"/>
              <a:t>Click to edit Master title style</a:t>
            </a:r>
            <a:endParaRPr lang="en-US" dirty="0"/>
          </a:p>
        </p:txBody>
      </p:sp>
      <p:sp>
        <p:nvSpPr>
          <p:cNvPr id="10" name="Footer Placeholder 18">
            <a:extLst>
              <a:ext uri="{FF2B5EF4-FFF2-40B4-BE49-F238E27FC236}">
                <a16:creationId xmlns:a16="http://schemas.microsoft.com/office/drawing/2014/main" id="{F875FAD9-768F-7AEC-709F-C0832DE047AF}"/>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1" name="Slide Number Placeholder 19">
            <a:extLst>
              <a:ext uri="{FF2B5EF4-FFF2-40B4-BE49-F238E27FC236}">
                <a16:creationId xmlns:a16="http://schemas.microsoft.com/office/drawing/2014/main" id="{F6E81C14-630D-F4B6-9D11-81C5FB54E258}"/>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4" name="Footer Placeholder 14">
            <a:extLst>
              <a:ext uri="{FF2B5EF4-FFF2-40B4-BE49-F238E27FC236}">
                <a16:creationId xmlns:a16="http://schemas.microsoft.com/office/drawing/2014/main" id="{14D93BFD-ED13-6A4F-71F8-4C0AF9196AF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
        <p:nvSpPr>
          <p:cNvPr id="3" name="Text Placeholder 7">
            <a:extLst>
              <a:ext uri="{FF2B5EF4-FFF2-40B4-BE49-F238E27FC236}">
                <a16:creationId xmlns:a16="http://schemas.microsoft.com/office/drawing/2014/main" id="{6B034843-265D-E353-3AD1-2E905A7D81DA}"/>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Tree>
    <p:extLst>
      <p:ext uri="{BB962C8B-B14F-4D97-AF65-F5344CB8AC3E}">
        <p14:creationId xmlns:p14="http://schemas.microsoft.com/office/powerpoint/2010/main" val="2263008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A94E-BC98-376C-6A7D-8030D2FC9944}"/>
              </a:ext>
            </a:extLst>
          </p:cNvPr>
          <p:cNvSpPr>
            <a:spLocks noGrp="1"/>
          </p:cNvSpPr>
          <p:nvPr>
            <p:ph type="title"/>
          </p:nvPr>
        </p:nvSpPr>
        <p:spPr/>
        <p:txBody>
          <a:bodyPr/>
          <a:lstStyle/>
          <a:p>
            <a:r>
              <a:rPr lang="en-US"/>
              <a:t>Click to edit Master title style</a:t>
            </a:r>
            <a:endParaRPr lang="en-US" dirty="0"/>
          </a:p>
        </p:txBody>
      </p:sp>
      <p:sp>
        <p:nvSpPr>
          <p:cNvPr id="10" name="Footer Placeholder 18">
            <a:extLst>
              <a:ext uri="{FF2B5EF4-FFF2-40B4-BE49-F238E27FC236}">
                <a16:creationId xmlns:a16="http://schemas.microsoft.com/office/drawing/2014/main" id="{F875FAD9-768F-7AEC-709F-C0832DE047AF}"/>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1" name="Slide Number Placeholder 19">
            <a:extLst>
              <a:ext uri="{FF2B5EF4-FFF2-40B4-BE49-F238E27FC236}">
                <a16:creationId xmlns:a16="http://schemas.microsoft.com/office/drawing/2014/main" id="{F6E81C14-630D-F4B6-9D11-81C5FB54E258}"/>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4" name="Footer Placeholder 14">
            <a:extLst>
              <a:ext uri="{FF2B5EF4-FFF2-40B4-BE49-F238E27FC236}">
                <a16:creationId xmlns:a16="http://schemas.microsoft.com/office/drawing/2014/main" id="{14D93BFD-ED13-6A4F-71F8-4C0AF9196AF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
        <p:nvSpPr>
          <p:cNvPr id="3" name="Text Placeholder 7">
            <a:extLst>
              <a:ext uri="{FF2B5EF4-FFF2-40B4-BE49-F238E27FC236}">
                <a16:creationId xmlns:a16="http://schemas.microsoft.com/office/drawing/2014/main" id="{6B034843-265D-E353-3AD1-2E905A7D81DA}"/>
              </a:ext>
            </a:extLst>
          </p:cNvPr>
          <p:cNvSpPr>
            <a:spLocks noGrp="1"/>
          </p:cNvSpPr>
          <p:nvPr>
            <p:ph type="body" sz="quarter" idx="23" hasCustomPrompt="1"/>
          </p:nvPr>
        </p:nvSpPr>
        <p:spPr>
          <a:xfrm>
            <a:off x="344489" y="1773238"/>
            <a:ext cx="11522074" cy="4392612"/>
          </a:xfrm>
        </p:spPr>
        <p:txBody>
          <a:bodyPr numCol="2" spcCol="274320" anchor="t"/>
          <a:lstStyle>
            <a:lvl1pPr>
              <a:lnSpc>
                <a:spcPts val="950"/>
              </a:lnSpc>
              <a:spcAft>
                <a:spcPts val="300"/>
              </a:spcAft>
              <a:defRPr sz="9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Tree>
    <p:extLst>
      <p:ext uri="{BB962C8B-B14F-4D97-AF65-F5344CB8AC3E}">
        <p14:creationId xmlns:p14="http://schemas.microsoft.com/office/powerpoint/2010/main" val="410337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rin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7191"/>
            <a:ext cx="12192000" cy="6858000"/>
          </a:xfrm>
        </p:spPr>
        <p:txBody>
          <a:bodyPr/>
          <a:lstStyle/>
          <a:p>
            <a:endParaRPr lang="en-US"/>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8904288" y="5218299"/>
            <a:ext cx="2952750" cy="326354"/>
          </a:xfrm>
          <a:prstGeom prst="rect">
            <a:avLst/>
          </a:prstGeom>
        </p:spPr>
        <p:txBody>
          <a:bodyPr lIns="0" tIns="0" rIns="0" bIns="0" anchor="b">
            <a:noAutofit/>
          </a:bodyPr>
          <a:lstStyle>
            <a:lvl1pPr marL="0" indent="0">
              <a:lnSpc>
                <a:spcPct val="100000"/>
              </a:lnSpc>
              <a:spcAft>
                <a:spcPts val="0"/>
              </a:spcAft>
              <a:buNone/>
              <a:defRPr sz="14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1554480"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accent5"/>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1554480" y="1554480"/>
            <a:ext cx="8569325" cy="1325550"/>
          </a:xfrm>
        </p:spPr>
        <p:txBody>
          <a:bodyPr/>
          <a:lstStyle>
            <a:lvl1pPr>
              <a:defRPr>
                <a:solidFill>
                  <a:schemeClr val="bg1"/>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813087066"/>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rairi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901A429-B548-3DF6-BFDA-D2C774A441B5}"/>
              </a:ext>
            </a:extLst>
          </p:cNvPr>
          <p:cNvSpPr>
            <a:spLocks noGrp="1"/>
          </p:cNvSpPr>
          <p:nvPr>
            <p:ph type="pic" sz="quarter" idx="22"/>
          </p:nvPr>
        </p:nvSpPr>
        <p:spPr>
          <a:xfrm>
            <a:off x="0" y="658813"/>
            <a:ext cx="5940425" cy="5507037"/>
          </a:xfrm>
          <a:prstGeom prst="round1Rect">
            <a:avLst>
              <a:gd name="adj" fmla="val 21910"/>
            </a:avLst>
          </a:prstGeom>
        </p:spPr>
        <p:txBody>
          <a:bodyPr/>
          <a:lstStyle/>
          <a:p>
            <a:endParaRPr lang="en-US"/>
          </a:p>
        </p:txBody>
      </p:sp>
      <p:sp>
        <p:nvSpPr>
          <p:cNvPr id="18" name="Text Placeholder 7">
            <a:extLst>
              <a:ext uri="{FF2B5EF4-FFF2-40B4-BE49-F238E27FC236}">
                <a16:creationId xmlns:a16="http://schemas.microsoft.com/office/drawing/2014/main" id="{9D94C887-7CE4-6501-96D4-0619E38AEAE2}"/>
              </a:ext>
            </a:extLst>
          </p:cNvPr>
          <p:cNvSpPr>
            <a:spLocks noGrp="1"/>
          </p:cNvSpPr>
          <p:nvPr>
            <p:ph type="body" sz="quarter" idx="15" hasCustomPrompt="1"/>
          </p:nvPr>
        </p:nvSpPr>
        <p:spPr>
          <a:xfrm>
            <a:off x="6216224" y="3913632"/>
            <a:ext cx="5653088" cy="499011"/>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9" name="Text Placeholder 16">
            <a:extLst>
              <a:ext uri="{FF2B5EF4-FFF2-40B4-BE49-F238E27FC236}">
                <a16:creationId xmlns:a16="http://schemas.microsoft.com/office/drawing/2014/main" id="{1285BA93-27B5-53DD-393A-44BCCE1C2DBE}"/>
              </a:ext>
            </a:extLst>
          </p:cNvPr>
          <p:cNvSpPr>
            <a:spLocks noGrp="1"/>
          </p:cNvSpPr>
          <p:nvPr>
            <p:ph type="body" sz="quarter" idx="19" hasCustomPrompt="1"/>
          </p:nvPr>
        </p:nvSpPr>
        <p:spPr>
          <a:xfrm>
            <a:off x="6216224" y="5438800"/>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3"/>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1" name="Text Placeholder 4">
            <a:extLst>
              <a:ext uri="{FF2B5EF4-FFF2-40B4-BE49-F238E27FC236}">
                <a16:creationId xmlns:a16="http://schemas.microsoft.com/office/drawing/2014/main" id="{56745AE8-5ACF-15DF-D1AE-B6422A2CFDD7}"/>
              </a:ext>
            </a:extLst>
          </p:cNvPr>
          <p:cNvSpPr>
            <a:spLocks noGrp="1"/>
          </p:cNvSpPr>
          <p:nvPr>
            <p:ph type="body" sz="quarter" idx="20" hasCustomPrompt="1"/>
          </p:nvPr>
        </p:nvSpPr>
        <p:spPr>
          <a:xfrm>
            <a:off x="6216224" y="5749598"/>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25" name="Title 5">
            <a:extLst>
              <a:ext uri="{FF2B5EF4-FFF2-40B4-BE49-F238E27FC236}">
                <a16:creationId xmlns:a16="http://schemas.microsoft.com/office/drawing/2014/main" id="{7C027039-F72E-2DA1-59AF-0FC728DDB0FC}"/>
              </a:ext>
            </a:extLst>
          </p:cNvPr>
          <p:cNvSpPr>
            <a:spLocks noGrp="1"/>
          </p:cNvSpPr>
          <p:nvPr>
            <p:ph type="title"/>
          </p:nvPr>
        </p:nvSpPr>
        <p:spPr>
          <a:xfrm>
            <a:off x="6216223" y="1786268"/>
            <a:ext cx="5653089" cy="1378237"/>
          </a:xfrm>
        </p:spPr>
        <p:txBody>
          <a:bodyPr/>
          <a:lstStyle>
            <a:lvl1pPr>
              <a:defRPr>
                <a:solidFill>
                  <a:schemeClr val="accent3"/>
                </a:solidFill>
              </a:defRPr>
            </a:lvl1pPr>
          </a:lstStyle>
          <a:p>
            <a:r>
              <a:rPr lang="en-US"/>
              <a:t>Click to edit Master title style</a:t>
            </a:r>
            <a:endParaRPr lang="en-US" dirty="0"/>
          </a:p>
        </p:txBody>
      </p:sp>
      <p:sp>
        <p:nvSpPr>
          <p:cNvPr id="31" name="Footer Placeholder 24">
            <a:extLst>
              <a:ext uri="{FF2B5EF4-FFF2-40B4-BE49-F238E27FC236}">
                <a16:creationId xmlns:a16="http://schemas.microsoft.com/office/drawing/2014/main" id="{5018A447-4A8C-61AF-063F-D7EC29E13878}"/>
              </a:ext>
            </a:extLst>
          </p:cNvPr>
          <p:cNvSpPr>
            <a:spLocks noGrp="1"/>
          </p:cNvSpPr>
          <p:nvPr>
            <p:ph type="ftr" sz="quarter" idx="21"/>
          </p:nvPr>
        </p:nvSpPr>
        <p:spPr>
          <a:xfrm>
            <a:off x="345122" y="6397825"/>
            <a:ext cx="9601200" cy="125727"/>
          </a:xfrm>
          <a:prstGeom prst="rect">
            <a:avLst/>
          </a:prstGeom>
        </p:spPr>
        <p:txBody>
          <a:bodyPr anchor="b"/>
          <a:lstStyle>
            <a:lvl1pPr>
              <a:defRPr>
                <a:solidFill>
                  <a:schemeClr val="bg2"/>
                </a:solidFill>
              </a:defRPr>
            </a:lvl1pPr>
          </a:lstStyle>
          <a:p>
            <a:r>
              <a:rPr lang="en-US" dirty="0"/>
              <a:t>USE DISCLOSURE – EDIT VIA FOOTER</a:t>
            </a:r>
          </a:p>
        </p:txBody>
      </p:sp>
      <p:sp>
        <p:nvSpPr>
          <p:cNvPr id="37" name="Text Placeholder 14">
            <a:extLst>
              <a:ext uri="{FF2B5EF4-FFF2-40B4-BE49-F238E27FC236}">
                <a16:creationId xmlns:a16="http://schemas.microsoft.com/office/drawing/2014/main" id="{B4D75170-0529-472F-1F39-DF456EFC52C1}"/>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pic>
        <p:nvPicPr>
          <p:cNvPr id="23" name="Graphic 22">
            <a:extLst>
              <a:ext uri="{FF2B5EF4-FFF2-40B4-BE49-F238E27FC236}">
                <a16:creationId xmlns:a16="http://schemas.microsoft.com/office/drawing/2014/main" id="{AA5EF940-4CB6-3272-ECE1-DA18FDD233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227" y="5853141"/>
            <a:ext cx="1165822" cy="310059"/>
          </a:xfrm>
          <a:prstGeom prst="rect">
            <a:avLst/>
          </a:prstGeom>
        </p:spPr>
      </p:pic>
    </p:spTree>
    <p:extLst>
      <p:ext uri="{BB962C8B-B14F-4D97-AF65-F5344CB8AC3E}">
        <p14:creationId xmlns:p14="http://schemas.microsoft.com/office/powerpoint/2010/main" val="1416351855"/>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Clementin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901A429-B548-3DF6-BFDA-D2C774A441B5}"/>
              </a:ext>
            </a:extLst>
          </p:cNvPr>
          <p:cNvSpPr>
            <a:spLocks noGrp="1"/>
          </p:cNvSpPr>
          <p:nvPr>
            <p:ph type="pic" sz="quarter" idx="22"/>
          </p:nvPr>
        </p:nvSpPr>
        <p:spPr>
          <a:xfrm>
            <a:off x="0" y="658813"/>
            <a:ext cx="5940425" cy="5507037"/>
          </a:xfrm>
          <a:prstGeom prst="round1Rect">
            <a:avLst>
              <a:gd name="adj" fmla="val 21910"/>
            </a:avLst>
          </a:prstGeom>
        </p:spPr>
        <p:txBody>
          <a:bodyPr/>
          <a:lstStyle/>
          <a:p>
            <a:endParaRPr lang="en-US"/>
          </a:p>
        </p:txBody>
      </p:sp>
      <p:sp>
        <p:nvSpPr>
          <p:cNvPr id="18" name="Text Placeholder 7">
            <a:extLst>
              <a:ext uri="{FF2B5EF4-FFF2-40B4-BE49-F238E27FC236}">
                <a16:creationId xmlns:a16="http://schemas.microsoft.com/office/drawing/2014/main" id="{9D94C887-7CE4-6501-96D4-0619E38AEAE2}"/>
              </a:ext>
            </a:extLst>
          </p:cNvPr>
          <p:cNvSpPr>
            <a:spLocks noGrp="1"/>
          </p:cNvSpPr>
          <p:nvPr>
            <p:ph type="body" sz="quarter" idx="15" hasCustomPrompt="1"/>
          </p:nvPr>
        </p:nvSpPr>
        <p:spPr>
          <a:xfrm>
            <a:off x="6216224" y="3913632"/>
            <a:ext cx="5653088" cy="499011"/>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9" name="Text Placeholder 16">
            <a:extLst>
              <a:ext uri="{FF2B5EF4-FFF2-40B4-BE49-F238E27FC236}">
                <a16:creationId xmlns:a16="http://schemas.microsoft.com/office/drawing/2014/main" id="{1285BA93-27B5-53DD-393A-44BCCE1C2DBE}"/>
              </a:ext>
            </a:extLst>
          </p:cNvPr>
          <p:cNvSpPr>
            <a:spLocks noGrp="1"/>
          </p:cNvSpPr>
          <p:nvPr>
            <p:ph type="body" sz="quarter" idx="19" hasCustomPrompt="1"/>
          </p:nvPr>
        </p:nvSpPr>
        <p:spPr>
          <a:xfrm>
            <a:off x="6216224" y="5438800"/>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1" name="Text Placeholder 4">
            <a:extLst>
              <a:ext uri="{FF2B5EF4-FFF2-40B4-BE49-F238E27FC236}">
                <a16:creationId xmlns:a16="http://schemas.microsoft.com/office/drawing/2014/main" id="{56745AE8-5ACF-15DF-D1AE-B6422A2CFDD7}"/>
              </a:ext>
            </a:extLst>
          </p:cNvPr>
          <p:cNvSpPr>
            <a:spLocks noGrp="1"/>
          </p:cNvSpPr>
          <p:nvPr>
            <p:ph type="body" sz="quarter" idx="20" hasCustomPrompt="1"/>
          </p:nvPr>
        </p:nvSpPr>
        <p:spPr>
          <a:xfrm>
            <a:off x="6216224" y="5749598"/>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25" name="Title 5">
            <a:extLst>
              <a:ext uri="{FF2B5EF4-FFF2-40B4-BE49-F238E27FC236}">
                <a16:creationId xmlns:a16="http://schemas.microsoft.com/office/drawing/2014/main" id="{7C027039-F72E-2DA1-59AF-0FC728DDB0FC}"/>
              </a:ext>
            </a:extLst>
          </p:cNvPr>
          <p:cNvSpPr>
            <a:spLocks noGrp="1"/>
          </p:cNvSpPr>
          <p:nvPr>
            <p:ph type="title"/>
          </p:nvPr>
        </p:nvSpPr>
        <p:spPr>
          <a:xfrm>
            <a:off x="6216223" y="1786268"/>
            <a:ext cx="5653089" cy="1378237"/>
          </a:xfrm>
        </p:spPr>
        <p:txBody>
          <a:bodyPr/>
          <a:lstStyle>
            <a:lvl1pPr>
              <a:defRPr>
                <a:solidFill>
                  <a:schemeClr val="accent1"/>
                </a:solidFill>
              </a:defRPr>
            </a:lvl1pPr>
          </a:lstStyle>
          <a:p>
            <a:r>
              <a:rPr lang="en-US" dirty="0"/>
              <a:t>Click to edit Master title style</a:t>
            </a:r>
          </a:p>
        </p:txBody>
      </p:sp>
      <p:sp>
        <p:nvSpPr>
          <p:cNvPr id="31" name="Footer Placeholder 24">
            <a:extLst>
              <a:ext uri="{FF2B5EF4-FFF2-40B4-BE49-F238E27FC236}">
                <a16:creationId xmlns:a16="http://schemas.microsoft.com/office/drawing/2014/main" id="{5018A447-4A8C-61AF-063F-D7EC29E13878}"/>
              </a:ext>
            </a:extLst>
          </p:cNvPr>
          <p:cNvSpPr>
            <a:spLocks noGrp="1"/>
          </p:cNvSpPr>
          <p:nvPr>
            <p:ph type="ftr" sz="quarter" idx="21"/>
          </p:nvPr>
        </p:nvSpPr>
        <p:spPr>
          <a:xfrm>
            <a:off x="345122" y="6397825"/>
            <a:ext cx="9601200" cy="125727"/>
          </a:xfrm>
          <a:prstGeom prst="rect">
            <a:avLst/>
          </a:prstGeom>
        </p:spPr>
        <p:txBody>
          <a:bodyPr anchor="b"/>
          <a:lstStyle>
            <a:lvl1pPr>
              <a:defRPr>
                <a:solidFill>
                  <a:schemeClr val="bg2"/>
                </a:solidFill>
              </a:defRPr>
            </a:lvl1pPr>
          </a:lstStyle>
          <a:p>
            <a:r>
              <a:rPr lang="en-US" dirty="0"/>
              <a:t>USE DISCLOSURE – EDIT VIA FOOTER</a:t>
            </a:r>
          </a:p>
        </p:txBody>
      </p:sp>
      <p:sp>
        <p:nvSpPr>
          <p:cNvPr id="37" name="Text Placeholder 14">
            <a:extLst>
              <a:ext uri="{FF2B5EF4-FFF2-40B4-BE49-F238E27FC236}">
                <a16:creationId xmlns:a16="http://schemas.microsoft.com/office/drawing/2014/main" id="{B4D75170-0529-472F-1F39-DF456EFC52C1}"/>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pic>
        <p:nvPicPr>
          <p:cNvPr id="23" name="Graphic 22">
            <a:extLst>
              <a:ext uri="{FF2B5EF4-FFF2-40B4-BE49-F238E27FC236}">
                <a16:creationId xmlns:a16="http://schemas.microsoft.com/office/drawing/2014/main" id="{AA5EF940-4CB6-3272-ECE1-DA18FDD233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227" y="5853141"/>
            <a:ext cx="1165822" cy="310059"/>
          </a:xfrm>
          <a:prstGeom prst="rect">
            <a:avLst/>
          </a:prstGeom>
        </p:spPr>
      </p:pic>
    </p:spTree>
    <p:extLst>
      <p:ext uri="{BB962C8B-B14F-4D97-AF65-F5344CB8AC3E}">
        <p14:creationId xmlns:p14="http://schemas.microsoft.com/office/powerpoint/2010/main" val="1735875942"/>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irie_Dark_Strip">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0BD37A7-8A30-44CB-D0CD-82567FD6CF38}"/>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
        <p:nvSpPr>
          <p:cNvPr id="10" name="Text Placeholder 7">
            <a:extLst>
              <a:ext uri="{FF2B5EF4-FFF2-40B4-BE49-F238E27FC236}">
                <a16:creationId xmlns:a16="http://schemas.microsoft.com/office/drawing/2014/main" id="{549681C4-9D25-E2C6-6D6D-F923684CD20D}"/>
              </a:ext>
            </a:extLst>
          </p:cNvPr>
          <p:cNvSpPr>
            <a:spLocks noGrp="1"/>
          </p:cNvSpPr>
          <p:nvPr>
            <p:ph type="body" sz="quarter" idx="15" hasCustomPrompt="1"/>
          </p:nvPr>
        </p:nvSpPr>
        <p:spPr>
          <a:xfrm>
            <a:off x="7346703" y="3719685"/>
            <a:ext cx="4505194" cy="933278"/>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7346703"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bg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7346703"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p:ph type="title"/>
          </p:nvPr>
        </p:nvSpPr>
        <p:spPr>
          <a:xfrm>
            <a:off x="340103" y="3719685"/>
            <a:ext cx="5611435" cy="1940057"/>
          </a:xfrm>
        </p:spPr>
        <p:txBody>
          <a:bodyPr/>
          <a:lstStyle>
            <a:lvl1pPr>
              <a:defRPr>
                <a:solidFill>
                  <a:schemeClr val="accent3"/>
                </a:solidFill>
              </a:defRPr>
            </a:lvl1pPr>
          </a:lstStyle>
          <a:p>
            <a:r>
              <a:rPr lang="en-US" dirty="0"/>
              <a:t>Click to edit Master title style</a:t>
            </a:r>
          </a:p>
        </p:txBody>
      </p:sp>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8" y="290183"/>
            <a:ext cx="1133351" cy="2890813"/>
          </a:xfrm>
          <a:prstGeom prst="round1Rect">
            <a:avLst>
              <a:gd name="adj" fmla="val 0"/>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7" y="290183"/>
            <a:ext cx="2844044" cy="2890813"/>
          </a:xfrm>
          <a:prstGeom prst="round1Rect">
            <a:avLst>
              <a:gd name="adj" fmla="val 30177"/>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0" y="292597"/>
            <a:ext cx="2766855" cy="2890813"/>
          </a:xfrm>
          <a:prstGeom prst="round1Rect">
            <a:avLst>
              <a:gd name="adj" fmla="val 30177"/>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pic>
        <p:nvPicPr>
          <p:cNvPr id="3" name="Graphic 2">
            <a:extLst>
              <a:ext uri="{FF2B5EF4-FFF2-40B4-BE49-F238E27FC236}">
                <a16:creationId xmlns:a16="http://schemas.microsoft.com/office/drawing/2014/main" id="{97F87D5B-1FEC-B577-8279-6CE7A03B74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4" name="Footer Placeholder 24">
            <a:extLst>
              <a:ext uri="{FF2B5EF4-FFF2-40B4-BE49-F238E27FC236}">
                <a16:creationId xmlns:a16="http://schemas.microsoft.com/office/drawing/2014/main" id="{FC93B7A9-F018-54A5-5D5F-2816BBC4A9FF}"/>
              </a:ext>
            </a:extLst>
          </p:cNvPr>
          <p:cNvSpPr>
            <a:spLocks noGrp="1"/>
          </p:cNvSpPr>
          <p:nvPr userDrawn="1">
            <p:ph type="ftr" sz="quarter" idx="21"/>
          </p:nvPr>
        </p:nvSpPr>
        <p:spPr>
          <a:xfrm>
            <a:off x="345122" y="6397825"/>
            <a:ext cx="9601200" cy="125727"/>
          </a:xfrm>
          <a:prstGeom prst="rect">
            <a:avLst/>
          </a:prstGeom>
        </p:spPr>
        <p:txBody>
          <a:bodyPr/>
          <a:lstStyle>
            <a:lvl1pPr>
              <a:defRPr>
                <a:solidFill>
                  <a:schemeClr val="bg2"/>
                </a:solidFill>
              </a:defRPr>
            </a:lvl1pPr>
          </a:lstStyle>
          <a:p>
            <a:r>
              <a:rPr lang="en-US" dirty="0"/>
              <a:t>USE DISCLOSURE – EDIT VIA FOOTER</a:t>
            </a:r>
          </a:p>
        </p:txBody>
      </p:sp>
      <p:sp>
        <p:nvSpPr>
          <p:cNvPr id="2" name="Text Placeholder 14">
            <a:extLst>
              <a:ext uri="{FF2B5EF4-FFF2-40B4-BE49-F238E27FC236}">
                <a16:creationId xmlns:a16="http://schemas.microsoft.com/office/drawing/2014/main" id="{BCE0A385-A778-BE74-C2E5-22FB5372B0C3}"/>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spTree>
    <p:extLst>
      <p:ext uri="{BB962C8B-B14F-4D97-AF65-F5344CB8AC3E}">
        <p14:creationId xmlns:p14="http://schemas.microsoft.com/office/powerpoint/2010/main" val="3686484945"/>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ementine_Dark_Strip">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0BD37A7-8A30-44CB-D0CD-82567FD6CF38}"/>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
        <p:nvSpPr>
          <p:cNvPr id="10" name="Text Placeholder 7">
            <a:extLst>
              <a:ext uri="{FF2B5EF4-FFF2-40B4-BE49-F238E27FC236}">
                <a16:creationId xmlns:a16="http://schemas.microsoft.com/office/drawing/2014/main" id="{549681C4-9D25-E2C6-6D6D-F923684CD20D}"/>
              </a:ext>
            </a:extLst>
          </p:cNvPr>
          <p:cNvSpPr>
            <a:spLocks noGrp="1"/>
          </p:cNvSpPr>
          <p:nvPr>
            <p:ph type="body" sz="quarter" idx="15" hasCustomPrompt="1"/>
          </p:nvPr>
        </p:nvSpPr>
        <p:spPr>
          <a:xfrm>
            <a:off x="7346703" y="3719685"/>
            <a:ext cx="4505194" cy="933278"/>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7346703"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bg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7346703"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p:ph type="title"/>
          </p:nvPr>
        </p:nvSpPr>
        <p:spPr>
          <a:xfrm>
            <a:off x="340103" y="3719685"/>
            <a:ext cx="5611435" cy="1940057"/>
          </a:xfrm>
        </p:spPr>
        <p:txBody>
          <a:bodyPr/>
          <a:lstStyle>
            <a:lvl1pPr>
              <a:defRPr>
                <a:solidFill>
                  <a:schemeClr val="accent1"/>
                </a:solidFill>
              </a:defRPr>
            </a:lvl1pPr>
          </a:lstStyle>
          <a:p>
            <a:r>
              <a:rPr lang="en-US" dirty="0"/>
              <a:t>Click to edit Master title style</a:t>
            </a:r>
          </a:p>
        </p:txBody>
      </p:sp>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8" y="290183"/>
            <a:ext cx="1133351" cy="2890813"/>
          </a:xfrm>
          <a:prstGeom prst="round1Rect">
            <a:avLst>
              <a:gd name="adj" fmla="val 0"/>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7" y="290183"/>
            <a:ext cx="2844044" cy="2890813"/>
          </a:xfrm>
          <a:prstGeom prst="round1Rect">
            <a:avLst>
              <a:gd name="adj" fmla="val 30177"/>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0" y="292597"/>
            <a:ext cx="2766855" cy="2890813"/>
          </a:xfrm>
          <a:prstGeom prst="round1Rect">
            <a:avLst>
              <a:gd name="adj" fmla="val 30177"/>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pic>
        <p:nvPicPr>
          <p:cNvPr id="3" name="Graphic 2">
            <a:extLst>
              <a:ext uri="{FF2B5EF4-FFF2-40B4-BE49-F238E27FC236}">
                <a16:creationId xmlns:a16="http://schemas.microsoft.com/office/drawing/2014/main" id="{97F87D5B-1FEC-B577-8279-6CE7A03B74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4" name="Footer Placeholder 24">
            <a:extLst>
              <a:ext uri="{FF2B5EF4-FFF2-40B4-BE49-F238E27FC236}">
                <a16:creationId xmlns:a16="http://schemas.microsoft.com/office/drawing/2014/main" id="{FC93B7A9-F018-54A5-5D5F-2816BBC4A9FF}"/>
              </a:ext>
            </a:extLst>
          </p:cNvPr>
          <p:cNvSpPr>
            <a:spLocks noGrp="1"/>
          </p:cNvSpPr>
          <p:nvPr userDrawn="1">
            <p:ph type="ftr" sz="quarter" idx="21"/>
          </p:nvPr>
        </p:nvSpPr>
        <p:spPr>
          <a:xfrm>
            <a:off x="345122" y="6397825"/>
            <a:ext cx="9601200" cy="125727"/>
          </a:xfrm>
          <a:prstGeom prst="rect">
            <a:avLst/>
          </a:prstGeom>
        </p:spPr>
        <p:txBody>
          <a:bodyPr/>
          <a:lstStyle>
            <a:lvl1pPr>
              <a:defRPr>
                <a:solidFill>
                  <a:schemeClr val="bg2"/>
                </a:solidFill>
              </a:defRPr>
            </a:lvl1pPr>
          </a:lstStyle>
          <a:p>
            <a:r>
              <a:rPr lang="en-US" dirty="0"/>
              <a:t>USE DISCLOSURE – EDIT VIA FOOTER</a:t>
            </a:r>
          </a:p>
        </p:txBody>
      </p:sp>
      <p:sp>
        <p:nvSpPr>
          <p:cNvPr id="2" name="Text Placeholder 14">
            <a:extLst>
              <a:ext uri="{FF2B5EF4-FFF2-40B4-BE49-F238E27FC236}">
                <a16:creationId xmlns:a16="http://schemas.microsoft.com/office/drawing/2014/main" id="{BCE0A385-A778-BE74-C2E5-22FB5372B0C3}"/>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spTree>
    <p:extLst>
      <p:ext uri="{BB962C8B-B14F-4D97-AF65-F5344CB8AC3E}">
        <p14:creationId xmlns:p14="http://schemas.microsoft.com/office/powerpoint/2010/main" val="2102193851"/>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6F9D1F4C-C84B-C120-7C0C-D6844CB0042B}"/>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5" name="Text Placeholder 14">
            <a:extLst>
              <a:ext uri="{FF2B5EF4-FFF2-40B4-BE49-F238E27FC236}">
                <a16:creationId xmlns:a16="http://schemas.microsoft.com/office/drawing/2014/main" id="{516A4FE7-BCE2-E497-F25D-527461A0B255}"/>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3" name="Picture Placeholder 16">
            <a:extLst>
              <a:ext uri="{FF2B5EF4-FFF2-40B4-BE49-F238E27FC236}">
                <a16:creationId xmlns:a16="http://schemas.microsoft.com/office/drawing/2014/main" id="{C58A9047-7876-2828-F5F9-07E1208130DF}"/>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188104526"/>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3"/>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F96DBD24-831C-53FE-63B8-E8E493FD3472}"/>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3" name="Text Placeholder 14">
            <a:extLst>
              <a:ext uri="{FF2B5EF4-FFF2-40B4-BE49-F238E27FC236}">
                <a16:creationId xmlns:a16="http://schemas.microsoft.com/office/drawing/2014/main" id="{F5806C3C-470F-8BDC-1F90-3099B72F5B5D}"/>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14" name="Picture Placeholder 16">
            <a:extLst>
              <a:ext uri="{FF2B5EF4-FFF2-40B4-BE49-F238E27FC236}">
                <a16:creationId xmlns:a16="http://schemas.microsoft.com/office/drawing/2014/main" id="{EED5392E-AFA1-7FAA-F3E3-D8FE3A3B4390}"/>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383846992"/>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8E9C7-5216-FCF4-19B8-49C1A59DD10B}"/>
              </a:ext>
            </a:extLst>
          </p:cNvPr>
          <p:cNvSpPr>
            <a:spLocks noGrp="1"/>
          </p:cNvSpPr>
          <p:nvPr>
            <p:ph type="title"/>
          </p:nvPr>
        </p:nvSpPr>
        <p:spPr>
          <a:xfrm>
            <a:off x="345123" y="296863"/>
            <a:ext cx="11522074" cy="122713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EDA99-B57D-7872-67FE-31F3FA6F1D2F}"/>
              </a:ext>
            </a:extLst>
          </p:cNvPr>
          <p:cNvSpPr>
            <a:spLocks noGrp="1"/>
          </p:cNvSpPr>
          <p:nvPr>
            <p:ph type="body" idx="1"/>
          </p:nvPr>
        </p:nvSpPr>
        <p:spPr>
          <a:xfrm>
            <a:off x="345123" y="1773238"/>
            <a:ext cx="11522074" cy="4200525"/>
          </a:xfrm>
          <a:prstGeom prst="rect">
            <a:avLst/>
          </a:prstGeom>
        </p:spPr>
        <p:txBody>
          <a:bodyPr vert="horz" lIns="0" tIns="0" rIns="0" bIns="0" rtlCol="0">
            <a:noAutofit/>
          </a:bodyPr>
          <a:lstStyle/>
          <a:p>
            <a:pPr lvl="0"/>
            <a:r>
              <a:rPr lang="en-US" dirty="0"/>
              <a:t>Subhead</a:t>
            </a:r>
          </a:p>
          <a:p>
            <a:pPr lvl="2"/>
            <a:r>
              <a:rPr lang="en-US" dirty="0"/>
              <a:t>Body Copy Emphasis</a:t>
            </a:r>
          </a:p>
          <a:p>
            <a:pPr lvl="3"/>
            <a:r>
              <a:rPr lang="en-US" dirty="0"/>
              <a:t>Body Copy</a:t>
            </a:r>
          </a:p>
          <a:p>
            <a:pPr lvl="4"/>
            <a:r>
              <a:rPr lang="en-US" dirty="0"/>
              <a:t>Bullet</a:t>
            </a:r>
          </a:p>
          <a:p>
            <a:pPr lvl="5"/>
            <a:r>
              <a:rPr lang="en-US" dirty="0"/>
              <a:t>En Dash Bullet</a:t>
            </a:r>
          </a:p>
          <a:p>
            <a:pPr lvl="6"/>
            <a:r>
              <a:rPr lang="en-US" dirty="0"/>
              <a:t>Body Copy, Small</a:t>
            </a:r>
          </a:p>
          <a:p>
            <a:pPr lvl="7"/>
            <a:r>
              <a:rPr lang="en-US" dirty="0"/>
              <a:t>Descriptor Copy</a:t>
            </a:r>
          </a:p>
          <a:p>
            <a:pPr lvl="4"/>
            <a:endParaRPr lang="en-US" dirty="0"/>
          </a:p>
        </p:txBody>
      </p:sp>
      <p:sp>
        <p:nvSpPr>
          <p:cNvPr id="6" name="Slide Number Placeholder 5">
            <a:extLst>
              <a:ext uri="{FF2B5EF4-FFF2-40B4-BE49-F238E27FC236}">
                <a16:creationId xmlns:a16="http://schemas.microsoft.com/office/drawing/2014/main" id="{044B4A13-8307-1FBC-6276-55ACA59B5F72}"/>
              </a:ext>
            </a:extLst>
          </p:cNvPr>
          <p:cNvSpPr>
            <a:spLocks noGrp="1"/>
          </p:cNvSpPr>
          <p:nvPr>
            <p:ph type="sldNum" sz="quarter" idx="4"/>
          </p:nvPr>
        </p:nvSpPr>
        <p:spPr>
          <a:xfrm>
            <a:off x="11541760" y="6397825"/>
            <a:ext cx="315276" cy="365125"/>
          </a:xfrm>
          <a:prstGeom prst="rect">
            <a:avLst/>
          </a:prstGeom>
        </p:spPr>
        <p:txBody>
          <a:bodyPr vert="horz" lIns="0" tIns="0" rIns="0" bIns="0" rtlCol="0" anchor="t"/>
          <a:lstStyle>
            <a:lvl1pPr algn="r">
              <a:defRPr sz="900">
                <a:solidFill>
                  <a:schemeClr val="accent6"/>
                </a:solidFill>
                <a:latin typeface="Arial" panose="020B0604020202020204" pitchFamily="34" charset="0"/>
                <a:cs typeface="Arial" panose="020B0604020202020204" pitchFamily="34" charset="0"/>
              </a:defRPr>
            </a:lvl1pPr>
          </a:lstStyle>
          <a:p>
            <a:fld id="{6772E023-1036-8A41-858B-B2D045903905}" type="slidenum">
              <a:rPr lang="en-US" smtClean="0"/>
              <a:pPr/>
              <a:t>‹#›</a:t>
            </a:fld>
            <a:endParaRPr lang="en-US" sz="900" dirty="0"/>
          </a:p>
        </p:txBody>
      </p:sp>
      <p:sp>
        <p:nvSpPr>
          <p:cNvPr id="15" name="Footer Placeholder 14">
            <a:extLst>
              <a:ext uri="{FF2B5EF4-FFF2-40B4-BE49-F238E27FC236}">
                <a16:creationId xmlns:a16="http://schemas.microsoft.com/office/drawing/2014/main" id="{AAEDBCFB-EB6C-C6DC-B57F-2A5097DAC478}"/>
              </a:ext>
            </a:extLst>
          </p:cNvPr>
          <p:cNvSpPr>
            <a:spLocks noGrp="1"/>
          </p:cNvSpPr>
          <p:nvPr>
            <p:ph type="ftr" sz="quarter" idx="3"/>
          </p:nvPr>
        </p:nvSpPr>
        <p:spPr>
          <a:xfrm>
            <a:off x="345120" y="6397825"/>
            <a:ext cx="9144000" cy="125727"/>
          </a:xfrm>
          <a:prstGeom prst="rect">
            <a:avLst/>
          </a:prstGeom>
        </p:spPr>
        <p:txBody>
          <a:bodyPr vert="horz" lIns="0" tIns="0" rIns="0" bIns="0" rtlCol="0" anchor="t"/>
          <a:lstStyle>
            <a:lvl1pPr algn="l">
              <a:defRPr sz="900" b="1" i="0">
                <a:solidFill>
                  <a:schemeClr val="accent6"/>
                </a:solidFill>
                <a:latin typeface="Arial Narrow" panose="020B0604020202020204" pitchFamily="34" charset="0"/>
                <a:cs typeface="Arial Narrow" panose="020B0604020202020204" pitchFamily="34" charset="0"/>
              </a:defRPr>
            </a:lvl1pPr>
          </a:lstStyle>
          <a:p>
            <a:r>
              <a:rPr lang="en-US" dirty="0"/>
              <a:t>USE DISCLOSURE – EDIT VIA FOOTER</a:t>
            </a:r>
            <a:endParaRPr lang="en-US" sz="900" dirty="0"/>
          </a:p>
        </p:txBody>
      </p:sp>
    </p:spTree>
    <p:extLst>
      <p:ext uri="{BB962C8B-B14F-4D97-AF65-F5344CB8AC3E}">
        <p14:creationId xmlns:p14="http://schemas.microsoft.com/office/powerpoint/2010/main" val="4258734954"/>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21" r:id="rId3"/>
    <p:sldLayoutId id="2147483704" r:id="rId4"/>
    <p:sldLayoutId id="2147483709" r:id="rId5"/>
    <p:sldLayoutId id="2147483657" r:id="rId6"/>
    <p:sldLayoutId id="2147483710" r:id="rId7"/>
    <p:sldLayoutId id="2147483658" r:id="rId8"/>
    <p:sldLayoutId id="2147483695" r:id="rId9"/>
    <p:sldLayoutId id="2147483720" r:id="rId10"/>
    <p:sldLayoutId id="2147483659" r:id="rId11"/>
    <p:sldLayoutId id="2147483705" r:id="rId12"/>
    <p:sldLayoutId id="2147483722" r:id="rId13"/>
    <p:sldLayoutId id="2147483718" r:id="rId14"/>
    <p:sldLayoutId id="2147483719" r:id="rId15"/>
    <p:sldLayoutId id="2147483663" r:id="rId16"/>
    <p:sldLayoutId id="2147483661" r:id="rId17"/>
    <p:sldLayoutId id="2147483707" r:id="rId18"/>
    <p:sldLayoutId id="2147483711" r:id="rId19"/>
    <p:sldLayoutId id="2147483664" r:id="rId20"/>
    <p:sldLayoutId id="2147483686" r:id="rId21"/>
    <p:sldLayoutId id="2147483687" r:id="rId22"/>
    <p:sldLayoutId id="2147483677" r:id="rId23"/>
    <p:sldLayoutId id="2147483712"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b="1" kern="1200">
          <a:solidFill>
            <a:schemeClr val="tx1"/>
          </a:solidFill>
          <a:latin typeface="+mn-lt"/>
          <a:ea typeface="+mn-ea"/>
          <a:cs typeface="+mn-cs"/>
        </a:defRPr>
      </a:lvl1pPr>
      <a:lvl2pPr marL="457200" indent="-449263" algn="l" defTabSz="914400" rtl="0" eaLnBrk="1" latinLnBrk="0" hangingPunct="1">
        <a:lnSpc>
          <a:spcPct val="90000"/>
        </a:lnSpc>
        <a:spcBef>
          <a:spcPts val="500"/>
        </a:spcBef>
        <a:buFont typeface="Arial" panose="020B0604020202020204" pitchFamily="34" charset="0"/>
        <a:buNone/>
        <a:tabLst/>
        <a:defRPr sz="1800" b="0" kern="1200">
          <a:solidFill>
            <a:schemeClr val="tx1"/>
          </a:solidFill>
          <a:latin typeface="+mn-lt"/>
          <a:ea typeface="+mn-ea"/>
          <a:cs typeface="+mn-cs"/>
        </a:defRPr>
      </a:lvl2pPr>
      <a:lvl3pPr marL="0" indent="3175" algn="l" defTabSz="914400" rtl="0" eaLnBrk="1" latinLnBrk="0" hangingPunct="1">
        <a:lnSpc>
          <a:spcPct val="100000"/>
        </a:lnSpc>
        <a:spcBef>
          <a:spcPts val="0"/>
        </a:spcBef>
        <a:spcAft>
          <a:spcPts val="0"/>
        </a:spcAft>
        <a:buFont typeface="Arial" panose="020B0604020202020204" pitchFamily="34" charset="0"/>
        <a:buNone/>
        <a:tabLst/>
        <a:defRPr sz="1300" b="1"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tabLst/>
        <a:defRPr sz="1300" kern="1200">
          <a:solidFill>
            <a:schemeClr val="tx1"/>
          </a:solidFill>
          <a:latin typeface="+mn-lt"/>
          <a:ea typeface="+mn-ea"/>
          <a:cs typeface="+mn-cs"/>
        </a:defRPr>
      </a:lvl4pPr>
      <a:lvl5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300" kern="1200">
          <a:solidFill>
            <a:schemeClr val="tx1"/>
          </a:solidFill>
          <a:latin typeface="+mn-lt"/>
          <a:ea typeface="+mn-ea"/>
          <a:cs typeface="+mn-cs"/>
        </a:defRPr>
      </a:lvl5pPr>
      <a:lvl6pPr marL="365760" indent="-182880" algn="l" defTabSz="914400" rtl="0" eaLnBrk="1" latinLnBrk="0" hangingPunct="1">
        <a:lnSpc>
          <a:spcPct val="100000"/>
        </a:lnSpc>
        <a:spcBef>
          <a:spcPts val="0"/>
        </a:spcBef>
        <a:spcAft>
          <a:spcPts val="0"/>
        </a:spcAft>
        <a:buFont typeface="System Font Regular"/>
        <a:buChar char="–"/>
        <a:tabLst/>
        <a:defRPr sz="1300" i="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None/>
        <a:tabLst/>
        <a:defRPr sz="1000" i="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tabLst/>
        <a:defRPr sz="1000" i="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211" userDrawn="1">
          <p15:clr>
            <a:srgbClr val="F26B43"/>
          </p15:clr>
        </p15:guide>
        <p15:guide id="3" pos="1912" userDrawn="1">
          <p15:clr>
            <a:srgbClr val="F26B43"/>
          </p15:clr>
        </p15:guide>
        <p15:guide id="4" pos="2071" userDrawn="1">
          <p15:clr>
            <a:srgbClr val="F26B43"/>
          </p15:clr>
        </p15:guide>
        <p15:guide id="5" pos="3749" userDrawn="1">
          <p15:clr>
            <a:srgbClr val="F26B43"/>
          </p15:clr>
        </p15:guide>
        <p15:guide id="6" pos="3908" userDrawn="1">
          <p15:clr>
            <a:srgbClr val="F26B43"/>
          </p15:clr>
        </p15:guide>
        <p15:guide id="7" pos="5609" userDrawn="1">
          <p15:clr>
            <a:srgbClr val="F26B43"/>
          </p15:clr>
        </p15:guide>
        <p15:guide id="8" pos="5768" userDrawn="1">
          <p15:clr>
            <a:srgbClr val="F26B43"/>
          </p15:clr>
        </p15:guide>
        <p15:guide id="9" pos="7469" userDrawn="1">
          <p15:clr>
            <a:srgbClr val="F26B43"/>
          </p15:clr>
        </p15:guide>
        <p15:guide id="10" orient="horz" pos="3884" userDrawn="1">
          <p15:clr>
            <a:srgbClr val="F26B43"/>
          </p15:clr>
        </p15:guide>
        <p15:guide id="11" orient="horz" pos="1049" userDrawn="1">
          <p15:clr>
            <a:srgbClr val="F26B43"/>
          </p15:clr>
        </p15:guide>
        <p15:guide id="13" orient="horz" pos="2001" userDrawn="1">
          <p15:clr>
            <a:srgbClr val="F26B43"/>
          </p15:clr>
        </p15:guide>
        <p15:guide id="14" orient="horz" pos="2069" userDrawn="1">
          <p15:clr>
            <a:srgbClr val="F26B43"/>
          </p15:clr>
        </p15:guide>
        <p15:guide id="15" orient="horz" pos="2931" userDrawn="1">
          <p15:clr>
            <a:srgbClr val="F26B43"/>
          </p15:clr>
        </p15:guide>
        <p15:guide id="16" orient="horz" pos="2999" userDrawn="1">
          <p15:clr>
            <a:srgbClr val="F26B43"/>
          </p15:clr>
        </p15:guide>
        <p15:guide id="17"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CC88F-A8B6-BDF9-C217-FE7A5AAB02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0C26C5D-DF0C-56D5-7609-14A3CA46FD9B}"/>
              </a:ext>
            </a:extLst>
          </p:cNvPr>
          <p:cNvSpPr>
            <a:spLocks noGrp="1"/>
          </p:cNvSpPr>
          <p:nvPr>
            <p:ph type="title"/>
          </p:nvPr>
        </p:nvSpPr>
        <p:spPr>
          <a:xfrm>
            <a:off x="6291263" y="791570"/>
            <a:ext cx="5565775" cy="2934293"/>
          </a:xfrm>
        </p:spPr>
        <p:txBody>
          <a:bodyPr/>
          <a:lstStyle/>
          <a:p>
            <a:r>
              <a:rPr lang="en-US" dirty="0"/>
              <a:t>Consider why plan sponsors offer a retirement plan</a:t>
            </a:r>
            <a:endParaRPr lang="en-US" dirty="0">
              <a:solidFill>
                <a:schemeClr val="tx1"/>
              </a:solidFill>
            </a:endParaRPr>
          </a:p>
        </p:txBody>
      </p:sp>
      <p:sp>
        <p:nvSpPr>
          <p:cNvPr id="3" name="Footer Placeholder 2">
            <a:extLst>
              <a:ext uri="{FF2B5EF4-FFF2-40B4-BE49-F238E27FC236}">
                <a16:creationId xmlns:a16="http://schemas.microsoft.com/office/drawing/2014/main" id="{06F556A3-E767-6A74-B726-0F361C7C1995}"/>
              </a:ext>
            </a:extLst>
          </p:cNvPr>
          <p:cNvSpPr>
            <a:spLocks noGrp="1"/>
          </p:cNvSpPr>
          <p:nvPr>
            <p:ph type="ftr" sz="quarter" idx="21"/>
          </p:nvPr>
        </p:nvSpPr>
        <p:spPr>
          <a:xfrm>
            <a:off x="345122" y="6397825"/>
            <a:ext cx="9601200" cy="125727"/>
          </a:xfrm>
        </p:spPr>
        <p:txBody>
          <a:bodyPr/>
          <a:lstStyle/>
          <a:p>
            <a:r>
              <a:rPr lang="en-US"/>
              <a:t>USE DISCLOSURE – EDIT VIA FOOTER</a:t>
            </a:r>
            <a:endParaRPr lang="en-US" dirty="0"/>
          </a:p>
        </p:txBody>
      </p:sp>
      <p:sp>
        <p:nvSpPr>
          <p:cNvPr id="4" name="Slide Number Placeholder 3">
            <a:extLst>
              <a:ext uri="{FF2B5EF4-FFF2-40B4-BE49-F238E27FC236}">
                <a16:creationId xmlns:a16="http://schemas.microsoft.com/office/drawing/2014/main" id="{21103F9B-C475-3944-F7D7-FF47F0A184AF}"/>
              </a:ext>
            </a:extLst>
          </p:cNvPr>
          <p:cNvSpPr>
            <a:spLocks noGrp="1"/>
          </p:cNvSpPr>
          <p:nvPr>
            <p:ph type="sldNum" sz="quarter" idx="22"/>
          </p:nvPr>
        </p:nvSpPr>
        <p:spPr>
          <a:xfrm>
            <a:off x="11541760" y="6397825"/>
            <a:ext cx="315276" cy="365125"/>
          </a:xfrm>
        </p:spPr>
        <p:txBody>
          <a:bodyPr/>
          <a:lstStyle/>
          <a:p>
            <a:fld id="{6772E023-1036-8A41-858B-B2D045903905}" type="slidenum">
              <a:rPr lang="en-US" smtClean="0"/>
              <a:pPr/>
              <a:t>1</a:t>
            </a:fld>
            <a:endParaRPr lang="en-US" dirty="0"/>
          </a:p>
        </p:txBody>
      </p:sp>
      <p:pic>
        <p:nvPicPr>
          <p:cNvPr id="10" name="Picture Placeholder 5">
            <a:extLst>
              <a:ext uri="{FF2B5EF4-FFF2-40B4-BE49-F238E27FC236}">
                <a16:creationId xmlns:a16="http://schemas.microsoft.com/office/drawing/2014/main" id="{A7FDF0E2-F307-5CB3-66C4-94A93E30DB7A}"/>
              </a:ext>
            </a:extLst>
          </p:cNvPr>
          <p:cNvPicPr>
            <a:picLocks noGrp="1" noChangeAspect="1"/>
          </p:cNvPicPr>
          <p:nvPr>
            <p:ph type="pic" sz="quarter" idx="23"/>
          </p:nvPr>
        </p:nvPicPr>
        <p:blipFill>
          <a:blip r:embed="rId2" cstate="hqprint">
            <a:alphaModFix/>
            <a:extLst>
              <a:ext uri="{BEBA8EAE-BF5A-486C-A8C5-ECC9F3942E4B}">
                <a14:imgProps xmlns:a14="http://schemas.microsoft.com/office/drawing/2010/main">
                  <a14:imgLayer r:embed="rId3">
                    <a14:imgEffect>
                      <a14:brightnessContrast contrast="-41000"/>
                    </a14:imgEffect>
                  </a14:imgLayer>
                </a14:imgProps>
              </a:ext>
              <a:ext uri="{28A0092B-C50C-407E-A947-70E740481C1C}">
                <a14:useLocalDpi xmlns:a14="http://schemas.microsoft.com/office/drawing/2010/main"/>
              </a:ext>
            </a:extLst>
          </a:blip>
          <a:srcRect/>
          <a:stretch>
            <a:fillRect/>
          </a:stretch>
        </p:blipFill>
        <p:spPr>
          <a:xfrm>
            <a:off x="0" y="658813"/>
            <a:ext cx="5940425" cy="5507037"/>
          </a:xfrm>
          <a:prstGeom prst="round1Rect">
            <a:avLst>
              <a:gd name="adj" fmla="val 23309"/>
            </a:avLst>
          </a:prstGeom>
        </p:spPr>
      </p:pic>
    </p:spTree>
    <p:extLst>
      <p:ext uri="{BB962C8B-B14F-4D97-AF65-F5344CB8AC3E}">
        <p14:creationId xmlns:p14="http://schemas.microsoft.com/office/powerpoint/2010/main" val="130712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38B8A-6C5B-DE82-8455-D4E7E28D4EB0}"/>
              </a:ext>
            </a:extLst>
          </p:cNvPr>
          <p:cNvSpPr>
            <a:spLocks noGrp="1"/>
          </p:cNvSpPr>
          <p:nvPr>
            <p:ph type="title"/>
          </p:nvPr>
        </p:nvSpPr>
        <p:spPr>
          <a:xfrm>
            <a:off x="345123" y="296863"/>
            <a:ext cx="11522074" cy="1227137"/>
          </a:xfrm>
        </p:spPr>
        <p:txBody>
          <a:bodyPr/>
          <a:lstStyle/>
          <a:p>
            <a:r>
              <a:rPr lang="en-US" dirty="0"/>
              <a:t>Why do plan sponsors offer a retirement plan?</a:t>
            </a:r>
          </a:p>
        </p:txBody>
      </p:sp>
      <p:sp>
        <p:nvSpPr>
          <p:cNvPr id="7" name="Text Placeholder 6">
            <a:extLst>
              <a:ext uri="{FF2B5EF4-FFF2-40B4-BE49-F238E27FC236}">
                <a16:creationId xmlns:a16="http://schemas.microsoft.com/office/drawing/2014/main" id="{6B8A280F-189C-FE96-B031-EDD9F471FD8A}"/>
              </a:ext>
            </a:extLst>
          </p:cNvPr>
          <p:cNvSpPr>
            <a:spLocks noGrp="1"/>
          </p:cNvSpPr>
          <p:nvPr>
            <p:ph type="body" sz="quarter" idx="23"/>
          </p:nvPr>
        </p:nvSpPr>
        <p:spPr/>
        <p:txBody>
          <a:bodyPr/>
          <a:lstStyle/>
          <a:p>
            <a:endParaRPr lang="en-US"/>
          </a:p>
        </p:txBody>
      </p:sp>
      <p:sp>
        <p:nvSpPr>
          <p:cNvPr id="2" name="TextBox 1">
            <a:extLst>
              <a:ext uri="{FF2B5EF4-FFF2-40B4-BE49-F238E27FC236}">
                <a16:creationId xmlns:a16="http://schemas.microsoft.com/office/drawing/2014/main" id="{B6D0480E-5BD6-1A7F-BB85-685C4E96A5F7}"/>
              </a:ext>
            </a:extLst>
          </p:cNvPr>
          <p:cNvSpPr txBox="1"/>
          <p:nvPr/>
        </p:nvSpPr>
        <p:spPr>
          <a:xfrm>
            <a:off x="3720465" y="2370644"/>
            <a:ext cx="8578850" cy="2537156"/>
          </a:xfrm>
          <a:prstGeom prst="rect">
            <a:avLst/>
          </a:prstGeom>
          <a:noFill/>
        </p:spPr>
        <p:txBody>
          <a:bodyPr wrap="square" lIns="0" tIns="0" rIns="0" bIns="0">
            <a:noAutofit/>
          </a:bodyPr>
          <a:lstStyle/>
          <a:p>
            <a:pPr>
              <a:spcAft>
                <a:spcPts val="3000"/>
              </a:spcAft>
            </a:pPr>
            <a:r>
              <a:rPr lang="en-US" sz="2400" dirty="0">
                <a:latin typeface="Georgia" panose="02040502050405020303" pitchFamily="18" charset="0"/>
              </a:rPr>
              <a:t>Recruit and retain</a:t>
            </a:r>
          </a:p>
          <a:p>
            <a:pPr>
              <a:spcAft>
                <a:spcPts val="3000"/>
              </a:spcAft>
            </a:pPr>
            <a:r>
              <a:rPr lang="en-US" sz="2400" dirty="0">
                <a:latin typeface="Georgia" panose="02040502050405020303" pitchFamily="18" charset="0"/>
              </a:rPr>
              <a:t>Tax Advantages</a:t>
            </a:r>
          </a:p>
          <a:p>
            <a:pPr>
              <a:spcAft>
                <a:spcPts val="3000"/>
              </a:spcAft>
            </a:pPr>
            <a:r>
              <a:rPr lang="en-US" sz="2400" dirty="0">
                <a:latin typeface="Georgia" panose="02040502050405020303" pitchFamily="18" charset="0"/>
              </a:rPr>
              <a:t>Enhance Employee Productivity</a:t>
            </a:r>
          </a:p>
          <a:p>
            <a:pPr>
              <a:spcAft>
                <a:spcPts val="3000"/>
              </a:spcAft>
            </a:pPr>
            <a:r>
              <a:rPr lang="en-US" sz="2400" dirty="0">
                <a:latin typeface="Georgia" panose="02040502050405020303" pitchFamily="18" charset="0"/>
              </a:rPr>
              <a:t>Commit to Employee Welfare</a:t>
            </a:r>
          </a:p>
        </p:txBody>
      </p:sp>
      <p:sp>
        <p:nvSpPr>
          <p:cNvPr id="9" name="Left Brace 8">
            <a:extLst>
              <a:ext uri="{FF2B5EF4-FFF2-40B4-BE49-F238E27FC236}">
                <a16:creationId xmlns:a16="http://schemas.microsoft.com/office/drawing/2014/main" id="{E893B7C4-C603-2FD8-F1EA-9316C7DCE8A5}"/>
              </a:ext>
            </a:extLst>
          </p:cNvPr>
          <p:cNvSpPr/>
          <p:nvPr/>
        </p:nvSpPr>
        <p:spPr>
          <a:xfrm>
            <a:off x="2677886" y="1950098"/>
            <a:ext cx="673042" cy="3329775"/>
          </a:xfrm>
          <a:prstGeom prst="leftBrace">
            <a:avLst>
              <a:gd name="adj1" fmla="val 0"/>
              <a:gd name="adj2" fmla="val 18818"/>
            </a:avLst>
          </a:prstGeom>
          <a:ln w="127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26AD334F-3EA9-6F8D-B224-4E0835933927}"/>
              </a:ext>
            </a:extLst>
          </p:cNvPr>
          <p:cNvGrpSpPr/>
          <p:nvPr/>
        </p:nvGrpSpPr>
        <p:grpSpPr>
          <a:xfrm>
            <a:off x="1221567" y="1869118"/>
            <a:ext cx="1456319" cy="1456319"/>
            <a:chOff x="1221567" y="1869118"/>
            <a:chExt cx="1456319" cy="1456319"/>
          </a:xfrm>
        </p:grpSpPr>
        <p:sp>
          <p:nvSpPr>
            <p:cNvPr id="5" name="Round Single Corner Rectangle 4">
              <a:extLst>
                <a:ext uri="{FF2B5EF4-FFF2-40B4-BE49-F238E27FC236}">
                  <a16:creationId xmlns:a16="http://schemas.microsoft.com/office/drawing/2014/main" id="{EB4D69F2-C0D5-B4A6-CEC4-6C33D5F0A860}"/>
                </a:ext>
              </a:extLst>
            </p:cNvPr>
            <p:cNvSpPr/>
            <p:nvPr/>
          </p:nvSpPr>
          <p:spPr>
            <a:xfrm>
              <a:off x="1221567" y="1869118"/>
              <a:ext cx="1456319" cy="1456319"/>
            </a:xfrm>
            <a:prstGeom prst="round1Rect">
              <a:avLst>
                <a:gd name="adj" fmla="val 27193"/>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49516">
                <a:defRPr/>
              </a:pPr>
              <a:endParaRPr lang="en-US" sz="1588" dirty="0">
                <a:solidFill>
                  <a:prstClr val="black"/>
                </a:solidFill>
                <a:latin typeface="Georgia"/>
              </a:endParaRPr>
            </a:p>
          </p:txBody>
        </p:sp>
        <p:pic>
          <p:nvPicPr>
            <p:cNvPr id="10" name="Graphic 9">
              <a:extLst>
                <a:ext uri="{FF2B5EF4-FFF2-40B4-BE49-F238E27FC236}">
                  <a16:creationId xmlns:a16="http://schemas.microsoft.com/office/drawing/2014/main" id="{C805D414-EF4C-6400-783F-322105E3E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754" y="2219991"/>
              <a:ext cx="747595" cy="747595"/>
            </a:xfrm>
            <a:prstGeom prst="rect">
              <a:avLst/>
            </a:prstGeom>
          </p:spPr>
        </p:pic>
      </p:grpSp>
    </p:spTree>
    <p:extLst>
      <p:ext uri="{BB962C8B-B14F-4D97-AF65-F5344CB8AC3E}">
        <p14:creationId xmlns:p14="http://schemas.microsoft.com/office/powerpoint/2010/main" val="54720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ingle Corner Rectangle 15">
            <a:extLst>
              <a:ext uri="{FF2B5EF4-FFF2-40B4-BE49-F238E27FC236}">
                <a16:creationId xmlns:a16="http://schemas.microsoft.com/office/drawing/2014/main" id="{7874DDA3-FD4E-13D5-4801-B0B096B35FB5}"/>
              </a:ext>
            </a:extLst>
          </p:cNvPr>
          <p:cNvSpPr/>
          <p:nvPr/>
        </p:nvSpPr>
        <p:spPr>
          <a:xfrm>
            <a:off x="7365390" y="2827543"/>
            <a:ext cx="3308829" cy="1780519"/>
          </a:xfrm>
          <a:prstGeom prst="round1Rect">
            <a:avLst>
              <a:gd name="adj" fmla="val 32343"/>
            </a:avLst>
          </a:prstGeom>
          <a:solidFill>
            <a:srgbClr val="40C5D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5" name="Round Single Corner Rectangle 14">
            <a:extLst>
              <a:ext uri="{FF2B5EF4-FFF2-40B4-BE49-F238E27FC236}">
                <a16:creationId xmlns:a16="http://schemas.microsoft.com/office/drawing/2014/main" id="{CB373535-F293-C295-589F-8DE3F3F9039A}"/>
              </a:ext>
            </a:extLst>
          </p:cNvPr>
          <p:cNvSpPr/>
          <p:nvPr/>
        </p:nvSpPr>
        <p:spPr>
          <a:xfrm>
            <a:off x="3971139" y="2827543"/>
            <a:ext cx="2129572" cy="1780519"/>
          </a:xfrm>
          <a:prstGeom prst="round1Rect">
            <a:avLst>
              <a:gd name="adj" fmla="val 32343"/>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4" name="Round Single Corner Rectangle 13">
            <a:extLst>
              <a:ext uri="{FF2B5EF4-FFF2-40B4-BE49-F238E27FC236}">
                <a16:creationId xmlns:a16="http://schemas.microsoft.com/office/drawing/2014/main" id="{FEEE6331-92B7-5509-C6B1-A0BEA57144D2}"/>
              </a:ext>
            </a:extLst>
          </p:cNvPr>
          <p:cNvSpPr/>
          <p:nvPr/>
        </p:nvSpPr>
        <p:spPr>
          <a:xfrm>
            <a:off x="610041" y="2827543"/>
            <a:ext cx="2129572" cy="1780519"/>
          </a:xfrm>
          <a:prstGeom prst="round1Rect">
            <a:avLst>
              <a:gd name="adj" fmla="val 32343"/>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3" name="Title 2">
            <a:extLst>
              <a:ext uri="{FF2B5EF4-FFF2-40B4-BE49-F238E27FC236}">
                <a16:creationId xmlns:a16="http://schemas.microsoft.com/office/drawing/2014/main" id="{26F31AA7-EEBE-D993-8C41-0A32ABBA840D}"/>
              </a:ext>
            </a:extLst>
          </p:cNvPr>
          <p:cNvSpPr>
            <a:spLocks noGrp="1"/>
          </p:cNvSpPr>
          <p:nvPr>
            <p:ph type="title"/>
          </p:nvPr>
        </p:nvSpPr>
        <p:spPr>
          <a:xfrm>
            <a:off x="345123" y="296863"/>
            <a:ext cx="11522074" cy="1227137"/>
          </a:xfrm>
        </p:spPr>
        <p:txBody>
          <a:bodyPr/>
          <a:lstStyle/>
          <a:p>
            <a:r>
              <a:rPr lang="en-US" dirty="0"/>
              <a:t>Why it’s important to recruit, retain and retire</a:t>
            </a:r>
          </a:p>
        </p:txBody>
      </p:sp>
      <p:sp>
        <p:nvSpPr>
          <p:cNvPr id="5" name="Text Placeholder 4">
            <a:extLst>
              <a:ext uri="{FF2B5EF4-FFF2-40B4-BE49-F238E27FC236}">
                <a16:creationId xmlns:a16="http://schemas.microsoft.com/office/drawing/2014/main" id="{F1239648-498B-A689-2A1D-100573FACF74}"/>
              </a:ext>
            </a:extLst>
          </p:cNvPr>
          <p:cNvSpPr>
            <a:spLocks noGrp="1"/>
          </p:cNvSpPr>
          <p:nvPr>
            <p:ph type="body" sz="quarter" idx="23"/>
          </p:nvPr>
        </p:nvSpPr>
        <p:spPr>
          <a:xfrm>
            <a:off x="344489" y="5975864"/>
            <a:ext cx="11522074" cy="365125"/>
          </a:xfrm>
        </p:spPr>
        <p:txBody>
          <a:bodyPr numCol="1"/>
          <a:lstStyle/>
          <a:p>
            <a:r>
              <a:rPr lang="en-US" dirty="0"/>
              <a:t>1 Bureau of Labor Statistics. March 2026.  2 </a:t>
            </a:r>
            <a:r>
              <a:rPr lang="en-US" dirty="0" err="1"/>
              <a:t>Wellhub</a:t>
            </a:r>
            <a:r>
              <a:rPr lang="en-US" dirty="0"/>
              <a:t>, 04 Nov 2025.  3 SHRM. 21 Jan 2025.</a:t>
            </a:r>
          </a:p>
        </p:txBody>
      </p:sp>
      <p:sp>
        <p:nvSpPr>
          <p:cNvPr id="41" name="TextBox 40">
            <a:extLst>
              <a:ext uri="{FF2B5EF4-FFF2-40B4-BE49-F238E27FC236}">
                <a16:creationId xmlns:a16="http://schemas.microsoft.com/office/drawing/2014/main" id="{BAD4A366-51F2-069F-C849-AD6FFA564F78}"/>
              </a:ext>
            </a:extLst>
          </p:cNvPr>
          <p:cNvSpPr txBox="1"/>
          <p:nvPr/>
        </p:nvSpPr>
        <p:spPr>
          <a:xfrm>
            <a:off x="610041" y="4870067"/>
            <a:ext cx="2129572" cy="624605"/>
          </a:xfrm>
          <a:prstGeom prst="rect">
            <a:avLst/>
          </a:prstGeom>
          <a:noFill/>
        </p:spPr>
        <p:txBody>
          <a:bodyPr wrap="square" lIns="0" tIns="0" rIns="0" bIns="0">
            <a:noAutofit/>
          </a:bodyPr>
          <a:lstStyle/>
          <a:p>
            <a:r>
              <a:rPr lang="en-US" sz="1600" kern="100" dirty="0">
                <a:solidFill>
                  <a:schemeClr val="tx2"/>
                </a:solidFill>
                <a:latin typeface="Arial" panose="020B0604020202020204" pitchFamily="34" charset="0"/>
                <a:ea typeface="Calibri" panose="020F0502020204030204" pitchFamily="34" charset="0"/>
                <a:cs typeface="Arial" panose="020B0604020202020204" pitchFamily="34" charset="0"/>
              </a:rPr>
              <a:t>people quit their jobs </a:t>
            </a:r>
            <a:br>
              <a:rPr lang="en-US" sz="1600" kern="100"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US" sz="1600" kern="100" dirty="0">
                <a:solidFill>
                  <a:schemeClr val="tx2"/>
                </a:solidFill>
                <a:latin typeface="Arial" panose="020B0604020202020204" pitchFamily="34" charset="0"/>
                <a:ea typeface="Calibri" panose="020F0502020204030204" pitchFamily="34" charset="0"/>
                <a:cs typeface="Arial" panose="020B0604020202020204" pitchFamily="34" charset="0"/>
              </a:rPr>
              <a:t>in February 2026</a:t>
            </a:r>
            <a:r>
              <a:rPr lang="en-US" sz="1600" kern="100" baseline="30000" dirty="0">
                <a:solidFill>
                  <a:schemeClr val="tx2"/>
                </a:solidFill>
                <a:latin typeface="Arial" panose="020B0604020202020204" pitchFamily="34" charset="0"/>
                <a:ea typeface="Calibri" panose="020F0502020204030204" pitchFamily="34" charset="0"/>
                <a:cs typeface="Arial" panose="020B0604020202020204" pitchFamily="34" charset="0"/>
              </a:rPr>
              <a:t>1</a:t>
            </a:r>
            <a:endParaRPr lang="en-US" sz="1400" baseline="30000" dirty="0">
              <a:solidFill>
                <a:schemeClr val="tx2"/>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8E8EFA0-179F-1CAB-E3B2-2DE1D92554FB}"/>
              </a:ext>
            </a:extLst>
          </p:cNvPr>
          <p:cNvSpPr txBox="1"/>
          <p:nvPr/>
        </p:nvSpPr>
        <p:spPr>
          <a:xfrm>
            <a:off x="344489" y="1773238"/>
            <a:ext cx="10151125" cy="675152"/>
          </a:xfrm>
          <a:prstGeom prst="rect">
            <a:avLst/>
          </a:prstGeom>
          <a:noFill/>
        </p:spPr>
        <p:txBody>
          <a:bodyPr wrap="none" lIns="0" tIns="0" rIns="0" bIns="0" rtlCol="0">
            <a:noAutofit/>
          </a:bodyPr>
          <a:lstStyle/>
          <a:p>
            <a:pPr>
              <a:spcAft>
                <a:spcPts val="529"/>
              </a:spcAft>
            </a:pPr>
            <a:r>
              <a:rPr lang="en-US" sz="2471" i="1" dirty="0"/>
              <a:t>Employee turnover impacts a company’s bottom line.</a:t>
            </a:r>
          </a:p>
        </p:txBody>
      </p:sp>
      <p:sp>
        <p:nvSpPr>
          <p:cNvPr id="17" name="TextBox 16">
            <a:extLst>
              <a:ext uri="{FF2B5EF4-FFF2-40B4-BE49-F238E27FC236}">
                <a16:creationId xmlns:a16="http://schemas.microsoft.com/office/drawing/2014/main" id="{6FB1BB30-9DE8-5F0A-6DC1-C99FC8C0A383}"/>
              </a:ext>
            </a:extLst>
          </p:cNvPr>
          <p:cNvSpPr txBox="1"/>
          <p:nvPr/>
        </p:nvSpPr>
        <p:spPr>
          <a:xfrm>
            <a:off x="610041" y="3362500"/>
            <a:ext cx="2129572" cy="624605"/>
          </a:xfrm>
          <a:prstGeom prst="rect">
            <a:avLst/>
          </a:prstGeom>
          <a:noFill/>
        </p:spPr>
        <p:txBody>
          <a:bodyPr wrap="square" lIns="0" tIns="0" rIns="0" bIns="0">
            <a:noAutofit/>
          </a:bodyPr>
          <a:lstStyle/>
          <a:p>
            <a:pPr algn="ctr"/>
            <a:r>
              <a:rPr lang="en-US" sz="4400" b="1" kern="100" dirty="0">
                <a:ea typeface="Calibri" panose="020F0502020204030204" pitchFamily="34" charset="0"/>
                <a:cs typeface="Times New Roman" panose="02020603050405020304" pitchFamily="18" charset="0"/>
              </a:rPr>
              <a:t>3.0</a:t>
            </a:r>
            <a:r>
              <a:rPr lang="en-US" sz="2471" b="1" kern="100" dirty="0">
                <a:ea typeface="Calibri" panose="020F0502020204030204" pitchFamily="34" charset="0"/>
                <a:cs typeface="Times New Roman" panose="02020603050405020304" pitchFamily="18" charset="0"/>
              </a:rPr>
              <a:t>M</a:t>
            </a:r>
            <a:endParaRPr lang="en-US" sz="3177" b="1" kern="100" dirty="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BAC330B-30A1-8EA3-4056-EC9058BE7AF1}"/>
              </a:ext>
            </a:extLst>
          </p:cNvPr>
          <p:cNvSpPr txBox="1"/>
          <p:nvPr/>
        </p:nvSpPr>
        <p:spPr>
          <a:xfrm>
            <a:off x="3971139" y="3371688"/>
            <a:ext cx="2129572" cy="624605"/>
          </a:xfrm>
          <a:prstGeom prst="rect">
            <a:avLst/>
          </a:prstGeom>
          <a:noFill/>
        </p:spPr>
        <p:txBody>
          <a:bodyPr wrap="square" lIns="0" tIns="0" rIns="0" bIns="0">
            <a:noAutofit/>
          </a:bodyPr>
          <a:lstStyle/>
          <a:p>
            <a:pPr algn="ctr"/>
            <a:r>
              <a:rPr lang="en-US" sz="2471" b="1" kern="100" dirty="0">
                <a:latin typeface="Georgia"/>
                <a:ea typeface="Calibri" panose="020F0502020204030204" pitchFamily="34" charset="0"/>
                <a:cs typeface="Times New Roman" panose="02020603050405020304" pitchFamily="18" charset="0"/>
              </a:rPr>
              <a:t>$</a:t>
            </a:r>
            <a:r>
              <a:rPr lang="en-US" sz="4400" b="1" kern="100" dirty="0">
                <a:ea typeface="Calibri" panose="020F0502020204030204" pitchFamily="34" charset="0"/>
                <a:cs typeface="Times New Roman" panose="02020603050405020304" pitchFamily="18" charset="0"/>
              </a:rPr>
              <a:t>1.0</a:t>
            </a:r>
            <a:r>
              <a:rPr lang="en-US" sz="2471" b="1" kern="100" dirty="0">
                <a:ea typeface="Calibri" panose="020F0502020204030204" pitchFamily="34" charset="0"/>
                <a:cs typeface="Times New Roman" panose="02020603050405020304" pitchFamily="18" charset="0"/>
              </a:rPr>
              <a:t>T</a:t>
            </a:r>
            <a:endParaRPr lang="en-US" sz="3177" b="1" kern="100" dirty="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CA35522A-9DE7-0108-E21B-371B81EB2B46}"/>
              </a:ext>
            </a:extLst>
          </p:cNvPr>
          <p:cNvSpPr txBox="1"/>
          <p:nvPr/>
        </p:nvSpPr>
        <p:spPr>
          <a:xfrm>
            <a:off x="4078941" y="4870067"/>
            <a:ext cx="1949824" cy="624605"/>
          </a:xfrm>
          <a:prstGeom prst="rect">
            <a:avLst/>
          </a:prstGeom>
          <a:noFill/>
        </p:spPr>
        <p:txBody>
          <a:bodyPr wrap="square" lIns="0" tIns="0" rIns="0" bIns="0">
            <a:noAutofit/>
          </a:bodyPr>
          <a:lstStyle/>
          <a:p>
            <a:r>
              <a:rPr lang="en-US" sz="1600" kern="100" dirty="0">
                <a:latin typeface="Arial" panose="020B0604020202020204" pitchFamily="34" charset="0"/>
                <a:cs typeface="Arial" panose="020B0604020202020204" pitchFamily="34" charset="0"/>
              </a:rPr>
              <a:t>in lost productivity annually</a:t>
            </a:r>
            <a:r>
              <a:rPr lang="en-US" sz="1600" kern="100" baseline="30000" dirty="0">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608259CF-18E8-17A0-7B94-D188EC9D19B0}"/>
              </a:ext>
            </a:extLst>
          </p:cNvPr>
          <p:cNvSpPr txBox="1"/>
          <p:nvPr/>
        </p:nvSpPr>
        <p:spPr>
          <a:xfrm>
            <a:off x="7604449" y="3346926"/>
            <a:ext cx="2891165" cy="624605"/>
          </a:xfrm>
          <a:prstGeom prst="rect">
            <a:avLst/>
          </a:prstGeom>
          <a:noFill/>
        </p:spPr>
        <p:txBody>
          <a:bodyPr wrap="square" lIns="0" tIns="0" rIns="0" bIns="0">
            <a:noAutofit/>
          </a:bodyPr>
          <a:lstStyle/>
          <a:p>
            <a:pPr algn="ctr"/>
            <a:r>
              <a:rPr lang="en-US" sz="4400" b="1" kern="100" dirty="0">
                <a:ea typeface="Calibri" panose="020F0502020204030204" pitchFamily="34" charset="0"/>
                <a:cs typeface="Times New Roman" panose="02020603050405020304" pitchFamily="18" charset="0"/>
              </a:rPr>
              <a:t>50-200</a:t>
            </a:r>
            <a:r>
              <a:rPr lang="en-US" sz="3200" b="1" kern="100" dirty="0">
                <a:ea typeface="Calibri" panose="020F0502020204030204" pitchFamily="34" charset="0"/>
                <a:cs typeface="Times New Roman" panose="02020603050405020304" pitchFamily="18" charset="0"/>
              </a:rPr>
              <a:t>%</a:t>
            </a:r>
            <a:endParaRPr lang="en-US" sz="2000" b="1" kern="100" dirty="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4E47ECA-8507-C159-F183-DF1386C285C9}"/>
              </a:ext>
            </a:extLst>
          </p:cNvPr>
          <p:cNvSpPr txBox="1"/>
          <p:nvPr/>
        </p:nvSpPr>
        <p:spPr>
          <a:xfrm>
            <a:off x="7595573" y="4870067"/>
            <a:ext cx="2900041" cy="736534"/>
          </a:xfrm>
          <a:prstGeom prst="rect">
            <a:avLst/>
          </a:prstGeom>
          <a:noFill/>
        </p:spPr>
        <p:txBody>
          <a:bodyPr wrap="square" lIns="0" tIns="0" rIns="0" bIns="0">
            <a:noAutofit/>
          </a:bodyPr>
          <a:lstStyle/>
          <a:p>
            <a:r>
              <a:rPr lang="en-US" sz="1600" dirty="0">
                <a:latin typeface="Arial" panose="020B0604020202020204" pitchFamily="34" charset="0"/>
                <a:cs typeface="Arial" panose="020B0604020202020204" pitchFamily="34" charset="0"/>
              </a:rPr>
              <a:t>cost of replacing an employee, percent based on annual salary, depending on their level </a:t>
            </a:r>
            <a:r>
              <a:rPr lang="en-US" sz="1600" kern="100" baseline="30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66312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C57F49-A288-FEB3-B5EF-94BBA0BA5714}"/>
              </a:ext>
            </a:extLst>
          </p:cNvPr>
          <p:cNvSpPr>
            <a:spLocks noGrp="1"/>
          </p:cNvSpPr>
          <p:nvPr>
            <p:ph type="title"/>
          </p:nvPr>
        </p:nvSpPr>
        <p:spPr>
          <a:xfrm>
            <a:off x="345123" y="296863"/>
            <a:ext cx="11522074" cy="1227137"/>
          </a:xfrm>
        </p:spPr>
        <p:txBody>
          <a:bodyPr/>
          <a:lstStyle/>
          <a:p>
            <a:r>
              <a:rPr lang="en-US" dirty="0"/>
              <a:t>The relucent retiree</a:t>
            </a:r>
          </a:p>
        </p:txBody>
      </p:sp>
      <p:sp>
        <p:nvSpPr>
          <p:cNvPr id="4" name="Text Placeholder 3">
            <a:extLst>
              <a:ext uri="{FF2B5EF4-FFF2-40B4-BE49-F238E27FC236}">
                <a16:creationId xmlns:a16="http://schemas.microsoft.com/office/drawing/2014/main" id="{88EC01DC-D8F4-9EC1-C8BC-3522AD9A05F9}"/>
              </a:ext>
            </a:extLst>
          </p:cNvPr>
          <p:cNvSpPr>
            <a:spLocks noGrp="1"/>
          </p:cNvSpPr>
          <p:nvPr>
            <p:ph type="body" sz="quarter" idx="23"/>
          </p:nvPr>
        </p:nvSpPr>
        <p:spPr>
          <a:xfrm>
            <a:off x="344489" y="5975864"/>
            <a:ext cx="11522074" cy="365125"/>
          </a:xfrm>
        </p:spPr>
        <p:txBody>
          <a:bodyPr/>
          <a:lstStyle/>
          <a:p>
            <a:r>
              <a:rPr lang="en-US" dirty="0"/>
              <a:t>Source: USI. Is Delayed Retirement Impacting Your Bottom Line? 13 May 2025.</a:t>
            </a:r>
          </a:p>
        </p:txBody>
      </p:sp>
      <p:graphicFrame>
        <p:nvGraphicFramePr>
          <p:cNvPr id="24" name="Table 24">
            <a:extLst>
              <a:ext uri="{FF2B5EF4-FFF2-40B4-BE49-F238E27FC236}">
                <a16:creationId xmlns:a16="http://schemas.microsoft.com/office/drawing/2014/main" id="{AEB4BEBD-9826-B923-EAAD-E446291293D6}"/>
              </a:ext>
            </a:extLst>
          </p:cNvPr>
          <p:cNvGraphicFramePr>
            <a:graphicFrameLocks noGrp="1"/>
          </p:cNvGraphicFramePr>
          <p:nvPr>
            <p:extLst>
              <p:ext uri="{D42A27DB-BD31-4B8C-83A1-F6EECF244321}">
                <p14:modId xmlns:p14="http://schemas.microsoft.com/office/powerpoint/2010/main" val="303173075"/>
              </p:ext>
            </p:extLst>
          </p:nvPr>
        </p:nvGraphicFramePr>
        <p:xfrm>
          <a:off x="334963" y="1773238"/>
          <a:ext cx="8409304" cy="3593747"/>
        </p:xfrm>
        <a:graphic>
          <a:graphicData uri="http://schemas.openxmlformats.org/drawingml/2006/table">
            <a:tbl>
              <a:tblPr firstRow="1" bandRow="1">
                <a:tableStyleId>{5C22544A-7EE6-4342-B048-85BDC9FD1C3A}</a:tableStyleId>
              </a:tblPr>
              <a:tblGrid>
                <a:gridCol w="1727102">
                  <a:extLst>
                    <a:ext uri="{9D8B030D-6E8A-4147-A177-3AD203B41FA5}">
                      <a16:colId xmlns:a16="http://schemas.microsoft.com/office/drawing/2014/main" val="524261183"/>
                    </a:ext>
                  </a:extLst>
                </a:gridCol>
                <a:gridCol w="2293082">
                  <a:extLst>
                    <a:ext uri="{9D8B030D-6E8A-4147-A177-3AD203B41FA5}">
                      <a16:colId xmlns:a16="http://schemas.microsoft.com/office/drawing/2014/main" val="768859964"/>
                    </a:ext>
                  </a:extLst>
                </a:gridCol>
                <a:gridCol w="1463040">
                  <a:extLst>
                    <a:ext uri="{9D8B030D-6E8A-4147-A177-3AD203B41FA5}">
                      <a16:colId xmlns:a16="http://schemas.microsoft.com/office/drawing/2014/main" val="720303074"/>
                    </a:ext>
                  </a:extLst>
                </a:gridCol>
                <a:gridCol w="1463040">
                  <a:extLst>
                    <a:ext uri="{9D8B030D-6E8A-4147-A177-3AD203B41FA5}">
                      <a16:colId xmlns:a16="http://schemas.microsoft.com/office/drawing/2014/main" val="3295221914"/>
                    </a:ext>
                  </a:extLst>
                </a:gridCol>
                <a:gridCol w="1463040">
                  <a:extLst>
                    <a:ext uri="{9D8B030D-6E8A-4147-A177-3AD203B41FA5}">
                      <a16:colId xmlns:a16="http://schemas.microsoft.com/office/drawing/2014/main" val="354112230"/>
                    </a:ext>
                  </a:extLst>
                </a:gridCol>
              </a:tblGrid>
              <a:tr h="548640">
                <a:tc rowSpan="2">
                  <a:txBody>
                    <a:bodyPr/>
                    <a:lstStyle/>
                    <a:p>
                      <a:r>
                        <a:rPr lang="en-US" sz="1400" dirty="0">
                          <a:solidFill>
                            <a:schemeClr val="tx1"/>
                          </a:solidFill>
                          <a:latin typeface="Arial" panose="020B0604020202020204" pitchFamily="34" charset="0"/>
                          <a:cs typeface="Arial" panose="020B0604020202020204" pitchFamily="34" charset="0"/>
                        </a:rPr>
                        <a:t>Company size</a:t>
                      </a:r>
                    </a:p>
                  </a:txBody>
                  <a:tcPr marL="161365" marR="80682" marT="40341" marB="80682" anchor="b">
                    <a:lnL w="12700" cmpd="sng">
                      <a:noFill/>
                    </a:lnL>
                    <a:lnR w="635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dirty="0">
                          <a:solidFill>
                            <a:schemeClr val="tx1"/>
                          </a:solidFill>
                          <a:latin typeface="Arial" panose="020B0604020202020204" pitchFamily="34" charset="0"/>
                          <a:cs typeface="Arial" panose="020B0604020202020204" pitchFamily="34" charset="0"/>
                        </a:rPr>
                        <a:t># employees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postponing retirement</a:t>
                      </a:r>
                    </a:p>
                  </a:txBody>
                  <a:tcPr marL="80682" marR="80682" marT="40341" marB="80682"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dirty="0">
                          <a:solidFill>
                            <a:schemeClr val="tx1"/>
                          </a:solidFill>
                          <a:latin typeface="Arial" panose="020B0604020202020204" pitchFamily="34" charset="0"/>
                          <a:cs typeface="Arial" panose="020B0604020202020204" pitchFamily="34" charset="0"/>
                        </a:rPr>
                        <a:t>Cost/year(s) delaying retirement</a:t>
                      </a:r>
                    </a:p>
                  </a:txBody>
                  <a:tcPr marL="80682" marR="80682" marT="40341" marB="40341" anchor="ctr">
                    <a:lnL w="6350" cap="flat" cmpd="sng" algn="ctr">
                      <a:no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85509084"/>
                  </a:ext>
                </a:extLst>
              </a:tr>
              <a:tr h="403412">
                <a:tc vMerge="1">
                  <a:txBody>
                    <a:bodyPr/>
                    <a:lstStyle/>
                    <a:p>
                      <a:endParaRPr lang="en-US"/>
                    </a:p>
                  </a:txBody>
                  <a:tcPr/>
                </a:tc>
                <a:tc vMerge="1">
                  <a:txBody>
                    <a:bodyPr/>
                    <a:lstStyle/>
                    <a:p>
                      <a:endParaRPr lang="en-US"/>
                    </a:p>
                  </a:txBody>
                  <a:tcPr/>
                </a:tc>
                <a:tc>
                  <a:txBody>
                    <a:bodyPr/>
                    <a:lstStyle/>
                    <a:p>
                      <a:pPr algn="r"/>
                      <a:r>
                        <a:rPr lang="en-US" sz="1900" b="1" dirty="0">
                          <a:solidFill>
                            <a:schemeClr val="tx1"/>
                          </a:solidFill>
                        </a:rPr>
                        <a:t>1</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3E5DC"/>
                    </a:solidFill>
                  </a:tcPr>
                </a:tc>
                <a:tc>
                  <a:txBody>
                    <a:bodyPr/>
                    <a:lstStyle/>
                    <a:p>
                      <a:pPr algn="r"/>
                      <a:r>
                        <a:rPr lang="en-US" sz="1900" b="1" dirty="0">
                          <a:solidFill>
                            <a:schemeClr val="tx1"/>
                          </a:solidFill>
                        </a:rPr>
                        <a:t>3</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3E5DC"/>
                    </a:solidFill>
                  </a:tcPr>
                </a:tc>
                <a:tc>
                  <a:txBody>
                    <a:bodyPr/>
                    <a:lstStyle/>
                    <a:p>
                      <a:pPr algn="r"/>
                      <a:r>
                        <a:rPr lang="en-US" sz="1900" b="1" dirty="0">
                          <a:solidFill>
                            <a:schemeClr val="tx1"/>
                          </a:solidFill>
                        </a:rPr>
                        <a:t>5</a:t>
                      </a:r>
                    </a:p>
                  </a:txBody>
                  <a:tcPr marL="80682" marR="161365" marT="40341" marB="40341"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3E5DC"/>
                    </a:solidFill>
                  </a:tcPr>
                </a:tc>
                <a:extLst>
                  <a:ext uri="{0D108BD9-81ED-4DB2-BD59-A6C34878D82A}">
                    <a16:rowId xmlns:a16="http://schemas.microsoft.com/office/drawing/2014/main" val="3479591401"/>
                  </a:ext>
                </a:extLst>
              </a:tr>
              <a:tr h="880565">
                <a:tc>
                  <a:txBody>
                    <a:bodyPr/>
                    <a:lstStyle/>
                    <a:p>
                      <a:r>
                        <a:rPr lang="en-US" sz="1600" b="0" i="0" dirty="0">
                          <a:latin typeface="Arial" panose="020B0604020202020204" pitchFamily="34" charset="0"/>
                          <a:cs typeface="Arial" panose="020B0604020202020204" pitchFamily="34" charset="0"/>
                        </a:rPr>
                        <a:t>100 people</a:t>
                      </a:r>
                    </a:p>
                  </a:txBody>
                  <a:tcPr marL="161365" marR="80682" marT="40341" marB="40341"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dirty="0">
                          <a:latin typeface="Arial" panose="020B0604020202020204" pitchFamily="34" charset="0"/>
                          <a:cs typeface="Arial" panose="020B0604020202020204" pitchFamily="34" charset="0"/>
                        </a:rPr>
                        <a:t>3</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$150k</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$450k</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$750k</a:t>
                      </a:r>
                    </a:p>
                  </a:txBody>
                  <a:tcPr marL="80682" marR="161365" marT="40341" marB="40341"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00216"/>
                  </a:ext>
                </a:extLst>
              </a:tr>
              <a:tr h="880565">
                <a:tc>
                  <a:txBody>
                    <a:bodyPr/>
                    <a:lstStyle/>
                    <a:p>
                      <a:r>
                        <a:rPr lang="en-US" sz="1600" b="0" i="0" dirty="0">
                          <a:latin typeface="Arial" panose="020B0604020202020204" pitchFamily="34" charset="0"/>
                          <a:cs typeface="Arial" panose="020B0604020202020204" pitchFamily="34" charset="0"/>
                        </a:rPr>
                        <a:t>1,000 people</a:t>
                      </a:r>
                    </a:p>
                  </a:txBody>
                  <a:tcPr marL="161365" marR="80682" marT="40341" marB="40341"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dirty="0">
                          <a:latin typeface="Arial" panose="020B0604020202020204" pitchFamily="34" charset="0"/>
                          <a:cs typeface="Arial" panose="020B0604020202020204" pitchFamily="34" charset="0"/>
                        </a:rPr>
                        <a:t>30</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$1.5M</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$4.5M</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$7.5M</a:t>
                      </a:r>
                    </a:p>
                  </a:txBody>
                  <a:tcPr marL="80682" marR="161365" marT="40341" marB="40341"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0498209"/>
                  </a:ext>
                </a:extLst>
              </a:tr>
              <a:tr h="880565">
                <a:tc>
                  <a:txBody>
                    <a:bodyPr/>
                    <a:lstStyle/>
                    <a:p>
                      <a:r>
                        <a:rPr lang="en-US" sz="1600" b="0" i="0" dirty="0">
                          <a:latin typeface="Arial" panose="020B0604020202020204" pitchFamily="34" charset="0"/>
                          <a:cs typeface="Arial" panose="020B0604020202020204" pitchFamily="34" charset="0"/>
                        </a:rPr>
                        <a:t>10,000 people</a:t>
                      </a:r>
                    </a:p>
                  </a:txBody>
                  <a:tcPr marL="161365" marR="80682" marT="40341" marB="40341"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dirty="0">
                          <a:latin typeface="Arial" panose="020B0604020202020204" pitchFamily="34" charset="0"/>
                          <a:cs typeface="Arial" panose="020B0604020202020204" pitchFamily="34" charset="0"/>
                        </a:rPr>
                        <a:t>300</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$15M</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$45M</a:t>
                      </a:r>
                    </a:p>
                  </a:txBody>
                  <a:tcPr marL="80682" marR="80682" marT="40341" marB="40341"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i="0" dirty="0">
                          <a:latin typeface="Arial" panose="020B0604020202020204" pitchFamily="34" charset="0"/>
                          <a:cs typeface="Arial" panose="020B0604020202020204" pitchFamily="34" charset="0"/>
                        </a:rPr>
                        <a:t>$75M</a:t>
                      </a:r>
                    </a:p>
                  </a:txBody>
                  <a:tcPr marL="80682" marR="161365" marT="40341" marB="40341"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5007320"/>
                  </a:ext>
                </a:extLst>
              </a:tr>
            </a:tbl>
          </a:graphicData>
        </a:graphic>
      </p:graphicFrame>
      <p:grpSp>
        <p:nvGrpSpPr>
          <p:cNvPr id="3" name="Group 2">
            <a:extLst>
              <a:ext uri="{FF2B5EF4-FFF2-40B4-BE49-F238E27FC236}">
                <a16:creationId xmlns:a16="http://schemas.microsoft.com/office/drawing/2014/main" id="{8BFC5669-6F67-A377-E13A-11D9720615A4}"/>
              </a:ext>
            </a:extLst>
          </p:cNvPr>
          <p:cNvGrpSpPr/>
          <p:nvPr/>
        </p:nvGrpSpPr>
        <p:grpSpPr>
          <a:xfrm>
            <a:off x="9436618" y="1773237"/>
            <a:ext cx="2058697" cy="2879725"/>
            <a:chOff x="9156699" y="1773237"/>
            <a:chExt cx="2058697" cy="2879725"/>
          </a:xfrm>
        </p:grpSpPr>
        <p:grpSp>
          <p:nvGrpSpPr>
            <p:cNvPr id="10" name="Group 9">
              <a:extLst>
                <a:ext uri="{FF2B5EF4-FFF2-40B4-BE49-F238E27FC236}">
                  <a16:creationId xmlns:a16="http://schemas.microsoft.com/office/drawing/2014/main" id="{92CAFF8C-0D5C-EC35-C3F4-10EB960660FB}"/>
                </a:ext>
              </a:extLst>
            </p:cNvPr>
            <p:cNvGrpSpPr/>
            <p:nvPr/>
          </p:nvGrpSpPr>
          <p:grpSpPr>
            <a:xfrm>
              <a:off x="9156699" y="1773237"/>
              <a:ext cx="2058697" cy="2879725"/>
              <a:chOff x="10919453" y="2410769"/>
              <a:chExt cx="2333190" cy="3263687"/>
            </a:xfrm>
          </p:grpSpPr>
          <p:sp>
            <p:nvSpPr>
              <p:cNvPr id="7" name="Oval 6">
                <a:extLst>
                  <a:ext uri="{FF2B5EF4-FFF2-40B4-BE49-F238E27FC236}">
                    <a16:creationId xmlns:a16="http://schemas.microsoft.com/office/drawing/2014/main" id="{6A87A405-27E5-D6B8-B057-B22C9AD2FFDD}"/>
                  </a:ext>
                </a:extLst>
              </p:cNvPr>
              <p:cNvSpPr/>
              <p:nvPr/>
            </p:nvSpPr>
            <p:spPr>
              <a:xfrm>
                <a:off x="10919453" y="2410769"/>
                <a:ext cx="2333190" cy="3263687"/>
              </a:xfrm>
              <a:prstGeom prst="round1Rect">
                <a:avLst>
                  <a:gd name="adj" fmla="val 30501"/>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sp>
            <p:nvSpPr>
              <p:cNvPr id="8" name="TextBox 7">
                <a:extLst>
                  <a:ext uri="{FF2B5EF4-FFF2-40B4-BE49-F238E27FC236}">
                    <a16:creationId xmlns:a16="http://schemas.microsoft.com/office/drawing/2014/main" id="{CECE09B4-BC82-FEC7-7E85-9323DE54B7A1}"/>
                  </a:ext>
                </a:extLst>
              </p:cNvPr>
              <p:cNvSpPr txBox="1"/>
              <p:nvPr/>
            </p:nvSpPr>
            <p:spPr>
              <a:xfrm>
                <a:off x="11233074" y="2813069"/>
                <a:ext cx="1754581" cy="707887"/>
              </a:xfrm>
              <a:prstGeom prst="rect">
                <a:avLst/>
              </a:prstGeom>
              <a:noFill/>
            </p:spPr>
            <p:txBody>
              <a:bodyPr wrap="square" lIns="0" tIns="0" rIns="0" bIns="0">
                <a:noAutofit/>
              </a:bodyPr>
              <a:lstStyle/>
              <a:p>
                <a:r>
                  <a:rPr lang="en-US" sz="3200" b="1" kern="100" dirty="0">
                    <a:solidFill>
                      <a:schemeClr val="accent3"/>
                    </a:solidFill>
                    <a:latin typeface="Georgia"/>
                    <a:ea typeface="Calibri" panose="020F0502020204030204" pitchFamily="34" charset="0"/>
                    <a:cs typeface="Times New Roman" panose="02020603050405020304" pitchFamily="18" charset="0"/>
                  </a:rPr>
                  <a:t>$</a:t>
                </a:r>
                <a:r>
                  <a:rPr lang="en-US" sz="4800" b="1" kern="100" dirty="0">
                    <a:solidFill>
                      <a:schemeClr val="accent3"/>
                    </a:solidFill>
                    <a:ea typeface="Calibri" panose="020F0502020204030204" pitchFamily="34" charset="0"/>
                    <a:cs typeface="Times New Roman" panose="02020603050405020304" pitchFamily="18" charset="0"/>
                  </a:rPr>
                  <a:t>50</a:t>
                </a:r>
                <a:r>
                  <a:rPr lang="en-US" sz="3200" b="1" kern="100" dirty="0">
                    <a:solidFill>
                      <a:schemeClr val="accent3"/>
                    </a:solidFill>
                    <a:ea typeface="Calibri" panose="020F0502020204030204" pitchFamily="34" charset="0"/>
                    <a:cs typeface="Times New Roman" panose="02020603050405020304" pitchFamily="18" charset="0"/>
                  </a:rPr>
                  <a:t>K</a:t>
                </a:r>
                <a:endParaRPr lang="en-US" sz="3600" b="1" kern="100" dirty="0">
                  <a:solidFill>
                    <a:schemeClr val="accent3"/>
                  </a:solidFill>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BBEDE6F-3166-DBC6-6A11-B7A8128A4921}"/>
                </a:ext>
              </a:extLst>
            </p:cNvPr>
            <p:cNvSpPr txBox="1"/>
            <p:nvPr/>
          </p:nvSpPr>
          <p:spPr>
            <a:xfrm>
              <a:off x="9433423" y="3125326"/>
              <a:ext cx="1548160" cy="624605"/>
            </a:xfrm>
            <a:prstGeom prst="rect">
              <a:avLst/>
            </a:prstGeom>
            <a:noFill/>
          </p:spPr>
          <p:txBody>
            <a:bodyPr wrap="square" lIns="0" tIns="0" rIns="0" bIns="0">
              <a:noAutofit/>
            </a:bodyPr>
            <a:lstStyle/>
            <a:p>
              <a:r>
                <a:rPr lang="en-US" sz="1600" kern="100" dirty="0">
                  <a:solidFill>
                    <a:schemeClr val="bg1"/>
                  </a:solidFill>
                  <a:latin typeface="Arial" panose="020B0604020202020204" pitchFamily="34" charset="0"/>
                  <a:ea typeface="Calibri" panose="020F0502020204030204" pitchFamily="34" charset="0"/>
                  <a:cs typeface="Arial" panose="020B0604020202020204" pitchFamily="34" charset="0"/>
                </a:rPr>
                <a:t>per employee is what it costs a business each year retirement is delayed </a:t>
              </a:r>
              <a:endParaRPr lang="en-US" sz="1600" baseline="30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830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D34A1E9-E44D-B4A0-B3F7-AB519344A6B9}"/>
              </a:ext>
            </a:extLst>
          </p:cNvPr>
          <p:cNvGrpSpPr/>
          <p:nvPr/>
        </p:nvGrpSpPr>
        <p:grpSpPr>
          <a:xfrm>
            <a:off x="688827" y="1642333"/>
            <a:ext cx="1630754" cy="3718314"/>
            <a:chOff x="637455" y="1788406"/>
            <a:chExt cx="1630754" cy="3718314"/>
          </a:xfrm>
        </p:grpSpPr>
        <p:sp>
          <p:nvSpPr>
            <p:cNvPr id="19" name="Round Single Corner Rectangle 18">
              <a:extLst>
                <a:ext uri="{FF2B5EF4-FFF2-40B4-BE49-F238E27FC236}">
                  <a16:creationId xmlns:a16="http://schemas.microsoft.com/office/drawing/2014/main" id="{66D219DE-AA59-6963-25CA-91CEC340EE2C}"/>
                </a:ext>
              </a:extLst>
            </p:cNvPr>
            <p:cNvSpPr/>
            <p:nvPr/>
          </p:nvSpPr>
          <p:spPr>
            <a:xfrm>
              <a:off x="637455" y="1788406"/>
              <a:ext cx="1630754" cy="1555500"/>
            </a:xfrm>
            <a:prstGeom prst="round1Rect">
              <a:avLst>
                <a:gd name="adj" fmla="val 32343"/>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cxnSp>
          <p:nvCxnSpPr>
            <p:cNvPr id="18" name="Straight Connector 17">
              <a:extLst>
                <a:ext uri="{FF2B5EF4-FFF2-40B4-BE49-F238E27FC236}">
                  <a16:creationId xmlns:a16="http://schemas.microsoft.com/office/drawing/2014/main" id="{99CE42F4-4B0E-12CB-417C-207BD57F0F6B}"/>
                </a:ext>
              </a:extLst>
            </p:cNvPr>
            <p:cNvCxnSpPr/>
            <p:nvPr/>
          </p:nvCxnSpPr>
          <p:spPr>
            <a:xfrm>
              <a:off x="637455" y="1788406"/>
              <a:ext cx="0" cy="371831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8E18E6EB-27DA-0689-51C7-CA96D7EA001D}"/>
              </a:ext>
            </a:extLst>
          </p:cNvPr>
          <p:cNvSpPr txBox="1"/>
          <p:nvPr/>
        </p:nvSpPr>
        <p:spPr>
          <a:xfrm>
            <a:off x="966096" y="4026603"/>
            <a:ext cx="4026525" cy="1766083"/>
          </a:xfrm>
          <a:prstGeom prst="rect">
            <a:avLst/>
          </a:prstGeom>
          <a:noFill/>
          <a:ln>
            <a:noFill/>
          </a:ln>
        </p:spPr>
        <p:txBody>
          <a:bodyPr wrap="square" lIns="0" tIns="0" rIns="0" bIns="0" rtlCol="0" anchor="t">
            <a:noAutofit/>
          </a:bodyPr>
          <a:lstStyle/>
          <a:p>
            <a:pPr marL="0" lvl="2">
              <a:spcAft>
                <a:spcPts val="1200"/>
              </a:spcAft>
            </a:pPr>
            <a:r>
              <a:rPr lang="en-US" sz="1770" kern="0" dirty="0">
                <a:solidFill>
                  <a:schemeClr val="tx2"/>
                </a:solidFill>
              </a:rPr>
              <a:t>Tax preferential savings plans</a:t>
            </a:r>
          </a:p>
          <a:p>
            <a:pPr marL="0" lvl="2">
              <a:spcAft>
                <a:spcPts val="1200"/>
              </a:spcAft>
            </a:pPr>
            <a:r>
              <a:rPr lang="en-US" sz="1770" kern="0" dirty="0">
                <a:solidFill>
                  <a:schemeClr val="tx2"/>
                </a:solidFill>
              </a:rPr>
              <a:t>Focused on accumulation</a:t>
            </a:r>
          </a:p>
          <a:p>
            <a:pPr marL="0" lvl="2">
              <a:spcAft>
                <a:spcPts val="1200"/>
              </a:spcAft>
            </a:pPr>
            <a:r>
              <a:rPr lang="en-US" sz="1770" kern="0" dirty="0">
                <a:solidFill>
                  <a:schemeClr val="tx2"/>
                </a:solidFill>
              </a:rPr>
              <a:t>Standard menus design</a:t>
            </a:r>
          </a:p>
          <a:p>
            <a:pPr marL="0" lvl="2">
              <a:spcAft>
                <a:spcPts val="1200"/>
              </a:spcAft>
            </a:pPr>
            <a:r>
              <a:rPr lang="en-US" sz="1770" kern="0" dirty="0">
                <a:solidFill>
                  <a:schemeClr val="tx2"/>
                </a:solidFill>
              </a:rPr>
              <a:t>Traditional investment options</a:t>
            </a:r>
          </a:p>
        </p:txBody>
      </p:sp>
      <p:sp>
        <p:nvSpPr>
          <p:cNvPr id="3" name="Title 2">
            <a:extLst>
              <a:ext uri="{FF2B5EF4-FFF2-40B4-BE49-F238E27FC236}">
                <a16:creationId xmlns:a16="http://schemas.microsoft.com/office/drawing/2014/main" id="{5D5B62C9-ABCA-5475-4A4C-1450E96C1C84}"/>
              </a:ext>
            </a:extLst>
          </p:cNvPr>
          <p:cNvSpPr>
            <a:spLocks noGrp="1"/>
          </p:cNvSpPr>
          <p:nvPr>
            <p:ph type="title"/>
          </p:nvPr>
        </p:nvSpPr>
        <p:spPr>
          <a:xfrm>
            <a:off x="345123" y="296863"/>
            <a:ext cx="11522074" cy="1227137"/>
          </a:xfrm>
        </p:spPr>
        <p:txBody>
          <a:bodyPr/>
          <a:lstStyle/>
          <a:p>
            <a:r>
              <a:rPr lang="en-US" dirty="0"/>
              <a:t>A tale of two retirement plans</a:t>
            </a:r>
          </a:p>
        </p:txBody>
      </p:sp>
      <p:sp>
        <p:nvSpPr>
          <p:cNvPr id="16" name="Text Placeholder 15">
            <a:extLst>
              <a:ext uri="{FF2B5EF4-FFF2-40B4-BE49-F238E27FC236}">
                <a16:creationId xmlns:a16="http://schemas.microsoft.com/office/drawing/2014/main" id="{74E8E8EC-7851-FF26-AEBF-132C4C6C10DA}"/>
              </a:ext>
            </a:extLst>
          </p:cNvPr>
          <p:cNvSpPr>
            <a:spLocks noGrp="1"/>
          </p:cNvSpPr>
          <p:nvPr>
            <p:ph type="body" sz="quarter" idx="23"/>
          </p:nvPr>
        </p:nvSpPr>
        <p:spPr/>
        <p:txBody>
          <a:bodyPr/>
          <a:lstStyle/>
          <a:p>
            <a:endParaRPr lang="en-US"/>
          </a:p>
        </p:txBody>
      </p:sp>
      <p:pic>
        <p:nvPicPr>
          <p:cNvPr id="2" name="Graphic 1">
            <a:extLst>
              <a:ext uri="{FF2B5EF4-FFF2-40B4-BE49-F238E27FC236}">
                <a16:creationId xmlns:a16="http://schemas.microsoft.com/office/drawing/2014/main" id="{E74CB672-3063-7EA3-9600-0E3417BE9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5290" y="1958501"/>
            <a:ext cx="709528" cy="874535"/>
          </a:xfrm>
          <a:prstGeom prst="rect">
            <a:avLst/>
          </a:prstGeom>
        </p:spPr>
      </p:pic>
      <p:sp>
        <p:nvSpPr>
          <p:cNvPr id="13" name="TextBox 12">
            <a:extLst>
              <a:ext uri="{FF2B5EF4-FFF2-40B4-BE49-F238E27FC236}">
                <a16:creationId xmlns:a16="http://schemas.microsoft.com/office/drawing/2014/main" id="{7ABC2C4E-871C-9DD8-051D-9009ED2ACE6E}"/>
              </a:ext>
            </a:extLst>
          </p:cNvPr>
          <p:cNvSpPr txBox="1"/>
          <p:nvPr/>
        </p:nvSpPr>
        <p:spPr>
          <a:xfrm>
            <a:off x="966097" y="3514001"/>
            <a:ext cx="2479407" cy="470319"/>
          </a:xfrm>
          <a:prstGeom prst="rect">
            <a:avLst/>
          </a:prstGeom>
          <a:noFill/>
        </p:spPr>
        <p:txBody>
          <a:bodyPr wrap="square" lIns="0" tIns="0" rIns="0" bIns="0">
            <a:noAutofit/>
          </a:bodyPr>
          <a:lstStyle/>
          <a:p>
            <a:pPr>
              <a:spcAft>
                <a:spcPts val="600"/>
              </a:spcAft>
            </a:pPr>
            <a:r>
              <a:rPr lang="en-US" sz="2000" b="1" dirty="0"/>
              <a:t>Savings plans</a:t>
            </a:r>
          </a:p>
        </p:txBody>
      </p:sp>
      <p:grpSp>
        <p:nvGrpSpPr>
          <p:cNvPr id="21" name="Group 20">
            <a:extLst>
              <a:ext uri="{FF2B5EF4-FFF2-40B4-BE49-F238E27FC236}">
                <a16:creationId xmlns:a16="http://schemas.microsoft.com/office/drawing/2014/main" id="{A40FF0FC-DC71-AC8C-375F-3B1BF1C55D3C}"/>
              </a:ext>
            </a:extLst>
          </p:cNvPr>
          <p:cNvGrpSpPr/>
          <p:nvPr/>
        </p:nvGrpSpPr>
        <p:grpSpPr>
          <a:xfrm>
            <a:off x="5951292" y="1642333"/>
            <a:ext cx="1630754" cy="3718314"/>
            <a:chOff x="637455" y="1788406"/>
            <a:chExt cx="1630754" cy="3718314"/>
          </a:xfrm>
        </p:grpSpPr>
        <p:sp>
          <p:nvSpPr>
            <p:cNvPr id="22" name="Round Single Corner Rectangle 21">
              <a:extLst>
                <a:ext uri="{FF2B5EF4-FFF2-40B4-BE49-F238E27FC236}">
                  <a16:creationId xmlns:a16="http://schemas.microsoft.com/office/drawing/2014/main" id="{A7C0AD24-28C0-5A9F-8BE8-4254A24E9798}"/>
                </a:ext>
              </a:extLst>
            </p:cNvPr>
            <p:cNvSpPr/>
            <p:nvPr/>
          </p:nvSpPr>
          <p:spPr>
            <a:xfrm>
              <a:off x="637455" y="1788406"/>
              <a:ext cx="1630754" cy="1555500"/>
            </a:xfrm>
            <a:prstGeom prst="round1Rect">
              <a:avLst>
                <a:gd name="adj" fmla="val 32343"/>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cxnSp>
          <p:nvCxnSpPr>
            <p:cNvPr id="23" name="Straight Connector 22">
              <a:extLst>
                <a:ext uri="{FF2B5EF4-FFF2-40B4-BE49-F238E27FC236}">
                  <a16:creationId xmlns:a16="http://schemas.microsoft.com/office/drawing/2014/main" id="{E1B88B1F-63C8-3847-7782-2773E8F7DD0A}"/>
                </a:ext>
              </a:extLst>
            </p:cNvPr>
            <p:cNvCxnSpPr/>
            <p:nvPr/>
          </p:nvCxnSpPr>
          <p:spPr>
            <a:xfrm>
              <a:off x="637455" y="1788406"/>
              <a:ext cx="0" cy="371831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grpSp>
      <p:pic>
        <p:nvPicPr>
          <p:cNvPr id="4" name="Graphic 3">
            <a:extLst>
              <a:ext uri="{FF2B5EF4-FFF2-40B4-BE49-F238E27FC236}">
                <a16:creationId xmlns:a16="http://schemas.microsoft.com/office/drawing/2014/main" id="{E6B2E9AA-DB89-76C7-D0F6-D539403C5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4361" y="2045955"/>
            <a:ext cx="724616" cy="771874"/>
          </a:xfrm>
          <a:prstGeom prst="rect">
            <a:avLst/>
          </a:prstGeom>
        </p:spPr>
      </p:pic>
      <p:sp>
        <p:nvSpPr>
          <p:cNvPr id="24" name="TextBox 23">
            <a:extLst>
              <a:ext uri="{FF2B5EF4-FFF2-40B4-BE49-F238E27FC236}">
                <a16:creationId xmlns:a16="http://schemas.microsoft.com/office/drawing/2014/main" id="{E30667E8-77A9-C2A3-6F1C-C1AD5B1FB4F2}"/>
              </a:ext>
            </a:extLst>
          </p:cNvPr>
          <p:cNvSpPr txBox="1"/>
          <p:nvPr/>
        </p:nvSpPr>
        <p:spPr>
          <a:xfrm>
            <a:off x="6321867" y="4026603"/>
            <a:ext cx="4445659" cy="1766083"/>
          </a:xfrm>
          <a:prstGeom prst="rect">
            <a:avLst/>
          </a:prstGeom>
          <a:noFill/>
          <a:ln>
            <a:noFill/>
          </a:ln>
        </p:spPr>
        <p:txBody>
          <a:bodyPr wrap="square" lIns="0" tIns="0" rIns="0" bIns="0" rtlCol="0" anchor="t">
            <a:noAutofit/>
          </a:bodyPr>
          <a:lstStyle/>
          <a:p>
            <a:pPr marL="0" lvl="2">
              <a:spcAft>
                <a:spcPts val="1059"/>
              </a:spcAft>
            </a:pPr>
            <a:r>
              <a:rPr lang="en-US" sz="1765" kern="0" dirty="0">
                <a:solidFill>
                  <a:schemeClr val="tx2"/>
                </a:solidFill>
              </a:rPr>
              <a:t>Spans accumulation and decumulation</a:t>
            </a:r>
          </a:p>
          <a:p>
            <a:pPr marL="0" lvl="2">
              <a:spcAft>
                <a:spcPts val="1059"/>
              </a:spcAft>
            </a:pPr>
            <a:r>
              <a:rPr lang="en-US" sz="1765" kern="0" dirty="0">
                <a:solidFill>
                  <a:schemeClr val="tx2"/>
                </a:solidFill>
              </a:rPr>
              <a:t>Provides lifetime income</a:t>
            </a:r>
          </a:p>
          <a:p>
            <a:pPr marL="0" lvl="2">
              <a:spcAft>
                <a:spcPts val="1059"/>
              </a:spcAft>
            </a:pPr>
            <a:r>
              <a:rPr lang="en-US" sz="1765" kern="0" dirty="0">
                <a:solidFill>
                  <a:schemeClr val="tx2"/>
                </a:solidFill>
              </a:rPr>
              <a:t>Integrates holistic financial wellness</a:t>
            </a:r>
          </a:p>
        </p:txBody>
      </p:sp>
      <p:sp>
        <p:nvSpPr>
          <p:cNvPr id="25" name="TextBox 24">
            <a:extLst>
              <a:ext uri="{FF2B5EF4-FFF2-40B4-BE49-F238E27FC236}">
                <a16:creationId xmlns:a16="http://schemas.microsoft.com/office/drawing/2014/main" id="{772A7F7C-FAC2-CFD7-8817-00F43E475C0C}"/>
              </a:ext>
            </a:extLst>
          </p:cNvPr>
          <p:cNvSpPr txBox="1"/>
          <p:nvPr/>
        </p:nvSpPr>
        <p:spPr>
          <a:xfrm>
            <a:off x="6321868" y="3514001"/>
            <a:ext cx="2479407" cy="470319"/>
          </a:xfrm>
          <a:prstGeom prst="rect">
            <a:avLst/>
          </a:prstGeom>
          <a:noFill/>
        </p:spPr>
        <p:txBody>
          <a:bodyPr wrap="square" lIns="0" tIns="0" rIns="0" bIns="0">
            <a:noAutofit/>
          </a:bodyPr>
          <a:lstStyle/>
          <a:p>
            <a:pPr>
              <a:spcAft>
                <a:spcPts val="529"/>
              </a:spcAft>
            </a:pPr>
            <a:r>
              <a:rPr lang="en-US" sz="2000" b="1" dirty="0"/>
              <a:t>Retirement plans </a:t>
            </a:r>
          </a:p>
        </p:txBody>
      </p:sp>
    </p:spTree>
    <p:extLst>
      <p:ext uri="{BB962C8B-B14F-4D97-AF65-F5344CB8AC3E}">
        <p14:creationId xmlns:p14="http://schemas.microsoft.com/office/powerpoint/2010/main" val="403360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83112924"/>
              </p:ext>
            </p:extLst>
          </p:nvPr>
        </p:nvGraphicFramePr>
        <p:xfrm>
          <a:off x="3277945" y="1849696"/>
          <a:ext cx="8579092" cy="3840480"/>
        </p:xfrm>
        <a:graphic>
          <a:graphicData uri="http://schemas.openxmlformats.org/drawingml/2006/table">
            <a:tbl>
              <a:tblPr>
                <a:tableStyleId>{5C22544A-7EE6-4342-B048-85BDC9FD1C3A}</a:tableStyleId>
              </a:tblPr>
              <a:tblGrid>
                <a:gridCol w="746285">
                  <a:extLst>
                    <a:ext uri="{9D8B030D-6E8A-4147-A177-3AD203B41FA5}">
                      <a16:colId xmlns:a16="http://schemas.microsoft.com/office/drawing/2014/main" val="210872220"/>
                    </a:ext>
                  </a:extLst>
                </a:gridCol>
                <a:gridCol w="7832807">
                  <a:extLst>
                    <a:ext uri="{9D8B030D-6E8A-4147-A177-3AD203B41FA5}">
                      <a16:colId xmlns:a16="http://schemas.microsoft.com/office/drawing/2014/main" val="389255491"/>
                    </a:ext>
                  </a:extLst>
                </a:gridCol>
              </a:tblGrid>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Does the plan want to be a savings plan or a retirement plan? Why?</a:t>
                      </a:r>
                    </a:p>
                  </a:txBody>
                  <a:tcPr marL="80682" marR="80682" marT="40341" marB="4034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58607"/>
                  </a:ext>
                </a:extLst>
              </a:tr>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How will they define/redefine their success measurements?</a:t>
                      </a: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54551"/>
                  </a:ext>
                </a:extLst>
              </a:tr>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Does the plan have fiduciary alignment across the committee?</a:t>
                      </a: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182810"/>
                  </a:ext>
                </a:extLst>
              </a:tr>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How will the plan optimize their client communications strategy?</a:t>
                      </a: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71456"/>
                  </a:ext>
                </a:extLst>
              </a:tr>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How will lifetime income align with the existing investment structure?</a:t>
                      </a:r>
                    </a:p>
                  </a:txBody>
                  <a:tcPr marL="80682" marR="80682" marT="40341" marB="4034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4522663"/>
                  </a:ext>
                </a:extLst>
              </a:tr>
              <a:tr h="640080">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endParaRPr kumimoji="0" lang="en-US" sz="1800" b="0" i="0" u="none" strike="noStrike" kern="1200" cap="none" spc="0" normalizeH="0" baseline="0" noProof="0" dirty="0">
                        <a:ln>
                          <a:noFill/>
                        </a:ln>
                        <a:solidFill>
                          <a:srgbClr val="263746"/>
                        </a:solidFill>
                        <a:effectLst/>
                        <a:uLnTx/>
                        <a:uFillTx/>
                        <a:latin typeface="+mn-lt"/>
                        <a:ea typeface="+mn-ea"/>
                        <a:cs typeface="+mn-cs"/>
                      </a:endParaRPr>
                    </a:p>
                  </a:txBody>
                  <a:tcPr marL="80682" marR="80682" marT="40341" marB="40341" anchor="ctr">
                    <a:lnL w="12700" cmpd="sng">
                      <a:noFill/>
                    </a:lnL>
                    <a:lnR w="12700" cmpd="sng">
                      <a:noFill/>
                    </a:lnR>
                    <a:lnT w="63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09412" rtl="0" eaLnBrk="1" fontAlgn="auto" latinLnBrk="0" hangingPunct="1">
                        <a:lnSpc>
                          <a:spcPct val="100000"/>
                        </a:lnSpc>
                        <a:spcBef>
                          <a:spcPts val="0"/>
                        </a:spcBef>
                        <a:spcAft>
                          <a:spcPts val="2400"/>
                        </a:spcAft>
                        <a:buClrTx/>
                        <a:buSzTx/>
                        <a:buFontTx/>
                        <a:buNone/>
                        <a:tabLst/>
                        <a:defRPr/>
                      </a:pPr>
                      <a:r>
                        <a:rPr kumimoji="0" lang="en-US" sz="1800" b="0" i="0" u="none" strike="noStrike" kern="1200" cap="none" spc="0" normalizeH="0" baseline="0" noProof="0" dirty="0">
                          <a:ln>
                            <a:noFill/>
                          </a:ln>
                          <a:solidFill>
                            <a:srgbClr val="263746"/>
                          </a:solidFill>
                          <a:effectLst/>
                          <a:uLnTx/>
                          <a:uFillTx/>
                          <a:latin typeface="+mn-lt"/>
                          <a:ea typeface="+mn-ea"/>
                          <a:cs typeface="+mn-cs"/>
                        </a:rPr>
                        <a:t>Will changes be needed to the plan documents/IPS? </a:t>
                      </a:r>
                    </a:p>
                  </a:txBody>
                  <a:tcPr marL="80682" marR="80682" marT="40341" marB="40341" anchor="ctr">
                    <a:lnL w="12700" cmpd="sng">
                      <a:noFill/>
                    </a:lnL>
                    <a:lnR w="12700" cmpd="sng">
                      <a:noFill/>
                    </a:lnR>
                    <a:lnT w="63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778059"/>
                  </a:ext>
                </a:extLst>
              </a:tr>
            </a:tbl>
          </a:graphicData>
        </a:graphic>
      </p:graphicFrame>
      <p:sp>
        <p:nvSpPr>
          <p:cNvPr id="10" name="Round Single Corner Rectangle 9">
            <a:extLst>
              <a:ext uri="{FF2B5EF4-FFF2-40B4-BE49-F238E27FC236}">
                <a16:creationId xmlns:a16="http://schemas.microsoft.com/office/drawing/2014/main" id="{45DE2D01-3CF2-4662-0E59-978F3B3BA6D1}"/>
              </a:ext>
            </a:extLst>
          </p:cNvPr>
          <p:cNvSpPr/>
          <p:nvPr/>
        </p:nvSpPr>
        <p:spPr>
          <a:xfrm>
            <a:off x="628480" y="1990505"/>
            <a:ext cx="2035874" cy="2035874"/>
          </a:xfrm>
          <a:prstGeom prst="round1Rect">
            <a:avLst>
              <a:gd name="adj" fmla="val 27896"/>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cxnSp>
        <p:nvCxnSpPr>
          <p:cNvPr id="16" name="Straight Connector 15">
            <a:extLst>
              <a:ext uri="{FF2B5EF4-FFF2-40B4-BE49-F238E27FC236}">
                <a16:creationId xmlns:a16="http://schemas.microsoft.com/office/drawing/2014/main" id="{BB0C02FD-C239-EDE1-5B50-64F8E0B1C55F}"/>
              </a:ext>
            </a:extLst>
          </p:cNvPr>
          <p:cNvCxnSpPr>
            <a:cxnSpLocks/>
            <a:stCxn id="10" idx="3"/>
          </p:cNvCxnSpPr>
          <p:nvPr/>
        </p:nvCxnSpPr>
        <p:spPr>
          <a:xfrm>
            <a:off x="2664354" y="3008442"/>
            <a:ext cx="613591"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C3F220B-F032-972A-CF39-CA65EE063F9A}"/>
              </a:ext>
            </a:extLst>
          </p:cNvPr>
          <p:cNvCxnSpPr>
            <a:cxnSpLocks/>
          </p:cNvCxnSpPr>
          <p:nvPr/>
        </p:nvCxnSpPr>
        <p:spPr>
          <a:xfrm>
            <a:off x="3287713" y="1932732"/>
            <a:ext cx="0" cy="3757444"/>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9BA43917-13E1-4E75-A8D0-85ED13224525}"/>
              </a:ext>
            </a:extLst>
          </p:cNvPr>
          <p:cNvSpPr>
            <a:spLocks noGrp="1"/>
          </p:cNvSpPr>
          <p:nvPr>
            <p:ph type="title"/>
          </p:nvPr>
        </p:nvSpPr>
        <p:spPr>
          <a:xfrm>
            <a:off x="345123" y="296863"/>
            <a:ext cx="11522074" cy="1227137"/>
          </a:xfrm>
        </p:spPr>
        <p:txBody>
          <a:bodyPr/>
          <a:lstStyle/>
          <a:p>
            <a:r>
              <a:rPr lang="en-US" dirty="0"/>
              <a:t>Client conversations</a:t>
            </a:r>
          </a:p>
        </p:txBody>
      </p:sp>
      <p:sp>
        <p:nvSpPr>
          <p:cNvPr id="18" name="Text Placeholder 17">
            <a:extLst>
              <a:ext uri="{FF2B5EF4-FFF2-40B4-BE49-F238E27FC236}">
                <a16:creationId xmlns:a16="http://schemas.microsoft.com/office/drawing/2014/main" id="{15F5C96D-ADCF-F118-EEB1-D0C66A347BAE}"/>
              </a:ext>
            </a:extLst>
          </p:cNvPr>
          <p:cNvSpPr>
            <a:spLocks noGrp="1"/>
          </p:cNvSpPr>
          <p:nvPr>
            <p:ph type="body" sz="quarter" idx="23"/>
          </p:nvPr>
        </p:nvSpPr>
        <p:spPr/>
        <p:txBody>
          <a:bodyPr/>
          <a:lstStyle/>
          <a:p>
            <a:endParaRPr lang="en-US"/>
          </a:p>
        </p:txBody>
      </p:sp>
      <p:sp>
        <p:nvSpPr>
          <p:cNvPr id="24" name="TextBox 23"/>
          <p:cNvSpPr txBox="1"/>
          <p:nvPr/>
        </p:nvSpPr>
        <p:spPr>
          <a:xfrm>
            <a:off x="628480" y="4182316"/>
            <a:ext cx="2035874" cy="941294"/>
          </a:xfrm>
          <a:prstGeom prst="rect">
            <a:avLst/>
          </a:prstGeom>
          <a:noFill/>
        </p:spPr>
        <p:txBody>
          <a:bodyPr wrap="square" lIns="0" tIns="0" rIns="0" bIns="0" rtlCol="0" anchor="ctr">
            <a:noAutofit/>
          </a:bodyPr>
          <a:lstStyle/>
          <a:p>
            <a:pPr algn="ctr"/>
            <a:r>
              <a:rPr lang="en-US" sz="1588" dirty="0">
                <a:solidFill>
                  <a:schemeClr val="accent2"/>
                </a:solidFill>
                <a:latin typeface="Arial" panose="020B0604020202020204" pitchFamily="34" charset="0"/>
                <a:cs typeface="Arial" panose="020B0604020202020204" pitchFamily="34" charset="0"/>
              </a:rPr>
              <a:t>THE</a:t>
            </a:r>
            <a:r>
              <a:rPr lang="en-US" sz="1765" b="1" dirty="0">
                <a:solidFill>
                  <a:schemeClr val="accent2"/>
                </a:solidFill>
              </a:rPr>
              <a:t> </a:t>
            </a:r>
          </a:p>
          <a:p>
            <a:pPr algn="ctr"/>
            <a:r>
              <a:rPr lang="en-US" sz="2824" b="1" dirty="0">
                <a:solidFill>
                  <a:schemeClr val="accent2"/>
                </a:solidFill>
              </a:rPr>
              <a:t>Plan </a:t>
            </a:r>
            <a:endParaRPr lang="en-US" sz="2647" b="1" dirty="0">
              <a:solidFill>
                <a:schemeClr val="accent2"/>
              </a:solidFill>
            </a:endParaRPr>
          </a:p>
        </p:txBody>
      </p:sp>
      <p:grpSp>
        <p:nvGrpSpPr>
          <p:cNvPr id="22" name="Group 21">
            <a:extLst>
              <a:ext uri="{FF2B5EF4-FFF2-40B4-BE49-F238E27FC236}">
                <a16:creationId xmlns:a16="http://schemas.microsoft.com/office/drawing/2014/main" id="{9833F1B3-DE06-3C52-4CB3-E92BB8AD5CF4}"/>
              </a:ext>
            </a:extLst>
          </p:cNvPr>
          <p:cNvGrpSpPr/>
          <p:nvPr/>
        </p:nvGrpSpPr>
        <p:grpSpPr>
          <a:xfrm>
            <a:off x="3557367" y="2005817"/>
            <a:ext cx="245756" cy="3543920"/>
            <a:chOff x="3557367" y="2005817"/>
            <a:chExt cx="245756" cy="3543920"/>
          </a:xfrm>
        </p:grpSpPr>
        <p:sp>
          <p:nvSpPr>
            <p:cNvPr id="2" name="Triangle 1">
              <a:extLst>
                <a:ext uri="{FF2B5EF4-FFF2-40B4-BE49-F238E27FC236}">
                  <a16:creationId xmlns:a16="http://schemas.microsoft.com/office/drawing/2014/main" id="{DE3A9C0F-EEF8-440C-9755-F738FDFA788D}"/>
                </a:ext>
              </a:extLst>
            </p:cNvPr>
            <p:cNvSpPr/>
            <p:nvPr/>
          </p:nvSpPr>
          <p:spPr>
            <a:xfrm rot="5400000">
              <a:off x="3504843" y="2058341"/>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6" name="Triangle 5">
              <a:extLst>
                <a:ext uri="{FF2B5EF4-FFF2-40B4-BE49-F238E27FC236}">
                  <a16:creationId xmlns:a16="http://schemas.microsoft.com/office/drawing/2014/main" id="{BD5F6EB2-AAC8-84AC-56F4-EF915F6E831D}"/>
                </a:ext>
              </a:extLst>
            </p:cNvPr>
            <p:cNvSpPr/>
            <p:nvPr/>
          </p:nvSpPr>
          <p:spPr>
            <a:xfrm rot="5400000">
              <a:off x="3504843" y="2696964"/>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2" name="Triangle 11">
              <a:extLst>
                <a:ext uri="{FF2B5EF4-FFF2-40B4-BE49-F238E27FC236}">
                  <a16:creationId xmlns:a16="http://schemas.microsoft.com/office/drawing/2014/main" id="{6D40F5AB-AB56-ECED-7050-219CCBED9195}"/>
                </a:ext>
              </a:extLst>
            </p:cNvPr>
            <p:cNvSpPr/>
            <p:nvPr/>
          </p:nvSpPr>
          <p:spPr>
            <a:xfrm rot="5400000">
              <a:off x="3504843" y="3335587"/>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3" name="Triangle 12">
              <a:extLst>
                <a:ext uri="{FF2B5EF4-FFF2-40B4-BE49-F238E27FC236}">
                  <a16:creationId xmlns:a16="http://schemas.microsoft.com/office/drawing/2014/main" id="{80C4ED1B-A791-0E34-40AD-E6A644415A65}"/>
                </a:ext>
              </a:extLst>
            </p:cNvPr>
            <p:cNvSpPr/>
            <p:nvPr/>
          </p:nvSpPr>
          <p:spPr>
            <a:xfrm rot="5400000">
              <a:off x="3504843" y="3974210"/>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4" name="Triangle 13">
              <a:extLst>
                <a:ext uri="{FF2B5EF4-FFF2-40B4-BE49-F238E27FC236}">
                  <a16:creationId xmlns:a16="http://schemas.microsoft.com/office/drawing/2014/main" id="{7C362BF0-ED11-2605-121E-B71D2EE24DB5}"/>
                </a:ext>
              </a:extLst>
            </p:cNvPr>
            <p:cNvSpPr/>
            <p:nvPr/>
          </p:nvSpPr>
          <p:spPr>
            <a:xfrm rot="5400000">
              <a:off x="3504843" y="4612833"/>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5" name="Triangle 14">
              <a:extLst>
                <a:ext uri="{FF2B5EF4-FFF2-40B4-BE49-F238E27FC236}">
                  <a16:creationId xmlns:a16="http://schemas.microsoft.com/office/drawing/2014/main" id="{A273C9D9-63F3-4862-C0F7-9C67A8CBC91F}"/>
                </a:ext>
              </a:extLst>
            </p:cNvPr>
            <p:cNvSpPr/>
            <p:nvPr/>
          </p:nvSpPr>
          <p:spPr>
            <a:xfrm rot="5400000">
              <a:off x="3504843" y="5251458"/>
              <a:ext cx="350803" cy="245756"/>
            </a:xfrm>
            <a:prstGeom prst="triangl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grpSp>
      <p:pic>
        <p:nvPicPr>
          <p:cNvPr id="19" name="Graphic 18">
            <a:extLst>
              <a:ext uri="{FF2B5EF4-FFF2-40B4-BE49-F238E27FC236}">
                <a16:creationId xmlns:a16="http://schemas.microsoft.com/office/drawing/2014/main" id="{8599D6E7-F003-912D-5B92-631C0F3985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5748" y="2528900"/>
            <a:ext cx="913428" cy="924355"/>
          </a:xfrm>
          <a:prstGeom prst="rect">
            <a:avLst/>
          </a:prstGeom>
        </p:spPr>
      </p:pic>
    </p:spTree>
    <p:extLst>
      <p:ext uri="{BB962C8B-B14F-4D97-AF65-F5344CB8AC3E}">
        <p14:creationId xmlns:p14="http://schemas.microsoft.com/office/powerpoint/2010/main" val="325865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345123" y="296863"/>
            <a:ext cx="11522074" cy="1227137"/>
          </a:xfrm>
        </p:spPr>
        <p:txBody>
          <a:bodyPr/>
          <a:lstStyle/>
          <a:p>
            <a:r>
              <a:rPr lang="en-US" dirty="0"/>
              <a:t>Important information</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3"/>
          </p:nvPr>
        </p:nvSpPr>
        <p:spPr>
          <a:xfrm>
            <a:off x="344489" y="1773237"/>
            <a:ext cx="11522074" cy="4787899"/>
          </a:xfrm>
        </p:spPr>
        <p:txBody>
          <a:bodyPr/>
          <a:lstStyle/>
          <a:p>
            <a:pPr>
              <a:lnSpc>
                <a:spcPts val="1100"/>
              </a:lnSpc>
            </a:pPr>
            <a:r>
              <a:rPr lang="en-US" sz="1050" dirty="0"/>
              <a:t>Any guarantees are backed by the claims-paying ability of the issuing company. Annuity contracts and certificates are issued by Teachers Insurance and Annuity Association of America (TIAA). </a:t>
            </a:r>
          </a:p>
          <a:p>
            <a:pPr>
              <a:lnSpc>
                <a:spcPts val="1100"/>
              </a:lnSpc>
            </a:pPr>
            <a:r>
              <a:rPr lang="en-US" sz="1050"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Past performance is no guarantee of future results. Investing involves risk; principal loss is possible.</a:t>
            </a:r>
          </a:p>
          <a:p>
            <a:pPr>
              <a:lnSpc>
                <a:spcPts val="1100"/>
              </a:lnSpc>
            </a:pPr>
            <a:r>
              <a:rPr lang="en-US" sz="1050"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pPr>
              <a:lnSpc>
                <a:spcPts val="1100"/>
              </a:lnSpc>
            </a:pPr>
            <a:r>
              <a:rPr lang="en-US" sz="1050" dirty="0"/>
              <a:t>Please note that this information should not replace a client’s consultation with a tax professional regarding their tax situation. Nuveen is not a tax advisor. Clients should consult their professional advisors before making any tax or investment decisions. </a:t>
            </a:r>
          </a:p>
          <a:p>
            <a:pPr>
              <a:lnSpc>
                <a:spcPts val="1100"/>
              </a:lnSpc>
            </a:pPr>
            <a:r>
              <a:rPr lang="en-US" sz="1050" dirty="0"/>
              <a:t>Nuveen, LLC provides investment solutions through its investment specialists.</a:t>
            </a:r>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endParaRPr lang="en-US" sz="1050" dirty="0"/>
          </a:p>
          <a:p>
            <a:pPr>
              <a:lnSpc>
                <a:spcPts val="1100"/>
              </a:lnSpc>
            </a:pPr>
            <a:r>
              <a:rPr lang="en-US"/>
              <a:t>5655569 </a:t>
            </a:r>
            <a:endParaRPr lang="en-US" sz="1050" b="1" dirty="0"/>
          </a:p>
        </p:txBody>
      </p:sp>
    </p:spTree>
    <p:extLst>
      <p:ext uri="{BB962C8B-B14F-4D97-AF65-F5344CB8AC3E}">
        <p14:creationId xmlns:p14="http://schemas.microsoft.com/office/powerpoint/2010/main" val="3951970720"/>
      </p:ext>
    </p:extLst>
  </p:cSld>
  <p:clrMapOvr>
    <a:masterClrMapping/>
  </p:clrMapOvr>
</p:sld>
</file>

<file path=ppt/theme/theme1.xml><?xml version="1.0" encoding="utf-8"?>
<a:theme xmlns:a="http://schemas.openxmlformats.org/drawingml/2006/main" name="Nuveen 2025">
  <a:themeElements>
    <a:clrScheme name="Custom 5">
      <a:dk1>
        <a:srgbClr val="00313C"/>
      </a:dk1>
      <a:lt1>
        <a:srgbClr val="FFFFFF"/>
      </a:lt1>
      <a:dk2>
        <a:srgbClr val="00313C"/>
      </a:dk2>
      <a:lt2>
        <a:srgbClr val="BABCBC"/>
      </a:lt2>
      <a:accent1>
        <a:srgbClr val="FF8D19"/>
      </a:accent1>
      <a:accent2>
        <a:srgbClr val="00313C"/>
      </a:accent2>
      <a:accent3>
        <a:srgbClr val="C3D62E"/>
      </a:accent3>
      <a:accent4>
        <a:srgbClr val="00AD97"/>
      </a:accent4>
      <a:accent5>
        <a:srgbClr val="BABCBC"/>
      </a:accent5>
      <a:accent6>
        <a:srgbClr val="747476"/>
      </a:accent6>
      <a:hlink>
        <a:srgbClr val="FF8D19"/>
      </a:hlink>
      <a:folHlink>
        <a:srgbClr val="FF8D19"/>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300" dirty="0" smtClean="0"/>
        </a:defPPr>
      </a:lstStyle>
    </a:txDef>
  </a:objectDefaults>
  <a:extraClrSchemeLst/>
  <a:custClrLst>
    <a:custClr name="Clementine">
      <a:srgbClr val="FF8D19"/>
    </a:custClr>
    <a:custClr name="Clementine 02">
      <a:srgbClr val="FFC764"/>
    </a:custClr>
    <a:custClr name="Clementine 03">
      <a:srgbClr val="BC4C00"/>
    </a:custClr>
    <a:custClr name="Clementine 04">
      <a:srgbClr val="662A14"/>
    </a:custClr>
    <a:custClr name="Clementine Complement 01">
      <a:srgbClr val="E9E2D5"/>
    </a:custClr>
    <a:custClr name="Clementine Complement 02">
      <a:srgbClr val="898179"/>
    </a:custClr>
    <a:custClr name="Cloud">
      <a:srgbClr val="00313C"/>
    </a:custClr>
    <a:custClr name="Cloud 02">
      <a:srgbClr val="B0E7EA"/>
    </a:custClr>
    <a:custClr name="Cloud 03">
      <a:srgbClr val="40C5D3"/>
    </a:custClr>
    <a:custClr name="Cloud 04">
      <a:srgbClr val="02889E"/>
    </a:custClr>
    <a:custClr name="Cloud Complement 01">
      <a:srgbClr val="BABCBC"/>
    </a:custClr>
    <a:custClr name="Cloud Complement 02">
      <a:srgbClr val="8A8A8D"/>
    </a:custClr>
    <a:custClr name="Prairie">
      <a:srgbClr val="C3D62E"/>
    </a:custClr>
    <a:custClr name="Prairie 02">
      <a:srgbClr val="D9F270"/>
    </a:custClr>
    <a:custClr name="Prairie 03">
      <a:srgbClr val="859910"/>
    </a:custClr>
    <a:custClr name="Prairie 04">
      <a:srgbClr val="46560D"/>
    </a:custClr>
    <a:custClr name="Prairie Complement 01">
      <a:srgbClr val="E3E5DC"/>
    </a:custClr>
    <a:custClr name="Prairie Complement 02">
      <a:srgbClr val="B1B2A1"/>
    </a:custClr>
    <a:custClr name="Marine">
      <a:srgbClr val="00AD97"/>
    </a:custClr>
  </a:custClrLst>
  <a:extLst>
    <a:ext uri="{05A4C25C-085E-4340-85A3-A5531E510DB2}">
      <thm15:themeFamily xmlns:thm15="http://schemas.microsoft.com/office/thememl/2012/main" name="Nuveen_PPT Template_16x9_Final[83]  -  Read-Only" id="{CF904060-16A5-6947-BEBA-72303D7D0664}" vid="{30E2AADF-94E2-734E-AAD8-E354FEACFF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8" ma:contentTypeDescription="Create a new document." ma:contentTypeScope="" ma:versionID="6aaea15319e716a2c7e552a053d098fd">
  <xsd:schema xmlns:xsd="http://www.w3.org/2001/XMLSchema" xmlns:xs="http://www.w3.org/2001/XMLSchema" xmlns:p="http://schemas.microsoft.com/office/2006/metadata/properties" xmlns:ns1="http://schemas.microsoft.com/sharepoint/v3" xmlns:ns2="383c6cdf-da49-48e2-9624-06d20b59bcdf" xmlns:ns3="c79e9e08-a3e3-44cd-b0b9-6de56c592b9b" targetNamespace="http://schemas.microsoft.com/office/2006/metadata/properties" ma:root="true" ma:fieldsID="ac60e5b41c9c43f684fddf2187b49ce2" ns1:_="" ns2:_="" ns3:_="">
    <xsd:import namespace="http://schemas.microsoft.com/sharepoint/v3"/>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83c6cdf-da49-48e2-9624-06d20b59bcdf">
      <Terms xmlns="http://schemas.microsoft.com/office/infopath/2007/PartnerControls"/>
    </lcf76f155ced4ddcb4097134ff3c332f>
    <_ip_UnifiedCompliancePolicyProperties xmlns="http://schemas.microsoft.com/sharepoint/v3" xsi:nil="true"/>
    <TaxCatchAll xmlns="c79e9e08-a3e3-44cd-b0b9-6de56c592b9b" xsi:nil="true"/>
  </documentManagement>
</p:properties>
</file>

<file path=customXml/itemProps1.xml><?xml version="1.0" encoding="utf-8"?>
<ds:datastoreItem xmlns:ds="http://schemas.openxmlformats.org/officeDocument/2006/customXml" ds:itemID="{C3E07766-954C-4F5B-858C-DA73861D4041}">
  <ds:schemaRefs>
    <ds:schemaRef ds:uri="http://schemas.microsoft.com/sharepoint/v3/contenttype/forms"/>
  </ds:schemaRefs>
</ds:datastoreItem>
</file>

<file path=customXml/itemProps2.xml><?xml version="1.0" encoding="utf-8"?>
<ds:datastoreItem xmlns:ds="http://schemas.openxmlformats.org/officeDocument/2006/customXml" ds:itemID="{39B7A174-72E4-48C8-9CB6-563CF6A3E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EC78B1-9771-4640-B6F5-2AE819F61495}">
  <ds:schemaRefs>
    <ds:schemaRef ds:uri="c79e9e08-a3e3-44cd-b0b9-6de56c592b9b"/>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383c6cdf-da49-48e2-9624-06d20b59bc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Nuveen 2025</Template>
  <TotalTime>3272</TotalTime>
  <Words>1161</Words>
  <Application>Microsoft Office PowerPoint</Application>
  <PresentationFormat>Widescreen</PresentationFormat>
  <Paragraphs>117</Paragraphs>
  <Slides>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Arial Narrow</vt:lpstr>
      <vt:lpstr>Calibri</vt:lpstr>
      <vt:lpstr>Courier New</vt:lpstr>
      <vt:lpstr>Georgia</vt:lpstr>
      <vt:lpstr>Google Sans</vt:lpstr>
      <vt:lpstr>Symbol</vt:lpstr>
      <vt:lpstr>System Font Regular</vt:lpstr>
      <vt:lpstr>Nuveen 2025</vt:lpstr>
      <vt:lpstr>Consider why plan sponsors offer a retirement plan</vt:lpstr>
      <vt:lpstr>Why do plan sponsors offer a retirement plan?</vt:lpstr>
      <vt:lpstr>Why it’s important to recruit, retain and retire</vt:lpstr>
      <vt:lpstr>The relucent retiree</vt:lpstr>
      <vt:lpstr>A tale of two retirement plans</vt:lpstr>
      <vt:lpstr>Client conversations</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Carlson, Kris</dc:creator>
  <cp:lastModifiedBy>Faiella, Stephanie</cp:lastModifiedBy>
  <cp:revision>9</cp:revision>
  <dcterms:created xsi:type="dcterms:W3CDTF">2026-02-23T22:22:54Z</dcterms:created>
  <dcterms:modified xsi:type="dcterms:W3CDTF">2026-06-25T21:07:12Z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MediaServiceImageTags">
    <vt:lpwstr/>
  </property>
  <property fmtid="{D5CDD505-2E9C-101B-9397-08002B2CF9AE}" pid="4" name="MSIP_Label_923fbcac-c1a0-42ae-9212-22391b0bb07a_Enabled">
    <vt:lpwstr>true</vt:lpwstr>
  </property>
  <property fmtid="{D5CDD505-2E9C-101B-9397-08002B2CF9AE}" pid="5" name="MSIP_Label_923fbcac-c1a0-42ae-9212-22391b0bb07a_SetDate">
    <vt:lpwstr>2026-06-25T20:56:57Z</vt:lpwstr>
  </property>
  <property fmtid="{D5CDD505-2E9C-101B-9397-08002B2CF9AE}" pid="6" name="MSIP_Label_923fbcac-c1a0-42ae-9212-22391b0bb07a_Method">
    <vt:lpwstr>Privileged</vt:lpwstr>
  </property>
  <property fmtid="{D5CDD505-2E9C-101B-9397-08002B2CF9AE}" pid="7" name="MSIP_Label_923fbcac-c1a0-42ae-9212-22391b0bb07a_Name">
    <vt:lpwstr>TIAA-Sensitivity-Public-Standard</vt:lpwstr>
  </property>
  <property fmtid="{D5CDD505-2E9C-101B-9397-08002B2CF9AE}" pid="8" name="MSIP_Label_923fbcac-c1a0-42ae-9212-22391b0bb07a_SiteId">
    <vt:lpwstr>67080e55-9c90-409b-9421-7fab7df8331b</vt:lpwstr>
  </property>
  <property fmtid="{D5CDD505-2E9C-101B-9397-08002B2CF9AE}" pid="9" name="MSIP_Label_923fbcac-c1a0-42ae-9212-22391b0bb07a_ActionId">
    <vt:lpwstr>130142a8-3615-4907-83fc-bae5e2979411</vt:lpwstr>
  </property>
  <property fmtid="{D5CDD505-2E9C-101B-9397-08002B2CF9AE}" pid="10" name="MSIP_Label_923fbcac-c1a0-42ae-9212-22391b0bb07a_ContentBits">
    <vt:lpwstr>0</vt:lpwstr>
  </property>
  <property fmtid="{D5CDD505-2E9C-101B-9397-08002B2CF9AE}" pid="11" name="MSIP_Label_923fbcac-c1a0-42ae-9212-22391b0bb07a_Tag">
    <vt:lpwstr>10, 0, 1, 1</vt:lpwstr>
  </property>
</Properties>
</file>