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20"/>
  </p:notesMasterIdLst>
  <p:handoutMasterIdLst>
    <p:handoutMasterId r:id="rId21"/>
  </p:handoutMasterIdLst>
  <p:sldIdLst>
    <p:sldId id="2142533509" r:id="rId12"/>
    <p:sldId id="2142533533" r:id="rId13"/>
    <p:sldId id="2142533534" r:id="rId14"/>
    <p:sldId id="2142533535" r:id="rId15"/>
    <p:sldId id="2142533536" r:id="rId16"/>
    <p:sldId id="2142533545" r:id="rId17"/>
    <p:sldId id="2142533537" r:id="rId18"/>
    <p:sldId id="2142533538" r:id="rId19"/>
  </p:sldIdLst>
  <p:sldSz cx="13817600" cy="7772400"/>
  <p:notesSz cx="7010400" cy="9296400"/>
  <p:custDataLst>
    <p:custData r:id="rId4"/>
    <p:custData r:id="rId9"/>
    <p:custData r:id="rId1"/>
    <p:custData r:id="rId7"/>
    <p:custData r:id="rId10"/>
    <p:custData r:id="rId3"/>
    <p:custData r:id="rId6"/>
    <p:tags r:id="rId22"/>
  </p:custDataLst>
  <p:defaultTextStyle>
    <a:defPPr>
      <a:defRPr lang="en-US"/>
    </a:defPPr>
    <a:lvl1pPr marL="0" algn="l" defTabSz="509412" rtl="0" eaLnBrk="1" latinLnBrk="0" hangingPunct="1">
      <a:defRPr sz="2006" kern="1200">
        <a:solidFill>
          <a:schemeClr val="tx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9CE8BA-C80C-448F-9E84-038B29454226}">
          <p14:sldIdLst>
            <p14:sldId id="2142533509"/>
            <p14:sldId id="2142533533"/>
            <p14:sldId id="2142533534"/>
            <p14:sldId id="2142533535"/>
            <p14:sldId id="2142533536"/>
            <p14:sldId id="2142533545"/>
            <p14:sldId id="2142533537"/>
            <p14:sldId id="2142533538"/>
          </p14:sldIdLst>
        </p14:section>
      </p14:sectionLst>
    </p:ext>
    <p:ext uri="{EFAFB233-063F-42B5-8137-9DF3F51BA10A}">
      <p15:sldGuideLst xmlns:p15="http://schemas.microsoft.com/office/powerpoint/2012/main">
        <p15:guide id="2" orient="horz" pos="3888" userDrawn="1">
          <p15:clr>
            <a:srgbClr val="A4A3A4"/>
          </p15:clr>
        </p15:guide>
        <p15:guide id="3" pos="4352">
          <p15:clr>
            <a:srgbClr val="A4A3A4"/>
          </p15:clr>
        </p15:guide>
      </p15:sldGuideLst>
    </p:ext>
    <p:ext uri="{2D200454-40CA-4A62-9FC3-DE9A4176ACB9}">
      <p15:notesGuideLst xmlns:p15="http://schemas.microsoft.com/office/powerpoint/2012/main">
        <p15:guide id="1" orient="horz" pos="2832" userDrawn="1">
          <p15:clr>
            <a:srgbClr val="A4A3A4"/>
          </p15:clr>
        </p15:guide>
        <p15:guide id="2" pos="2376" userDrawn="1">
          <p15:clr>
            <a:srgbClr val="A4A3A4"/>
          </p15:clr>
        </p15:guide>
        <p15:guide id="3" orient="horz" pos="2928" userDrawn="1">
          <p15:clr>
            <a:srgbClr val="A4A3A4"/>
          </p15:clr>
        </p15:guide>
        <p15:guide id="4"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8D8C91-220D-2A8E-9F9F-0005C58FD3C8}" name="Faiella, Stephanie" initials="FS" userId="S::sfaiella@nuveen.com::22b88b3d-0707-4e25-a618-92f7d1f9e983" providerId="AD"/>
  <p188:author id="{F5060DF3-158E-5283-7FE9-2F5F17A3D807}" name="Munday, Elizabeth" initials="EM" userId="S::Elizabeth.Munday@tiaa.org::a921ee34-f531-4ed8-8387-754c22030b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ffman, Melanie" initials="HM" lastIdx="1" clrIdx="0"/>
  <p:cmAuthor id="2" name="Withers, Barb" initials="WB" lastIdx="8" clrIdx="1">
    <p:extLst>
      <p:ext uri="{19B8F6BF-5375-455C-9EA6-DF929625EA0E}">
        <p15:presenceInfo xmlns:p15="http://schemas.microsoft.com/office/powerpoint/2012/main" userId="S-1-5-21-2427478449-4063828735-1968950468-639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ED5"/>
    <a:srgbClr val="008FBE"/>
    <a:srgbClr val="595959"/>
    <a:srgbClr val="7F7F7F"/>
    <a:srgbClr val="263746"/>
    <a:srgbClr val="44546A"/>
    <a:srgbClr val="EDEEEE"/>
    <a:srgbClr val="6600CC"/>
    <a:srgbClr val="C3D62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16" autoAdjust="0"/>
    <p:restoredTop sz="89849" autoAdjust="0"/>
  </p:normalViewPr>
  <p:slideViewPr>
    <p:cSldViewPr snapToObjects="1" showGuides="1">
      <p:cViewPr varScale="1">
        <p:scale>
          <a:sx n="55" d="100"/>
          <a:sy n="55" d="100"/>
        </p:scale>
        <p:origin x="1048" y="36"/>
      </p:cViewPr>
      <p:guideLst>
        <p:guide orient="horz" pos="3888"/>
        <p:guide pos="4352"/>
      </p:guideLst>
    </p:cSldViewPr>
  </p:slid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68" d="100"/>
          <a:sy n="68" d="100"/>
        </p:scale>
        <p:origin x="2724" y="72"/>
      </p:cViewPr>
      <p:guideLst>
        <p:guide orient="horz" pos="2832"/>
        <p:guide pos="237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6653" tIns="48327" rIns="96653" bIns="48327" rtlCol="0"/>
          <a:lstStyle>
            <a:lvl1pPr algn="r">
              <a:defRPr sz="1200"/>
            </a:lvl1pPr>
          </a:lstStyle>
          <a:p>
            <a:fld id="{84A12E58-8FC3-8547-9F9B-3A01EB113CB3}" type="datetimeFigureOut">
              <a:rPr lang="en-US" smtClean="0"/>
              <a:pPr/>
              <a:t>12/2/2024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6653" tIns="48327" rIns="96653" bIns="48327" rtlCol="0" anchor="b"/>
          <a:lstStyle>
            <a:lvl1pPr algn="r">
              <a:defRPr sz="1200"/>
            </a:lvl1pPr>
          </a:lstStyle>
          <a:p>
            <a:fld id="{178F25CE-8490-0E45-8DEC-136F20232716}" type="slidenum">
              <a:rPr lang="en-US" smtClean="0"/>
              <a:pPr/>
              <a:t>‹#›</a:t>
            </a:fld>
            <a:endParaRPr lang="en-US"/>
          </a:p>
        </p:txBody>
      </p:sp>
    </p:spTree>
    <p:extLst>
      <p:ext uri="{BB962C8B-B14F-4D97-AF65-F5344CB8AC3E}">
        <p14:creationId xmlns:p14="http://schemas.microsoft.com/office/powerpoint/2010/main" val="264042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6653" tIns="48327" rIns="96653" bIns="48327" rtlCol="0"/>
          <a:lstStyle>
            <a:lvl1pPr algn="r">
              <a:defRPr sz="1200"/>
            </a:lvl1pPr>
          </a:lstStyle>
          <a:p>
            <a:fld id="{E87FA6A0-8E5C-564C-9788-458373FD8A8F}" type="datetimeFigureOut">
              <a:rPr lang="en-US" smtClean="0"/>
              <a:pPr/>
              <a:t>12/2/2024</a:t>
            </a:fld>
            <a:endParaRPr lang="en-US"/>
          </a:p>
        </p:txBody>
      </p:sp>
      <p:sp>
        <p:nvSpPr>
          <p:cNvPr id="4" name="Slide Image Placeholder 3"/>
          <p:cNvSpPr>
            <a:spLocks noGrp="1" noRot="1" noChangeAspect="1"/>
          </p:cNvSpPr>
          <p:nvPr>
            <p:ph type="sldImg" idx="2"/>
          </p:nvPr>
        </p:nvSpPr>
        <p:spPr>
          <a:xfrm>
            <a:off x="406400" y="695325"/>
            <a:ext cx="6197600" cy="3487738"/>
          </a:xfrm>
          <a:prstGeom prst="rect">
            <a:avLst/>
          </a:prstGeom>
          <a:noFill/>
          <a:ln w="12700">
            <a:solidFill>
              <a:prstClr val="black"/>
            </a:solidFill>
          </a:ln>
        </p:spPr>
        <p:txBody>
          <a:bodyPr vert="horz" lIns="96653" tIns="48327" rIns="96653" bIns="48327" rtlCol="0" anchor="ctr"/>
          <a:lstStyle/>
          <a:p>
            <a:r>
              <a:rPr lang="en-US" dirty="0"/>
              <a:t>l</a:t>
            </a: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6653" tIns="48327" rIns="96653" bIns="48327" rtlCol="0" anchor="b"/>
          <a:lstStyle>
            <a:lvl1pPr algn="r">
              <a:defRPr sz="1200"/>
            </a:lvl1pPr>
          </a:lstStyle>
          <a:p>
            <a:fld id="{C832F44B-C367-AC45-8ED1-DB5A0EF77DB2}" type="slidenum">
              <a:rPr lang="en-US" smtClean="0"/>
              <a:pPr/>
              <a:t>‹#›</a:t>
            </a:fld>
            <a:endParaRPr lang="en-US"/>
          </a:p>
        </p:txBody>
      </p:sp>
    </p:spTree>
    <p:extLst>
      <p:ext uri="{BB962C8B-B14F-4D97-AF65-F5344CB8AC3E}">
        <p14:creationId xmlns:p14="http://schemas.microsoft.com/office/powerpoint/2010/main" val="836588355"/>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37" kern="1200">
        <a:solidFill>
          <a:schemeClr val="tx1"/>
        </a:solidFill>
        <a:latin typeface="+mn-lt"/>
        <a:ea typeface="+mn-ea"/>
        <a:cs typeface="+mn-cs"/>
      </a:defRPr>
    </a:lvl1pPr>
    <a:lvl2pPr marL="509412" algn="l" defTabSz="509412" rtl="0" eaLnBrk="1" latinLnBrk="0" hangingPunct="1">
      <a:defRPr sz="1337" kern="1200">
        <a:solidFill>
          <a:schemeClr val="tx1"/>
        </a:solidFill>
        <a:latin typeface="+mn-lt"/>
        <a:ea typeface="+mn-ea"/>
        <a:cs typeface="+mn-cs"/>
      </a:defRPr>
    </a:lvl2pPr>
    <a:lvl3pPr marL="1018824" algn="l" defTabSz="509412" rtl="0" eaLnBrk="1" latinLnBrk="0" hangingPunct="1">
      <a:defRPr sz="1337" kern="1200">
        <a:solidFill>
          <a:schemeClr val="tx1"/>
        </a:solidFill>
        <a:latin typeface="+mn-lt"/>
        <a:ea typeface="+mn-ea"/>
        <a:cs typeface="+mn-cs"/>
      </a:defRPr>
    </a:lvl3pPr>
    <a:lvl4pPr marL="1528237" algn="l" defTabSz="509412" rtl="0" eaLnBrk="1" latinLnBrk="0" hangingPunct="1">
      <a:defRPr sz="1337" kern="1200">
        <a:solidFill>
          <a:schemeClr val="tx1"/>
        </a:solidFill>
        <a:latin typeface="+mn-lt"/>
        <a:ea typeface="+mn-ea"/>
        <a:cs typeface="+mn-cs"/>
      </a:defRPr>
    </a:lvl4pPr>
    <a:lvl5pPr marL="2037649" algn="l" defTabSz="509412" rtl="0" eaLnBrk="1" latinLnBrk="0" hangingPunct="1">
      <a:defRPr sz="1337" kern="1200">
        <a:solidFill>
          <a:schemeClr val="tx1"/>
        </a:solidFill>
        <a:latin typeface="+mn-lt"/>
        <a:ea typeface="+mn-ea"/>
        <a:cs typeface="+mn-cs"/>
      </a:defRPr>
    </a:lvl5pPr>
    <a:lvl6pPr marL="2547061" algn="l" defTabSz="509412" rtl="0" eaLnBrk="1" latinLnBrk="0" hangingPunct="1">
      <a:defRPr sz="1337" kern="1200">
        <a:solidFill>
          <a:schemeClr val="tx1"/>
        </a:solidFill>
        <a:latin typeface="+mn-lt"/>
        <a:ea typeface="+mn-ea"/>
        <a:cs typeface="+mn-cs"/>
      </a:defRPr>
    </a:lvl6pPr>
    <a:lvl7pPr marL="3056473" algn="l" defTabSz="509412" rtl="0" eaLnBrk="1" latinLnBrk="0" hangingPunct="1">
      <a:defRPr sz="1337" kern="1200">
        <a:solidFill>
          <a:schemeClr val="tx1"/>
        </a:solidFill>
        <a:latin typeface="+mn-lt"/>
        <a:ea typeface="+mn-ea"/>
        <a:cs typeface="+mn-cs"/>
      </a:defRPr>
    </a:lvl7pPr>
    <a:lvl8pPr marL="3565886" algn="l" defTabSz="509412" rtl="0" eaLnBrk="1" latinLnBrk="0" hangingPunct="1">
      <a:defRPr sz="1337" kern="1200">
        <a:solidFill>
          <a:schemeClr val="tx1"/>
        </a:solidFill>
        <a:latin typeface="+mn-lt"/>
        <a:ea typeface="+mn-ea"/>
        <a:cs typeface="+mn-cs"/>
      </a:defRPr>
    </a:lvl8pPr>
    <a:lvl9pPr marL="4075298" algn="l" defTabSz="509412"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F44B-C367-AC45-8ED1-DB5A0EF77DB2}" type="slidenum">
              <a:rPr lang="en-US" smtClean="0"/>
              <a:pPr/>
              <a:t>1</a:t>
            </a:fld>
            <a:endParaRPr lang="en-US"/>
          </a:p>
        </p:txBody>
      </p:sp>
    </p:spTree>
    <p:extLst>
      <p:ext uri="{BB962C8B-B14F-4D97-AF65-F5344CB8AC3E}">
        <p14:creationId xmlns:p14="http://schemas.microsoft.com/office/powerpoint/2010/main" val="384975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0" i="0" u="none" strike="noStrike" baseline="0" dirty="0">
                <a:solidFill>
                  <a:srgbClr val="263645"/>
                </a:solidFill>
                <a:latin typeface="Georgia" panose="02040502050405020303" pitchFamily="18" charset="0"/>
              </a:rPr>
              <a:t>The 401(k) plan was designed back in the 1980s to allow employees to save pretax money for retirement, supplementing the steady, guaranteed retirement income stream provided by defined benefit plans. </a:t>
            </a:r>
          </a:p>
          <a:p>
            <a:pPr marL="171450" indent="-171450">
              <a:buFont typeface="Arial" panose="020B0604020202020204" pitchFamily="34" charset="0"/>
              <a:buChar char="•"/>
            </a:pPr>
            <a:r>
              <a:rPr lang="en-US" sz="1400" b="0" i="0" u="none" strike="noStrike" baseline="0" dirty="0">
                <a:solidFill>
                  <a:srgbClr val="263645"/>
                </a:solidFill>
                <a:latin typeface="Georgia" panose="02040502050405020303" pitchFamily="18" charset="0"/>
              </a:rPr>
              <a:t>With defined benefit plans now largely phased out, however, employees are on their own to turn their 401(k) savings into retirement income at a time when market investments alone are proving to be inadequate. </a:t>
            </a:r>
            <a:endParaRPr lang="en-US" sz="2400" dirty="0"/>
          </a:p>
          <a:p>
            <a:pPr marL="285750" indent="-285750">
              <a:buFont typeface="Arial" panose="020B0604020202020204" pitchFamily="34" charset="0"/>
              <a:buChar char="•"/>
            </a:pPr>
            <a:r>
              <a:rPr lang="en-US" sz="1400" b="0" i="0" u="none" strike="noStrike" baseline="0" dirty="0">
                <a:solidFill>
                  <a:srgbClr val="263645"/>
                </a:solidFill>
                <a:latin typeface="+mn-lt"/>
              </a:rPr>
              <a:t>Per a recent Employee Benefit Research Institute survey, two-thirds of retirees report that their financial priority is income stability, and 83% of workers participating in a workplace retirement plan would be interested in using some or all of their retirement savings to purchase a product that guarantees monthly income.</a:t>
            </a:r>
          </a:p>
          <a:p>
            <a:pPr marL="285750" marR="0" lvl="0" indent="-2857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baseline="0" dirty="0" err="1">
                <a:solidFill>
                  <a:srgbClr val="263645"/>
                </a:solidFill>
                <a:latin typeface="Georgia" panose="02040502050405020303" pitchFamily="18" charset="0"/>
              </a:rPr>
              <a:t>Cerulli</a:t>
            </a:r>
            <a:r>
              <a:rPr lang="en-US" sz="1400" b="0" i="0" u="none" strike="noStrike" baseline="0" dirty="0">
                <a:solidFill>
                  <a:srgbClr val="263645"/>
                </a:solidFill>
                <a:latin typeface="Georgia" panose="02040502050405020303" pitchFamily="18" charset="0"/>
              </a:rPr>
              <a:t> reports that only 24% of active 401(k) participants are very confident they will be able to maintain their current standard of living in retirement. </a:t>
            </a:r>
            <a:endParaRPr lang="en-US" sz="1400" b="0" i="0" u="none" strike="noStrike" baseline="0" dirty="0">
              <a:solidFill>
                <a:srgbClr val="263645"/>
              </a:solidFill>
              <a:latin typeface="+mn-lt"/>
            </a:endParaRPr>
          </a:p>
          <a:p>
            <a:pPr marL="285750" indent="-285750">
              <a:buFont typeface="Arial" panose="020B0604020202020204" pitchFamily="34" charset="0"/>
              <a:buChar char="•"/>
            </a:pPr>
            <a:r>
              <a:rPr lang="en-US" sz="1400" b="0" i="0" u="none" strike="noStrike" baseline="0" dirty="0">
                <a:solidFill>
                  <a:srgbClr val="263645"/>
                </a:solidFill>
                <a:latin typeface="+mn-lt"/>
              </a:rPr>
              <a:t>Thanks to the 2019 SECURE Act, Plan sponsors now have the ability to offer employees guaranteed lifetime income as part of their retirement plans. </a:t>
            </a:r>
          </a:p>
          <a:p>
            <a:pPr marL="285750" indent="-285750">
              <a:buFont typeface="Arial" panose="020B0604020202020204" pitchFamily="34" charset="0"/>
              <a:buChar char="•"/>
            </a:pPr>
            <a:r>
              <a:rPr lang="en-US" sz="1400" b="0" i="0" u="none" strike="noStrike" baseline="0" dirty="0">
                <a:solidFill>
                  <a:srgbClr val="263645"/>
                </a:solidFill>
                <a:latin typeface="+mn-lt"/>
              </a:rPr>
              <a:t>The SECURE Act also provided specific steps for selecting a guaranteed income provider within a retirement plan that plan fiduciaries must follow to qualify for the safe harbor. </a:t>
            </a:r>
          </a:p>
          <a:p>
            <a:pPr marL="0" indent="0">
              <a:buFont typeface="Arial" panose="020B0604020202020204" pitchFamily="34" charset="0"/>
              <a:buNone/>
            </a:pPr>
            <a:endParaRPr lang="en-US" sz="1400" b="0" i="0" u="none" strike="noStrike" baseline="0" dirty="0">
              <a:solidFill>
                <a:srgbClr val="263645"/>
              </a:solidFill>
              <a:latin typeface="+mn-lt"/>
            </a:endParaRPr>
          </a:p>
          <a:p>
            <a:pPr marL="0" indent="0">
              <a:buFont typeface="Arial" panose="020B0604020202020204" pitchFamily="34" charset="0"/>
              <a:buNone/>
            </a:pPr>
            <a:r>
              <a:rPr lang="en-US" sz="1400" b="0" i="0" u="none" strike="noStrike" baseline="0" dirty="0">
                <a:solidFill>
                  <a:srgbClr val="263645"/>
                </a:solidFill>
                <a:latin typeface="+mn-lt"/>
              </a:rPr>
              <a:t>So what do plan fiduciaries need to know about implementing lifetime income?</a:t>
            </a:r>
          </a:p>
        </p:txBody>
      </p:sp>
      <p:sp>
        <p:nvSpPr>
          <p:cNvPr id="4" name="Slide Number Placeholder 3"/>
          <p:cNvSpPr>
            <a:spLocks noGrp="1"/>
          </p:cNvSpPr>
          <p:nvPr>
            <p:ph type="sldNum" sz="quarter" idx="5"/>
          </p:nvPr>
        </p:nvSpPr>
        <p:spPr/>
        <p:txBody>
          <a:bodyPr/>
          <a:lstStyle/>
          <a:p>
            <a:fld id="{C832F44B-C367-AC45-8ED1-DB5A0EF77DB2}" type="slidenum">
              <a:rPr lang="en-US" smtClean="0"/>
              <a:pPr/>
              <a:t>2</a:t>
            </a:fld>
            <a:endParaRPr lang="en-US"/>
          </a:p>
        </p:txBody>
      </p:sp>
    </p:spTree>
    <p:extLst>
      <p:ext uri="{BB962C8B-B14F-4D97-AF65-F5344CB8AC3E}">
        <p14:creationId xmlns:p14="http://schemas.microsoft.com/office/powerpoint/2010/main" val="228039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u="none" strike="noStrike" baseline="0" dirty="0">
                <a:solidFill>
                  <a:srgbClr val="263645"/>
                </a:solidFill>
                <a:latin typeface="Georgia" panose="02040502050405020303" pitchFamily="18" charset="0"/>
              </a:rPr>
              <a:t>Retirement income can be provided to participants in a number of ways, as this chart indicates</a:t>
            </a:r>
          </a:p>
          <a:p>
            <a:pPr marL="285750" indent="-285750">
              <a:buFont typeface="Arial" panose="020B0604020202020204" pitchFamily="34" charset="0"/>
              <a:buChar char="•"/>
            </a:pPr>
            <a:r>
              <a:rPr lang="en-US" sz="1400" b="0" i="0" u="none" strike="noStrike" baseline="0" dirty="0">
                <a:solidFill>
                  <a:srgbClr val="263645"/>
                </a:solidFill>
                <a:latin typeface="Georgia" panose="02040502050405020303" pitchFamily="18" charset="0"/>
              </a:rPr>
              <a:t>Systematic withdrawals and managed payouts emphasize preserving liquidity, while various forms of annuities focus on reducing longevity risk (the risk of running out of money in retirement). </a:t>
            </a:r>
          </a:p>
          <a:p>
            <a:pPr marL="285750" indent="-285750">
              <a:buFont typeface="Arial" panose="020B0604020202020204" pitchFamily="34" charset="0"/>
              <a:buChar char="•"/>
            </a:pPr>
            <a:r>
              <a:rPr lang="en-US" sz="1400" b="0" i="0" u="none" strike="noStrike" baseline="0" dirty="0">
                <a:solidFill>
                  <a:srgbClr val="263645"/>
                </a:solidFill>
                <a:latin typeface="Georgia" panose="02040502050405020303" pitchFamily="18" charset="0"/>
              </a:rPr>
              <a:t>The various strategies and tradeoffs can be complicated (especially when it comes to annuities).</a:t>
            </a:r>
          </a:p>
          <a:p>
            <a:pPr marL="285750" indent="-285750">
              <a:buFont typeface="Arial" panose="020B0604020202020204" pitchFamily="34" charset="0"/>
              <a:buChar char="•"/>
            </a:pPr>
            <a:r>
              <a:rPr lang="en-US" sz="1400" b="0" i="0" u="none" strike="noStrike" baseline="0" dirty="0">
                <a:solidFill>
                  <a:srgbClr val="263645"/>
                </a:solidFill>
                <a:latin typeface="Georgia" panose="02040502050405020303" pitchFamily="18" charset="0"/>
              </a:rPr>
              <a:t>We encourage plan sponsors to work with experienced retirement providers to help determine which approach might be most appropriate for their individual plans. </a:t>
            </a:r>
            <a:endParaRPr lang="en-US" sz="1400"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3</a:t>
            </a:fld>
            <a:endParaRPr lang="en-US"/>
          </a:p>
        </p:txBody>
      </p:sp>
    </p:spTree>
    <p:extLst>
      <p:ext uri="{BB962C8B-B14F-4D97-AF65-F5344CB8AC3E}">
        <p14:creationId xmlns:p14="http://schemas.microsoft.com/office/powerpoint/2010/main" val="128524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baseline="0" dirty="0">
                <a:solidFill>
                  <a:srgbClr val="263645"/>
                </a:solidFill>
                <a:latin typeface="Georgia" panose="02040502050405020303" pitchFamily="18" charset="0"/>
              </a:rPr>
              <a:t>Identify the insurers.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Conduct and document an evaluation of several insurance companies that provide competitive annuity products. Include the available products, pricing, participant communications and potential client experience, as well as any restrictions. </a:t>
            </a:r>
          </a:p>
          <a:p>
            <a:pPr marL="285750" indent="-285750">
              <a:buFont typeface="Arial" panose="020B0604020202020204" pitchFamily="34" charset="0"/>
              <a:buChar char="•"/>
            </a:pPr>
            <a:endParaRPr lang="en-US" dirty="0"/>
          </a:p>
          <a:p>
            <a:r>
              <a:rPr lang="en-US" sz="1400" b="1" i="0" u="none" strike="noStrike" baseline="0" dirty="0">
                <a:solidFill>
                  <a:srgbClr val="263645"/>
                </a:solidFill>
                <a:latin typeface="Georgia" panose="02040502050405020303" pitchFamily="18" charset="0"/>
              </a:rPr>
              <a:t>Research insurer financial strength. </a:t>
            </a:r>
            <a:endParaRPr lang="en-US" sz="1400" b="0" i="0" u="none" strike="noStrike" baseline="0" dirty="0">
              <a:solidFill>
                <a:srgbClr val="263645"/>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Obtain written representation that each licensed insurance company satisfies the following (currently and for the preceding seven years):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Operates under a valid certificate of authority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Files compliant audited financial statements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Maintains adequate statutory reserves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Does not operate under an order of supervision, rehabilitation or liquidation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Undergoes financial examinations by its state insurance commissioner at least every five years </a:t>
            </a:r>
          </a:p>
          <a:p>
            <a:endParaRPr lang="en-US" sz="18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The onus of this criteria is on the insurer, not the plan sponsor. The plan fiduciary is not required to evaluate the information, but rather only ensure that the insurer’s written attestation statements align with the statute’s requirements. That creates a fiduciary safe harbor for selecting the insurance company. </a:t>
            </a:r>
            <a:endParaRPr lang="en-US" sz="1400" b="0" i="0" u="none" strike="noStrike" baseline="0" dirty="0">
              <a:solidFill>
                <a:srgbClr val="263645"/>
              </a:solidFill>
              <a:latin typeface="Georgia" panose="02040502050405020303" pitchFamily="18" charset="0"/>
            </a:endParaRPr>
          </a:p>
          <a:p>
            <a:endParaRPr lang="en-US" sz="1400" b="0" i="0" u="none" strike="noStrike" baseline="0" dirty="0">
              <a:solidFill>
                <a:srgbClr val="263645"/>
              </a:solidFill>
              <a:latin typeface="Georgia" panose="02040502050405020303" pitchFamily="18" charset="0"/>
            </a:endParaRPr>
          </a:p>
          <a:p>
            <a:r>
              <a:rPr lang="en-US" sz="1400" b="1" i="0" u="none" strike="noStrike" baseline="0" dirty="0">
                <a:solidFill>
                  <a:srgbClr val="263645"/>
                </a:solidFill>
                <a:latin typeface="Georgia" panose="02040502050405020303" pitchFamily="18" charset="0"/>
              </a:rPr>
              <a:t>Evaluate the product features. </a:t>
            </a:r>
          </a:p>
          <a:p>
            <a:pPr marL="285750" indent="-285750">
              <a:buFont typeface="Arial" panose="020B0604020202020204" pitchFamily="34" charset="0"/>
              <a:buChar char="•"/>
            </a:pPr>
            <a:r>
              <a:rPr lang="en-US" sz="1400" b="0" i="0" u="none" strike="noStrike" baseline="0" dirty="0">
                <a:solidFill>
                  <a:srgbClr val="263645"/>
                </a:solidFill>
                <a:latin typeface="Georgia" panose="02040502050405020303" pitchFamily="18" charset="0"/>
              </a:rPr>
              <a:t>Plan fiduciaries should look at more than past performance and fees when considering lifetime income options. </a:t>
            </a:r>
            <a:endParaRPr lang="en-US" sz="1400" dirty="0"/>
          </a:p>
          <a:p>
            <a:endParaRPr lang="en-US" dirty="0"/>
          </a:p>
          <a:p>
            <a:r>
              <a:rPr lang="en-US" sz="1400" b="1" i="0" u="none" strike="noStrike" baseline="0" dirty="0">
                <a:solidFill>
                  <a:srgbClr val="263645"/>
                </a:solidFill>
                <a:latin typeface="Georgia" panose="02040502050405020303" pitchFamily="18" charset="0"/>
              </a:rPr>
              <a:t>Consider fees and costs. </a:t>
            </a:r>
          </a:p>
          <a:p>
            <a:pPr marL="342900" indent="-34290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Weigh the cost (including fees and commissions) of the guaranteed retirement contract in relation to the product features, benefits, record-keeper portability and administrative services. </a:t>
            </a:r>
          </a:p>
          <a:p>
            <a:pPr marL="342900" indent="-34290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A couple of considerations include:</a:t>
            </a:r>
          </a:p>
          <a:p>
            <a:pPr marL="852312" lvl="1" indent="-34290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if the fees seem reasonable and competitive given the product features and benefits being provided? </a:t>
            </a:r>
          </a:p>
          <a:p>
            <a:pPr marL="852312" lvl="1" indent="-34290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If the fees are in-line with the plan objectives and what the plan sponsor wants to provide their employees? </a:t>
            </a:r>
          </a:p>
          <a:p>
            <a:pPr marL="852312" lvl="1" indent="-342900">
              <a:buFont typeface="Arial" panose="020B0604020202020204" pitchFamily="34" charset="0"/>
              <a:buChar char="•"/>
            </a:pPr>
            <a:endParaRPr lang="en-US" sz="1400" b="0" i="0" u="none" strike="noStrike" baseline="0" dirty="0">
              <a:solidFill>
                <a:srgbClr val="263645"/>
              </a:solidFill>
              <a:latin typeface="Georgia" panose="02040502050405020303" pitchFamily="18" charset="0"/>
            </a:endParaRPr>
          </a:p>
          <a:p>
            <a:r>
              <a:rPr lang="en-US" sz="1400" b="1" dirty="0">
                <a:solidFill>
                  <a:srgbClr val="263645"/>
                </a:solidFill>
                <a:latin typeface="Georgia" panose="02040502050405020303" pitchFamily="18" charset="0"/>
              </a:rPr>
              <a:t>Assess contract features and pricing.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Fiduciaries should fully understand all contract features, benefits and restrictions. This includes:</a:t>
            </a:r>
          </a:p>
          <a:p>
            <a:pPr marL="795162" lvl="1"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Are the fees explicit or implicit (e.g., do they reduce the crediting/interest rates)? </a:t>
            </a:r>
          </a:p>
          <a:p>
            <a:pPr marL="795162" lvl="1"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Do participants have full liquidity? </a:t>
            </a:r>
          </a:p>
          <a:p>
            <a:pPr marL="795162" lvl="1"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If participants do not annuitize/ take guaranteed income, what happens to the premiums paid during the working years? </a:t>
            </a:r>
          </a:p>
          <a:p>
            <a:pPr marL="795162" lvl="1"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Can participants defer taking the retirement income? </a:t>
            </a:r>
          </a:p>
          <a:p>
            <a:pPr marL="795162" lvl="1"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Does that impact their future guaranteed income? </a:t>
            </a:r>
          </a:p>
          <a:p>
            <a:pPr marL="795162" lvl="1" indent="-285750">
              <a:buFont typeface="Arial" panose="020B0604020202020204" pitchFamily="34" charset="0"/>
              <a:buChar char="•"/>
            </a:pPr>
            <a:endParaRPr lang="en-US" sz="1400" dirty="0"/>
          </a:p>
          <a:p>
            <a:r>
              <a:rPr lang="en-US" sz="1400" b="1" i="0" u="none" strike="noStrike" baseline="0" dirty="0">
                <a:solidFill>
                  <a:srgbClr val="263645"/>
                </a:solidFill>
                <a:latin typeface="Georgia" panose="02040502050405020303" pitchFamily="18" charset="0"/>
              </a:rPr>
              <a:t>Determine plan portability.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Because of the frequency of job changes, workers must have the ability to easily move retirement savings so they don’t leave money on the table, especially if these investments contain a lifetime income option.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Previous legislation dictated that annuities must be liquidated when participants leave the plan or if the sponsor no longer offers it, but participants should be able to roll over a lifetime income investment to another employer-sponsored retirement plan or IRA without penalty or fees. </a:t>
            </a:r>
          </a:p>
          <a:p>
            <a:pPr marL="285750" indent="-285750">
              <a:buFont typeface="Arial" panose="020B0604020202020204" pitchFamily="34" charset="0"/>
              <a:buChar char="•"/>
            </a:pPr>
            <a:r>
              <a:rPr lang="en-US" sz="1800" b="0" i="0" u="none" strike="noStrike" baseline="0" dirty="0">
                <a:solidFill>
                  <a:srgbClr val="000000"/>
                </a:solidFill>
                <a:latin typeface="Georgia" panose="02040502050405020303" pitchFamily="18" charset="0"/>
              </a:rPr>
              <a:t>Plan fiduciaries should confirm the participant portability options and process. </a:t>
            </a:r>
            <a:endParaRPr lang="en-US" sz="1400"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4</a:t>
            </a:fld>
            <a:endParaRPr lang="en-US"/>
          </a:p>
        </p:txBody>
      </p:sp>
    </p:spTree>
    <p:extLst>
      <p:ext uri="{BB962C8B-B14F-4D97-AF65-F5344CB8AC3E}">
        <p14:creationId xmlns:p14="http://schemas.microsoft.com/office/powerpoint/2010/main" val="176525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Georgia" panose="02040502050405020303" pitchFamily="18" charset="0"/>
              </a:rPr>
              <a:t>When including a lifetime income feature within a plan’s QDIA, plan sponsors should consider: </a:t>
            </a:r>
          </a:p>
          <a:p>
            <a:pPr marL="285750" indent="-285750">
              <a:buFont typeface="Arial" panose="020B0604020202020204" pitchFamily="34" charset="0"/>
              <a:buChar char="•"/>
            </a:pPr>
            <a:r>
              <a:rPr lang="en-US" sz="1400" b="0" i="0" u="none" strike="noStrike" baseline="0" dirty="0">
                <a:solidFill>
                  <a:srgbClr val="000000"/>
                </a:solidFill>
                <a:latin typeface="Georgia" panose="02040502050405020303" pitchFamily="18" charset="0"/>
              </a:rPr>
              <a:t>Impact on savings, particularly around the time of retirement </a:t>
            </a:r>
          </a:p>
          <a:p>
            <a:pPr marL="285750" indent="-285750">
              <a:buFont typeface="Arial" panose="020B0604020202020204" pitchFamily="34" charset="0"/>
              <a:buChar char="•"/>
            </a:pPr>
            <a:r>
              <a:rPr lang="en-US" sz="1400" b="0" i="0" u="none" strike="noStrike" baseline="0" dirty="0">
                <a:solidFill>
                  <a:srgbClr val="000000"/>
                </a:solidFill>
                <a:latin typeface="Georgia" panose="02040502050405020303" pitchFamily="18" charset="0"/>
              </a:rPr>
              <a:t>Income received in retirement (guaranteed and not guaranteed) </a:t>
            </a:r>
          </a:p>
          <a:p>
            <a:pPr marL="285750" indent="-285750">
              <a:buFont typeface="Arial" panose="020B0604020202020204" pitchFamily="34" charset="0"/>
              <a:buChar char="•"/>
            </a:pPr>
            <a:r>
              <a:rPr lang="en-US" sz="1400" b="0" i="0" u="none" strike="noStrike" baseline="0" dirty="0">
                <a:solidFill>
                  <a:srgbClr val="000000"/>
                </a:solidFill>
                <a:latin typeface="Georgia" panose="02040502050405020303" pitchFamily="18" charset="0"/>
              </a:rPr>
              <a:t>Savings available for emergencies or to bequeath to a beneficiary </a:t>
            </a:r>
          </a:p>
          <a:p>
            <a:pPr marL="285750" indent="-285750">
              <a:buFont typeface="Arial" panose="020B0604020202020204" pitchFamily="34" charset="0"/>
              <a:buChar char="•"/>
            </a:pPr>
            <a:r>
              <a:rPr lang="en-US" sz="1400" b="0" i="0" u="none" strike="noStrike" baseline="0" dirty="0">
                <a:solidFill>
                  <a:srgbClr val="000000"/>
                </a:solidFill>
                <a:latin typeface="Georgia" panose="02040502050405020303" pitchFamily="18" charset="0"/>
              </a:rPr>
              <a:t>Portfolio characteristics (expected returns, downside capture, etc.) </a:t>
            </a:r>
          </a:p>
          <a:p>
            <a:pPr marL="285750" indent="-285750">
              <a:buFont typeface="Arial" panose="020B0604020202020204" pitchFamily="34" charset="0"/>
              <a:buChar char="•"/>
            </a:pPr>
            <a:r>
              <a:rPr lang="en-US" sz="1400" b="0" i="0" u="none" strike="noStrike" baseline="0" dirty="0">
                <a:solidFill>
                  <a:srgbClr val="000000"/>
                </a:solidFill>
                <a:latin typeface="Georgia" panose="02040502050405020303" pitchFamily="18" charset="0"/>
              </a:rPr>
              <a:t>Risk measures: market risk, inflation risk, longevity risk, cognitive risk, liquidity risk </a:t>
            </a:r>
          </a:p>
          <a:p>
            <a:endParaRPr lang="en-US" sz="1400" b="0" i="0" u="none" strike="noStrike" baseline="0" dirty="0">
              <a:solidFill>
                <a:srgbClr val="000000"/>
              </a:solidFill>
              <a:latin typeface="Georgia" panose="02040502050405020303" pitchFamily="18" charset="0"/>
            </a:endParaRPr>
          </a:p>
          <a:p>
            <a:r>
              <a:rPr lang="en-US" sz="1400" b="0" i="0" u="none" strike="noStrike" baseline="0" dirty="0">
                <a:solidFill>
                  <a:srgbClr val="000000"/>
                </a:solidFill>
                <a:latin typeface="Georgia" panose="02040502050405020303" pitchFamily="18" charset="0"/>
              </a:rPr>
              <a:t>In addition, plan sponsors should conduct a cost/ benefit analysis of retirement income solutions to help determine the best retirement option for participants. Documenting this evaluation will help sponsors support the rationale for the final selection. </a:t>
            </a:r>
            <a:endParaRPr lang="en-US" dirty="0"/>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5</a:t>
            </a:fld>
            <a:endParaRPr lang="en-US"/>
          </a:p>
        </p:txBody>
      </p:sp>
    </p:spTree>
    <p:extLst>
      <p:ext uri="{BB962C8B-B14F-4D97-AF65-F5344CB8AC3E}">
        <p14:creationId xmlns:p14="http://schemas.microsoft.com/office/powerpoint/2010/main" val="215205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Georgia" panose="02040502050405020303" pitchFamily="18" charset="0"/>
              </a:rPr>
              <a:t>As more committees consider providing participants with guaranteed income solutions in the form of “in-plan” annuities, your financial representative can share a sample In-Plan Annuity Policy. This document is intended to be used as part of a plan fiduciary’s Investment Policy Statement (IPS), so it assumes that the plan’s IPS already defines common terms such as Committee and ERISA.</a:t>
            </a:r>
          </a:p>
          <a:p>
            <a:pPr marL="0" marR="0">
              <a:spcBef>
                <a:spcPts val="0"/>
              </a:spcBef>
              <a:spcAft>
                <a:spcPts val="0"/>
              </a:spcAft>
            </a:pPr>
            <a:endParaRPr lang="en-US" sz="1800" b="0" i="0" u="none" strike="noStrike" kern="100" baseline="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i="0" u="none" strike="noStrike" kern="100" baseline="0" dirty="0">
                <a:solidFill>
                  <a:srgbClr val="000000"/>
                </a:solidFill>
                <a:effectLst/>
                <a:latin typeface="Calibri" panose="020F0502020204030204" pitchFamily="34" charset="0"/>
                <a:ea typeface="Calibri" panose="020F0502020204030204" pitchFamily="34" charset="0"/>
              </a:rPr>
              <a:t>This sample </a:t>
            </a:r>
            <a:r>
              <a:rPr lang="en-US" sz="1800" b="0" i="0" u="none" strike="noStrike" baseline="0" dirty="0">
                <a:solidFill>
                  <a:srgbClr val="000000"/>
                </a:solidFill>
                <a:latin typeface="Georgia" panose="02040502050405020303" pitchFamily="18" charset="0"/>
              </a:rPr>
              <a:t>is intended for those defined contribution plans that offer, or would like to offer, what’s typically referred to as an “in-plan annuity” option, which can provide guaranteed lifetime income in various forms, for a participant to invest during both the accumulation and decumulation phases of plan design. Different considerations apply if an annuity is available solely as a distribution option, meaning only when the participant terminates employment. </a:t>
            </a:r>
          </a:p>
          <a:p>
            <a:pPr marL="0" marR="0">
              <a:spcBef>
                <a:spcPts val="0"/>
              </a:spcBef>
              <a:spcAft>
                <a:spcPts val="0"/>
              </a:spcAft>
            </a:pPr>
            <a:endParaRPr lang="en-US" sz="1800" b="0" i="0" u="none" strike="noStrike" kern="100" baseline="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509412"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NewsGoth Cn BT"/>
              </a:rPr>
              <a:t>This sample QDIA language is intended to serve as an example of the type of information that may be included in a comprehensive Investment Policy Statement. It </a:t>
            </a:r>
            <a:r>
              <a:rPr lang="en-US" i="0" dirty="0"/>
              <a:t>provides information on how to document the selection of an annuity insurer, considerations when choosing an in-plan annuity option and impact on plan-specific disclosures. </a:t>
            </a:r>
          </a:p>
          <a:p>
            <a:endParaRPr lang="en-US" i="0" dirty="0"/>
          </a:p>
          <a:p>
            <a:r>
              <a:rPr lang="en-US" sz="1800" b="0" i="0" u="none" strike="noStrike" baseline="0" dirty="0">
                <a:solidFill>
                  <a:srgbClr val="000000"/>
                </a:solidFill>
                <a:latin typeface="Georgia" panose="02040502050405020303" pitchFamily="18" charset="0"/>
              </a:rPr>
              <a:t>This sample language is intended to be flexible in order to account for evaluating a variety of in-plan annuities. The contract features and benefits that might be relevant will vary from plan to plan. </a:t>
            </a:r>
          </a:p>
          <a:p>
            <a:endParaRPr lang="en-US" sz="1800" b="0" i="0" u="none" strike="noStrike" baseline="0" dirty="0">
              <a:solidFill>
                <a:srgbClr val="000000"/>
              </a:solidFill>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C832F44B-C367-AC45-8ED1-DB5A0EF77DB2}" type="slidenum">
              <a:rPr lang="en-US" smtClean="0"/>
              <a:pPr/>
              <a:t>6</a:t>
            </a:fld>
            <a:endParaRPr lang="en-US"/>
          </a:p>
        </p:txBody>
      </p:sp>
    </p:spTree>
    <p:extLst>
      <p:ext uri="{BB962C8B-B14F-4D97-AF65-F5344CB8AC3E}">
        <p14:creationId xmlns:p14="http://schemas.microsoft.com/office/powerpoint/2010/main" val="182029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253644"/>
                </a:solidFill>
                <a:latin typeface="Georgia" panose="02040502050405020303" pitchFamily="18" charset="0"/>
              </a:rPr>
              <a:t>As you move forward, here’s how plan consultants and advisors can help. </a:t>
            </a:r>
            <a:r>
              <a:rPr lang="en-US" sz="1200" b="0" i="0" u="none" strike="noStrike" baseline="0" dirty="0">
                <a:solidFill>
                  <a:srgbClr val="253644"/>
                </a:solidFill>
                <a:latin typeface="Georgia" panose="02040502050405020303" pitchFamily="18" charset="0"/>
              </a:rPr>
              <a:t>Many different products are available with varying features, benefits and restrictions. It can be difficult to keep up with the latest rules. </a:t>
            </a:r>
          </a:p>
          <a:p>
            <a:pPr marL="285750" indent="-285750">
              <a:buFont typeface="Arial" panose="020B0604020202020204" pitchFamily="34" charset="0"/>
              <a:buChar char="•"/>
            </a:pPr>
            <a:r>
              <a:rPr lang="en-US" sz="1200" b="0" i="0" u="none" strike="noStrike" baseline="0" dirty="0">
                <a:solidFill>
                  <a:srgbClr val="253644"/>
                </a:solidFill>
                <a:latin typeface="Georgia" panose="02040502050405020303" pitchFamily="18" charset="0"/>
              </a:rPr>
              <a:t>Consultants and advisors can help plan fiduciaries comply with their responsibilities within the rules, while keeping them informed about the latest changes in products and regulations. </a:t>
            </a:r>
          </a:p>
          <a:p>
            <a:pPr marL="285750" indent="-285750">
              <a:buFont typeface="Arial" panose="020B0604020202020204" pitchFamily="34" charset="0"/>
              <a:buChar char="•"/>
            </a:pPr>
            <a:r>
              <a:rPr lang="en-US" sz="1200" b="0" i="0" u="none" strike="noStrike" baseline="0" dirty="0">
                <a:solidFill>
                  <a:srgbClr val="253644"/>
                </a:solidFill>
                <a:latin typeface="Georgia" panose="02040502050405020303" pitchFamily="18" charset="0"/>
              </a:rPr>
              <a:t>They evaluate the various lifetime income products and can guide plan fiduciaries in determining the right solution for their plan. </a:t>
            </a:r>
          </a:p>
          <a:p>
            <a:pPr marL="0" marR="0" lvl="0" indent="0" algn="l" defTabSz="5094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5094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Plan sponsors obligations include: </a:t>
            </a:r>
          </a:p>
          <a:p>
            <a:pPr marL="285750" marR="0" lvl="0" indent="-2857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Building confidence around retirement income. The </a:t>
            </a:r>
            <a:r>
              <a:rPr lang="en-US" sz="1200" b="0" i="0" u="none" strike="noStrike" baseline="0" dirty="0">
                <a:solidFill>
                  <a:srgbClr val="253644"/>
                </a:solidFill>
                <a:latin typeface="Georgia" panose="02040502050405020303" pitchFamily="18" charset="0"/>
              </a:rPr>
              <a:t>SECURE Act requires plan sponsors to show employees how their retirement account balances translate into guaranteed monthly income, regardless of whether the plan has a lifetime retirement income solution. </a:t>
            </a:r>
          </a:p>
          <a:p>
            <a:pPr marL="285750" marR="0" lvl="0" indent="-2857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53644"/>
                </a:solidFill>
                <a:latin typeface="Georgia" panose="02040502050405020303" pitchFamily="18" charset="0"/>
              </a:rPr>
              <a:t>Participants may think they’ve saved enough, but demonstrating how their savings convert into a monthly income stream may show otherwise. </a:t>
            </a:r>
          </a:p>
          <a:p>
            <a:pPr marL="285750" marR="0" lvl="0" indent="-2857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53644"/>
                </a:solidFill>
                <a:latin typeface="Georgia" panose="02040502050405020303" pitchFamily="18" charset="0"/>
              </a:rPr>
              <a:t>Approach this process applying a level of prudence and care.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7</a:t>
            </a:fld>
            <a:endParaRPr lang="en-US"/>
          </a:p>
        </p:txBody>
      </p:sp>
    </p:spTree>
    <p:extLst>
      <p:ext uri="{BB962C8B-B14F-4D97-AF65-F5344CB8AC3E}">
        <p14:creationId xmlns:p14="http://schemas.microsoft.com/office/powerpoint/2010/main" val="172128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F44B-C367-AC45-8ED1-DB5A0EF77DB2}" type="slidenum">
              <a:rPr lang="en-US" smtClean="0"/>
              <a:pPr/>
              <a:t>8</a:t>
            </a:fld>
            <a:endParaRPr lang="en-US"/>
          </a:p>
        </p:txBody>
      </p:sp>
    </p:spTree>
    <p:extLst>
      <p:ext uri="{BB962C8B-B14F-4D97-AF65-F5344CB8AC3E}">
        <p14:creationId xmlns:p14="http://schemas.microsoft.com/office/powerpoint/2010/main" val="4233872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3"/>
        </a:solidFill>
        <a:effectLst/>
      </p:bgPr>
    </p:bg>
    <p:spTree>
      <p:nvGrpSpPr>
        <p:cNvPr id="1" name=""/>
        <p:cNvGrpSpPr/>
        <p:nvPr/>
      </p:nvGrpSpPr>
      <p:grpSpPr>
        <a:xfrm>
          <a:off x="0" y="0"/>
          <a:ext cx="0" cy="0"/>
          <a:chOff x="0" y="0"/>
          <a:chExt cx="0" cy="0"/>
        </a:xfrm>
      </p:grpSpPr>
      <p:sp>
        <p:nvSpPr>
          <p:cNvPr id="15" name="object 3"/>
          <p:cNvSpPr/>
          <p:nvPr userDrawn="1"/>
        </p:nvSpPr>
        <p:spPr>
          <a:xfrm>
            <a:off x="1" y="6812280"/>
            <a:ext cx="13817600" cy="1021080"/>
          </a:xfrm>
          <a:custGeom>
            <a:avLst/>
            <a:gdLst/>
            <a:ahLst/>
            <a:cxnLst/>
            <a:rect l="l" t="t" r="r" b="b"/>
            <a:pathLst>
              <a:path w="12189460" h="1021079">
                <a:moveTo>
                  <a:pt x="0" y="1021079"/>
                </a:moveTo>
                <a:lnTo>
                  <a:pt x="12188952" y="1021079"/>
                </a:lnTo>
                <a:lnTo>
                  <a:pt x="12188952" y="0"/>
                </a:lnTo>
                <a:lnTo>
                  <a:pt x="0" y="0"/>
                </a:lnTo>
                <a:lnTo>
                  <a:pt x="0" y="1021079"/>
                </a:lnTo>
                <a:close/>
              </a:path>
            </a:pathLst>
          </a:custGeom>
          <a:solidFill>
            <a:schemeClr val="tx2"/>
          </a:solidFill>
        </p:spPr>
        <p:txBody>
          <a:bodyPr wrap="square" lIns="0" tIns="0" rIns="0" bIns="0" rtlCol="0"/>
          <a:lstStyle/>
          <a:p>
            <a:endParaRPr/>
          </a:p>
        </p:txBody>
      </p:sp>
      <p:sp>
        <p:nvSpPr>
          <p:cNvPr id="2" name="Title 1"/>
          <p:cNvSpPr>
            <a:spLocks noGrp="1"/>
          </p:cNvSpPr>
          <p:nvPr>
            <p:ph type="ctrTitle"/>
          </p:nvPr>
        </p:nvSpPr>
        <p:spPr>
          <a:xfrm>
            <a:off x="2302039" y="1752600"/>
            <a:ext cx="9938328" cy="3150193"/>
          </a:xfrm>
        </p:spPr>
        <p:txBody>
          <a:bodyPr lIns="0" tIns="0" rIns="0" bIns="0" anchor="t">
            <a:noAutofit/>
          </a:bodyPr>
          <a:lstStyle>
            <a:lvl1pPr algn="l">
              <a:spcAft>
                <a:spcPts val="600"/>
              </a:spcAft>
              <a:defRPr sz="4400" b="1">
                <a:solidFill>
                  <a:schemeClr val="bg1"/>
                </a:solidFill>
                <a:latin typeface="+mn-lt"/>
              </a:defRPr>
            </a:lvl1pPr>
          </a:lstStyle>
          <a:p>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30" y="89903"/>
            <a:ext cx="3327400" cy="1626728"/>
          </a:xfrm>
          <a:prstGeom prst="rect">
            <a:avLst/>
          </a:prstGeom>
        </p:spPr>
      </p:pic>
      <p:sp>
        <p:nvSpPr>
          <p:cNvPr id="14" name="Text Placeholder 14"/>
          <p:cNvSpPr txBox="1">
            <a:spLocks/>
          </p:cNvSpPr>
          <p:nvPr userDrawn="1"/>
        </p:nvSpPr>
        <p:spPr>
          <a:xfrm>
            <a:off x="3098800" y="6812280"/>
            <a:ext cx="10090150" cy="1021080"/>
          </a:xfrm>
          <a:prstGeom prst="rect">
            <a:avLst/>
          </a:prstGeom>
        </p:spPr>
        <p:txBody>
          <a:bodyPr lIns="0" tIns="0" rIns="0" bIns="0" anchor="ctr" anchorCtr="0"/>
          <a:lstStyle>
            <a:lvl1pPr marL="0" indent="0" algn="l" defTabSz="502920" rtl="0" eaLnBrk="1" latinLnBrk="0" hangingPunct="1">
              <a:lnSpc>
                <a:spcPct val="100000"/>
              </a:lnSpc>
              <a:spcBef>
                <a:spcPts val="0"/>
              </a:spcBef>
              <a:spcAft>
                <a:spcPts val="432"/>
              </a:spcAft>
              <a:buFont typeface="Arial"/>
              <a:buNone/>
              <a:defRPr sz="10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algn="r"/>
            <a:r>
              <a:rPr lang="en-US" sz="1000" b="1" kern="1200" cap="all" baseline="0" dirty="0">
                <a:solidFill>
                  <a:srgbClr val="BABCBC"/>
                </a:solidFill>
                <a:latin typeface="Arial Narrow" panose="020B0606020202030204" pitchFamily="34" charset="0"/>
                <a:ea typeface="+mn-ea"/>
                <a:cs typeface="+mn-cs"/>
              </a:rPr>
              <a:t>FOR FINANCIAL PROFESSIONAL USE ONLY. NOT FOR PUBLIC DISTRIBUTION AND NOT FOR USE BY RETAIL INVESTORS. PLEASE REFER TO DISCLOSURES FOR IMPORTANT INFORMATION.</a:t>
            </a:r>
          </a:p>
        </p:txBody>
      </p:sp>
    </p:spTree>
    <p:extLst>
      <p:ext uri="{BB962C8B-B14F-4D97-AF65-F5344CB8AC3E}">
        <p14:creationId xmlns:p14="http://schemas.microsoft.com/office/powerpoint/2010/main" val="297273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3056" y="2670048"/>
            <a:ext cx="7804726" cy="1049338"/>
          </a:xfrm>
        </p:spPr>
        <p:txBody>
          <a:bodyPr lIns="0" tIns="0" rIns="0" bIns="0" anchor="t">
            <a:noAutofit/>
          </a:bodyPr>
          <a:lstStyle>
            <a:lvl1pPr marL="12700" indent="0" algn="l" defTabSz="502920" rtl="0" eaLnBrk="1" latinLnBrk="0" hangingPunct="1">
              <a:buFont typeface="+mj-lt"/>
              <a:buNone/>
              <a:defRPr lang="en-US" sz="4000" b="1" kern="1200" spc="-10" baseline="0" dirty="0">
                <a:solidFill>
                  <a:schemeClr val="bg1"/>
                </a:solidFill>
                <a:latin typeface="Georgia"/>
                <a:ea typeface="+mj-ea"/>
                <a:cs typeface="Georgia"/>
              </a:defRPr>
            </a:lvl1pPr>
          </a:lstStyle>
          <a:p>
            <a:r>
              <a:rPr lang="en-US" dirty="0"/>
              <a:t>Divider Page</a:t>
            </a:r>
          </a:p>
        </p:txBody>
      </p:sp>
      <p:sp>
        <p:nvSpPr>
          <p:cNvPr id="4" name="Picture Placeholder 3"/>
          <p:cNvSpPr>
            <a:spLocks noGrp="1"/>
          </p:cNvSpPr>
          <p:nvPr>
            <p:ph type="pic" sz="quarter" idx="10"/>
          </p:nvPr>
        </p:nvSpPr>
        <p:spPr>
          <a:xfrm>
            <a:off x="0" y="0"/>
            <a:ext cx="13816584" cy="6811963"/>
          </a:xfrm>
          <a:ln>
            <a:noFill/>
          </a:ln>
        </p:spPr>
        <p:txBody>
          <a:bodyPr/>
          <a:lstStyle/>
          <a:p>
            <a:endParaRPr lang="en-US"/>
          </a:p>
        </p:txBody>
      </p:sp>
    </p:spTree>
    <p:extLst>
      <p:ext uri="{BB962C8B-B14F-4D97-AF65-F5344CB8AC3E}">
        <p14:creationId xmlns:p14="http://schemas.microsoft.com/office/powerpoint/2010/main" val="290990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B">
    <p:bg>
      <p:bgPr>
        <a:solidFill>
          <a:schemeClr val="accent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Larg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073" y="1755649"/>
            <a:ext cx="12561455" cy="4815995"/>
          </a:xfrm>
        </p:spPr>
        <p:txBody>
          <a:bodyPr lIns="0" tIns="0" rIns="0" bIns="0">
            <a:noAutofit/>
          </a:bodyPr>
          <a:lstStyle>
            <a:lvl1pPr marL="0" indent="0">
              <a:lnSpc>
                <a:spcPts val="3520"/>
              </a:lnSpc>
              <a:spcBef>
                <a:spcPts val="0"/>
              </a:spcBef>
              <a:buFont typeface="+mj-lt"/>
              <a:buNone/>
              <a:defRPr sz="2800" b="1">
                <a:solidFill>
                  <a:schemeClr val="tx2"/>
                </a:solidFill>
              </a:defRPr>
            </a:lvl1pPr>
            <a:lvl2pPr>
              <a:defRPr sz="2000">
                <a:solidFill>
                  <a:schemeClr val="tx2"/>
                </a:solidFill>
              </a:defRPr>
            </a:lvl2pPr>
          </a:lstStyle>
          <a:p>
            <a:pPr lvl="0"/>
            <a:r>
              <a:rPr lang="en-US" dirty="0"/>
              <a:t>Click to edit Master text styles</a:t>
            </a:r>
          </a:p>
          <a:p>
            <a:pPr lvl="1"/>
            <a:r>
              <a:rPr lang="en-US" dirty="0"/>
              <a:t>Second level</a:t>
            </a:r>
          </a:p>
        </p:txBody>
      </p:sp>
      <p:sp>
        <p:nvSpPr>
          <p:cNvPr id="18"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10" name="Text Placeholder 11"/>
          <p:cNvSpPr>
            <a:spLocks noGrp="1"/>
          </p:cNvSpPr>
          <p:nvPr>
            <p:ph type="body" sz="quarter" idx="11"/>
          </p:nvPr>
        </p:nvSpPr>
        <p:spPr>
          <a:xfrm>
            <a:off x="628073" y="6291072"/>
            <a:ext cx="12561455"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385013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3817600" cy="6816725"/>
          </a:xfrm>
          <a:ln>
            <a:noFill/>
          </a:ln>
        </p:spPr>
        <p:txBody>
          <a:bodyPr/>
          <a:lstStyle/>
          <a:p>
            <a:endParaRPr lang="en-US"/>
          </a:p>
        </p:txBody>
      </p:sp>
      <p:sp>
        <p:nvSpPr>
          <p:cNvPr id="3" name="object 4"/>
          <p:cNvSpPr/>
          <p:nvPr userDrawn="1"/>
        </p:nvSpPr>
        <p:spPr>
          <a:xfrm>
            <a:off x="8356600" y="-7407"/>
            <a:ext cx="5461000" cy="6817782"/>
          </a:xfrm>
          <a:custGeom>
            <a:avLst/>
            <a:gdLst/>
            <a:ahLst/>
            <a:cxnLst/>
            <a:rect l="l" t="t" r="r" b="b"/>
            <a:pathLst>
              <a:path w="4131945" h="5836920">
                <a:moveTo>
                  <a:pt x="0" y="5836920"/>
                </a:moveTo>
                <a:lnTo>
                  <a:pt x="4131779" y="5836920"/>
                </a:lnTo>
                <a:lnTo>
                  <a:pt x="4131779" y="0"/>
                </a:lnTo>
                <a:lnTo>
                  <a:pt x="0" y="0"/>
                </a:lnTo>
                <a:lnTo>
                  <a:pt x="0" y="5836920"/>
                </a:lnTo>
                <a:close/>
              </a:path>
            </a:pathLst>
          </a:custGeom>
          <a:solidFill>
            <a:srgbClr val="F1F1F1">
              <a:alpha val="91998"/>
            </a:srgbClr>
          </a:solidFill>
        </p:spPr>
        <p:txBody>
          <a:bodyPr wrap="square" lIns="0" tIns="0" rIns="0" bIns="0" rtlCol="0"/>
          <a:lstStyle/>
          <a:p>
            <a:endParaRPr/>
          </a:p>
        </p:txBody>
      </p:sp>
      <p:sp>
        <p:nvSpPr>
          <p:cNvPr id="2" name="Title 1"/>
          <p:cNvSpPr>
            <a:spLocks noGrp="1"/>
          </p:cNvSpPr>
          <p:nvPr>
            <p:ph type="title"/>
          </p:nvPr>
        </p:nvSpPr>
        <p:spPr>
          <a:xfrm>
            <a:off x="8890000" y="1752600"/>
            <a:ext cx="3918528" cy="3637464"/>
          </a:xfrm>
        </p:spPr>
        <p:txBody>
          <a:bodyPr/>
          <a:lstStyle/>
          <a:p>
            <a:r>
              <a:rPr lang="en-US"/>
              <a:t>Click to edit Master title style</a:t>
            </a:r>
          </a:p>
        </p:txBody>
      </p:sp>
    </p:spTree>
    <p:extLst>
      <p:ext uri="{BB962C8B-B14F-4D97-AF65-F5344CB8AC3E}">
        <p14:creationId xmlns:p14="http://schemas.microsoft.com/office/powerpoint/2010/main" val="36140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A">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755648"/>
            <a:ext cx="12561455" cy="4815996"/>
          </a:xfrm>
        </p:spPr>
        <p:txBody>
          <a:bodyPr lIns="0" tIns="0" rIns="0" bIns="0">
            <a:noAutofit/>
          </a:bodyPr>
          <a:lstStyle>
            <a:lvl1pPr marL="0" indent="0">
              <a:lnSpc>
                <a:spcPct val="100000"/>
              </a:lnSpc>
              <a:spcBef>
                <a:spcPts val="0"/>
              </a:spcBef>
              <a:buFont typeface="+mj-lt"/>
              <a:buNone/>
              <a:defRPr sz="2400">
                <a:solidFill>
                  <a:schemeClr val="accent3"/>
                </a:solidFill>
              </a:defRPr>
            </a:lvl1pPr>
            <a:lvl2pPr>
              <a:lnSpc>
                <a:spcPct val="100000"/>
              </a:lnSpc>
              <a:defRPr baseline="0">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baseline="0">
                <a:solidFill>
                  <a:schemeClr val="tx2"/>
                </a:solidFill>
              </a:defRPr>
            </a:lvl5pPr>
            <a:lvl6pPr marL="804863" indent="-233363">
              <a:lnSpc>
                <a:spcPct val="100000"/>
              </a:lnSpc>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2" name="Text Placeholder 11">
            <a:extLst>
              <a:ext uri="{FF2B5EF4-FFF2-40B4-BE49-F238E27FC236}">
                <a16:creationId xmlns:a16="http://schemas.microsoft.com/office/drawing/2014/main" id="{4534953F-0D6E-6E73-27C1-B07127B130D4}"/>
              </a:ext>
            </a:extLst>
          </p:cNvPr>
          <p:cNvSpPr>
            <a:spLocks noGrp="1"/>
          </p:cNvSpPr>
          <p:nvPr>
            <p:ph type="body" sz="quarter" idx="11"/>
          </p:nvPr>
        </p:nvSpPr>
        <p:spPr>
          <a:xfrm>
            <a:off x="628073" y="6291072"/>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43096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11" name="Text Placeholder 11"/>
          <p:cNvSpPr>
            <a:spLocks noGrp="1"/>
          </p:cNvSpPr>
          <p:nvPr>
            <p:ph type="body" sz="quarter" idx="11"/>
          </p:nvPr>
        </p:nvSpPr>
        <p:spPr>
          <a:xfrm>
            <a:off x="628073" y="6291072"/>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8246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628073" y="1752601"/>
            <a:ext cx="12561455" cy="4922043"/>
          </a:xfrm>
          <a:ln>
            <a:noFill/>
          </a:ln>
        </p:spPr>
        <p:txBody>
          <a:bodyPr numCol="2" spcCol="228600">
            <a:noAutofit/>
          </a:bodyPr>
          <a:lstStyle>
            <a:lvl1pPr marL="0" indent="0">
              <a:lnSpc>
                <a:spcPct val="100000"/>
              </a:lnSpc>
              <a:spcBef>
                <a:spcPts val="600"/>
              </a:spcBef>
              <a:spcAft>
                <a:spcPts val="600"/>
              </a:spcAft>
              <a:buFontTx/>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0" indent="0">
              <a:lnSpc>
                <a:spcPct val="100000"/>
              </a:lnSpc>
              <a:spcBef>
                <a:spcPts val="600"/>
              </a:spcBef>
              <a:spcAft>
                <a:spcPts val="600"/>
              </a:spcAft>
              <a:buClr>
                <a:schemeClr val="tx2"/>
              </a:buClr>
              <a:buFontTx/>
              <a:buNone/>
              <a:defRPr sz="1200" b="0" baseline="0">
                <a:solidFill>
                  <a:schemeClr val="tx1">
                    <a:lumMod val="50000"/>
                    <a:lumOff val="50000"/>
                  </a:schemeClr>
                </a:solidFill>
                <a:latin typeface="Arial" panose="020B0604020202020204" pitchFamily="34" charset="0"/>
                <a:cs typeface="Arial" panose="020B0604020202020204" pitchFamily="34" charset="0"/>
              </a:defRPr>
            </a:lvl2pPr>
            <a:lvl3pPr>
              <a:buFont typeface="Wingdings" charset="2"/>
              <a:buChar char="§"/>
              <a:defRPr>
                <a:solidFill>
                  <a:srgbClr val="2D4769"/>
                </a:solidFill>
              </a:defRPr>
            </a:lvl3pPr>
            <a:lvl4pPr>
              <a:buFontTx/>
              <a:buNone/>
              <a:defRPr>
                <a:solidFill>
                  <a:srgbClr val="2D4769"/>
                </a:solidFill>
              </a:defRPr>
            </a:lvl4pPr>
            <a:lvl5pPr>
              <a:buFontTx/>
              <a:buNone/>
              <a:defRPr>
                <a:solidFill>
                  <a:srgbClr val="2D4769"/>
                </a:solidFill>
              </a:defRPr>
            </a:lvl5pPr>
          </a:lstStyle>
          <a:p>
            <a:pPr lvl="0"/>
            <a:r>
              <a:rPr lang="en-US" dirty="0"/>
              <a:t>Click to edit 10 </a:t>
            </a:r>
            <a:r>
              <a:rPr lang="en-US" dirty="0" err="1"/>
              <a:t>pt</a:t>
            </a:r>
            <a:r>
              <a:rPr lang="en-US" dirty="0"/>
              <a:t> disclosure</a:t>
            </a:r>
          </a:p>
          <a:p>
            <a:pPr lvl="1"/>
            <a:r>
              <a:rPr lang="en-US" dirty="0"/>
              <a:t>Second Level to edit 12 </a:t>
            </a:r>
            <a:r>
              <a:rPr lang="en-US" dirty="0" err="1"/>
              <a:t>pt</a:t>
            </a:r>
            <a:r>
              <a:rPr lang="en-US" dirty="0"/>
              <a:t> disclosure</a:t>
            </a:r>
          </a:p>
        </p:txBody>
      </p:sp>
      <p:sp>
        <p:nvSpPr>
          <p:cNvPr id="9" name="Text Placeholder 8"/>
          <p:cNvSpPr>
            <a:spLocks noGrp="1"/>
          </p:cNvSpPr>
          <p:nvPr>
            <p:ph type="body" sz="quarter" idx="20" hasCustomPrompt="1"/>
          </p:nvPr>
        </p:nvSpPr>
        <p:spPr>
          <a:xfrm rot="16200000">
            <a:off x="12337175" y="5588863"/>
            <a:ext cx="1981202" cy="190359"/>
          </a:xfrm>
        </p:spPr>
        <p:txBody>
          <a:bodyPr>
            <a:noAutofit/>
          </a:bodyPr>
          <a:lstStyle>
            <a:lvl1pPr marL="0" indent="0">
              <a:lnSpc>
                <a:spcPct val="100000"/>
              </a:lnSpc>
              <a:spcAft>
                <a:spcPts val="0"/>
              </a:spcAft>
              <a:buNone/>
              <a:defRPr sz="700" b="0" baseline="0">
                <a:solidFill>
                  <a:srgbClr val="8A8A8D"/>
                </a:solidFill>
                <a:latin typeface="Arial Narrow" panose="020B0606020202030204" pitchFamily="34" charset="0"/>
                <a:cs typeface="Adobe Gurmukhi" panose="01010101010101010101" pitchFamily="50" charset="0"/>
              </a:defRPr>
            </a:lvl1pPr>
            <a:lvl2pPr marL="218807" indent="0">
              <a:buNone/>
              <a:defRPr sz="582"/>
            </a:lvl2pPr>
            <a:lvl3pPr marL="437613" indent="0">
              <a:buNone/>
              <a:defRPr sz="582"/>
            </a:lvl3pPr>
            <a:lvl4pPr marL="610193" indent="0">
              <a:buNone/>
              <a:defRPr sz="582"/>
            </a:lvl4pPr>
            <a:lvl5pPr marL="781232" indent="0">
              <a:buNone/>
              <a:defRPr sz="582"/>
            </a:lvl5pPr>
          </a:lstStyle>
          <a:p>
            <a:pPr lvl="0"/>
            <a:r>
              <a:rPr lang="en-US" dirty="0"/>
              <a:t>Click to insert code</a:t>
            </a:r>
          </a:p>
        </p:txBody>
      </p:sp>
      <p:sp>
        <p:nvSpPr>
          <p:cNvPr id="10" name="Title Placeholder 1"/>
          <p:cNvSpPr>
            <a:spLocks noGrp="1"/>
          </p:cNvSpPr>
          <p:nvPr>
            <p:ph type="title"/>
          </p:nvPr>
        </p:nvSpPr>
        <p:spPr>
          <a:xfrm>
            <a:off x="628073" y="630937"/>
            <a:ext cx="12859157" cy="1035139"/>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557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543D-F9FC-C303-D701-42E1511F8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30BB2-8932-9F70-432F-153D710CA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2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DEEEE"/>
        </a:solidFill>
        <a:effectLst/>
      </p:bgPr>
    </p:bg>
    <p:spTree>
      <p:nvGrpSpPr>
        <p:cNvPr id="1" name=""/>
        <p:cNvGrpSpPr/>
        <p:nvPr/>
      </p:nvGrpSpPr>
      <p:grpSpPr>
        <a:xfrm>
          <a:off x="0" y="0"/>
          <a:ext cx="0" cy="0"/>
          <a:chOff x="0" y="0"/>
          <a:chExt cx="0" cy="0"/>
        </a:xfrm>
      </p:grpSpPr>
      <p:sp>
        <p:nvSpPr>
          <p:cNvPr id="17" name="object 3"/>
          <p:cNvSpPr/>
          <p:nvPr userDrawn="1"/>
        </p:nvSpPr>
        <p:spPr>
          <a:xfrm>
            <a:off x="1" y="6812280"/>
            <a:ext cx="13817600" cy="1021080"/>
          </a:xfrm>
          <a:custGeom>
            <a:avLst/>
            <a:gdLst/>
            <a:ahLst/>
            <a:cxnLst/>
            <a:rect l="l" t="t" r="r" b="b"/>
            <a:pathLst>
              <a:path w="12189460" h="1021079">
                <a:moveTo>
                  <a:pt x="0" y="1021079"/>
                </a:moveTo>
                <a:lnTo>
                  <a:pt x="12188952" y="1021079"/>
                </a:lnTo>
                <a:lnTo>
                  <a:pt x="12188952" y="0"/>
                </a:lnTo>
                <a:lnTo>
                  <a:pt x="0" y="0"/>
                </a:lnTo>
                <a:lnTo>
                  <a:pt x="0" y="1021079"/>
                </a:lnTo>
                <a:close/>
              </a:path>
            </a:pathLst>
          </a:custGeom>
          <a:solidFill>
            <a:schemeClr val="tx2"/>
          </a:solidFill>
        </p:spPr>
        <p:txBody>
          <a:bodyPr wrap="square" lIns="0" tIns="0" rIns="0" bIns="0" rtlCol="0"/>
          <a:lstStyle/>
          <a:p>
            <a:endParaRPr/>
          </a:p>
        </p:txBody>
      </p:sp>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2901899139"/>
              </p:ext>
            </p:extLst>
          </p:nvPr>
        </p:nvGraphicFramePr>
        <p:xfrm>
          <a:off x="2182" y="1589"/>
          <a:ext cx="2180"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4" name="Object 3" hidden="1"/>
                      <p:cNvPicPr/>
                      <p:nvPr/>
                    </p:nvPicPr>
                    <p:blipFill>
                      <a:blip r:embed="rId16"/>
                      <a:stretch>
                        <a:fillRect/>
                      </a:stretch>
                    </p:blipFill>
                    <p:spPr>
                      <a:xfrm>
                        <a:off x="2182" y="1589"/>
                        <a:ext cx="2180" cy="1587"/>
                      </a:xfrm>
                      <a:prstGeom prst="rect">
                        <a:avLst/>
                      </a:prstGeom>
                    </p:spPr>
                  </p:pic>
                </p:oleObj>
              </mc:Fallback>
            </mc:AlternateContent>
          </a:graphicData>
        </a:graphic>
      </p:graphicFrame>
      <p:sp>
        <p:nvSpPr>
          <p:cNvPr id="6" name="Rectangle 5" hidden="1"/>
          <p:cNvSpPr/>
          <p:nvPr userDrawn="1">
            <p:custDataLst>
              <p:tags r:id="rId12"/>
            </p:custDataLst>
          </p:nvPr>
        </p:nvSpPr>
        <p:spPr>
          <a:xfrm>
            <a:off x="0" y="0"/>
            <a:ext cx="158750" cy="158750"/>
          </a:xfrm>
          <a:prstGeom prst="rect">
            <a:avLst/>
          </a:prstGeom>
          <a:no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eaLnBrk="1">
              <a:lnSpc>
                <a:spcPct val="100000"/>
              </a:lnSpc>
              <a:spcBef>
                <a:spcPct val="0"/>
              </a:spcBef>
              <a:spcAft>
                <a:spcPct val="0"/>
              </a:spcAft>
            </a:pPr>
            <a:endParaRPr lang="en-US" sz="3200" b="1"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628073" y="629736"/>
            <a:ext cx="12561455" cy="819341"/>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628073" y="1755649"/>
            <a:ext cx="12561455" cy="418795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900" dirty="0"/>
              <a:t>Sixth level</a:t>
            </a:r>
            <a:endParaRPr lang="en-US" dirty="0"/>
          </a:p>
        </p:txBody>
      </p:sp>
      <p:sp>
        <p:nvSpPr>
          <p:cNvPr id="14" name="TextBox 13"/>
          <p:cNvSpPr txBox="1"/>
          <p:nvPr/>
        </p:nvSpPr>
        <p:spPr>
          <a:xfrm>
            <a:off x="12826924" y="7218462"/>
            <a:ext cx="362603" cy="300786"/>
          </a:xfrm>
          <a:prstGeom prst="rect">
            <a:avLst/>
          </a:prstGeom>
          <a:noFill/>
        </p:spPr>
        <p:txBody>
          <a:bodyPr wrap="square" lIns="0" tIns="0" rIns="0" bIns="0" rtlCol="0">
            <a:noAutofit/>
          </a:bodyPr>
          <a:lstStyle/>
          <a:p>
            <a:pPr algn="r"/>
            <a:fld id="{5463D488-B33C-44D1-8C6D-19E9BAD2ABCF}" type="slidenum">
              <a:rPr lang="en-US" sz="1600" b="0" smtClean="0">
                <a:solidFill>
                  <a:schemeClr val="bg1"/>
                </a:solidFill>
                <a:latin typeface="Georgia" charset="0"/>
                <a:ea typeface="Georgia" charset="0"/>
                <a:cs typeface="Georgia" charset="0"/>
              </a:rPr>
              <a:pPr algn="r"/>
              <a:t>‹#›</a:t>
            </a:fld>
            <a:endParaRPr lang="en-US" sz="1600" b="0" dirty="0">
              <a:solidFill>
                <a:schemeClr val="bg1"/>
              </a:solidFill>
              <a:latin typeface="Georgia" charset="0"/>
              <a:ea typeface="Georgia" charset="0"/>
              <a:cs typeface="Georgia" charset="0"/>
            </a:endParaRPr>
          </a:p>
        </p:txBody>
      </p:sp>
      <p:pic>
        <p:nvPicPr>
          <p:cNvPr id="5" name="Picture 4"/>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35721" y="6941921"/>
            <a:ext cx="1851039" cy="770844"/>
          </a:xfrm>
          <a:prstGeom prst="rect">
            <a:avLst/>
          </a:prstGeom>
        </p:spPr>
      </p:pic>
      <p:sp>
        <p:nvSpPr>
          <p:cNvPr id="7" name="TextBox 6" hidden="1"/>
          <p:cNvSpPr txBox="1"/>
          <p:nvPr userDrawn="1">
            <p:custDataLst>
              <p:tags r:id="rId13"/>
            </p:custDataLst>
          </p:nvPr>
        </p:nvSpPr>
        <p:spPr>
          <a:xfrm>
            <a:off x="12700000" y="12700000"/>
            <a:ext cx="12700" cy="12700"/>
          </a:xfrm>
          <a:prstGeom prst="rect">
            <a:avLst/>
          </a:prstGeom>
          <a:noFill/>
        </p:spPr>
        <p:txBody>
          <a:bodyPr vert="horz" wrap="square" lIns="0" tIns="0" rIns="0" bIns="0" rtlCol="0">
            <a:noAutofit/>
          </a:bodyPr>
          <a:lstStyle/>
          <a:p>
            <a:pPr>
              <a:spcAft>
                <a:spcPts val="600"/>
              </a:spcAft>
            </a:pPr>
            <a:r>
              <a:rPr lang="en-US" sz="2000">
                <a:solidFill>
                  <a:schemeClr val="bg2"/>
                </a:solidFill>
              </a:rPr>
              <a:t>gorave6301merpalert</a:t>
            </a:r>
            <a:endParaRPr lang="en-US" sz="2000" dirty="0" err="1">
              <a:solidFill>
                <a:schemeClr val="bg2"/>
              </a:solidFill>
            </a:endParaRPr>
          </a:p>
        </p:txBody>
      </p:sp>
      <p:pic>
        <p:nvPicPr>
          <p:cNvPr id="18" name="Picture 1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4816" y="6797040"/>
            <a:ext cx="2154977" cy="1051560"/>
          </a:xfrm>
          <a:prstGeom prst="rect">
            <a:avLst/>
          </a:prstGeom>
        </p:spPr>
      </p:pic>
      <p:sp>
        <p:nvSpPr>
          <p:cNvPr id="10" name="TextBox 9" hidden="1"/>
          <p:cNvSpPr txBox="1"/>
          <p:nvPr userDrawn="1">
            <p:custDataLst>
              <p:tags r:id="rId14"/>
            </p:custDataLst>
          </p:nvPr>
        </p:nvSpPr>
        <p:spPr>
          <a:xfrm>
            <a:off x="12700000" y="12700000"/>
            <a:ext cx="12700" cy="12700"/>
          </a:xfrm>
          <a:prstGeom prst="rect">
            <a:avLst/>
          </a:prstGeom>
          <a:noFill/>
        </p:spPr>
        <p:txBody>
          <a:bodyPr vert="horz" wrap="square" lIns="0" tIns="0" rIns="0" bIns="0" rtlCol="0">
            <a:noAutofit/>
          </a:bodyPr>
          <a:lstStyle/>
          <a:p>
            <a:pPr>
              <a:spcAft>
                <a:spcPts val="600"/>
              </a:spcAft>
            </a:pPr>
            <a:r>
              <a:rPr lang="en-US" sz="2000">
                <a:solidFill>
                  <a:schemeClr val="bg2"/>
                </a:solidFill>
              </a:rPr>
              <a:t>wryged201kastsk : {LikelihoodValues:{HC:0.09,C:0.55,I:0.18,P:0.18},Classification:Confidential,Keywords:[1:1,6:1,7:1,8:1,123:3,133:1,223:3,252:9,307:1,361:1,407:1,426:1,451:1,517:1,598:8,608:4,610:1,674:1,1027:4,1028:1,1087:1,1137:1,1501:3,1916:1,2086:9,2107:1,2115:1,2280:1,2413:1,2433:1,2458:1,2868:12,2878:1,3189:1,3294:1,3907:1,3964:2,4139:1,4170:1,4179:4,4352:2,4446:21,4467:1,4604:1,4789:1,4857:1,4859:1,5312:1,5434:1,5460:1,5666:1,5809:1,5967:28,6239:1,6357:1,6372:1,6396:1,6453:1,6533:2,6600:1,6690:2,6692:4,6727:1,6760:1,6856:1,7091:1,7225:6,7487:1,8150:1,8158:9,8395:1,8569:1,8756:2,8912:1,8946:1,9070:1,9367:1,9472:1,9798:1,9989:1,10030:1,10035:2,10036:2,10453:5,10489:1,10847:1,11000:1,11015:1,11033:1,11053:1,11207:1,11225:1,11296:1,11469:15,11599:2,11681:3,11695:1,11741:1,12182:1,12232:1,12665:1,12735:4,12847:1,12936:1,13169:2,13286:2,13291:1,13820:1,13903:2,14033:2,14153:1,14185:1,14221:2,14338:7,14352:1,14711:1,15042:1,15089:1,15090:1,15195:1,15424:1,15456:1,15591:1,15592:12,15597:1,15619:1,16536:1,17170:2,17564:1,17795:1,18001:1,18033:1,18140:1,18298:1,18315:1,18363:1,18731:1,18738:1,18794:1,18889:1,18996:1,19136:1,19237:1,19248:5,19502:1,19606:1,20143:1,20268:1,20553:1,21133:4,21218:2,21256:1,21299:1,21696:1,22120:1,22166:1,22287:1,22405:2,22407:4,22594:1,22645:6,22657:1,22670:3,22911:1,22913:4,23069:1,23100:3,23281:1,23589:1,23595:1,23599:1,23610:1,23619:2,23802:1,23998:2,24005:3,24025:2,24235:1,24267:1,24269:1,24291:5,24497:3,24596:1,24714:1,24803:2,24813:1,24843:1,24847:1,24853:2,24975:1,25009:4,25010:2,25014:1,25296:2,25636:2,25780:2,25900:1,26210:12,26255:1,26285:1,26411:3,26479:1,26546:2,26566:1,26641:1,26648:1,26657:2,26662:1,26666:5,26714:8,26970:2,27084:1,27501:1,27810:1,27964:1,28237:1,28266:2,28275:1,28331:1,28462:1,28466:7,28483:1,28764:1,29343:1,29387:1,29402:1,29486:2,29568:1,29578:2,29609:1,29998:1,30008:1,30090:1,30257:1,30282:1,30330:1,30475:1,30502:1,30623:1,30954:1,30970:1,31236:1,31316:1,31356:2,31437:1,31738:2,31984:2,32017:3,32156:3,32166:2,32184:4,32186:1,32189:1,32202:4,32389:1,32407:1,32611:1,32807:1,32923:1,33403:4,34321:3,34903:2,34939:2,35145:1,35202:3,35228:3]}</a:t>
            </a:r>
            <a:endParaRPr lang="en-US" sz="2000" dirty="0" err="1">
              <a:solidFill>
                <a:schemeClr val="bg2"/>
              </a:solidFill>
            </a:endParaRPr>
          </a:p>
        </p:txBody>
      </p:sp>
      <p:sp>
        <p:nvSpPr>
          <p:cNvPr id="13" name="Text Placeholder 3"/>
          <p:cNvSpPr txBox="1">
            <a:spLocks/>
          </p:cNvSpPr>
          <p:nvPr userDrawn="1"/>
        </p:nvSpPr>
        <p:spPr>
          <a:xfrm>
            <a:off x="5156200" y="7218462"/>
            <a:ext cx="7614574" cy="266154"/>
          </a:xfrm>
          <a:prstGeom prst="rect">
            <a:avLst/>
          </a:prstGeom>
        </p:spPr>
        <p:txBody>
          <a:bodyPr lIns="0" tIns="0" rIns="0" bIns="0"/>
          <a:lstStyle>
            <a:lvl1pPr marL="0" indent="0" algn="r" defTabSz="502920" rtl="0" eaLnBrk="1" latinLnBrk="0" hangingPunct="1">
              <a:lnSpc>
                <a:spcPct val="100000"/>
              </a:lnSpc>
              <a:spcBef>
                <a:spcPts val="0"/>
              </a:spcBef>
              <a:spcAft>
                <a:spcPts val="0"/>
              </a:spcAft>
              <a:buFont typeface="Arial"/>
              <a:buNone/>
              <a:defRPr sz="1200" i="1" kern="1200" baseline="0">
                <a:solidFill>
                  <a:schemeClr val="bg2"/>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en-US" sz="1400" b="1" i="0" dirty="0">
                <a:solidFill>
                  <a:schemeClr val="accent6"/>
                </a:solidFill>
              </a:rPr>
              <a:t>Implementing lifetime income: Moving from the why to the how</a:t>
            </a:r>
            <a:endParaRPr lang="en-US" sz="1400" b="1" i="0" dirty="0">
              <a:solidFill>
                <a:srgbClr val="C3D62E"/>
              </a:solidFill>
            </a:endParaRPr>
          </a:p>
        </p:txBody>
      </p:sp>
    </p:spTree>
    <p:extLst>
      <p:ext uri="{BB962C8B-B14F-4D97-AF65-F5344CB8AC3E}">
        <p14:creationId xmlns:p14="http://schemas.microsoft.com/office/powerpoint/2010/main" val="1483667998"/>
      </p:ext>
    </p:extLst>
  </p:cSld>
  <p:clrMap bg1="lt1" tx1="dk1" bg2="lt2" tx2="dk2" accent1="accent1" accent2="accent2" accent3="accent3" accent4="accent4" accent5="accent5" accent6="accent6" hlink="hlink" folHlink="folHlink"/>
  <p:sldLayoutIdLst>
    <p:sldLayoutId id="2147483689" r:id="rId1"/>
    <p:sldLayoutId id="2147483662" r:id="rId2"/>
    <p:sldLayoutId id="2147483755" r:id="rId3"/>
    <p:sldLayoutId id="2147483690" r:id="rId4"/>
    <p:sldLayoutId id="2147483756" r:id="rId5"/>
    <p:sldLayoutId id="2147483664" r:id="rId6"/>
    <p:sldLayoutId id="2147483680" r:id="rId7"/>
    <p:sldLayoutId id="2147483685" r:id="rId8"/>
    <p:sldLayoutId id="2147483758" r:id="rId9"/>
  </p:sldLayoutIdLst>
  <p:hf hdr="0" ftr="0"/>
  <p:txStyles>
    <p:titleStyle>
      <a:lvl1pPr algn="l" defTabSz="502920" rtl="0" eaLnBrk="1" latinLnBrk="0" hangingPunct="1">
        <a:spcBef>
          <a:spcPct val="0"/>
        </a:spcBef>
        <a:buNone/>
        <a:defRPr sz="3200" b="1" kern="1200">
          <a:solidFill>
            <a:schemeClr val="accent3"/>
          </a:solidFill>
          <a:latin typeface="+mj-lt"/>
          <a:ea typeface="+mj-ea"/>
          <a:cs typeface="+mj-cs"/>
        </a:defRPr>
      </a:lvl1pPr>
    </p:titleStyle>
    <p:bodyStyle>
      <a:lvl1pPr marL="0" indent="0" algn="l" defTabSz="502920" rtl="0" eaLnBrk="1" latinLnBrk="0" hangingPunct="1">
        <a:lnSpc>
          <a:spcPct val="100000"/>
        </a:lnSpc>
        <a:spcBef>
          <a:spcPts val="0"/>
        </a:spcBef>
        <a:spcAft>
          <a:spcPts val="432"/>
        </a:spcAft>
        <a:buFont typeface="Arial"/>
        <a:buNone/>
        <a:defRPr sz="2400" kern="1200">
          <a:solidFill>
            <a:schemeClr val="accent3"/>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4352" userDrawn="1">
          <p15:clr>
            <a:srgbClr val="F26B43"/>
          </p15:clr>
        </p15:guide>
        <p15:guide id="3" orient="horz" pos="1104" userDrawn="1">
          <p15:clr>
            <a:srgbClr val="F26B43"/>
          </p15:clr>
        </p15:guide>
        <p15:guide id="4" orient="horz" pos="4547" userDrawn="1">
          <p15:clr>
            <a:srgbClr val="F26B43"/>
          </p15:clr>
        </p15:guide>
        <p15:guide id="5" pos="396" userDrawn="1">
          <p15:clr>
            <a:srgbClr val="F26B43"/>
          </p15:clr>
        </p15:guide>
        <p15:guide id="6" pos="8308" userDrawn="1">
          <p15:clr>
            <a:srgbClr val="F26B43"/>
          </p15:clr>
        </p15:guide>
        <p15:guide id="7" orient="horz" pos="394" userDrawn="1">
          <p15:clr>
            <a:srgbClr val="F26B43"/>
          </p15:clr>
        </p15:guide>
        <p15:guide id="8" pos="4454" userDrawn="1">
          <p15:clr>
            <a:srgbClr val="F26B43"/>
          </p15:clr>
        </p15:guide>
        <p15:guide id="9" pos="42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F739A50-37FF-CE60-F2CD-260F7C8BFFE8}"/>
              </a:ext>
            </a:extLst>
          </p:cNvPr>
          <p:cNvPicPr>
            <a:picLocks noGrp="1" noChangeAspect="1"/>
          </p:cNvPicPr>
          <p:nvPr>
            <p:ph type="pic" sz="quarter" idx="10"/>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flipH="1">
            <a:off x="0" y="0"/>
            <a:ext cx="13816584" cy="6811963"/>
          </a:xfrm>
        </p:spPr>
      </p:pic>
      <p:sp>
        <p:nvSpPr>
          <p:cNvPr id="7" name="Rectangle 6">
            <a:extLst>
              <a:ext uri="{FF2B5EF4-FFF2-40B4-BE49-F238E27FC236}">
                <a16:creationId xmlns:a16="http://schemas.microsoft.com/office/drawing/2014/main" id="{DF6D34A5-4DAB-D357-B25F-025280ED74FD}"/>
              </a:ext>
            </a:extLst>
          </p:cNvPr>
          <p:cNvSpPr/>
          <p:nvPr/>
        </p:nvSpPr>
        <p:spPr>
          <a:xfrm>
            <a:off x="7823200" y="0"/>
            <a:ext cx="5994400" cy="6811963"/>
          </a:xfrm>
          <a:prstGeom prst="rect">
            <a:avLst/>
          </a:prstGeom>
          <a:solidFill>
            <a:schemeClr val="accent3">
              <a:alpha val="88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E6125D26-306C-832C-915D-F428E3464942}"/>
              </a:ext>
            </a:extLst>
          </p:cNvPr>
          <p:cNvSpPr>
            <a:spLocks noGrp="1"/>
          </p:cNvSpPr>
          <p:nvPr>
            <p:ph type="title"/>
          </p:nvPr>
        </p:nvSpPr>
        <p:spPr>
          <a:xfrm>
            <a:off x="8509000" y="2857500"/>
            <a:ext cx="4724400" cy="2057400"/>
          </a:xfrm>
        </p:spPr>
        <p:txBody>
          <a:bodyPr/>
          <a:lstStyle/>
          <a:p>
            <a:r>
              <a:rPr lang="en-US" sz="4400" b="0" dirty="0"/>
              <a:t>Leverage “A fiduciary’s guide to lifetime income”</a:t>
            </a:r>
          </a:p>
        </p:txBody>
      </p:sp>
    </p:spTree>
    <p:extLst>
      <p:ext uri="{BB962C8B-B14F-4D97-AF65-F5344CB8AC3E}">
        <p14:creationId xmlns:p14="http://schemas.microsoft.com/office/powerpoint/2010/main" val="276447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865442-F460-34F0-D845-4DA31C0B748F}"/>
              </a:ext>
            </a:extLst>
          </p:cNvPr>
          <p:cNvSpPr/>
          <p:nvPr/>
        </p:nvSpPr>
        <p:spPr>
          <a:xfrm>
            <a:off x="0" y="1776845"/>
            <a:ext cx="13817600" cy="439535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itle 3">
            <a:extLst>
              <a:ext uri="{FF2B5EF4-FFF2-40B4-BE49-F238E27FC236}">
                <a16:creationId xmlns:a16="http://schemas.microsoft.com/office/drawing/2014/main" id="{353F582D-6DB0-71FD-E1D1-B243A3E0F94D}"/>
              </a:ext>
            </a:extLst>
          </p:cNvPr>
          <p:cNvSpPr>
            <a:spLocks noGrp="1"/>
          </p:cNvSpPr>
          <p:nvPr>
            <p:ph type="title"/>
          </p:nvPr>
        </p:nvSpPr>
        <p:spPr/>
        <p:txBody>
          <a:bodyPr/>
          <a:lstStyle/>
          <a:p>
            <a:r>
              <a:rPr lang="en-US" dirty="0">
                <a:solidFill>
                  <a:schemeClr val="tx2"/>
                </a:solidFill>
              </a:rPr>
              <a:t>Employees need, want and deserve a stream of</a:t>
            </a:r>
            <a:br>
              <a:rPr lang="en-US" dirty="0">
                <a:solidFill>
                  <a:schemeClr val="tx2"/>
                </a:solidFill>
              </a:rPr>
            </a:br>
            <a:r>
              <a:rPr lang="en-US" dirty="0">
                <a:solidFill>
                  <a:schemeClr val="tx2"/>
                </a:solidFill>
              </a:rPr>
              <a:t>guaranteed income</a:t>
            </a:r>
          </a:p>
        </p:txBody>
      </p:sp>
      <p:sp>
        <p:nvSpPr>
          <p:cNvPr id="5" name="Text Placeholder 4">
            <a:extLst>
              <a:ext uri="{FF2B5EF4-FFF2-40B4-BE49-F238E27FC236}">
                <a16:creationId xmlns:a16="http://schemas.microsoft.com/office/drawing/2014/main" id="{00B4467B-3082-8F37-BA15-65CDB58E7CF8}"/>
              </a:ext>
            </a:extLst>
          </p:cNvPr>
          <p:cNvSpPr>
            <a:spLocks noGrp="1"/>
          </p:cNvSpPr>
          <p:nvPr>
            <p:ph type="body" sz="quarter" idx="11"/>
          </p:nvPr>
        </p:nvSpPr>
        <p:spPr/>
        <p:txBody>
          <a:bodyPr/>
          <a:lstStyle/>
          <a:p>
            <a:r>
              <a:rPr lang="en-US" dirty="0"/>
              <a:t>Employee Benefit Research Institute, Employee Confidence Survey, 2023</a:t>
            </a:r>
          </a:p>
          <a:p>
            <a:r>
              <a:rPr lang="en-US" dirty="0" err="1"/>
              <a:t>Cerulli</a:t>
            </a:r>
            <a:r>
              <a:rPr lang="en-US" dirty="0"/>
              <a:t>: U.S. Retirement End-Investor 2024. </a:t>
            </a:r>
          </a:p>
          <a:p>
            <a:endParaRPr lang="en-US" dirty="0"/>
          </a:p>
        </p:txBody>
      </p:sp>
      <p:sp>
        <p:nvSpPr>
          <p:cNvPr id="14" name="TextBox 13">
            <a:extLst>
              <a:ext uri="{FF2B5EF4-FFF2-40B4-BE49-F238E27FC236}">
                <a16:creationId xmlns:a16="http://schemas.microsoft.com/office/drawing/2014/main" id="{3C25F578-D775-8EEB-7337-5E4324A66C4C}"/>
              </a:ext>
            </a:extLst>
          </p:cNvPr>
          <p:cNvSpPr txBox="1"/>
          <p:nvPr/>
        </p:nvSpPr>
        <p:spPr>
          <a:xfrm>
            <a:off x="9968174" y="3276444"/>
            <a:ext cx="3295088" cy="2895756"/>
          </a:xfrm>
          <a:prstGeom prst="rect">
            <a:avLst/>
          </a:prstGeom>
          <a:noFill/>
        </p:spPr>
        <p:txBody>
          <a:bodyPr wrap="square" lIns="0" tIns="0" rIns="0" bIns="0" anchor="t">
            <a:noAutofit/>
          </a:bodyPr>
          <a:lstStyle/>
          <a:p>
            <a:r>
              <a:rPr lang="en-US" sz="2400" b="1" u="none" strike="noStrike" baseline="0" dirty="0">
                <a:solidFill>
                  <a:srgbClr val="08BED5"/>
                </a:solidFill>
              </a:rPr>
              <a:t>2019 SECURE Act: </a:t>
            </a:r>
          </a:p>
          <a:p>
            <a:r>
              <a:rPr lang="en-US" sz="2400" b="1" u="none" strike="noStrike" baseline="0" dirty="0">
                <a:solidFill>
                  <a:srgbClr val="08BED5"/>
                </a:solidFill>
              </a:rPr>
              <a:t>key takeaways</a:t>
            </a:r>
            <a:endParaRPr lang="en-US" sz="2000" dirty="0">
              <a:solidFill>
                <a:srgbClr val="263645"/>
              </a:solidFill>
            </a:endParaRPr>
          </a:p>
          <a:p>
            <a:pPr marL="228600" indent="-228600">
              <a:spcBef>
                <a:spcPts val="1200"/>
              </a:spcBef>
              <a:spcAft>
                <a:spcPts val="1200"/>
              </a:spcAft>
              <a:buFont typeface="Arial" panose="020B0604020202020204" pitchFamily="34" charset="0"/>
              <a:buChar char="•"/>
            </a:pPr>
            <a:r>
              <a:rPr lang="en-US" sz="1800" dirty="0">
                <a:solidFill>
                  <a:schemeClr val="tx2"/>
                </a:solidFill>
              </a:rPr>
              <a:t>M</a:t>
            </a:r>
            <a:r>
              <a:rPr lang="en-US" sz="1800" b="0" u="none" strike="noStrike" baseline="0" dirty="0">
                <a:solidFill>
                  <a:schemeClr val="tx2"/>
                </a:solidFill>
              </a:rPr>
              <a:t>ade it easier for plan sponsors to offer workplace annuities</a:t>
            </a:r>
          </a:p>
          <a:p>
            <a:pPr marL="228600" indent="-228600">
              <a:spcAft>
                <a:spcPts val="1200"/>
              </a:spcAft>
              <a:buFont typeface="Arial" panose="020B0604020202020204" pitchFamily="34" charset="0"/>
              <a:buChar char="•"/>
            </a:pPr>
            <a:r>
              <a:rPr lang="en-US" sz="1800" dirty="0">
                <a:solidFill>
                  <a:schemeClr val="tx2"/>
                </a:solidFill>
              </a:rPr>
              <a:t>P</a:t>
            </a:r>
            <a:r>
              <a:rPr lang="en-US" sz="1800" b="0" u="none" strike="noStrike" baseline="0" dirty="0">
                <a:solidFill>
                  <a:schemeClr val="tx2"/>
                </a:solidFill>
              </a:rPr>
              <a:t>rovided a safe harbor protection</a:t>
            </a:r>
            <a:endParaRPr lang="en-US" sz="1800" dirty="0">
              <a:solidFill>
                <a:schemeClr val="tx2"/>
              </a:solidFill>
            </a:endParaRPr>
          </a:p>
        </p:txBody>
      </p:sp>
      <p:cxnSp>
        <p:nvCxnSpPr>
          <p:cNvPr id="20" name="Straight Connector 19">
            <a:extLst>
              <a:ext uri="{FF2B5EF4-FFF2-40B4-BE49-F238E27FC236}">
                <a16:creationId xmlns:a16="http://schemas.microsoft.com/office/drawing/2014/main" id="{CDC37B03-1DE7-64EA-7E96-7F3F35053B38}"/>
              </a:ext>
            </a:extLst>
          </p:cNvPr>
          <p:cNvCxnSpPr>
            <a:cxnSpLocks/>
          </p:cNvCxnSpPr>
          <p:nvPr/>
        </p:nvCxnSpPr>
        <p:spPr>
          <a:xfrm>
            <a:off x="9499600" y="2121564"/>
            <a:ext cx="0" cy="38100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A4BD927-6E2A-9F5F-094B-36A74622A1F0}"/>
              </a:ext>
            </a:extLst>
          </p:cNvPr>
          <p:cNvSpPr txBox="1"/>
          <p:nvPr/>
        </p:nvSpPr>
        <p:spPr>
          <a:xfrm>
            <a:off x="762473" y="4177876"/>
            <a:ext cx="2413515" cy="707886"/>
          </a:xfrm>
          <a:prstGeom prst="rect">
            <a:avLst/>
          </a:prstGeom>
          <a:noFill/>
        </p:spPr>
        <p:txBody>
          <a:bodyPr wrap="square" lIns="0" tIns="0" rIns="0" bIns="0">
            <a:noAutofit/>
          </a:bodyPr>
          <a:lstStyle/>
          <a:p>
            <a:pPr>
              <a:tabLst>
                <a:tab pos="1143000" algn="l"/>
              </a:tabLst>
            </a:pPr>
            <a:r>
              <a:rPr lang="en-US" sz="1800" u="none" strike="noStrike" baseline="0" dirty="0">
                <a:solidFill>
                  <a:schemeClr val="tx2"/>
                </a:solidFill>
                <a:latin typeface="Arial" panose="020B0604020202020204" pitchFamily="34" charset="0"/>
                <a:cs typeface="Arial" panose="020B0604020202020204" pitchFamily="34" charset="0"/>
              </a:rPr>
              <a:t>financial priority is income stability</a:t>
            </a:r>
            <a:endParaRPr lang="en-US" sz="1800" dirty="0">
              <a:solidFill>
                <a:schemeClr val="tx2"/>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443D45B-6AD5-2888-8399-2A79B1B3D047}"/>
              </a:ext>
            </a:extLst>
          </p:cNvPr>
          <p:cNvGrpSpPr/>
          <p:nvPr/>
        </p:nvGrpSpPr>
        <p:grpSpPr>
          <a:xfrm>
            <a:off x="661388" y="2050161"/>
            <a:ext cx="1836039" cy="1836039"/>
            <a:chOff x="660400" y="2514600"/>
            <a:chExt cx="2209800" cy="2209800"/>
          </a:xfrm>
        </p:grpSpPr>
        <p:sp>
          <p:nvSpPr>
            <p:cNvPr id="16" name="Oval 15">
              <a:extLst>
                <a:ext uri="{FF2B5EF4-FFF2-40B4-BE49-F238E27FC236}">
                  <a16:creationId xmlns:a16="http://schemas.microsoft.com/office/drawing/2014/main" id="{F4BE9CE0-19CD-B67B-7F34-D896707ADDD8}"/>
                </a:ext>
              </a:extLst>
            </p:cNvPr>
            <p:cNvSpPr/>
            <p:nvPr/>
          </p:nvSpPr>
          <p:spPr>
            <a:xfrm>
              <a:off x="660400" y="2514600"/>
              <a:ext cx="2209800" cy="2209800"/>
            </a:xfrm>
            <a:prstGeom prst="ellipse">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Oval 20">
              <a:extLst>
                <a:ext uri="{FF2B5EF4-FFF2-40B4-BE49-F238E27FC236}">
                  <a16:creationId xmlns:a16="http://schemas.microsoft.com/office/drawing/2014/main" id="{274F3B9F-26E7-1C3D-A02C-75A09B4D1EBB}"/>
                </a:ext>
              </a:extLst>
            </p:cNvPr>
            <p:cNvSpPr/>
            <p:nvPr/>
          </p:nvSpPr>
          <p:spPr>
            <a:xfrm>
              <a:off x="774700" y="2628900"/>
              <a:ext cx="1981200" cy="1981200"/>
            </a:xfrm>
            <a:prstGeom prst="ellips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3ABA719E-991E-A2B5-BAA4-F5B175528833}"/>
              </a:ext>
            </a:extLst>
          </p:cNvPr>
          <p:cNvSpPr txBox="1"/>
          <p:nvPr/>
        </p:nvSpPr>
        <p:spPr>
          <a:xfrm>
            <a:off x="840305" y="2427310"/>
            <a:ext cx="1428841" cy="707886"/>
          </a:xfrm>
          <a:prstGeom prst="rect">
            <a:avLst/>
          </a:prstGeom>
          <a:noFill/>
        </p:spPr>
        <p:txBody>
          <a:bodyPr wrap="square" lIns="0" tIns="0" rIns="0" bIns="0">
            <a:noAutofit/>
          </a:bodyPr>
          <a:lstStyle/>
          <a:p>
            <a:pPr algn="ctr"/>
            <a:r>
              <a:rPr lang="en-US" sz="5400" b="1" kern="100" dirty="0">
                <a:solidFill>
                  <a:schemeClr val="bg1"/>
                </a:solidFill>
                <a:effectLst/>
                <a:ea typeface="Calibri" panose="020F0502020204030204" pitchFamily="34" charset="0"/>
                <a:cs typeface="Times New Roman" panose="02020603050405020304" pitchFamily="18" charset="0"/>
              </a:rPr>
              <a:t>2</a:t>
            </a:r>
            <a:r>
              <a:rPr lang="en-US" sz="3600" b="1" kern="100" dirty="0">
                <a:solidFill>
                  <a:schemeClr val="bg1"/>
                </a:solidFill>
                <a:effectLst/>
                <a:ea typeface="Calibri" panose="020F0502020204030204" pitchFamily="34" charset="0"/>
                <a:cs typeface="Times New Roman" panose="02020603050405020304" pitchFamily="18" charset="0"/>
              </a:rPr>
              <a:t>/</a:t>
            </a:r>
            <a:r>
              <a:rPr lang="en-US" sz="4800" b="1" kern="100" dirty="0">
                <a:solidFill>
                  <a:schemeClr val="bg1"/>
                </a:solidFill>
                <a:effectLst/>
                <a:ea typeface="Calibri" panose="020F0502020204030204" pitchFamily="34" charset="0"/>
                <a:cs typeface="Times New Roman" panose="02020603050405020304" pitchFamily="18" charset="0"/>
              </a:rPr>
              <a:t>3</a:t>
            </a:r>
            <a:endParaRPr lang="en-US" sz="3600" b="1" kern="100" dirty="0">
              <a:solidFill>
                <a:schemeClr val="bg1"/>
              </a:solidFill>
              <a:effectLst/>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B6CFF6DD-F69C-0327-171C-B95F9A0C665F}"/>
              </a:ext>
            </a:extLst>
          </p:cNvPr>
          <p:cNvGrpSpPr/>
          <p:nvPr/>
        </p:nvGrpSpPr>
        <p:grpSpPr>
          <a:xfrm>
            <a:off x="3324254" y="2050161"/>
            <a:ext cx="1836039" cy="1836039"/>
            <a:chOff x="4819707" y="2514600"/>
            <a:chExt cx="2209800" cy="2209800"/>
          </a:xfrm>
        </p:grpSpPr>
        <p:sp>
          <p:nvSpPr>
            <p:cNvPr id="24" name="Oval 23">
              <a:extLst>
                <a:ext uri="{FF2B5EF4-FFF2-40B4-BE49-F238E27FC236}">
                  <a16:creationId xmlns:a16="http://schemas.microsoft.com/office/drawing/2014/main" id="{FAD66ABE-C6CB-DD45-9530-2816E9AFA8C3}"/>
                </a:ext>
              </a:extLst>
            </p:cNvPr>
            <p:cNvSpPr/>
            <p:nvPr/>
          </p:nvSpPr>
          <p:spPr>
            <a:xfrm>
              <a:off x="4819707" y="2514600"/>
              <a:ext cx="2209800" cy="2209800"/>
            </a:xfrm>
            <a:prstGeom prst="ellipse">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4FF85AC1-306B-FCBE-EACC-E93D31AAAABC}"/>
                </a:ext>
              </a:extLst>
            </p:cNvPr>
            <p:cNvSpPr/>
            <p:nvPr/>
          </p:nvSpPr>
          <p:spPr>
            <a:xfrm>
              <a:off x="4934007" y="2628900"/>
              <a:ext cx="1981200" cy="198120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2683FAE8-5550-F16E-AD69-73B5D2F3926B}"/>
              </a:ext>
            </a:extLst>
          </p:cNvPr>
          <p:cNvSpPr txBox="1"/>
          <p:nvPr/>
        </p:nvSpPr>
        <p:spPr>
          <a:xfrm>
            <a:off x="3551763" y="2558415"/>
            <a:ext cx="1428841" cy="707886"/>
          </a:xfrm>
          <a:prstGeom prst="rect">
            <a:avLst/>
          </a:prstGeom>
          <a:noFill/>
        </p:spPr>
        <p:txBody>
          <a:bodyPr wrap="square" lIns="0" tIns="0" rIns="0" bIns="0">
            <a:noAutofit/>
          </a:bodyPr>
          <a:lstStyle/>
          <a:p>
            <a:pPr algn="ctr"/>
            <a:r>
              <a:rPr lang="en-US" sz="4800" b="1" kern="100" dirty="0">
                <a:solidFill>
                  <a:schemeClr val="bg1"/>
                </a:solidFill>
                <a:effectLst/>
                <a:ea typeface="Calibri" panose="020F0502020204030204" pitchFamily="34" charset="0"/>
                <a:cs typeface="Times New Roman" panose="02020603050405020304" pitchFamily="18" charset="0"/>
              </a:rPr>
              <a:t>83</a:t>
            </a:r>
            <a:r>
              <a:rPr lang="en-US" sz="2800" b="1" kern="100" dirty="0">
                <a:solidFill>
                  <a:schemeClr val="bg1"/>
                </a:solidFill>
                <a:effectLst/>
                <a:ea typeface="Calibri" panose="020F0502020204030204" pitchFamily="34" charset="0"/>
                <a:cs typeface="Times New Roman" panose="02020603050405020304" pitchFamily="18" charset="0"/>
              </a:rPr>
              <a:t>%</a:t>
            </a:r>
            <a:endParaRPr lang="en-US" sz="3600" b="1" kern="100" dirty="0">
              <a:solidFill>
                <a:schemeClr val="bg1"/>
              </a:solidFill>
              <a:effectLst/>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89EF8E5E-D98A-2207-04EE-77FE5A76E9E7}"/>
              </a:ext>
            </a:extLst>
          </p:cNvPr>
          <p:cNvSpPr txBox="1"/>
          <p:nvPr/>
        </p:nvSpPr>
        <p:spPr>
          <a:xfrm>
            <a:off x="3453625" y="4177876"/>
            <a:ext cx="2877061" cy="707886"/>
          </a:xfrm>
          <a:prstGeom prst="rect">
            <a:avLst/>
          </a:prstGeom>
          <a:noFill/>
        </p:spPr>
        <p:txBody>
          <a:bodyPr wrap="square" lIns="0" tIns="0" rIns="0" bIns="0">
            <a:noAutofit/>
          </a:bodyPr>
          <a:lstStyle/>
          <a:p>
            <a:r>
              <a:rPr lang="en-US" sz="1800" kern="100" dirty="0">
                <a:solidFill>
                  <a:schemeClr val="tx2"/>
                </a:solidFill>
                <a:latin typeface="Arial" panose="020B0604020202020204" pitchFamily="34" charset="0"/>
                <a:cs typeface="Arial" panose="020B0604020202020204" pitchFamily="34" charset="0"/>
              </a:rPr>
              <a:t>workers participating in a workplace retirement plan would be interested purchasing a product that guarantees monthly income. </a:t>
            </a:r>
          </a:p>
        </p:txBody>
      </p:sp>
      <p:grpSp>
        <p:nvGrpSpPr>
          <p:cNvPr id="28" name="Group 27">
            <a:extLst>
              <a:ext uri="{FF2B5EF4-FFF2-40B4-BE49-F238E27FC236}">
                <a16:creationId xmlns:a16="http://schemas.microsoft.com/office/drawing/2014/main" id="{4A30835E-B9CC-67BC-5251-963F94EECF50}"/>
              </a:ext>
            </a:extLst>
          </p:cNvPr>
          <p:cNvGrpSpPr/>
          <p:nvPr/>
        </p:nvGrpSpPr>
        <p:grpSpPr>
          <a:xfrm>
            <a:off x="6713970" y="2050161"/>
            <a:ext cx="1836039" cy="1836039"/>
            <a:chOff x="9035658" y="2514600"/>
            <a:chExt cx="2209800" cy="2209800"/>
          </a:xfrm>
        </p:grpSpPr>
        <p:sp>
          <p:nvSpPr>
            <p:cNvPr id="29" name="Oval 28">
              <a:extLst>
                <a:ext uri="{FF2B5EF4-FFF2-40B4-BE49-F238E27FC236}">
                  <a16:creationId xmlns:a16="http://schemas.microsoft.com/office/drawing/2014/main" id="{C494464D-6136-A97D-6E39-E0A3F5135287}"/>
                </a:ext>
              </a:extLst>
            </p:cNvPr>
            <p:cNvSpPr/>
            <p:nvPr/>
          </p:nvSpPr>
          <p:spPr>
            <a:xfrm>
              <a:off x="9035658" y="2514600"/>
              <a:ext cx="2209800" cy="2209800"/>
            </a:xfrm>
            <a:prstGeom prst="ellipse">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Oval 29">
              <a:extLst>
                <a:ext uri="{FF2B5EF4-FFF2-40B4-BE49-F238E27FC236}">
                  <a16:creationId xmlns:a16="http://schemas.microsoft.com/office/drawing/2014/main" id="{A2ED42DC-5068-2703-DC48-6CC88CCA4A1A}"/>
                </a:ext>
              </a:extLst>
            </p:cNvPr>
            <p:cNvSpPr/>
            <p:nvPr/>
          </p:nvSpPr>
          <p:spPr>
            <a:xfrm>
              <a:off x="9149958" y="2628900"/>
              <a:ext cx="1981200" cy="1981200"/>
            </a:xfrm>
            <a:prstGeom prst="ellipse">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31" name="TextBox 30">
            <a:extLst>
              <a:ext uri="{FF2B5EF4-FFF2-40B4-BE49-F238E27FC236}">
                <a16:creationId xmlns:a16="http://schemas.microsoft.com/office/drawing/2014/main" id="{C7CC5BA6-E0B4-4788-A7DA-CB6945377D01}"/>
              </a:ext>
            </a:extLst>
          </p:cNvPr>
          <p:cNvSpPr txBox="1"/>
          <p:nvPr/>
        </p:nvSpPr>
        <p:spPr>
          <a:xfrm>
            <a:off x="6947168" y="2463334"/>
            <a:ext cx="1428841" cy="707886"/>
          </a:xfrm>
          <a:prstGeom prst="rect">
            <a:avLst/>
          </a:prstGeom>
          <a:noFill/>
        </p:spPr>
        <p:txBody>
          <a:bodyPr wrap="square" lIns="0" tIns="0" rIns="0" bIns="0">
            <a:noAutofit/>
          </a:bodyPr>
          <a:lstStyle/>
          <a:p>
            <a:pPr algn="ctr"/>
            <a:r>
              <a:rPr lang="en-US" sz="5400" b="1" kern="100" dirty="0">
                <a:solidFill>
                  <a:schemeClr val="bg1"/>
                </a:solidFill>
                <a:effectLst/>
                <a:ea typeface="Calibri" panose="020F0502020204030204" pitchFamily="34" charset="0"/>
                <a:cs typeface="Times New Roman" panose="02020603050405020304" pitchFamily="18" charset="0"/>
              </a:rPr>
              <a:t>24</a:t>
            </a:r>
            <a:r>
              <a:rPr lang="en-US" sz="2800" b="1" kern="100" dirty="0">
                <a:solidFill>
                  <a:schemeClr val="bg1"/>
                </a:solidFill>
                <a:effectLst/>
                <a:ea typeface="Calibri" panose="020F0502020204030204" pitchFamily="34" charset="0"/>
                <a:cs typeface="Times New Roman" panose="02020603050405020304" pitchFamily="18" charset="0"/>
              </a:rPr>
              <a:t>%</a:t>
            </a:r>
            <a:endParaRPr lang="en-US" sz="3600" b="1" kern="100" dirty="0">
              <a:solidFill>
                <a:schemeClr val="bg1"/>
              </a:solidFill>
              <a:effectLst/>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F3347A9B-3174-B6DA-E372-35CC003E4E85}"/>
              </a:ext>
            </a:extLst>
          </p:cNvPr>
          <p:cNvSpPr txBox="1"/>
          <p:nvPr/>
        </p:nvSpPr>
        <p:spPr>
          <a:xfrm>
            <a:off x="6908800" y="4115290"/>
            <a:ext cx="2265178" cy="1675909"/>
          </a:xfrm>
          <a:prstGeom prst="rect">
            <a:avLst/>
          </a:prstGeom>
          <a:noFill/>
        </p:spPr>
        <p:txBody>
          <a:bodyPr wrap="square" lIns="0" tIns="0" rIns="0" bIns="0">
            <a:noAutofit/>
          </a:bodyPr>
          <a:lstStyle/>
          <a:p>
            <a:pPr>
              <a:tabLst>
                <a:tab pos="1262063" algn="l"/>
              </a:tabLst>
            </a:pPr>
            <a:r>
              <a:rPr lang="en-US" sz="1800" u="none" strike="noStrike" baseline="0" dirty="0">
                <a:solidFill>
                  <a:schemeClr val="tx2"/>
                </a:solidFill>
                <a:latin typeface="Arial" panose="020B0604020202020204" pitchFamily="34" charset="0"/>
                <a:cs typeface="Arial" panose="020B0604020202020204" pitchFamily="34" charset="0"/>
              </a:rPr>
              <a:t>participants are very confident they will be able to maintain their current standard of living in</a:t>
            </a:r>
            <a:r>
              <a:rPr lang="en-US" sz="1800" dirty="0">
                <a:solidFill>
                  <a:schemeClr val="tx2"/>
                </a:solidFill>
                <a:latin typeface="Arial" panose="020B0604020202020204" pitchFamily="34" charset="0"/>
                <a:cs typeface="Arial" panose="020B0604020202020204" pitchFamily="34" charset="0"/>
              </a:rPr>
              <a:t> </a:t>
            </a:r>
            <a:r>
              <a:rPr lang="en-US" sz="1800" u="none" strike="noStrike" baseline="0" dirty="0">
                <a:solidFill>
                  <a:schemeClr val="tx2"/>
                </a:solidFill>
                <a:latin typeface="Arial" panose="020B0604020202020204" pitchFamily="34" charset="0"/>
                <a:cs typeface="Arial" panose="020B0604020202020204" pitchFamily="34" charset="0"/>
              </a:rPr>
              <a:t>retirement. </a:t>
            </a:r>
            <a:endParaRPr lang="en-US" sz="1800" dirty="0">
              <a:solidFill>
                <a:schemeClr val="tx2"/>
              </a:solidFill>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C5CEE56A-04A3-9CEC-4C81-CCEC440DE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2667" y="2175677"/>
            <a:ext cx="826814" cy="826814"/>
          </a:xfrm>
          <a:prstGeom prst="rect">
            <a:avLst/>
          </a:prstGeom>
        </p:spPr>
      </p:pic>
    </p:spTree>
    <p:extLst>
      <p:ext uri="{BB962C8B-B14F-4D97-AF65-F5344CB8AC3E}">
        <p14:creationId xmlns:p14="http://schemas.microsoft.com/office/powerpoint/2010/main" val="285612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B2DB-BA9F-2D79-AAA0-D50B1CF6395B}"/>
              </a:ext>
            </a:extLst>
          </p:cNvPr>
          <p:cNvSpPr>
            <a:spLocks noGrp="1"/>
          </p:cNvSpPr>
          <p:nvPr>
            <p:ph type="title"/>
          </p:nvPr>
        </p:nvSpPr>
        <p:spPr/>
        <p:txBody>
          <a:bodyPr/>
          <a:lstStyle/>
          <a:p>
            <a:r>
              <a:rPr lang="en-US" dirty="0">
                <a:solidFill>
                  <a:schemeClr val="tx2"/>
                </a:solidFill>
              </a:rPr>
              <a:t>Employers have options to offer lifetime income within their plans</a:t>
            </a:r>
          </a:p>
        </p:txBody>
      </p:sp>
      <p:sp>
        <p:nvSpPr>
          <p:cNvPr id="3" name="Text Placeholder 2">
            <a:extLst>
              <a:ext uri="{FF2B5EF4-FFF2-40B4-BE49-F238E27FC236}">
                <a16:creationId xmlns:a16="http://schemas.microsoft.com/office/drawing/2014/main" id="{5F22CBC3-FB40-1DD1-0C2D-68C5C1ECD46E}"/>
              </a:ext>
            </a:extLst>
          </p:cNvPr>
          <p:cNvSpPr>
            <a:spLocks noGrp="1"/>
          </p:cNvSpPr>
          <p:nvPr>
            <p:ph type="body" sz="quarter" idx="11"/>
          </p:nvPr>
        </p:nvSpPr>
        <p:spPr/>
        <p:txBody>
          <a:bodyPr/>
          <a:lstStyle/>
          <a:p>
            <a:endParaRPr lang="en-US"/>
          </a:p>
        </p:txBody>
      </p:sp>
      <p:graphicFrame>
        <p:nvGraphicFramePr>
          <p:cNvPr id="4" name="Table 3">
            <a:extLst>
              <a:ext uri="{FF2B5EF4-FFF2-40B4-BE49-F238E27FC236}">
                <a16:creationId xmlns:a16="http://schemas.microsoft.com/office/drawing/2014/main" id="{A7670B1B-5F9A-B955-9B18-1FC4AAFECF81}"/>
              </a:ext>
            </a:extLst>
          </p:cNvPr>
          <p:cNvGraphicFramePr>
            <a:graphicFrameLocks noGrp="1"/>
          </p:cNvGraphicFramePr>
          <p:nvPr>
            <p:extLst>
              <p:ext uri="{D42A27DB-BD31-4B8C-83A1-F6EECF244321}">
                <p14:modId xmlns:p14="http://schemas.microsoft.com/office/powerpoint/2010/main" val="237538778"/>
              </p:ext>
            </p:extLst>
          </p:nvPr>
        </p:nvGraphicFramePr>
        <p:xfrm>
          <a:off x="0" y="1752601"/>
          <a:ext cx="13817600" cy="4648201"/>
        </p:xfrm>
        <a:graphic>
          <a:graphicData uri="http://schemas.openxmlformats.org/drawingml/2006/table">
            <a:tbl>
              <a:tblPr/>
              <a:tblGrid>
                <a:gridCol w="609225">
                  <a:extLst>
                    <a:ext uri="{9D8B030D-6E8A-4147-A177-3AD203B41FA5}">
                      <a16:colId xmlns:a16="http://schemas.microsoft.com/office/drawing/2014/main" val="147840648"/>
                    </a:ext>
                  </a:extLst>
                </a:gridCol>
                <a:gridCol w="1498975">
                  <a:extLst>
                    <a:ext uri="{9D8B030D-6E8A-4147-A177-3AD203B41FA5}">
                      <a16:colId xmlns:a16="http://schemas.microsoft.com/office/drawing/2014/main" val="4232900681"/>
                    </a:ext>
                  </a:extLst>
                </a:gridCol>
                <a:gridCol w="2057400">
                  <a:extLst>
                    <a:ext uri="{9D8B030D-6E8A-4147-A177-3AD203B41FA5}">
                      <a16:colId xmlns:a16="http://schemas.microsoft.com/office/drawing/2014/main" val="35498726"/>
                    </a:ext>
                  </a:extLst>
                </a:gridCol>
                <a:gridCol w="2362200">
                  <a:extLst>
                    <a:ext uri="{9D8B030D-6E8A-4147-A177-3AD203B41FA5}">
                      <a16:colId xmlns:a16="http://schemas.microsoft.com/office/drawing/2014/main" val="3743091056"/>
                    </a:ext>
                  </a:extLst>
                </a:gridCol>
                <a:gridCol w="152400">
                  <a:extLst>
                    <a:ext uri="{9D8B030D-6E8A-4147-A177-3AD203B41FA5}">
                      <a16:colId xmlns:a16="http://schemas.microsoft.com/office/drawing/2014/main" val="2606214337"/>
                    </a:ext>
                  </a:extLst>
                </a:gridCol>
                <a:gridCol w="2446428">
                  <a:extLst>
                    <a:ext uri="{9D8B030D-6E8A-4147-A177-3AD203B41FA5}">
                      <a16:colId xmlns:a16="http://schemas.microsoft.com/office/drawing/2014/main" val="1205310020"/>
                    </a:ext>
                  </a:extLst>
                </a:gridCol>
                <a:gridCol w="1913362">
                  <a:extLst>
                    <a:ext uri="{9D8B030D-6E8A-4147-A177-3AD203B41FA5}">
                      <a16:colId xmlns:a16="http://schemas.microsoft.com/office/drawing/2014/main" val="694980672"/>
                    </a:ext>
                  </a:extLst>
                </a:gridCol>
                <a:gridCol w="2117210">
                  <a:extLst>
                    <a:ext uri="{9D8B030D-6E8A-4147-A177-3AD203B41FA5}">
                      <a16:colId xmlns:a16="http://schemas.microsoft.com/office/drawing/2014/main" val="4275749437"/>
                    </a:ext>
                  </a:extLst>
                </a:gridCol>
                <a:gridCol w="660400">
                  <a:extLst>
                    <a:ext uri="{9D8B030D-6E8A-4147-A177-3AD203B41FA5}">
                      <a16:colId xmlns:a16="http://schemas.microsoft.com/office/drawing/2014/main" val="1667075193"/>
                    </a:ext>
                  </a:extLst>
                </a:gridCol>
              </a:tblGrid>
              <a:tr h="408530">
                <a:tc>
                  <a:txBody>
                    <a:bodyPr/>
                    <a:lstStyle/>
                    <a:p>
                      <a:endParaRPr lang="en-US" sz="1100" b="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br>
                        <a:rPr lang="en-US" sz="1100" b="0" dirty="0">
                          <a:solidFill>
                            <a:schemeClr val="tx2"/>
                          </a:solidFill>
                          <a:effectLst/>
                          <a:latin typeface="+mn-lt"/>
                        </a:rPr>
                      </a:br>
                      <a:endParaRPr lang="en-US" sz="1100" b="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a:solidFill>
                            <a:schemeClr val="bg1"/>
                          </a:solidFill>
                          <a:effectLst/>
                          <a:latin typeface="+mn-lt"/>
                        </a:rPr>
                        <a:t>Emphasize liquidity</a:t>
                      </a:r>
                    </a:p>
                  </a:txBody>
                  <a:tcPr marL="27432" marR="27432" marT="27432" marB="27432"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10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mn-lt"/>
                        </a:rPr>
                        <a:t>Emphasize longevity risk protection</a:t>
                      </a:r>
                    </a:p>
                  </a:txBody>
                  <a:tcPr marL="27432" marR="2743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100" dirty="0">
                        <a:solidFill>
                          <a:schemeClr val="tx2"/>
                        </a:solidFill>
                        <a:latin typeface="+mn-lt"/>
                      </a:endParaRPr>
                    </a:p>
                  </a:txBody>
                  <a:tcPr marL="27432" marR="27432"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100" dirty="0">
                        <a:solidFill>
                          <a:schemeClr val="tx2"/>
                        </a:solidFill>
                        <a:latin typeface="+mn-lt"/>
                      </a:endParaRPr>
                    </a:p>
                  </a:txBody>
                  <a:tcPr marL="27432" marR="27432"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latin typeface="+mn-lt"/>
                      </a:endParaRPr>
                    </a:p>
                  </a:txBody>
                  <a:tcPr marL="27432" marR="27432" marT="27432" marB="27432"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512728"/>
                  </a:ext>
                </a:extLst>
              </a:tr>
              <a:tr h="479329">
                <a:tc>
                  <a:txBody>
                    <a:bodyPr/>
                    <a:lstStyle/>
                    <a:p>
                      <a:endParaRPr lang="en-US" sz="1100" b="0" dirty="0">
                        <a:solidFill>
                          <a:schemeClr val="tx2"/>
                        </a:solidFill>
                        <a:effectLst/>
                        <a:latin typeface="+mn-lt"/>
                      </a:endParaRPr>
                    </a:p>
                  </a:txBody>
                  <a:tcPr marL="27432" marR="27432" marT="27432" marB="27432"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1" dirty="0">
                          <a:solidFill>
                            <a:schemeClr val="tx2"/>
                          </a:solidFill>
                          <a:effectLst/>
                          <a:latin typeface="+mn-lt"/>
                        </a:rPr>
                        <a:t>Attribute</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bg1"/>
                          </a:solidFill>
                          <a:effectLst/>
                          <a:latin typeface="+mn-lt"/>
                        </a:rPr>
                        <a:t>Systematic </a:t>
                      </a:r>
                      <a:br>
                        <a:rPr lang="en-US" sz="1200" b="1" dirty="0">
                          <a:solidFill>
                            <a:schemeClr val="bg1"/>
                          </a:solidFill>
                          <a:effectLst/>
                          <a:latin typeface="+mn-lt"/>
                        </a:rPr>
                      </a:br>
                      <a:r>
                        <a:rPr lang="en-US" sz="1200" b="1" dirty="0">
                          <a:solidFill>
                            <a:schemeClr val="bg1"/>
                          </a:solidFill>
                          <a:effectLst/>
                          <a:latin typeface="+mn-lt"/>
                        </a:rPr>
                        <a:t>withdrawals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pPr algn="ctr"/>
                      <a:r>
                        <a:rPr lang="en-US" sz="1200" b="1" dirty="0">
                          <a:solidFill>
                            <a:schemeClr val="bg1"/>
                          </a:solidFill>
                          <a:effectLst/>
                          <a:latin typeface="+mn-lt"/>
                        </a:rPr>
                        <a:t>Managed </a:t>
                      </a:r>
                      <a:br>
                        <a:rPr lang="en-US" sz="1200" b="1" dirty="0">
                          <a:solidFill>
                            <a:schemeClr val="bg1"/>
                          </a:solidFill>
                          <a:effectLst/>
                          <a:latin typeface="+mn-lt"/>
                        </a:rPr>
                      </a:br>
                      <a:r>
                        <a:rPr lang="en-US" sz="1200" b="1" dirty="0">
                          <a:solidFill>
                            <a:schemeClr val="bg1"/>
                          </a:solidFill>
                          <a:effectLst/>
                          <a:latin typeface="+mn-lt"/>
                        </a:rPr>
                        <a:t>payouts</a:t>
                      </a:r>
                    </a:p>
                  </a:txBody>
                  <a:tcPr marL="27432" marR="27432" marT="27432" marB="27432"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pPr algn="ctr"/>
                      <a:endParaRPr lang="en-US" sz="1200" b="1" dirty="0">
                        <a:solidFill>
                          <a:schemeClr val="bg1"/>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1"/>
                          </a:solidFill>
                          <a:effectLst/>
                          <a:latin typeface="+mn-lt"/>
                        </a:rPr>
                        <a:t>Guaranteed lifetime</a:t>
                      </a:r>
                      <a:br>
                        <a:rPr lang="en-US" sz="1200" b="1" dirty="0">
                          <a:solidFill>
                            <a:schemeClr val="bg1"/>
                          </a:solidFill>
                          <a:effectLst/>
                          <a:latin typeface="+mn-lt"/>
                        </a:rPr>
                      </a:br>
                      <a:r>
                        <a:rPr lang="en-US" sz="1200" b="1" dirty="0">
                          <a:solidFill>
                            <a:schemeClr val="bg1"/>
                          </a:solidFill>
                          <a:effectLst/>
                          <a:latin typeface="+mn-lt"/>
                        </a:rPr>
                        <a:t>withdrawal benefit (GLWB)</a:t>
                      </a:r>
                    </a:p>
                  </a:txBody>
                  <a:tcPr marL="27432" marR="27432" marT="27432" marB="27432"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pPr algn="ctr"/>
                      <a:r>
                        <a:rPr lang="en-US" sz="1200" b="1" dirty="0">
                          <a:solidFill>
                            <a:schemeClr val="bg1"/>
                          </a:solidFill>
                          <a:effectLst/>
                          <a:latin typeface="+mn-lt"/>
                        </a:rPr>
                        <a:t>Fixed </a:t>
                      </a:r>
                      <a:br>
                        <a:rPr lang="en-US" sz="1200" b="1" dirty="0">
                          <a:solidFill>
                            <a:schemeClr val="bg1"/>
                          </a:solidFill>
                          <a:effectLst/>
                          <a:latin typeface="+mn-lt"/>
                        </a:rPr>
                      </a:br>
                      <a:r>
                        <a:rPr lang="en-US" sz="1200" b="1" dirty="0">
                          <a:solidFill>
                            <a:schemeClr val="bg1"/>
                          </a:solidFill>
                          <a:effectLst/>
                          <a:latin typeface="+mn-lt"/>
                        </a:rPr>
                        <a:t>annuity</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pPr algn="ctr"/>
                      <a:r>
                        <a:rPr lang="en-US" sz="1200" b="1" dirty="0">
                          <a:solidFill>
                            <a:schemeClr val="bg1"/>
                          </a:solidFill>
                          <a:effectLst/>
                          <a:latin typeface="+mn-lt"/>
                        </a:rPr>
                        <a:t>Qualified longevity annuity contract (QLAC)</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endParaRPr lang="en-US" sz="1200" b="1" dirty="0">
                        <a:solidFill>
                          <a:schemeClr val="bg1"/>
                        </a:solidFill>
                        <a:effectLst/>
                        <a:latin typeface="+mn-lt"/>
                      </a:endParaRPr>
                    </a:p>
                  </a:txBody>
                  <a:tcPr marL="27432" marR="27432" marT="27432" marB="27432">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716982"/>
                  </a:ext>
                </a:extLst>
              </a:tr>
              <a:tr h="1148992">
                <a:tc>
                  <a:txBody>
                    <a:bodyPr/>
                    <a:lstStyle/>
                    <a:p>
                      <a:endParaRPr lang="en-US" sz="1100" b="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1" dirty="0">
                          <a:solidFill>
                            <a:schemeClr val="tx2"/>
                          </a:solidFill>
                          <a:effectLst/>
                          <a:latin typeface="+mn-lt"/>
                        </a:rPr>
                        <a:t>Description</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0" i="0" dirty="0">
                          <a:solidFill>
                            <a:schemeClr val="tx2"/>
                          </a:solidFill>
                          <a:effectLst/>
                          <a:latin typeface="Arial Narrow" panose="020B0604020202020204" pitchFamily="34" charset="0"/>
                          <a:cs typeface="Arial Narrow" panose="020B0604020202020204" pitchFamily="34" charset="0"/>
                        </a:rPr>
                        <a:t>Participant determines amount and frequency of withdrawals from their retirement account until it’s empty</a:t>
                      </a:r>
                    </a:p>
                  </a:txBody>
                  <a:tcPr marL="27432" marR="27432" marT="27432" marB="27432">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0" i="0" dirty="0">
                          <a:solidFill>
                            <a:schemeClr val="tx2"/>
                          </a:solidFill>
                          <a:effectLst/>
                          <a:latin typeface="Arial Narrow" panose="020B0604020202020204" pitchFamily="34" charset="0"/>
                          <a:cs typeface="Arial Narrow" panose="020B0604020202020204" pitchFamily="34" charset="0"/>
                        </a:rPr>
                        <a:t>Managed account investment manager determines the regularly scheduled payouts, adjusted for market fluctuations, with the goal of helping to ensure funds last through retirement</a:t>
                      </a:r>
                    </a:p>
                  </a:txBody>
                  <a:tcPr marL="27432" marR="27432" marT="27432" marB="27432">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i="0" dirty="0">
                        <a:solidFill>
                          <a:schemeClr val="tx2"/>
                        </a:solidFill>
                        <a:effectLst/>
                        <a:latin typeface="Arial Narrow" panose="020B0604020202020204" pitchFamily="34" charset="0"/>
                        <a:cs typeface="Arial Narrow"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0" i="0" dirty="0">
                          <a:solidFill>
                            <a:schemeClr val="tx2"/>
                          </a:solidFill>
                          <a:effectLst/>
                          <a:latin typeface="Arial Narrow" panose="020B0604020202020204" pitchFamily="34" charset="0"/>
                          <a:cs typeface="Arial Narrow" panose="020B0604020202020204" pitchFamily="34" charset="0"/>
                        </a:rPr>
                        <a:t>Contributions are invested into an insurance separate account and paid out to the retiree as steady withdrawals in retirement, regardless of market fluctuations</a:t>
                      </a:r>
                    </a:p>
                  </a:txBody>
                  <a:tcPr marL="27432" marR="27432" marT="27432" marB="27432">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0" i="0" dirty="0">
                          <a:solidFill>
                            <a:schemeClr val="tx2"/>
                          </a:solidFill>
                          <a:effectLst/>
                          <a:latin typeface="Arial Narrow" panose="020B0604020202020204" pitchFamily="34" charset="0"/>
                          <a:cs typeface="Arial Narrow" panose="020B0604020202020204" pitchFamily="34" charset="0"/>
                        </a:rPr>
                        <a:t>Predetermined interest rate is earned during the participants’ working years. Participant can exchange the fixed annuity for a guaranteed monthly income amount throughout retirement.</a:t>
                      </a:r>
                    </a:p>
                  </a:txBody>
                  <a:tcPr marL="27432" marR="27432" marT="27432" marB="27432">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0" i="0" dirty="0">
                          <a:solidFill>
                            <a:schemeClr val="tx2"/>
                          </a:solidFill>
                          <a:effectLst/>
                          <a:latin typeface="Arial Narrow" panose="020B0604020202020204" pitchFamily="34" charset="0"/>
                          <a:cs typeface="Arial Narrow" panose="020B0604020202020204" pitchFamily="34" charset="0"/>
                        </a:rPr>
                        <a:t>Portion of retirement assets are used to purchase guaranteed lifetime income that does not start to payout until a later age; typically 85 or older.</a:t>
                      </a:r>
                    </a:p>
                  </a:txBody>
                  <a:tcPr marL="27432" marR="27432" marT="27432" marB="27432">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i="0" dirty="0">
                        <a:solidFill>
                          <a:schemeClr val="tx2"/>
                        </a:solidFill>
                        <a:effectLst/>
                        <a:latin typeface="Arial Narrow" panose="020B0604020202020204" pitchFamily="34" charset="0"/>
                        <a:cs typeface="Arial Narrow" panose="020B0604020202020204" pitchFamily="34" charset="0"/>
                      </a:endParaRPr>
                    </a:p>
                  </a:txBody>
                  <a:tcPr marL="27432" marR="27432" marT="27432" marB="27432">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1714306"/>
                  </a:ext>
                </a:extLst>
              </a:tr>
              <a:tr h="370814">
                <a:tc>
                  <a:txBody>
                    <a:bodyPr/>
                    <a:lstStyle/>
                    <a:p>
                      <a:endParaRPr lang="en-US" sz="1100" b="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1" dirty="0">
                          <a:solidFill>
                            <a:schemeClr val="tx2"/>
                          </a:solidFill>
                          <a:effectLst/>
                          <a:latin typeface="+mn-lt"/>
                        </a:rPr>
                        <a:t>Principal protection</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N/A</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0221153"/>
                  </a:ext>
                </a:extLst>
              </a:tr>
              <a:tr h="560134">
                <a:tc>
                  <a:txBody>
                    <a:bodyPr/>
                    <a:lstStyle/>
                    <a:p>
                      <a:endParaRPr lang="en-US" sz="1100" b="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1" dirty="0">
                          <a:solidFill>
                            <a:schemeClr val="tx2"/>
                          </a:solidFill>
                          <a:effectLst/>
                          <a:latin typeface="+mn-lt"/>
                        </a:rPr>
                        <a:t>Payment guaranteed for life</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 BUT PAYMENTS DO NOT START UNTIL LATER IN RETIREMENT</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740389"/>
                  </a:ext>
                </a:extLst>
              </a:tr>
              <a:tr h="560134">
                <a:tc>
                  <a:txBody>
                    <a:bodyPr/>
                    <a:lstStyle/>
                    <a:p>
                      <a:endParaRPr lang="en-US" sz="1100" b="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1" dirty="0">
                          <a:solidFill>
                            <a:schemeClr val="tx2"/>
                          </a:solidFill>
                          <a:effectLst/>
                          <a:latin typeface="+mn-lt"/>
                        </a:rPr>
                        <a:t>Income protected from market downturns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7855601"/>
                  </a:ext>
                </a:extLst>
              </a:tr>
              <a:tr h="560134">
                <a:tc>
                  <a:txBody>
                    <a:bodyPr/>
                    <a:lstStyle/>
                    <a:p>
                      <a:endParaRPr lang="en-US" sz="1100" b="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1" dirty="0">
                          <a:solidFill>
                            <a:schemeClr val="tx2"/>
                          </a:solidFill>
                          <a:effectLst/>
                          <a:latin typeface="+mn-lt"/>
                        </a:rPr>
                        <a:t>Ability to withdraw before payments have begun</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 BUT MAY IMPACT GUARANTEED PAYMENT AMOUNT</a:t>
                      </a:r>
                    </a:p>
                  </a:txBody>
                  <a:tcPr marL="27432" marR="27432" marT="27432" marB="27432"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7684953"/>
                  </a:ext>
                </a:extLst>
              </a:tr>
              <a:tr h="560134">
                <a:tc>
                  <a:txBody>
                    <a:bodyPr/>
                    <a:lstStyle/>
                    <a:p>
                      <a:endParaRPr lang="en-US" sz="1100" b="0" dirty="0">
                        <a:solidFill>
                          <a:schemeClr val="tx2"/>
                        </a:solidFill>
                        <a:effectLst/>
                        <a:latin typeface="+mn-lt"/>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b="1" dirty="0">
                          <a:solidFill>
                            <a:schemeClr val="tx2"/>
                          </a:solidFill>
                          <a:effectLst/>
                          <a:latin typeface="+mn-lt"/>
                        </a:rPr>
                        <a:t>Ability to withdraw after income has begun</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a:t>
                      </a:r>
                    </a:p>
                  </a:txBody>
                  <a:tcPr marL="27432" marR="27432" marT="27432" marB="27432"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YES, BUT MAY IMPACT GUARANTEED PAYMENT AMOUNT</a:t>
                      </a:r>
                    </a:p>
                  </a:txBody>
                  <a:tcPr marL="27432" marR="27432" marT="27432" marB="27432"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2"/>
                          </a:solidFill>
                          <a:effectLst/>
                          <a:latin typeface="Arial" panose="020B0604020202020204" pitchFamily="34" charset="0"/>
                          <a:cs typeface="Arial" panose="020B0604020202020204" pitchFamily="34" charset="0"/>
                        </a:rPr>
                        <a:t>NO</a:t>
                      </a: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2"/>
                        </a:solidFill>
                        <a:effectLst/>
                        <a:latin typeface="Arial" panose="020B0604020202020204" pitchFamily="34" charset="0"/>
                        <a:cs typeface="Arial" panose="020B0604020202020204" pitchFamily="34" charset="0"/>
                      </a:endParaRPr>
                    </a:p>
                  </a:txBody>
                  <a:tcPr marL="27432" marR="27432"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483663"/>
                  </a:ext>
                </a:extLst>
              </a:tr>
            </a:tbl>
          </a:graphicData>
        </a:graphic>
      </p:graphicFrame>
    </p:spTree>
    <p:extLst>
      <p:ext uri="{BB962C8B-B14F-4D97-AF65-F5344CB8AC3E}">
        <p14:creationId xmlns:p14="http://schemas.microsoft.com/office/powerpoint/2010/main" val="403502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970F57-3BC7-FF98-879B-D108D685CE76}"/>
              </a:ext>
            </a:extLst>
          </p:cNvPr>
          <p:cNvSpPr/>
          <p:nvPr/>
        </p:nvSpPr>
        <p:spPr>
          <a:xfrm>
            <a:off x="0" y="1745430"/>
            <a:ext cx="13817600" cy="439535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CC33A41A-C5B8-1AE0-1388-B86801772DC1}"/>
              </a:ext>
            </a:extLst>
          </p:cNvPr>
          <p:cNvSpPr>
            <a:spLocks noGrp="1"/>
          </p:cNvSpPr>
          <p:nvPr>
            <p:ph type="title"/>
          </p:nvPr>
        </p:nvSpPr>
        <p:spPr/>
        <p:txBody>
          <a:bodyPr/>
          <a:lstStyle/>
          <a:p>
            <a:r>
              <a:rPr lang="en-US" dirty="0"/>
              <a:t>Choose the right partner within safe harbor specifications</a:t>
            </a:r>
          </a:p>
        </p:txBody>
      </p:sp>
      <p:sp>
        <p:nvSpPr>
          <p:cNvPr id="3" name="Text Placeholder 2">
            <a:extLst>
              <a:ext uri="{FF2B5EF4-FFF2-40B4-BE49-F238E27FC236}">
                <a16:creationId xmlns:a16="http://schemas.microsoft.com/office/drawing/2014/main" id="{F98776F1-E10E-6954-3084-AB1728D36465}"/>
              </a:ext>
            </a:extLst>
          </p:cNvPr>
          <p:cNvSpPr>
            <a:spLocks noGrp="1"/>
          </p:cNvSpPr>
          <p:nvPr>
            <p:ph type="body" sz="quarter" idx="11"/>
          </p:nvPr>
        </p:nvSpPr>
        <p:spPr/>
        <p:txBody>
          <a:bodyPr/>
          <a:lstStyle/>
          <a:p>
            <a:endParaRPr lang="en-US"/>
          </a:p>
        </p:txBody>
      </p:sp>
      <p:sp>
        <p:nvSpPr>
          <p:cNvPr id="6" name="TextBox 5">
            <a:extLst>
              <a:ext uri="{FF2B5EF4-FFF2-40B4-BE49-F238E27FC236}">
                <a16:creationId xmlns:a16="http://schemas.microsoft.com/office/drawing/2014/main" id="{BF1C2E39-B737-3528-B101-CAA0D9A42113}"/>
              </a:ext>
            </a:extLst>
          </p:cNvPr>
          <p:cNvSpPr txBox="1"/>
          <p:nvPr/>
        </p:nvSpPr>
        <p:spPr>
          <a:xfrm>
            <a:off x="1374897" y="3436305"/>
            <a:ext cx="5061915" cy="1207008"/>
          </a:xfrm>
          <a:prstGeom prst="rect">
            <a:avLst/>
          </a:prstGeom>
          <a:noFill/>
        </p:spPr>
        <p:txBody>
          <a:bodyPr wrap="square" lIns="27432" tIns="27432" rIns="27432" bIns="27432">
            <a:noAutofit/>
          </a:bodyPr>
          <a:lstStyle/>
          <a:p>
            <a:r>
              <a:rPr lang="en-US" sz="2000" b="1" i="0" u="none" strike="noStrike" baseline="0" dirty="0">
                <a:solidFill>
                  <a:schemeClr val="accent3"/>
                </a:solidFill>
              </a:rPr>
              <a:t>Research insurer financial strength. </a:t>
            </a:r>
          </a:p>
          <a:p>
            <a:pPr>
              <a:spcAft>
                <a:spcPts val="600"/>
              </a:spcAft>
            </a:pPr>
            <a:r>
              <a:rPr lang="en-US" sz="1600" dirty="0">
                <a:solidFill>
                  <a:schemeClr val="tx2"/>
                </a:solidFill>
              </a:rPr>
              <a:t>Obtain written representation that each licensed insurance company satisfies the following (currently and for the preceding seven years)</a:t>
            </a:r>
          </a:p>
        </p:txBody>
      </p:sp>
      <p:sp>
        <p:nvSpPr>
          <p:cNvPr id="9" name="Content Placeholder 2">
            <a:extLst>
              <a:ext uri="{FF2B5EF4-FFF2-40B4-BE49-F238E27FC236}">
                <a16:creationId xmlns:a16="http://schemas.microsoft.com/office/drawing/2014/main" id="{D5F28C91-E7C9-1FB0-D95F-8714D8BCFAB0}"/>
              </a:ext>
            </a:extLst>
          </p:cNvPr>
          <p:cNvSpPr txBox="1">
            <a:spLocks/>
          </p:cNvSpPr>
          <p:nvPr/>
        </p:nvSpPr>
        <p:spPr>
          <a:xfrm>
            <a:off x="7800841" y="3436305"/>
            <a:ext cx="5383608" cy="1202931"/>
          </a:xfrm>
          <a:prstGeom prst="rect">
            <a:avLst/>
          </a:prstGeom>
        </p:spPr>
        <p:txBody>
          <a:bodyPr vert="horz" lIns="27432" tIns="27432" rIns="27432" bIns="27432" rtlCol="0">
            <a:noAutofit/>
          </a:bodyPr>
          <a:lstStyle>
            <a:lvl1pPr marL="0" indent="0" algn="l" defTabSz="502920" rtl="0" eaLnBrk="1" latinLnBrk="0" hangingPunct="1">
              <a:lnSpc>
                <a:spcPct val="100000"/>
              </a:lnSpc>
              <a:spcBef>
                <a:spcPts val="0"/>
              </a:spcBef>
              <a:spcAft>
                <a:spcPts val="432"/>
              </a:spcAft>
              <a:buFont typeface="Arial"/>
              <a:buNone/>
              <a:defRPr sz="2400" kern="1200">
                <a:solidFill>
                  <a:schemeClr val="bg2"/>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en-US" sz="2000" b="1" dirty="0">
                <a:solidFill>
                  <a:schemeClr val="accent3"/>
                </a:solidFill>
              </a:rPr>
              <a:t>Assess contract features and pricing. </a:t>
            </a:r>
          </a:p>
          <a:p>
            <a:pPr defTabSz="509412">
              <a:spcAft>
                <a:spcPts val="600"/>
              </a:spcAft>
            </a:pPr>
            <a:r>
              <a:rPr lang="en-US" sz="1600" dirty="0">
                <a:solidFill>
                  <a:schemeClr val="tx2"/>
                </a:solidFill>
              </a:rPr>
              <a:t>Fiduciaries should fully understand all contract features, benefits and restrictions.</a:t>
            </a:r>
          </a:p>
        </p:txBody>
      </p:sp>
      <p:sp>
        <p:nvSpPr>
          <p:cNvPr id="8" name="TextBox 7">
            <a:extLst>
              <a:ext uri="{FF2B5EF4-FFF2-40B4-BE49-F238E27FC236}">
                <a16:creationId xmlns:a16="http://schemas.microsoft.com/office/drawing/2014/main" id="{EF33A11C-ED42-349E-06A1-273145F04224}"/>
              </a:ext>
            </a:extLst>
          </p:cNvPr>
          <p:cNvSpPr txBox="1"/>
          <p:nvPr/>
        </p:nvSpPr>
        <p:spPr>
          <a:xfrm>
            <a:off x="1374897" y="4825093"/>
            <a:ext cx="5061915" cy="1465025"/>
          </a:xfrm>
          <a:prstGeom prst="rect">
            <a:avLst/>
          </a:prstGeom>
          <a:noFill/>
        </p:spPr>
        <p:txBody>
          <a:bodyPr wrap="square" lIns="27432" tIns="27432" rIns="27432" bIns="27432">
            <a:noAutofit/>
          </a:bodyPr>
          <a:lstStyle/>
          <a:p>
            <a:r>
              <a:rPr lang="en-US" sz="2000" b="1" i="0" u="none" strike="noStrike" baseline="0" dirty="0">
                <a:solidFill>
                  <a:schemeClr val="accent3"/>
                </a:solidFill>
              </a:rPr>
              <a:t>Evaluate the product features. </a:t>
            </a:r>
          </a:p>
          <a:p>
            <a:pPr>
              <a:spcAft>
                <a:spcPts val="600"/>
              </a:spcAft>
            </a:pPr>
            <a:r>
              <a:rPr lang="en-US" sz="1600" dirty="0">
                <a:solidFill>
                  <a:schemeClr val="tx2"/>
                </a:solidFill>
              </a:rPr>
              <a:t>Plan fiduciaries should look at more than past performance and fees when considering lifetime income options. </a:t>
            </a:r>
          </a:p>
        </p:txBody>
      </p:sp>
      <p:sp>
        <p:nvSpPr>
          <p:cNvPr id="10" name="TextBox 9">
            <a:extLst>
              <a:ext uri="{FF2B5EF4-FFF2-40B4-BE49-F238E27FC236}">
                <a16:creationId xmlns:a16="http://schemas.microsoft.com/office/drawing/2014/main" id="{7250DEC1-4EA4-89A6-AEF9-7D48154E929E}"/>
              </a:ext>
            </a:extLst>
          </p:cNvPr>
          <p:cNvSpPr txBox="1"/>
          <p:nvPr/>
        </p:nvSpPr>
        <p:spPr>
          <a:xfrm>
            <a:off x="7800653" y="4825093"/>
            <a:ext cx="5392559" cy="1348061"/>
          </a:xfrm>
          <a:prstGeom prst="rect">
            <a:avLst/>
          </a:prstGeom>
          <a:noFill/>
        </p:spPr>
        <p:txBody>
          <a:bodyPr wrap="square" lIns="27432" tIns="27432" rIns="27432" bIns="27432">
            <a:spAutoFit/>
          </a:bodyPr>
          <a:lstStyle/>
          <a:p>
            <a:r>
              <a:rPr lang="en-US" sz="2000" b="1" i="0" u="none" strike="noStrike" baseline="0" dirty="0">
                <a:solidFill>
                  <a:schemeClr val="accent3"/>
                </a:solidFill>
              </a:rPr>
              <a:t>Determine portability. </a:t>
            </a:r>
          </a:p>
          <a:p>
            <a:pPr>
              <a:spcAft>
                <a:spcPts val="600"/>
              </a:spcAft>
            </a:pPr>
            <a:r>
              <a:rPr lang="en-US" sz="1600" dirty="0">
                <a:solidFill>
                  <a:schemeClr val="tx2"/>
                </a:solidFill>
              </a:rPr>
              <a:t>Because of the frequency of job changes, workers must have the ability to easily move retirement savings, so they don’t leave money on the table, especially if these investments contain a lifetime income option. </a:t>
            </a:r>
          </a:p>
        </p:txBody>
      </p:sp>
      <p:sp>
        <p:nvSpPr>
          <p:cNvPr id="7" name="TextBox 6">
            <a:extLst>
              <a:ext uri="{FF2B5EF4-FFF2-40B4-BE49-F238E27FC236}">
                <a16:creationId xmlns:a16="http://schemas.microsoft.com/office/drawing/2014/main" id="{2E2EC4F3-3A18-6702-51E3-C3804EB3DC11}"/>
              </a:ext>
            </a:extLst>
          </p:cNvPr>
          <p:cNvSpPr txBox="1"/>
          <p:nvPr/>
        </p:nvSpPr>
        <p:spPr>
          <a:xfrm>
            <a:off x="7800841" y="2003071"/>
            <a:ext cx="5392371" cy="1101840"/>
          </a:xfrm>
          <a:prstGeom prst="rect">
            <a:avLst/>
          </a:prstGeom>
        </p:spPr>
        <p:txBody>
          <a:bodyPr wrap="square" lIns="27432" tIns="27432" rIns="27432" bIns="27432">
            <a:spAutoFit/>
          </a:bodyPr>
          <a:lstStyle/>
          <a:p>
            <a:r>
              <a:rPr lang="en-US" sz="2000" b="1" i="0" u="none" strike="noStrike" baseline="0" dirty="0">
                <a:solidFill>
                  <a:schemeClr val="accent3"/>
                </a:solidFill>
              </a:rPr>
              <a:t>Consider fees and costs. </a:t>
            </a:r>
          </a:p>
          <a:p>
            <a:pPr>
              <a:spcAft>
                <a:spcPts val="600"/>
              </a:spcAft>
            </a:pPr>
            <a:r>
              <a:rPr lang="en-US" sz="1600" dirty="0">
                <a:solidFill>
                  <a:schemeClr val="tx2"/>
                </a:solidFill>
              </a:rPr>
              <a:t>Weigh the cost (including fees and commissions) of the guaranteed retirement contract in relation to the product features, benefits, recordkeeper portability </a:t>
            </a:r>
          </a:p>
        </p:txBody>
      </p:sp>
      <p:sp>
        <p:nvSpPr>
          <p:cNvPr id="11" name="TextBox 10">
            <a:extLst>
              <a:ext uri="{FF2B5EF4-FFF2-40B4-BE49-F238E27FC236}">
                <a16:creationId xmlns:a16="http://schemas.microsoft.com/office/drawing/2014/main" id="{48A747CD-C714-C8E6-2FFA-D7FF3E8620AB}"/>
              </a:ext>
            </a:extLst>
          </p:cNvPr>
          <p:cNvSpPr txBox="1"/>
          <p:nvPr/>
        </p:nvSpPr>
        <p:spPr>
          <a:xfrm>
            <a:off x="1374897" y="2003071"/>
            <a:ext cx="5229103" cy="1207008"/>
          </a:xfrm>
          <a:prstGeom prst="rect">
            <a:avLst/>
          </a:prstGeom>
          <a:noFill/>
        </p:spPr>
        <p:txBody>
          <a:bodyPr wrap="square" lIns="27432" tIns="27432" rIns="27432" bIns="27432" rtlCol="0">
            <a:noAutofit/>
          </a:bodyPr>
          <a:lstStyle/>
          <a:p>
            <a:pPr>
              <a:spcAft>
                <a:spcPts val="600"/>
              </a:spcAft>
            </a:pPr>
            <a:r>
              <a:rPr lang="en-US" sz="2400" b="1" dirty="0">
                <a:solidFill>
                  <a:schemeClr val="accent3"/>
                </a:solidFill>
              </a:rPr>
              <a:t>Identify the insurers. </a:t>
            </a:r>
          </a:p>
          <a:p>
            <a:pPr>
              <a:spcAft>
                <a:spcPts val="600"/>
              </a:spcAft>
            </a:pPr>
            <a:r>
              <a:rPr lang="en-US" sz="1600" dirty="0">
                <a:solidFill>
                  <a:schemeClr val="tx2"/>
                </a:solidFill>
              </a:rPr>
              <a:t>Conduct and document an evaluation of several insurance companies that provide competitive annuity products. </a:t>
            </a:r>
          </a:p>
        </p:txBody>
      </p:sp>
      <p:pic>
        <p:nvPicPr>
          <p:cNvPr id="15" name="Graphic 14">
            <a:extLst>
              <a:ext uri="{FF2B5EF4-FFF2-40B4-BE49-F238E27FC236}">
                <a16:creationId xmlns:a16="http://schemas.microsoft.com/office/drawing/2014/main" id="{27B3159A-00A8-E174-D2FB-018DA2CA7E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151" y="1949579"/>
            <a:ext cx="570291" cy="488821"/>
          </a:xfrm>
          <a:prstGeom prst="rect">
            <a:avLst/>
          </a:prstGeom>
        </p:spPr>
      </p:pic>
      <p:pic>
        <p:nvPicPr>
          <p:cNvPr id="18" name="Graphic 17">
            <a:extLst>
              <a:ext uri="{FF2B5EF4-FFF2-40B4-BE49-F238E27FC236}">
                <a16:creationId xmlns:a16="http://schemas.microsoft.com/office/drawing/2014/main" id="{673258CB-E541-61AE-5FBD-7057D4A489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151" y="3454287"/>
            <a:ext cx="570291" cy="488821"/>
          </a:xfrm>
          <a:prstGeom prst="rect">
            <a:avLst/>
          </a:prstGeom>
        </p:spPr>
      </p:pic>
      <p:pic>
        <p:nvPicPr>
          <p:cNvPr id="19" name="Graphic 18">
            <a:extLst>
              <a:ext uri="{FF2B5EF4-FFF2-40B4-BE49-F238E27FC236}">
                <a16:creationId xmlns:a16="http://schemas.microsoft.com/office/drawing/2014/main" id="{BB50AD3F-9808-E71F-BEB0-79698ABBDC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151" y="4831674"/>
            <a:ext cx="570291" cy="488821"/>
          </a:xfrm>
          <a:prstGeom prst="rect">
            <a:avLst/>
          </a:prstGeom>
        </p:spPr>
      </p:pic>
      <p:pic>
        <p:nvPicPr>
          <p:cNvPr id="20" name="Graphic 19">
            <a:extLst>
              <a:ext uri="{FF2B5EF4-FFF2-40B4-BE49-F238E27FC236}">
                <a16:creationId xmlns:a16="http://schemas.microsoft.com/office/drawing/2014/main" id="{C13461A7-5C17-99B7-0578-0C1D015D4D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8675" y="1949579"/>
            <a:ext cx="570291" cy="488821"/>
          </a:xfrm>
          <a:prstGeom prst="rect">
            <a:avLst/>
          </a:prstGeom>
        </p:spPr>
      </p:pic>
      <p:pic>
        <p:nvPicPr>
          <p:cNvPr id="21" name="Graphic 20">
            <a:extLst>
              <a:ext uri="{FF2B5EF4-FFF2-40B4-BE49-F238E27FC236}">
                <a16:creationId xmlns:a16="http://schemas.microsoft.com/office/drawing/2014/main" id="{1180B476-CDB9-3393-4DE9-50B261FEAD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8675" y="3454287"/>
            <a:ext cx="570291" cy="488821"/>
          </a:xfrm>
          <a:prstGeom prst="rect">
            <a:avLst/>
          </a:prstGeom>
        </p:spPr>
      </p:pic>
      <p:pic>
        <p:nvPicPr>
          <p:cNvPr id="22" name="Graphic 21">
            <a:extLst>
              <a:ext uri="{FF2B5EF4-FFF2-40B4-BE49-F238E27FC236}">
                <a16:creationId xmlns:a16="http://schemas.microsoft.com/office/drawing/2014/main" id="{6DC9A4DD-AA5D-93ED-7060-73373320F7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8675" y="4831674"/>
            <a:ext cx="570291" cy="488821"/>
          </a:xfrm>
          <a:prstGeom prst="rect">
            <a:avLst/>
          </a:prstGeom>
        </p:spPr>
      </p:pic>
    </p:spTree>
    <p:extLst>
      <p:ext uri="{BB962C8B-B14F-4D97-AF65-F5344CB8AC3E}">
        <p14:creationId xmlns:p14="http://schemas.microsoft.com/office/powerpoint/2010/main" val="45197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86E0-D2CF-57A8-9F47-8FA4CCF2F291}"/>
              </a:ext>
            </a:extLst>
          </p:cNvPr>
          <p:cNvSpPr>
            <a:spLocks noGrp="1"/>
          </p:cNvSpPr>
          <p:nvPr>
            <p:ph type="title"/>
          </p:nvPr>
        </p:nvSpPr>
        <p:spPr/>
        <p:txBody>
          <a:bodyPr/>
          <a:lstStyle/>
          <a:p>
            <a:r>
              <a:rPr lang="en-US" dirty="0"/>
              <a:t>What to consider when including a lifetime income feature within a plan’s QDIA</a:t>
            </a:r>
          </a:p>
        </p:txBody>
      </p:sp>
      <p:sp>
        <p:nvSpPr>
          <p:cNvPr id="3" name="Text Placeholder 2">
            <a:extLst>
              <a:ext uri="{FF2B5EF4-FFF2-40B4-BE49-F238E27FC236}">
                <a16:creationId xmlns:a16="http://schemas.microsoft.com/office/drawing/2014/main" id="{C2156583-D100-9846-1D17-94C438EF7D9A}"/>
              </a:ext>
            </a:extLst>
          </p:cNvPr>
          <p:cNvSpPr>
            <a:spLocks noGrp="1"/>
          </p:cNvSpPr>
          <p:nvPr>
            <p:ph type="body" sz="quarter" idx="11"/>
          </p:nvPr>
        </p:nvSpPr>
        <p:spPr/>
        <p:txBody>
          <a:bodyPr/>
          <a:lstStyle/>
          <a:p>
            <a:endParaRPr lang="en-US"/>
          </a:p>
        </p:txBody>
      </p:sp>
      <p:sp>
        <p:nvSpPr>
          <p:cNvPr id="5" name="Rectangle 4">
            <a:extLst>
              <a:ext uri="{FF2B5EF4-FFF2-40B4-BE49-F238E27FC236}">
                <a16:creationId xmlns:a16="http://schemas.microsoft.com/office/drawing/2014/main" id="{DF96C683-B5C2-347B-D754-4D26E5C65DFA}"/>
              </a:ext>
            </a:extLst>
          </p:cNvPr>
          <p:cNvSpPr/>
          <p:nvPr/>
        </p:nvSpPr>
        <p:spPr>
          <a:xfrm>
            <a:off x="0" y="1752599"/>
            <a:ext cx="13817600" cy="441960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A4D60BCA-FE9E-F838-8D2C-DD2131B4F0C9}"/>
              </a:ext>
            </a:extLst>
          </p:cNvPr>
          <p:cNvGrpSpPr/>
          <p:nvPr/>
        </p:nvGrpSpPr>
        <p:grpSpPr>
          <a:xfrm>
            <a:off x="1041011" y="2140732"/>
            <a:ext cx="2435073" cy="2435073"/>
            <a:chOff x="1498598" y="1713593"/>
            <a:chExt cx="2435073" cy="2435073"/>
          </a:xfrm>
        </p:grpSpPr>
        <p:sp>
          <p:nvSpPr>
            <p:cNvPr id="8" name="Oval 7">
              <a:extLst>
                <a:ext uri="{FF2B5EF4-FFF2-40B4-BE49-F238E27FC236}">
                  <a16:creationId xmlns:a16="http://schemas.microsoft.com/office/drawing/2014/main" id="{8F2B82D2-1ABE-8F6D-B08A-530D8A99ADF2}"/>
                </a:ext>
              </a:extLst>
            </p:cNvPr>
            <p:cNvSpPr/>
            <p:nvPr/>
          </p:nvSpPr>
          <p:spPr>
            <a:xfrm>
              <a:off x="1618685" y="1833849"/>
              <a:ext cx="2194899" cy="2194560"/>
            </a:xfrm>
            <a:prstGeom prst="ellipse">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547C35F9-9B96-D8AC-36EE-B5033A5949AD}"/>
                </a:ext>
              </a:extLst>
            </p:cNvPr>
            <p:cNvSpPr/>
            <p:nvPr/>
          </p:nvSpPr>
          <p:spPr>
            <a:xfrm>
              <a:off x="1498598" y="1713593"/>
              <a:ext cx="2435073" cy="2435073"/>
            </a:xfrm>
            <a:prstGeom prst="ellipse">
              <a:avLst/>
            </a:prstGeom>
            <a:no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8B9EBC9B-3D30-1C4F-6498-09CD3EC00F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79600" y="2807136"/>
            <a:ext cx="840633" cy="1016328"/>
          </a:xfrm>
          <a:prstGeom prst="rect">
            <a:avLst/>
          </a:prstGeom>
        </p:spPr>
      </p:pic>
      <p:graphicFrame>
        <p:nvGraphicFramePr>
          <p:cNvPr id="11" name="Table 10">
            <a:extLst>
              <a:ext uri="{FF2B5EF4-FFF2-40B4-BE49-F238E27FC236}">
                <a16:creationId xmlns:a16="http://schemas.microsoft.com/office/drawing/2014/main" id="{1E381690-45ED-AC64-ECC6-286A706B7A40}"/>
              </a:ext>
            </a:extLst>
          </p:cNvPr>
          <p:cNvGraphicFramePr>
            <a:graphicFrameLocks noGrp="1"/>
          </p:cNvGraphicFramePr>
          <p:nvPr>
            <p:extLst>
              <p:ext uri="{D42A27DB-BD31-4B8C-83A1-F6EECF244321}">
                <p14:modId xmlns:p14="http://schemas.microsoft.com/office/powerpoint/2010/main" val="1606932022"/>
              </p:ext>
            </p:extLst>
          </p:nvPr>
        </p:nvGraphicFramePr>
        <p:xfrm>
          <a:off x="4318000" y="1914698"/>
          <a:ext cx="9499600" cy="387650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10872220"/>
                    </a:ext>
                  </a:extLst>
                </a:gridCol>
                <a:gridCol w="8890000">
                  <a:extLst>
                    <a:ext uri="{9D8B030D-6E8A-4147-A177-3AD203B41FA5}">
                      <a16:colId xmlns:a16="http://schemas.microsoft.com/office/drawing/2014/main" val="389255491"/>
                    </a:ext>
                  </a:extLst>
                </a:gridCol>
              </a:tblGrid>
              <a:tr h="765085">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2000" b="0" i="0" u="none" strike="noStrike" kern="1200" cap="none" spc="0" normalizeH="0" baseline="0" noProof="0" dirty="0">
                        <a:ln>
                          <a:noFill/>
                        </a:ln>
                        <a:solidFill>
                          <a:srgbClr val="263746"/>
                        </a:solidFill>
                        <a:effectLst/>
                        <a:uLnTx/>
                        <a:uFillTx/>
                        <a:latin typeface="+mn-lt"/>
                        <a:ea typeface="+mn-ea"/>
                        <a:cs typeface="+mn-cs"/>
                      </a:endParaRPr>
                    </a:p>
                  </a:txBody>
                  <a:tcPr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1200"/>
                        </a:spcAft>
                      </a:pPr>
                      <a:r>
                        <a:rPr lang="en-US" sz="2000" dirty="0">
                          <a:solidFill>
                            <a:schemeClr val="tx2"/>
                          </a:solidFill>
                        </a:rPr>
                        <a:t>Impact on savings, particularly around the time of retirement </a:t>
                      </a:r>
                    </a:p>
                  </a:txBody>
                  <a:tcPr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58607"/>
                  </a:ext>
                </a:extLst>
              </a:tr>
              <a:tr h="765085">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2000" b="0" i="0" u="none" strike="noStrike" kern="1200" cap="none" spc="0" normalizeH="0" baseline="0" noProof="0" dirty="0">
                        <a:ln>
                          <a:noFill/>
                        </a:ln>
                        <a:solidFill>
                          <a:srgbClr val="263746"/>
                        </a:solidFill>
                        <a:effectLst/>
                        <a:uLnTx/>
                        <a:uFillTx/>
                        <a:latin typeface="+mn-lt"/>
                        <a:ea typeface="+mn-ea"/>
                        <a:cs typeface="+mn-cs"/>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1200"/>
                        </a:spcAft>
                      </a:pPr>
                      <a:r>
                        <a:rPr lang="en-US" sz="2000" dirty="0">
                          <a:solidFill>
                            <a:schemeClr val="tx2"/>
                          </a:solidFill>
                        </a:rPr>
                        <a:t>Income received in retirement (guaranteed and not guaranteed) </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54551"/>
                  </a:ext>
                </a:extLst>
              </a:tr>
              <a:tr h="765085">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2000" b="0" i="0" u="none" strike="noStrike" kern="1200" cap="none" spc="0" normalizeH="0" baseline="0" noProof="0" dirty="0">
                        <a:ln>
                          <a:noFill/>
                        </a:ln>
                        <a:solidFill>
                          <a:srgbClr val="263746"/>
                        </a:solidFill>
                        <a:effectLst/>
                        <a:uLnTx/>
                        <a:uFillTx/>
                        <a:latin typeface="+mn-lt"/>
                        <a:ea typeface="+mn-ea"/>
                        <a:cs typeface="+mn-cs"/>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1200"/>
                        </a:spcAft>
                      </a:pPr>
                      <a:r>
                        <a:rPr lang="en-US" sz="2000" dirty="0">
                          <a:solidFill>
                            <a:schemeClr val="tx2"/>
                          </a:solidFill>
                        </a:rPr>
                        <a:t>Savings available for emergencies or to bequeath to a beneficiary </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182810"/>
                  </a:ext>
                </a:extLst>
              </a:tr>
              <a:tr h="765085">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2000" b="0" i="0" u="none" strike="noStrike" kern="1200" cap="none" spc="0" normalizeH="0" baseline="0" noProof="0" dirty="0">
                        <a:ln>
                          <a:noFill/>
                        </a:ln>
                        <a:solidFill>
                          <a:srgbClr val="263746"/>
                        </a:solidFill>
                        <a:effectLst/>
                        <a:uLnTx/>
                        <a:uFillTx/>
                        <a:latin typeface="+mn-lt"/>
                        <a:ea typeface="+mn-ea"/>
                        <a:cs typeface="+mn-cs"/>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1200"/>
                        </a:spcAft>
                      </a:pPr>
                      <a:r>
                        <a:rPr lang="en-US" sz="2000" dirty="0">
                          <a:solidFill>
                            <a:schemeClr val="tx2"/>
                          </a:solidFill>
                        </a:rPr>
                        <a:t>Portfolio characteristics (expected returns, downside capture, etc.) </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671456"/>
                  </a:ext>
                </a:extLst>
              </a:tr>
              <a:tr h="816162">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2000" b="0" i="0" u="none" strike="noStrike" kern="1200" cap="none" spc="0" normalizeH="0" baseline="0" noProof="0" dirty="0">
                        <a:ln>
                          <a:noFill/>
                        </a:ln>
                        <a:solidFill>
                          <a:srgbClr val="263746"/>
                        </a:solidFill>
                        <a:effectLst/>
                        <a:uLnTx/>
                        <a:uFillTx/>
                        <a:latin typeface="+mn-lt"/>
                        <a:ea typeface="+mn-ea"/>
                        <a:cs typeface="+mn-cs"/>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1200"/>
                        </a:spcAft>
                      </a:pPr>
                      <a:r>
                        <a:rPr lang="en-US" sz="2000" dirty="0">
                          <a:solidFill>
                            <a:schemeClr val="tx2"/>
                          </a:solidFill>
                        </a:rPr>
                        <a:t>Risk measures: market risk, inflation risk, longevity risk, cognitive risk, liquidity risk </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4522663"/>
                  </a:ext>
                </a:extLst>
              </a:tr>
            </a:tbl>
          </a:graphicData>
        </a:graphic>
      </p:graphicFrame>
      <p:sp>
        <p:nvSpPr>
          <p:cNvPr id="12" name="Triangle 11">
            <a:extLst>
              <a:ext uri="{FF2B5EF4-FFF2-40B4-BE49-F238E27FC236}">
                <a16:creationId xmlns:a16="http://schemas.microsoft.com/office/drawing/2014/main" id="{D2EE3221-FBE0-8ABC-619F-5A25D693DEE2}"/>
              </a:ext>
            </a:extLst>
          </p:cNvPr>
          <p:cNvSpPr/>
          <p:nvPr/>
        </p:nvSpPr>
        <p:spPr>
          <a:xfrm rot="5400000">
            <a:off x="4453940" y="2134974"/>
            <a:ext cx="397577" cy="278524"/>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riangle 12">
            <a:extLst>
              <a:ext uri="{FF2B5EF4-FFF2-40B4-BE49-F238E27FC236}">
                <a16:creationId xmlns:a16="http://schemas.microsoft.com/office/drawing/2014/main" id="{DC20CA65-950F-D262-AF76-453168C806B8}"/>
              </a:ext>
            </a:extLst>
          </p:cNvPr>
          <p:cNvSpPr/>
          <p:nvPr/>
        </p:nvSpPr>
        <p:spPr>
          <a:xfrm rot="5400000">
            <a:off x="4453940" y="2906718"/>
            <a:ext cx="397577" cy="278524"/>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riangle 13">
            <a:extLst>
              <a:ext uri="{FF2B5EF4-FFF2-40B4-BE49-F238E27FC236}">
                <a16:creationId xmlns:a16="http://schemas.microsoft.com/office/drawing/2014/main" id="{F5D9E7D5-37EC-42E9-8D70-8EAA7B0744E9}"/>
              </a:ext>
            </a:extLst>
          </p:cNvPr>
          <p:cNvSpPr/>
          <p:nvPr/>
        </p:nvSpPr>
        <p:spPr>
          <a:xfrm rot="5400000">
            <a:off x="4453940" y="3678462"/>
            <a:ext cx="397577" cy="278524"/>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riangle 14">
            <a:extLst>
              <a:ext uri="{FF2B5EF4-FFF2-40B4-BE49-F238E27FC236}">
                <a16:creationId xmlns:a16="http://schemas.microsoft.com/office/drawing/2014/main" id="{7A9452B6-FCDA-EDEE-7C24-9A3ACB3F6429}"/>
              </a:ext>
            </a:extLst>
          </p:cNvPr>
          <p:cNvSpPr/>
          <p:nvPr/>
        </p:nvSpPr>
        <p:spPr>
          <a:xfrm rot="5400000">
            <a:off x="4453940" y="4450206"/>
            <a:ext cx="397577" cy="278524"/>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riangle 15">
            <a:extLst>
              <a:ext uri="{FF2B5EF4-FFF2-40B4-BE49-F238E27FC236}">
                <a16:creationId xmlns:a16="http://schemas.microsoft.com/office/drawing/2014/main" id="{BB417149-6CBE-923E-E28E-96A53AD2C0A9}"/>
              </a:ext>
            </a:extLst>
          </p:cNvPr>
          <p:cNvSpPr/>
          <p:nvPr/>
        </p:nvSpPr>
        <p:spPr>
          <a:xfrm rot="5400000">
            <a:off x="4453940" y="5221950"/>
            <a:ext cx="397577" cy="278524"/>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38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9D6AC-08F1-4BBC-7D8D-92FA43BB7FA2}"/>
              </a:ext>
            </a:extLst>
          </p:cNvPr>
          <p:cNvSpPr/>
          <p:nvPr/>
        </p:nvSpPr>
        <p:spPr>
          <a:xfrm>
            <a:off x="0" y="1776845"/>
            <a:ext cx="13817600" cy="451422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B59078B3-4030-FA00-9A73-0C2125D7C1A0}"/>
              </a:ext>
            </a:extLst>
          </p:cNvPr>
          <p:cNvSpPr>
            <a:spLocks noGrp="1"/>
          </p:cNvSpPr>
          <p:nvPr>
            <p:ph type="title"/>
          </p:nvPr>
        </p:nvSpPr>
        <p:spPr>
          <a:xfrm>
            <a:off x="628073" y="630937"/>
            <a:ext cx="12561455" cy="1035139"/>
          </a:xfrm>
        </p:spPr>
        <p:txBody>
          <a:bodyPr/>
          <a:lstStyle/>
          <a:p>
            <a:r>
              <a:rPr lang="en-US" dirty="0"/>
              <a:t>A few words on the in-plan annuity policy</a:t>
            </a:r>
          </a:p>
        </p:txBody>
      </p:sp>
      <p:sp>
        <p:nvSpPr>
          <p:cNvPr id="5" name="Text Placeholder 4">
            <a:extLst>
              <a:ext uri="{FF2B5EF4-FFF2-40B4-BE49-F238E27FC236}">
                <a16:creationId xmlns:a16="http://schemas.microsoft.com/office/drawing/2014/main" id="{5ABA2553-1FFE-DCBB-E217-A74F47E666AD}"/>
              </a:ext>
            </a:extLst>
          </p:cNvPr>
          <p:cNvSpPr>
            <a:spLocks noGrp="1"/>
          </p:cNvSpPr>
          <p:nvPr>
            <p:ph type="body" sz="quarter" idx="11"/>
          </p:nvPr>
        </p:nvSpPr>
        <p:spPr/>
        <p:txBody>
          <a:bodyPr/>
          <a:lstStyle/>
          <a:p>
            <a:endParaRPr lang="en-US" dirty="0"/>
          </a:p>
        </p:txBody>
      </p:sp>
      <p:sp>
        <p:nvSpPr>
          <p:cNvPr id="7" name="TextBox 6">
            <a:extLst>
              <a:ext uri="{FF2B5EF4-FFF2-40B4-BE49-F238E27FC236}">
                <a16:creationId xmlns:a16="http://schemas.microsoft.com/office/drawing/2014/main" id="{AE02CAB7-2F30-1015-B89C-ACD4570C67F7}"/>
              </a:ext>
            </a:extLst>
          </p:cNvPr>
          <p:cNvSpPr txBox="1"/>
          <p:nvPr/>
        </p:nvSpPr>
        <p:spPr>
          <a:xfrm>
            <a:off x="628073" y="1978008"/>
            <a:ext cx="4985327" cy="1200329"/>
          </a:xfrm>
          <a:prstGeom prst="rect">
            <a:avLst/>
          </a:prstGeom>
          <a:noFill/>
        </p:spPr>
        <p:txBody>
          <a:bodyPr wrap="square" lIns="0" tIns="0" rIns="0" bIns="0">
            <a:noAutofit/>
          </a:bodyPr>
          <a:lstStyle/>
          <a:p>
            <a:pPr>
              <a:spcAft>
                <a:spcPts val="600"/>
              </a:spcAft>
            </a:pPr>
            <a:r>
              <a:rPr lang="en-US" sz="1800" b="1" i="0" u="none" strike="noStrike" baseline="0" dirty="0">
                <a:solidFill>
                  <a:schemeClr val="tx2"/>
                </a:solidFill>
                <a:latin typeface="Georgia" panose="02040502050405020303" pitchFamily="18" charset="0"/>
              </a:rPr>
              <a:t>Selecting annuity issuers. </a:t>
            </a:r>
          </a:p>
          <a:p>
            <a:pPr marL="223838" indent="-223838">
              <a:spcAft>
                <a:spcPts val="600"/>
              </a:spcAft>
              <a:buFont typeface="Arial" panose="020B0604020202020204" pitchFamily="34" charset="0"/>
              <a:buChar char="•"/>
            </a:pPr>
            <a:r>
              <a:rPr lang="en-US" sz="1800" u="none" strike="noStrike" baseline="0" dirty="0">
                <a:solidFill>
                  <a:schemeClr val="tx2"/>
                </a:solidFill>
                <a:latin typeface="Georgia" panose="02040502050405020303" pitchFamily="18" charset="0"/>
              </a:rPr>
              <a:t>Financial capability requirement</a:t>
            </a:r>
            <a:endParaRPr lang="en-US" sz="1800" dirty="0">
              <a:solidFill>
                <a:schemeClr val="tx2"/>
              </a:solidFill>
              <a:latin typeface="Georgia" panose="02040502050405020303" pitchFamily="18" charset="0"/>
            </a:endParaRPr>
          </a:p>
          <a:p>
            <a:pPr marL="223838" indent="-223838">
              <a:spcAft>
                <a:spcPts val="600"/>
              </a:spcAft>
              <a:buFont typeface="Arial" panose="020B0604020202020204" pitchFamily="34" charset="0"/>
              <a:buChar char="•"/>
            </a:pPr>
            <a:r>
              <a:rPr lang="en-US" sz="1800" u="none" strike="noStrike" baseline="0" dirty="0">
                <a:solidFill>
                  <a:schemeClr val="tx2"/>
                </a:solidFill>
                <a:latin typeface="Georgia" panose="02040502050405020303" pitchFamily="18" charset="0"/>
              </a:rPr>
              <a:t>Required representations from insurer</a:t>
            </a:r>
          </a:p>
          <a:p>
            <a:pPr marL="223838" indent="-223838">
              <a:spcAft>
                <a:spcPts val="600"/>
              </a:spcAft>
              <a:buFont typeface="Arial" panose="020B0604020202020204" pitchFamily="34" charset="0"/>
              <a:buChar char="•"/>
            </a:pPr>
            <a:r>
              <a:rPr lang="en-US" sz="1800" u="none" strike="noStrike" baseline="0" dirty="0">
                <a:solidFill>
                  <a:schemeClr val="tx2"/>
                </a:solidFill>
                <a:latin typeface="Georgia" panose="02040502050405020303" pitchFamily="18" charset="0"/>
              </a:rPr>
              <a:t>Relative financial strength</a:t>
            </a:r>
          </a:p>
        </p:txBody>
      </p:sp>
      <p:sp>
        <p:nvSpPr>
          <p:cNvPr id="9" name="TextBox 8">
            <a:extLst>
              <a:ext uri="{FF2B5EF4-FFF2-40B4-BE49-F238E27FC236}">
                <a16:creationId xmlns:a16="http://schemas.microsoft.com/office/drawing/2014/main" id="{1C946601-40EA-165A-9151-FBF2DF4272B8}"/>
              </a:ext>
            </a:extLst>
          </p:cNvPr>
          <p:cNvSpPr txBox="1"/>
          <p:nvPr/>
        </p:nvSpPr>
        <p:spPr>
          <a:xfrm>
            <a:off x="623735" y="3548732"/>
            <a:ext cx="5065865" cy="923330"/>
          </a:xfrm>
          <a:prstGeom prst="rect">
            <a:avLst/>
          </a:prstGeom>
          <a:noFill/>
        </p:spPr>
        <p:txBody>
          <a:bodyPr wrap="square" lIns="0" tIns="0" rIns="0" bIns="0">
            <a:noAutofit/>
          </a:bodyPr>
          <a:lstStyle/>
          <a:p>
            <a:pPr>
              <a:spcAft>
                <a:spcPts val="600"/>
              </a:spcAft>
            </a:pPr>
            <a:r>
              <a:rPr lang="en-US" sz="1800" b="1" dirty="0">
                <a:solidFill>
                  <a:schemeClr val="tx2"/>
                </a:solidFill>
                <a:latin typeface="Georgia" panose="02040502050405020303" pitchFamily="18" charset="0"/>
              </a:rPr>
              <a:t>Choosing </a:t>
            </a:r>
            <a:r>
              <a:rPr lang="en-US" sz="1800" b="1" i="0" u="none" strike="noStrike" baseline="0" dirty="0">
                <a:solidFill>
                  <a:schemeClr val="tx2"/>
                </a:solidFill>
                <a:latin typeface="Georgia" panose="02040502050405020303" pitchFamily="18" charset="0"/>
              </a:rPr>
              <a:t>in-plan annuity options</a:t>
            </a:r>
            <a:endParaRPr lang="en-US" sz="1800" b="1" dirty="0">
              <a:solidFill>
                <a:schemeClr val="tx2"/>
              </a:solidFill>
              <a:latin typeface="Georgia" panose="02040502050405020303" pitchFamily="18" charset="0"/>
            </a:endParaRPr>
          </a:p>
          <a:p>
            <a:pPr marL="223838" indent="-223838">
              <a:spcAft>
                <a:spcPts val="600"/>
              </a:spcAft>
              <a:buFont typeface="Arial" panose="020B0604020202020204" pitchFamily="34" charset="0"/>
              <a:buChar char="•"/>
            </a:pPr>
            <a:r>
              <a:rPr lang="en-US" sz="1800" i="0" u="none" strike="noStrike" baseline="0" dirty="0">
                <a:solidFill>
                  <a:schemeClr val="tx2"/>
                </a:solidFill>
                <a:latin typeface="Georgia" panose="02040502050405020303" pitchFamily="18" charset="0"/>
              </a:rPr>
              <a:t>Cost</a:t>
            </a:r>
          </a:p>
          <a:p>
            <a:pPr marL="223838" indent="-223838">
              <a:spcAft>
                <a:spcPts val="600"/>
              </a:spcAft>
              <a:buFont typeface="Arial" panose="020B0604020202020204" pitchFamily="34" charset="0"/>
              <a:buChar char="•"/>
            </a:pPr>
            <a:r>
              <a:rPr lang="en-US" sz="1800" i="0" u="none" strike="noStrike" baseline="0" dirty="0">
                <a:solidFill>
                  <a:schemeClr val="tx2"/>
                </a:solidFill>
                <a:latin typeface="Georgia" panose="02040502050405020303" pitchFamily="18" charset="0"/>
              </a:rPr>
              <a:t>Contract features and benefits</a:t>
            </a:r>
          </a:p>
        </p:txBody>
      </p:sp>
      <p:sp>
        <p:nvSpPr>
          <p:cNvPr id="11" name="TextBox 10">
            <a:extLst>
              <a:ext uri="{FF2B5EF4-FFF2-40B4-BE49-F238E27FC236}">
                <a16:creationId xmlns:a16="http://schemas.microsoft.com/office/drawing/2014/main" id="{EB82DC2E-B0D6-C6B4-2443-F84C3B82FF55}"/>
              </a:ext>
            </a:extLst>
          </p:cNvPr>
          <p:cNvSpPr txBox="1"/>
          <p:nvPr/>
        </p:nvSpPr>
        <p:spPr>
          <a:xfrm>
            <a:off x="623567" y="4703039"/>
            <a:ext cx="4860665" cy="1200329"/>
          </a:xfrm>
          <a:prstGeom prst="rect">
            <a:avLst/>
          </a:prstGeom>
          <a:noFill/>
        </p:spPr>
        <p:txBody>
          <a:bodyPr wrap="square" lIns="0" tIns="0" rIns="0" bIns="0">
            <a:noAutofit/>
          </a:bodyPr>
          <a:lstStyle/>
          <a:p>
            <a:pPr>
              <a:spcAft>
                <a:spcPts val="600"/>
              </a:spcAft>
            </a:pPr>
            <a:r>
              <a:rPr lang="en-US" sz="1800" b="1" i="0" u="none" strike="noStrike" baseline="0" dirty="0">
                <a:solidFill>
                  <a:schemeClr val="tx2"/>
                </a:solidFill>
                <a:latin typeface="Georgia" panose="02040502050405020303" pitchFamily="18" charset="0"/>
              </a:rPr>
              <a:t>Impact on plan-specific disclosures</a:t>
            </a:r>
            <a:endParaRPr lang="en-US" sz="1800" b="0" i="0" u="none" strike="noStrike" baseline="0" dirty="0">
              <a:solidFill>
                <a:schemeClr val="tx2"/>
              </a:solidFill>
              <a:latin typeface="Georgia" panose="02040502050405020303" pitchFamily="18" charset="0"/>
            </a:endParaRPr>
          </a:p>
          <a:p>
            <a:pPr marL="176213" indent="-176213">
              <a:spcAft>
                <a:spcPts val="600"/>
              </a:spcAft>
              <a:buFont typeface="Arial" panose="020B0604020202020204" pitchFamily="34" charset="0"/>
              <a:buChar char="•"/>
            </a:pPr>
            <a:r>
              <a:rPr lang="en-US" sz="1800" i="0" u="none" strike="noStrike" baseline="0" dirty="0">
                <a:solidFill>
                  <a:schemeClr val="tx2"/>
                </a:solidFill>
                <a:latin typeface="Georgia" panose="02040502050405020303" pitchFamily="18" charset="0"/>
              </a:rPr>
              <a:t>Participant disclosure (404a-5)</a:t>
            </a:r>
          </a:p>
          <a:p>
            <a:pPr marL="176213" indent="-176213">
              <a:spcAft>
                <a:spcPts val="600"/>
              </a:spcAft>
              <a:buFont typeface="Arial" panose="020B0604020202020204" pitchFamily="34" charset="0"/>
              <a:buChar char="•"/>
            </a:pPr>
            <a:r>
              <a:rPr lang="en-US" sz="1800" i="0" u="none" strike="noStrike" baseline="0" dirty="0">
                <a:solidFill>
                  <a:schemeClr val="tx2"/>
                </a:solidFill>
                <a:latin typeface="Georgia" panose="02040502050405020303" pitchFamily="18" charset="0"/>
              </a:rPr>
              <a:t>Service provider disclosure (408b-2)</a:t>
            </a:r>
          </a:p>
          <a:p>
            <a:pPr marL="176213" indent="-176213">
              <a:spcAft>
                <a:spcPts val="600"/>
              </a:spcAft>
              <a:buFont typeface="Arial" panose="020B0604020202020204" pitchFamily="34" charset="0"/>
              <a:buChar char="•"/>
            </a:pPr>
            <a:r>
              <a:rPr lang="en-US" sz="1800" i="0" u="none" strike="noStrike" baseline="0" dirty="0">
                <a:solidFill>
                  <a:schemeClr val="tx2"/>
                </a:solidFill>
                <a:latin typeface="Georgia" panose="02040502050405020303" pitchFamily="18" charset="0"/>
              </a:rPr>
              <a:t>Schedule A</a:t>
            </a:r>
            <a:endParaRPr lang="en-US" sz="1800" dirty="0">
              <a:solidFill>
                <a:schemeClr val="tx2"/>
              </a:solidFill>
            </a:endParaRPr>
          </a:p>
        </p:txBody>
      </p:sp>
      <p:sp>
        <p:nvSpPr>
          <p:cNvPr id="25" name="Rectangle 24">
            <a:extLst>
              <a:ext uri="{FF2B5EF4-FFF2-40B4-BE49-F238E27FC236}">
                <a16:creationId xmlns:a16="http://schemas.microsoft.com/office/drawing/2014/main" id="{DD071EDD-ACCF-738A-12B7-72250A02BBAD}"/>
              </a:ext>
            </a:extLst>
          </p:cNvPr>
          <p:cNvSpPr/>
          <p:nvPr/>
        </p:nvSpPr>
        <p:spPr>
          <a:xfrm>
            <a:off x="5827512" y="2529626"/>
            <a:ext cx="4710775" cy="2910083"/>
          </a:xfrm>
          <a:prstGeom prst="rect">
            <a:avLst/>
          </a:prstGeom>
          <a:solidFill>
            <a:schemeClr val="accent3">
              <a:alpha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FBFC6AEF-665F-E33B-05E5-F21F41723192}"/>
              </a:ext>
            </a:extLst>
          </p:cNvPr>
          <p:cNvSpPr txBox="1"/>
          <p:nvPr/>
        </p:nvSpPr>
        <p:spPr>
          <a:xfrm>
            <a:off x="6156677" y="3333889"/>
            <a:ext cx="4874126" cy="1703864"/>
          </a:xfrm>
          <a:prstGeom prst="rect">
            <a:avLst/>
          </a:prstGeom>
          <a:noFill/>
        </p:spPr>
        <p:txBody>
          <a:bodyPr wrap="square" lIns="0" tIns="0" rIns="0" bIns="0">
            <a:noAutofit/>
          </a:bodyPr>
          <a:lstStyle/>
          <a:p>
            <a:pPr>
              <a:spcAft>
                <a:spcPts val="1800"/>
              </a:spcAft>
            </a:pPr>
            <a:r>
              <a:rPr lang="en-US" sz="1800" b="1" i="0" u="none" strike="noStrike" baseline="0" dirty="0">
                <a:solidFill>
                  <a:schemeClr val="tx2"/>
                </a:solidFill>
                <a:latin typeface="Georgia" panose="02040502050405020303" pitchFamily="18" charset="0"/>
              </a:rPr>
              <a:t>Documentation. </a:t>
            </a:r>
          </a:p>
          <a:p>
            <a:pPr>
              <a:spcAft>
                <a:spcPts val="1800"/>
              </a:spcAft>
            </a:pPr>
            <a:r>
              <a:rPr lang="en-US" sz="1800" b="1" i="0" u="none" strike="noStrike" baseline="0" dirty="0">
                <a:solidFill>
                  <a:schemeClr val="tx2"/>
                </a:solidFill>
                <a:latin typeface="Georgia" panose="02040502050405020303" pitchFamily="18" charset="0"/>
              </a:rPr>
              <a:t>Periodic review. </a:t>
            </a:r>
          </a:p>
          <a:p>
            <a:pPr>
              <a:spcAft>
                <a:spcPts val="1800"/>
              </a:spcAft>
            </a:pPr>
            <a:r>
              <a:rPr lang="en-US" sz="1800" b="1" i="0" u="none" strike="noStrike" baseline="0" dirty="0">
                <a:solidFill>
                  <a:schemeClr val="tx2"/>
                </a:solidFill>
                <a:latin typeface="Georgia" panose="02040502050405020303" pitchFamily="18" charset="0"/>
              </a:rPr>
              <a:t>Designation as default investment. </a:t>
            </a:r>
            <a:endParaRPr lang="en-US" sz="1800" b="0" i="0" u="none" strike="noStrike" baseline="0" dirty="0">
              <a:solidFill>
                <a:schemeClr val="tx2"/>
              </a:solidFill>
              <a:latin typeface="Georgia" panose="02040502050405020303" pitchFamily="18" charset="0"/>
            </a:endParaRPr>
          </a:p>
          <a:p>
            <a:pPr>
              <a:spcAft>
                <a:spcPts val="1800"/>
              </a:spcAft>
            </a:pPr>
            <a:r>
              <a:rPr lang="en-US" sz="1800" b="1" i="0" u="none" strike="noStrike" baseline="0" dirty="0">
                <a:solidFill>
                  <a:schemeClr val="tx2"/>
                </a:solidFill>
                <a:latin typeface="Georgia" panose="02040502050405020303" pitchFamily="18" charset="0"/>
              </a:rPr>
              <a:t>Delegation to investment manager </a:t>
            </a:r>
            <a:endParaRPr lang="en-US" sz="1800" dirty="0">
              <a:solidFill>
                <a:schemeClr val="tx2"/>
              </a:solidFill>
            </a:endParaRPr>
          </a:p>
        </p:txBody>
      </p:sp>
      <p:grpSp>
        <p:nvGrpSpPr>
          <p:cNvPr id="13" name="Group 12">
            <a:extLst>
              <a:ext uri="{FF2B5EF4-FFF2-40B4-BE49-F238E27FC236}">
                <a16:creationId xmlns:a16="http://schemas.microsoft.com/office/drawing/2014/main" id="{C1726476-C8F6-CD48-A525-84450736124D}"/>
              </a:ext>
            </a:extLst>
          </p:cNvPr>
          <p:cNvGrpSpPr/>
          <p:nvPr/>
        </p:nvGrpSpPr>
        <p:grpSpPr>
          <a:xfrm>
            <a:off x="5484427" y="1923825"/>
            <a:ext cx="1263084" cy="1263084"/>
            <a:chOff x="1498598" y="1713593"/>
            <a:chExt cx="2435073" cy="2435073"/>
          </a:xfrm>
        </p:grpSpPr>
        <p:sp>
          <p:nvSpPr>
            <p:cNvPr id="15" name="Oval 14">
              <a:extLst>
                <a:ext uri="{FF2B5EF4-FFF2-40B4-BE49-F238E27FC236}">
                  <a16:creationId xmlns:a16="http://schemas.microsoft.com/office/drawing/2014/main" id="{01A432F6-B40F-F6E1-2537-17A069DAD1C5}"/>
                </a:ext>
              </a:extLst>
            </p:cNvPr>
            <p:cNvSpPr/>
            <p:nvPr/>
          </p:nvSpPr>
          <p:spPr>
            <a:xfrm>
              <a:off x="1498598" y="1713593"/>
              <a:ext cx="2435073" cy="2435073"/>
            </a:xfrm>
            <a:prstGeom prst="ellipse">
              <a:avLst/>
            </a:pr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C3E20B86-E15F-F0BE-4659-973130C2E578}"/>
                </a:ext>
              </a:extLst>
            </p:cNvPr>
            <p:cNvSpPr/>
            <p:nvPr/>
          </p:nvSpPr>
          <p:spPr>
            <a:xfrm>
              <a:off x="1618685" y="1833849"/>
              <a:ext cx="2194899" cy="2194560"/>
            </a:xfrm>
            <a:prstGeom prst="ellipse">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26" name="Graphic 25">
            <a:extLst>
              <a:ext uri="{FF2B5EF4-FFF2-40B4-BE49-F238E27FC236}">
                <a16:creationId xmlns:a16="http://schemas.microsoft.com/office/drawing/2014/main" id="{191D6551-C80B-AECB-1EB9-279571EE02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2450" y="2203804"/>
            <a:ext cx="632557" cy="632557"/>
          </a:xfrm>
          <a:prstGeom prst="rect">
            <a:avLst/>
          </a:prstGeom>
        </p:spPr>
      </p:pic>
    </p:spTree>
    <p:extLst>
      <p:ext uri="{BB962C8B-B14F-4D97-AF65-F5344CB8AC3E}">
        <p14:creationId xmlns:p14="http://schemas.microsoft.com/office/powerpoint/2010/main" val="95288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F6B7-8084-37DA-52A3-A13BDD7A2DDD}"/>
              </a:ext>
            </a:extLst>
          </p:cNvPr>
          <p:cNvSpPr>
            <a:spLocks noGrp="1"/>
          </p:cNvSpPr>
          <p:nvPr>
            <p:ph type="title"/>
          </p:nvPr>
        </p:nvSpPr>
        <p:spPr/>
        <p:txBody>
          <a:bodyPr/>
          <a:lstStyle/>
          <a:p>
            <a:r>
              <a:rPr lang="en-US" dirty="0">
                <a:solidFill>
                  <a:schemeClr val="tx2"/>
                </a:solidFill>
              </a:rPr>
              <a:t>Next steps and important considerations</a:t>
            </a:r>
          </a:p>
        </p:txBody>
      </p:sp>
      <p:sp>
        <p:nvSpPr>
          <p:cNvPr id="3" name="Text Placeholder 2">
            <a:extLst>
              <a:ext uri="{FF2B5EF4-FFF2-40B4-BE49-F238E27FC236}">
                <a16:creationId xmlns:a16="http://schemas.microsoft.com/office/drawing/2014/main" id="{6308BDF5-C1F9-684E-96CE-E39D72C9EBB7}"/>
              </a:ext>
            </a:extLst>
          </p:cNvPr>
          <p:cNvSpPr>
            <a:spLocks noGrp="1"/>
          </p:cNvSpPr>
          <p:nvPr>
            <p:ph type="body" sz="quarter" idx="11"/>
          </p:nvPr>
        </p:nvSpPr>
        <p:spPr/>
        <p:txBody>
          <a:bodyPr/>
          <a:lstStyle/>
          <a:p>
            <a:endParaRPr lang="en-US"/>
          </a:p>
        </p:txBody>
      </p:sp>
      <p:cxnSp>
        <p:nvCxnSpPr>
          <p:cNvPr id="7" name="Straight Connector 6">
            <a:extLst>
              <a:ext uri="{FF2B5EF4-FFF2-40B4-BE49-F238E27FC236}">
                <a16:creationId xmlns:a16="http://schemas.microsoft.com/office/drawing/2014/main" id="{89AC8EB0-1FE4-1269-A291-315CF8195EA0}"/>
              </a:ext>
            </a:extLst>
          </p:cNvPr>
          <p:cNvCxnSpPr>
            <a:cxnSpLocks/>
          </p:cNvCxnSpPr>
          <p:nvPr/>
        </p:nvCxnSpPr>
        <p:spPr>
          <a:xfrm>
            <a:off x="6908801" y="1755650"/>
            <a:ext cx="0" cy="4318769"/>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3E6F387-80B5-D10A-D7D0-648E90F2997E}"/>
              </a:ext>
            </a:extLst>
          </p:cNvPr>
          <p:cNvSpPr/>
          <p:nvPr/>
        </p:nvSpPr>
        <p:spPr>
          <a:xfrm>
            <a:off x="0" y="1752600"/>
            <a:ext cx="13817600" cy="44647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4">
            <a:extLst>
              <a:ext uri="{FF2B5EF4-FFF2-40B4-BE49-F238E27FC236}">
                <a16:creationId xmlns:a16="http://schemas.microsoft.com/office/drawing/2014/main" id="{CA8D911F-AB18-C69B-1249-D93C91AA8A8D}"/>
              </a:ext>
            </a:extLst>
          </p:cNvPr>
          <p:cNvSpPr>
            <a:spLocks noChangeArrowheads="1"/>
          </p:cNvSpPr>
          <p:nvPr/>
        </p:nvSpPr>
        <p:spPr bwMode="auto">
          <a:xfrm>
            <a:off x="635907" y="2165472"/>
            <a:ext cx="7111094" cy="344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36290">
              <a:spcAft>
                <a:spcPts val="1200"/>
              </a:spcAft>
            </a:pPr>
            <a:r>
              <a:rPr lang="en-US" sz="2400" b="1" dirty="0">
                <a:solidFill>
                  <a:schemeClr val="accent3"/>
                </a:solidFill>
                <a:latin typeface="Georgia" panose="02040502050405020303" pitchFamily="18" charset="0"/>
                <a:cs typeface="Times New Roman" panose="02020603050405020304" pitchFamily="18" charset="0"/>
              </a:rPr>
              <a:t>The role of plan consultants and advisors</a:t>
            </a:r>
          </a:p>
          <a:p>
            <a:pPr marL="274320" indent="-274320" defTabSz="1036290">
              <a:spcAft>
                <a:spcPts val="1200"/>
              </a:spcAft>
              <a:buFont typeface="Arial" panose="020B0604020202020204" pitchFamily="34" charset="0"/>
              <a:buChar char="•"/>
            </a:pPr>
            <a:r>
              <a:rPr lang="en-US" sz="2400" dirty="0">
                <a:solidFill>
                  <a:schemeClr val="tx2"/>
                </a:solidFill>
                <a:latin typeface="Georgia" panose="02040502050405020303" pitchFamily="18" charset="0"/>
                <a:cs typeface="Times New Roman" panose="02020603050405020304" pitchFamily="18" charset="0"/>
              </a:rPr>
              <a:t>Help plan fiduciaries comply with their responsibilities within the rules</a:t>
            </a:r>
          </a:p>
          <a:p>
            <a:pPr marL="274320" indent="-274320" defTabSz="1036290">
              <a:spcAft>
                <a:spcPts val="1200"/>
              </a:spcAft>
              <a:buFont typeface="Arial" panose="020B0604020202020204" pitchFamily="34" charset="0"/>
              <a:buChar char="•"/>
            </a:pPr>
            <a:r>
              <a:rPr lang="en-US" sz="2400" dirty="0">
                <a:solidFill>
                  <a:schemeClr val="tx2"/>
                </a:solidFill>
                <a:latin typeface="Georgia" panose="02040502050405020303" pitchFamily="18" charset="0"/>
                <a:cs typeface="Times New Roman" panose="02020603050405020304" pitchFamily="18" charset="0"/>
              </a:rPr>
              <a:t>Keep fiduciaries informed about the latest changes in products and regulations</a:t>
            </a:r>
          </a:p>
          <a:p>
            <a:pPr marL="274320" indent="-274320" defTabSz="1036290">
              <a:spcAft>
                <a:spcPts val="1200"/>
              </a:spcAft>
              <a:buFont typeface="Arial" panose="020B0604020202020204" pitchFamily="34" charset="0"/>
              <a:buChar char="•"/>
            </a:pPr>
            <a:r>
              <a:rPr lang="en-US" sz="2400" dirty="0">
                <a:solidFill>
                  <a:schemeClr val="tx2"/>
                </a:solidFill>
                <a:latin typeface="Georgia" panose="02040502050405020303" pitchFamily="18" charset="0"/>
                <a:cs typeface="Times New Roman" panose="02020603050405020304" pitchFamily="18" charset="0"/>
              </a:rPr>
              <a:t>Evaluate the various lifetime income products </a:t>
            </a:r>
          </a:p>
          <a:p>
            <a:pPr marL="274320" indent="-274320" defTabSz="1036290">
              <a:spcAft>
                <a:spcPts val="1200"/>
              </a:spcAft>
              <a:buFont typeface="Arial" panose="020B0604020202020204" pitchFamily="34" charset="0"/>
              <a:buChar char="•"/>
            </a:pPr>
            <a:r>
              <a:rPr lang="en-US" sz="2400" dirty="0">
                <a:solidFill>
                  <a:schemeClr val="tx2"/>
                </a:solidFill>
                <a:latin typeface="Georgia" panose="02040502050405020303" pitchFamily="18" charset="0"/>
                <a:cs typeface="Times New Roman" panose="02020603050405020304" pitchFamily="18" charset="0"/>
              </a:rPr>
              <a:t>Guide plan fiduciaries in determining the right solution for their plan</a:t>
            </a:r>
          </a:p>
        </p:txBody>
      </p:sp>
      <p:sp>
        <p:nvSpPr>
          <p:cNvPr id="11" name="Rectangle 10">
            <a:extLst>
              <a:ext uri="{FF2B5EF4-FFF2-40B4-BE49-F238E27FC236}">
                <a16:creationId xmlns:a16="http://schemas.microsoft.com/office/drawing/2014/main" id="{F587D6AA-86C9-F436-72D8-511C9D560216}"/>
              </a:ext>
            </a:extLst>
          </p:cNvPr>
          <p:cNvSpPr/>
          <p:nvPr/>
        </p:nvSpPr>
        <p:spPr>
          <a:xfrm>
            <a:off x="8382907" y="1752600"/>
            <a:ext cx="4806613" cy="446477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A9419B6F-2E48-6E49-22B5-7CADA8235F91}"/>
              </a:ext>
            </a:extLst>
          </p:cNvPr>
          <p:cNvSpPr txBox="1"/>
          <p:nvPr/>
        </p:nvSpPr>
        <p:spPr>
          <a:xfrm>
            <a:off x="8838687" y="3514911"/>
            <a:ext cx="4114800" cy="2514600"/>
          </a:xfrm>
          <a:prstGeom prst="rect">
            <a:avLst/>
          </a:prstGeom>
          <a:noFill/>
        </p:spPr>
        <p:txBody>
          <a:bodyPr wrap="square" lIns="0" tIns="0" rIns="0" bIns="0">
            <a:noAutofit/>
          </a:bodyPr>
          <a:lstStyle/>
          <a:p>
            <a:pPr marL="274320" indent="-274320" defTabSz="1036290" eaLnBrk="0" fontAlgn="base" hangingPunct="0">
              <a:spcBef>
                <a:spcPct val="0"/>
              </a:spcBef>
              <a:spcAft>
                <a:spcPts val="1200"/>
              </a:spcAft>
              <a:buFont typeface="Arial" panose="020B0604020202020204" pitchFamily="34" charset="0"/>
              <a:buChar char="•"/>
            </a:pPr>
            <a:r>
              <a:rPr lang="en-US" sz="2000" dirty="0">
                <a:solidFill>
                  <a:schemeClr val="bg1"/>
                </a:solidFill>
                <a:latin typeface="Georgia" panose="02040502050405020303" pitchFamily="18" charset="0"/>
                <a:cs typeface="Times New Roman" panose="02020603050405020304" pitchFamily="18" charset="0"/>
              </a:rPr>
              <a:t>Build confidence around retirement income </a:t>
            </a:r>
          </a:p>
          <a:p>
            <a:pPr marL="274320" indent="-274320" defTabSz="1036290" eaLnBrk="0" fontAlgn="base" hangingPunct="0">
              <a:spcBef>
                <a:spcPct val="0"/>
              </a:spcBef>
              <a:spcAft>
                <a:spcPts val="1200"/>
              </a:spcAft>
              <a:buFont typeface="Arial" panose="020B0604020202020204" pitchFamily="34" charset="0"/>
              <a:buChar char="•"/>
            </a:pPr>
            <a:r>
              <a:rPr lang="en-US" sz="2000" dirty="0">
                <a:solidFill>
                  <a:schemeClr val="bg1"/>
                </a:solidFill>
                <a:latin typeface="Georgia" panose="02040502050405020303" pitchFamily="18" charset="0"/>
                <a:cs typeface="Times New Roman" panose="02020603050405020304" pitchFamily="18" charset="0"/>
              </a:rPr>
              <a:t>Show employees how their retirement account balances translate into guaranteed</a:t>
            </a:r>
            <a:br>
              <a:rPr lang="en-US" sz="2000" dirty="0">
                <a:solidFill>
                  <a:schemeClr val="bg1"/>
                </a:solidFill>
                <a:latin typeface="Georgia" panose="02040502050405020303" pitchFamily="18" charset="0"/>
                <a:cs typeface="Times New Roman" panose="02020603050405020304" pitchFamily="18" charset="0"/>
              </a:rPr>
            </a:br>
            <a:r>
              <a:rPr lang="en-US" sz="2000" dirty="0">
                <a:solidFill>
                  <a:schemeClr val="bg1"/>
                </a:solidFill>
                <a:latin typeface="Georgia" panose="02040502050405020303" pitchFamily="18" charset="0"/>
                <a:cs typeface="Times New Roman" panose="02020603050405020304" pitchFamily="18" charset="0"/>
              </a:rPr>
              <a:t>monthly income</a:t>
            </a:r>
          </a:p>
          <a:p>
            <a:pPr marL="274320" indent="-274320" defTabSz="1036290" eaLnBrk="0" fontAlgn="base" hangingPunct="0">
              <a:spcBef>
                <a:spcPct val="0"/>
              </a:spcBef>
              <a:spcAft>
                <a:spcPts val="1200"/>
              </a:spcAft>
              <a:buFont typeface="Arial" panose="020B0604020202020204" pitchFamily="34" charset="0"/>
              <a:buChar char="•"/>
            </a:pPr>
            <a:r>
              <a:rPr lang="en-US" altLang="en-US" sz="2000" dirty="0">
                <a:solidFill>
                  <a:schemeClr val="bg1"/>
                </a:solidFill>
                <a:latin typeface="Georgia" panose="02040502050405020303" pitchFamily="18" charset="0"/>
                <a:cs typeface="Times New Roman" panose="02020603050405020304" pitchFamily="18" charset="0"/>
              </a:rPr>
              <a:t>Duty of prudence and care</a:t>
            </a:r>
          </a:p>
        </p:txBody>
      </p:sp>
      <p:grpSp>
        <p:nvGrpSpPr>
          <p:cNvPr id="13" name="Group 12">
            <a:extLst>
              <a:ext uri="{FF2B5EF4-FFF2-40B4-BE49-F238E27FC236}">
                <a16:creationId xmlns:a16="http://schemas.microsoft.com/office/drawing/2014/main" id="{595A2AEC-2D77-3F6D-8CB1-D018FFC20311}"/>
              </a:ext>
            </a:extLst>
          </p:cNvPr>
          <p:cNvGrpSpPr/>
          <p:nvPr/>
        </p:nvGrpSpPr>
        <p:grpSpPr>
          <a:xfrm>
            <a:off x="8838687" y="2113365"/>
            <a:ext cx="1143000" cy="1143000"/>
            <a:chOff x="662154" y="1723284"/>
            <a:chExt cx="1295400" cy="1295400"/>
          </a:xfrm>
        </p:grpSpPr>
        <p:sp>
          <p:nvSpPr>
            <p:cNvPr id="14" name="Oval 13">
              <a:extLst>
                <a:ext uri="{FF2B5EF4-FFF2-40B4-BE49-F238E27FC236}">
                  <a16:creationId xmlns:a16="http://schemas.microsoft.com/office/drawing/2014/main" id="{EFD0D777-42BA-BBAB-CFE9-B98006AE6D5E}"/>
                </a:ext>
              </a:extLst>
            </p:cNvPr>
            <p:cNvSpPr/>
            <p:nvPr/>
          </p:nvSpPr>
          <p:spPr>
            <a:xfrm>
              <a:off x="662154" y="1723284"/>
              <a:ext cx="1295400" cy="1295400"/>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118E68EB-4E20-D7DA-25A0-AF0662007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165" y="1976514"/>
              <a:ext cx="555738" cy="745598"/>
            </a:xfrm>
            <a:prstGeom prst="rect">
              <a:avLst/>
            </a:prstGeom>
          </p:spPr>
        </p:pic>
      </p:grpSp>
      <p:sp>
        <p:nvSpPr>
          <p:cNvPr id="16" name="TextBox 15">
            <a:extLst>
              <a:ext uri="{FF2B5EF4-FFF2-40B4-BE49-F238E27FC236}">
                <a16:creationId xmlns:a16="http://schemas.microsoft.com/office/drawing/2014/main" id="{D623200A-8F61-D5B8-1666-593334A8FC74}"/>
              </a:ext>
            </a:extLst>
          </p:cNvPr>
          <p:cNvSpPr txBox="1"/>
          <p:nvPr/>
        </p:nvSpPr>
        <p:spPr>
          <a:xfrm>
            <a:off x="10218642" y="2378509"/>
            <a:ext cx="3123294" cy="948543"/>
          </a:xfrm>
          <a:prstGeom prst="rect">
            <a:avLst/>
          </a:prstGeom>
          <a:noFill/>
        </p:spPr>
        <p:txBody>
          <a:bodyPr wrap="square" lIns="0" tIns="0" rIns="0" bIns="0">
            <a:noAutofit/>
          </a:bodyPr>
          <a:lstStyle/>
          <a:p>
            <a:pPr marL="0" marR="0" lvl="0" indent="0" defTabSz="914400" rtl="0" eaLnBrk="0" fontAlgn="base" latinLnBrk="0" hangingPunct="0">
              <a:lnSpc>
                <a:spcPct val="100000"/>
              </a:lnSpc>
              <a:spcBef>
                <a:spcPct val="0"/>
              </a:spcBef>
              <a:spcAft>
                <a:spcPts val="1200"/>
              </a:spcAft>
              <a:buClrTx/>
              <a:buSzTx/>
              <a:buFontTx/>
              <a:buNone/>
              <a:tabLst/>
            </a:pPr>
            <a:r>
              <a:rPr kumimoji="0" lang="en-US" altLang="en-US" sz="2400" b="1" i="0" u="none" strike="noStrike" cap="none" normalizeH="0" baseline="0" dirty="0">
                <a:ln>
                  <a:noFill/>
                </a:ln>
                <a:solidFill>
                  <a:schemeClr val="accent6"/>
                </a:solidFill>
                <a:effectLst/>
                <a:ea typeface="Aptos" panose="020B0004020202020204" pitchFamily="34" charset="0"/>
                <a:cs typeface="Calibri" panose="020F0502020204030204" pitchFamily="34" charset="0"/>
              </a:rPr>
              <a:t>Plan sponsor obligations</a:t>
            </a:r>
          </a:p>
        </p:txBody>
      </p:sp>
    </p:spTree>
    <p:extLst>
      <p:ext uri="{BB962C8B-B14F-4D97-AF65-F5344CB8AC3E}">
        <p14:creationId xmlns:p14="http://schemas.microsoft.com/office/powerpoint/2010/main" val="90787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3">
            <a:extLst>
              <a:ext uri="{FF2B5EF4-FFF2-40B4-BE49-F238E27FC236}">
                <a16:creationId xmlns:a16="http://schemas.microsoft.com/office/drawing/2014/main" id="{AC7CEFBD-753F-419F-3C2B-F8D2474979ED}"/>
              </a:ext>
            </a:extLst>
          </p:cNvPr>
          <p:cNvSpPr>
            <a:spLocks noGrp="1"/>
          </p:cNvSpPr>
          <p:nvPr>
            <p:ph sz="quarter" idx="13"/>
          </p:nvPr>
        </p:nvSpPr>
        <p:spPr>
          <a:xfrm>
            <a:off x="600744" y="1485900"/>
            <a:ext cx="12560300" cy="4800600"/>
          </a:xfrm>
        </p:spPr>
        <p:txBody>
          <a:bodyPr spcCol="320040"/>
          <a:lstStyle/>
          <a:p>
            <a:r>
              <a:rPr lang="en-US" dirty="0"/>
              <a:t>Any guarantees are backed by the claims-paying ability of the issuing company. Annuity contracts and certificates are issued by Teachers Insurance and Annuity Association of America (TIAA). </a:t>
            </a:r>
          </a:p>
          <a:p>
            <a:r>
              <a:rPr lang="en-US" dirty="0"/>
              <a:t>The views and opinions expressed are for informational and educational purposes only as of the date of production/writing and may change without notice at any time based on numerous factors, such as market or other conditions, legal and regulatory developments, additional risks and uncertainties and may not come to pass. This material may contain “forward-looking” information that is not purely historical in nature. Such information may include, among other things, projections, forecasts, estimates of market returns, and proposed or expected portfolio composition. Any changes to assumptions that may have been made in preparing this material could have a material impact on the information presented herein by way of example. </a:t>
            </a:r>
            <a:r>
              <a:rPr lang="en-US" b="1" dirty="0"/>
              <a:t>Past performance is no guarantee of future results. Investing involves risk; principal loss is possible.</a:t>
            </a:r>
          </a:p>
          <a:p>
            <a:r>
              <a:rPr lang="en-US" dirty="0"/>
              <a:t>This material is not intended to be a recommendation or investment advice, does not constitute a solicitation to buy, sell or hold a security or an investment strategy, and is not provided in a fiduciary capacity. The information provided does not take into account the specific objectives or circumstances of any particular investor or suggest any specific course of action. Investment decisions should be made based on an investor’s objectives and circumstances and in consultation with his or her financial professionals. </a:t>
            </a:r>
          </a:p>
          <a:p>
            <a:r>
              <a:rPr lang="en-US" dirty="0"/>
              <a:t>Please note that this information should not replace a client’s consultation with a tax professional regarding their tax situation. Nuveen is not a tax advisor. Clients should consult their professional advisors before making any tax or investment decisions. </a:t>
            </a:r>
          </a:p>
          <a:p>
            <a:r>
              <a:rPr lang="en-US" dirty="0"/>
              <a:t>Nuveen, LLC provides investment solutions through its investment specialists.</a:t>
            </a:r>
          </a:p>
          <a:p>
            <a:endParaRPr lang="en-US" sz="2000" b="1" dirty="0"/>
          </a:p>
          <a:p>
            <a:endParaRPr lang="en-US" sz="2000" b="1" dirty="0"/>
          </a:p>
          <a:p>
            <a:r>
              <a:rPr lang="en-US" sz="2000" b="1" dirty="0"/>
              <a:t>You should consider the investment objectives, risks, charges, and expenses carefully before investing. Please call 877-518-9161 or go to </a:t>
            </a:r>
            <a:r>
              <a:rPr lang="en-US" sz="2000" b="1" dirty="0" err="1"/>
              <a:t>TIAA.org</a:t>
            </a:r>
            <a:r>
              <a:rPr lang="en-US" sz="2000" b="1" dirty="0"/>
              <a:t>/prospectuses for current product and fund prospectuses that contain this and other information. Please read the prospectuses carefully before investing.</a:t>
            </a:r>
          </a:p>
          <a:p>
            <a:r>
              <a:rPr lang="en-US" dirty="0"/>
              <a:t>Annuities are designed for retirement or other long-term goals, and offer a variety of income options, including lifetime income. Payments from variable annuity accounts are not guaranteed and will rise or fall based on investment performance. </a:t>
            </a:r>
          </a:p>
          <a:p>
            <a:r>
              <a:rPr lang="en-US" dirty="0"/>
              <a:t>TIAA-CREF Individual &amp; Institutional Services, LLC, Member FINRA, distributes securities products. Annuity contracts and certificates are issued by Teachers Insurance and Annuity Association of America (TIAA) and College Retirement Equities Fund (CREF), New York, NY. Each is solely responsible for its own financial condition and contractual obligations. </a:t>
            </a:r>
          </a:p>
          <a:p>
            <a:r>
              <a:rPr lang="en-US" dirty="0"/>
              <a:t>©2024 Teachers Insurance and Annuity Association of America-College Retirement Equities Fund, 730 Third Avenue, New York, NY 10017</a:t>
            </a:r>
          </a:p>
        </p:txBody>
      </p:sp>
      <p:sp>
        <p:nvSpPr>
          <p:cNvPr id="4" name="Text Placeholder 3">
            <a:extLst>
              <a:ext uri="{FF2B5EF4-FFF2-40B4-BE49-F238E27FC236}">
                <a16:creationId xmlns:a16="http://schemas.microsoft.com/office/drawing/2014/main" id="{49C0D39A-1B80-9FAF-47A4-CB12CC8E4D56}"/>
              </a:ext>
            </a:extLst>
          </p:cNvPr>
          <p:cNvSpPr>
            <a:spLocks noGrp="1"/>
          </p:cNvSpPr>
          <p:nvPr>
            <p:ph type="body" sz="quarter" idx="20"/>
          </p:nvPr>
        </p:nvSpPr>
        <p:spPr>
          <a:xfrm rot="16200000">
            <a:off x="12337175" y="5588863"/>
            <a:ext cx="1981202" cy="190359"/>
          </a:xfrm>
        </p:spPr>
        <p:txBody>
          <a:bodyPr/>
          <a:lstStyle/>
          <a:p>
            <a:r>
              <a:rPr lang="en-US" b="0" i="0" dirty="0">
                <a:solidFill>
                  <a:srgbClr val="212529"/>
                </a:solidFill>
                <a:effectLst/>
                <a:latin typeface="-apple-system"/>
              </a:rPr>
              <a:t>4059005-1226 </a:t>
            </a:r>
            <a:endParaRPr lang="en-US" b="1" dirty="0"/>
          </a:p>
        </p:txBody>
      </p:sp>
      <p:sp>
        <p:nvSpPr>
          <p:cNvPr id="3" name="Title 2">
            <a:extLst>
              <a:ext uri="{FF2B5EF4-FFF2-40B4-BE49-F238E27FC236}">
                <a16:creationId xmlns:a16="http://schemas.microsoft.com/office/drawing/2014/main" id="{64849D86-F332-4A7C-909D-6264615BC5A7}"/>
              </a:ext>
            </a:extLst>
          </p:cNvPr>
          <p:cNvSpPr>
            <a:spLocks noGrp="1"/>
          </p:cNvSpPr>
          <p:nvPr>
            <p:ph type="title"/>
          </p:nvPr>
        </p:nvSpPr>
        <p:spPr>
          <a:xfrm>
            <a:off x="628073" y="630937"/>
            <a:ext cx="12859157" cy="1035139"/>
          </a:xfrm>
        </p:spPr>
        <p:txBody>
          <a:bodyPr/>
          <a:lstStyle/>
          <a:p>
            <a:r>
              <a:rPr lang="en-US" dirty="0"/>
              <a:t>Important information</a:t>
            </a:r>
          </a:p>
        </p:txBody>
      </p:sp>
    </p:spTree>
    <p:extLst>
      <p:ext uri="{BB962C8B-B14F-4D97-AF65-F5344CB8AC3E}">
        <p14:creationId xmlns:p14="http://schemas.microsoft.com/office/powerpoint/2010/main" val="15170456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TH3Brw_SIWN12H6gpKb_A"/>
</p:tagLst>
</file>

<file path=ppt/tags/tag4.xml><?xml version="1.0" encoding="utf-8"?>
<p:tagLst xmlns:a="http://schemas.openxmlformats.org/drawingml/2006/main" xmlns:r="http://schemas.openxmlformats.org/officeDocument/2006/relationships" xmlns:p="http://schemas.openxmlformats.org/presentationml/2006/main">
  <p:tag name="HIDDENSTRINGTEXTBOXDEFAULTNAME123" val="HiddenStringTextBoxDefaultName123"/>
</p:tagLst>
</file>

<file path=ppt/tags/tag5.xml><?xml version="1.0" encoding="utf-8"?>
<p:tagLst xmlns:a="http://schemas.openxmlformats.org/drawingml/2006/main" xmlns:r="http://schemas.openxmlformats.org/officeDocument/2006/relationships" xmlns:p="http://schemas.openxmlformats.org/presentationml/2006/main">
  <p:tag name="HIDDENSTRINGTEXTBOXRECOMMANDATION" val="HiddenStringTextBoxRecommandation"/>
</p:tagLst>
</file>

<file path=ppt/theme/theme1.xml><?xml version="1.0" encoding="utf-8"?>
<a:theme xmlns:a="http://schemas.openxmlformats.org/drawingml/2006/main" name="2017_Nuveen_PPT_Onscreen">
  <a:themeElements>
    <a:clrScheme name="Nuveen 2017">
      <a:dk1>
        <a:sysClr val="windowText" lastClr="000000"/>
      </a:dk1>
      <a:lt1>
        <a:sysClr val="window" lastClr="FFFFFF"/>
      </a:lt1>
      <a:dk2>
        <a:srgbClr val="263746"/>
      </a:dk2>
      <a:lt2>
        <a:srgbClr val="008FBE"/>
      </a:lt2>
      <a:accent1>
        <a:srgbClr val="008FBE"/>
      </a:accent1>
      <a:accent2>
        <a:srgbClr val="075156"/>
      </a:accent2>
      <a:accent3>
        <a:srgbClr val="00AD97"/>
      </a:accent3>
      <a:accent4>
        <a:srgbClr val="6EAFBD"/>
      </a:accent4>
      <a:accent5>
        <a:srgbClr val="25B34B"/>
      </a:accent5>
      <a:accent6>
        <a:srgbClr val="C3D62E"/>
      </a:accent6>
      <a:hlink>
        <a:srgbClr val="2B8B9D"/>
      </a:hlink>
      <a:folHlink>
        <a:srgbClr val="00B097"/>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0" algn="l">
          <a:defRPr sz="2400" b="0" dirty="0" smtClean="0">
            <a:solidFill>
              <a:schemeClr val="bg2"/>
            </a:solidFill>
          </a:defRPr>
        </a:defPPr>
      </a:lstStyle>
    </a:txDef>
  </a:objectDefaults>
  <a:extraClrSchemeLst/>
  <a:extLst>
    <a:ext uri="{05A4C25C-085E-4340-85A3-A5531E510DB2}">
      <thm15:themeFamily xmlns:thm15="http://schemas.microsoft.com/office/thememl/2012/main" name="2017_Nuveen_PPT_Onscreen.potx" id="{196601DE-38E0-41B7-9754-FAD2EE04D059}" vid="{C507750E-3849-42A7-B99B-BD1062870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System" displayName="System" id="f00b805d-c98a-492b-9c90-4af3a6b7f3e3" isdomainofvalue="False" dataSourceId="bb8f5da4-1dc8-4a38-851d-874d4613a3b3"/>
</file>

<file path=customXml/item10.xml><?xml version="1.0" encoding="utf-8"?>
<AllExternalAdhocVariableMappings/>
</file>

<file path=customXml/item2.xml><?xml version="1.0" encoding="utf-8"?>
<ct:contentTypeSchema xmlns:ct="http://schemas.microsoft.com/office/2006/metadata/contentType" xmlns:ma="http://schemas.microsoft.com/office/2006/metadata/properties/metaAttributes" ct:_="" ma:_="" ma:contentTypeName="Document" ma:contentTypeID="0x0101009F6B2A694DC5E944B06B92ADB42E3817" ma:contentTypeVersion="15" ma:contentTypeDescription="Create a new document." ma:contentTypeScope="" ma:versionID="a6e939a775cfb246fb4eeea5615826a3">
  <xsd:schema xmlns:xsd="http://www.w3.org/2001/XMLSchema" xmlns:xs="http://www.w3.org/2001/XMLSchema" xmlns:p="http://schemas.microsoft.com/office/2006/metadata/properties" xmlns:ns2="383c6cdf-da49-48e2-9624-06d20b59bcdf" xmlns:ns3="c79e9e08-a3e3-44cd-b0b9-6de56c592b9b" targetNamespace="http://schemas.microsoft.com/office/2006/metadata/properties" ma:root="true" ma:fieldsID="306eb8b8c693a071391a43f7b5e6511b" ns2:_="" ns3:_="">
    <xsd:import namespace="383c6cdf-da49-48e2-9624-06d20b59bcdf"/>
    <xsd:import namespace="c79e9e08-a3e3-44cd-b0b9-6de56c592b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c6cdf-da49-48e2-9624-06d20b59b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f051e93-a185-415f-b6e1-484cc9e84e9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9e9e08-a3e3-44cd-b0b9-6de56c592b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e8c4de-8ece-423e-a551-713115edcbf2}" ma:internalName="TaxCatchAll" ma:showField="CatchAllData" ma:web="c79e9e08-a3e3-44cd-b0b9-6de56c592b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VariableListDefinition name="AD_HOC" displayName="AD_HOC" id="c6772d44-2273-4ed4-81d0-cd6f7549201b" isdomainofvalue="False" dataSourceId="6dcb4b75-2a6f-463a-b901-3b1c856a91cf"/>
</file>

<file path=customXml/item4.xml><?xml version="1.0" encoding="utf-8"?>
<VariableListDefinition name="Computed" displayName="Computed" id="67f01067-ff37-417d-acb7-f8f14e2b8557" isdomainofvalue="False" dataSourceId="454abd97-ee05-4b20-a755-229281a89322"/>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VariableList UniqueId="c6772d44-2273-4ed4-81d0-cd6f7549201b" Name="AD_HOC" ContentType="XML" MajorVersion="0" MinorVersion="1" isLocalCopy="False" IsBaseObject="False" DataSourceId="6dcb4b75-2a6f-463a-b901-3b1c856a91cf" DataSourceMajorVersion="0" DataSourceMinorVersion="1"/>
</file>

<file path=customXml/item7.xml><?xml version="1.0" encoding="utf-8"?>
<VariableList UniqueId="f00b805d-c98a-492b-9c90-4af3a6b7f3e3" Name="System" ContentType="XML" MajorVersion="0" MinorVersion="1" isLocalCopy="False" IsBaseObject="False" DataSourceId="bb8f5da4-1dc8-4a38-851d-874d4613a3b3" DataSourceMajorVersion="0" DataSourceMinorVersion="1"/>
</file>

<file path=customXml/item8.xml><?xml version="1.0" encoding="utf-8"?>
<p:properties xmlns:p="http://schemas.microsoft.com/office/2006/metadata/properties" xmlns:xsi="http://www.w3.org/2001/XMLSchema-instance" xmlns:pc="http://schemas.microsoft.com/office/infopath/2007/PartnerControls">
  <documentManagement>
    <lcf76f155ced4ddcb4097134ff3c332f xmlns="383c6cdf-da49-48e2-9624-06d20b59bcdf">
      <Terms xmlns="http://schemas.microsoft.com/office/infopath/2007/PartnerControls"/>
    </lcf76f155ced4ddcb4097134ff3c332f>
    <TaxCatchAll xmlns="c79e9e08-a3e3-44cd-b0b9-6de56c592b9b" xsi:nil="true"/>
  </documentManagement>
</p:properties>
</file>

<file path=customXml/item9.xml><?xml version="1.0" encoding="utf-8"?>
<VariableList UniqueId="67f01067-ff37-417d-acb7-f8f14e2b8557" Name="Computed" ContentType="XML" MajorVersion="0" MinorVersion="1" isLocalCopy="False" IsBaseObject="False" DataSourceId="454abd97-ee05-4b20-a755-229281a89322" DataSourceMajorVersion="0" DataSourceMinorVersion="1"/>
</file>

<file path=customXml/itemProps1.xml><?xml version="1.0" encoding="utf-8"?>
<ds:datastoreItem xmlns:ds="http://schemas.openxmlformats.org/officeDocument/2006/customXml" ds:itemID="{5890ECF6-C2ED-4211-9BDB-318B1734DB83}">
  <ds:schemaRefs/>
</ds:datastoreItem>
</file>

<file path=customXml/itemProps10.xml><?xml version="1.0" encoding="utf-8"?>
<ds:datastoreItem xmlns:ds="http://schemas.openxmlformats.org/officeDocument/2006/customXml" ds:itemID="{D6BAEF47-C222-4DEB-BF8B-EAD1228ACD33}">
  <ds:schemaRefs/>
</ds:datastoreItem>
</file>

<file path=customXml/itemProps2.xml><?xml version="1.0" encoding="utf-8"?>
<ds:datastoreItem xmlns:ds="http://schemas.openxmlformats.org/officeDocument/2006/customXml" ds:itemID="{5738604B-CA50-49F3-A7E2-501195ED5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c6cdf-da49-48e2-9624-06d20b59bcdf"/>
    <ds:schemaRef ds:uri="c79e9e08-a3e3-44cd-b0b9-6de56c592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6F9B3D-270E-4E84-9009-7E2840E4E7CD}">
  <ds:schemaRefs/>
</ds:datastoreItem>
</file>

<file path=customXml/itemProps4.xml><?xml version="1.0" encoding="utf-8"?>
<ds:datastoreItem xmlns:ds="http://schemas.openxmlformats.org/officeDocument/2006/customXml" ds:itemID="{16EE0997-7715-43C5-AA77-277EF0F45D8B}">
  <ds:schemaRefs/>
</ds:datastoreItem>
</file>

<file path=customXml/itemProps5.xml><?xml version="1.0" encoding="utf-8"?>
<ds:datastoreItem xmlns:ds="http://schemas.openxmlformats.org/officeDocument/2006/customXml" ds:itemID="{0C0AB1E0-5DEA-41FD-9612-54E3CD0BBC99}">
  <ds:schemaRefs>
    <ds:schemaRef ds:uri="http://schemas.microsoft.com/sharepoint/v3/contenttype/forms"/>
  </ds:schemaRefs>
</ds:datastoreItem>
</file>

<file path=customXml/itemProps6.xml><?xml version="1.0" encoding="utf-8"?>
<ds:datastoreItem xmlns:ds="http://schemas.openxmlformats.org/officeDocument/2006/customXml" ds:itemID="{E6561EF3-5564-4B1C-8B6F-325644C2F09E}">
  <ds:schemaRefs/>
</ds:datastoreItem>
</file>

<file path=customXml/itemProps7.xml><?xml version="1.0" encoding="utf-8"?>
<ds:datastoreItem xmlns:ds="http://schemas.openxmlformats.org/officeDocument/2006/customXml" ds:itemID="{E8560A9B-35E4-4AD2-893B-8E12A56E6FBA}">
  <ds:schemaRefs/>
</ds:datastoreItem>
</file>

<file path=customXml/itemProps8.xml><?xml version="1.0" encoding="utf-8"?>
<ds:datastoreItem xmlns:ds="http://schemas.openxmlformats.org/officeDocument/2006/customXml" ds:itemID="{1950C8D3-9646-4715-9AA6-0F062BE486C6}">
  <ds:schemaRefs>
    <ds:schemaRef ds:uri="c79e9e08-a3e3-44cd-b0b9-6de56c592b9b"/>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383c6cdf-da49-48e2-9624-06d20b59bcdf"/>
    <ds:schemaRef ds:uri="http://schemas.microsoft.com/office/2006/metadata/properties"/>
    <ds:schemaRef ds:uri="http://purl.org/dc/dcmitype/"/>
  </ds:schemaRefs>
</ds:datastoreItem>
</file>

<file path=customXml/itemProps9.xml><?xml version="1.0" encoding="utf-8"?>
<ds:datastoreItem xmlns:ds="http://schemas.openxmlformats.org/officeDocument/2006/customXml" ds:itemID="{601B4D6B-8395-474D-8043-DB3BA0E69253}">
  <ds:schemaRefs/>
</ds:datastoreItem>
</file>

<file path=docProps/app.xml><?xml version="1.0" encoding="utf-8"?>
<Properties xmlns="http://schemas.openxmlformats.org/officeDocument/2006/extended-properties" xmlns:vt="http://schemas.openxmlformats.org/officeDocument/2006/docPropsVTypes">
  <Template>2017_Nuveen_PPT_Onscreen</Template>
  <TotalTime>41717</TotalTime>
  <Words>2474</Words>
  <Application>Microsoft Office PowerPoint</Application>
  <PresentationFormat>Custom</PresentationFormat>
  <Paragraphs>195</Paragraphs>
  <Slides>8</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8" baseType="lpstr">
      <vt:lpstr>-apple-system</vt:lpstr>
      <vt:lpstr>Aptos</vt:lpstr>
      <vt:lpstr>Arial</vt:lpstr>
      <vt:lpstr>Arial Narrow</vt:lpstr>
      <vt:lpstr>Calibri</vt:lpstr>
      <vt:lpstr>Georgia</vt:lpstr>
      <vt:lpstr>NewsGoth Cn BT</vt:lpstr>
      <vt:lpstr>Wingdings</vt:lpstr>
      <vt:lpstr>2017_Nuveen_PPT_Onscreen</vt:lpstr>
      <vt:lpstr>think-cell Slide</vt:lpstr>
      <vt:lpstr>Leverage “A fiduciary’s guide to lifetime income”</vt:lpstr>
      <vt:lpstr>Employees need, want and deserve a stream of guaranteed income</vt:lpstr>
      <vt:lpstr>Employers have options to offer lifetime income within their plans</vt:lpstr>
      <vt:lpstr>Choose the right partner within safe harbor specifications</vt:lpstr>
      <vt:lpstr>What to consider when including a lifetime income feature within a plan’s QDIA</vt:lpstr>
      <vt:lpstr>A few words on the in-plan annuity policy</vt:lpstr>
      <vt:lpstr>Next steps and important considerations</vt:lpstr>
      <vt:lpstr>Important information</vt:lpstr>
    </vt:vector>
  </TitlesOfParts>
  <Company>RR Donnelley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RR Donnelley</dc:creator>
  <cp:lastModifiedBy>Faiella, Stephanie</cp:lastModifiedBy>
  <cp:revision>1278</cp:revision>
  <cp:lastPrinted>2020-08-06T17:08:50Z</cp:lastPrinted>
  <dcterms:created xsi:type="dcterms:W3CDTF">2017-06-07T15:44:00Z</dcterms:created>
  <dcterms:modified xsi:type="dcterms:W3CDTF">2024-12-02T20:27:14Z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0x0101009F6B2A694DC5E944B06B92ADB42E3817</vt:lpwstr>
  </property>
  <property fmtid="{D5CDD505-2E9C-101B-9397-08002B2CF9AE}" pid="3" name="ClassificationId">
    <vt:lpwstr>caad1aa0-b4bf-47aa-b84e-cdf82d47dcf5</vt:lpwstr>
  </property>
  <property fmtid="{D5CDD505-2E9C-101B-9397-08002B2CF9AE}" pid="4" name="ClassificationContentMarkingFooterLocations">
    <vt:lpwstr>2017_Nuveen_PPT_Onscreen:11</vt:lpwstr>
  </property>
  <property fmtid="{D5CDD505-2E9C-101B-9397-08002B2CF9AE}" pid="5" name="ClassificationContentMarkingFooterText">
    <vt:lpwstr>Confidential (C)</vt:lpwstr>
  </property>
  <property fmtid="{D5CDD505-2E9C-101B-9397-08002B2CF9AE}" pid="6" name="MSIP_Label_923fbcac-c1a0-42ae-9212-22391b0bb07a_Enabled">
    <vt:lpwstr>true</vt:lpwstr>
  </property>
  <property fmtid="{D5CDD505-2E9C-101B-9397-08002B2CF9AE}" pid="7" name="MSIP_Label_923fbcac-c1a0-42ae-9212-22391b0bb07a_SetDate">
    <vt:lpwstr>2023-09-19T17:31:01Z</vt:lpwstr>
  </property>
  <property fmtid="{D5CDD505-2E9C-101B-9397-08002B2CF9AE}" pid="8" name="MSIP_Label_923fbcac-c1a0-42ae-9212-22391b0bb07a_Method">
    <vt:lpwstr>Privileged</vt:lpwstr>
  </property>
  <property fmtid="{D5CDD505-2E9C-101B-9397-08002B2CF9AE}" pid="9" name="MSIP_Label_923fbcac-c1a0-42ae-9212-22391b0bb07a_Name">
    <vt:lpwstr>TIAA-Sensitivity-Public-Standard</vt:lpwstr>
  </property>
  <property fmtid="{D5CDD505-2E9C-101B-9397-08002B2CF9AE}" pid="10" name="MSIP_Label_923fbcac-c1a0-42ae-9212-22391b0bb07a_SiteId">
    <vt:lpwstr>67080e55-9c90-409b-9421-7fab7df8331b</vt:lpwstr>
  </property>
  <property fmtid="{D5CDD505-2E9C-101B-9397-08002B2CF9AE}" pid="11" name="MSIP_Label_923fbcac-c1a0-42ae-9212-22391b0bb07a_ActionId">
    <vt:lpwstr>6ddc2ec0-0502-4ed7-97d5-7e9d1903e356</vt:lpwstr>
  </property>
  <property fmtid="{D5CDD505-2E9C-101B-9397-08002B2CF9AE}" pid="12" name="MSIP_Label_923fbcac-c1a0-42ae-9212-22391b0bb07a_ContentBits">
    <vt:lpwstr>0</vt:lpwstr>
  </property>
  <property fmtid="{D5CDD505-2E9C-101B-9397-08002B2CF9AE}" pid="13" name="MediaServiceImageTags">
    <vt:lpwstr/>
  </property>
</Properties>
</file>