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19"/>
  </p:notesMasterIdLst>
  <p:handoutMasterIdLst>
    <p:handoutMasterId r:id="rId20"/>
  </p:handoutMasterIdLst>
  <p:sldIdLst>
    <p:sldId id="2142533508" r:id="rId12"/>
    <p:sldId id="2142533527" r:id="rId13"/>
    <p:sldId id="2142533528" r:id="rId14"/>
    <p:sldId id="2142533529" r:id="rId15"/>
    <p:sldId id="2142533530" r:id="rId16"/>
    <p:sldId id="2142533531" r:id="rId17"/>
    <p:sldId id="2142533546" r:id="rId18"/>
  </p:sldIdLst>
  <p:sldSz cx="13817600" cy="7772400"/>
  <p:notesSz cx="7010400" cy="9296400"/>
  <p:custDataLst>
    <p:custData r:id="rId4"/>
    <p:custData r:id="rId5"/>
    <p:custData r:id="rId6"/>
    <p:custData r:id="rId7"/>
    <p:custData r:id="rId8"/>
    <p:custData r:id="rId9"/>
    <p:custData r:id="rId10"/>
    <p:tags r:id="rId21"/>
  </p:custDataLst>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9CE8BA-C80C-448F-9E84-038B29454226}">
          <p14:sldIdLst>
            <p14:sldId id="2142533508"/>
            <p14:sldId id="2142533527"/>
            <p14:sldId id="2142533528"/>
            <p14:sldId id="2142533529"/>
            <p14:sldId id="2142533530"/>
            <p14:sldId id="2142533531"/>
            <p14:sldId id="2142533546"/>
          </p14:sldIdLst>
        </p14:section>
      </p14:sectionLst>
    </p:ext>
    <p:ext uri="{EFAFB233-063F-42B5-8137-9DF3F51BA10A}">
      <p15:sldGuideLst xmlns:p15="http://schemas.microsoft.com/office/powerpoint/2012/main">
        <p15:guide id="2" orient="horz" pos="3888" userDrawn="1">
          <p15:clr>
            <a:srgbClr val="A4A3A4"/>
          </p15:clr>
        </p15:guide>
        <p15:guide id="3" pos="4352">
          <p15:clr>
            <a:srgbClr val="A4A3A4"/>
          </p15:clr>
        </p15:guide>
      </p15:sldGuideLst>
    </p:ext>
    <p:ext uri="{2D200454-40CA-4A62-9FC3-DE9A4176ACB9}">
      <p15:notesGuideLst xmlns:p15="http://schemas.microsoft.com/office/powerpoint/2012/main">
        <p15:guide id="1" orient="horz" pos="2832" userDrawn="1">
          <p15:clr>
            <a:srgbClr val="A4A3A4"/>
          </p15:clr>
        </p15:guide>
        <p15:guide id="2" pos="2376"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D8C91-220D-2A8E-9F9F-0005C58FD3C8}" name="Faiella, Stephanie" initials="FS" userId="S::sfaiella@nuveen.com::22b88b3d-0707-4e25-a618-92f7d1f9e983" providerId="AD"/>
  <p188:author id="{F5060DF3-158E-5283-7FE9-2F5F17A3D807}" name="Munday, Elizabeth" initials="EM" userId="S::Elizabeth.Munday@tiaa.org::a921ee34-f531-4ed8-8387-754c22030b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ffman, Melanie" initials="HM" lastIdx="1" clrIdx="0"/>
  <p:cmAuthor id="2" name="Withers, Barb" initials="WB" lastIdx="8" clrIdx="1">
    <p:extLst>
      <p:ext uri="{19B8F6BF-5375-455C-9EA6-DF929625EA0E}">
        <p15:presenceInfo xmlns:p15="http://schemas.microsoft.com/office/powerpoint/2012/main" userId="S-1-5-21-2427478449-4063828735-1968950468-63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ED5"/>
    <a:srgbClr val="008FBE"/>
    <a:srgbClr val="595959"/>
    <a:srgbClr val="7F7F7F"/>
    <a:srgbClr val="263746"/>
    <a:srgbClr val="44546A"/>
    <a:srgbClr val="EDEEEE"/>
    <a:srgbClr val="6600CC"/>
    <a:srgbClr val="C3D62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A7B33-26DC-4F65-B907-C2FC8840B677}" v="1" dt="2024-11-27T03:46:59.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16" autoAdjust="0"/>
    <p:restoredTop sz="89849" autoAdjust="0"/>
  </p:normalViewPr>
  <p:slideViewPr>
    <p:cSldViewPr snapToObjects="1" showGuides="1">
      <p:cViewPr varScale="1">
        <p:scale>
          <a:sx n="55" d="100"/>
          <a:sy n="55" d="100"/>
        </p:scale>
        <p:origin x="1048" y="36"/>
      </p:cViewPr>
      <p:guideLst>
        <p:guide orient="horz" pos="3888"/>
        <p:guide pos="4352"/>
      </p:guideLst>
    </p:cSldViewPr>
  </p:slid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68" d="100"/>
          <a:sy n="68" d="100"/>
        </p:scale>
        <p:origin x="2724" y="72"/>
      </p:cViewPr>
      <p:guideLst>
        <p:guide orient="horz" pos="2832"/>
        <p:guide pos="237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ella, Stephanie" userId="22b88b3d-0707-4e25-a618-92f7d1f9e983" providerId="ADAL" clId="{3BBA7B33-26DC-4F65-B907-C2FC8840B677}"/>
    <pc:docChg chg="custSel addSld delSld modSld modMainMaster modSection">
      <pc:chgData name="Faiella, Stephanie" userId="22b88b3d-0707-4e25-a618-92f7d1f9e983" providerId="ADAL" clId="{3BBA7B33-26DC-4F65-B907-C2FC8840B677}" dt="2024-11-27T04:13:56.887" v="6"/>
      <pc:docMkLst>
        <pc:docMk/>
      </pc:docMkLst>
      <pc:sldChg chg="del">
        <pc:chgData name="Faiella, Stephanie" userId="22b88b3d-0707-4e25-a618-92f7d1f9e983" providerId="ADAL" clId="{3BBA7B33-26DC-4F65-B907-C2FC8840B677}" dt="2024-11-27T03:47:14.399" v="3" actId="47"/>
        <pc:sldMkLst>
          <pc:docMk/>
          <pc:sldMk cId="397921868" sldId="2142533507"/>
        </pc:sldMkLst>
      </pc:sldChg>
      <pc:sldChg chg="del">
        <pc:chgData name="Faiella, Stephanie" userId="22b88b3d-0707-4e25-a618-92f7d1f9e983" providerId="ADAL" clId="{3BBA7B33-26DC-4F65-B907-C2FC8840B677}" dt="2024-11-27T03:47:04.680" v="2" actId="47"/>
        <pc:sldMkLst>
          <pc:docMk/>
          <pc:sldMk cId="2764477242" sldId="2142533509"/>
        </pc:sldMkLst>
      </pc:sldChg>
      <pc:sldChg chg="del">
        <pc:chgData name="Faiella, Stephanie" userId="22b88b3d-0707-4e25-a618-92f7d1f9e983" providerId="ADAL" clId="{3BBA7B33-26DC-4F65-B907-C2FC8840B677}" dt="2024-11-27T03:47:14.399" v="3" actId="47"/>
        <pc:sldMkLst>
          <pc:docMk/>
          <pc:sldMk cId="4203250339" sldId="2142533513"/>
        </pc:sldMkLst>
      </pc:sldChg>
      <pc:sldChg chg="del">
        <pc:chgData name="Faiella, Stephanie" userId="22b88b3d-0707-4e25-a618-92f7d1f9e983" providerId="ADAL" clId="{3BBA7B33-26DC-4F65-B907-C2FC8840B677}" dt="2024-11-27T03:47:14.399" v="3" actId="47"/>
        <pc:sldMkLst>
          <pc:docMk/>
          <pc:sldMk cId="3412185105" sldId="2142533514"/>
        </pc:sldMkLst>
      </pc:sldChg>
      <pc:sldChg chg="del">
        <pc:chgData name="Faiella, Stephanie" userId="22b88b3d-0707-4e25-a618-92f7d1f9e983" providerId="ADAL" clId="{3BBA7B33-26DC-4F65-B907-C2FC8840B677}" dt="2024-11-27T03:47:14.399" v="3" actId="47"/>
        <pc:sldMkLst>
          <pc:docMk/>
          <pc:sldMk cId="1022358489" sldId="2142533515"/>
        </pc:sldMkLst>
      </pc:sldChg>
      <pc:sldChg chg="del">
        <pc:chgData name="Faiella, Stephanie" userId="22b88b3d-0707-4e25-a618-92f7d1f9e983" providerId="ADAL" clId="{3BBA7B33-26DC-4F65-B907-C2FC8840B677}" dt="2024-11-27T03:47:14.399" v="3" actId="47"/>
        <pc:sldMkLst>
          <pc:docMk/>
          <pc:sldMk cId="477825226" sldId="2142533516"/>
        </pc:sldMkLst>
      </pc:sldChg>
      <pc:sldChg chg="del">
        <pc:chgData name="Faiella, Stephanie" userId="22b88b3d-0707-4e25-a618-92f7d1f9e983" providerId="ADAL" clId="{3BBA7B33-26DC-4F65-B907-C2FC8840B677}" dt="2024-11-27T03:47:14.399" v="3" actId="47"/>
        <pc:sldMkLst>
          <pc:docMk/>
          <pc:sldMk cId="3774368445" sldId="2142533517"/>
        </pc:sldMkLst>
      </pc:sldChg>
      <pc:sldChg chg="del">
        <pc:chgData name="Faiella, Stephanie" userId="22b88b3d-0707-4e25-a618-92f7d1f9e983" providerId="ADAL" clId="{3BBA7B33-26DC-4F65-B907-C2FC8840B677}" dt="2024-11-27T03:47:14.399" v="3" actId="47"/>
        <pc:sldMkLst>
          <pc:docMk/>
          <pc:sldMk cId="2998293815" sldId="2142533519"/>
        </pc:sldMkLst>
      </pc:sldChg>
      <pc:sldChg chg="del">
        <pc:chgData name="Faiella, Stephanie" userId="22b88b3d-0707-4e25-a618-92f7d1f9e983" providerId="ADAL" clId="{3BBA7B33-26DC-4F65-B907-C2FC8840B677}" dt="2024-11-27T03:47:14.399" v="3" actId="47"/>
        <pc:sldMkLst>
          <pc:docMk/>
          <pc:sldMk cId="3973669100" sldId="2142533520"/>
        </pc:sldMkLst>
      </pc:sldChg>
      <pc:sldChg chg="del">
        <pc:chgData name="Faiella, Stephanie" userId="22b88b3d-0707-4e25-a618-92f7d1f9e983" providerId="ADAL" clId="{3BBA7B33-26DC-4F65-B907-C2FC8840B677}" dt="2024-11-27T03:47:14.399" v="3" actId="47"/>
        <pc:sldMkLst>
          <pc:docMk/>
          <pc:sldMk cId="1714099325" sldId="2142533521"/>
        </pc:sldMkLst>
      </pc:sldChg>
      <pc:sldChg chg="del">
        <pc:chgData name="Faiella, Stephanie" userId="22b88b3d-0707-4e25-a618-92f7d1f9e983" providerId="ADAL" clId="{3BBA7B33-26DC-4F65-B907-C2FC8840B677}" dt="2024-11-27T03:47:14.399" v="3" actId="47"/>
        <pc:sldMkLst>
          <pc:docMk/>
          <pc:sldMk cId="3644194505" sldId="2142533523"/>
        </pc:sldMkLst>
      </pc:sldChg>
      <pc:sldChg chg="del">
        <pc:chgData name="Faiella, Stephanie" userId="22b88b3d-0707-4e25-a618-92f7d1f9e983" providerId="ADAL" clId="{3BBA7B33-26DC-4F65-B907-C2FC8840B677}" dt="2024-11-27T03:47:14.399" v="3" actId="47"/>
        <pc:sldMkLst>
          <pc:docMk/>
          <pc:sldMk cId="3161198657" sldId="2142533524"/>
        </pc:sldMkLst>
      </pc:sldChg>
      <pc:sldChg chg="del">
        <pc:chgData name="Faiella, Stephanie" userId="22b88b3d-0707-4e25-a618-92f7d1f9e983" providerId="ADAL" clId="{3BBA7B33-26DC-4F65-B907-C2FC8840B677}" dt="2024-11-27T03:47:16.320" v="4" actId="47"/>
        <pc:sldMkLst>
          <pc:docMk/>
          <pc:sldMk cId="783665910" sldId="2142533525"/>
        </pc:sldMkLst>
      </pc:sldChg>
      <pc:sldChg chg="del">
        <pc:chgData name="Faiella, Stephanie" userId="22b88b3d-0707-4e25-a618-92f7d1f9e983" providerId="ADAL" clId="{3BBA7B33-26DC-4F65-B907-C2FC8840B677}" dt="2024-11-27T03:47:04.680" v="2" actId="47"/>
        <pc:sldMkLst>
          <pc:docMk/>
          <pc:sldMk cId="2856124729" sldId="2142533533"/>
        </pc:sldMkLst>
      </pc:sldChg>
      <pc:sldChg chg="del">
        <pc:chgData name="Faiella, Stephanie" userId="22b88b3d-0707-4e25-a618-92f7d1f9e983" providerId="ADAL" clId="{3BBA7B33-26DC-4F65-B907-C2FC8840B677}" dt="2024-11-27T03:47:04.680" v="2" actId="47"/>
        <pc:sldMkLst>
          <pc:docMk/>
          <pc:sldMk cId="4035026598" sldId="2142533534"/>
        </pc:sldMkLst>
      </pc:sldChg>
      <pc:sldChg chg="del">
        <pc:chgData name="Faiella, Stephanie" userId="22b88b3d-0707-4e25-a618-92f7d1f9e983" providerId="ADAL" clId="{3BBA7B33-26DC-4F65-B907-C2FC8840B677}" dt="2024-11-27T03:47:04.680" v="2" actId="47"/>
        <pc:sldMkLst>
          <pc:docMk/>
          <pc:sldMk cId="451971997" sldId="2142533535"/>
        </pc:sldMkLst>
      </pc:sldChg>
      <pc:sldChg chg="del">
        <pc:chgData name="Faiella, Stephanie" userId="22b88b3d-0707-4e25-a618-92f7d1f9e983" providerId="ADAL" clId="{3BBA7B33-26DC-4F65-B907-C2FC8840B677}" dt="2024-11-27T03:47:04.680" v="2" actId="47"/>
        <pc:sldMkLst>
          <pc:docMk/>
          <pc:sldMk cId="2770386890" sldId="2142533536"/>
        </pc:sldMkLst>
      </pc:sldChg>
      <pc:sldChg chg="del">
        <pc:chgData name="Faiella, Stephanie" userId="22b88b3d-0707-4e25-a618-92f7d1f9e983" providerId="ADAL" clId="{3BBA7B33-26DC-4F65-B907-C2FC8840B677}" dt="2024-11-27T03:47:04.680" v="2" actId="47"/>
        <pc:sldMkLst>
          <pc:docMk/>
          <pc:sldMk cId="907872592" sldId="2142533537"/>
        </pc:sldMkLst>
      </pc:sldChg>
      <pc:sldChg chg="del">
        <pc:chgData name="Faiella, Stephanie" userId="22b88b3d-0707-4e25-a618-92f7d1f9e983" providerId="ADAL" clId="{3BBA7B33-26DC-4F65-B907-C2FC8840B677}" dt="2024-11-27T03:47:04.680" v="2" actId="47"/>
        <pc:sldMkLst>
          <pc:docMk/>
          <pc:sldMk cId="1517045610" sldId="2142533538"/>
        </pc:sldMkLst>
      </pc:sldChg>
      <pc:sldChg chg="del">
        <pc:chgData name="Faiella, Stephanie" userId="22b88b3d-0707-4e25-a618-92f7d1f9e983" providerId="ADAL" clId="{3BBA7B33-26DC-4F65-B907-C2FC8840B677}" dt="2024-11-27T03:47:14.399" v="3" actId="47"/>
        <pc:sldMkLst>
          <pc:docMk/>
          <pc:sldMk cId="2441133614" sldId="2142533539"/>
        </pc:sldMkLst>
      </pc:sldChg>
      <pc:sldChg chg="del">
        <pc:chgData name="Faiella, Stephanie" userId="22b88b3d-0707-4e25-a618-92f7d1f9e983" providerId="ADAL" clId="{3BBA7B33-26DC-4F65-B907-C2FC8840B677}" dt="2024-11-27T03:47:16.320" v="4" actId="47"/>
        <pc:sldMkLst>
          <pc:docMk/>
          <pc:sldMk cId="1038659621" sldId="2142533542"/>
        </pc:sldMkLst>
      </pc:sldChg>
      <pc:sldChg chg="del">
        <pc:chgData name="Faiella, Stephanie" userId="22b88b3d-0707-4e25-a618-92f7d1f9e983" providerId="ADAL" clId="{3BBA7B33-26DC-4F65-B907-C2FC8840B677}" dt="2024-11-27T03:47:04.680" v="2" actId="47"/>
        <pc:sldMkLst>
          <pc:docMk/>
          <pc:sldMk cId="530988893" sldId="2142533543"/>
        </pc:sldMkLst>
      </pc:sldChg>
      <pc:sldChg chg="del">
        <pc:chgData name="Faiella, Stephanie" userId="22b88b3d-0707-4e25-a618-92f7d1f9e983" providerId="ADAL" clId="{3BBA7B33-26DC-4F65-B907-C2FC8840B677}" dt="2024-11-27T03:47:04.680" v="2" actId="47"/>
        <pc:sldMkLst>
          <pc:docMk/>
          <pc:sldMk cId="952884610" sldId="2142533545"/>
        </pc:sldMkLst>
      </pc:sldChg>
      <pc:sldChg chg="modSp add mod">
        <pc:chgData name="Faiella, Stephanie" userId="22b88b3d-0707-4e25-a618-92f7d1f9e983" providerId="ADAL" clId="{3BBA7B33-26DC-4F65-B907-C2FC8840B677}" dt="2024-11-27T04:13:56.887" v="6"/>
        <pc:sldMkLst>
          <pc:docMk/>
          <pc:sldMk cId="988134113" sldId="2142533546"/>
        </pc:sldMkLst>
        <pc:spChg chg="mod">
          <ac:chgData name="Faiella, Stephanie" userId="22b88b3d-0707-4e25-a618-92f7d1f9e983" providerId="ADAL" clId="{3BBA7B33-26DC-4F65-B907-C2FC8840B677}" dt="2024-11-27T04:13:56.887" v="6"/>
          <ac:spMkLst>
            <pc:docMk/>
            <pc:sldMk cId="988134113" sldId="2142533546"/>
            <ac:spMk id="4" creationId="{49C0D39A-1B80-9FAF-47A4-CB12CC8E4D56}"/>
          </ac:spMkLst>
        </pc:spChg>
      </pc:sldChg>
      <pc:sldChg chg="del">
        <pc:chgData name="Faiella, Stephanie" userId="22b88b3d-0707-4e25-a618-92f7d1f9e983" providerId="ADAL" clId="{3BBA7B33-26DC-4F65-B907-C2FC8840B677}" dt="2024-11-27T03:46:54.244" v="0" actId="2696"/>
        <pc:sldMkLst>
          <pc:docMk/>
          <pc:sldMk cId="2047093985" sldId="2142533546"/>
        </pc:sldMkLst>
      </pc:sldChg>
      <pc:sldMasterChg chg="delSp mod">
        <pc:chgData name="Faiella, Stephanie" userId="22b88b3d-0707-4e25-a618-92f7d1f9e983" providerId="ADAL" clId="{3BBA7B33-26DC-4F65-B907-C2FC8840B677}" dt="2024-11-27T04:13:34.485" v="5" actId="478"/>
        <pc:sldMasterMkLst>
          <pc:docMk/>
          <pc:sldMasterMk cId="1483667998" sldId="2147483648"/>
        </pc:sldMasterMkLst>
        <pc:spChg chg="del">
          <ac:chgData name="Faiella, Stephanie" userId="22b88b3d-0707-4e25-a618-92f7d1f9e983" providerId="ADAL" clId="{3BBA7B33-26DC-4F65-B907-C2FC8840B677}" dt="2024-11-27T04:13:34.485" v="5" actId="478"/>
          <ac:spMkLst>
            <pc:docMk/>
            <pc:sldMasterMk cId="1483667998" sldId="2147483648"/>
            <ac:spMk id="9"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Addition of annuity option</c:v>
                </c:pt>
                <c:pt idx="2">
                  <c:v>Addition of private markets-related investments</c:v>
                </c:pt>
                <c:pt idx="3">
                  <c:v>Addition of inflation hedge (such as TIPS or other instruments)</c:v>
                </c:pt>
                <c:pt idx="4">
                  <c:v>Change to plan design/behavioral nudges (auto enrollment, auto escalation)</c:v>
                </c:pt>
                <c:pt idx="5">
                  <c:v>Addition of ESG-related investments</c:v>
                </c:pt>
                <c:pt idx="6">
                  <c:v>change of primary/default investment option (such as target date fund)</c:v>
                </c:pt>
                <c:pt idx="7">
                  <c:v>Addition of retirement income solution (such as target date type fund that includes annuities as part of asset allocation)</c:v>
                </c:pt>
              </c:strCache>
            </c:strRef>
          </c:cat>
          <c:val>
            <c:numRef>
              <c:f>Sheet1!$B$2:$B$9</c:f>
              <c:numCache>
                <c:formatCode>General</c:formatCode>
                <c:ptCount val="8"/>
                <c:pt idx="0">
                  <c:v>4</c:v>
                </c:pt>
                <c:pt idx="1">
                  <c:v>25</c:v>
                </c:pt>
                <c:pt idx="2">
                  <c:v>28</c:v>
                </c:pt>
                <c:pt idx="3">
                  <c:v>28</c:v>
                </c:pt>
                <c:pt idx="4">
                  <c:v>29</c:v>
                </c:pt>
                <c:pt idx="5">
                  <c:v>32</c:v>
                </c:pt>
                <c:pt idx="6">
                  <c:v>35</c:v>
                </c:pt>
                <c:pt idx="7">
                  <c:v>54</c:v>
                </c:pt>
              </c:numCache>
            </c:numRef>
          </c:val>
          <c:extLst>
            <c:ext xmlns:c16="http://schemas.microsoft.com/office/drawing/2014/chart" uri="{C3380CC4-5D6E-409C-BE32-E72D297353CC}">
              <c16:uniqueId val="{00000000-C91A-4842-A09F-579F91AEE7A0}"/>
            </c:ext>
          </c:extLst>
        </c:ser>
        <c:dLbls>
          <c:showLegendKey val="0"/>
          <c:showVal val="1"/>
          <c:showCatName val="0"/>
          <c:showSerName val="0"/>
          <c:showPercent val="0"/>
          <c:showBubbleSize val="0"/>
        </c:dLbls>
        <c:gapWidth val="38"/>
        <c:axId val="1564111999"/>
        <c:axId val="1564112479"/>
      </c:barChart>
      <c:catAx>
        <c:axId val="1564111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4112479"/>
        <c:crosses val="autoZero"/>
        <c:auto val="1"/>
        <c:lblAlgn val="ctr"/>
        <c:lblOffset val="100"/>
        <c:noMultiLvlLbl val="0"/>
      </c:catAx>
      <c:valAx>
        <c:axId val="1564112479"/>
        <c:scaling>
          <c:orientation val="minMax"/>
        </c:scaling>
        <c:delete val="1"/>
        <c:axPos val="b"/>
        <c:numFmt formatCode="General" sourceLinked="1"/>
        <c:majorTickMark val="none"/>
        <c:minorTickMark val="none"/>
        <c:tickLblPos val="nextTo"/>
        <c:crossAx val="156411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r">
        <a:defRPr sz="12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Target Date</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7B4F-0B49-B7C1-2190042910F7}"/>
              </c:ext>
            </c:extLst>
          </c:dPt>
          <c:dPt>
            <c:idx val="1"/>
            <c:bubble3D val="0"/>
            <c:spPr>
              <a:solidFill>
                <a:srgbClr val="08BED5"/>
              </a:solidFill>
              <a:ln w="12700">
                <a:solidFill>
                  <a:schemeClr val="lt1"/>
                </a:solidFill>
              </a:ln>
              <a:effectLst/>
            </c:spPr>
            <c:extLst>
              <c:ext xmlns:c16="http://schemas.microsoft.com/office/drawing/2014/chart" uri="{C3380CC4-5D6E-409C-BE32-E72D297353CC}">
                <c16:uniqueId val="{00000002-7B4F-0B49-B7C1-2190042910F7}"/>
              </c:ext>
            </c:extLst>
          </c:dPt>
          <c:dPt>
            <c:idx val="2"/>
            <c:bubble3D val="0"/>
            <c:spPr>
              <a:solidFill>
                <a:schemeClr val="accent6"/>
              </a:solidFill>
              <a:ln w="12700">
                <a:solidFill>
                  <a:schemeClr val="lt1"/>
                </a:solidFill>
              </a:ln>
              <a:effectLst/>
            </c:spPr>
            <c:extLst>
              <c:ext xmlns:c16="http://schemas.microsoft.com/office/drawing/2014/chart" uri="{C3380CC4-5D6E-409C-BE32-E72D297353CC}">
                <c16:uniqueId val="{00000003-7B4F-0B49-B7C1-2190042910F7}"/>
              </c:ext>
            </c:extLst>
          </c:dPt>
          <c:cat>
            <c:strRef>
              <c:f>Sheet1!$A$2:$A$4</c:f>
              <c:strCache>
                <c:ptCount val="3"/>
                <c:pt idx="0">
                  <c:v>Stocks</c:v>
                </c:pt>
                <c:pt idx="1">
                  <c:v>Bonds</c:v>
                </c:pt>
                <c:pt idx="2">
                  <c:v>Allocation</c:v>
                </c:pt>
              </c:strCache>
            </c:strRef>
          </c:cat>
          <c:val>
            <c:numRef>
              <c:f>Sheet1!$B$2:$B$4</c:f>
              <c:numCache>
                <c:formatCode>General</c:formatCode>
                <c:ptCount val="3"/>
                <c:pt idx="0">
                  <c:v>33</c:v>
                </c:pt>
                <c:pt idx="1">
                  <c:v>33</c:v>
                </c:pt>
                <c:pt idx="2">
                  <c:v>33</c:v>
                </c:pt>
              </c:numCache>
            </c:numRef>
          </c:val>
          <c:extLst>
            <c:ext xmlns:c16="http://schemas.microsoft.com/office/drawing/2014/chart" uri="{C3380CC4-5D6E-409C-BE32-E72D297353CC}">
              <c16:uniqueId val="{00000000-7B4F-0B49-B7C1-2190042910F7}"/>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FC47D-05AD-44D6-ABB9-6306E4FF892E}" type="doc">
      <dgm:prSet loTypeId="urn:microsoft.com/office/officeart/2005/8/layout/cycle8" loCatId="cycle" qsTypeId="urn:microsoft.com/office/officeart/2005/8/quickstyle/simple1" qsCatId="simple" csTypeId="urn:microsoft.com/office/officeart/2005/8/colors/accent1_2" csCatId="accent1" phldr="1"/>
      <dgm:spPr/>
    </dgm:pt>
    <dgm:pt modelId="{5458F518-E5B5-4882-9A6D-E3F916F97DBB}">
      <dgm:prSet phldrT="[Text]" custT="1"/>
      <dgm:spPr>
        <a:solidFill>
          <a:srgbClr val="08BED5"/>
        </a:solidFill>
      </dgm:spPr>
      <dgm:t>
        <a:bodyPr/>
        <a:lstStyle/>
        <a:p>
          <a:r>
            <a:rPr lang="en-US" sz="1400" b="0" i="0" dirty="0">
              <a:latin typeface="Arial" panose="020B0604020202020204" pitchFamily="34" charset="0"/>
              <a:cs typeface="Arial" panose="020B0604020202020204" pitchFamily="34" charset="0"/>
            </a:rPr>
            <a:t>Bonds</a:t>
          </a:r>
        </a:p>
      </dgm:t>
    </dgm:pt>
    <dgm:pt modelId="{87E54573-6483-4979-93D6-8EF5B5909D24}" type="parTrans" cxnId="{84B95869-BA71-4DA6-BD10-88F28E8BF669}">
      <dgm:prSet/>
      <dgm:spPr/>
      <dgm:t>
        <a:bodyPr/>
        <a:lstStyle/>
        <a:p>
          <a:endParaRPr lang="en-US" sz="1800" b="0" i="0">
            <a:latin typeface="Arial Narrow" panose="020B0604020202020204" pitchFamily="34" charset="0"/>
            <a:cs typeface="Arial Narrow" panose="020B0604020202020204" pitchFamily="34" charset="0"/>
          </a:endParaRPr>
        </a:p>
      </dgm:t>
    </dgm:pt>
    <dgm:pt modelId="{6DDF53AE-DB52-4E5E-968B-E6CE152F737C}" type="sibTrans" cxnId="{84B95869-BA71-4DA6-BD10-88F28E8BF669}">
      <dgm:prSet/>
      <dgm:spPr/>
      <dgm:t>
        <a:bodyPr/>
        <a:lstStyle/>
        <a:p>
          <a:endParaRPr lang="en-US" sz="1800" b="0" i="0">
            <a:latin typeface="Arial Narrow" panose="020B0604020202020204" pitchFamily="34" charset="0"/>
            <a:cs typeface="Arial Narrow" panose="020B0604020202020204" pitchFamily="34" charset="0"/>
          </a:endParaRPr>
        </a:p>
      </dgm:t>
    </dgm:pt>
    <dgm:pt modelId="{61DCEEF9-8CDA-42A3-8540-3F69C54ADA85}">
      <dgm:prSet phldrT="[Text]" custT="1"/>
      <dgm:spPr>
        <a:solidFill>
          <a:schemeClr val="accent1"/>
        </a:solidFill>
      </dgm:spPr>
      <dgm:t>
        <a:bodyPr/>
        <a:lstStyle/>
        <a:p>
          <a:r>
            <a:rPr lang="en-US" sz="1400" b="0" i="0" dirty="0">
              <a:latin typeface="Arial" panose="020B0604020202020204" pitchFamily="34" charset="0"/>
              <a:cs typeface="Arial" panose="020B0604020202020204" pitchFamily="34" charset="0"/>
            </a:rPr>
            <a:t>Stocks</a:t>
          </a:r>
          <a:endParaRPr lang="en-US" sz="1800" b="0" i="0" dirty="0">
            <a:latin typeface="Arial" panose="020B0604020202020204" pitchFamily="34" charset="0"/>
            <a:cs typeface="Arial" panose="020B0604020202020204" pitchFamily="34" charset="0"/>
          </a:endParaRPr>
        </a:p>
      </dgm:t>
    </dgm:pt>
    <dgm:pt modelId="{F4E6C275-0686-4D3B-BCF3-219C36ED0AA4}" type="parTrans" cxnId="{65D312F5-9F8D-4A05-ACC7-B165A70DAD12}">
      <dgm:prSet/>
      <dgm:spPr/>
      <dgm:t>
        <a:bodyPr/>
        <a:lstStyle/>
        <a:p>
          <a:endParaRPr lang="en-US" sz="1800" b="0" i="0">
            <a:latin typeface="Arial Narrow" panose="020B0604020202020204" pitchFamily="34" charset="0"/>
            <a:cs typeface="Arial Narrow" panose="020B0604020202020204" pitchFamily="34" charset="0"/>
          </a:endParaRPr>
        </a:p>
      </dgm:t>
    </dgm:pt>
    <dgm:pt modelId="{5B26BD8B-8FC5-42FF-8067-E43CFE8E5476}" type="sibTrans" cxnId="{65D312F5-9F8D-4A05-ACC7-B165A70DAD12}">
      <dgm:prSet/>
      <dgm:spPr/>
      <dgm:t>
        <a:bodyPr/>
        <a:lstStyle/>
        <a:p>
          <a:endParaRPr lang="en-US" sz="1800" b="0" i="0">
            <a:latin typeface="Arial Narrow" panose="020B0604020202020204" pitchFamily="34" charset="0"/>
            <a:cs typeface="Arial Narrow" panose="020B0604020202020204" pitchFamily="34" charset="0"/>
          </a:endParaRPr>
        </a:p>
      </dgm:t>
    </dgm:pt>
    <dgm:pt modelId="{DDBA9461-338B-4AD6-AF4D-3564E86C0B15}" type="pres">
      <dgm:prSet presAssocID="{E97FC47D-05AD-44D6-ABB9-6306E4FF892E}" presName="compositeShape" presStyleCnt="0">
        <dgm:presLayoutVars>
          <dgm:chMax val="7"/>
          <dgm:dir/>
          <dgm:resizeHandles val="exact"/>
        </dgm:presLayoutVars>
      </dgm:prSet>
      <dgm:spPr/>
    </dgm:pt>
    <dgm:pt modelId="{FA831EE1-7331-43B4-84BA-ADF1F4A167C8}" type="pres">
      <dgm:prSet presAssocID="{E97FC47D-05AD-44D6-ABB9-6306E4FF892E}" presName="wedge1" presStyleLbl="node1" presStyleIdx="0" presStyleCnt="2"/>
      <dgm:spPr/>
    </dgm:pt>
    <dgm:pt modelId="{B2ECEC73-FC4C-4CC2-95C8-05435FEB6EF8}" type="pres">
      <dgm:prSet presAssocID="{E97FC47D-05AD-44D6-ABB9-6306E4FF892E}" presName="dummy1a" presStyleCnt="0"/>
      <dgm:spPr/>
    </dgm:pt>
    <dgm:pt modelId="{D58C231B-DDEA-4664-9F93-9A42F8D37666}" type="pres">
      <dgm:prSet presAssocID="{E97FC47D-05AD-44D6-ABB9-6306E4FF892E}" presName="dummy1b" presStyleCnt="0"/>
      <dgm:spPr/>
    </dgm:pt>
    <dgm:pt modelId="{F691A081-D5DD-43D6-A576-EC319D202561}" type="pres">
      <dgm:prSet presAssocID="{E97FC47D-05AD-44D6-ABB9-6306E4FF892E}" presName="wedge1Tx" presStyleLbl="node1" presStyleIdx="0" presStyleCnt="2">
        <dgm:presLayoutVars>
          <dgm:chMax val="0"/>
          <dgm:chPref val="0"/>
          <dgm:bulletEnabled val="1"/>
        </dgm:presLayoutVars>
      </dgm:prSet>
      <dgm:spPr/>
    </dgm:pt>
    <dgm:pt modelId="{B8201532-9F7D-499A-82DA-B1BDDE0A53AC}" type="pres">
      <dgm:prSet presAssocID="{E97FC47D-05AD-44D6-ABB9-6306E4FF892E}" presName="wedge2" presStyleLbl="node1" presStyleIdx="1" presStyleCnt="2"/>
      <dgm:spPr/>
    </dgm:pt>
    <dgm:pt modelId="{E4C6D0AD-9CC7-4DE0-BC6E-ADE30FEB196F}" type="pres">
      <dgm:prSet presAssocID="{E97FC47D-05AD-44D6-ABB9-6306E4FF892E}" presName="dummy2a" presStyleCnt="0"/>
      <dgm:spPr/>
    </dgm:pt>
    <dgm:pt modelId="{DB30339A-4CA5-4C37-951B-D65F4BC4600B}" type="pres">
      <dgm:prSet presAssocID="{E97FC47D-05AD-44D6-ABB9-6306E4FF892E}" presName="dummy2b" presStyleCnt="0"/>
      <dgm:spPr/>
    </dgm:pt>
    <dgm:pt modelId="{81E22557-9B88-4B79-ADC1-EA794462ECE1}" type="pres">
      <dgm:prSet presAssocID="{E97FC47D-05AD-44D6-ABB9-6306E4FF892E}" presName="wedge2Tx" presStyleLbl="node1" presStyleIdx="1" presStyleCnt="2">
        <dgm:presLayoutVars>
          <dgm:chMax val="0"/>
          <dgm:chPref val="0"/>
          <dgm:bulletEnabled val="1"/>
        </dgm:presLayoutVars>
      </dgm:prSet>
      <dgm:spPr/>
    </dgm:pt>
    <dgm:pt modelId="{025A97D9-C82A-4984-9549-537E644F9993}" type="pres">
      <dgm:prSet presAssocID="{6DDF53AE-DB52-4E5E-968B-E6CE152F737C}" presName="arrowWedge1" presStyleLbl="fgSibTrans2D1" presStyleIdx="0" presStyleCnt="2"/>
      <dgm:spPr>
        <a:solidFill>
          <a:schemeClr val="accent6"/>
        </a:solidFill>
      </dgm:spPr>
    </dgm:pt>
    <dgm:pt modelId="{AC2CB637-2DA1-4F0B-99FC-A956A4432625}" type="pres">
      <dgm:prSet presAssocID="{5B26BD8B-8FC5-42FF-8067-E43CFE8E5476}" presName="arrowWedge2" presStyleLbl="fgSibTrans2D1" presStyleIdx="1" presStyleCnt="2"/>
      <dgm:spPr>
        <a:solidFill>
          <a:schemeClr val="accent6"/>
        </a:solidFill>
      </dgm:spPr>
    </dgm:pt>
  </dgm:ptLst>
  <dgm:cxnLst>
    <dgm:cxn modelId="{261AB60A-BDCC-4E48-9C25-C8B0F93425EE}" type="presOf" srcId="{61DCEEF9-8CDA-42A3-8540-3F69C54ADA85}" destId="{81E22557-9B88-4B79-ADC1-EA794462ECE1}" srcOrd="1" destOrd="0" presId="urn:microsoft.com/office/officeart/2005/8/layout/cycle8"/>
    <dgm:cxn modelId="{8A386B18-50C5-4816-9E65-CAC3EC284E20}" type="presOf" srcId="{5458F518-E5B5-4882-9A6D-E3F916F97DBB}" destId="{F691A081-D5DD-43D6-A576-EC319D202561}" srcOrd="1" destOrd="0" presId="urn:microsoft.com/office/officeart/2005/8/layout/cycle8"/>
    <dgm:cxn modelId="{6D3DE623-8FDE-483A-91FB-81166DEF09F9}" type="presOf" srcId="{5458F518-E5B5-4882-9A6D-E3F916F97DBB}" destId="{FA831EE1-7331-43B4-84BA-ADF1F4A167C8}" srcOrd="0" destOrd="0" presId="urn:microsoft.com/office/officeart/2005/8/layout/cycle8"/>
    <dgm:cxn modelId="{0EA3285C-6BD0-4030-8A02-93F452AED6CF}" type="presOf" srcId="{61DCEEF9-8CDA-42A3-8540-3F69C54ADA85}" destId="{B8201532-9F7D-499A-82DA-B1BDDE0A53AC}" srcOrd="0" destOrd="0" presId="urn:microsoft.com/office/officeart/2005/8/layout/cycle8"/>
    <dgm:cxn modelId="{E38A4A46-B1D6-4E96-A7BE-F397F9A2FF27}" type="presOf" srcId="{E97FC47D-05AD-44D6-ABB9-6306E4FF892E}" destId="{DDBA9461-338B-4AD6-AF4D-3564E86C0B15}" srcOrd="0" destOrd="0" presId="urn:microsoft.com/office/officeart/2005/8/layout/cycle8"/>
    <dgm:cxn modelId="{84B95869-BA71-4DA6-BD10-88F28E8BF669}" srcId="{E97FC47D-05AD-44D6-ABB9-6306E4FF892E}" destId="{5458F518-E5B5-4882-9A6D-E3F916F97DBB}" srcOrd="0" destOrd="0" parTransId="{87E54573-6483-4979-93D6-8EF5B5909D24}" sibTransId="{6DDF53AE-DB52-4E5E-968B-E6CE152F737C}"/>
    <dgm:cxn modelId="{65D312F5-9F8D-4A05-ACC7-B165A70DAD12}" srcId="{E97FC47D-05AD-44D6-ABB9-6306E4FF892E}" destId="{61DCEEF9-8CDA-42A3-8540-3F69C54ADA85}" srcOrd="1" destOrd="0" parTransId="{F4E6C275-0686-4D3B-BCF3-219C36ED0AA4}" sibTransId="{5B26BD8B-8FC5-42FF-8067-E43CFE8E5476}"/>
    <dgm:cxn modelId="{2F095725-387A-46D5-AAA9-4CD61E9CCC28}" type="presParOf" srcId="{DDBA9461-338B-4AD6-AF4D-3564E86C0B15}" destId="{FA831EE1-7331-43B4-84BA-ADF1F4A167C8}" srcOrd="0" destOrd="0" presId="urn:microsoft.com/office/officeart/2005/8/layout/cycle8"/>
    <dgm:cxn modelId="{A7CC7400-96B9-42E8-AD24-B7CC20F8A7FD}" type="presParOf" srcId="{DDBA9461-338B-4AD6-AF4D-3564E86C0B15}" destId="{B2ECEC73-FC4C-4CC2-95C8-05435FEB6EF8}" srcOrd="1" destOrd="0" presId="urn:microsoft.com/office/officeart/2005/8/layout/cycle8"/>
    <dgm:cxn modelId="{364965DF-25BE-460D-BCEB-57A466B14F0D}" type="presParOf" srcId="{DDBA9461-338B-4AD6-AF4D-3564E86C0B15}" destId="{D58C231B-DDEA-4664-9F93-9A42F8D37666}" srcOrd="2" destOrd="0" presId="urn:microsoft.com/office/officeart/2005/8/layout/cycle8"/>
    <dgm:cxn modelId="{840E3470-5AA7-4D57-AA47-694E2F3ACCC9}" type="presParOf" srcId="{DDBA9461-338B-4AD6-AF4D-3564E86C0B15}" destId="{F691A081-D5DD-43D6-A576-EC319D202561}" srcOrd="3" destOrd="0" presId="urn:microsoft.com/office/officeart/2005/8/layout/cycle8"/>
    <dgm:cxn modelId="{C269F568-AB54-4595-8210-C39766EA8855}" type="presParOf" srcId="{DDBA9461-338B-4AD6-AF4D-3564E86C0B15}" destId="{B8201532-9F7D-499A-82DA-B1BDDE0A53AC}" srcOrd="4" destOrd="0" presId="urn:microsoft.com/office/officeart/2005/8/layout/cycle8"/>
    <dgm:cxn modelId="{5CBC1DE1-1B53-4473-8702-9DE8F2431B2D}" type="presParOf" srcId="{DDBA9461-338B-4AD6-AF4D-3564E86C0B15}" destId="{E4C6D0AD-9CC7-4DE0-BC6E-ADE30FEB196F}" srcOrd="5" destOrd="0" presId="urn:microsoft.com/office/officeart/2005/8/layout/cycle8"/>
    <dgm:cxn modelId="{54AE1512-5DB2-4F17-A2FF-B4439523A9F9}" type="presParOf" srcId="{DDBA9461-338B-4AD6-AF4D-3564E86C0B15}" destId="{DB30339A-4CA5-4C37-951B-D65F4BC4600B}" srcOrd="6" destOrd="0" presId="urn:microsoft.com/office/officeart/2005/8/layout/cycle8"/>
    <dgm:cxn modelId="{BA4A5669-347E-470F-8805-DDA9CF3A7A00}" type="presParOf" srcId="{DDBA9461-338B-4AD6-AF4D-3564E86C0B15}" destId="{81E22557-9B88-4B79-ADC1-EA794462ECE1}" srcOrd="7" destOrd="0" presId="urn:microsoft.com/office/officeart/2005/8/layout/cycle8"/>
    <dgm:cxn modelId="{6F5D16B2-05D8-4D5C-B932-B2A92D6136C3}" type="presParOf" srcId="{DDBA9461-338B-4AD6-AF4D-3564E86C0B15}" destId="{025A97D9-C82A-4984-9549-537E644F9993}" srcOrd="8" destOrd="0" presId="urn:microsoft.com/office/officeart/2005/8/layout/cycle8"/>
    <dgm:cxn modelId="{43F46F61-0AAE-4B5C-B12D-1BCBCFA42E9E}" type="presParOf" srcId="{DDBA9461-338B-4AD6-AF4D-3564E86C0B15}" destId="{AC2CB637-2DA1-4F0B-99FC-A956A4432625}"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31EE1-7331-43B4-84BA-ADF1F4A167C8}">
      <dsp:nvSpPr>
        <dsp:cNvPr id="0" name=""/>
        <dsp:cNvSpPr/>
      </dsp:nvSpPr>
      <dsp:spPr>
        <a:xfrm>
          <a:off x="293522" y="216817"/>
          <a:ext cx="2465588" cy="2465588"/>
        </a:xfrm>
        <a:prstGeom prst="pie">
          <a:avLst>
            <a:gd name="adj1" fmla="val 16200000"/>
            <a:gd name="adj2" fmla="val 5400000"/>
          </a:avLst>
        </a:prstGeom>
        <a:solidFill>
          <a:srgbClr val="08BE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Bonds</a:t>
          </a:r>
        </a:p>
      </dsp:txBody>
      <dsp:txXfrm>
        <a:off x="1640790" y="862567"/>
        <a:ext cx="880567" cy="1174089"/>
      </dsp:txXfrm>
    </dsp:sp>
    <dsp:sp modelId="{B8201532-9F7D-499A-82DA-B1BDDE0A53AC}">
      <dsp:nvSpPr>
        <dsp:cNvPr id="0" name=""/>
        <dsp:cNvSpPr/>
      </dsp:nvSpPr>
      <dsp:spPr>
        <a:xfrm>
          <a:off x="176113" y="216817"/>
          <a:ext cx="2465588" cy="2465588"/>
        </a:xfrm>
        <a:prstGeom prst="pie">
          <a:avLst>
            <a:gd name="adj1" fmla="val 54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Stocks</a:t>
          </a:r>
          <a:endParaRPr lang="en-US" sz="1800" b="0" i="0" kern="1200" dirty="0">
            <a:latin typeface="Arial" panose="020B0604020202020204" pitchFamily="34" charset="0"/>
            <a:cs typeface="Arial" panose="020B0604020202020204" pitchFamily="34" charset="0"/>
          </a:endParaRPr>
        </a:p>
      </dsp:txBody>
      <dsp:txXfrm>
        <a:off x="413866" y="862567"/>
        <a:ext cx="880567" cy="1174089"/>
      </dsp:txXfrm>
    </dsp:sp>
    <dsp:sp modelId="{025A97D9-C82A-4984-9549-537E644F9993}">
      <dsp:nvSpPr>
        <dsp:cNvPr id="0" name=""/>
        <dsp:cNvSpPr/>
      </dsp:nvSpPr>
      <dsp:spPr>
        <a:xfrm>
          <a:off x="140890" y="64186"/>
          <a:ext cx="2770851" cy="2770851"/>
        </a:xfrm>
        <a:prstGeom prst="circularArrow">
          <a:avLst>
            <a:gd name="adj1" fmla="val 5085"/>
            <a:gd name="adj2" fmla="val 327528"/>
            <a:gd name="adj3" fmla="val 5072472"/>
            <a:gd name="adj4" fmla="val 16200000"/>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AC2CB637-2DA1-4F0B-99FC-A956A4432625}">
      <dsp:nvSpPr>
        <dsp:cNvPr id="0" name=""/>
        <dsp:cNvSpPr/>
      </dsp:nvSpPr>
      <dsp:spPr>
        <a:xfrm>
          <a:off x="23481" y="64186"/>
          <a:ext cx="2770851" cy="2770851"/>
        </a:xfrm>
        <a:prstGeom prst="circularArrow">
          <a:avLst>
            <a:gd name="adj1" fmla="val 5085"/>
            <a:gd name="adj2" fmla="val 327528"/>
            <a:gd name="adj3" fmla="val 15872472"/>
            <a:gd name="adj4" fmla="val 5400000"/>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6653" tIns="48327" rIns="96653" bIns="48327" rtlCol="0"/>
          <a:lstStyle>
            <a:lvl1pPr algn="r">
              <a:defRPr sz="1200"/>
            </a:lvl1pPr>
          </a:lstStyle>
          <a:p>
            <a:fld id="{84A12E58-8FC3-8547-9F9B-3A01EB113CB3}" type="datetimeFigureOut">
              <a:rPr lang="en-US" smtClean="0"/>
              <a:pPr/>
              <a:t>11/26/2024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6653" tIns="48327" rIns="96653" bIns="48327" rtlCol="0" anchor="b"/>
          <a:lstStyle>
            <a:lvl1pPr algn="r">
              <a:defRPr sz="1200"/>
            </a:lvl1pPr>
          </a:lstStyle>
          <a:p>
            <a:fld id="{178F25CE-8490-0E45-8DEC-136F20232716}" type="slidenum">
              <a:rPr lang="en-US" smtClean="0"/>
              <a:pPr/>
              <a:t>‹#›</a:t>
            </a:fld>
            <a:endParaRPr lang="en-US"/>
          </a:p>
        </p:txBody>
      </p:sp>
    </p:spTree>
    <p:extLst>
      <p:ext uri="{BB962C8B-B14F-4D97-AF65-F5344CB8AC3E}">
        <p14:creationId xmlns:p14="http://schemas.microsoft.com/office/powerpoint/2010/main" val="264042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6653" tIns="48327" rIns="96653" bIns="48327" rtlCol="0"/>
          <a:lstStyle>
            <a:lvl1pPr algn="r">
              <a:defRPr sz="1200"/>
            </a:lvl1pPr>
          </a:lstStyle>
          <a:p>
            <a:fld id="{E87FA6A0-8E5C-564C-9788-458373FD8A8F}" type="datetimeFigureOut">
              <a:rPr lang="en-US" smtClean="0"/>
              <a:pPr/>
              <a:t>11/26/2024</a:t>
            </a:fld>
            <a:endParaRPr lang="en-US"/>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6653" tIns="48327" rIns="96653" bIns="48327" rtlCol="0" anchor="ctr"/>
          <a:lstStyle/>
          <a:p>
            <a:r>
              <a:rPr lang="en-US" dirty="0"/>
              <a:t>l</a:t>
            </a: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6653" tIns="48327" rIns="96653" bIns="48327" rtlCol="0" anchor="b"/>
          <a:lstStyle>
            <a:lvl1pPr algn="r">
              <a:defRPr sz="1200"/>
            </a:lvl1pPr>
          </a:lstStyle>
          <a:p>
            <a:fld id="{C832F44B-C367-AC45-8ED1-DB5A0EF77DB2}" type="slidenum">
              <a:rPr lang="en-US" smtClean="0"/>
              <a:pPr/>
              <a:t>‹#›</a:t>
            </a:fld>
            <a:endParaRPr lang="en-US"/>
          </a:p>
        </p:txBody>
      </p:sp>
    </p:spTree>
    <p:extLst>
      <p:ext uri="{BB962C8B-B14F-4D97-AF65-F5344CB8AC3E}">
        <p14:creationId xmlns:p14="http://schemas.microsoft.com/office/powerpoint/2010/main" val="836588355"/>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37" kern="1200">
        <a:solidFill>
          <a:schemeClr val="tx1"/>
        </a:solidFill>
        <a:latin typeface="+mn-lt"/>
        <a:ea typeface="+mn-ea"/>
        <a:cs typeface="+mn-cs"/>
      </a:defRPr>
    </a:lvl1pPr>
    <a:lvl2pPr marL="509412" algn="l" defTabSz="509412" rtl="0" eaLnBrk="1" latinLnBrk="0" hangingPunct="1">
      <a:defRPr sz="1337" kern="1200">
        <a:solidFill>
          <a:schemeClr val="tx1"/>
        </a:solidFill>
        <a:latin typeface="+mn-lt"/>
        <a:ea typeface="+mn-ea"/>
        <a:cs typeface="+mn-cs"/>
      </a:defRPr>
    </a:lvl2pPr>
    <a:lvl3pPr marL="1018824" algn="l" defTabSz="509412" rtl="0" eaLnBrk="1" latinLnBrk="0" hangingPunct="1">
      <a:defRPr sz="1337" kern="1200">
        <a:solidFill>
          <a:schemeClr val="tx1"/>
        </a:solidFill>
        <a:latin typeface="+mn-lt"/>
        <a:ea typeface="+mn-ea"/>
        <a:cs typeface="+mn-cs"/>
      </a:defRPr>
    </a:lvl3pPr>
    <a:lvl4pPr marL="1528237" algn="l" defTabSz="509412" rtl="0" eaLnBrk="1" latinLnBrk="0" hangingPunct="1">
      <a:defRPr sz="1337" kern="1200">
        <a:solidFill>
          <a:schemeClr val="tx1"/>
        </a:solidFill>
        <a:latin typeface="+mn-lt"/>
        <a:ea typeface="+mn-ea"/>
        <a:cs typeface="+mn-cs"/>
      </a:defRPr>
    </a:lvl4pPr>
    <a:lvl5pPr marL="2037649" algn="l" defTabSz="509412" rtl="0" eaLnBrk="1" latinLnBrk="0" hangingPunct="1">
      <a:defRPr sz="1337" kern="1200">
        <a:solidFill>
          <a:schemeClr val="tx1"/>
        </a:solidFill>
        <a:latin typeface="+mn-lt"/>
        <a:ea typeface="+mn-ea"/>
        <a:cs typeface="+mn-cs"/>
      </a:defRPr>
    </a:lvl5pPr>
    <a:lvl6pPr marL="2547061" algn="l" defTabSz="509412" rtl="0" eaLnBrk="1" latinLnBrk="0" hangingPunct="1">
      <a:defRPr sz="1337" kern="1200">
        <a:solidFill>
          <a:schemeClr val="tx1"/>
        </a:solidFill>
        <a:latin typeface="+mn-lt"/>
        <a:ea typeface="+mn-ea"/>
        <a:cs typeface="+mn-cs"/>
      </a:defRPr>
    </a:lvl6pPr>
    <a:lvl7pPr marL="3056473" algn="l" defTabSz="509412" rtl="0" eaLnBrk="1" latinLnBrk="0" hangingPunct="1">
      <a:defRPr sz="1337" kern="1200">
        <a:solidFill>
          <a:schemeClr val="tx1"/>
        </a:solidFill>
        <a:latin typeface="+mn-lt"/>
        <a:ea typeface="+mn-ea"/>
        <a:cs typeface="+mn-cs"/>
      </a:defRPr>
    </a:lvl7pPr>
    <a:lvl8pPr marL="3565886" algn="l" defTabSz="509412" rtl="0" eaLnBrk="1" latinLnBrk="0" hangingPunct="1">
      <a:defRPr sz="1337" kern="1200">
        <a:solidFill>
          <a:schemeClr val="tx1"/>
        </a:solidFill>
        <a:latin typeface="+mn-lt"/>
        <a:ea typeface="+mn-ea"/>
        <a:cs typeface="+mn-cs"/>
      </a:defRPr>
    </a:lvl8pPr>
    <a:lvl9pPr marL="4075298" algn="l" defTabSz="509412"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F44B-C367-AC45-8ED1-DB5A0EF77DB2}" type="slidenum">
              <a:rPr lang="en-US" smtClean="0"/>
              <a:pPr/>
              <a:t>1</a:t>
            </a:fld>
            <a:endParaRPr lang="en-US"/>
          </a:p>
        </p:txBody>
      </p:sp>
    </p:spTree>
    <p:extLst>
      <p:ext uri="{BB962C8B-B14F-4D97-AF65-F5344CB8AC3E}">
        <p14:creationId xmlns:p14="http://schemas.microsoft.com/office/powerpoint/2010/main" val="89671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Target date funds (TDFs) are commonplace in investment menu lineups. But plan sponsors and advisors need to understand how these funds can provide participants with a guaranteed income stream after retirement. </a:t>
            </a:r>
          </a:p>
          <a:p>
            <a:pPr marL="171450" indent="-171450">
              <a:buFont typeface="Arial" panose="020B0604020202020204" pitchFamily="34" charset="0"/>
              <a:buChar char="•"/>
            </a:pPr>
            <a:r>
              <a:rPr lang="en-US" sz="1200" dirty="0"/>
              <a:t>By including a lifetime income solution within a TDF, plans can offer participants the benefits of an annuity in a cost-efficient and easier-to-manage product. </a:t>
            </a:r>
          </a:p>
          <a:p>
            <a:pPr marL="171450" indent="-171450">
              <a:buFont typeface="Arial" panose="020B0604020202020204" pitchFamily="34" charset="0"/>
              <a:buChar char="•"/>
            </a:pPr>
            <a:r>
              <a:rPr lang="en-US" sz="1200" dirty="0"/>
              <a:t>And, because the TDF structure is familiar to participants, it provides them with a level of comfort and confidence as they approach retirement. </a:t>
            </a:r>
          </a:p>
          <a:p>
            <a:pPr marL="171450" indent="-171450">
              <a:buFont typeface="Arial" panose="020B0604020202020204" pitchFamily="34" charset="0"/>
              <a:buChar char="•"/>
            </a:pPr>
            <a:r>
              <a:rPr lang="en-US" sz="1200" dirty="0"/>
              <a:t>Plan sponsors recognize that a guaranteed income solution can improve participants’ risk/return profile to better prepare them for retirement. </a:t>
            </a:r>
          </a:p>
          <a:p>
            <a:pPr marL="171450" indent="-171450">
              <a:buFont typeface="Arial" panose="020B0604020202020204" pitchFamily="34" charset="0"/>
              <a:buChar char="•"/>
            </a:pPr>
            <a:r>
              <a:rPr lang="en-US" sz="1200" dirty="0"/>
              <a:t>In fact, in a recent Nuveen survey, sponsors stated that adding a lifetime income option to their plan lineup is at the top of their lists of recent or upcoming changes. </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2</a:t>
            </a:fld>
            <a:endParaRPr lang="en-US"/>
          </a:p>
        </p:txBody>
      </p:sp>
    </p:spTree>
    <p:extLst>
      <p:ext uri="{BB962C8B-B14F-4D97-AF65-F5344CB8AC3E}">
        <p14:creationId xmlns:p14="http://schemas.microsoft.com/office/powerpoint/2010/main" val="189618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ea typeface="Aptos" panose="020B0004020202020204" pitchFamily="34" charset="0"/>
                <a:cs typeface="Calibri" panose="020F0502020204030204" pitchFamily="34" charset="0"/>
              </a:rPr>
              <a:t>As sponsors seek to integrate lifetime income into their TDF allocations, they typically choose from two approaches: a lifetime income allocation within a target date fund or a lifetime income instrument wrapped around a target date fund. </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altLang="en-US" sz="1400" b="0" i="0" u="none" strike="noStrike" cap="none" normalizeH="0" baseline="0" dirty="0">
              <a:ln>
                <a:noFill/>
              </a:ln>
              <a:solidFill>
                <a:srgbClr val="000000"/>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ea typeface="Aptos" panose="020B0004020202020204" pitchFamily="34" charset="0"/>
                <a:cs typeface="Calibri" panose="020F0502020204030204" pitchFamily="34" charset="0"/>
              </a:rPr>
              <a:t>Option 1: Allocation to a lifetime income instrument, alongside stocks and bonds </a:t>
            </a:r>
            <a:endParaRPr kumimoji="0" lang="en-US" altLang="en-US" sz="1400" b="0" i="0" u="none" strike="noStrike" cap="none" normalizeH="0" baseline="0" dirty="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Aptos" panose="020B0004020202020204" pitchFamily="34" charset="0"/>
                <a:cs typeface="Calibri" panose="020F0502020204030204" pitchFamily="34" charset="0"/>
              </a:rPr>
              <a:t>The allocation to a lifetime income instrument is backed by an insurance account that receives contributions and will deliver a stream of guaranteed lifetime income upon annuitization.</a:t>
            </a:r>
            <a:endParaRPr kumimoji="0" lang="en-US" altLang="en-US" sz="1400" b="0" i="0" u="none" strike="noStrike" cap="none" normalizeH="0" baseline="0" dirty="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Aptos" panose="020B0004020202020204" pitchFamily="34" charset="0"/>
                <a:cs typeface="Calibri" panose="020F0502020204030204" pitchFamily="34" charset="0"/>
              </a:rPr>
              <a:t>Importantly, differences in investment characteristics among lifetime income instruments will vary by provider. For example, some instruments are principal-protected and deliver guaranteed returns with near-zero volatility, while others introduce significant interest rate risk near, and during, retirement.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Aptos" panose="020B0004020202020204" pitchFamily="34" charset="0"/>
                <a:cs typeface="Calibri" panose="020F0502020204030204" pitchFamily="34" charset="0"/>
              </a:rPr>
              <a:t>Option 2: Wrap the target date fund with a lifetime income instrument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This </a:t>
            </a:r>
            <a:r>
              <a:rPr kumimoji="0" lang="en-US" altLang="en-US" sz="1400" b="0" i="0" u="none" strike="noStrike" cap="none" normalizeH="0" baseline="0" dirty="0">
                <a:ln>
                  <a:noFill/>
                </a:ln>
                <a:solidFill>
                  <a:schemeClr val="tx1"/>
                </a:solidFill>
                <a:effectLst/>
                <a:latin typeface="+mj-lt"/>
                <a:ea typeface="Aptos" panose="020B0004020202020204" pitchFamily="34" charset="0"/>
                <a:cs typeface="Calibri" panose="020F0502020204030204" pitchFamily="34" charset="0"/>
              </a:rPr>
              <a:t>approach also uses an insurance contract, but it is </a:t>
            </a:r>
            <a:r>
              <a:rPr kumimoji="0" lang="en-US" altLang="en-US" sz="1400" b="0" i="0" u="none" strike="noStrike" cap="none" normalizeH="0" baseline="0" dirty="0" err="1">
                <a:ln>
                  <a:noFill/>
                </a:ln>
                <a:solidFill>
                  <a:schemeClr val="tx1"/>
                </a:solidFill>
                <a:effectLst/>
                <a:latin typeface="+mj-lt"/>
                <a:ea typeface="Aptos" panose="020B0004020202020204" pitchFamily="34" charset="0"/>
                <a:cs typeface="Calibri" panose="020F0502020204030204" pitchFamily="34" charset="0"/>
              </a:rPr>
              <a:t>wraped</a:t>
            </a:r>
            <a:r>
              <a:rPr kumimoji="0" lang="en-US" altLang="en-US" sz="1400" b="0" i="0" u="none" strike="noStrike" cap="none" normalizeH="0" baseline="0" dirty="0">
                <a:ln>
                  <a:noFill/>
                </a:ln>
                <a:solidFill>
                  <a:schemeClr val="tx1"/>
                </a:solidFill>
                <a:effectLst/>
                <a:latin typeface="+mj-lt"/>
                <a:ea typeface="Aptos" panose="020B0004020202020204" pitchFamily="34" charset="0"/>
                <a:cs typeface="Calibri" panose="020F0502020204030204" pitchFamily="34" charset="0"/>
              </a:rPr>
              <a:t> around the around the entire TDF. Typically referred to as a Guaranteed Minimum Withdrawal Benefit (“GMWB”), the fund guarantees a specified perpetual withdrawal percentage from the participant’s accumulated benefit base. </a:t>
            </a:r>
            <a:endParaRPr kumimoji="0" lang="en-US" altLang="en-US" sz="14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j-lt"/>
                <a:ea typeface="Aptos" panose="020B0004020202020204" pitchFamily="34" charset="0"/>
                <a:cs typeface="Calibri" panose="020F0502020204030204" pitchFamily="34" charset="0"/>
              </a:rPr>
              <a:t>The benefit base is typically a function of participant contributions and market activity, and it serves as the source of funds for GMWB payments. For example, if a participant’s benefit base is $200k, and the GMWB benefit is 5%, then their annual income benefit is $10k.</a:t>
            </a:r>
            <a:endParaRPr kumimoji="0" lang="en-US" altLang="en-US" sz="14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j-lt"/>
                <a:ea typeface="Aptos" panose="020B0004020202020204" pitchFamily="34" charset="0"/>
                <a:cs typeface="Calibri" panose="020F0502020204030204" pitchFamily="34" charset="0"/>
              </a:rPr>
              <a:t>As with Option 1, GMWB fees, rates, and features differ by provider.</a:t>
            </a:r>
            <a:endParaRPr kumimoji="0" lang="en-US" altLang="en-US" sz="14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latin typeface="+mj-lt"/>
            </a:endParaRPr>
          </a:p>
          <a:p>
            <a:pPr marL="171450" marR="0" lvl="0"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400" b="0" i="0" u="none" strike="noStrike" cap="none" normalizeH="0" baseline="0" dirty="0">
              <a:ln>
                <a:noFill/>
              </a:ln>
              <a:solidFill>
                <a:schemeClr val="tx1"/>
              </a:solidFill>
              <a:effectLst/>
              <a:latin typeface="+mj-lt"/>
            </a:endParaRPr>
          </a:p>
          <a:p>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3</a:t>
            </a:fld>
            <a:endParaRPr lang="en-US"/>
          </a:p>
        </p:txBody>
      </p:sp>
    </p:spTree>
    <p:extLst>
      <p:ext uri="{BB962C8B-B14F-4D97-AF65-F5344CB8AC3E}">
        <p14:creationId xmlns:p14="http://schemas.microsoft.com/office/powerpoint/2010/main" val="349943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900"/>
              </a:spcAft>
            </a:pPr>
            <a:r>
              <a:rPr lang="en-US" sz="1400" kern="100" dirty="0">
                <a:effectLst/>
                <a:latin typeface="+mn-lt"/>
                <a:ea typeface="Aptos" panose="020B0004020202020204" pitchFamily="34" charset="0"/>
                <a:cs typeface="Times New Roman" panose="02020603050405020304" pitchFamily="18" charset="0"/>
              </a:rPr>
              <a:t>Choosing the right TDF with lifetime income can be complicated. We believe three guiding principles can help plan sponsors navigate the evolving landscape of target date solutions. </a:t>
            </a:r>
          </a:p>
          <a:p>
            <a:pPr marL="0" marR="0">
              <a:spcBef>
                <a:spcPts val="0"/>
              </a:spcBef>
              <a:spcAft>
                <a:spcPts val="900"/>
              </a:spcAft>
            </a:pPr>
            <a:endParaRPr lang="en-US" sz="14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en-US" sz="1400" b="1" kern="100" dirty="0">
                <a:solidFill>
                  <a:srgbClr val="0070C0"/>
                </a:solidFill>
                <a:effectLst/>
                <a:latin typeface="+mn-lt"/>
                <a:ea typeface="Arial" panose="020B0604020202020204" pitchFamily="34" charset="0"/>
                <a:cs typeface="Arial" panose="020B0604020202020204" pitchFamily="34" charset="0"/>
              </a:rPr>
              <a:t>Principle 1:</a:t>
            </a:r>
            <a:r>
              <a:rPr lang="en-US" sz="1400" b="1" kern="100" dirty="0">
                <a:effectLst/>
                <a:latin typeface="+mn-lt"/>
                <a:ea typeface="Arial" panose="020B0604020202020204" pitchFamily="34" charset="0"/>
                <a:cs typeface="Arial" panose="020B0604020202020204" pitchFamily="34" charset="0"/>
              </a:rPr>
              <a:t> Change as little as possible.</a:t>
            </a:r>
            <a:endParaRPr lang="en-US" sz="1400" kern="100" dirty="0">
              <a:effectLst/>
              <a:latin typeface="+mn-lt"/>
              <a:ea typeface="Arial" panose="020B0604020202020204" pitchFamily="34" charset="0"/>
              <a:cs typeface="Arial" panose="020B0604020202020204" pitchFamily="34" charset="0"/>
            </a:endParaRPr>
          </a:p>
          <a:p>
            <a:pPr marL="0" marR="0">
              <a:spcBef>
                <a:spcPts val="0"/>
              </a:spcBef>
              <a:spcAft>
                <a:spcPts val="0"/>
              </a:spcAft>
            </a:pPr>
            <a:r>
              <a:rPr lang="en-US" sz="1400" kern="100" dirty="0">
                <a:effectLst/>
                <a:latin typeface="+mn-lt"/>
                <a:ea typeface="Arial" panose="020B0604020202020204" pitchFamily="34" charset="0"/>
                <a:cs typeface="Arial" panose="020B0604020202020204" pitchFamily="34" charset="0"/>
              </a:rPr>
              <a:t>Target date solutions work very well as currently constructed.</a:t>
            </a:r>
          </a:p>
          <a:p>
            <a:pPr marL="0" marR="0">
              <a:spcBef>
                <a:spcPts val="0"/>
              </a:spcBef>
              <a:spcAft>
                <a:spcPts val="0"/>
              </a:spcAft>
            </a:pPr>
            <a:r>
              <a:rPr lang="en-US" sz="1400" kern="100" dirty="0">
                <a:effectLst/>
                <a:latin typeface="+mn-lt"/>
                <a:ea typeface="Arial" panose="020B0604020202020204" pitchFamily="34" charset="0"/>
                <a:cs typeface="Arial" panose="020B0604020202020204" pitchFamily="34" charset="0"/>
              </a:rPr>
              <a:t> </a:t>
            </a:r>
          </a:p>
          <a:p>
            <a:pPr marL="0" marR="0">
              <a:spcBef>
                <a:spcPts val="0"/>
              </a:spcBef>
              <a:spcAft>
                <a:spcPts val="0"/>
              </a:spcAft>
            </a:pPr>
            <a:r>
              <a:rPr lang="en-US" sz="1400" b="1" kern="100" dirty="0">
                <a:solidFill>
                  <a:srgbClr val="0070C0"/>
                </a:solidFill>
                <a:effectLst/>
                <a:latin typeface="+mn-lt"/>
                <a:ea typeface="Arial" panose="020B0604020202020204" pitchFamily="34" charset="0"/>
                <a:cs typeface="Arial" panose="020B0604020202020204" pitchFamily="34" charset="0"/>
              </a:rPr>
              <a:t>Principle 2:</a:t>
            </a:r>
            <a:r>
              <a:rPr lang="en-US" sz="1400" b="1" kern="100" dirty="0">
                <a:effectLst/>
                <a:latin typeface="+mn-lt"/>
                <a:ea typeface="Arial" panose="020B0604020202020204" pitchFamily="34" charset="0"/>
                <a:cs typeface="Arial" panose="020B0604020202020204" pitchFamily="34" charset="0"/>
              </a:rPr>
              <a:t> Design solutions for the broadest population of plan participants.</a:t>
            </a:r>
            <a:endParaRPr lang="en-US" sz="1400" kern="100" dirty="0">
              <a:effectLst/>
              <a:latin typeface="+mn-lt"/>
              <a:ea typeface="Arial" panose="020B0604020202020204" pitchFamily="34" charset="0"/>
              <a:cs typeface="Arial" panose="020B0604020202020204" pitchFamily="34" charset="0"/>
            </a:endParaRPr>
          </a:p>
          <a:p>
            <a:pPr marL="0" marR="0">
              <a:spcBef>
                <a:spcPts val="0"/>
              </a:spcBef>
              <a:spcAft>
                <a:spcPts val="0"/>
              </a:spcAft>
            </a:pPr>
            <a:r>
              <a:rPr lang="en-US" sz="1400" kern="100" dirty="0">
                <a:effectLst/>
                <a:latin typeface="+mn-lt"/>
                <a:ea typeface="Arial" panose="020B0604020202020204" pitchFamily="34" charset="0"/>
                <a:cs typeface="Arial" panose="020B0604020202020204" pitchFamily="34" charset="0"/>
              </a:rPr>
              <a:t>As a Qualified Default Investment Alternative (QDIA), the target date solution should be appropriate for all plan participants—even those who do not want to elect income. </a:t>
            </a:r>
          </a:p>
          <a:p>
            <a:pPr marL="0" marR="0">
              <a:spcBef>
                <a:spcPts val="0"/>
              </a:spcBef>
              <a:spcAft>
                <a:spcPts val="0"/>
              </a:spcAft>
            </a:pPr>
            <a:endParaRPr lang="en-US" sz="1400" kern="100" dirty="0">
              <a:effectLst/>
              <a:latin typeface="+mn-lt"/>
              <a:ea typeface="Arial" panose="020B0604020202020204" pitchFamily="34" charset="0"/>
              <a:cs typeface="Arial" panose="020B0604020202020204" pitchFamily="34" charset="0"/>
            </a:endParaRPr>
          </a:p>
          <a:p>
            <a:pPr marL="0" marR="0">
              <a:spcBef>
                <a:spcPts val="0"/>
              </a:spcBef>
              <a:spcAft>
                <a:spcPts val="0"/>
              </a:spcAft>
            </a:pPr>
            <a:r>
              <a:rPr lang="en-US" sz="1400" b="1" kern="100" dirty="0">
                <a:solidFill>
                  <a:srgbClr val="0070C0"/>
                </a:solidFill>
                <a:effectLst/>
                <a:latin typeface="+mn-lt"/>
                <a:ea typeface="Arial" panose="020B0604020202020204" pitchFamily="34" charset="0"/>
                <a:cs typeface="Arial" panose="020B0604020202020204" pitchFamily="34" charset="0"/>
              </a:rPr>
              <a:t>Principle 3: </a:t>
            </a:r>
            <a:r>
              <a:rPr lang="en-US" sz="1400" b="1" kern="100" dirty="0">
                <a:effectLst/>
                <a:latin typeface="+mn-lt"/>
                <a:ea typeface="Arial" panose="020B0604020202020204" pitchFamily="34" charset="0"/>
                <a:cs typeface="Arial" panose="020B0604020202020204" pitchFamily="34" charset="0"/>
              </a:rPr>
              <a:t>Make the income benefit available to every plan participant.</a:t>
            </a:r>
            <a:endParaRPr lang="en-US" sz="1400" kern="100" dirty="0">
              <a:effectLst/>
              <a:latin typeface="+mn-lt"/>
              <a:ea typeface="Arial" panose="020B0604020202020204" pitchFamily="34" charset="0"/>
              <a:cs typeface="Arial" panose="020B0604020202020204" pitchFamily="34" charset="0"/>
            </a:endParaRPr>
          </a:p>
          <a:p>
            <a:r>
              <a:rPr lang="en-US" sz="1400" kern="100" dirty="0">
                <a:effectLst/>
                <a:latin typeface="+mn-lt"/>
                <a:ea typeface="Arial" panose="020B0604020202020204" pitchFamily="34" charset="0"/>
              </a:rPr>
              <a:t>Access should not be continent on participants’ age or contribution history.</a:t>
            </a:r>
            <a:endParaRPr lang="en-US" sz="1400" kern="100" dirty="0">
              <a:effectLst/>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4</a:t>
            </a:fld>
            <a:endParaRPr lang="en-US"/>
          </a:p>
        </p:txBody>
      </p:sp>
    </p:spTree>
    <p:extLst>
      <p:ext uri="{BB962C8B-B14F-4D97-AF65-F5344CB8AC3E}">
        <p14:creationId xmlns:p14="http://schemas.microsoft.com/office/powerpoint/2010/main" val="335546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800"/>
              </a:spcBef>
              <a:spcAft>
                <a:spcPts val="0"/>
              </a:spcAft>
            </a:pPr>
            <a:r>
              <a:rPr lang="en-US" sz="1400" kern="100" dirty="0">
                <a:effectLst/>
                <a:latin typeface="+mn-lt"/>
                <a:ea typeface="Aptos" panose="020B0004020202020204" pitchFamily="34" charset="0"/>
                <a:cs typeface="Times New Roman" panose="02020603050405020304" pitchFamily="18" charset="0"/>
              </a:rPr>
              <a:t>More tactically, there are some key considerations for plan sponsors when selecting a TDF with lifetime income. Below is a checklist of what we believe are the 10 most important.</a:t>
            </a:r>
          </a:p>
          <a:p>
            <a:pPr marL="0" marR="0">
              <a:spcBef>
                <a:spcPts val="1800"/>
              </a:spcBef>
              <a:spcAft>
                <a:spcPts val="0"/>
              </a:spcAft>
            </a:pPr>
            <a:endParaRPr lang="en-US" sz="1400" kern="100" dirty="0">
              <a:effectLst/>
              <a:latin typeface="+mn-lt"/>
              <a:ea typeface="Aptos" panose="020B0004020202020204" pitchFamily="34" charset="0"/>
              <a:cs typeface="Times New Roman" panose="02020603050405020304" pitchFamily="18" charset="0"/>
            </a:endParaRPr>
          </a:p>
          <a:p>
            <a:pPr marL="4445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00" dirty="0">
                <a:solidFill>
                  <a:schemeClr val="tx1"/>
                </a:solidFill>
                <a:effectLst/>
                <a:latin typeface="+mn-lt"/>
              </a:rPr>
              <a:t>How is the income benefit being delivered, and is it guaranteed for life?</a:t>
            </a:r>
            <a:endParaRPr lang="en-US" sz="1400" b="1" kern="100" dirty="0">
              <a:effectLst/>
              <a:latin typeface="+mn-lt"/>
              <a:ea typeface="Arial" panose="020B0604020202020204" pitchFamily="34" charset="0"/>
              <a:cs typeface="Arial" panose="020B0604020202020204" pitchFamily="34" charset="0"/>
            </a:endParaRPr>
          </a:p>
          <a:p>
            <a:pPr marL="44450" marR="0" indent="0">
              <a:spcBef>
                <a:spcPts val="0"/>
              </a:spcBef>
              <a:spcAft>
                <a:spcPts val="0"/>
              </a:spcAft>
              <a:buFont typeface="Arial" panose="020B0604020202020204" pitchFamily="34" charset="0"/>
              <a:buNone/>
            </a:pPr>
            <a:r>
              <a:rPr lang="en-US" sz="1400" kern="100" dirty="0">
                <a:effectLst/>
                <a:latin typeface="+mn-lt"/>
                <a:ea typeface="Arial" panose="020B0604020202020204" pitchFamily="34" charset="0"/>
                <a:cs typeface="Arial" panose="020B0604020202020204" pitchFamily="34" charset="0"/>
              </a:rPr>
              <a:t>Is the TDF delivering income via Deferred Fixed Annuity? GMWB? QLAC? Other?</a:t>
            </a:r>
          </a:p>
          <a:p>
            <a:pPr marL="44450" marR="0" indent="0">
              <a:spcBef>
                <a:spcPts val="0"/>
              </a:spcBef>
              <a:spcAft>
                <a:spcPts val="0"/>
              </a:spcAft>
              <a:buFont typeface="Arial" panose="020B0604020202020204" pitchFamily="34" charset="0"/>
              <a:buNone/>
            </a:pPr>
            <a:endParaRPr lang="en-US" sz="1400" kern="100" dirty="0">
              <a:effectLst/>
              <a:latin typeface="+mn-lt"/>
              <a:ea typeface="Arial" panose="020B0604020202020204" pitchFamily="34" charset="0"/>
              <a:cs typeface="Arial" panose="020B0604020202020204" pitchFamily="34" charset="0"/>
            </a:endParaRPr>
          </a:p>
          <a:p>
            <a:pPr marL="4445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00" dirty="0">
                <a:solidFill>
                  <a:schemeClr val="tx1"/>
                </a:solidFill>
                <a:effectLst/>
                <a:latin typeface="+mn-lt"/>
              </a:rPr>
              <a:t>Are participants age-gated and restricted to investing in their age-appropriate TDF vintage, or can they freely invest in any TDF vintage?</a:t>
            </a:r>
            <a:endParaRPr lang="en-US" sz="1400" kern="100" dirty="0">
              <a:effectLst/>
              <a:latin typeface="+mn-lt"/>
              <a:ea typeface="Arial" panose="020B0604020202020204" pitchFamily="34" charset="0"/>
              <a:cs typeface="Arial" panose="020B0604020202020204" pitchFamily="34" charset="0"/>
            </a:endParaRPr>
          </a:p>
          <a:p>
            <a:pPr marL="44450" marR="0" indent="0">
              <a:spcBef>
                <a:spcPts val="0"/>
              </a:spcBef>
              <a:spcAft>
                <a:spcPts val="0"/>
              </a:spcAft>
              <a:buFont typeface="Arial" panose="020B0604020202020204" pitchFamily="34" charset="0"/>
              <a:buNone/>
            </a:pPr>
            <a:r>
              <a:rPr lang="en-US" sz="1400" kern="100" dirty="0">
                <a:effectLst/>
                <a:latin typeface="+mn-lt"/>
                <a:ea typeface="Arial" panose="020B0604020202020204" pitchFamily="34" charset="0"/>
                <a:cs typeface="Arial" panose="020B0604020202020204" pitchFamily="34" charset="0"/>
              </a:rPr>
              <a:t>Who enforces the age-gates, and what are the purpose of the age-gates?</a:t>
            </a:r>
          </a:p>
          <a:p>
            <a:pPr marL="44450" marR="0" indent="0">
              <a:spcBef>
                <a:spcPts val="0"/>
              </a:spcBef>
              <a:spcAft>
                <a:spcPts val="0"/>
              </a:spcAft>
              <a:buFont typeface="Arial" panose="020B0604020202020204" pitchFamily="34" charset="0"/>
              <a:buNone/>
            </a:pPr>
            <a:endParaRPr lang="en-US" sz="1400" kern="100" dirty="0">
              <a:effectLst/>
              <a:latin typeface="+mn-lt"/>
              <a:ea typeface="Arial" panose="020B0604020202020204" pitchFamily="34" charset="0"/>
              <a:cs typeface="Arial" panose="020B0604020202020204" pitchFamily="34" charset="0"/>
            </a:endParaRPr>
          </a:p>
          <a:p>
            <a:pPr marL="4445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00" dirty="0">
                <a:solidFill>
                  <a:schemeClr val="tx1"/>
                </a:solidFill>
                <a:effectLst/>
              </a:rPr>
              <a:t>Is the income benefit available to all plan participants, irrespective of their age and/or contribution history?</a:t>
            </a:r>
            <a:endParaRPr lang="en-US" sz="1400" kern="100" dirty="0">
              <a:effectLst/>
              <a:latin typeface="+mn-lt"/>
              <a:ea typeface="Arial" panose="020B0604020202020204" pitchFamily="34" charset="0"/>
              <a:cs typeface="Arial" panose="020B0604020202020204" pitchFamily="34" charset="0"/>
            </a:endParaRPr>
          </a:p>
          <a:p>
            <a:pPr marL="44450" marR="0" indent="0">
              <a:spcBef>
                <a:spcPts val="0"/>
              </a:spcBef>
              <a:spcAft>
                <a:spcPts val="0"/>
              </a:spcAft>
              <a:buFont typeface="Arial" panose="020B0604020202020204" pitchFamily="34" charset="0"/>
              <a:buNone/>
            </a:pPr>
            <a:r>
              <a:rPr lang="en-US" sz="1400" kern="100" dirty="0">
                <a:effectLst/>
                <a:latin typeface="+mn-lt"/>
                <a:ea typeface="Arial" panose="020B0604020202020204" pitchFamily="34" charset="0"/>
                <a:cs typeface="Arial" panose="020B0604020202020204" pitchFamily="34" charset="0"/>
              </a:rPr>
              <a:t>If the TDF delivers income via GMWB, must a participant begin contributions by a specific age to qualify for the income benefit?</a:t>
            </a:r>
          </a:p>
          <a:p>
            <a:pPr marL="330200" marR="0" indent="-285750">
              <a:spcBef>
                <a:spcPts val="0"/>
              </a:spcBef>
              <a:spcAft>
                <a:spcPts val="0"/>
              </a:spcAft>
              <a:buFont typeface="Arial" panose="020B0604020202020204" pitchFamily="34" charset="0"/>
              <a:buChar char="•"/>
            </a:pPr>
            <a:endParaRPr lang="en-US" sz="1400" kern="100" dirty="0">
              <a:effectLst/>
              <a:latin typeface="+mn-lt"/>
              <a:ea typeface="Arial" panose="020B0604020202020204" pitchFamily="34" charset="0"/>
              <a:cs typeface="Arial" panose="020B0604020202020204" pitchFamily="34" charset="0"/>
            </a:endParaRPr>
          </a:p>
          <a:p>
            <a:pPr marL="4445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00" dirty="0">
                <a:solidFill>
                  <a:schemeClr val="tx1"/>
                </a:solidFill>
                <a:effectLst/>
              </a:rPr>
              <a:t>Are there direct, or indirect, limits on the amount of income a participant can receive?</a:t>
            </a:r>
            <a:endParaRPr lang="en-US" sz="1400" kern="100" dirty="0">
              <a:effectLst/>
              <a:latin typeface="+mn-lt"/>
              <a:ea typeface="Arial" panose="020B0604020202020204" pitchFamily="34" charset="0"/>
              <a:cs typeface="Arial" panose="020B0604020202020204" pitchFamily="34" charset="0"/>
            </a:endParaRPr>
          </a:p>
          <a:p>
            <a:pPr marL="44450" marR="0" indent="0">
              <a:spcBef>
                <a:spcPts val="0"/>
              </a:spcBef>
              <a:spcAft>
                <a:spcPts val="0"/>
              </a:spcAft>
              <a:buFont typeface="Arial" panose="020B0604020202020204" pitchFamily="34" charset="0"/>
              <a:buNone/>
            </a:pPr>
            <a:r>
              <a:rPr lang="en-US" sz="1400" kern="100" dirty="0">
                <a:effectLst/>
                <a:latin typeface="+mn-lt"/>
                <a:ea typeface="Arial" panose="020B0604020202020204" pitchFamily="34" charset="0"/>
                <a:cs typeface="Arial" panose="020B0604020202020204" pitchFamily="34" charset="0"/>
              </a:rPr>
              <a:t>If a GMWB is being utilized, is there a cap on the benefit base? Is the benefit base periodically high watermarked?</a:t>
            </a:r>
          </a:p>
          <a:p>
            <a:pPr marL="44450" marR="0" indent="0">
              <a:spcBef>
                <a:spcPts val="0"/>
              </a:spcBef>
              <a:spcAft>
                <a:spcPts val="0"/>
              </a:spcAft>
              <a:buFont typeface="Arial" panose="020B0604020202020204" pitchFamily="34" charset="0"/>
              <a:buNone/>
            </a:pPr>
            <a:endParaRPr lang="en-US" sz="1400" kern="100" dirty="0">
              <a:effectLst/>
              <a:latin typeface="+mn-lt"/>
              <a:ea typeface="Arial" panose="020B0604020202020204" pitchFamily="34" charset="0"/>
              <a:cs typeface="Arial" panose="020B0604020202020204" pitchFamily="34" charset="0"/>
            </a:endParaRPr>
          </a:p>
          <a:p>
            <a:pPr marL="44450" marR="0" lvl="0" indent="0" algn="l" defTabSz="5094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00" dirty="0">
                <a:solidFill>
                  <a:schemeClr val="tx1"/>
                </a:solidFill>
                <a:effectLst/>
              </a:rPr>
              <a:t>Does the participant have flexibility when it comes to electing lifetime income?</a:t>
            </a:r>
            <a:endParaRPr lang="en-US" sz="1400" b="1" kern="100" dirty="0">
              <a:effectLst/>
              <a:latin typeface="+mn-lt"/>
              <a:ea typeface="Arial" panose="020B0604020202020204" pitchFamily="34" charset="0"/>
              <a:cs typeface="Arial" panose="020B0604020202020204" pitchFamily="34" charset="0"/>
            </a:endParaRPr>
          </a:p>
          <a:p>
            <a:pPr marL="44450" marR="0" indent="0">
              <a:spcBef>
                <a:spcPts val="0"/>
              </a:spcBef>
              <a:spcAft>
                <a:spcPts val="0"/>
              </a:spcAft>
              <a:buFont typeface="Arial" panose="020B0604020202020204" pitchFamily="34" charset="0"/>
              <a:buNone/>
            </a:pPr>
            <a:r>
              <a:rPr lang="en-US" sz="1400" kern="100" dirty="0">
                <a:effectLst/>
                <a:latin typeface="+mn-lt"/>
                <a:ea typeface="Arial" panose="020B0604020202020204" pitchFamily="34" charset="0"/>
                <a:cs typeface="Arial" panose="020B0604020202020204" pitchFamily="34" charset="0"/>
              </a:rPr>
              <a:t>Can the participant choose not to elect income? </a:t>
            </a:r>
          </a:p>
          <a:p>
            <a:pPr marL="0" marR="0">
              <a:spcBef>
                <a:spcPts val="1800"/>
              </a:spcBef>
              <a:spcAft>
                <a:spcPts val="0"/>
              </a:spcAft>
            </a:pPr>
            <a:endParaRPr lang="en-US" sz="1400" kern="100" dirty="0">
              <a:effectLst/>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5</a:t>
            </a:fld>
            <a:endParaRPr lang="en-US"/>
          </a:p>
        </p:txBody>
      </p:sp>
    </p:spTree>
    <p:extLst>
      <p:ext uri="{BB962C8B-B14F-4D97-AF65-F5344CB8AC3E}">
        <p14:creationId xmlns:p14="http://schemas.microsoft.com/office/powerpoint/2010/main" val="125816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b="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 there a specific income election window?</a:t>
            </a:r>
            <a:endParaRPr lang="en-US" sz="1400" b="1"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kern="100" dirty="0">
                <a:solidFill>
                  <a:srgbClr val="948A54"/>
                </a:solidFill>
                <a:effectLst/>
                <a:latin typeface="Calibri" panose="020F0502020204030204" pitchFamily="34" charset="0"/>
                <a:ea typeface="Arial" panose="020B0604020202020204" pitchFamily="34" charset="0"/>
                <a:cs typeface="Arial" panose="020B0604020202020204" pitchFamily="34" charset="0"/>
              </a:rPr>
              <a:t>Must the participant elect the income benefit within a specific timeframe? Or does the benefit automatically begin at a certain date/age?</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b="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What are the benefits of having exposure to the lifetime income component during the accumulation phase?</a:t>
            </a:r>
            <a:endParaRPr lang="en-US" sz="1400" b="1"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kern="100" dirty="0">
                <a:solidFill>
                  <a:srgbClr val="948A54"/>
                </a:solidFill>
                <a:effectLst/>
                <a:latin typeface="Calibri" panose="020F0502020204030204" pitchFamily="34" charset="0"/>
                <a:ea typeface="Arial" panose="020B0604020202020204" pitchFamily="34" charset="0"/>
                <a:cs typeface="Arial" panose="020B0604020202020204" pitchFamily="34" charset="0"/>
              </a:rPr>
              <a:t>Does the lifetime income component have a guaranteed minimum crediting rate? Is the exposure protected from losing value?</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b="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Can the lifetime income payments increase in retirement?</a:t>
            </a:r>
            <a:endParaRPr lang="en-US" sz="1400" b="1"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400" kern="100" dirty="0">
                <a:solidFill>
                  <a:srgbClr val="948A54"/>
                </a:solidFill>
                <a:effectLst/>
                <a:latin typeface="Calibri" panose="020F0502020204030204" pitchFamily="34" charset="0"/>
                <a:ea typeface="Arial" panose="020B0604020202020204" pitchFamily="34" charset="0"/>
                <a:cs typeface="Arial" panose="020B0604020202020204" pitchFamily="34" charset="0"/>
              </a:rPr>
              <a:t>re there cost of living adjustments or other forms of increases in retirement?</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b="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Are the TDF fees competitive?</a:t>
            </a:r>
            <a:endParaRPr lang="en-US" sz="1400" b="1"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kern="100" dirty="0">
                <a:solidFill>
                  <a:srgbClr val="948A54"/>
                </a:solidFill>
                <a:effectLst/>
                <a:latin typeface="Calibri" panose="020F0502020204030204" pitchFamily="34" charset="0"/>
                <a:ea typeface="Arial" panose="020B0604020202020204" pitchFamily="34" charset="0"/>
                <a:cs typeface="Arial" panose="020B0604020202020204" pitchFamily="34" charset="0"/>
              </a:rPr>
              <a:t>Is there an additional cost to include lifetime income? How might the additional layer of fees impact savings and income in retirement?</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endParaRPr lang="en-US" sz="1400" kern="1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b="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Is the TDF and the income benefit portable?</a:t>
            </a:r>
            <a:endParaRPr lang="en-US" sz="1400" b="1"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kern="100" dirty="0">
                <a:solidFill>
                  <a:srgbClr val="948A54"/>
                </a:solidFill>
                <a:effectLst/>
                <a:latin typeface="Calibri" panose="020F0502020204030204" pitchFamily="34" charset="0"/>
                <a:ea typeface="Arial" panose="020B0604020202020204" pitchFamily="34" charset="0"/>
                <a:cs typeface="Arial" panose="020B0604020202020204" pitchFamily="34" charset="0"/>
              </a:rPr>
              <a:t>Plan-level portable? Participant-level portable?</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400"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endParaRPr lang="en-US" sz="1400" kern="100" dirty="0">
              <a:effectLst/>
              <a:latin typeface="Arial" panose="020B0604020202020204" pitchFamily="34" charset="0"/>
              <a:ea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a:spcBef>
                <a:spcPts val="0"/>
              </a:spcBef>
              <a:spcAft>
                <a:spcPts val="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In considering this list, and their approach more broadly, plan sponsors should keep in mind that target date products can be different in meaningful ways, so they should thoroughly document their decision-making process.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Given the demand for lifetime income, there is opportunity for plan sponsors to provide a more secure retirement for employees. Guaranteed income solutions packaged in a TDF can be a relatively simple and cost-efficient way to do so. For sponsors that choose this option, following a few principles and answering some key questions will prepare them to successfully integrate lifetime income benefits into a TDF.</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6</a:t>
            </a:fld>
            <a:endParaRPr lang="en-US"/>
          </a:p>
        </p:txBody>
      </p:sp>
    </p:spTree>
    <p:extLst>
      <p:ext uri="{BB962C8B-B14F-4D97-AF65-F5344CB8AC3E}">
        <p14:creationId xmlns:p14="http://schemas.microsoft.com/office/powerpoint/2010/main" val="391036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F44B-C367-AC45-8ED1-DB5A0EF77DB2}" type="slidenum">
              <a:rPr lang="en-US" smtClean="0"/>
              <a:pPr/>
              <a:t>7</a:t>
            </a:fld>
            <a:endParaRPr lang="en-US"/>
          </a:p>
        </p:txBody>
      </p:sp>
    </p:spTree>
    <p:extLst>
      <p:ext uri="{BB962C8B-B14F-4D97-AF65-F5344CB8AC3E}">
        <p14:creationId xmlns:p14="http://schemas.microsoft.com/office/powerpoint/2010/main" val="377399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15"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sp>
        <p:nvSpPr>
          <p:cNvPr id="2" name="Title 1"/>
          <p:cNvSpPr>
            <a:spLocks noGrp="1"/>
          </p:cNvSpPr>
          <p:nvPr>
            <p:ph type="ctrTitle"/>
          </p:nvPr>
        </p:nvSpPr>
        <p:spPr>
          <a:xfrm>
            <a:off x="2302039" y="1752600"/>
            <a:ext cx="9938328" cy="3150193"/>
          </a:xfrm>
        </p:spPr>
        <p:txBody>
          <a:bodyPr lIns="0" tIns="0" rIns="0" bIns="0" anchor="t">
            <a:noAutofit/>
          </a:bodyPr>
          <a:lstStyle>
            <a:lvl1pPr algn="l">
              <a:spcAft>
                <a:spcPts val="600"/>
              </a:spcAft>
              <a:defRPr sz="4400" b="1">
                <a:solidFill>
                  <a:schemeClr val="bg1"/>
                </a:solidFill>
                <a:latin typeface="+mn-lt"/>
              </a:defRPr>
            </a:lvl1pPr>
          </a:lstStyle>
          <a:p>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30" y="89903"/>
            <a:ext cx="3327400" cy="1626728"/>
          </a:xfrm>
          <a:prstGeom prst="rect">
            <a:avLst/>
          </a:prstGeom>
        </p:spPr>
      </p:pic>
      <p:sp>
        <p:nvSpPr>
          <p:cNvPr id="14" name="Text Placeholder 14"/>
          <p:cNvSpPr txBox="1">
            <a:spLocks/>
          </p:cNvSpPr>
          <p:nvPr userDrawn="1"/>
        </p:nvSpPr>
        <p:spPr>
          <a:xfrm>
            <a:off x="3098800" y="6812280"/>
            <a:ext cx="10090150" cy="1021080"/>
          </a:xfrm>
          <a:prstGeom prst="rect">
            <a:avLst/>
          </a:prstGeom>
        </p:spPr>
        <p:txBody>
          <a:bodyPr lIns="0" tIns="0" rIns="0" bIns="0" anchor="ctr" anchorCtr="0"/>
          <a:lstStyle>
            <a:lvl1pPr marL="0" indent="0" algn="l" defTabSz="502920" rtl="0" eaLnBrk="1" latinLnBrk="0" hangingPunct="1">
              <a:lnSpc>
                <a:spcPct val="100000"/>
              </a:lnSpc>
              <a:spcBef>
                <a:spcPts val="0"/>
              </a:spcBef>
              <a:spcAft>
                <a:spcPts val="432"/>
              </a:spcAft>
              <a:buFont typeface="Arial"/>
              <a:buNone/>
              <a:defRPr sz="10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gn="r"/>
            <a:r>
              <a:rPr lang="en-US" sz="1000" b="1" kern="1200" cap="all" baseline="0" dirty="0">
                <a:solidFill>
                  <a:srgbClr val="BABCBC"/>
                </a:solidFill>
                <a:latin typeface="Arial Narrow" panose="020B0606020202030204" pitchFamily="34" charset="0"/>
                <a:ea typeface="+mn-ea"/>
                <a:cs typeface="+mn-cs"/>
              </a:rPr>
              <a:t>FOR FINANCIAL PROFESSIONAL USE ONLY. NOT FOR PUBLIC DISTRIBUTION AND NOT FOR USE BY RETAIL INVESTORS. PLEASE REFER TO DISCLOSURES FOR IMPORTANT INFORMATION.</a:t>
            </a:r>
          </a:p>
        </p:txBody>
      </p:sp>
    </p:spTree>
    <p:extLst>
      <p:ext uri="{BB962C8B-B14F-4D97-AF65-F5344CB8AC3E}">
        <p14:creationId xmlns:p14="http://schemas.microsoft.com/office/powerpoint/2010/main" val="29727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3056" y="2670048"/>
            <a:ext cx="7804726" cy="1049338"/>
          </a:xfrm>
        </p:spPr>
        <p:txBody>
          <a:bodyPr lIns="0" tIns="0" rIns="0" bIns="0" anchor="t">
            <a:noAutofit/>
          </a:bodyPr>
          <a:lstStyle>
            <a:lvl1pPr marL="12700" indent="0" algn="l" defTabSz="502920" rtl="0" eaLnBrk="1" latinLnBrk="0" hangingPunct="1">
              <a:buFont typeface="+mj-lt"/>
              <a:buNone/>
              <a:defRPr lang="en-US" sz="4000" b="1" kern="1200" spc="-10" baseline="0" dirty="0">
                <a:solidFill>
                  <a:schemeClr val="bg1"/>
                </a:solidFill>
                <a:latin typeface="Georgia"/>
                <a:ea typeface="+mj-ea"/>
                <a:cs typeface="Georgia"/>
              </a:defRPr>
            </a:lvl1pPr>
          </a:lstStyle>
          <a:p>
            <a:r>
              <a:rPr lang="en-US" dirty="0"/>
              <a:t>Divider Page</a:t>
            </a:r>
          </a:p>
        </p:txBody>
      </p:sp>
      <p:sp>
        <p:nvSpPr>
          <p:cNvPr id="4" name="Picture Placeholder 3"/>
          <p:cNvSpPr>
            <a:spLocks noGrp="1"/>
          </p:cNvSpPr>
          <p:nvPr>
            <p:ph type="pic" sz="quarter" idx="10"/>
          </p:nvPr>
        </p:nvSpPr>
        <p:spPr>
          <a:xfrm>
            <a:off x="0" y="0"/>
            <a:ext cx="13816584" cy="6811963"/>
          </a:xfrm>
          <a:ln>
            <a:noFill/>
          </a:ln>
        </p:spPr>
        <p:txBody>
          <a:bodyPr/>
          <a:lstStyle/>
          <a:p>
            <a:endParaRPr lang="en-US"/>
          </a:p>
        </p:txBody>
      </p:sp>
    </p:spTree>
    <p:extLst>
      <p:ext uri="{BB962C8B-B14F-4D97-AF65-F5344CB8AC3E}">
        <p14:creationId xmlns:p14="http://schemas.microsoft.com/office/powerpoint/2010/main" val="29099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B">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Larg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073" y="1755649"/>
            <a:ext cx="12561455" cy="4815995"/>
          </a:xfrm>
        </p:spPr>
        <p:txBody>
          <a:bodyPr lIns="0" tIns="0" rIns="0" bIns="0">
            <a:noAutofit/>
          </a:bodyPr>
          <a:lstStyle>
            <a:lvl1pPr marL="0" indent="0">
              <a:lnSpc>
                <a:spcPts val="3520"/>
              </a:lnSpc>
              <a:spcBef>
                <a:spcPts val="0"/>
              </a:spcBef>
              <a:buFont typeface="+mj-lt"/>
              <a:buNone/>
              <a:defRPr sz="2800" b="1">
                <a:solidFill>
                  <a:schemeClr val="tx2"/>
                </a:solidFill>
              </a:defRPr>
            </a:lvl1pPr>
            <a:lvl2pPr>
              <a:defRPr sz="2000">
                <a:solidFill>
                  <a:schemeClr val="tx2"/>
                </a:solidFill>
              </a:defRPr>
            </a:lvl2pPr>
          </a:lstStyle>
          <a:p>
            <a:pPr lvl="0"/>
            <a:r>
              <a:rPr lang="en-US" dirty="0"/>
              <a:t>Click to edit Master text styles</a:t>
            </a:r>
          </a:p>
          <a:p>
            <a:pPr lvl="1"/>
            <a:r>
              <a:rPr lang="en-US" dirty="0"/>
              <a:t>Second level</a:t>
            </a:r>
          </a:p>
        </p:txBody>
      </p:sp>
      <p:sp>
        <p:nvSpPr>
          <p:cNvPr id="18"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0" name="Text Placeholder 11"/>
          <p:cNvSpPr>
            <a:spLocks noGrp="1"/>
          </p:cNvSpPr>
          <p:nvPr>
            <p:ph type="body" sz="quarter" idx="11"/>
          </p:nvPr>
        </p:nvSpPr>
        <p:spPr>
          <a:xfrm>
            <a:off x="628073" y="6291072"/>
            <a:ext cx="12561455"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385013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3817600" cy="6816725"/>
          </a:xfrm>
          <a:ln>
            <a:noFill/>
          </a:ln>
        </p:spPr>
        <p:txBody>
          <a:bodyPr/>
          <a:lstStyle/>
          <a:p>
            <a:endParaRPr lang="en-US"/>
          </a:p>
        </p:txBody>
      </p:sp>
      <p:sp>
        <p:nvSpPr>
          <p:cNvPr id="3" name="object 4"/>
          <p:cNvSpPr/>
          <p:nvPr userDrawn="1"/>
        </p:nvSpPr>
        <p:spPr>
          <a:xfrm>
            <a:off x="8356600" y="-7407"/>
            <a:ext cx="5461000" cy="6817782"/>
          </a:xfrm>
          <a:custGeom>
            <a:avLst/>
            <a:gdLst/>
            <a:ahLst/>
            <a:cxnLst/>
            <a:rect l="l" t="t" r="r" b="b"/>
            <a:pathLst>
              <a:path w="4131945" h="5836920">
                <a:moveTo>
                  <a:pt x="0" y="5836920"/>
                </a:moveTo>
                <a:lnTo>
                  <a:pt x="4131779" y="5836920"/>
                </a:lnTo>
                <a:lnTo>
                  <a:pt x="4131779" y="0"/>
                </a:lnTo>
                <a:lnTo>
                  <a:pt x="0" y="0"/>
                </a:lnTo>
                <a:lnTo>
                  <a:pt x="0" y="5836920"/>
                </a:lnTo>
                <a:close/>
              </a:path>
            </a:pathLst>
          </a:custGeom>
          <a:solidFill>
            <a:srgbClr val="F1F1F1">
              <a:alpha val="91998"/>
            </a:srgbClr>
          </a:solidFill>
        </p:spPr>
        <p:txBody>
          <a:bodyPr wrap="square" lIns="0" tIns="0" rIns="0" bIns="0" rtlCol="0"/>
          <a:lstStyle/>
          <a:p>
            <a:endParaRPr/>
          </a:p>
        </p:txBody>
      </p:sp>
      <p:sp>
        <p:nvSpPr>
          <p:cNvPr id="2" name="Title 1"/>
          <p:cNvSpPr>
            <a:spLocks noGrp="1"/>
          </p:cNvSpPr>
          <p:nvPr>
            <p:ph type="title"/>
          </p:nvPr>
        </p:nvSpPr>
        <p:spPr>
          <a:xfrm>
            <a:off x="8890000" y="1752600"/>
            <a:ext cx="3918528" cy="3637464"/>
          </a:xfrm>
        </p:spPr>
        <p:txBody>
          <a:bodyPr/>
          <a:lstStyle/>
          <a:p>
            <a:r>
              <a:rPr lang="en-US"/>
              <a:t>Click to edit Master title style</a:t>
            </a:r>
          </a:p>
        </p:txBody>
      </p:sp>
    </p:spTree>
    <p:extLst>
      <p:ext uri="{BB962C8B-B14F-4D97-AF65-F5344CB8AC3E}">
        <p14:creationId xmlns:p14="http://schemas.microsoft.com/office/powerpoint/2010/main" val="36140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A">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755648"/>
            <a:ext cx="12561455" cy="4815996"/>
          </a:xfrm>
        </p:spPr>
        <p:txBody>
          <a:bodyPr lIns="0" tIns="0" rIns="0" bIns="0">
            <a:noAutofit/>
          </a:bodyPr>
          <a:lstStyle>
            <a:lvl1pPr marL="0" indent="0">
              <a:lnSpc>
                <a:spcPct val="100000"/>
              </a:lnSpc>
              <a:spcBef>
                <a:spcPts val="0"/>
              </a:spcBef>
              <a:buFont typeface="+mj-lt"/>
              <a:buNone/>
              <a:defRPr sz="2400">
                <a:solidFill>
                  <a:schemeClr val="accent3"/>
                </a:solidFill>
              </a:defRPr>
            </a:lvl1pPr>
            <a:lvl2pPr>
              <a:lnSpc>
                <a:spcPct val="100000"/>
              </a:lnSpc>
              <a:defRPr baseline="0">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baseline="0">
                <a:solidFill>
                  <a:schemeClr val="tx2"/>
                </a:solidFill>
              </a:defRPr>
            </a:lvl5pPr>
            <a:lvl6pPr marL="804863" indent="-233363">
              <a:lnSpc>
                <a:spcPct val="100000"/>
              </a:lnSpc>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2" name="Text Placeholder 11">
            <a:extLst>
              <a:ext uri="{FF2B5EF4-FFF2-40B4-BE49-F238E27FC236}">
                <a16:creationId xmlns:a16="http://schemas.microsoft.com/office/drawing/2014/main" id="{4534953F-0D6E-6E73-27C1-B07127B130D4}"/>
              </a:ext>
            </a:extLst>
          </p:cNvPr>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43096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1" name="Text Placeholder 11"/>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8246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628073" y="1752601"/>
            <a:ext cx="12561455" cy="4922043"/>
          </a:xfrm>
          <a:ln>
            <a:noFill/>
          </a:ln>
        </p:spPr>
        <p:txBody>
          <a:bodyPr numCol="2" spcCol="228600">
            <a:noAutofit/>
          </a:bodyPr>
          <a:lstStyle>
            <a:lvl1pPr marL="0" indent="0">
              <a:lnSpc>
                <a:spcPct val="100000"/>
              </a:lnSpc>
              <a:spcBef>
                <a:spcPts val="600"/>
              </a:spcBef>
              <a:spcAft>
                <a:spcPts val="600"/>
              </a:spcAft>
              <a:buFontTx/>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0" indent="0">
              <a:lnSpc>
                <a:spcPct val="100000"/>
              </a:lnSpc>
              <a:spcBef>
                <a:spcPts val="600"/>
              </a:spcBef>
              <a:spcAft>
                <a:spcPts val="600"/>
              </a:spcAft>
              <a:buClr>
                <a:schemeClr val="tx2"/>
              </a:buClr>
              <a:buFontTx/>
              <a:buNone/>
              <a:defRPr sz="1200" b="0" baseline="0">
                <a:solidFill>
                  <a:schemeClr val="tx1">
                    <a:lumMod val="50000"/>
                    <a:lumOff val="50000"/>
                  </a:schemeClr>
                </a:solidFill>
                <a:latin typeface="Arial" panose="020B0604020202020204" pitchFamily="34" charset="0"/>
                <a:cs typeface="Arial" panose="020B0604020202020204" pitchFamily="34" charset="0"/>
              </a:defRPr>
            </a:lvl2pPr>
            <a:lvl3pPr>
              <a:buFont typeface="Wingdings" charset="2"/>
              <a:buChar char="§"/>
              <a:defRPr>
                <a:solidFill>
                  <a:srgbClr val="2D4769"/>
                </a:solidFill>
              </a:defRPr>
            </a:lvl3pPr>
            <a:lvl4pPr>
              <a:buFontTx/>
              <a:buNone/>
              <a:defRPr>
                <a:solidFill>
                  <a:srgbClr val="2D4769"/>
                </a:solidFill>
              </a:defRPr>
            </a:lvl4pPr>
            <a:lvl5pPr>
              <a:buFontTx/>
              <a:buNone/>
              <a:defRPr>
                <a:solidFill>
                  <a:srgbClr val="2D4769"/>
                </a:solidFill>
              </a:defRPr>
            </a:lvl5pPr>
          </a:lstStyle>
          <a:p>
            <a:pPr lvl="0"/>
            <a:r>
              <a:rPr lang="en-US" dirty="0"/>
              <a:t>Click to edit 10 </a:t>
            </a:r>
            <a:r>
              <a:rPr lang="en-US" dirty="0" err="1"/>
              <a:t>pt</a:t>
            </a:r>
            <a:r>
              <a:rPr lang="en-US" dirty="0"/>
              <a:t> disclosure</a:t>
            </a:r>
          </a:p>
          <a:p>
            <a:pPr lvl="1"/>
            <a:r>
              <a:rPr lang="en-US" dirty="0"/>
              <a:t>Second Level to edit 12 </a:t>
            </a:r>
            <a:r>
              <a:rPr lang="en-US" dirty="0" err="1"/>
              <a:t>pt</a:t>
            </a:r>
            <a:r>
              <a:rPr lang="en-US" dirty="0"/>
              <a:t> disclosure</a:t>
            </a:r>
          </a:p>
        </p:txBody>
      </p:sp>
      <p:sp>
        <p:nvSpPr>
          <p:cNvPr id="9" name="Text Placeholder 8"/>
          <p:cNvSpPr>
            <a:spLocks noGrp="1"/>
          </p:cNvSpPr>
          <p:nvPr>
            <p:ph type="body" sz="quarter" idx="20" hasCustomPrompt="1"/>
          </p:nvPr>
        </p:nvSpPr>
        <p:spPr>
          <a:xfrm rot="16200000">
            <a:off x="12337175" y="5588863"/>
            <a:ext cx="1981202" cy="190359"/>
          </a:xfrm>
        </p:spPr>
        <p:txBody>
          <a:bodyPr>
            <a:noAutofit/>
          </a:bodyPr>
          <a:lstStyle>
            <a:lvl1pPr marL="0" indent="0">
              <a:lnSpc>
                <a:spcPct val="100000"/>
              </a:lnSpc>
              <a:spcAft>
                <a:spcPts val="0"/>
              </a:spcAft>
              <a:buNone/>
              <a:defRPr sz="700" b="0" baseline="0">
                <a:solidFill>
                  <a:srgbClr val="8A8A8D"/>
                </a:solidFill>
                <a:latin typeface="Arial Narrow" panose="020B0606020202030204" pitchFamily="34" charset="0"/>
                <a:cs typeface="Adobe Gurmukhi" panose="01010101010101010101" pitchFamily="50" charset="0"/>
              </a:defRPr>
            </a:lvl1pPr>
            <a:lvl2pPr marL="218807" indent="0">
              <a:buNone/>
              <a:defRPr sz="582"/>
            </a:lvl2pPr>
            <a:lvl3pPr marL="437613" indent="0">
              <a:buNone/>
              <a:defRPr sz="582"/>
            </a:lvl3pPr>
            <a:lvl4pPr marL="610193" indent="0">
              <a:buNone/>
              <a:defRPr sz="582"/>
            </a:lvl4pPr>
            <a:lvl5pPr marL="781232" indent="0">
              <a:buNone/>
              <a:defRPr sz="582"/>
            </a:lvl5pPr>
          </a:lstStyle>
          <a:p>
            <a:pPr lvl="0"/>
            <a:r>
              <a:rPr lang="en-US" dirty="0"/>
              <a:t>Click to insert code</a:t>
            </a:r>
          </a:p>
        </p:txBody>
      </p:sp>
      <p:sp>
        <p:nvSpPr>
          <p:cNvPr id="10" name="Title Placeholder 1"/>
          <p:cNvSpPr>
            <a:spLocks noGrp="1"/>
          </p:cNvSpPr>
          <p:nvPr>
            <p:ph type="title"/>
          </p:nvPr>
        </p:nvSpPr>
        <p:spPr>
          <a:xfrm>
            <a:off x="628073" y="630937"/>
            <a:ext cx="12859157" cy="1035139"/>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557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543D-F9FC-C303-D701-42E1511F8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30BB2-8932-9F70-432F-153D710CA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2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EEE"/>
        </a:solidFill>
        <a:effectLst/>
      </p:bgPr>
    </p:bg>
    <p:spTree>
      <p:nvGrpSpPr>
        <p:cNvPr id="1" name=""/>
        <p:cNvGrpSpPr/>
        <p:nvPr/>
      </p:nvGrpSpPr>
      <p:grpSpPr>
        <a:xfrm>
          <a:off x="0" y="0"/>
          <a:ext cx="0" cy="0"/>
          <a:chOff x="0" y="0"/>
          <a:chExt cx="0" cy="0"/>
        </a:xfrm>
      </p:grpSpPr>
      <p:sp>
        <p:nvSpPr>
          <p:cNvPr id="17"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901899139"/>
              </p:ext>
            </p:extLst>
          </p:nvPr>
        </p:nvGraphicFramePr>
        <p:xfrm>
          <a:off x="2182" y="1589"/>
          <a:ext cx="2180"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82" y="1589"/>
                        <a:ext cx="2180" cy="1587"/>
                      </a:xfrm>
                      <a:prstGeom prst="rect">
                        <a:avLst/>
                      </a:prstGeom>
                    </p:spPr>
                  </p:pic>
                </p:oleObj>
              </mc:Fallback>
            </mc:AlternateContent>
          </a:graphicData>
        </a:graphic>
      </p:graphicFrame>
      <p:sp>
        <p:nvSpPr>
          <p:cNvPr id="6" name="Rectangle 5" hidden="1"/>
          <p:cNvSpPr/>
          <p:nvPr userDrawn="1">
            <p:custDataLst>
              <p:tags r:id="rId12"/>
            </p:custDataLst>
          </p:nvPr>
        </p:nvSpPr>
        <p:spPr>
          <a:xfrm>
            <a:off x="0" y="0"/>
            <a:ext cx="158750" cy="158750"/>
          </a:xfrm>
          <a:prstGeom prst="rect">
            <a:avLst/>
          </a:prstGeom>
          <a:no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eaLnBrk="1">
              <a:lnSpc>
                <a:spcPct val="100000"/>
              </a:lnSpc>
              <a:spcBef>
                <a:spcPct val="0"/>
              </a:spcBef>
              <a:spcAft>
                <a:spcPct val="0"/>
              </a:spcAft>
            </a:pPr>
            <a:endParaRPr lang="en-US" sz="3200" b="1"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628073" y="629736"/>
            <a:ext cx="12561455" cy="81934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28073" y="1755649"/>
            <a:ext cx="12561455" cy="41879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900" dirty="0"/>
              <a:t>Sixth level</a:t>
            </a:r>
            <a:endParaRPr lang="en-US" dirty="0"/>
          </a:p>
        </p:txBody>
      </p:sp>
      <p:sp>
        <p:nvSpPr>
          <p:cNvPr id="14" name="TextBox 13"/>
          <p:cNvSpPr txBox="1"/>
          <p:nvPr/>
        </p:nvSpPr>
        <p:spPr>
          <a:xfrm>
            <a:off x="12826924" y="7218462"/>
            <a:ext cx="362603" cy="300786"/>
          </a:xfrm>
          <a:prstGeom prst="rect">
            <a:avLst/>
          </a:prstGeom>
          <a:noFill/>
        </p:spPr>
        <p:txBody>
          <a:bodyPr wrap="square" lIns="0" tIns="0" rIns="0" bIns="0" rtlCol="0">
            <a:noAutofit/>
          </a:bodyPr>
          <a:lstStyle/>
          <a:p>
            <a:pPr algn="r"/>
            <a:fld id="{5463D488-B33C-44D1-8C6D-19E9BAD2ABCF}" type="slidenum">
              <a:rPr lang="en-US" sz="1600" b="0" smtClean="0">
                <a:solidFill>
                  <a:schemeClr val="bg1"/>
                </a:solidFill>
                <a:latin typeface="Georgia" charset="0"/>
                <a:ea typeface="Georgia" charset="0"/>
                <a:cs typeface="Georgia" charset="0"/>
              </a:rPr>
              <a:pPr algn="r"/>
              <a:t>‹#›</a:t>
            </a:fld>
            <a:endParaRPr lang="en-US" sz="1600" b="0" dirty="0">
              <a:solidFill>
                <a:schemeClr val="bg1"/>
              </a:solidFill>
              <a:latin typeface="Georgia" charset="0"/>
              <a:ea typeface="Georgia" charset="0"/>
              <a:cs typeface="Georgia" charset="0"/>
            </a:endParaRPr>
          </a:p>
        </p:txBody>
      </p:sp>
      <p:pic>
        <p:nvPicPr>
          <p:cNvPr id="5" name="Picture 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7" name="TextBox 6" hidden="1"/>
          <p:cNvSpPr txBox="1"/>
          <p:nvPr userDrawn="1">
            <p:custDataLst>
              <p:tags r:id="rId13"/>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gorave6301merpalert</a:t>
            </a:r>
            <a:endParaRPr lang="en-US" sz="2000" dirty="0" err="1">
              <a:solidFill>
                <a:schemeClr val="bg2"/>
              </a:solidFill>
            </a:endParaRPr>
          </a:p>
        </p:txBody>
      </p:sp>
      <p:pic>
        <p:nvPicPr>
          <p:cNvPr id="18" name="Picture 1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4816" y="6797040"/>
            <a:ext cx="2154977" cy="1051560"/>
          </a:xfrm>
          <a:prstGeom prst="rect">
            <a:avLst/>
          </a:prstGeom>
        </p:spPr>
      </p:pic>
      <p:sp>
        <p:nvSpPr>
          <p:cNvPr id="10" name="TextBox 9" hidden="1"/>
          <p:cNvSpPr txBox="1"/>
          <p:nvPr userDrawn="1">
            <p:custDataLst>
              <p:tags r:id="rId14"/>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wryged201kastsk : {LikelihoodValues:{HC:0.09,C:0.55,I:0.18,P:0.18},Classification:Confidential,Keywords:[1:1,6:1,7:1,8:1,123:3,133:1,223:3,252:9,307:1,361:1,407:1,426:1,451:1,517:1,598:8,608:4,610:1,674:1,1027:4,1028:1,1087:1,1137:1,1501:3,1916:1,2086:9,2107:1,2115:1,2280:1,2413:1,2433:1,2458:1,2868:12,2878:1,3189:1,3294:1,3907:1,3964:2,4139:1,4170:1,4179:4,4352:2,4446:21,4467:1,4604:1,4789:1,4857:1,4859:1,5312:1,5434:1,5460:1,5666:1,5809:1,5967:28,6239:1,6357:1,6372:1,6396:1,6453:1,6533:2,6600:1,6690:2,6692:4,6727:1,6760:1,6856:1,7091:1,7225:6,7487:1,8150:1,8158:9,8395:1,8569:1,8756:2,8912:1,8946:1,9070:1,9367:1,9472:1,9798:1,9989:1,10030:1,10035:2,10036:2,10453:5,10489:1,10847:1,11000:1,11015:1,11033:1,11053:1,11207:1,11225:1,11296:1,11469:15,11599:2,11681:3,11695:1,11741:1,12182:1,12232:1,12665:1,12735:4,12847:1,12936:1,13169:2,13286:2,13291:1,13820:1,13903:2,14033:2,14153:1,14185:1,14221:2,14338:7,14352:1,14711:1,15042:1,15089:1,15090:1,15195:1,15424:1,15456:1,15591:1,15592:12,15597:1,15619:1,16536:1,17170:2,17564:1,17795:1,18001:1,18033:1,18140:1,18298:1,18315:1,18363:1,18731:1,18738:1,18794:1,18889:1,18996:1,19136:1,19237:1,19248:5,19502:1,19606:1,20143:1,20268:1,20553:1,21133:4,21218:2,21256:1,21299:1,21696:1,22120:1,22166:1,22287:1,22405:2,22407:4,22594:1,22645:6,22657:1,22670:3,22911:1,22913:4,23069:1,23100:3,23281:1,23589:1,23595:1,23599:1,23610:1,23619:2,23802:1,23998:2,24005:3,24025:2,24235:1,24267:1,24269:1,24291:5,24497:3,24596:1,24714:1,24803:2,24813:1,24843:1,24847:1,24853:2,24975:1,25009:4,25010:2,25014:1,25296:2,25636:2,25780:2,25900:1,26210:12,26255:1,26285:1,26411:3,26479:1,26546:2,26566:1,26641:1,26648:1,26657:2,26662:1,26666:5,26714:8,26970:2,27084:1,27501:1,27810:1,27964:1,28237:1,28266:2,28275:1,28331:1,28462:1,28466:7,28483:1,28764:1,29343:1,29387:1,29402:1,29486:2,29568:1,29578:2,29609:1,29998:1,30008:1,30090:1,30257:1,30282:1,30330:1,30475:1,30502:1,30623:1,30954:1,30970:1,31236:1,31316:1,31356:2,31437:1,31738:2,31984:2,32017:3,32156:3,32166:2,32184:4,32186:1,32189:1,32202:4,32389:1,32407:1,32611:1,32807:1,32923:1,33403:4,34321:3,34903:2,34939:2,35145:1,35202:3,35228:3]}</a:t>
            </a:r>
            <a:endParaRPr lang="en-US" sz="2000" dirty="0" err="1">
              <a:solidFill>
                <a:schemeClr val="bg2"/>
              </a:solidFill>
            </a:endParaRPr>
          </a:p>
        </p:txBody>
      </p:sp>
      <p:sp>
        <p:nvSpPr>
          <p:cNvPr id="13" name="Text Placeholder 3"/>
          <p:cNvSpPr txBox="1">
            <a:spLocks/>
          </p:cNvSpPr>
          <p:nvPr userDrawn="1"/>
        </p:nvSpPr>
        <p:spPr>
          <a:xfrm>
            <a:off x="5156200" y="7218462"/>
            <a:ext cx="7614574" cy="266154"/>
          </a:xfrm>
          <a:prstGeom prst="rect">
            <a:avLst/>
          </a:prstGeom>
        </p:spPr>
        <p:txBody>
          <a:bodyPr lIns="0" tIns="0" rIns="0" bIns="0"/>
          <a:lstStyle>
            <a:lvl1pPr marL="0" indent="0" algn="r" defTabSz="502920" rtl="0" eaLnBrk="1" latinLnBrk="0" hangingPunct="1">
              <a:lnSpc>
                <a:spcPct val="100000"/>
              </a:lnSpc>
              <a:spcBef>
                <a:spcPts val="0"/>
              </a:spcBef>
              <a:spcAft>
                <a:spcPts val="0"/>
              </a:spcAft>
              <a:buFont typeface="Arial"/>
              <a:buNone/>
              <a:defRPr sz="1200" i="1" kern="1200" baseline="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sz="1400" b="1" i="0" dirty="0">
                <a:solidFill>
                  <a:schemeClr val="accent6"/>
                </a:solidFill>
              </a:rPr>
              <a:t>Implementing lifetime income: Moving from the why to the how</a:t>
            </a:r>
            <a:endParaRPr lang="en-US" sz="1400" b="1" i="0" dirty="0">
              <a:solidFill>
                <a:srgbClr val="C3D62E"/>
              </a:solidFill>
            </a:endParaRPr>
          </a:p>
        </p:txBody>
      </p:sp>
    </p:spTree>
    <p:extLst>
      <p:ext uri="{BB962C8B-B14F-4D97-AF65-F5344CB8AC3E}">
        <p14:creationId xmlns:p14="http://schemas.microsoft.com/office/powerpoint/2010/main" val="1483667998"/>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755" r:id="rId3"/>
    <p:sldLayoutId id="2147483690" r:id="rId4"/>
    <p:sldLayoutId id="2147483756" r:id="rId5"/>
    <p:sldLayoutId id="2147483664" r:id="rId6"/>
    <p:sldLayoutId id="2147483680" r:id="rId7"/>
    <p:sldLayoutId id="2147483685" r:id="rId8"/>
    <p:sldLayoutId id="2147483758" r:id="rId9"/>
  </p:sldLayoutIdLst>
  <p:hf hdr="0" ftr="0"/>
  <p:txStyles>
    <p:titleStyle>
      <a:lvl1pPr algn="l" defTabSz="502920" rtl="0" eaLnBrk="1" latinLnBrk="0" hangingPunct="1">
        <a:spcBef>
          <a:spcPct val="0"/>
        </a:spcBef>
        <a:buNone/>
        <a:defRPr sz="3200" b="1" kern="1200">
          <a:solidFill>
            <a:schemeClr val="accent3"/>
          </a:solidFill>
          <a:latin typeface="+mj-lt"/>
          <a:ea typeface="+mj-ea"/>
          <a:cs typeface="+mj-cs"/>
        </a:defRPr>
      </a:lvl1pPr>
    </p:titleStyle>
    <p:bodyStyle>
      <a:lvl1pPr marL="0" indent="0" algn="l" defTabSz="502920" rtl="0" eaLnBrk="1" latinLnBrk="0" hangingPunct="1">
        <a:lnSpc>
          <a:spcPct val="100000"/>
        </a:lnSpc>
        <a:spcBef>
          <a:spcPts val="0"/>
        </a:spcBef>
        <a:spcAft>
          <a:spcPts val="432"/>
        </a:spcAft>
        <a:buFont typeface="Arial"/>
        <a:buNone/>
        <a:defRPr sz="2400" kern="1200">
          <a:solidFill>
            <a:schemeClr val="accent3"/>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guide id="3" orient="horz" pos="1104" userDrawn="1">
          <p15:clr>
            <a:srgbClr val="F26B43"/>
          </p15:clr>
        </p15:guide>
        <p15:guide id="4" orient="horz" pos="4547" userDrawn="1">
          <p15:clr>
            <a:srgbClr val="F26B43"/>
          </p15:clr>
        </p15:guide>
        <p15:guide id="5" pos="396" userDrawn="1">
          <p15:clr>
            <a:srgbClr val="F26B43"/>
          </p15:clr>
        </p15:guide>
        <p15:guide id="6" pos="8308" userDrawn="1">
          <p15:clr>
            <a:srgbClr val="F26B43"/>
          </p15:clr>
        </p15:guide>
        <p15:guide id="7" orient="horz" pos="394" userDrawn="1">
          <p15:clr>
            <a:srgbClr val="F26B43"/>
          </p15:clr>
        </p15:guide>
        <p15:guide id="8" pos="4454" userDrawn="1">
          <p15:clr>
            <a:srgbClr val="F26B43"/>
          </p15:clr>
        </p15:guide>
        <p15:guide id="9" pos="42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7538CA-A10E-1648-4E55-283EF23EDC66}"/>
              </a:ext>
            </a:extLst>
          </p:cNvPr>
          <p:cNvPicPr>
            <a:picLocks noGrp="1" noChangeAspect="1"/>
          </p:cNvPicPr>
          <p:nvPr>
            <p:ph type="pic" sz="quarter" idx="10"/>
          </p:nvPr>
        </p:nvPicPr>
        <p:blipFill>
          <a:blip r:embed="rId3" cstate="print">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flipH="1">
            <a:off x="0" y="0"/>
            <a:ext cx="13816584" cy="6811963"/>
          </a:xfrm>
        </p:spPr>
      </p:pic>
      <p:sp>
        <p:nvSpPr>
          <p:cNvPr id="7" name="Rectangle 6">
            <a:extLst>
              <a:ext uri="{FF2B5EF4-FFF2-40B4-BE49-F238E27FC236}">
                <a16:creationId xmlns:a16="http://schemas.microsoft.com/office/drawing/2014/main" id="{DF6D34A5-4DAB-D357-B25F-025280ED74FD}"/>
              </a:ext>
            </a:extLst>
          </p:cNvPr>
          <p:cNvSpPr/>
          <p:nvPr/>
        </p:nvSpPr>
        <p:spPr>
          <a:xfrm>
            <a:off x="7823200" y="0"/>
            <a:ext cx="5994400" cy="6811963"/>
          </a:xfrm>
          <a:prstGeom prst="rect">
            <a:avLst/>
          </a:prstGeom>
          <a:solidFill>
            <a:schemeClr val="accent3">
              <a:alpha val="88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E6125D26-306C-832C-915D-F428E3464942}"/>
              </a:ext>
            </a:extLst>
          </p:cNvPr>
          <p:cNvSpPr>
            <a:spLocks noGrp="1"/>
          </p:cNvSpPr>
          <p:nvPr>
            <p:ph type="title"/>
          </p:nvPr>
        </p:nvSpPr>
        <p:spPr>
          <a:xfrm>
            <a:off x="8509000" y="2590800"/>
            <a:ext cx="4343400" cy="2514600"/>
          </a:xfrm>
        </p:spPr>
        <p:txBody>
          <a:bodyPr/>
          <a:lstStyle/>
          <a:p>
            <a:r>
              <a:rPr lang="en-US" sz="4400" b="0" dirty="0"/>
              <a:t>Consider a target date fund with a lifetime income solution</a:t>
            </a:r>
          </a:p>
        </p:txBody>
      </p:sp>
    </p:spTree>
    <p:extLst>
      <p:ext uri="{BB962C8B-B14F-4D97-AF65-F5344CB8AC3E}">
        <p14:creationId xmlns:p14="http://schemas.microsoft.com/office/powerpoint/2010/main" val="410451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4F8571-D623-316E-1075-9AC480FD8BBE}"/>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itle 3">
            <a:extLst>
              <a:ext uri="{FF2B5EF4-FFF2-40B4-BE49-F238E27FC236}">
                <a16:creationId xmlns:a16="http://schemas.microsoft.com/office/drawing/2014/main" id="{817B0643-C0EA-5B68-6B11-F514970F4852}"/>
              </a:ext>
            </a:extLst>
          </p:cNvPr>
          <p:cNvSpPr>
            <a:spLocks noGrp="1"/>
          </p:cNvSpPr>
          <p:nvPr>
            <p:ph type="title"/>
          </p:nvPr>
        </p:nvSpPr>
        <p:spPr/>
        <p:txBody>
          <a:bodyPr/>
          <a:lstStyle/>
          <a:p>
            <a:r>
              <a:rPr lang="en-US" dirty="0">
                <a:solidFill>
                  <a:schemeClr val="tx2"/>
                </a:solidFill>
              </a:rPr>
              <a:t>Why a target date fund with lifetime income?</a:t>
            </a:r>
          </a:p>
        </p:txBody>
      </p:sp>
      <p:sp>
        <p:nvSpPr>
          <p:cNvPr id="5" name="Text Placeholder 4">
            <a:extLst>
              <a:ext uri="{FF2B5EF4-FFF2-40B4-BE49-F238E27FC236}">
                <a16:creationId xmlns:a16="http://schemas.microsoft.com/office/drawing/2014/main" id="{667EA81A-319D-4702-4371-DD62A00A9C52}"/>
              </a:ext>
            </a:extLst>
          </p:cNvPr>
          <p:cNvSpPr>
            <a:spLocks noGrp="1"/>
          </p:cNvSpPr>
          <p:nvPr>
            <p:ph type="body" sz="quarter" idx="11"/>
          </p:nvPr>
        </p:nvSpPr>
        <p:spPr/>
        <p:txBody>
          <a:bodyPr/>
          <a:lstStyle/>
          <a:p>
            <a:r>
              <a:rPr lang="en-US" dirty="0">
                <a:solidFill>
                  <a:schemeClr val="tx1">
                    <a:lumMod val="50000"/>
                    <a:lumOff val="50000"/>
                  </a:schemeClr>
                </a:solidFill>
                <a:latin typeface="Arial" panose="020B0604020202020204" pitchFamily="34" charset="0"/>
                <a:cs typeface="Arial" panose="020B0604020202020204" pitchFamily="34" charset="0"/>
              </a:rPr>
              <a:t>Source: Nuveen, </a:t>
            </a:r>
            <a:r>
              <a:rPr lang="en-US" sz="900" dirty="0">
                <a:solidFill>
                  <a:schemeClr val="tx1">
                    <a:lumMod val="50000"/>
                    <a:lumOff val="50000"/>
                  </a:schemeClr>
                </a:solidFill>
                <a:latin typeface="Arial" panose="020B0604020202020204" pitchFamily="34" charset="0"/>
                <a:ea typeface="Arial" charset="0"/>
                <a:cs typeface="Arial" panose="020B0604020202020204" pitchFamily="34" charset="0"/>
              </a:rPr>
              <a:t>2023 GLOBAL INSTITUTIONAL INVESTOR STUDY</a:t>
            </a:r>
            <a:endParaRPr lang="en-US" dirty="0">
              <a:solidFill>
                <a:schemeClr val="tx1">
                  <a:lumMod val="50000"/>
                  <a:lumOff val="50000"/>
                </a:schemeClr>
              </a:solidFill>
              <a:latin typeface="Arial" panose="020B0604020202020204" pitchFamily="34" charset="0"/>
              <a:cs typeface="Arial" panose="020B0604020202020204" pitchFamily="34" charset="0"/>
            </a:endParaRPr>
          </a:p>
          <a:p>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1712D1-D1EF-AC7D-5D36-3A853E9EC994}"/>
              </a:ext>
            </a:extLst>
          </p:cNvPr>
          <p:cNvSpPr txBox="1"/>
          <p:nvPr/>
        </p:nvSpPr>
        <p:spPr>
          <a:xfrm>
            <a:off x="623145" y="1863972"/>
            <a:ext cx="12560877" cy="492392"/>
          </a:xfrm>
          <a:prstGeom prst="rect">
            <a:avLst/>
          </a:prstGeom>
          <a:noFill/>
        </p:spPr>
        <p:txBody>
          <a:bodyPr wrap="square" lIns="0" tIns="0" rIns="0" bIns="0" rtlCol="0">
            <a:noAutofit/>
          </a:bodyPr>
          <a:lstStyle/>
          <a:p>
            <a:r>
              <a:rPr lang="en-US" sz="2400" i="1" dirty="0">
                <a:solidFill>
                  <a:schemeClr val="tx2"/>
                </a:solidFill>
                <a:latin typeface="Georgia" panose="02040502050405020303" pitchFamily="18" charset="0"/>
              </a:rPr>
              <a:t>Which of the following changes did you make, or do you plan to make? </a:t>
            </a:r>
          </a:p>
        </p:txBody>
      </p:sp>
      <p:graphicFrame>
        <p:nvGraphicFramePr>
          <p:cNvPr id="9" name="Chart 8">
            <a:extLst>
              <a:ext uri="{FF2B5EF4-FFF2-40B4-BE49-F238E27FC236}">
                <a16:creationId xmlns:a16="http://schemas.microsoft.com/office/drawing/2014/main" id="{332A13A0-81E4-1CFF-65BB-6ED88ECF79D5}"/>
              </a:ext>
            </a:extLst>
          </p:cNvPr>
          <p:cNvGraphicFramePr/>
          <p:nvPr>
            <p:extLst>
              <p:ext uri="{D42A27DB-BD31-4B8C-83A1-F6EECF244321}">
                <p14:modId xmlns:p14="http://schemas.microsoft.com/office/powerpoint/2010/main" val="2695666639"/>
              </p:ext>
            </p:extLst>
          </p:nvPr>
        </p:nvGraphicFramePr>
        <p:xfrm>
          <a:off x="628650" y="2415821"/>
          <a:ext cx="12564562" cy="35108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010DFD0-6AED-C9E0-9233-24E86A1D1A9E}"/>
              </a:ext>
            </a:extLst>
          </p:cNvPr>
          <p:cNvSpPr txBox="1"/>
          <p:nvPr/>
        </p:nvSpPr>
        <p:spPr>
          <a:xfrm>
            <a:off x="623145" y="5926663"/>
            <a:ext cx="12560877" cy="245537"/>
          </a:xfrm>
          <a:prstGeom prst="rect">
            <a:avLst/>
          </a:prstGeom>
          <a:noFill/>
        </p:spPr>
        <p:txBody>
          <a:bodyPr wrap="square" lIns="0" tIns="0" rIns="0" bIns="0" rtlCol="0">
            <a:noAutofit/>
          </a:bodyPr>
          <a:lstStyle/>
          <a:p>
            <a:r>
              <a:rPr lang="en-US" sz="1000" dirty="0">
                <a:solidFill>
                  <a:schemeClr val="tx2"/>
                </a:solidFill>
                <a:latin typeface="Arial Narrow" panose="020B0604020202020204" pitchFamily="34" charset="0"/>
                <a:cs typeface="Arial Narrow" panose="020B0604020202020204" pitchFamily="34" charset="0"/>
              </a:rPr>
              <a:t>Overall (n = 69 respondents making changes to their DC investment menu in the coming 2 years). %Yes, multiple answers allowed.</a:t>
            </a:r>
          </a:p>
        </p:txBody>
      </p:sp>
    </p:spTree>
    <p:extLst>
      <p:ext uri="{BB962C8B-B14F-4D97-AF65-F5344CB8AC3E}">
        <p14:creationId xmlns:p14="http://schemas.microsoft.com/office/powerpoint/2010/main" val="38705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B6DC5D-5B5C-F7C0-9B88-AEBAA0652A6D}"/>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DB999EC-FB42-9E0F-7D9B-CDBC1DD7FB11}"/>
              </a:ext>
            </a:extLst>
          </p:cNvPr>
          <p:cNvSpPr>
            <a:spLocks noGrp="1"/>
          </p:cNvSpPr>
          <p:nvPr>
            <p:ph type="title"/>
          </p:nvPr>
        </p:nvSpPr>
        <p:spPr/>
        <p:txBody>
          <a:bodyPr/>
          <a:lstStyle/>
          <a:p>
            <a:r>
              <a:rPr lang="en-US" dirty="0">
                <a:solidFill>
                  <a:schemeClr val="tx2"/>
                </a:solidFill>
              </a:rPr>
              <a:t>How a target date fund integrates lifetime income</a:t>
            </a:r>
          </a:p>
        </p:txBody>
      </p:sp>
      <p:sp>
        <p:nvSpPr>
          <p:cNvPr id="5" name="TextBox 4">
            <a:extLst>
              <a:ext uri="{FF2B5EF4-FFF2-40B4-BE49-F238E27FC236}">
                <a16:creationId xmlns:a16="http://schemas.microsoft.com/office/drawing/2014/main" id="{0A531B6C-346C-8400-624D-E141A74AD917}"/>
              </a:ext>
            </a:extLst>
          </p:cNvPr>
          <p:cNvSpPr txBox="1"/>
          <p:nvPr/>
        </p:nvSpPr>
        <p:spPr>
          <a:xfrm>
            <a:off x="7061200" y="1917091"/>
            <a:ext cx="5486400" cy="1040285"/>
          </a:xfrm>
          <a:prstGeom prst="rect">
            <a:avLst/>
          </a:prstGeom>
          <a:noFill/>
        </p:spPr>
        <p:txBody>
          <a:bodyPr wrap="square" lIns="27432" tIns="27432" rIns="27432" bIns="27432">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3"/>
                </a:solidFill>
                <a:effectLst/>
                <a:ea typeface="Aptos" panose="020B0004020202020204" pitchFamily="34" charset="0"/>
                <a:cs typeface="Calibri" panose="020F0502020204030204" pitchFamily="34" charset="0"/>
              </a:rPr>
              <a:t>Option 2: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chemeClr val="tx2"/>
                </a:solidFill>
                <a:effectLst/>
                <a:ea typeface="Aptos" panose="020B0004020202020204" pitchFamily="34" charset="0"/>
                <a:cs typeface="Calibri" panose="020F0502020204030204" pitchFamily="34" charset="0"/>
              </a:rPr>
              <a:t>Wrap the target date fund with a lifetime income instrument</a:t>
            </a:r>
            <a:endParaRPr kumimoji="0" lang="en-US" altLang="en-US" sz="2000" i="1" u="none" strike="noStrike" cap="none" normalizeH="0" baseline="0" dirty="0">
              <a:ln>
                <a:noFill/>
              </a:ln>
              <a:solidFill>
                <a:schemeClr val="tx2"/>
              </a:solidFill>
              <a:effectLst/>
            </a:endParaRPr>
          </a:p>
        </p:txBody>
      </p:sp>
      <p:graphicFrame>
        <p:nvGraphicFramePr>
          <p:cNvPr id="7" name="Diagram 6">
            <a:extLst>
              <a:ext uri="{FF2B5EF4-FFF2-40B4-BE49-F238E27FC236}">
                <a16:creationId xmlns:a16="http://schemas.microsoft.com/office/drawing/2014/main" id="{AFA3BBEF-7840-1E24-27E8-96BB036F4E0F}"/>
              </a:ext>
            </a:extLst>
          </p:cNvPr>
          <p:cNvGraphicFramePr/>
          <p:nvPr>
            <p:extLst>
              <p:ext uri="{D42A27DB-BD31-4B8C-83A1-F6EECF244321}">
                <p14:modId xmlns:p14="http://schemas.microsoft.com/office/powerpoint/2010/main" val="835616369"/>
              </p:ext>
            </p:extLst>
          </p:nvPr>
        </p:nvGraphicFramePr>
        <p:xfrm>
          <a:off x="9751204" y="3049403"/>
          <a:ext cx="2935224" cy="293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a:extLst>
              <a:ext uri="{FF2B5EF4-FFF2-40B4-BE49-F238E27FC236}">
                <a16:creationId xmlns:a16="http://schemas.microsoft.com/office/drawing/2014/main" id="{1C3E9F4F-4C8D-16A8-47A7-C3A55B2364DF}"/>
              </a:ext>
            </a:extLst>
          </p:cNvPr>
          <p:cNvSpPr>
            <a:spLocks noChangeArrowheads="1"/>
          </p:cNvSpPr>
          <p:nvPr/>
        </p:nvSpPr>
        <p:spPr bwMode="auto">
          <a:xfrm>
            <a:off x="635859" y="1886313"/>
            <a:ext cx="5282342"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 tIns="27432" rIns="27432" bIns="27432"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3"/>
                </a:solidFill>
                <a:effectLst/>
                <a:ea typeface="Aptos" panose="020B0004020202020204" pitchFamily="34" charset="0"/>
                <a:cs typeface="Calibri" panose="020F0502020204030204" pitchFamily="34" charset="0"/>
              </a:rPr>
              <a:t>Option 1: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chemeClr val="tx2"/>
                </a:solidFill>
                <a:effectLst/>
                <a:ea typeface="Aptos" panose="020B0004020202020204" pitchFamily="34" charset="0"/>
                <a:cs typeface="Calibri" panose="020F0502020204030204" pitchFamily="34" charset="0"/>
              </a:rPr>
              <a:t>Allocation to a lifetime income instrument, alongside stocks and bonds </a:t>
            </a:r>
            <a:endParaRPr kumimoji="0" lang="en-US" altLang="en-US" sz="2000" i="1" u="none" strike="noStrike" cap="none" normalizeH="0" baseline="0" dirty="0">
              <a:ln>
                <a:noFill/>
              </a:ln>
              <a:solidFill>
                <a:schemeClr val="tx2"/>
              </a:solidFill>
              <a:effectLst/>
            </a:endParaRPr>
          </a:p>
        </p:txBody>
      </p:sp>
      <p:sp>
        <p:nvSpPr>
          <p:cNvPr id="8" name="TextBox 7">
            <a:extLst>
              <a:ext uri="{FF2B5EF4-FFF2-40B4-BE49-F238E27FC236}">
                <a16:creationId xmlns:a16="http://schemas.microsoft.com/office/drawing/2014/main" id="{090F2444-45DC-5FE4-71A5-29A4ADE4E0AE}"/>
              </a:ext>
            </a:extLst>
          </p:cNvPr>
          <p:cNvSpPr txBox="1"/>
          <p:nvPr/>
        </p:nvSpPr>
        <p:spPr>
          <a:xfrm>
            <a:off x="635859" y="3428999"/>
            <a:ext cx="2565311" cy="1447795"/>
          </a:xfrm>
          <a:prstGeom prst="wedgeRectCallout">
            <a:avLst>
              <a:gd name="adj1" fmla="val 65258"/>
              <a:gd name="adj2" fmla="val -8152"/>
            </a:avLst>
          </a:prstGeom>
          <a:solidFill>
            <a:schemeClr val="accent6"/>
          </a:solidFill>
        </p:spPr>
        <p:txBody>
          <a:bodyPr wrap="square" lIns="182880" tIns="91440" rIns="91440" bIns="91440" rtlCol="0" anchor="ctr">
            <a:noAutofit/>
          </a:bodyPr>
          <a:lstStyle/>
          <a:p>
            <a:pPr marL="0"/>
            <a:r>
              <a:rPr lang="en-US" sz="1800" b="0" dirty="0">
                <a:solidFill>
                  <a:schemeClr val="tx2"/>
                </a:solidFill>
              </a:rPr>
              <a:t>Target date </a:t>
            </a:r>
            <a:br>
              <a:rPr lang="en-US" sz="1800" b="0" dirty="0">
                <a:solidFill>
                  <a:schemeClr val="tx2"/>
                </a:solidFill>
              </a:rPr>
            </a:br>
            <a:r>
              <a:rPr lang="en-US" sz="1800" b="0" dirty="0">
                <a:solidFill>
                  <a:schemeClr val="tx2"/>
                </a:solidFill>
              </a:rPr>
              <a:t>fund allocation to:</a:t>
            </a:r>
            <a:br>
              <a:rPr lang="en-US" sz="1800" b="0" dirty="0">
                <a:solidFill>
                  <a:schemeClr val="tx2"/>
                </a:solidFill>
              </a:rPr>
            </a:br>
            <a:r>
              <a:rPr lang="en-US" sz="1800" b="1" dirty="0">
                <a:solidFill>
                  <a:schemeClr val="tx2"/>
                </a:solidFill>
              </a:rPr>
              <a:t>lifetime income instrument </a:t>
            </a:r>
          </a:p>
        </p:txBody>
      </p:sp>
      <p:sp>
        <p:nvSpPr>
          <p:cNvPr id="10" name="TextBox 9">
            <a:extLst>
              <a:ext uri="{FF2B5EF4-FFF2-40B4-BE49-F238E27FC236}">
                <a16:creationId xmlns:a16="http://schemas.microsoft.com/office/drawing/2014/main" id="{8651DB33-2F4C-043E-42A9-42412BE67185}"/>
              </a:ext>
            </a:extLst>
          </p:cNvPr>
          <p:cNvSpPr txBox="1"/>
          <p:nvPr/>
        </p:nvSpPr>
        <p:spPr>
          <a:xfrm>
            <a:off x="7070725" y="3440623"/>
            <a:ext cx="2352675" cy="1436172"/>
          </a:xfrm>
          <a:prstGeom prst="wedgeRectCallout">
            <a:avLst>
              <a:gd name="adj1" fmla="val 65574"/>
              <a:gd name="adj2" fmla="val -9105"/>
            </a:avLst>
          </a:prstGeom>
          <a:solidFill>
            <a:schemeClr val="accent6"/>
          </a:solidFill>
        </p:spPr>
        <p:txBody>
          <a:bodyPr wrap="square" lIns="182880" tIns="91440" rIns="91440" bIns="91440" rtlCol="0" anchor="ctr">
            <a:noAutofit/>
          </a:bodyPr>
          <a:lstStyle/>
          <a:p>
            <a:pPr marL="0"/>
            <a:r>
              <a:rPr lang="en-US" sz="1800" b="0" dirty="0">
                <a:solidFill>
                  <a:schemeClr val="tx2"/>
                </a:solidFill>
              </a:rPr>
              <a:t>Target date fund </a:t>
            </a:r>
            <a:br>
              <a:rPr lang="en-US" sz="1800" b="0" dirty="0">
                <a:solidFill>
                  <a:schemeClr val="tx2"/>
                </a:solidFill>
              </a:rPr>
            </a:br>
            <a:r>
              <a:rPr lang="en-US" sz="1800" b="0" dirty="0">
                <a:solidFill>
                  <a:schemeClr val="tx2"/>
                </a:solidFill>
              </a:rPr>
              <a:t>is wrapped by:</a:t>
            </a:r>
            <a:br>
              <a:rPr lang="en-US" sz="1800" b="0" dirty="0">
                <a:solidFill>
                  <a:schemeClr val="tx2"/>
                </a:solidFill>
              </a:rPr>
            </a:br>
            <a:r>
              <a:rPr lang="en-US" sz="1800" b="1" dirty="0">
                <a:solidFill>
                  <a:schemeClr val="tx2"/>
                </a:solidFill>
              </a:rPr>
              <a:t>lifetime income instrument </a:t>
            </a:r>
          </a:p>
        </p:txBody>
      </p:sp>
      <p:sp>
        <p:nvSpPr>
          <p:cNvPr id="19" name="Rectangle 18">
            <a:extLst>
              <a:ext uri="{FF2B5EF4-FFF2-40B4-BE49-F238E27FC236}">
                <a16:creationId xmlns:a16="http://schemas.microsoft.com/office/drawing/2014/main" id="{7102D834-000C-DB93-EB84-DA820382D521}"/>
              </a:ext>
            </a:extLst>
          </p:cNvPr>
          <p:cNvSpPr/>
          <p:nvPr/>
        </p:nvSpPr>
        <p:spPr>
          <a:xfrm>
            <a:off x="11902231" y="2895600"/>
            <a:ext cx="228600" cy="2178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B8DB325D-CFC6-F7DB-3B93-8C5109ED3842}"/>
              </a:ext>
            </a:extLst>
          </p:cNvPr>
          <p:cNvGraphicFramePr/>
          <p:nvPr>
            <p:extLst>
              <p:ext uri="{D42A27DB-BD31-4B8C-83A1-F6EECF244321}">
                <p14:modId xmlns:p14="http://schemas.microsoft.com/office/powerpoint/2010/main" val="1912140177"/>
              </p:ext>
            </p:extLst>
          </p:nvPr>
        </p:nvGraphicFramePr>
        <p:xfrm>
          <a:off x="3444039" y="3085464"/>
          <a:ext cx="2988307" cy="2833800"/>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a:extLst>
              <a:ext uri="{FF2B5EF4-FFF2-40B4-BE49-F238E27FC236}">
                <a16:creationId xmlns:a16="http://schemas.microsoft.com/office/drawing/2014/main" id="{4CB1281A-9708-7D64-F421-EE12A8BD1D81}"/>
              </a:ext>
            </a:extLst>
          </p:cNvPr>
          <p:cNvSpPr txBox="1"/>
          <p:nvPr/>
        </p:nvSpPr>
        <p:spPr>
          <a:xfrm>
            <a:off x="4404792" y="5201504"/>
            <a:ext cx="1066800" cy="531046"/>
          </a:xfrm>
          <a:prstGeom prst="rect">
            <a:avLst/>
          </a:prstGeom>
          <a:noFill/>
        </p:spPr>
        <p:txBody>
          <a:bodyPr wrap="square" lIns="0" tIns="0" rIns="0" bIns="0" rtlCol="0" anchor="ctr">
            <a:noAutofit/>
          </a:bodyPr>
          <a:lstStyle/>
          <a:p>
            <a:pPr marL="0" algn="ctr"/>
            <a:r>
              <a:rPr lang="en-US" sz="1400" dirty="0">
                <a:solidFill>
                  <a:schemeClr val="bg1"/>
                </a:solidFill>
                <a:latin typeface="Arial" panose="020B0604020202020204" pitchFamily="34" charset="0"/>
                <a:cs typeface="Arial" panose="020B0604020202020204" pitchFamily="34" charset="0"/>
              </a:rPr>
              <a:t>Bonds</a:t>
            </a:r>
          </a:p>
        </p:txBody>
      </p:sp>
      <p:sp>
        <p:nvSpPr>
          <p:cNvPr id="14" name="TextBox 13">
            <a:extLst>
              <a:ext uri="{FF2B5EF4-FFF2-40B4-BE49-F238E27FC236}">
                <a16:creationId xmlns:a16="http://schemas.microsoft.com/office/drawing/2014/main" id="{94A511C5-0AC2-130E-90F4-C7215BA8A39B}"/>
              </a:ext>
            </a:extLst>
          </p:cNvPr>
          <p:cNvSpPr txBox="1"/>
          <p:nvPr/>
        </p:nvSpPr>
        <p:spPr>
          <a:xfrm>
            <a:off x="5294581" y="3752830"/>
            <a:ext cx="1066800" cy="531046"/>
          </a:xfrm>
          <a:prstGeom prst="rect">
            <a:avLst/>
          </a:prstGeom>
          <a:noFill/>
        </p:spPr>
        <p:txBody>
          <a:bodyPr wrap="square" lIns="0" tIns="0" rIns="0" bIns="0" rtlCol="0" anchor="ctr">
            <a:noAutofit/>
          </a:bodyPr>
          <a:lstStyle/>
          <a:p>
            <a:pPr marL="0" algn="ctr"/>
            <a:r>
              <a:rPr lang="en-US" sz="1400" dirty="0">
                <a:solidFill>
                  <a:schemeClr val="bg1"/>
                </a:solidFill>
                <a:latin typeface="Arial" panose="020B0604020202020204" pitchFamily="34" charset="0"/>
                <a:cs typeface="Arial" panose="020B0604020202020204" pitchFamily="34" charset="0"/>
              </a:rPr>
              <a:t>Stocks</a:t>
            </a:r>
          </a:p>
        </p:txBody>
      </p:sp>
    </p:spTree>
    <p:extLst>
      <p:ext uri="{BB962C8B-B14F-4D97-AF65-F5344CB8AC3E}">
        <p14:creationId xmlns:p14="http://schemas.microsoft.com/office/powerpoint/2010/main" val="274860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4707-7182-3AC6-9C6C-45A28DA74D72}"/>
              </a:ext>
            </a:extLst>
          </p:cNvPr>
          <p:cNvSpPr>
            <a:spLocks noGrp="1"/>
          </p:cNvSpPr>
          <p:nvPr>
            <p:ph type="title"/>
          </p:nvPr>
        </p:nvSpPr>
        <p:spPr/>
        <p:txBody>
          <a:bodyPr/>
          <a:lstStyle/>
          <a:p>
            <a:r>
              <a:rPr lang="en-US" dirty="0">
                <a:solidFill>
                  <a:schemeClr val="tx2"/>
                </a:solidFill>
              </a:rPr>
              <a:t>Three guiding principals when evaluating and selecting a target date fund with lifetime income</a:t>
            </a:r>
          </a:p>
        </p:txBody>
      </p:sp>
      <p:sp>
        <p:nvSpPr>
          <p:cNvPr id="3" name="Text Placeholder 2">
            <a:extLst>
              <a:ext uri="{FF2B5EF4-FFF2-40B4-BE49-F238E27FC236}">
                <a16:creationId xmlns:a16="http://schemas.microsoft.com/office/drawing/2014/main" id="{0FBBC61C-61E9-EF29-BD3D-D17CA3CAA9F4}"/>
              </a:ext>
            </a:extLst>
          </p:cNvPr>
          <p:cNvSpPr>
            <a:spLocks noGrp="1"/>
          </p:cNvSpPr>
          <p:nvPr>
            <p:ph type="body" sz="quarter" idx="11"/>
          </p:nvPr>
        </p:nvSpPr>
        <p:spPr/>
        <p:txBody>
          <a:bodyPr/>
          <a:lstStyle/>
          <a:p>
            <a:endParaRPr lang="en-US"/>
          </a:p>
        </p:txBody>
      </p:sp>
      <p:sp>
        <p:nvSpPr>
          <p:cNvPr id="9" name="Oval 8">
            <a:extLst>
              <a:ext uri="{FF2B5EF4-FFF2-40B4-BE49-F238E27FC236}">
                <a16:creationId xmlns:a16="http://schemas.microsoft.com/office/drawing/2014/main" id="{216B301B-C891-308E-F3B5-A323FBAD696B}"/>
              </a:ext>
            </a:extLst>
          </p:cNvPr>
          <p:cNvSpPr/>
          <p:nvPr/>
        </p:nvSpPr>
        <p:spPr>
          <a:xfrm>
            <a:off x="1236838" y="2255906"/>
            <a:ext cx="2307324" cy="2307324"/>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EB2CBC09-C943-7CA7-658F-BAC5E5232463}"/>
              </a:ext>
            </a:extLst>
          </p:cNvPr>
          <p:cNvSpPr txBox="1"/>
          <p:nvPr/>
        </p:nvSpPr>
        <p:spPr>
          <a:xfrm>
            <a:off x="5232401" y="2149613"/>
            <a:ext cx="7956550" cy="4419600"/>
          </a:xfrm>
          <a:prstGeom prst="rect">
            <a:avLst/>
          </a:prstGeom>
          <a:noFill/>
        </p:spPr>
        <p:txBody>
          <a:bodyPr wrap="square" lIns="0" tIns="0" rIns="0" bIns="0">
            <a:noAutofit/>
          </a:bodyPr>
          <a:lstStyle/>
          <a:p>
            <a:pPr>
              <a:spcAft>
                <a:spcPts val="600"/>
              </a:spcAft>
            </a:pPr>
            <a:r>
              <a:rPr lang="en-US" sz="2800" b="1" dirty="0">
                <a:solidFill>
                  <a:schemeClr val="accent3"/>
                </a:solidFill>
                <a:latin typeface="Georgia" panose="02040502050405020303" pitchFamily="18" charset="0"/>
                <a:ea typeface="Calibri" panose="020F0502020204030204" pitchFamily="34" charset="0"/>
                <a:cs typeface="Georgia" panose="02040502050405020303" pitchFamily="18" charset="0"/>
              </a:rPr>
              <a:t>Principle 1: </a:t>
            </a:r>
            <a:endParaRPr lang="en-US" sz="2800" b="1" dirty="0">
              <a:solidFill>
                <a:schemeClr val="accent3"/>
              </a:solidFill>
              <a:latin typeface="Georgia" panose="02040502050405020303" pitchFamily="18" charset="0"/>
              <a:ea typeface="Calibri" panose="020F0502020204030204" pitchFamily="34" charset="0"/>
              <a:cs typeface="Times New Roman" panose="02020603050405020304" pitchFamily="18" charset="0"/>
            </a:endParaRPr>
          </a:p>
          <a:p>
            <a:pPr>
              <a:spcAft>
                <a:spcPts val="1800"/>
              </a:spcAft>
            </a:pPr>
            <a:r>
              <a:rPr lang="en-US" sz="2000" b="0" kern="100" dirty="0">
                <a:solidFill>
                  <a:schemeClr val="tx2"/>
                </a:solidFill>
                <a:effectLst/>
                <a:latin typeface="+mn-lt"/>
              </a:rPr>
              <a:t>Change as little as possible</a:t>
            </a:r>
          </a:p>
          <a:p>
            <a:pPr>
              <a:spcBef>
                <a:spcPts val="1200"/>
              </a:spcBef>
              <a:spcAft>
                <a:spcPts val="600"/>
              </a:spcAft>
            </a:pPr>
            <a:r>
              <a:rPr lang="en-US" sz="2800" b="1" dirty="0">
                <a:solidFill>
                  <a:schemeClr val="accent3"/>
                </a:solidFill>
                <a:latin typeface="Georgia" panose="02040502050405020303" pitchFamily="18" charset="0"/>
              </a:rPr>
              <a:t>Principle 2: </a:t>
            </a:r>
          </a:p>
          <a:p>
            <a:pPr>
              <a:spcAft>
                <a:spcPts val="1800"/>
              </a:spcAft>
            </a:pPr>
            <a:r>
              <a:rPr lang="en-US" sz="2000" kern="100" dirty="0">
                <a:solidFill>
                  <a:schemeClr val="tx2"/>
                </a:solidFill>
              </a:rPr>
              <a:t>Design solutions for the broadest population of plan participants. </a:t>
            </a:r>
          </a:p>
          <a:p>
            <a:pPr>
              <a:spcBef>
                <a:spcPts val="1200"/>
              </a:spcBef>
              <a:spcAft>
                <a:spcPts val="600"/>
              </a:spcAft>
            </a:pPr>
            <a:r>
              <a:rPr lang="en-US" sz="2800" b="1" dirty="0">
                <a:solidFill>
                  <a:schemeClr val="accent3"/>
                </a:solidFill>
                <a:latin typeface="Georgia" panose="02040502050405020303" pitchFamily="18" charset="0"/>
              </a:rPr>
              <a:t>Principle 3: </a:t>
            </a:r>
          </a:p>
          <a:p>
            <a:pPr>
              <a:spcAft>
                <a:spcPts val="1800"/>
              </a:spcAft>
            </a:pPr>
            <a:r>
              <a:rPr lang="en-US" sz="2000" kern="100" dirty="0">
                <a:solidFill>
                  <a:schemeClr val="tx2"/>
                </a:solidFill>
              </a:rPr>
              <a:t>Make the income benefit available to every plan participant.</a:t>
            </a:r>
          </a:p>
        </p:txBody>
      </p:sp>
      <p:cxnSp>
        <p:nvCxnSpPr>
          <p:cNvPr id="12" name="Straight Connector 11">
            <a:extLst>
              <a:ext uri="{FF2B5EF4-FFF2-40B4-BE49-F238E27FC236}">
                <a16:creationId xmlns:a16="http://schemas.microsoft.com/office/drawing/2014/main" id="{AEA77C04-1FB4-686E-594F-CF9C33062B75}"/>
              </a:ext>
            </a:extLst>
          </p:cNvPr>
          <p:cNvCxnSpPr>
            <a:cxnSpLocks/>
          </p:cNvCxnSpPr>
          <p:nvPr/>
        </p:nvCxnSpPr>
        <p:spPr>
          <a:xfrm>
            <a:off x="3650456" y="3409569"/>
            <a:ext cx="1124744"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BEAB65E-2CF8-82A2-6320-A46A8F6D38F9}"/>
              </a:ext>
            </a:extLst>
          </p:cNvPr>
          <p:cNvCxnSpPr>
            <a:cxnSpLocks/>
          </p:cNvCxnSpPr>
          <p:nvPr/>
        </p:nvCxnSpPr>
        <p:spPr>
          <a:xfrm>
            <a:off x="4775200" y="2190430"/>
            <a:ext cx="0" cy="329597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8AE0AD72-8050-24B9-EDA3-51C19EE59BCD}"/>
              </a:ext>
            </a:extLst>
          </p:cNvPr>
          <p:cNvSpPr/>
          <p:nvPr/>
        </p:nvSpPr>
        <p:spPr>
          <a:xfrm>
            <a:off x="1130545" y="2149613"/>
            <a:ext cx="2519911" cy="2519911"/>
          </a:xfrm>
          <a:prstGeom prst="ellipse">
            <a:avLst/>
          </a:pr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Graphic 6">
            <a:extLst>
              <a:ext uri="{FF2B5EF4-FFF2-40B4-BE49-F238E27FC236}">
                <a16:creationId xmlns:a16="http://schemas.microsoft.com/office/drawing/2014/main" id="{5032035F-ECD8-9341-5E2D-A76030BF45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9600" y="2620708"/>
            <a:ext cx="848916" cy="1494092"/>
          </a:xfrm>
          <a:prstGeom prst="rect">
            <a:avLst/>
          </a:prstGeom>
        </p:spPr>
      </p:pic>
    </p:spTree>
    <p:extLst>
      <p:ext uri="{BB962C8B-B14F-4D97-AF65-F5344CB8AC3E}">
        <p14:creationId xmlns:p14="http://schemas.microsoft.com/office/powerpoint/2010/main" val="419506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4707-7182-3AC6-9C6C-45A28DA74D72}"/>
              </a:ext>
            </a:extLst>
          </p:cNvPr>
          <p:cNvSpPr>
            <a:spLocks noGrp="1"/>
          </p:cNvSpPr>
          <p:nvPr>
            <p:ph type="title"/>
          </p:nvPr>
        </p:nvSpPr>
        <p:spPr/>
        <p:txBody>
          <a:bodyPr/>
          <a:lstStyle/>
          <a:p>
            <a:r>
              <a:rPr lang="en-US" dirty="0"/>
              <a:t>The 10 items to consider when selecting a target date fund with lifetime income</a:t>
            </a:r>
          </a:p>
        </p:txBody>
      </p:sp>
      <p:sp>
        <p:nvSpPr>
          <p:cNvPr id="3" name="Text Placeholder 2">
            <a:extLst>
              <a:ext uri="{FF2B5EF4-FFF2-40B4-BE49-F238E27FC236}">
                <a16:creationId xmlns:a16="http://schemas.microsoft.com/office/drawing/2014/main" id="{0FBBC61C-61E9-EF29-BD3D-D17CA3CAA9F4}"/>
              </a:ext>
            </a:extLst>
          </p:cNvPr>
          <p:cNvSpPr>
            <a:spLocks noGrp="1"/>
          </p:cNvSpPr>
          <p:nvPr>
            <p:ph type="body" sz="quarter" idx="11"/>
          </p:nvPr>
        </p:nvSpPr>
        <p:spPr/>
        <p:txBody>
          <a:bodyPr/>
          <a:lstStyle/>
          <a:p>
            <a:endParaRPr lang="en-US"/>
          </a:p>
        </p:txBody>
      </p:sp>
      <p:sp>
        <p:nvSpPr>
          <p:cNvPr id="4" name="Rectangle 3">
            <a:extLst>
              <a:ext uri="{FF2B5EF4-FFF2-40B4-BE49-F238E27FC236}">
                <a16:creationId xmlns:a16="http://schemas.microsoft.com/office/drawing/2014/main" id="{335E8A94-2E14-A90B-2725-B10213964C39}"/>
              </a:ext>
            </a:extLst>
          </p:cNvPr>
          <p:cNvSpPr/>
          <p:nvPr/>
        </p:nvSpPr>
        <p:spPr>
          <a:xfrm>
            <a:off x="0" y="2238365"/>
            <a:ext cx="13817600" cy="3933835"/>
          </a:xfrm>
          <a:prstGeom prst="rect">
            <a:avLst/>
          </a:prstGeom>
          <a:solidFill>
            <a:schemeClr val="bg1"/>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E8463F28-9604-68C9-672D-92E1316608B4}"/>
              </a:ext>
            </a:extLst>
          </p:cNvPr>
          <p:cNvSpPr txBox="1"/>
          <p:nvPr/>
        </p:nvSpPr>
        <p:spPr>
          <a:xfrm>
            <a:off x="624388" y="2957350"/>
            <a:ext cx="1806755" cy="3177673"/>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How is the income benefit being delivered, and is it guaranteed for life?</a:t>
            </a:r>
            <a:endParaRPr lang="en-US" sz="2000" b="0" kern="100" dirty="0">
              <a:solidFill>
                <a:schemeClr val="tx2"/>
              </a:solidFill>
              <a:effectLst/>
              <a:latin typeface="+mn-lt"/>
              <a:ea typeface="Aptos" panose="020B000402020202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111618C1-0175-11E2-AD26-BECB05CFF2A3}"/>
              </a:ext>
            </a:extLst>
          </p:cNvPr>
          <p:cNvGrpSpPr/>
          <p:nvPr/>
        </p:nvGrpSpPr>
        <p:grpSpPr>
          <a:xfrm>
            <a:off x="627494" y="1794592"/>
            <a:ext cx="762000" cy="838200"/>
            <a:chOff x="627494" y="1613627"/>
            <a:chExt cx="762000" cy="838200"/>
          </a:xfrm>
        </p:grpSpPr>
        <p:sp>
          <p:nvSpPr>
            <p:cNvPr id="7" name="Oval 6">
              <a:extLst>
                <a:ext uri="{FF2B5EF4-FFF2-40B4-BE49-F238E27FC236}">
                  <a16:creationId xmlns:a16="http://schemas.microsoft.com/office/drawing/2014/main" id="{D32A0535-D76E-A9E4-0CD3-2604BB2058D2}"/>
                </a:ext>
              </a:extLst>
            </p:cNvPr>
            <p:cNvSpPr/>
            <p:nvPr/>
          </p:nvSpPr>
          <p:spPr>
            <a:xfrm>
              <a:off x="627494"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411AECE-C4E0-EB16-B0E7-0AF34899AE88}"/>
                </a:ext>
              </a:extLst>
            </p:cNvPr>
            <p:cNvSpPr txBox="1"/>
            <p:nvPr/>
          </p:nvSpPr>
          <p:spPr>
            <a:xfrm>
              <a:off x="860709" y="1613627"/>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1</a:t>
              </a:r>
            </a:p>
          </p:txBody>
        </p:sp>
      </p:grpSp>
      <p:grpSp>
        <p:nvGrpSpPr>
          <p:cNvPr id="25" name="Group 24">
            <a:extLst>
              <a:ext uri="{FF2B5EF4-FFF2-40B4-BE49-F238E27FC236}">
                <a16:creationId xmlns:a16="http://schemas.microsoft.com/office/drawing/2014/main" id="{73B887A4-6385-3D32-2476-6E214DD878B1}"/>
              </a:ext>
            </a:extLst>
          </p:cNvPr>
          <p:cNvGrpSpPr/>
          <p:nvPr/>
        </p:nvGrpSpPr>
        <p:grpSpPr>
          <a:xfrm>
            <a:off x="3034489" y="1794592"/>
            <a:ext cx="762000" cy="838200"/>
            <a:chOff x="3333695" y="1613627"/>
            <a:chExt cx="762000" cy="838200"/>
          </a:xfrm>
        </p:grpSpPr>
        <p:sp>
          <p:nvSpPr>
            <p:cNvPr id="8" name="Oval 7">
              <a:extLst>
                <a:ext uri="{FF2B5EF4-FFF2-40B4-BE49-F238E27FC236}">
                  <a16:creationId xmlns:a16="http://schemas.microsoft.com/office/drawing/2014/main" id="{6386F8DF-E3EF-1679-6E83-9B3E6A75C223}"/>
                </a:ext>
              </a:extLst>
            </p:cNvPr>
            <p:cNvSpPr/>
            <p:nvPr/>
          </p:nvSpPr>
          <p:spPr>
            <a:xfrm>
              <a:off x="3333695"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11526D6B-18CF-76D6-873E-71A7F09569CD}"/>
                </a:ext>
              </a:extLst>
            </p:cNvPr>
            <p:cNvSpPr txBox="1"/>
            <p:nvPr/>
          </p:nvSpPr>
          <p:spPr>
            <a:xfrm>
              <a:off x="3552895" y="1613627"/>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2</a:t>
              </a:r>
            </a:p>
          </p:txBody>
        </p:sp>
      </p:grpSp>
      <p:grpSp>
        <p:nvGrpSpPr>
          <p:cNvPr id="26" name="Group 25">
            <a:extLst>
              <a:ext uri="{FF2B5EF4-FFF2-40B4-BE49-F238E27FC236}">
                <a16:creationId xmlns:a16="http://schemas.microsoft.com/office/drawing/2014/main" id="{497C5092-203B-6E20-FFCC-2988EFD94DFE}"/>
              </a:ext>
            </a:extLst>
          </p:cNvPr>
          <p:cNvGrpSpPr/>
          <p:nvPr/>
        </p:nvGrpSpPr>
        <p:grpSpPr>
          <a:xfrm>
            <a:off x="5937870" y="1742142"/>
            <a:ext cx="762000" cy="838200"/>
            <a:chOff x="5984875" y="1561177"/>
            <a:chExt cx="762000" cy="838200"/>
          </a:xfrm>
        </p:grpSpPr>
        <p:sp>
          <p:nvSpPr>
            <p:cNvPr id="9" name="Oval 8">
              <a:extLst>
                <a:ext uri="{FF2B5EF4-FFF2-40B4-BE49-F238E27FC236}">
                  <a16:creationId xmlns:a16="http://schemas.microsoft.com/office/drawing/2014/main" id="{7CA93F35-A3A3-3249-EACF-2196F411879E}"/>
                </a:ext>
              </a:extLst>
            </p:cNvPr>
            <p:cNvSpPr/>
            <p:nvPr/>
          </p:nvSpPr>
          <p:spPr>
            <a:xfrm>
              <a:off x="5984875"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64571979-0E0F-15E8-6A9A-B2815AB335F9}"/>
                </a:ext>
              </a:extLst>
            </p:cNvPr>
            <p:cNvSpPr txBox="1"/>
            <p:nvPr/>
          </p:nvSpPr>
          <p:spPr>
            <a:xfrm>
              <a:off x="6223699" y="1561177"/>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3</a:t>
              </a:r>
            </a:p>
          </p:txBody>
        </p:sp>
      </p:grpSp>
      <p:grpSp>
        <p:nvGrpSpPr>
          <p:cNvPr id="27" name="Group 26">
            <a:extLst>
              <a:ext uri="{FF2B5EF4-FFF2-40B4-BE49-F238E27FC236}">
                <a16:creationId xmlns:a16="http://schemas.microsoft.com/office/drawing/2014/main" id="{929A8D13-0EC8-C1B1-007B-1BE5B9F9A189}"/>
              </a:ext>
            </a:extLst>
          </p:cNvPr>
          <p:cNvGrpSpPr/>
          <p:nvPr/>
        </p:nvGrpSpPr>
        <p:grpSpPr>
          <a:xfrm>
            <a:off x="8460799" y="1752600"/>
            <a:ext cx="762000" cy="838200"/>
            <a:chOff x="8399060" y="1571635"/>
            <a:chExt cx="762000" cy="838200"/>
          </a:xfrm>
        </p:grpSpPr>
        <p:sp>
          <p:nvSpPr>
            <p:cNvPr id="10" name="Oval 9">
              <a:extLst>
                <a:ext uri="{FF2B5EF4-FFF2-40B4-BE49-F238E27FC236}">
                  <a16:creationId xmlns:a16="http://schemas.microsoft.com/office/drawing/2014/main" id="{4AC50FB2-D3EF-9C07-9693-85184B48D17A}"/>
                </a:ext>
              </a:extLst>
            </p:cNvPr>
            <p:cNvSpPr/>
            <p:nvPr/>
          </p:nvSpPr>
          <p:spPr>
            <a:xfrm>
              <a:off x="8399060"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4729B5E8-1204-72F4-95CA-E3870761FAEC}"/>
                </a:ext>
              </a:extLst>
            </p:cNvPr>
            <p:cNvSpPr txBox="1"/>
            <p:nvPr/>
          </p:nvSpPr>
          <p:spPr>
            <a:xfrm>
              <a:off x="8606384" y="1571635"/>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4</a:t>
              </a:r>
            </a:p>
          </p:txBody>
        </p:sp>
      </p:grpSp>
      <p:sp>
        <p:nvSpPr>
          <p:cNvPr id="15" name="TextBox 14">
            <a:extLst>
              <a:ext uri="{FF2B5EF4-FFF2-40B4-BE49-F238E27FC236}">
                <a16:creationId xmlns:a16="http://schemas.microsoft.com/office/drawing/2014/main" id="{3C47A8A3-E212-E3B2-CAC0-A6A00F93153C}"/>
              </a:ext>
            </a:extLst>
          </p:cNvPr>
          <p:cNvSpPr txBox="1"/>
          <p:nvPr/>
        </p:nvSpPr>
        <p:spPr>
          <a:xfrm>
            <a:off x="3067011" y="2957350"/>
            <a:ext cx="2289792" cy="3667924"/>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Are participants age-gated and restricted to investing in their age-appropriate TDF vintage, or can they freely invest in any TDF vintage?</a:t>
            </a:r>
            <a:endParaRPr lang="en-US" sz="2000" b="0" kern="100" dirty="0">
              <a:solidFill>
                <a:schemeClr val="tx2"/>
              </a:solidFill>
              <a:effectLst/>
              <a:latin typeface="+mn-lt"/>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DC6A0EF-8E10-6F55-39BD-31111D848E2C}"/>
              </a:ext>
            </a:extLst>
          </p:cNvPr>
          <p:cNvSpPr txBox="1"/>
          <p:nvPr/>
        </p:nvSpPr>
        <p:spPr>
          <a:xfrm>
            <a:off x="5937871" y="2957350"/>
            <a:ext cx="2124940" cy="2415674"/>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Is the income benefit available to all plan participants, irrespective of their age and/or</a:t>
            </a:r>
            <a:br>
              <a:rPr lang="en-US" sz="2000" b="0" kern="100" dirty="0">
                <a:solidFill>
                  <a:schemeClr val="tx2"/>
                </a:solidFill>
                <a:effectLst/>
                <a:latin typeface="+mn-lt"/>
              </a:rPr>
            </a:br>
            <a:r>
              <a:rPr lang="en-US" sz="2000" b="0" kern="100" dirty="0">
                <a:solidFill>
                  <a:schemeClr val="tx2"/>
                </a:solidFill>
                <a:effectLst/>
                <a:latin typeface="+mn-lt"/>
              </a:rPr>
              <a:t>contribution history?</a:t>
            </a:r>
            <a:endParaRPr lang="en-US" sz="2000" b="0" kern="100" dirty="0">
              <a:solidFill>
                <a:schemeClr val="tx2"/>
              </a:solidFill>
              <a:effectLst/>
              <a:latin typeface="+mn-lt"/>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51F00CE-6C46-5704-46B3-49F2119A45CA}"/>
              </a:ext>
            </a:extLst>
          </p:cNvPr>
          <p:cNvSpPr txBox="1"/>
          <p:nvPr/>
        </p:nvSpPr>
        <p:spPr>
          <a:xfrm>
            <a:off x="8478049" y="2957350"/>
            <a:ext cx="2075091" cy="2152176"/>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Are there direct, or indirect, limits on the amount of income a participant can receive?</a:t>
            </a:r>
            <a:endParaRPr lang="en-US" sz="2000" b="0" kern="100" dirty="0">
              <a:solidFill>
                <a:schemeClr val="tx2"/>
              </a:solidFill>
              <a:effectLst/>
              <a:latin typeface="+mn-lt"/>
              <a:ea typeface="Aptos" panose="020B000402020202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6CFF62DF-0F1D-955C-D194-CAC82FDE96CF}"/>
              </a:ext>
            </a:extLst>
          </p:cNvPr>
          <p:cNvCxnSpPr/>
          <p:nvPr/>
        </p:nvCxnSpPr>
        <p:spPr>
          <a:xfrm>
            <a:off x="2717800"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D5C644E-1F22-5BA6-C13A-F9904E0C1259}"/>
              </a:ext>
            </a:extLst>
          </p:cNvPr>
          <p:cNvCxnSpPr/>
          <p:nvPr/>
        </p:nvCxnSpPr>
        <p:spPr>
          <a:xfrm>
            <a:off x="5648779"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E57C2F6-D9F3-C33A-E20F-79C2186DA112}"/>
              </a:ext>
            </a:extLst>
          </p:cNvPr>
          <p:cNvCxnSpPr/>
          <p:nvPr/>
        </p:nvCxnSpPr>
        <p:spPr>
          <a:xfrm>
            <a:off x="8204200"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3D914A5C-7EB2-2F9C-6DD3-0AEB27052613}"/>
              </a:ext>
            </a:extLst>
          </p:cNvPr>
          <p:cNvGrpSpPr/>
          <p:nvPr/>
        </p:nvGrpSpPr>
        <p:grpSpPr>
          <a:xfrm>
            <a:off x="11165859" y="1752600"/>
            <a:ext cx="762000" cy="838200"/>
            <a:chOff x="12192934" y="1571635"/>
            <a:chExt cx="762000" cy="838200"/>
          </a:xfrm>
        </p:grpSpPr>
        <p:sp>
          <p:nvSpPr>
            <p:cNvPr id="21" name="Oval 20">
              <a:extLst>
                <a:ext uri="{FF2B5EF4-FFF2-40B4-BE49-F238E27FC236}">
                  <a16:creationId xmlns:a16="http://schemas.microsoft.com/office/drawing/2014/main" id="{6E267A77-4BDB-78CF-F12E-FB61A7E53A41}"/>
                </a:ext>
              </a:extLst>
            </p:cNvPr>
            <p:cNvSpPr/>
            <p:nvPr/>
          </p:nvSpPr>
          <p:spPr>
            <a:xfrm>
              <a:off x="12192934"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ACFDF871-54EC-5FBF-CB5C-B3DF7EE3D1BA}"/>
                </a:ext>
              </a:extLst>
            </p:cNvPr>
            <p:cNvSpPr txBox="1"/>
            <p:nvPr/>
          </p:nvSpPr>
          <p:spPr>
            <a:xfrm>
              <a:off x="12400258" y="1571635"/>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5</a:t>
              </a:r>
            </a:p>
          </p:txBody>
        </p:sp>
      </p:grpSp>
      <p:sp>
        <p:nvSpPr>
          <p:cNvPr id="23" name="TextBox 22">
            <a:extLst>
              <a:ext uri="{FF2B5EF4-FFF2-40B4-BE49-F238E27FC236}">
                <a16:creationId xmlns:a16="http://schemas.microsoft.com/office/drawing/2014/main" id="{16154B4A-135A-9FEF-9153-14B2D4A89008}"/>
              </a:ext>
            </a:extLst>
          </p:cNvPr>
          <p:cNvSpPr txBox="1"/>
          <p:nvPr/>
        </p:nvSpPr>
        <p:spPr>
          <a:xfrm>
            <a:off x="11165859" y="2957350"/>
            <a:ext cx="1875553" cy="2152176"/>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Does the participant have flexibility when it comes to electing lifetime income?</a:t>
            </a:r>
            <a:endParaRPr lang="en-US" sz="2000" b="0" kern="100" dirty="0">
              <a:solidFill>
                <a:schemeClr val="tx2"/>
              </a:solidFill>
              <a:effectLst/>
              <a:latin typeface="+mn-lt"/>
              <a:ea typeface="Aptos" panose="020B0004020202020204" pitchFamily="34"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B1EB5650-97D2-4454-59CF-9CAD7F41A888}"/>
              </a:ext>
            </a:extLst>
          </p:cNvPr>
          <p:cNvCxnSpPr/>
          <p:nvPr/>
        </p:nvCxnSpPr>
        <p:spPr>
          <a:xfrm>
            <a:off x="10871200"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1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4707-7182-3AC6-9C6C-45A28DA74D72}"/>
              </a:ext>
            </a:extLst>
          </p:cNvPr>
          <p:cNvSpPr>
            <a:spLocks noGrp="1"/>
          </p:cNvSpPr>
          <p:nvPr>
            <p:ph type="title"/>
          </p:nvPr>
        </p:nvSpPr>
        <p:spPr/>
        <p:txBody>
          <a:bodyPr/>
          <a:lstStyle/>
          <a:p>
            <a:r>
              <a:rPr lang="en-US" dirty="0"/>
              <a:t>The 10 items to consider when selecting a target date fund with lifetime income</a:t>
            </a:r>
          </a:p>
        </p:txBody>
      </p:sp>
      <p:sp>
        <p:nvSpPr>
          <p:cNvPr id="3" name="Text Placeholder 2">
            <a:extLst>
              <a:ext uri="{FF2B5EF4-FFF2-40B4-BE49-F238E27FC236}">
                <a16:creationId xmlns:a16="http://schemas.microsoft.com/office/drawing/2014/main" id="{0FBBC61C-61E9-EF29-BD3D-D17CA3CAA9F4}"/>
              </a:ext>
            </a:extLst>
          </p:cNvPr>
          <p:cNvSpPr>
            <a:spLocks noGrp="1"/>
          </p:cNvSpPr>
          <p:nvPr>
            <p:ph type="body" sz="quarter" idx="11"/>
          </p:nvPr>
        </p:nvSpPr>
        <p:spPr/>
        <p:txBody>
          <a:bodyPr/>
          <a:lstStyle/>
          <a:p>
            <a:endParaRPr lang="en-US"/>
          </a:p>
        </p:txBody>
      </p:sp>
      <p:sp>
        <p:nvSpPr>
          <p:cNvPr id="29" name="Rectangle 28">
            <a:extLst>
              <a:ext uri="{FF2B5EF4-FFF2-40B4-BE49-F238E27FC236}">
                <a16:creationId xmlns:a16="http://schemas.microsoft.com/office/drawing/2014/main" id="{529623BF-2FE9-E88C-F9FE-1E9870F7A00A}"/>
              </a:ext>
            </a:extLst>
          </p:cNvPr>
          <p:cNvSpPr/>
          <p:nvPr/>
        </p:nvSpPr>
        <p:spPr>
          <a:xfrm>
            <a:off x="0" y="2238365"/>
            <a:ext cx="13817600" cy="3933835"/>
          </a:xfrm>
          <a:prstGeom prst="rect">
            <a:avLst/>
          </a:prstGeom>
          <a:solidFill>
            <a:schemeClr val="bg1"/>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8270544D-8CD9-D521-FD0A-20AFFDA07175}"/>
              </a:ext>
            </a:extLst>
          </p:cNvPr>
          <p:cNvSpPr txBox="1"/>
          <p:nvPr/>
        </p:nvSpPr>
        <p:spPr>
          <a:xfrm>
            <a:off x="624388" y="2957350"/>
            <a:ext cx="1806755" cy="3177673"/>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Is there a specific income election window?</a:t>
            </a:r>
          </a:p>
        </p:txBody>
      </p:sp>
      <p:grpSp>
        <p:nvGrpSpPr>
          <p:cNvPr id="31" name="Group 30">
            <a:extLst>
              <a:ext uri="{FF2B5EF4-FFF2-40B4-BE49-F238E27FC236}">
                <a16:creationId xmlns:a16="http://schemas.microsoft.com/office/drawing/2014/main" id="{C03F7ACB-24C9-0B7B-E234-A31141536F0F}"/>
              </a:ext>
            </a:extLst>
          </p:cNvPr>
          <p:cNvGrpSpPr/>
          <p:nvPr/>
        </p:nvGrpSpPr>
        <p:grpSpPr>
          <a:xfrm>
            <a:off x="627494" y="1818342"/>
            <a:ext cx="762000" cy="850409"/>
            <a:chOff x="627494" y="1637377"/>
            <a:chExt cx="762000" cy="850409"/>
          </a:xfrm>
        </p:grpSpPr>
        <p:sp>
          <p:nvSpPr>
            <p:cNvPr id="32" name="Oval 31">
              <a:extLst>
                <a:ext uri="{FF2B5EF4-FFF2-40B4-BE49-F238E27FC236}">
                  <a16:creationId xmlns:a16="http://schemas.microsoft.com/office/drawing/2014/main" id="{B41B3C3B-AD81-6609-A1CA-991871CF58ED}"/>
                </a:ext>
              </a:extLst>
            </p:cNvPr>
            <p:cNvSpPr/>
            <p:nvPr/>
          </p:nvSpPr>
          <p:spPr>
            <a:xfrm>
              <a:off x="627494"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EC536538-E2E4-3173-A86F-D976D90F07BB}"/>
                </a:ext>
              </a:extLst>
            </p:cNvPr>
            <p:cNvSpPr txBox="1"/>
            <p:nvPr/>
          </p:nvSpPr>
          <p:spPr>
            <a:xfrm>
              <a:off x="824591" y="1649586"/>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6</a:t>
              </a:r>
            </a:p>
          </p:txBody>
        </p:sp>
      </p:grpSp>
      <p:grpSp>
        <p:nvGrpSpPr>
          <p:cNvPr id="34" name="Group 33">
            <a:extLst>
              <a:ext uri="{FF2B5EF4-FFF2-40B4-BE49-F238E27FC236}">
                <a16:creationId xmlns:a16="http://schemas.microsoft.com/office/drawing/2014/main" id="{F515B942-AFE6-C86B-CBCB-3843D5F50DBA}"/>
              </a:ext>
            </a:extLst>
          </p:cNvPr>
          <p:cNvGrpSpPr/>
          <p:nvPr/>
        </p:nvGrpSpPr>
        <p:grpSpPr>
          <a:xfrm>
            <a:off x="3034489" y="1759829"/>
            <a:ext cx="762000" cy="838200"/>
            <a:chOff x="3333695" y="1578864"/>
            <a:chExt cx="762000" cy="838200"/>
          </a:xfrm>
        </p:grpSpPr>
        <p:sp>
          <p:nvSpPr>
            <p:cNvPr id="35" name="Oval 34">
              <a:extLst>
                <a:ext uri="{FF2B5EF4-FFF2-40B4-BE49-F238E27FC236}">
                  <a16:creationId xmlns:a16="http://schemas.microsoft.com/office/drawing/2014/main" id="{111065B9-1DD3-00CB-7CDF-70C62A44104E}"/>
                </a:ext>
              </a:extLst>
            </p:cNvPr>
            <p:cNvSpPr/>
            <p:nvPr/>
          </p:nvSpPr>
          <p:spPr>
            <a:xfrm>
              <a:off x="3333695"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912DB834-6F90-3F88-1969-BC683EF14138}"/>
                </a:ext>
              </a:extLst>
            </p:cNvPr>
            <p:cNvSpPr txBox="1"/>
            <p:nvPr/>
          </p:nvSpPr>
          <p:spPr>
            <a:xfrm>
              <a:off x="3573543" y="1578864"/>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7</a:t>
              </a:r>
            </a:p>
          </p:txBody>
        </p:sp>
      </p:grpSp>
      <p:grpSp>
        <p:nvGrpSpPr>
          <p:cNvPr id="37" name="Group 36">
            <a:extLst>
              <a:ext uri="{FF2B5EF4-FFF2-40B4-BE49-F238E27FC236}">
                <a16:creationId xmlns:a16="http://schemas.microsoft.com/office/drawing/2014/main" id="{78839FD4-7113-B93F-C363-5A30BF2857FA}"/>
              </a:ext>
            </a:extLst>
          </p:cNvPr>
          <p:cNvGrpSpPr/>
          <p:nvPr/>
        </p:nvGrpSpPr>
        <p:grpSpPr>
          <a:xfrm>
            <a:off x="5937870" y="1818342"/>
            <a:ext cx="762000" cy="855075"/>
            <a:chOff x="5984875" y="1637377"/>
            <a:chExt cx="762000" cy="855075"/>
          </a:xfrm>
        </p:grpSpPr>
        <p:sp>
          <p:nvSpPr>
            <p:cNvPr id="38" name="Oval 37">
              <a:extLst>
                <a:ext uri="{FF2B5EF4-FFF2-40B4-BE49-F238E27FC236}">
                  <a16:creationId xmlns:a16="http://schemas.microsoft.com/office/drawing/2014/main" id="{AEA55B7D-6258-4D88-C31D-EA753E67F46F}"/>
                </a:ext>
              </a:extLst>
            </p:cNvPr>
            <p:cNvSpPr/>
            <p:nvPr/>
          </p:nvSpPr>
          <p:spPr>
            <a:xfrm>
              <a:off x="5984875"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2EFB9DC0-9081-0296-6960-908A13E0092A}"/>
                </a:ext>
              </a:extLst>
            </p:cNvPr>
            <p:cNvSpPr txBox="1"/>
            <p:nvPr/>
          </p:nvSpPr>
          <p:spPr>
            <a:xfrm>
              <a:off x="6196785" y="1654252"/>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8</a:t>
              </a:r>
            </a:p>
          </p:txBody>
        </p:sp>
      </p:grpSp>
      <p:grpSp>
        <p:nvGrpSpPr>
          <p:cNvPr id="40" name="Group 39">
            <a:extLst>
              <a:ext uri="{FF2B5EF4-FFF2-40B4-BE49-F238E27FC236}">
                <a16:creationId xmlns:a16="http://schemas.microsoft.com/office/drawing/2014/main" id="{41BD6E21-3E49-5916-7FFA-F38C2A6815E6}"/>
              </a:ext>
            </a:extLst>
          </p:cNvPr>
          <p:cNvGrpSpPr/>
          <p:nvPr/>
        </p:nvGrpSpPr>
        <p:grpSpPr>
          <a:xfrm>
            <a:off x="8460799" y="1778313"/>
            <a:ext cx="762000" cy="838200"/>
            <a:chOff x="8399060" y="1597348"/>
            <a:chExt cx="762000" cy="838200"/>
          </a:xfrm>
        </p:grpSpPr>
        <p:sp>
          <p:nvSpPr>
            <p:cNvPr id="41" name="Oval 40">
              <a:extLst>
                <a:ext uri="{FF2B5EF4-FFF2-40B4-BE49-F238E27FC236}">
                  <a16:creationId xmlns:a16="http://schemas.microsoft.com/office/drawing/2014/main" id="{15C8CBDF-1EE8-6E48-CC98-EABC179ED3CF}"/>
                </a:ext>
              </a:extLst>
            </p:cNvPr>
            <p:cNvSpPr/>
            <p:nvPr/>
          </p:nvSpPr>
          <p:spPr>
            <a:xfrm>
              <a:off x="8399060"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TextBox 41">
              <a:extLst>
                <a:ext uri="{FF2B5EF4-FFF2-40B4-BE49-F238E27FC236}">
                  <a16:creationId xmlns:a16="http://schemas.microsoft.com/office/drawing/2014/main" id="{3DD46BD9-584F-156F-CAA7-230A18F25344}"/>
                </a:ext>
              </a:extLst>
            </p:cNvPr>
            <p:cNvSpPr txBox="1"/>
            <p:nvPr/>
          </p:nvSpPr>
          <p:spPr>
            <a:xfrm>
              <a:off x="8637760" y="1597348"/>
              <a:ext cx="495300" cy="838200"/>
            </a:xfrm>
            <a:prstGeom prst="rect">
              <a:avLst/>
            </a:prstGeom>
            <a:noFill/>
          </p:spPr>
          <p:txBody>
            <a:bodyPr wrap="square" lIns="0" tIns="0" rIns="0" bIns="0" rtlCol="0">
              <a:noAutofit/>
            </a:bodyPr>
            <a:lstStyle/>
            <a:p>
              <a:pPr>
                <a:spcAft>
                  <a:spcPts val="600"/>
                </a:spcAft>
              </a:pPr>
              <a:r>
                <a:rPr lang="en-US" sz="4400" b="1" dirty="0">
                  <a:solidFill>
                    <a:schemeClr val="tx2"/>
                  </a:solidFill>
                </a:rPr>
                <a:t>9</a:t>
              </a:r>
            </a:p>
          </p:txBody>
        </p:sp>
      </p:grpSp>
      <p:sp>
        <p:nvSpPr>
          <p:cNvPr id="43" name="TextBox 42">
            <a:extLst>
              <a:ext uri="{FF2B5EF4-FFF2-40B4-BE49-F238E27FC236}">
                <a16:creationId xmlns:a16="http://schemas.microsoft.com/office/drawing/2014/main" id="{D72BAB4E-9CEE-3FE8-11CA-6FC6A76D078E}"/>
              </a:ext>
            </a:extLst>
          </p:cNvPr>
          <p:cNvSpPr txBox="1"/>
          <p:nvPr/>
        </p:nvSpPr>
        <p:spPr>
          <a:xfrm>
            <a:off x="3067011" y="2957350"/>
            <a:ext cx="2317790" cy="3667924"/>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What are the benefits of having exposure to the lifetime income component during the accumulation phase?</a:t>
            </a:r>
          </a:p>
        </p:txBody>
      </p:sp>
      <p:sp>
        <p:nvSpPr>
          <p:cNvPr id="44" name="TextBox 43">
            <a:extLst>
              <a:ext uri="{FF2B5EF4-FFF2-40B4-BE49-F238E27FC236}">
                <a16:creationId xmlns:a16="http://schemas.microsoft.com/office/drawing/2014/main" id="{73A68D70-F453-00A3-971A-7BD737EC5730}"/>
              </a:ext>
            </a:extLst>
          </p:cNvPr>
          <p:cNvSpPr txBox="1"/>
          <p:nvPr/>
        </p:nvSpPr>
        <p:spPr>
          <a:xfrm>
            <a:off x="5937871" y="2957350"/>
            <a:ext cx="2124940" cy="2415674"/>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Can the lifetime income payments increase in retirement</a:t>
            </a:r>
            <a:endParaRPr lang="en-US" sz="2000" b="0" kern="100" dirty="0">
              <a:solidFill>
                <a:schemeClr val="tx2"/>
              </a:solidFill>
              <a:effectLst/>
              <a:latin typeface="+mn-lt"/>
              <a:ea typeface="Aptos" panose="020B00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D86869C1-E12C-6CE6-320A-CF923BC211EC}"/>
              </a:ext>
            </a:extLst>
          </p:cNvPr>
          <p:cNvSpPr txBox="1"/>
          <p:nvPr/>
        </p:nvSpPr>
        <p:spPr>
          <a:xfrm>
            <a:off x="8478049" y="2957350"/>
            <a:ext cx="2075091" cy="2152176"/>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Are the TDF fees competitive?</a:t>
            </a:r>
          </a:p>
        </p:txBody>
      </p:sp>
      <p:cxnSp>
        <p:nvCxnSpPr>
          <p:cNvPr id="46" name="Straight Connector 45">
            <a:extLst>
              <a:ext uri="{FF2B5EF4-FFF2-40B4-BE49-F238E27FC236}">
                <a16:creationId xmlns:a16="http://schemas.microsoft.com/office/drawing/2014/main" id="{77D2F4EE-C474-2C08-DAA0-D4756DB067B8}"/>
              </a:ext>
            </a:extLst>
          </p:cNvPr>
          <p:cNvCxnSpPr/>
          <p:nvPr/>
        </p:nvCxnSpPr>
        <p:spPr>
          <a:xfrm>
            <a:off x="2717800"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70396C9-D23E-54A5-B930-03D2263CB588}"/>
              </a:ext>
            </a:extLst>
          </p:cNvPr>
          <p:cNvCxnSpPr/>
          <p:nvPr/>
        </p:nvCxnSpPr>
        <p:spPr>
          <a:xfrm>
            <a:off x="5648779"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D98FA6E-5073-67A6-8290-D098B8D16F21}"/>
              </a:ext>
            </a:extLst>
          </p:cNvPr>
          <p:cNvCxnSpPr/>
          <p:nvPr/>
        </p:nvCxnSpPr>
        <p:spPr>
          <a:xfrm>
            <a:off x="8204200"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4019B6E7-6C9A-5B88-A935-92E33ABBE1F5}"/>
              </a:ext>
            </a:extLst>
          </p:cNvPr>
          <p:cNvGrpSpPr/>
          <p:nvPr/>
        </p:nvGrpSpPr>
        <p:grpSpPr>
          <a:xfrm>
            <a:off x="11165859" y="1801945"/>
            <a:ext cx="762000" cy="838200"/>
            <a:chOff x="12192934" y="1620980"/>
            <a:chExt cx="762000" cy="838200"/>
          </a:xfrm>
        </p:grpSpPr>
        <p:sp>
          <p:nvSpPr>
            <p:cNvPr id="50" name="Oval 49">
              <a:extLst>
                <a:ext uri="{FF2B5EF4-FFF2-40B4-BE49-F238E27FC236}">
                  <a16:creationId xmlns:a16="http://schemas.microsoft.com/office/drawing/2014/main" id="{3DBF79BC-8454-B848-E6C4-F1F8B3B93905}"/>
                </a:ext>
              </a:extLst>
            </p:cNvPr>
            <p:cNvSpPr/>
            <p:nvPr/>
          </p:nvSpPr>
          <p:spPr>
            <a:xfrm>
              <a:off x="12192934" y="1637377"/>
              <a:ext cx="762000" cy="7620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TextBox 50">
              <a:extLst>
                <a:ext uri="{FF2B5EF4-FFF2-40B4-BE49-F238E27FC236}">
                  <a16:creationId xmlns:a16="http://schemas.microsoft.com/office/drawing/2014/main" id="{D5F77469-8C8E-8AD5-1D49-094F4A609564}"/>
                </a:ext>
              </a:extLst>
            </p:cNvPr>
            <p:cNvSpPr txBox="1"/>
            <p:nvPr/>
          </p:nvSpPr>
          <p:spPr>
            <a:xfrm>
              <a:off x="12248767" y="1620980"/>
              <a:ext cx="677431" cy="838200"/>
            </a:xfrm>
            <a:prstGeom prst="rect">
              <a:avLst/>
            </a:prstGeom>
            <a:noFill/>
          </p:spPr>
          <p:txBody>
            <a:bodyPr wrap="square" lIns="0" tIns="0" rIns="0" bIns="0" rtlCol="0">
              <a:noAutofit/>
            </a:bodyPr>
            <a:lstStyle/>
            <a:p>
              <a:pPr>
                <a:spcAft>
                  <a:spcPts val="600"/>
                </a:spcAft>
              </a:pPr>
              <a:r>
                <a:rPr lang="en-US" sz="4400" b="1" dirty="0">
                  <a:solidFill>
                    <a:schemeClr val="tx2"/>
                  </a:solidFill>
                </a:rPr>
                <a:t>10</a:t>
              </a:r>
            </a:p>
          </p:txBody>
        </p:sp>
      </p:grpSp>
      <p:sp>
        <p:nvSpPr>
          <p:cNvPr id="52" name="TextBox 51">
            <a:extLst>
              <a:ext uri="{FF2B5EF4-FFF2-40B4-BE49-F238E27FC236}">
                <a16:creationId xmlns:a16="http://schemas.microsoft.com/office/drawing/2014/main" id="{4AEF8270-431B-6463-51DD-21ACB352257F}"/>
              </a:ext>
            </a:extLst>
          </p:cNvPr>
          <p:cNvSpPr txBox="1"/>
          <p:nvPr/>
        </p:nvSpPr>
        <p:spPr>
          <a:xfrm>
            <a:off x="11165859" y="2957350"/>
            <a:ext cx="1875553" cy="2152176"/>
          </a:xfrm>
          <a:prstGeom prst="rect">
            <a:avLst/>
          </a:prstGeom>
          <a:noFill/>
        </p:spPr>
        <p:txBody>
          <a:bodyPr wrap="square" lIns="0" tIns="0" rIns="0" bIns="0" numCol="1" spcCol="274320">
            <a:noAutofit/>
          </a:bodyPr>
          <a:lstStyle/>
          <a:p>
            <a:pPr marL="0" marR="0" indent="0">
              <a:spcBef>
                <a:spcPts val="0"/>
              </a:spcBef>
              <a:spcAft>
                <a:spcPts val="0"/>
              </a:spcAft>
              <a:buFontTx/>
              <a:buNone/>
            </a:pPr>
            <a:r>
              <a:rPr lang="en-US" sz="2000" b="0" kern="100" dirty="0">
                <a:solidFill>
                  <a:schemeClr val="tx2"/>
                </a:solidFill>
                <a:effectLst/>
                <a:latin typeface="+mn-lt"/>
              </a:rPr>
              <a:t>Is the TDF and the income benefit portable?</a:t>
            </a:r>
          </a:p>
        </p:txBody>
      </p:sp>
      <p:cxnSp>
        <p:nvCxnSpPr>
          <p:cNvPr id="53" name="Straight Connector 52">
            <a:extLst>
              <a:ext uri="{FF2B5EF4-FFF2-40B4-BE49-F238E27FC236}">
                <a16:creationId xmlns:a16="http://schemas.microsoft.com/office/drawing/2014/main" id="{537A4E49-18C1-C5A5-CF93-CDFA1A3F5671}"/>
              </a:ext>
            </a:extLst>
          </p:cNvPr>
          <p:cNvCxnSpPr/>
          <p:nvPr/>
        </p:nvCxnSpPr>
        <p:spPr>
          <a:xfrm>
            <a:off x="10871200" y="2957350"/>
            <a:ext cx="0" cy="252905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11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3">
            <a:extLst>
              <a:ext uri="{FF2B5EF4-FFF2-40B4-BE49-F238E27FC236}">
                <a16:creationId xmlns:a16="http://schemas.microsoft.com/office/drawing/2014/main" id="{AC7CEFBD-753F-419F-3C2B-F8D2474979ED}"/>
              </a:ext>
            </a:extLst>
          </p:cNvPr>
          <p:cNvSpPr>
            <a:spLocks noGrp="1"/>
          </p:cNvSpPr>
          <p:nvPr>
            <p:ph sz="quarter" idx="13"/>
          </p:nvPr>
        </p:nvSpPr>
        <p:spPr>
          <a:xfrm>
            <a:off x="600744" y="1485900"/>
            <a:ext cx="12560300" cy="4800600"/>
          </a:xfrm>
        </p:spPr>
        <p:txBody>
          <a:bodyPr spcCol="320040"/>
          <a:lstStyle/>
          <a:p>
            <a:r>
              <a:rPr lang="en-US" dirty="0"/>
              <a:t>Any guarantees are backed by the claims-paying ability of the issuing company. Annuity contracts and certificates are issued by Teachers Insurance and Annuity Association of America (TIAA). </a:t>
            </a:r>
          </a:p>
          <a:p>
            <a:r>
              <a:rPr lang="en-US" dirty="0"/>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Any changes to assumptions that may have been made in preparing this material could have a material impact on the information presented herein by way of example. </a:t>
            </a:r>
            <a:r>
              <a:rPr lang="en-US" b="1" dirty="0"/>
              <a:t>Past performance is no guarantee of future results. Investing involves risk; principal loss is possible.</a:t>
            </a:r>
          </a:p>
          <a:p>
            <a:r>
              <a:rPr lang="en-US" dirty="0"/>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 </a:t>
            </a:r>
          </a:p>
          <a:p>
            <a:r>
              <a:rPr lang="en-US" dirty="0"/>
              <a:t>Please note that this information should not replace a client’s consultation with a tax professional regarding their tax situation. Nuveen is not a tax advisor. Clients should consult their professional advisors before making any tax or investment decisions. </a:t>
            </a:r>
          </a:p>
          <a:p>
            <a:r>
              <a:rPr lang="en-US" dirty="0"/>
              <a:t>Nuveen, LLC provides investment solutions through its investment specialists.</a:t>
            </a:r>
          </a:p>
          <a:p>
            <a:r>
              <a:rPr lang="en-US" dirty="0">
                <a:effectLst/>
                <a:latin typeface="Segoe UI" panose="020B0502040204020203" pitchFamily="34" charset="0"/>
              </a:rPr>
              <a:t>Investing involves risk; principal loss is possible. The principal value of target date funds is not guaranteed at any time, including at the target date. After 30 years past when the target date has been reached, the funds may be merged into another target date fund with the same asset allocation. The unit value of the funds will fluctuate, and investors may lose money. The fund may not achieve its target allocations and even if they do, the asset allocations may not achieve the desired risk-return characteristics and may result in the fund underperforming other similar funds. Allocations are subject to change. </a:t>
            </a:r>
            <a:endParaRPr lang="en-US" sz="1200" b="1" dirty="0"/>
          </a:p>
          <a:p>
            <a:r>
              <a:rPr lang="en-US" sz="2000" b="1" dirty="0"/>
              <a:t>You should consider the investment objectives, risks, charges, and expenses carefully before investing. Please call 877-518-9161 or go to </a:t>
            </a:r>
            <a:r>
              <a:rPr lang="en-US" sz="2000" b="1" dirty="0" err="1"/>
              <a:t>TIAA.org</a:t>
            </a:r>
            <a:r>
              <a:rPr lang="en-US" sz="2000" b="1" dirty="0"/>
              <a:t>/prospectuses for current product and fund prospectuses that contain this and other information. Please read the prospectuses carefully before investing.</a:t>
            </a:r>
          </a:p>
          <a:p>
            <a:r>
              <a:rPr lang="en-US" dirty="0"/>
              <a:t>Annuities are designed for retirement or other long-term goals, and offer a variety of income options, including lifetime income. Payments from variable annuity accounts are not guaranteed and will rise or fall based on investment performance. </a:t>
            </a:r>
          </a:p>
          <a:p>
            <a:r>
              <a:rPr lang="en-US" dirty="0"/>
              <a:t>TIAA-CREF Individual &amp; Institutional Services, LLC, Member FINRA, distributes securities products. Annuity contracts and certificates are issued by Teachers Insurance and Annuity Association of America (TIAA) and College Retirement Equities Fund (CREF), New York, NY. Each is solely responsible for its own financial condition and contractual obligations. </a:t>
            </a:r>
          </a:p>
          <a:p>
            <a:r>
              <a:rPr lang="en-US" dirty="0"/>
              <a:t>©2024 Teachers Insurance and Annuity Association of America-College Retirement Equities Fund, 730 Third Avenue, New York, NY 10017</a:t>
            </a:r>
          </a:p>
        </p:txBody>
      </p:sp>
      <p:sp>
        <p:nvSpPr>
          <p:cNvPr id="4" name="Text Placeholder 3">
            <a:extLst>
              <a:ext uri="{FF2B5EF4-FFF2-40B4-BE49-F238E27FC236}">
                <a16:creationId xmlns:a16="http://schemas.microsoft.com/office/drawing/2014/main" id="{49C0D39A-1B80-9FAF-47A4-CB12CC8E4D56}"/>
              </a:ext>
            </a:extLst>
          </p:cNvPr>
          <p:cNvSpPr>
            <a:spLocks noGrp="1"/>
          </p:cNvSpPr>
          <p:nvPr>
            <p:ph type="body" sz="quarter" idx="20"/>
          </p:nvPr>
        </p:nvSpPr>
        <p:spPr>
          <a:xfrm rot="16200000">
            <a:off x="12337175" y="5588863"/>
            <a:ext cx="1981202" cy="190359"/>
          </a:xfrm>
        </p:spPr>
        <p:txBody>
          <a:bodyPr/>
          <a:lstStyle/>
          <a:p>
            <a:r>
              <a:rPr lang="en-US" b="0" i="0" dirty="0">
                <a:solidFill>
                  <a:srgbClr val="212529"/>
                </a:solidFill>
                <a:effectLst/>
                <a:latin typeface="-apple-system"/>
              </a:rPr>
              <a:t>4059004-1226</a:t>
            </a:r>
            <a:endParaRPr lang="en-US" b="1" dirty="0"/>
          </a:p>
        </p:txBody>
      </p:sp>
      <p:sp>
        <p:nvSpPr>
          <p:cNvPr id="3" name="Title 2">
            <a:extLst>
              <a:ext uri="{FF2B5EF4-FFF2-40B4-BE49-F238E27FC236}">
                <a16:creationId xmlns:a16="http://schemas.microsoft.com/office/drawing/2014/main" id="{64849D86-F332-4A7C-909D-6264615BC5A7}"/>
              </a:ext>
            </a:extLst>
          </p:cNvPr>
          <p:cNvSpPr>
            <a:spLocks noGrp="1"/>
          </p:cNvSpPr>
          <p:nvPr>
            <p:ph type="title"/>
          </p:nvPr>
        </p:nvSpPr>
        <p:spPr>
          <a:xfrm>
            <a:off x="628073" y="630937"/>
            <a:ext cx="12859157" cy="1035139"/>
          </a:xfrm>
        </p:spPr>
        <p:txBody>
          <a:bodyPr/>
          <a:lstStyle/>
          <a:p>
            <a:r>
              <a:rPr lang="en-US" dirty="0"/>
              <a:t>Important information</a:t>
            </a:r>
          </a:p>
        </p:txBody>
      </p:sp>
    </p:spTree>
    <p:extLst>
      <p:ext uri="{BB962C8B-B14F-4D97-AF65-F5344CB8AC3E}">
        <p14:creationId xmlns:p14="http://schemas.microsoft.com/office/powerpoint/2010/main" val="988134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TH3Brw_SIWN12H6gpKb_A"/>
</p:tagLst>
</file>

<file path=ppt/tags/tag4.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ags/tag5.xml><?xml version="1.0" encoding="utf-8"?>
<p:tagLst xmlns:a="http://schemas.openxmlformats.org/drawingml/2006/main" xmlns:r="http://schemas.openxmlformats.org/officeDocument/2006/relationships" xmlns:p="http://schemas.openxmlformats.org/presentationml/2006/main">
  <p:tag name="HIDDENSTRINGTEXTBOXRECOMMANDATION" val="HiddenStringTextBoxRecommandation"/>
</p:tagLst>
</file>

<file path=ppt/theme/theme1.xml><?xml version="1.0" encoding="utf-8"?>
<a:theme xmlns:a="http://schemas.openxmlformats.org/drawingml/2006/main" name="2017_Nuveen_PPT_Onscreen">
  <a:themeElements>
    <a:clrScheme name="Nuveen 2017">
      <a:dk1>
        <a:sysClr val="windowText" lastClr="000000"/>
      </a:dk1>
      <a:lt1>
        <a:sysClr val="window" lastClr="FFFFFF"/>
      </a:lt1>
      <a:dk2>
        <a:srgbClr val="263746"/>
      </a:dk2>
      <a:lt2>
        <a:srgbClr val="008FBE"/>
      </a:lt2>
      <a:accent1>
        <a:srgbClr val="008FBE"/>
      </a:accent1>
      <a:accent2>
        <a:srgbClr val="075156"/>
      </a:accent2>
      <a:accent3>
        <a:srgbClr val="00AD97"/>
      </a:accent3>
      <a:accent4>
        <a:srgbClr val="6EAFBD"/>
      </a:accent4>
      <a:accent5>
        <a:srgbClr val="25B34B"/>
      </a:accent5>
      <a:accent6>
        <a:srgbClr val="C3D62E"/>
      </a:accent6>
      <a:hlink>
        <a:srgbClr val="2B8B9D"/>
      </a:hlink>
      <a:folHlink>
        <a:srgbClr val="00B09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0" algn="l">
          <a:defRPr sz="2400" b="0" dirty="0" smtClean="0">
            <a:solidFill>
              <a:schemeClr val="bg2"/>
            </a:solidFill>
          </a:defRPr>
        </a:defPPr>
      </a:lstStyle>
    </a:txDef>
  </a:objectDefaults>
  <a:extraClrSchemeLst/>
  <a:extLst>
    <a:ext uri="{05A4C25C-085E-4340-85A3-A5531E510DB2}">
      <thm15:themeFamily xmlns:thm15="http://schemas.microsoft.com/office/thememl/2012/main" name="2017_Nuveen_PPT_Onscreen.potx" id="{196601DE-38E0-41B7-9754-FAD2EE04D059}" vid="{C507750E-3849-42A7-B99B-BD1062870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6B2A694DC5E944B06B92ADB42E3817" ma:contentTypeVersion="15" ma:contentTypeDescription="Create a new document." ma:contentTypeScope="" ma:versionID="a6e939a775cfb246fb4eeea5615826a3">
  <xsd:schema xmlns:xsd="http://www.w3.org/2001/XMLSchema" xmlns:xs="http://www.w3.org/2001/XMLSchema" xmlns:p="http://schemas.microsoft.com/office/2006/metadata/properties" xmlns:ns2="383c6cdf-da49-48e2-9624-06d20b59bcdf" xmlns:ns3="c79e9e08-a3e3-44cd-b0b9-6de56c592b9b" targetNamespace="http://schemas.microsoft.com/office/2006/metadata/properties" ma:root="true" ma:fieldsID="306eb8b8c693a071391a43f7b5e6511b" ns2:_="" ns3:_="">
    <xsd:import namespace="383c6cdf-da49-48e2-9624-06d20b59bcdf"/>
    <xsd:import namespace="c79e9e08-a3e3-44cd-b0b9-6de56c592b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c6cdf-da49-48e2-9624-06d20b59b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9e9e08-a3e3-44cd-b0b9-6de56c592b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e8c4de-8ece-423e-a551-713115edcbf2}" ma:internalName="TaxCatchAll" ma:showField="CatchAllData" ma:web="c79e9e08-a3e3-44cd-b0b9-6de56c592b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 UniqueId="c6772d44-2273-4ed4-81d0-cd6f7549201b" Name="AD_HOC" ContentType="XML" MajorVersion="0" MinorVersion="1" isLocalCopy="False" IsBaseObject="False" DataSourceId="6dcb4b75-2a6f-463a-b901-3b1c856a91cf" DataSourceMajorVersion="0" DataSourceMinorVersion="1"/>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3c6cdf-da49-48e2-9624-06d20b59bcdf">
      <Terms xmlns="http://schemas.microsoft.com/office/infopath/2007/PartnerControls"/>
    </lcf76f155ced4ddcb4097134ff3c332f>
    <TaxCatchAll xmlns="c79e9e08-a3e3-44cd-b0b9-6de56c592b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Computed" displayName="Computed" id="67f01067-ff37-417d-acb7-f8f14e2b8557" isdomainofvalue="False" dataSourceId="454abd97-ee05-4b20-a755-229281a89322"/>
</file>

<file path=customXml/item5.xml><?xml version="1.0" encoding="utf-8"?>
<VariableList UniqueId="67f01067-ff37-417d-acb7-f8f14e2b8557" Name="Computed" ContentType="XML" MajorVersion="0" MinorVersion="1" isLocalCopy="False" IsBaseObject="False" DataSourceId="454abd97-ee05-4b20-a755-229281a89322" DataSourceMajorVersion="0" DataSourceMinorVersion="1"/>
</file>

<file path=customXml/item6.xml><?xml version="1.0" encoding="utf-8"?>
<VariableListDefinition name="System" displayName="System" id="f00b805d-c98a-492b-9c90-4af3a6b7f3e3" isdomainofvalue="False" dataSourceId="bb8f5da4-1dc8-4a38-851d-874d4613a3b3"/>
</file>

<file path=customXml/item7.xml><?xml version="1.0" encoding="utf-8"?>
<VariableList UniqueId="f00b805d-c98a-492b-9c90-4af3a6b7f3e3" Name="System" ContentType="XML" MajorVersion="0" MinorVersion="1" isLocalCopy="False" IsBaseObject="False" DataSourceId="bb8f5da4-1dc8-4a38-851d-874d4613a3b3" DataSourceMajorVersion="0" DataSourceMinorVersion="1"/>
</file>

<file path=customXml/item8.xml><?xml version="1.0" encoding="utf-8"?>
<AllExternalAdhocVariableMappings/>
</file>

<file path=customXml/item9.xml><?xml version="1.0" encoding="utf-8"?>
<VariableListDefinition name="AD_HOC" displayName="AD_HOC" id="c6772d44-2273-4ed4-81d0-cd6f7549201b" isdomainofvalue="False" dataSourceId="6dcb4b75-2a6f-463a-b901-3b1c856a91cf"/>
</file>

<file path=customXml/itemProps1.xml><?xml version="1.0" encoding="utf-8"?>
<ds:datastoreItem xmlns:ds="http://schemas.openxmlformats.org/officeDocument/2006/customXml" ds:itemID="{5738604B-CA50-49F3-A7E2-501195ED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c6cdf-da49-48e2-9624-06d20b59bcdf"/>
    <ds:schemaRef ds:uri="c79e9e08-a3e3-44cd-b0b9-6de56c59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E6561EF3-5564-4B1C-8B6F-325644C2F09E}">
  <ds:schemaRefs/>
</ds:datastoreItem>
</file>

<file path=customXml/itemProps2.xml><?xml version="1.0" encoding="utf-8"?>
<ds:datastoreItem xmlns:ds="http://schemas.openxmlformats.org/officeDocument/2006/customXml" ds:itemID="{1950C8D3-9646-4715-9AA6-0F062BE486C6}">
  <ds:schemaRefs>
    <ds:schemaRef ds:uri="c79e9e08-a3e3-44cd-b0b9-6de56c592b9b"/>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383c6cdf-da49-48e2-9624-06d20b59bcd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C0AB1E0-5DEA-41FD-9612-54E3CD0BBC99}">
  <ds:schemaRefs>
    <ds:schemaRef ds:uri="http://schemas.microsoft.com/sharepoint/v3/contenttype/forms"/>
  </ds:schemaRefs>
</ds:datastoreItem>
</file>

<file path=customXml/itemProps4.xml><?xml version="1.0" encoding="utf-8"?>
<ds:datastoreItem xmlns:ds="http://schemas.openxmlformats.org/officeDocument/2006/customXml" ds:itemID="{16EE0997-7715-43C5-AA77-277EF0F45D8B}">
  <ds:schemaRefs/>
</ds:datastoreItem>
</file>

<file path=customXml/itemProps5.xml><?xml version="1.0" encoding="utf-8"?>
<ds:datastoreItem xmlns:ds="http://schemas.openxmlformats.org/officeDocument/2006/customXml" ds:itemID="{601B4D6B-8395-474D-8043-DB3BA0E69253}">
  <ds:schemaRefs/>
</ds:datastoreItem>
</file>

<file path=customXml/itemProps6.xml><?xml version="1.0" encoding="utf-8"?>
<ds:datastoreItem xmlns:ds="http://schemas.openxmlformats.org/officeDocument/2006/customXml" ds:itemID="{5890ECF6-C2ED-4211-9BDB-318B1734DB83}">
  <ds:schemaRefs/>
</ds:datastoreItem>
</file>

<file path=customXml/itemProps7.xml><?xml version="1.0" encoding="utf-8"?>
<ds:datastoreItem xmlns:ds="http://schemas.openxmlformats.org/officeDocument/2006/customXml" ds:itemID="{E8560A9B-35E4-4AD2-893B-8E12A56E6FBA}">
  <ds:schemaRefs/>
</ds:datastoreItem>
</file>

<file path=customXml/itemProps8.xml><?xml version="1.0" encoding="utf-8"?>
<ds:datastoreItem xmlns:ds="http://schemas.openxmlformats.org/officeDocument/2006/customXml" ds:itemID="{D6BAEF47-C222-4DEB-BF8B-EAD1228ACD33}">
  <ds:schemaRefs/>
</ds:datastoreItem>
</file>

<file path=customXml/itemProps9.xml><?xml version="1.0" encoding="utf-8"?>
<ds:datastoreItem xmlns:ds="http://schemas.openxmlformats.org/officeDocument/2006/customXml" ds:itemID="{F66F9B3D-270E-4E84-9009-7E2840E4E7CD}">
  <ds:schemaRefs/>
</ds:datastoreItem>
</file>

<file path=docProps/app.xml><?xml version="1.0" encoding="utf-8"?>
<Properties xmlns="http://schemas.openxmlformats.org/officeDocument/2006/extended-properties" xmlns:vt="http://schemas.openxmlformats.org/officeDocument/2006/docPropsVTypes">
  <Template>2017_Nuveen_PPT_Onscreen</Template>
  <TotalTime>41702</TotalTime>
  <Words>1934</Words>
  <Application>Microsoft Office PowerPoint</Application>
  <PresentationFormat>Custom</PresentationFormat>
  <Paragraphs>134</Paragraphs>
  <Slides>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7" baseType="lpstr">
      <vt:lpstr>-apple-system</vt:lpstr>
      <vt:lpstr>Aptos</vt:lpstr>
      <vt:lpstr>Arial</vt:lpstr>
      <vt:lpstr>Arial Narrow</vt:lpstr>
      <vt:lpstr>Calibri</vt:lpstr>
      <vt:lpstr>Georgia</vt:lpstr>
      <vt:lpstr>Segoe UI</vt:lpstr>
      <vt:lpstr>Wingdings</vt:lpstr>
      <vt:lpstr>2017_Nuveen_PPT_Onscreen</vt:lpstr>
      <vt:lpstr>think-cell Slide</vt:lpstr>
      <vt:lpstr>Consider a target date fund with a lifetime income solution</vt:lpstr>
      <vt:lpstr>Why a target date fund with lifetime income?</vt:lpstr>
      <vt:lpstr>How a target date fund integrates lifetime income</vt:lpstr>
      <vt:lpstr>Three guiding principals when evaluating and selecting a target date fund with lifetime income</vt:lpstr>
      <vt:lpstr>The 10 items to consider when selecting a target date fund with lifetime income</vt:lpstr>
      <vt:lpstr>The 10 items to consider when selecting a target date fund with lifetime income</vt:lpstr>
      <vt:lpstr>Important information</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RR Donnelley</dc:creator>
  <cp:lastModifiedBy>Faiella, Stephanie</cp:lastModifiedBy>
  <cp:revision>1276</cp:revision>
  <cp:lastPrinted>2020-08-06T17:08:50Z</cp:lastPrinted>
  <dcterms:created xsi:type="dcterms:W3CDTF">2017-06-07T15:44:00Z</dcterms:created>
  <dcterms:modified xsi:type="dcterms:W3CDTF">2024-11-27T04:14:06Z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0x0101009F6B2A694DC5E944B06B92ADB42E3817</vt:lpwstr>
  </property>
  <property fmtid="{D5CDD505-2E9C-101B-9397-08002B2CF9AE}" pid="3" name="ClassificationId">
    <vt:lpwstr>caad1aa0-b4bf-47aa-b84e-cdf82d47dcf5</vt:lpwstr>
  </property>
  <property fmtid="{D5CDD505-2E9C-101B-9397-08002B2CF9AE}" pid="4" name="ClassificationContentMarkingFooterLocations">
    <vt:lpwstr>2017_Nuveen_PPT_Onscreen:11</vt:lpwstr>
  </property>
  <property fmtid="{D5CDD505-2E9C-101B-9397-08002B2CF9AE}" pid="5" name="ClassificationContentMarkingFooterText">
    <vt:lpwstr>Confidential (C)</vt:lpwstr>
  </property>
  <property fmtid="{D5CDD505-2E9C-101B-9397-08002B2CF9AE}" pid="6" name="MSIP_Label_923fbcac-c1a0-42ae-9212-22391b0bb07a_Enabled">
    <vt:lpwstr>true</vt:lpwstr>
  </property>
  <property fmtid="{D5CDD505-2E9C-101B-9397-08002B2CF9AE}" pid="7" name="MSIP_Label_923fbcac-c1a0-42ae-9212-22391b0bb07a_SetDate">
    <vt:lpwstr>2023-09-19T17:31:01Z</vt:lpwstr>
  </property>
  <property fmtid="{D5CDD505-2E9C-101B-9397-08002B2CF9AE}" pid="8" name="MSIP_Label_923fbcac-c1a0-42ae-9212-22391b0bb07a_Method">
    <vt:lpwstr>Privileged</vt:lpwstr>
  </property>
  <property fmtid="{D5CDD505-2E9C-101B-9397-08002B2CF9AE}" pid="9" name="MSIP_Label_923fbcac-c1a0-42ae-9212-22391b0bb07a_Name">
    <vt:lpwstr>TIAA-Sensitivity-Public-Standard</vt:lpwstr>
  </property>
  <property fmtid="{D5CDD505-2E9C-101B-9397-08002B2CF9AE}" pid="10" name="MSIP_Label_923fbcac-c1a0-42ae-9212-22391b0bb07a_SiteId">
    <vt:lpwstr>67080e55-9c90-409b-9421-7fab7df8331b</vt:lpwstr>
  </property>
  <property fmtid="{D5CDD505-2E9C-101B-9397-08002B2CF9AE}" pid="11" name="MSIP_Label_923fbcac-c1a0-42ae-9212-22391b0bb07a_ActionId">
    <vt:lpwstr>6ddc2ec0-0502-4ed7-97d5-7e9d1903e356</vt:lpwstr>
  </property>
  <property fmtid="{D5CDD505-2E9C-101B-9397-08002B2CF9AE}" pid="12" name="MSIP_Label_923fbcac-c1a0-42ae-9212-22391b0bb07a_ContentBits">
    <vt:lpwstr>0</vt:lpwstr>
  </property>
  <property fmtid="{D5CDD505-2E9C-101B-9397-08002B2CF9AE}" pid="13" name="MediaServiceImageTags">
    <vt:lpwstr/>
  </property>
</Properties>
</file>