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saveSubsetFonts="1">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9144000" cy="5143500" type="screen16x9"/>
  <p:notesSz cx="9144000" cy="5143500"/>
  <p:embeddedFontLst>
    <p:embeddedFont>
      <p:font typeface="Archivo Narrow" panose="020B0604020202020204" charset="0"/>
      <p:regular r:id="rId36"/>
      <p:bold r:id="rId37"/>
      <p:italic r:id="rId38"/>
      <p:boldItalic r:id="rId39"/>
    </p:embeddedFont>
    <p:embeddedFont>
      <p:font typeface="Calibri" panose="020F0502020204030204" pitchFamily="34" charset="0"/>
      <p:regular r:id="rId40"/>
      <p:bold r:id="rId41"/>
      <p:italic r:id="rId42"/>
      <p:boldItalic r:id="rId43"/>
    </p:embeddedFont>
    <p:embeddedFont>
      <p:font typeface="Inter" panose="020B0604020202020204" charset="0"/>
      <p:regular r:id="rId44"/>
      <p:bold r:id="rId45"/>
    </p:embeddedFont>
    <p:embeddedFont>
      <p:font typeface="Inter Medium" panose="020B0604020202020204" charset="0"/>
      <p:regular r:id="rId46"/>
    </p:embeddedFont>
    <p:embeddedFont>
      <p:font typeface="Inter SemiBold" panose="020B0604020202020204" charset="0"/>
      <p:bold r:id="rId47"/>
    </p:embeddedFont>
    <p:embeddedFont>
      <p:font typeface="MS PGothic" panose="020B0600070205080204" pitchFamily="34" charset="-128"/>
      <p:regular r:id="rId48"/>
    </p:embeddedFont>
    <p:embeddedFont>
      <p:font typeface="Tahoma" panose="020B0604030504040204" pitchFamily="34" charset="0"/>
      <p:regular r:id="rId49"/>
      <p:bold r:id="rId50"/>
    </p:embeddedFont>
  </p:embeddedFontLst>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9894" autoAdjust="0"/>
  </p:normalViewPr>
  <p:slideViewPr>
    <p:cSldViewPr snapToGrid="0">
      <p:cViewPr varScale="1">
        <p:scale>
          <a:sx n="104" d="100"/>
          <a:sy n="104" d="100"/>
        </p:scale>
        <p:origin x="1824" y="10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7.fntdata"/><Relationship Id="rId47" Type="http://schemas.openxmlformats.org/officeDocument/2006/relationships/font" Target="fonts/font12.fntdata"/><Relationship Id="rId50" Type="http://schemas.openxmlformats.org/officeDocument/2006/relationships/font" Target="fonts/font15.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9.fntdata"/><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font" Target="fonts/font13.fntdata"/><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openxmlformats.org/officeDocument/2006/relationships/font" Target="fonts/font11.fntdata"/><Relationship Id="rId20" Type="http://schemas.openxmlformats.org/officeDocument/2006/relationships/slide" Target="slides/slide19.xml"/><Relationship Id="rId41" Type="http://schemas.openxmlformats.org/officeDocument/2006/relationships/font" Target="fonts/font6.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49" Type="http://schemas.openxmlformats.org/officeDocument/2006/relationships/font" Target="fonts/font1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2571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257175"/>
          </a:xfrm>
          <a:prstGeom prst="rect">
            <a:avLst/>
          </a:prstGeom>
        </p:spPr>
        <p:txBody>
          <a:bodyPr vert="horz" lIns="91440" tIns="45720" rIns="91440" bIns="45720" rtlCol="0"/>
          <a:lstStyle>
            <a:lvl1pPr algn="r">
              <a:defRPr sz="1200"/>
            </a:lvl1pPr>
          </a:lstStyle>
          <a:p>
            <a:fld id="{A2631C6E-9FA3-484C-864D-7CFD2E06A022}" type="datetimeFigureOut">
              <a:rPr lang="en-US" smtClean="0"/>
              <a:t>6/27/2025</a:t>
            </a:fld>
            <a:endParaRPr lang="en-US"/>
          </a:p>
        </p:txBody>
      </p:sp>
      <p:sp>
        <p:nvSpPr>
          <p:cNvPr id="4" name="Slide Image Placeholder 3"/>
          <p:cNvSpPr>
            <a:spLocks noGrp="1" noRot="1" noChangeAspect="1"/>
          </p:cNvSpPr>
          <p:nvPr>
            <p:ph type="sldImg" idx="2"/>
          </p:nvPr>
        </p:nvSpPr>
        <p:spPr>
          <a:xfrm>
            <a:off x="3028950" y="642938"/>
            <a:ext cx="3086100" cy="17367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2474913"/>
            <a:ext cx="7315200" cy="20256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4886325"/>
            <a:ext cx="3962400" cy="25717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4886325"/>
            <a:ext cx="3962400" cy="257175"/>
          </a:xfrm>
          <a:prstGeom prst="rect">
            <a:avLst/>
          </a:prstGeom>
        </p:spPr>
        <p:txBody>
          <a:bodyPr vert="horz" lIns="91440" tIns="45720" rIns="91440" bIns="45720" rtlCol="0" anchor="b"/>
          <a:lstStyle>
            <a:lvl1pPr algn="r">
              <a:defRPr sz="1200"/>
            </a:lvl1pPr>
          </a:lstStyle>
          <a:p>
            <a:fld id="{951F0BF3-E74F-42EF-84F8-0BE256212835}" type="slidenum">
              <a:rPr lang="en-US" smtClean="0"/>
              <a:t>‹#›</a:t>
            </a:fld>
            <a:endParaRPr lang="en-US"/>
          </a:p>
        </p:txBody>
      </p:sp>
    </p:spTree>
    <p:extLst>
      <p:ext uri="{BB962C8B-B14F-4D97-AF65-F5344CB8AC3E}">
        <p14:creationId xmlns:p14="http://schemas.microsoft.com/office/powerpoint/2010/main" val="22119742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Thank you for joining me</a:t>
            </a:r>
          </a:p>
          <a:p>
            <a:pPr lvl="0"/>
            <a:r>
              <a:rPr lang="en-US" sz="1200" kern="1200" dirty="0">
                <a:solidFill>
                  <a:schemeClr val="tx1"/>
                </a:solidFill>
                <a:effectLst/>
                <a:latin typeface="+mn-lt"/>
                <a:ea typeface="+mn-ea"/>
                <a:cs typeface="+mn-cs"/>
              </a:rPr>
              <a:t>Today, I’ll talk about Benefits 2.0, a 2024 study sponsored by Nuveen and conducted by Economist Impact.</a:t>
            </a:r>
          </a:p>
          <a:p>
            <a:pPr lvl="0"/>
            <a:r>
              <a:rPr lang="en-US" sz="1200" kern="1200" dirty="0">
                <a:solidFill>
                  <a:schemeClr val="tx1"/>
                </a:solidFill>
                <a:effectLst/>
                <a:latin typeface="+mn-lt"/>
                <a:ea typeface="+mn-ea"/>
                <a:cs typeface="+mn-cs"/>
              </a:rPr>
              <a:t>The presentation will have four parts:</a:t>
            </a:r>
          </a:p>
          <a:p>
            <a:pPr lvl="0"/>
            <a:r>
              <a:rPr lang="en-US" sz="1200" kern="1200" dirty="0">
                <a:solidFill>
                  <a:schemeClr val="tx1"/>
                </a:solidFill>
                <a:effectLst/>
                <a:latin typeface="+mn-lt"/>
                <a:ea typeface="+mn-ea"/>
                <a:cs typeface="+mn-cs"/>
              </a:rPr>
              <a:t>First, I’ll give an introduction and overview of the Benefits 2.0 program, including methodology and approach, before sharing some of the key findings with you.</a:t>
            </a:r>
          </a:p>
          <a:p>
            <a:pPr lvl="0"/>
            <a:r>
              <a:rPr lang="en-US" sz="1200" kern="1200" dirty="0">
                <a:solidFill>
                  <a:schemeClr val="tx1"/>
                </a:solidFill>
                <a:effectLst/>
                <a:latin typeface="+mn-lt"/>
                <a:ea typeface="+mn-ea"/>
                <a:cs typeface="+mn-cs"/>
              </a:rPr>
              <a:t>After looking at the broad results, I’ll go a bit deeper to explore some of the findings as they apply to different industries, benefits types and demographics.</a:t>
            </a:r>
          </a:p>
          <a:p>
            <a:r>
              <a:rPr lang="en-US" sz="1200" kern="1200" dirty="0">
                <a:solidFill>
                  <a:schemeClr val="tx1"/>
                </a:solidFill>
                <a:effectLst/>
                <a:latin typeface="+mn-lt"/>
                <a:ea typeface="+mn-ea"/>
                <a:cs typeface="+mn-cs"/>
              </a:rPr>
              <a:t>Let’s get started by looking at the three questions that the research sought to answer...</a:t>
            </a:r>
          </a:p>
        </p:txBody>
      </p:sp>
      <p:sp>
        <p:nvSpPr>
          <p:cNvPr id="4" name="Slide Number Placeholder 3"/>
          <p:cNvSpPr>
            <a:spLocks noGrp="1"/>
          </p:cNvSpPr>
          <p:nvPr>
            <p:ph type="sldNum" sz="quarter" idx="5"/>
          </p:nvPr>
        </p:nvSpPr>
        <p:spPr/>
        <p:txBody>
          <a:bodyPr/>
          <a:lstStyle/>
          <a:p>
            <a:fld id="{951F0BF3-E74F-42EF-84F8-0BE256212835}" type="slidenum">
              <a:rPr lang="en-US" smtClean="0"/>
              <a:t>2</a:t>
            </a:fld>
            <a:endParaRPr lang="en-US"/>
          </a:p>
        </p:txBody>
      </p:sp>
    </p:spTree>
    <p:extLst>
      <p:ext uri="{BB962C8B-B14F-4D97-AF65-F5344CB8AC3E}">
        <p14:creationId xmlns:p14="http://schemas.microsoft.com/office/powerpoint/2010/main" val="918819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Many employees are concerned about the quality of their benefits.</a:t>
            </a:r>
          </a:p>
          <a:p>
            <a:pPr lvl="0"/>
            <a:r>
              <a:rPr lang="en-US" sz="1200" kern="1200" dirty="0">
                <a:solidFill>
                  <a:schemeClr val="tx1"/>
                </a:solidFill>
                <a:effectLst/>
                <a:latin typeface="+mn-lt"/>
                <a:ea typeface="+mn-ea"/>
                <a:cs typeface="+mn-cs"/>
              </a:rPr>
              <a:t>Half of workers are not confident they can afford healthcare</a:t>
            </a:r>
          </a:p>
          <a:p>
            <a:pPr lvl="1"/>
            <a:r>
              <a:rPr lang="en-US" sz="1200" kern="1200" dirty="0">
                <a:solidFill>
                  <a:schemeClr val="tx1"/>
                </a:solidFill>
                <a:effectLst/>
                <a:latin typeface="+mn-lt"/>
                <a:ea typeface="+mn-ea"/>
                <a:cs typeface="+mn-cs"/>
              </a:rPr>
              <a:t>- This is concerning, given the importance of this valuable benefit, especially in industries like manufacturing</a:t>
            </a:r>
          </a:p>
          <a:p>
            <a:pPr lvl="0"/>
            <a:r>
              <a:rPr lang="en-US" sz="1200" kern="1200" dirty="0">
                <a:solidFill>
                  <a:schemeClr val="tx1"/>
                </a:solidFill>
                <a:effectLst/>
                <a:latin typeface="+mn-lt"/>
                <a:ea typeface="+mn-ea"/>
                <a:cs typeface="+mn-cs"/>
              </a:rPr>
              <a:t>And it’s a similar story when it comes to retirement, where 50% of white workers are not confident they will retire on time</a:t>
            </a:r>
          </a:p>
          <a:p>
            <a:pPr lvl="1"/>
            <a:r>
              <a:rPr lang="en-US" sz="1200" kern="1200" dirty="0">
                <a:solidFill>
                  <a:schemeClr val="tx1"/>
                </a:solidFill>
                <a:effectLst/>
                <a:latin typeface="+mn-lt"/>
                <a:ea typeface="+mn-ea"/>
                <a:cs typeface="+mn-cs"/>
              </a:rPr>
              <a:t>- And that number goes up to 60% among minority groups</a:t>
            </a:r>
          </a:p>
          <a:p>
            <a:r>
              <a:rPr lang="en-US" sz="1200" kern="1200" dirty="0">
                <a:solidFill>
                  <a:schemeClr val="tx1"/>
                </a:solidFill>
                <a:effectLst/>
                <a:latin typeface="+mn-lt"/>
                <a:ea typeface="+mn-ea"/>
                <a:cs typeface="+mn-cs"/>
              </a:rPr>
              <a:t>This perception among workers can create an opportunity for a company to differentiate itself....</a:t>
            </a:r>
          </a:p>
          <a:p>
            <a:endParaRPr lang="en-US" dirty="0"/>
          </a:p>
        </p:txBody>
      </p:sp>
      <p:sp>
        <p:nvSpPr>
          <p:cNvPr id="4" name="Slide Number Placeholder 3"/>
          <p:cNvSpPr>
            <a:spLocks noGrp="1"/>
          </p:cNvSpPr>
          <p:nvPr>
            <p:ph type="sldNum" sz="quarter" idx="5"/>
          </p:nvPr>
        </p:nvSpPr>
        <p:spPr/>
        <p:txBody>
          <a:bodyPr/>
          <a:lstStyle/>
          <a:p>
            <a:fld id="{951F0BF3-E74F-42EF-84F8-0BE256212835}" type="slidenum">
              <a:rPr lang="en-US" smtClean="0"/>
              <a:t>11</a:t>
            </a:fld>
            <a:endParaRPr lang="en-US"/>
          </a:p>
        </p:txBody>
      </p:sp>
    </p:spTree>
    <p:extLst>
      <p:ext uri="{BB962C8B-B14F-4D97-AF65-F5344CB8AC3E}">
        <p14:creationId xmlns:p14="http://schemas.microsoft.com/office/powerpoint/2010/main" val="29577470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Companies that differentiate themselves with their benefits packages can create a competitive advantage</a:t>
            </a:r>
          </a:p>
          <a:p>
            <a:pPr lvl="1"/>
            <a:r>
              <a:rPr lang="en-US" sz="1200" kern="1200" dirty="0">
                <a:solidFill>
                  <a:schemeClr val="tx1"/>
                </a:solidFill>
                <a:effectLst/>
                <a:latin typeface="+mn-lt"/>
                <a:ea typeface="+mn-ea"/>
                <a:cs typeface="+mn-cs"/>
              </a:rPr>
              <a:t>- They can not only retain their top talent with robust and refined benefits</a:t>
            </a:r>
          </a:p>
          <a:p>
            <a:pPr lvl="1"/>
            <a:r>
              <a:rPr lang="en-US" sz="1200" kern="1200" dirty="0">
                <a:solidFill>
                  <a:schemeClr val="tx1"/>
                </a:solidFill>
                <a:effectLst/>
                <a:latin typeface="+mn-lt"/>
                <a:ea typeface="+mn-ea"/>
                <a:cs typeface="+mn-cs"/>
              </a:rPr>
              <a:t>- But organizations can attract the best and brightest by creating better calibrated or personalized benefits packages</a:t>
            </a:r>
          </a:p>
          <a:p>
            <a:pPr lvl="0"/>
            <a:r>
              <a:rPr lang="en-US" sz="1200" kern="1200" dirty="0">
                <a:solidFill>
                  <a:schemeClr val="tx1"/>
                </a:solidFill>
                <a:effectLst/>
                <a:latin typeface="+mn-lt"/>
                <a:ea typeface="+mn-ea"/>
                <a:cs typeface="+mn-cs"/>
              </a:rPr>
              <a:t>Leveraging benefits to attract and retain the best talent can help organizations achieve their business goals through:</a:t>
            </a:r>
          </a:p>
          <a:p>
            <a:pPr lvl="1"/>
            <a:r>
              <a:rPr lang="en-US" sz="1200" kern="1200" dirty="0">
                <a:solidFill>
                  <a:schemeClr val="tx1"/>
                </a:solidFill>
                <a:effectLst/>
                <a:latin typeface="+mn-lt"/>
                <a:ea typeface="+mn-ea"/>
                <a:cs typeface="+mn-cs"/>
              </a:rPr>
              <a:t>- enhanced innovation capacity </a:t>
            </a:r>
          </a:p>
          <a:p>
            <a:pPr lvl="1"/>
            <a:r>
              <a:rPr lang="en-US" sz="1200" kern="1200" dirty="0">
                <a:solidFill>
                  <a:schemeClr val="tx1"/>
                </a:solidFill>
                <a:effectLst/>
                <a:latin typeface="+mn-lt"/>
                <a:ea typeface="+mn-ea"/>
                <a:cs typeface="+mn-cs"/>
              </a:rPr>
              <a:t>- increased productivity</a:t>
            </a:r>
          </a:p>
          <a:p>
            <a:pPr lvl="1"/>
            <a:r>
              <a:rPr lang="en-US" sz="1200" kern="1200" dirty="0">
                <a:solidFill>
                  <a:schemeClr val="tx1"/>
                </a:solidFill>
                <a:effectLst/>
                <a:latin typeface="+mn-lt"/>
                <a:ea typeface="+mn-ea"/>
                <a:cs typeface="+mn-cs"/>
              </a:rPr>
              <a:t>- efficiency gains</a:t>
            </a:r>
          </a:p>
          <a:p>
            <a:r>
              <a:rPr lang="en-US" sz="1200" kern="1200" dirty="0">
                <a:solidFill>
                  <a:schemeClr val="tx1"/>
                </a:solidFill>
                <a:effectLst/>
                <a:latin typeface="+mn-lt"/>
                <a:ea typeface="+mn-ea"/>
                <a:cs typeface="+mn-cs"/>
              </a:rPr>
              <a:t>Next, I’ll discuss the importance of plans evolving to meet the needs of their workforce...</a:t>
            </a:r>
            <a:endParaRPr lang="en-US" dirty="0"/>
          </a:p>
        </p:txBody>
      </p:sp>
      <p:sp>
        <p:nvSpPr>
          <p:cNvPr id="4" name="Slide Number Placeholder 3"/>
          <p:cNvSpPr>
            <a:spLocks noGrp="1"/>
          </p:cNvSpPr>
          <p:nvPr>
            <p:ph type="sldNum" sz="quarter" idx="5"/>
          </p:nvPr>
        </p:nvSpPr>
        <p:spPr/>
        <p:txBody>
          <a:bodyPr/>
          <a:lstStyle/>
          <a:p>
            <a:fld id="{951F0BF3-E74F-42EF-84F8-0BE256212835}" type="slidenum">
              <a:rPr lang="en-US" smtClean="0"/>
              <a:t>12</a:t>
            </a:fld>
            <a:endParaRPr lang="en-US"/>
          </a:p>
        </p:txBody>
      </p:sp>
    </p:spTree>
    <p:extLst>
      <p:ext uri="{BB962C8B-B14F-4D97-AF65-F5344CB8AC3E}">
        <p14:creationId xmlns:p14="http://schemas.microsoft.com/office/powerpoint/2010/main" val="22996777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As employee bases become larger and more diverse, their needs are changing. </a:t>
            </a:r>
          </a:p>
          <a:p>
            <a:r>
              <a:rPr lang="en-US" sz="1200" kern="1200" dirty="0">
                <a:solidFill>
                  <a:schemeClr val="tx1"/>
                </a:solidFill>
                <a:effectLst/>
                <a:latin typeface="+mn-lt"/>
                <a:ea typeface="+mn-ea"/>
                <a:cs typeface="+mn-cs"/>
              </a:rPr>
              <a:t>In response, companies must evolve their benefits programs as well...</a:t>
            </a:r>
          </a:p>
        </p:txBody>
      </p:sp>
      <p:sp>
        <p:nvSpPr>
          <p:cNvPr id="4" name="Slide Number Placeholder 3"/>
          <p:cNvSpPr>
            <a:spLocks noGrp="1"/>
          </p:cNvSpPr>
          <p:nvPr>
            <p:ph type="sldNum" sz="quarter" idx="5"/>
          </p:nvPr>
        </p:nvSpPr>
        <p:spPr/>
        <p:txBody>
          <a:bodyPr/>
          <a:lstStyle/>
          <a:p>
            <a:fld id="{951F0BF3-E74F-42EF-84F8-0BE256212835}" type="slidenum">
              <a:rPr lang="en-US" smtClean="0"/>
              <a:t>13</a:t>
            </a:fld>
            <a:endParaRPr lang="en-US"/>
          </a:p>
        </p:txBody>
      </p:sp>
    </p:spTree>
    <p:extLst>
      <p:ext uri="{BB962C8B-B14F-4D97-AF65-F5344CB8AC3E}">
        <p14:creationId xmlns:p14="http://schemas.microsoft.com/office/powerpoint/2010/main" val="840260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Once considered to be one-size-fits-all, companies recognize that benefit priorities can vary greatly across demographics, including</a:t>
            </a:r>
          </a:p>
          <a:p>
            <a:pPr lvl="1"/>
            <a:r>
              <a:rPr lang="en-US" sz="1200" kern="1200" dirty="0">
                <a:solidFill>
                  <a:schemeClr val="tx1"/>
                </a:solidFill>
                <a:effectLst/>
                <a:latin typeface="+mn-lt"/>
                <a:ea typeface="+mn-ea"/>
                <a:cs typeface="+mn-cs"/>
              </a:rPr>
              <a:t>- Age</a:t>
            </a:r>
          </a:p>
          <a:p>
            <a:pPr lvl="1"/>
            <a:r>
              <a:rPr lang="en-US" sz="1200" kern="1200" dirty="0">
                <a:solidFill>
                  <a:schemeClr val="tx1"/>
                </a:solidFill>
                <a:effectLst/>
                <a:latin typeface="+mn-lt"/>
                <a:ea typeface="+mn-ea"/>
                <a:cs typeface="+mn-cs"/>
              </a:rPr>
              <a:t>- Gender</a:t>
            </a:r>
          </a:p>
          <a:p>
            <a:pPr lvl="1"/>
            <a:r>
              <a:rPr lang="en-US" sz="1200" kern="1200" dirty="0">
                <a:solidFill>
                  <a:schemeClr val="tx1"/>
                </a:solidFill>
                <a:effectLst/>
                <a:latin typeface="+mn-lt"/>
                <a:ea typeface="+mn-ea"/>
                <a:cs typeface="+mn-cs"/>
              </a:rPr>
              <a:t>- Education</a:t>
            </a:r>
          </a:p>
          <a:p>
            <a:pPr lvl="1"/>
            <a:r>
              <a:rPr lang="en-US" sz="1200" kern="1200" dirty="0">
                <a:solidFill>
                  <a:schemeClr val="tx1"/>
                </a:solidFill>
                <a:effectLst/>
                <a:latin typeface="+mn-lt"/>
                <a:ea typeface="+mn-ea"/>
                <a:cs typeface="+mn-cs"/>
              </a:rPr>
              <a:t>- Race or ethnicity</a:t>
            </a:r>
          </a:p>
          <a:p>
            <a:pPr lvl="1"/>
            <a:r>
              <a:rPr lang="en-US" sz="1200" kern="1200" dirty="0">
                <a:solidFill>
                  <a:schemeClr val="tx1"/>
                </a:solidFill>
                <a:effectLst/>
                <a:latin typeface="+mn-lt"/>
                <a:ea typeface="+mn-ea"/>
                <a:cs typeface="+mn-cs"/>
              </a:rPr>
              <a:t>- Family status</a:t>
            </a:r>
          </a:p>
          <a:p>
            <a:pPr lvl="0"/>
            <a:r>
              <a:rPr lang="en-US" sz="1200" kern="1200" dirty="0">
                <a:solidFill>
                  <a:schemeClr val="tx1"/>
                </a:solidFill>
                <a:effectLst/>
                <a:latin typeface="+mn-lt"/>
                <a:ea typeface="+mn-ea"/>
                <a:cs typeface="+mn-cs"/>
              </a:rPr>
              <a:t>It is important that organizations evolve their benefits packages accordingly</a:t>
            </a:r>
          </a:p>
          <a:p>
            <a:pPr lvl="0"/>
            <a:r>
              <a:rPr lang="en-US" sz="1200" kern="1200" dirty="0">
                <a:solidFill>
                  <a:schemeClr val="tx1"/>
                </a:solidFill>
                <a:effectLst/>
                <a:latin typeface="+mn-lt"/>
                <a:ea typeface="+mn-ea"/>
                <a:cs typeface="+mn-cs"/>
              </a:rPr>
              <a:t>They must</a:t>
            </a:r>
          </a:p>
          <a:p>
            <a:pPr lvl="1"/>
            <a:r>
              <a:rPr lang="en-US" sz="1200" kern="1200" dirty="0">
                <a:solidFill>
                  <a:schemeClr val="tx1"/>
                </a:solidFill>
                <a:effectLst/>
                <a:latin typeface="+mn-lt"/>
                <a:ea typeface="+mn-ea"/>
                <a:cs typeface="+mn-cs"/>
              </a:rPr>
              <a:t>- Understand the changing priorities, and </a:t>
            </a:r>
          </a:p>
          <a:p>
            <a:pPr lvl="1"/>
            <a:r>
              <a:rPr lang="en-US" sz="1200" kern="1200" dirty="0">
                <a:solidFill>
                  <a:schemeClr val="tx1"/>
                </a:solidFill>
                <a:effectLst/>
                <a:latin typeface="+mn-lt"/>
                <a:ea typeface="+mn-ea"/>
                <a:cs typeface="+mn-cs"/>
              </a:rPr>
              <a:t>- Identify the gaps between coverage and employee expectations</a:t>
            </a:r>
          </a:p>
          <a:p>
            <a:r>
              <a:rPr lang="en-US" sz="1200" kern="1200" dirty="0">
                <a:solidFill>
                  <a:schemeClr val="tx1"/>
                </a:solidFill>
                <a:effectLst/>
                <a:latin typeface="+mn-lt"/>
                <a:ea typeface="+mn-ea"/>
                <a:cs typeface="+mn-cs"/>
              </a:rPr>
              <a:t>One such gap exists among younger workers...</a:t>
            </a:r>
            <a:endParaRPr lang="en-US" dirty="0"/>
          </a:p>
        </p:txBody>
      </p:sp>
      <p:sp>
        <p:nvSpPr>
          <p:cNvPr id="4" name="Slide Number Placeholder 3"/>
          <p:cNvSpPr>
            <a:spLocks noGrp="1"/>
          </p:cNvSpPr>
          <p:nvPr>
            <p:ph type="sldNum" sz="quarter" idx="5"/>
          </p:nvPr>
        </p:nvSpPr>
        <p:spPr/>
        <p:txBody>
          <a:bodyPr/>
          <a:lstStyle/>
          <a:p>
            <a:fld id="{951F0BF3-E74F-42EF-84F8-0BE256212835}" type="slidenum">
              <a:rPr lang="en-US" smtClean="0"/>
              <a:t>14</a:t>
            </a:fld>
            <a:endParaRPr lang="en-US"/>
          </a:p>
        </p:txBody>
      </p:sp>
    </p:spTree>
    <p:extLst>
      <p:ext uri="{BB962C8B-B14F-4D97-AF65-F5344CB8AC3E}">
        <p14:creationId xmlns:p14="http://schemas.microsoft.com/office/powerpoint/2010/main" val="13585538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The survey identified a gap in education benefits desired versus those offered.</a:t>
            </a:r>
          </a:p>
          <a:p>
            <a:pPr lvl="0"/>
            <a:r>
              <a:rPr lang="en-US" sz="1200" kern="1200" dirty="0">
                <a:solidFill>
                  <a:schemeClr val="tx1"/>
                </a:solidFill>
                <a:effectLst/>
                <a:latin typeface="+mn-lt"/>
                <a:ea typeface="+mn-ea"/>
                <a:cs typeface="+mn-cs"/>
              </a:rPr>
              <a:t>Specifically, about half of Gen Z respondents said that education and training was the most important benefit—and over 80% said it was particularly important-–but less than half of businesses in the U.S. offer tuition assistance.</a:t>
            </a:r>
          </a:p>
          <a:p>
            <a:r>
              <a:rPr lang="en-US" sz="1200" kern="1200" dirty="0">
                <a:solidFill>
                  <a:schemeClr val="tx1"/>
                </a:solidFill>
                <a:effectLst/>
                <a:latin typeface="+mn-lt"/>
                <a:ea typeface="+mn-ea"/>
                <a:cs typeface="+mn-cs"/>
              </a:rPr>
              <a:t>Meanwhile, on the other side of the age spectrum, we saw a gap for older workers—but for a different benefit...</a:t>
            </a:r>
          </a:p>
          <a:p>
            <a:endParaRPr lang="en-US" dirty="0"/>
          </a:p>
        </p:txBody>
      </p:sp>
      <p:sp>
        <p:nvSpPr>
          <p:cNvPr id="4" name="Slide Number Placeholder 3"/>
          <p:cNvSpPr>
            <a:spLocks noGrp="1"/>
          </p:cNvSpPr>
          <p:nvPr>
            <p:ph type="sldNum" sz="quarter" idx="5"/>
          </p:nvPr>
        </p:nvSpPr>
        <p:spPr/>
        <p:txBody>
          <a:bodyPr/>
          <a:lstStyle/>
          <a:p>
            <a:fld id="{951F0BF3-E74F-42EF-84F8-0BE256212835}" type="slidenum">
              <a:rPr lang="en-US" smtClean="0"/>
              <a:t>15</a:t>
            </a:fld>
            <a:endParaRPr lang="en-US"/>
          </a:p>
        </p:txBody>
      </p:sp>
    </p:spTree>
    <p:extLst>
      <p:ext uri="{BB962C8B-B14F-4D97-AF65-F5344CB8AC3E}">
        <p14:creationId xmlns:p14="http://schemas.microsoft.com/office/powerpoint/2010/main" val="39552671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Nearly 9 in 10 older workers ranked retirement among their top three benefits</a:t>
            </a:r>
          </a:p>
          <a:p>
            <a:pPr lvl="0"/>
            <a:r>
              <a:rPr lang="en-US" sz="1200" kern="1200" dirty="0">
                <a:solidFill>
                  <a:schemeClr val="tx1"/>
                </a:solidFill>
                <a:effectLst/>
                <a:latin typeface="+mn-lt"/>
                <a:ea typeface="+mn-ea"/>
                <a:cs typeface="+mn-cs"/>
              </a:rPr>
              <a:t>Which makes sense that this group would prioritize their retirement plans</a:t>
            </a:r>
          </a:p>
          <a:p>
            <a:pPr lvl="0"/>
            <a:r>
              <a:rPr lang="en-US" sz="1200" kern="1200" dirty="0">
                <a:solidFill>
                  <a:schemeClr val="tx1"/>
                </a:solidFill>
                <a:effectLst/>
                <a:latin typeface="+mn-lt"/>
                <a:ea typeface="+mn-ea"/>
                <a:cs typeface="+mn-cs"/>
              </a:rPr>
              <a:t>But less than one-third have access to the automatic employer retirement contributions that make saving for retirement easier</a:t>
            </a:r>
          </a:p>
          <a:p>
            <a:pPr lvl="0"/>
            <a:r>
              <a:rPr lang="en-US" sz="1200" kern="1200" dirty="0">
                <a:solidFill>
                  <a:schemeClr val="tx1"/>
                </a:solidFill>
                <a:effectLst/>
                <a:latin typeface="+mn-lt"/>
                <a:ea typeface="+mn-ea"/>
                <a:cs typeface="+mn-cs"/>
              </a:rPr>
              <a:t>As participants age, automatic contributions can be a valuable benefit to help them save</a:t>
            </a:r>
          </a:p>
          <a:p>
            <a:r>
              <a:rPr lang="en-US" sz="1200" kern="1200" dirty="0">
                <a:solidFill>
                  <a:schemeClr val="tx1"/>
                </a:solidFill>
                <a:effectLst/>
                <a:latin typeface="+mn-lt"/>
                <a:ea typeface="+mn-ea"/>
                <a:cs typeface="+mn-cs"/>
              </a:rPr>
              <a:t>The survey also uncovered gaps for parents seeking family care...</a:t>
            </a:r>
            <a:endParaRPr lang="en-US" dirty="0"/>
          </a:p>
        </p:txBody>
      </p:sp>
      <p:sp>
        <p:nvSpPr>
          <p:cNvPr id="4" name="Slide Number Placeholder 3"/>
          <p:cNvSpPr>
            <a:spLocks noGrp="1"/>
          </p:cNvSpPr>
          <p:nvPr>
            <p:ph type="sldNum" sz="quarter" idx="5"/>
          </p:nvPr>
        </p:nvSpPr>
        <p:spPr/>
        <p:txBody>
          <a:bodyPr/>
          <a:lstStyle/>
          <a:p>
            <a:fld id="{951F0BF3-E74F-42EF-84F8-0BE256212835}" type="slidenum">
              <a:rPr lang="en-US" smtClean="0"/>
              <a:t>16</a:t>
            </a:fld>
            <a:endParaRPr lang="en-US"/>
          </a:p>
        </p:txBody>
      </p:sp>
    </p:spTree>
    <p:extLst>
      <p:ext uri="{BB962C8B-B14F-4D97-AF65-F5344CB8AC3E}">
        <p14:creationId xmlns:p14="http://schemas.microsoft.com/office/powerpoint/2010/main" val="19299755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While 42% of parents claim that family care benefits have allowed them or their partner to stay at their job...</a:t>
            </a:r>
          </a:p>
          <a:p>
            <a:pPr lvl="0"/>
            <a:r>
              <a:rPr lang="en-US" sz="1200" kern="1200" dirty="0">
                <a:solidFill>
                  <a:schemeClr val="tx1"/>
                </a:solidFill>
                <a:effectLst/>
                <a:latin typeface="+mn-lt"/>
                <a:ea typeface="+mn-ea"/>
                <a:cs typeface="+mn-cs"/>
              </a:rPr>
              <a:t>Nearly one third of them don’t have access to these types of benefits.</a:t>
            </a:r>
          </a:p>
          <a:p>
            <a:pPr lvl="0"/>
            <a:r>
              <a:rPr lang="en-US" sz="1200" kern="1200" dirty="0">
                <a:solidFill>
                  <a:schemeClr val="tx1"/>
                </a:solidFill>
                <a:effectLst/>
                <a:latin typeface="+mn-lt"/>
                <a:ea typeface="+mn-ea"/>
                <a:cs typeface="+mn-cs"/>
              </a:rPr>
              <a:t>Lack of access to benefits can put a young family at a disadvantage</a:t>
            </a:r>
          </a:p>
          <a:p>
            <a:r>
              <a:rPr lang="en-US" sz="1200" kern="1200" dirty="0">
                <a:solidFill>
                  <a:schemeClr val="tx1"/>
                </a:solidFill>
                <a:effectLst/>
                <a:latin typeface="+mn-lt"/>
                <a:ea typeface="+mn-ea"/>
                <a:cs typeface="+mn-cs"/>
              </a:rPr>
              <a:t>Meanwhile, among minority groups, education is key...</a:t>
            </a:r>
            <a:endParaRPr lang="en-US" dirty="0"/>
          </a:p>
        </p:txBody>
      </p:sp>
      <p:sp>
        <p:nvSpPr>
          <p:cNvPr id="4" name="Slide Number Placeholder 3"/>
          <p:cNvSpPr>
            <a:spLocks noGrp="1"/>
          </p:cNvSpPr>
          <p:nvPr>
            <p:ph type="sldNum" sz="quarter" idx="5"/>
          </p:nvPr>
        </p:nvSpPr>
        <p:spPr/>
        <p:txBody>
          <a:bodyPr/>
          <a:lstStyle/>
          <a:p>
            <a:fld id="{951F0BF3-E74F-42EF-84F8-0BE256212835}" type="slidenum">
              <a:rPr lang="en-US" smtClean="0"/>
              <a:t>17</a:t>
            </a:fld>
            <a:endParaRPr lang="en-US"/>
          </a:p>
        </p:txBody>
      </p:sp>
    </p:spTree>
    <p:extLst>
      <p:ext uri="{BB962C8B-B14F-4D97-AF65-F5344CB8AC3E}">
        <p14:creationId xmlns:p14="http://schemas.microsoft.com/office/powerpoint/2010/main" val="704287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Minorities often pursue education benefits </a:t>
            </a:r>
          </a:p>
          <a:p>
            <a:pPr lvl="0"/>
            <a:r>
              <a:rPr lang="en-US" sz="1200" kern="1200" dirty="0">
                <a:solidFill>
                  <a:schemeClr val="tx1"/>
                </a:solidFill>
                <a:effectLst/>
                <a:latin typeface="+mn-lt"/>
                <a:ea typeface="+mn-ea"/>
                <a:cs typeface="+mn-cs"/>
              </a:rPr>
              <a:t>In fact, they are 70% more likely than white workers to rank education as their top benefits priority</a:t>
            </a:r>
          </a:p>
          <a:p>
            <a:pPr lvl="0"/>
            <a:r>
              <a:rPr lang="en-US" sz="1200" kern="1200" dirty="0">
                <a:solidFill>
                  <a:schemeClr val="tx1"/>
                </a:solidFill>
                <a:effectLst/>
                <a:latin typeface="+mn-lt"/>
                <a:ea typeface="+mn-ea"/>
                <a:cs typeface="+mn-cs"/>
              </a:rPr>
              <a:t>So it makes sense that that 83% of minorities take advantage of education benefits, compared with 70% of white workers.</a:t>
            </a:r>
          </a:p>
          <a:p>
            <a:r>
              <a:rPr lang="en-US" sz="1200" kern="1200" dirty="0">
                <a:solidFill>
                  <a:schemeClr val="tx1"/>
                </a:solidFill>
                <a:effectLst/>
                <a:latin typeface="+mn-lt"/>
                <a:ea typeface="+mn-ea"/>
                <a:cs typeface="+mn-cs"/>
              </a:rPr>
              <a:t>Given the preferences and priorities among demographic groups, it appears that benefits would be important to a company’s DEI efforts...</a:t>
            </a:r>
            <a:endParaRPr lang="en-US" dirty="0"/>
          </a:p>
        </p:txBody>
      </p:sp>
      <p:sp>
        <p:nvSpPr>
          <p:cNvPr id="4" name="Slide Number Placeholder 3"/>
          <p:cNvSpPr>
            <a:spLocks noGrp="1"/>
          </p:cNvSpPr>
          <p:nvPr>
            <p:ph type="sldNum" sz="quarter" idx="5"/>
          </p:nvPr>
        </p:nvSpPr>
        <p:spPr/>
        <p:txBody>
          <a:bodyPr/>
          <a:lstStyle/>
          <a:p>
            <a:fld id="{951F0BF3-E74F-42EF-84F8-0BE256212835}" type="slidenum">
              <a:rPr lang="en-US" smtClean="0"/>
              <a:t>18</a:t>
            </a:fld>
            <a:endParaRPr lang="en-US"/>
          </a:p>
        </p:txBody>
      </p:sp>
    </p:spTree>
    <p:extLst>
      <p:ext uri="{BB962C8B-B14F-4D97-AF65-F5344CB8AC3E}">
        <p14:creationId xmlns:p14="http://schemas.microsoft.com/office/powerpoint/2010/main" val="165284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While there has been some recent pull-back in DEI initiatives due to market or economic pressures, it is still important for workplaces to be accommodating and inclusive, whether a company has a formal DEI policy or not.</a:t>
            </a:r>
          </a:p>
          <a:p>
            <a:pPr lvl="0"/>
            <a:r>
              <a:rPr lang="en-US" sz="1200" kern="1200" dirty="0">
                <a:solidFill>
                  <a:schemeClr val="tx1"/>
                </a:solidFill>
                <a:effectLst/>
                <a:latin typeface="+mn-lt"/>
                <a:ea typeface="+mn-ea"/>
                <a:cs typeface="+mn-cs"/>
              </a:rPr>
              <a:t>For many organizations, DEI is a key performance indicator...but it can be challenging to achieve</a:t>
            </a:r>
          </a:p>
          <a:p>
            <a:pPr lvl="0"/>
            <a:r>
              <a:rPr lang="en-US" sz="1200" kern="1200" dirty="0">
                <a:solidFill>
                  <a:schemeClr val="tx1"/>
                </a:solidFill>
                <a:effectLst/>
                <a:latin typeface="+mn-lt"/>
                <a:ea typeface="+mn-ea"/>
                <a:cs typeface="+mn-cs"/>
              </a:rPr>
              <a:t>Research has shown that organizations’ DEI efforts can impact workers—and benefits can play a role</a:t>
            </a:r>
          </a:p>
          <a:p>
            <a:pPr lvl="0"/>
            <a:r>
              <a:rPr lang="en-US" sz="1200" kern="1200" dirty="0">
                <a:solidFill>
                  <a:schemeClr val="tx1"/>
                </a:solidFill>
                <a:effectLst/>
                <a:latin typeface="+mn-lt"/>
                <a:ea typeface="+mn-ea"/>
                <a:cs typeface="+mn-cs"/>
              </a:rPr>
              <a:t>Strong benefits are associated with workers being 1.5 times more satisfied with their companies’ DEI efforts</a:t>
            </a:r>
          </a:p>
          <a:p>
            <a:pPr lvl="0"/>
            <a:r>
              <a:rPr lang="en-US" sz="1200" kern="1200" dirty="0">
                <a:solidFill>
                  <a:schemeClr val="tx1"/>
                </a:solidFill>
                <a:effectLst/>
                <a:latin typeface="+mn-lt"/>
                <a:ea typeface="+mn-ea"/>
                <a:cs typeface="+mn-cs"/>
              </a:rPr>
              <a:t>On other hand, less inclusive benefits are associated with more than 40% of workers being pessimistic about the company’s DEI programs.</a:t>
            </a:r>
          </a:p>
          <a:p>
            <a:pPr lvl="0"/>
            <a:r>
              <a:rPr lang="en-US" sz="1200" kern="1200" dirty="0">
                <a:solidFill>
                  <a:schemeClr val="tx1"/>
                </a:solidFill>
                <a:effectLst/>
                <a:latin typeface="+mn-lt"/>
                <a:ea typeface="+mn-ea"/>
                <a:cs typeface="+mn-cs"/>
              </a:rPr>
              <a:t>Thus, companies should focus on ensuring their benefits packages are inclusive, foster equality, and help attract diverse employees.</a:t>
            </a:r>
          </a:p>
          <a:p>
            <a:r>
              <a:rPr lang="en-US" sz="1200" kern="1200" dirty="0">
                <a:solidFill>
                  <a:schemeClr val="tx1"/>
                </a:solidFill>
                <a:effectLst/>
                <a:latin typeface="+mn-lt"/>
                <a:ea typeface="+mn-ea"/>
                <a:cs typeface="+mn-cs"/>
              </a:rPr>
              <a:t>And companies should avoid taking a cookie-cutter approach...</a:t>
            </a:r>
          </a:p>
        </p:txBody>
      </p:sp>
      <p:sp>
        <p:nvSpPr>
          <p:cNvPr id="4" name="Slide Number Placeholder 3"/>
          <p:cNvSpPr>
            <a:spLocks noGrp="1"/>
          </p:cNvSpPr>
          <p:nvPr>
            <p:ph type="sldNum" sz="quarter" idx="5"/>
          </p:nvPr>
        </p:nvSpPr>
        <p:spPr/>
        <p:txBody>
          <a:bodyPr/>
          <a:lstStyle/>
          <a:p>
            <a:fld id="{951F0BF3-E74F-42EF-84F8-0BE256212835}" type="slidenum">
              <a:rPr lang="en-US" smtClean="0"/>
              <a:t>19</a:t>
            </a:fld>
            <a:endParaRPr lang="en-US"/>
          </a:p>
        </p:txBody>
      </p:sp>
    </p:spTree>
    <p:extLst>
      <p:ext uri="{BB962C8B-B14F-4D97-AF65-F5344CB8AC3E}">
        <p14:creationId xmlns:p14="http://schemas.microsoft.com/office/powerpoint/2010/main" val="36647813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By avoiding a one-size-fits-all approach to benefits and by filling gaps that exist, organizations can benefit in several ways.</a:t>
            </a:r>
          </a:p>
          <a:p>
            <a:pPr lvl="0"/>
            <a:r>
              <a:rPr lang="en-US" sz="1200" kern="1200" dirty="0">
                <a:solidFill>
                  <a:schemeClr val="tx1"/>
                </a:solidFill>
                <a:effectLst/>
                <a:latin typeface="+mn-lt"/>
                <a:ea typeface="+mn-ea"/>
                <a:cs typeface="+mn-cs"/>
              </a:rPr>
              <a:t>Companies can</a:t>
            </a:r>
          </a:p>
          <a:p>
            <a:pPr lvl="1"/>
            <a:r>
              <a:rPr lang="en-US" sz="1200" kern="1200" dirty="0">
                <a:solidFill>
                  <a:schemeClr val="tx1"/>
                </a:solidFill>
                <a:effectLst/>
                <a:latin typeface="+mn-lt"/>
                <a:ea typeface="+mn-ea"/>
                <a:cs typeface="+mn-cs"/>
              </a:rPr>
              <a:t>- Differentiate themselves from competitors</a:t>
            </a:r>
          </a:p>
          <a:p>
            <a:pPr lvl="1"/>
            <a:r>
              <a:rPr lang="en-US" sz="1200" kern="1200" dirty="0">
                <a:solidFill>
                  <a:schemeClr val="tx1"/>
                </a:solidFill>
                <a:effectLst/>
                <a:latin typeface="+mn-lt"/>
                <a:ea typeface="+mn-ea"/>
                <a:cs typeface="+mn-cs"/>
              </a:rPr>
              <a:t>- Save on costs</a:t>
            </a:r>
          </a:p>
          <a:p>
            <a:pPr lvl="1"/>
            <a:r>
              <a:rPr lang="en-US" sz="1200" kern="1200" dirty="0">
                <a:solidFill>
                  <a:schemeClr val="tx1"/>
                </a:solidFill>
                <a:effectLst/>
                <a:latin typeface="+mn-lt"/>
                <a:ea typeface="+mn-ea"/>
                <a:cs typeface="+mn-cs"/>
              </a:rPr>
              <a:t>- Ensure their benefit packages are relevant for their workers</a:t>
            </a:r>
          </a:p>
          <a:p>
            <a:pPr lvl="0"/>
            <a:r>
              <a:rPr lang="en-US" sz="1200" kern="1200" dirty="0">
                <a:solidFill>
                  <a:schemeClr val="tx1"/>
                </a:solidFill>
                <a:effectLst/>
                <a:latin typeface="+mn-lt"/>
                <a:ea typeface="+mn-ea"/>
                <a:cs typeface="+mn-cs"/>
              </a:rPr>
              <a:t>It is important for companies to get a full understanding of worker priorities; they can do so by:</a:t>
            </a:r>
          </a:p>
          <a:p>
            <a:pPr lvl="1"/>
            <a:r>
              <a:rPr lang="en-US" sz="1200" kern="1200" dirty="0">
                <a:solidFill>
                  <a:schemeClr val="tx1"/>
                </a:solidFill>
                <a:effectLst/>
                <a:latin typeface="+mn-lt"/>
                <a:ea typeface="+mn-ea"/>
                <a:cs typeface="+mn-cs"/>
              </a:rPr>
              <a:t>- Gathering data about employee preferences, across demographics</a:t>
            </a:r>
          </a:p>
          <a:p>
            <a:pPr lvl="1"/>
            <a:r>
              <a:rPr lang="en-US" sz="1200" kern="1200" dirty="0">
                <a:solidFill>
                  <a:schemeClr val="tx1"/>
                </a:solidFill>
                <a:effectLst/>
                <a:latin typeface="+mn-lt"/>
                <a:ea typeface="+mn-ea"/>
                <a:cs typeface="+mn-cs"/>
              </a:rPr>
              <a:t>- Considering personalized or customized benefit plans</a:t>
            </a:r>
          </a:p>
          <a:p>
            <a:pPr lvl="0"/>
            <a:r>
              <a:rPr lang="en-US" sz="1200" kern="1200" dirty="0">
                <a:solidFill>
                  <a:schemeClr val="tx1"/>
                </a:solidFill>
                <a:effectLst/>
                <a:latin typeface="+mn-lt"/>
                <a:ea typeface="+mn-ea"/>
                <a:cs typeface="+mn-cs"/>
              </a:rPr>
              <a:t>By identifying employee segments, companies can tailor benefits for each segment while minimizing the resources and offerings that segments care about less.</a:t>
            </a:r>
          </a:p>
          <a:p>
            <a:r>
              <a:rPr lang="en-US" sz="1200" kern="1200" dirty="0">
                <a:solidFill>
                  <a:schemeClr val="tx1"/>
                </a:solidFill>
                <a:effectLst/>
                <a:latin typeface="+mn-lt"/>
                <a:ea typeface="+mn-ea"/>
                <a:cs typeface="+mn-cs"/>
              </a:rPr>
              <a:t>Next, I’ll discuss the third key finding from the study...</a:t>
            </a:r>
          </a:p>
        </p:txBody>
      </p:sp>
      <p:sp>
        <p:nvSpPr>
          <p:cNvPr id="4" name="Slide Number Placeholder 3"/>
          <p:cNvSpPr>
            <a:spLocks noGrp="1"/>
          </p:cNvSpPr>
          <p:nvPr>
            <p:ph type="sldNum" sz="quarter" idx="5"/>
          </p:nvPr>
        </p:nvSpPr>
        <p:spPr/>
        <p:txBody>
          <a:bodyPr/>
          <a:lstStyle/>
          <a:p>
            <a:fld id="{951F0BF3-E74F-42EF-84F8-0BE256212835}" type="slidenum">
              <a:rPr lang="en-US" smtClean="0"/>
              <a:t>20</a:t>
            </a:fld>
            <a:endParaRPr lang="en-US"/>
          </a:p>
        </p:txBody>
      </p:sp>
    </p:spTree>
    <p:extLst>
      <p:ext uri="{BB962C8B-B14F-4D97-AF65-F5344CB8AC3E}">
        <p14:creationId xmlns:p14="http://schemas.microsoft.com/office/powerpoint/2010/main" val="28611565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sponsoring the Benefits 2.0 program, we sought to address three key questions on behalf of organizations that provide benefits to their employees:</a:t>
            </a:r>
          </a:p>
          <a:p>
            <a:pPr lvl="0"/>
            <a:r>
              <a:rPr lang="en-US" sz="1200" kern="1200" dirty="0">
                <a:solidFill>
                  <a:schemeClr val="tx1"/>
                </a:solidFill>
                <a:effectLst/>
                <a:latin typeface="+mn-lt"/>
                <a:ea typeface="+mn-ea"/>
                <a:cs typeface="+mn-cs"/>
              </a:rPr>
              <a:t>- Can benefits programs provide companies with a competitive advantage in their pursuit of talent?</a:t>
            </a:r>
          </a:p>
          <a:p>
            <a:pPr lvl="0"/>
            <a:r>
              <a:rPr lang="en-US" sz="1200" kern="1200" dirty="0">
                <a:solidFill>
                  <a:schemeClr val="tx1"/>
                </a:solidFill>
                <a:effectLst/>
                <a:latin typeface="+mn-lt"/>
                <a:ea typeface="+mn-ea"/>
                <a:cs typeface="+mn-cs"/>
              </a:rPr>
              <a:t>- Are benefit programs evolving to meet the diverse needs of workforces?</a:t>
            </a:r>
          </a:p>
          <a:p>
            <a:pPr lvl="0"/>
            <a:r>
              <a:rPr lang="en-US" sz="1200" kern="1200" dirty="0">
                <a:solidFill>
                  <a:schemeClr val="tx1"/>
                </a:solidFill>
                <a:effectLst/>
                <a:latin typeface="+mn-lt"/>
                <a:ea typeface="+mn-ea"/>
                <a:cs typeface="+mn-cs"/>
              </a:rPr>
              <a:t>- Is there room for improvement in how organizations communicate and implement their benefit programs?</a:t>
            </a:r>
          </a:p>
          <a:p>
            <a:r>
              <a:rPr lang="en-US" sz="1200" kern="1200" dirty="0">
                <a:solidFill>
                  <a:schemeClr val="tx1"/>
                </a:solidFill>
                <a:effectLst/>
                <a:latin typeface="+mn-lt"/>
                <a:ea typeface="+mn-ea"/>
                <a:cs typeface="+mn-cs"/>
              </a:rPr>
              <a:t>It was with these three questions in mind, we moved forward with Benefits 2.0...</a:t>
            </a:r>
          </a:p>
        </p:txBody>
      </p:sp>
      <p:sp>
        <p:nvSpPr>
          <p:cNvPr id="4" name="Slide Number Placeholder 3"/>
          <p:cNvSpPr>
            <a:spLocks noGrp="1"/>
          </p:cNvSpPr>
          <p:nvPr>
            <p:ph type="sldNum" sz="quarter" idx="5"/>
          </p:nvPr>
        </p:nvSpPr>
        <p:spPr/>
        <p:txBody>
          <a:bodyPr/>
          <a:lstStyle/>
          <a:p>
            <a:fld id="{951F0BF3-E74F-42EF-84F8-0BE256212835}" type="slidenum">
              <a:rPr lang="en-US" smtClean="0"/>
              <a:t>3</a:t>
            </a:fld>
            <a:endParaRPr lang="en-US"/>
          </a:p>
        </p:txBody>
      </p:sp>
    </p:spTree>
    <p:extLst>
      <p:ext uri="{BB962C8B-B14F-4D97-AF65-F5344CB8AC3E}">
        <p14:creationId xmlns:p14="http://schemas.microsoft.com/office/powerpoint/2010/main" val="34665906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“Benefits don’t have to be baffling” is not only just a good catch-phrase, it’s an idea rooted in the survey findings about how benefit packages are communicated to participants</a:t>
            </a:r>
          </a:p>
        </p:txBody>
      </p:sp>
      <p:sp>
        <p:nvSpPr>
          <p:cNvPr id="4" name="Slide Number Placeholder 3"/>
          <p:cNvSpPr>
            <a:spLocks noGrp="1"/>
          </p:cNvSpPr>
          <p:nvPr>
            <p:ph type="sldNum" sz="quarter" idx="5"/>
          </p:nvPr>
        </p:nvSpPr>
        <p:spPr/>
        <p:txBody>
          <a:bodyPr/>
          <a:lstStyle/>
          <a:p>
            <a:fld id="{951F0BF3-E74F-42EF-84F8-0BE256212835}" type="slidenum">
              <a:rPr lang="en-US" smtClean="0"/>
              <a:t>21</a:t>
            </a:fld>
            <a:endParaRPr lang="en-US"/>
          </a:p>
        </p:txBody>
      </p:sp>
    </p:spTree>
    <p:extLst>
      <p:ext uri="{BB962C8B-B14F-4D97-AF65-F5344CB8AC3E}">
        <p14:creationId xmlns:p14="http://schemas.microsoft.com/office/powerpoint/2010/main" val="12234045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Organizations can communicate better. </a:t>
            </a:r>
          </a:p>
          <a:p>
            <a:pPr lvl="0"/>
            <a:r>
              <a:rPr lang="en-US" sz="1200" kern="1200" dirty="0">
                <a:solidFill>
                  <a:schemeClr val="tx1"/>
                </a:solidFill>
                <a:effectLst/>
                <a:latin typeface="+mn-lt"/>
                <a:ea typeface="+mn-ea"/>
                <a:cs typeface="+mn-cs"/>
              </a:rPr>
              <a:t>Two-third of workers don’t believe their companies make benefits easy to use, saying they don’t do enough to:</a:t>
            </a:r>
          </a:p>
          <a:p>
            <a:pPr lvl="1"/>
            <a:r>
              <a:rPr lang="en-US" sz="1200" kern="1200" dirty="0">
                <a:solidFill>
                  <a:schemeClr val="tx1"/>
                </a:solidFill>
                <a:effectLst/>
                <a:latin typeface="+mn-lt"/>
                <a:ea typeface="+mn-ea"/>
                <a:cs typeface="+mn-cs"/>
              </a:rPr>
              <a:t>- Tout what’s available,</a:t>
            </a:r>
          </a:p>
          <a:p>
            <a:pPr lvl="1"/>
            <a:r>
              <a:rPr lang="en-US" sz="1200" kern="1200" dirty="0">
                <a:solidFill>
                  <a:schemeClr val="tx1"/>
                </a:solidFill>
                <a:effectLst/>
                <a:latin typeface="+mn-lt"/>
                <a:ea typeface="+mn-ea"/>
                <a:cs typeface="+mn-cs"/>
              </a:rPr>
              <a:t>- Explain how they work, or</a:t>
            </a:r>
          </a:p>
          <a:p>
            <a:pPr lvl="1"/>
            <a:r>
              <a:rPr lang="en-US" sz="1200" kern="1200" dirty="0">
                <a:solidFill>
                  <a:schemeClr val="tx1"/>
                </a:solidFill>
                <a:effectLst/>
                <a:latin typeface="+mn-lt"/>
                <a:ea typeface="+mn-ea"/>
                <a:cs typeface="+mn-cs"/>
              </a:rPr>
              <a:t>- Innovate how they’re provided</a:t>
            </a:r>
          </a:p>
          <a:p>
            <a:pPr lvl="0"/>
            <a:r>
              <a:rPr lang="en-US" sz="1200" kern="1200" dirty="0">
                <a:solidFill>
                  <a:schemeClr val="tx1"/>
                </a:solidFill>
                <a:effectLst/>
                <a:latin typeface="+mn-lt"/>
                <a:ea typeface="+mn-ea"/>
                <a:cs typeface="+mn-cs"/>
              </a:rPr>
              <a:t>Organizations can offer a top-flight benefits program but if they don’t properly promote or explain it, benefits can go unused—and companies can leave money on the table.</a:t>
            </a:r>
          </a:p>
          <a:p>
            <a:r>
              <a:rPr lang="en-US" sz="1200" kern="1200" dirty="0">
                <a:solidFill>
                  <a:schemeClr val="tx1"/>
                </a:solidFill>
                <a:effectLst/>
                <a:latin typeface="+mn-lt"/>
                <a:ea typeface="+mn-ea"/>
                <a:cs typeface="+mn-cs"/>
              </a:rPr>
              <a:t>So, where do these gaps in communications exist, and what can be done about them?...</a:t>
            </a:r>
          </a:p>
          <a:p>
            <a:endParaRPr lang="en-US" dirty="0"/>
          </a:p>
        </p:txBody>
      </p:sp>
      <p:sp>
        <p:nvSpPr>
          <p:cNvPr id="4" name="Slide Number Placeholder 3"/>
          <p:cNvSpPr>
            <a:spLocks noGrp="1"/>
          </p:cNvSpPr>
          <p:nvPr>
            <p:ph type="sldNum" sz="quarter" idx="5"/>
          </p:nvPr>
        </p:nvSpPr>
        <p:spPr/>
        <p:txBody>
          <a:bodyPr/>
          <a:lstStyle/>
          <a:p>
            <a:fld id="{951F0BF3-E74F-42EF-84F8-0BE256212835}" type="slidenum">
              <a:rPr lang="en-US" smtClean="0"/>
              <a:t>22</a:t>
            </a:fld>
            <a:endParaRPr lang="en-US"/>
          </a:p>
        </p:txBody>
      </p:sp>
    </p:spTree>
    <p:extLst>
      <p:ext uri="{BB962C8B-B14F-4D97-AF65-F5344CB8AC3E}">
        <p14:creationId xmlns:p14="http://schemas.microsoft.com/office/powerpoint/2010/main" val="24083487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Communication is a two-way street</a:t>
            </a:r>
          </a:p>
          <a:p>
            <a:pPr lvl="0"/>
            <a:r>
              <a:rPr lang="en-US" sz="1200" kern="1200" dirty="0">
                <a:solidFill>
                  <a:schemeClr val="tx1"/>
                </a:solidFill>
                <a:effectLst/>
                <a:latin typeface="+mn-lt"/>
                <a:ea typeface="+mn-ea"/>
                <a:cs typeface="+mn-cs"/>
              </a:rPr>
              <a:t>60% of employees believe their employer could improve how they communicate about their retirement, health, and wellness benefits.</a:t>
            </a:r>
          </a:p>
          <a:p>
            <a:pPr lvl="0"/>
            <a:r>
              <a:rPr lang="en-US" sz="1200" kern="1200" dirty="0">
                <a:solidFill>
                  <a:schemeClr val="tx1"/>
                </a:solidFill>
                <a:effectLst/>
                <a:latin typeface="+mn-lt"/>
                <a:ea typeface="+mn-ea"/>
                <a:cs typeface="+mn-cs"/>
              </a:rPr>
              <a:t>At the same time, 70% of employees think their companies could do a better job at gathering worker feedback </a:t>
            </a:r>
            <a:r>
              <a:rPr lang="en-US" sz="1200" kern="1200" dirty="0" err="1">
                <a:solidFill>
                  <a:schemeClr val="tx1"/>
                </a:solidFill>
                <a:effectLst/>
                <a:latin typeface="+mn-lt"/>
                <a:ea typeface="+mn-ea"/>
                <a:cs typeface="+mn-cs"/>
              </a:rPr>
              <a:t>feedback</a:t>
            </a:r>
            <a:r>
              <a:rPr lang="en-US" sz="1200" kern="1200" dirty="0">
                <a:solidFill>
                  <a:schemeClr val="tx1"/>
                </a:solidFill>
                <a:effectLst/>
                <a:latin typeface="+mn-lt"/>
                <a:ea typeface="+mn-ea"/>
                <a:cs typeface="+mn-cs"/>
              </a:rPr>
              <a:t>.</a:t>
            </a:r>
          </a:p>
          <a:p>
            <a:pPr lvl="0"/>
            <a:r>
              <a:rPr lang="en-US" sz="1200" kern="1200" dirty="0">
                <a:solidFill>
                  <a:schemeClr val="tx1"/>
                </a:solidFill>
                <a:effectLst/>
                <a:latin typeface="+mn-lt"/>
                <a:ea typeface="+mn-ea"/>
                <a:cs typeface="+mn-cs"/>
              </a:rPr>
              <a:t>This underscores the importance of the feedback loop when it comes to benefit communications</a:t>
            </a:r>
          </a:p>
          <a:p>
            <a:pPr lvl="0"/>
            <a:r>
              <a:rPr lang="en-US" sz="1200" kern="1200" dirty="0">
                <a:solidFill>
                  <a:schemeClr val="tx1"/>
                </a:solidFill>
                <a:effectLst/>
                <a:latin typeface="+mn-lt"/>
                <a:ea typeface="+mn-ea"/>
                <a:cs typeface="+mn-cs"/>
              </a:rPr>
              <a:t>Employees not only want to hear more from their employers, but also want their own voices to be heard.</a:t>
            </a:r>
          </a:p>
          <a:p>
            <a:r>
              <a:rPr lang="en-US" sz="1200" kern="1200" dirty="0">
                <a:solidFill>
                  <a:schemeClr val="tx1"/>
                </a:solidFill>
                <a:effectLst/>
                <a:latin typeface="+mn-lt"/>
                <a:ea typeface="+mn-ea"/>
                <a:cs typeface="+mn-cs"/>
              </a:rPr>
              <a:t>But sometimes, it’s not just about communication about benefits, it’s about being able to use them...</a:t>
            </a:r>
          </a:p>
          <a:p>
            <a:endParaRPr lang="en-US" dirty="0"/>
          </a:p>
        </p:txBody>
      </p:sp>
      <p:sp>
        <p:nvSpPr>
          <p:cNvPr id="4" name="Slide Number Placeholder 3"/>
          <p:cNvSpPr>
            <a:spLocks noGrp="1"/>
          </p:cNvSpPr>
          <p:nvPr>
            <p:ph type="sldNum" sz="quarter" idx="5"/>
          </p:nvPr>
        </p:nvSpPr>
        <p:spPr/>
        <p:txBody>
          <a:bodyPr/>
          <a:lstStyle/>
          <a:p>
            <a:fld id="{951F0BF3-E74F-42EF-84F8-0BE256212835}" type="slidenum">
              <a:rPr lang="en-US" smtClean="0"/>
              <a:t>23</a:t>
            </a:fld>
            <a:endParaRPr lang="en-US"/>
          </a:p>
        </p:txBody>
      </p:sp>
    </p:spTree>
    <p:extLst>
      <p:ext uri="{BB962C8B-B14F-4D97-AF65-F5344CB8AC3E}">
        <p14:creationId xmlns:p14="http://schemas.microsoft.com/office/powerpoint/2010/main" val="41353957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Even if benefit programs meet employee needs and properly communicated, sometimes the implementation can discourage usage.</a:t>
            </a:r>
          </a:p>
          <a:p>
            <a:pPr lvl="0"/>
            <a:r>
              <a:rPr lang="en-US" sz="1200" kern="1200" dirty="0">
                <a:solidFill>
                  <a:schemeClr val="tx1"/>
                </a:solidFill>
                <a:effectLst/>
                <a:latin typeface="+mn-lt"/>
                <a:ea typeface="+mn-ea"/>
                <a:cs typeface="+mn-cs"/>
              </a:rPr>
              <a:t>Unfortunately, 80% of respondents said their organizations don’t encourage taking time off—which can keep them from using time away from work to learn new skills</a:t>
            </a:r>
          </a:p>
          <a:p>
            <a:pPr lvl="0"/>
            <a:r>
              <a:rPr lang="en-US" sz="1200" kern="1200" dirty="0">
                <a:solidFill>
                  <a:schemeClr val="tx1"/>
                </a:solidFill>
                <a:effectLst/>
                <a:latin typeface="+mn-lt"/>
                <a:ea typeface="+mn-ea"/>
                <a:cs typeface="+mn-cs"/>
              </a:rPr>
              <a:t>And 70% say there are gaps in how useful their education programs are</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Gaps in usefulness of education and training benefits can surface in several ways, with the big one being that employees may not have enough time</a:t>
            </a:r>
          </a:p>
          <a:p>
            <a:pPr lvl="1"/>
            <a:r>
              <a:rPr lang="en-US" sz="1200" kern="1200" dirty="0">
                <a:solidFill>
                  <a:schemeClr val="tx1"/>
                </a:solidFill>
                <a:effectLst/>
                <a:latin typeface="+mn-lt"/>
                <a:ea typeface="+mn-ea"/>
                <a:cs typeface="+mn-cs"/>
              </a:rPr>
              <a:t>- A 2018 LinkedIn Learning survey found that this was the #1 reason employees don’t fully take advantage of these benefits</a:t>
            </a:r>
          </a:p>
          <a:p>
            <a:pPr lvl="2"/>
            <a:r>
              <a:rPr lang="en-US" sz="1200" kern="1200" dirty="0">
                <a:solidFill>
                  <a:schemeClr val="tx1"/>
                </a:solidFill>
                <a:effectLst/>
                <a:latin typeface="+mn-lt"/>
                <a:ea typeface="+mn-ea"/>
                <a:cs typeface="+mn-cs"/>
              </a:rPr>
              <a:t>- The report found that 94% of employees would stay at a company longer if the company invested in their career, in the form of a time allotment to pursue educational opportunities or flexible working arrangements.</a:t>
            </a:r>
          </a:p>
          <a:p>
            <a:pPr lvl="1"/>
            <a:r>
              <a:rPr lang="en-US" sz="1200" kern="1200" dirty="0">
                <a:solidFill>
                  <a:schemeClr val="tx1"/>
                </a:solidFill>
                <a:effectLst/>
                <a:latin typeface="+mn-lt"/>
                <a:ea typeface="+mn-ea"/>
                <a:cs typeface="+mn-cs"/>
              </a:rPr>
              <a:t>- And a recent Bain &amp; Co report found that only 2 percent of employees who are eligible for a tuition assistance program participate, largely because they don’t have the time to go to college even if someone is paying for it.</a:t>
            </a:r>
          </a:p>
          <a:p>
            <a:pPr lvl="0"/>
            <a:r>
              <a:rPr lang="en-US" sz="1200" kern="1200" dirty="0">
                <a:solidFill>
                  <a:schemeClr val="tx1"/>
                </a:solidFill>
                <a:effectLst/>
                <a:latin typeface="+mn-lt"/>
                <a:ea typeface="+mn-ea"/>
                <a:cs typeface="+mn-cs"/>
              </a:rPr>
              <a:t>Thus, it’s imperative for employers to be mindful of effective training methods and content relevance.</a:t>
            </a:r>
          </a:p>
          <a:p>
            <a:r>
              <a:rPr lang="en-US" sz="1200" kern="1200" dirty="0">
                <a:solidFill>
                  <a:schemeClr val="tx1"/>
                </a:solidFill>
                <a:effectLst/>
                <a:latin typeface="+mn-lt"/>
                <a:ea typeface="+mn-ea"/>
                <a:cs typeface="+mn-cs"/>
              </a:rPr>
              <a:t>So, what can be done to make benefits less baffling?...</a:t>
            </a:r>
          </a:p>
        </p:txBody>
      </p:sp>
      <p:sp>
        <p:nvSpPr>
          <p:cNvPr id="4" name="Slide Number Placeholder 3"/>
          <p:cNvSpPr>
            <a:spLocks noGrp="1"/>
          </p:cNvSpPr>
          <p:nvPr>
            <p:ph type="sldNum" sz="quarter" idx="5"/>
          </p:nvPr>
        </p:nvSpPr>
        <p:spPr/>
        <p:txBody>
          <a:bodyPr/>
          <a:lstStyle/>
          <a:p>
            <a:fld id="{951F0BF3-E74F-42EF-84F8-0BE256212835}" type="slidenum">
              <a:rPr lang="en-US" smtClean="0"/>
              <a:t>24</a:t>
            </a:fld>
            <a:endParaRPr lang="en-US"/>
          </a:p>
        </p:txBody>
      </p:sp>
    </p:spTree>
    <p:extLst>
      <p:ext uri="{BB962C8B-B14F-4D97-AF65-F5344CB8AC3E}">
        <p14:creationId xmlns:p14="http://schemas.microsoft.com/office/powerpoint/2010/main" val="11964354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To optimize what can be a significant investment in employee benefits and ensure usage, employers should take certain steps to maximize value and minimize costs.</a:t>
            </a:r>
          </a:p>
          <a:p>
            <a:pPr lvl="0"/>
            <a:r>
              <a:rPr lang="en-US" sz="1200" kern="1200" dirty="0">
                <a:solidFill>
                  <a:schemeClr val="tx1"/>
                </a:solidFill>
                <a:effectLst/>
                <a:latin typeface="+mn-lt"/>
                <a:ea typeface="+mn-ea"/>
                <a:cs typeface="+mn-cs"/>
              </a:rPr>
              <a:t>This includes:</a:t>
            </a:r>
          </a:p>
          <a:p>
            <a:pPr lvl="1"/>
            <a:r>
              <a:rPr lang="en-US" sz="1200" kern="1200" dirty="0">
                <a:solidFill>
                  <a:schemeClr val="tx1"/>
                </a:solidFill>
                <a:effectLst/>
                <a:latin typeface="+mn-lt"/>
                <a:ea typeface="+mn-ea"/>
                <a:cs typeface="+mn-cs"/>
              </a:rPr>
              <a:t>- Communications plans that meet employees where they’re at, and include in-person, seminars, mailers, online, and other resources.</a:t>
            </a:r>
          </a:p>
          <a:p>
            <a:pPr lvl="1"/>
            <a:r>
              <a:rPr lang="en-US" sz="1200" kern="1200" dirty="0">
                <a:solidFill>
                  <a:schemeClr val="tx1"/>
                </a:solidFill>
                <a:effectLst/>
                <a:latin typeface="+mn-lt"/>
                <a:ea typeface="+mn-ea"/>
                <a:cs typeface="+mn-cs"/>
              </a:rPr>
              <a:t>- Inclusive feedback loops such as surveys and seminars to gather employee views and preferences.</a:t>
            </a:r>
          </a:p>
          <a:p>
            <a:pPr lvl="1"/>
            <a:r>
              <a:rPr lang="en-US" sz="1200" kern="1200" dirty="0">
                <a:solidFill>
                  <a:schemeClr val="tx1"/>
                </a:solidFill>
                <a:effectLst/>
                <a:latin typeface="+mn-lt"/>
                <a:ea typeface="+mn-ea"/>
                <a:cs typeface="+mn-cs"/>
              </a:rPr>
              <a:t>- Implementation that is customizable, flexible, and relevant to employees.</a:t>
            </a:r>
          </a:p>
          <a:p>
            <a:pPr lvl="1"/>
            <a:r>
              <a:rPr lang="en-US" sz="1200" kern="1200" dirty="0">
                <a:solidFill>
                  <a:schemeClr val="tx1"/>
                </a:solidFill>
                <a:effectLst/>
                <a:latin typeface="+mn-lt"/>
                <a:ea typeface="+mn-ea"/>
                <a:cs typeface="+mn-cs"/>
              </a:rPr>
              <a:t>- Measurement of ROI against stated goals such as recruitment spending.</a:t>
            </a:r>
          </a:p>
          <a:p>
            <a:pPr lvl="0"/>
            <a:r>
              <a:rPr lang="en-US" sz="1200" kern="1200" dirty="0">
                <a:solidFill>
                  <a:schemeClr val="tx1"/>
                </a:solidFill>
                <a:effectLst/>
                <a:latin typeface="+mn-lt"/>
                <a:ea typeface="+mn-ea"/>
                <a:cs typeface="+mn-cs"/>
              </a:rPr>
              <a:t>Thus far, I’ve discussed some of the broad findings from the survey; next I’ll take a closer look findings that are specific to certain industries and demographics.</a:t>
            </a:r>
          </a:p>
          <a:p>
            <a:endParaRPr lang="en-US" dirty="0"/>
          </a:p>
        </p:txBody>
      </p:sp>
      <p:sp>
        <p:nvSpPr>
          <p:cNvPr id="4" name="Slide Number Placeholder 3"/>
          <p:cNvSpPr>
            <a:spLocks noGrp="1"/>
          </p:cNvSpPr>
          <p:nvPr>
            <p:ph type="sldNum" sz="quarter" idx="5"/>
          </p:nvPr>
        </p:nvSpPr>
        <p:spPr/>
        <p:txBody>
          <a:bodyPr/>
          <a:lstStyle/>
          <a:p>
            <a:fld id="{951F0BF3-E74F-42EF-84F8-0BE256212835}" type="slidenum">
              <a:rPr lang="en-US" smtClean="0"/>
              <a:t>25</a:t>
            </a:fld>
            <a:endParaRPr lang="en-US"/>
          </a:p>
        </p:txBody>
      </p:sp>
    </p:spTree>
    <p:extLst>
      <p:ext uri="{BB962C8B-B14F-4D97-AF65-F5344CB8AC3E}">
        <p14:creationId xmlns:p14="http://schemas.microsoft.com/office/powerpoint/2010/main" val="22727971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Here we’ll take a deeper dive into some segments of the survey, starting with findings from workers in the manufacturing industry.</a:t>
            </a:r>
          </a:p>
        </p:txBody>
      </p:sp>
      <p:sp>
        <p:nvSpPr>
          <p:cNvPr id="4" name="Slide Number Placeholder 3"/>
          <p:cNvSpPr>
            <a:spLocks noGrp="1"/>
          </p:cNvSpPr>
          <p:nvPr>
            <p:ph type="sldNum" sz="quarter" idx="5"/>
          </p:nvPr>
        </p:nvSpPr>
        <p:spPr/>
        <p:txBody>
          <a:bodyPr/>
          <a:lstStyle/>
          <a:p>
            <a:fld id="{951F0BF3-E74F-42EF-84F8-0BE256212835}" type="slidenum">
              <a:rPr lang="en-US" smtClean="0"/>
              <a:t>26</a:t>
            </a:fld>
            <a:endParaRPr lang="en-US"/>
          </a:p>
        </p:txBody>
      </p:sp>
    </p:spTree>
    <p:extLst>
      <p:ext uri="{BB962C8B-B14F-4D97-AF65-F5344CB8AC3E}">
        <p14:creationId xmlns:p14="http://schemas.microsoft.com/office/powerpoint/2010/main" val="21016120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The manufacturing industry faces certain workforce challenges, but benefits can not only help address those challenges, they can create a real opportunity for organizations to gain a competitive edge. </a:t>
            </a:r>
          </a:p>
          <a:p>
            <a:pPr lvl="0"/>
            <a:r>
              <a:rPr lang="en-US" sz="1200" kern="1200" dirty="0">
                <a:solidFill>
                  <a:schemeClr val="tx1"/>
                </a:solidFill>
                <a:effectLst/>
                <a:latin typeface="+mn-lt"/>
                <a:ea typeface="+mn-ea"/>
                <a:cs typeface="+mn-cs"/>
              </a:rPr>
              <a:t>There is a talent shortfall in the industry, with half a million available jobs, and there will be potentially more turnover, as a quarter of female workers are thinking about leaving the industry.</a:t>
            </a:r>
          </a:p>
          <a:p>
            <a:pPr lvl="0"/>
            <a:r>
              <a:rPr lang="en-US" sz="1200" kern="1200" dirty="0">
                <a:solidFill>
                  <a:schemeClr val="tx1"/>
                </a:solidFill>
                <a:effectLst/>
                <a:latin typeface="+mn-lt"/>
                <a:ea typeface="+mn-ea"/>
                <a:cs typeface="+mn-cs"/>
              </a:rPr>
              <a:t>This, along with the fact that two-thirds of manufacturing workers would switch jobs for better benefits packages, can enable companies with strong benefits packages to stand out.</a:t>
            </a:r>
          </a:p>
          <a:p>
            <a:pPr lvl="0"/>
            <a:r>
              <a:rPr lang="en-US" sz="1200" kern="1200" dirty="0">
                <a:solidFill>
                  <a:schemeClr val="tx1"/>
                </a:solidFill>
                <a:effectLst/>
                <a:latin typeface="+mn-lt"/>
                <a:ea typeface="+mn-ea"/>
                <a:cs typeface="+mn-cs"/>
              </a:rPr>
              <a:t>To do so, they should address a few key gaps identified in the Benefits 2.0 survey:</a:t>
            </a:r>
          </a:p>
          <a:p>
            <a:pPr lvl="1"/>
            <a:r>
              <a:rPr lang="en-US" sz="1200" kern="1200" dirty="0">
                <a:solidFill>
                  <a:schemeClr val="tx1"/>
                </a:solidFill>
                <a:effectLst/>
                <a:latin typeface="+mn-lt"/>
                <a:ea typeface="+mn-ea"/>
                <a:cs typeface="+mn-cs"/>
              </a:rPr>
              <a:t>- In healthcare: 43% of workers say they are not healthy enough to do their job effectively</a:t>
            </a:r>
          </a:p>
          <a:p>
            <a:pPr lvl="1"/>
            <a:r>
              <a:rPr lang="en-US" sz="1200" kern="1200" dirty="0">
                <a:solidFill>
                  <a:schemeClr val="tx1"/>
                </a:solidFill>
                <a:effectLst/>
                <a:latin typeface="+mn-lt"/>
                <a:ea typeface="+mn-ea"/>
                <a:cs typeface="+mn-cs"/>
              </a:rPr>
              <a:t>- In family care: More than one-third seeking caregiving benefits lack access to it</a:t>
            </a:r>
          </a:p>
          <a:p>
            <a:pPr lvl="1"/>
            <a:r>
              <a:rPr lang="en-US" sz="1200" kern="1200" dirty="0">
                <a:solidFill>
                  <a:schemeClr val="tx1"/>
                </a:solidFill>
                <a:effectLst/>
                <a:latin typeface="+mn-lt"/>
                <a:ea typeface="+mn-ea"/>
                <a:cs typeface="+mn-cs"/>
              </a:rPr>
              <a:t>- In retirement plans: Only 43% of younger workers are satisfied with their retirement plans (compared with 95% of older workers)</a:t>
            </a:r>
          </a:p>
          <a:p>
            <a:pPr lvl="0"/>
            <a:r>
              <a:rPr lang="en-US" sz="1200" kern="1200" dirty="0">
                <a:solidFill>
                  <a:schemeClr val="tx1"/>
                </a:solidFill>
                <a:effectLst/>
                <a:latin typeface="+mn-lt"/>
                <a:ea typeface="+mn-ea"/>
                <a:cs typeface="+mn-cs"/>
              </a:rPr>
              <a:t>As we’ll see in a few minutes, when it comes to retirement benefits, their implementation stands out as an area of potential improvement... </a:t>
            </a:r>
          </a:p>
        </p:txBody>
      </p:sp>
      <p:sp>
        <p:nvSpPr>
          <p:cNvPr id="4" name="Slide Number Placeholder 3"/>
          <p:cNvSpPr>
            <a:spLocks noGrp="1"/>
          </p:cNvSpPr>
          <p:nvPr>
            <p:ph type="sldNum" sz="quarter" idx="5"/>
          </p:nvPr>
        </p:nvSpPr>
        <p:spPr/>
        <p:txBody>
          <a:bodyPr/>
          <a:lstStyle/>
          <a:p>
            <a:fld id="{951F0BF3-E74F-42EF-84F8-0BE256212835}" type="slidenum">
              <a:rPr lang="en-US" smtClean="0"/>
              <a:t>27</a:t>
            </a:fld>
            <a:endParaRPr lang="en-US"/>
          </a:p>
        </p:txBody>
      </p:sp>
    </p:spTree>
    <p:extLst>
      <p:ext uri="{BB962C8B-B14F-4D97-AF65-F5344CB8AC3E}">
        <p14:creationId xmlns:p14="http://schemas.microsoft.com/office/powerpoint/2010/main" val="36429818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Next, here are some highlights from the energy and utilities respondents. </a:t>
            </a:r>
          </a:p>
          <a:p>
            <a:pPr lvl="0"/>
            <a:r>
              <a:rPr lang="en-US" sz="1200" kern="1200" dirty="0">
                <a:solidFill>
                  <a:schemeClr val="tx1"/>
                </a:solidFill>
                <a:effectLst/>
                <a:latin typeface="+mn-lt"/>
                <a:ea typeface="+mn-ea"/>
                <a:cs typeface="+mn-cs"/>
              </a:rPr>
              <a:t>The energy and utilities industry in transition: The sector is facing high turnover with 56% of workers having less than 10 years of experience.</a:t>
            </a:r>
          </a:p>
          <a:p>
            <a:pPr lvl="0"/>
            <a:r>
              <a:rPr lang="en-US" sz="1200" kern="1200" dirty="0">
                <a:solidFill>
                  <a:schemeClr val="tx1"/>
                </a:solidFill>
                <a:effectLst/>
                <a:latin typeface="+mn-lt"/>
                <a:ea typeface="+mn-ea"/>
                <a:cs typeface="+mn-cs"/>
              </a:rPr>
              <a:t>Green-fueled growth: More than 9 million new jobs linked to clean energy investments—an exciting opportunity fueled by global talent, but also requires companies to be smart about their strategy in the war for talent. </a:t>
            </a:r>
          </a:p>
          <a:p>
            <a:pPr lvl="0"/>
            <a:r>
              <a:rPr lang="en-US" sz="1200" kern="1200" dirty="0">
                <a:solidFill>
                  <a:schemeClr val="tx1"/>
                </a:solidFill>
                <a:effectLst/>
                <a:latin typeface="+mn-lt"/>
                <a:ea typeface="+mn-ea"/>
                <a:cs typeface="+mn-cs"/>
              </a:rPr>
              <a:t>Benefits can help: </a:t>
            </a:r>
          </a:p>
          <a:p>
            <a:pPr lvl="1"/>
            <a:r>
              <a:rPr lang="en-US" sz="1200" kern="1200" dirty="0">
                <a:solidFill>
                  <a:schemeClr val="tx1"/>
                </a:solidFill>
                <a:effectLst/>
                <a:latin typeface="+mn-lt"/>
                <a:ea typeface="+mn-ea"/>
                <a:cs typeface="+mn-cs"/>
              </a:rPr>
              <a:t>Offering competitive packages is crucial to attracting talent, including comprehensive educating and training opportunities to engage younger talent. </a:t>
            </a:r>
          </a:p>
          <a:p>
            <a:pPr lvl="1"/>
            <a:r>
              <a:rPr lang="en-US" sz="1200" kern="1200" dirty="0">
                <a:solidFill>
                  <a:schemeClr val="tx1"/>
                </a:solidFill>
                <a:effectLst/>
                <a:latin typeface="+mn-lt"/>
                <a:ea typeface="+mn-ea"/>
                <a:cs typeface="+mn-cs"/>
              </a:rPr>
              <a:t>In addition, women only make up 25% of the industry’s workforce – tailoring benefits to what they prioritize (Retirement plans, health insurance, and paid time off)</a:t>
            </a:r>
          </a:p>
        </p:txBody>
      </p:sp>
      <p:sp>
        <p:nvSpPr>
          <p:cNvPr id="4" name="Slide Number Placeholder 3"/>
          <p:cNvSpPr>
            <a:spLocks noGrp="1"/>
          </p:cNvSpPr>
          <p:nvPr>
            <p:ph type="sldNum" sz="quarter" idx="5"/>
          </p:nvPr>
        </p:nvSpPr>
        <p:spPr/>
        <p:txBody>
          <a:bodyPr/>
          <a:lstStyle/>
          <a:p>
            <a:fld id="{951F0BF3-E74F-42EF-84F8-0BE256212835}" type="slidenum">
              <a:rPr lang="en-US" smtClean="0"/>
              <a:t>28</a:t>
            </a:fld>
            <a:endParaRPr lang="en-US"/>
          </a:p>
        </p:txBody>
      </p:sp>
    </p:spTree>
    <p:extLst>
      <p:ext uri="{BB962C8B-B14F-4D97-AF65-F5344CB8AC3E}">
        <p14:creationId xmlns:p14="http://schemas.microsoft.com/office/powerpoint/2010/main" val="22295775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Finally, we also explored the thoughts of workers in the sports, media and entertainment industries.</a:t>
            </a:r>
          </a:p>
          <a:p>
            <a:pPr lvl="0"/>
            <a:r>
              <a:rPr lang="en-US" sz="1200" kern="1200" dirty="0">
                <a:solidFill>
                  <a:schemeClr val="tx1"/>
                </a:solidFill>
                <a:effectLst/>
                <a:latin typeface="+mn-lt"/>
                <a:ea typeface="+mn-ea"/>
                <a:cs typeface="+mn-cs"/>
              </a:rPr>
              <a:t>Workforce instability is a key struggle: </a:t>
            </a:r>
          </a:p>
          <a:p>
            <a:pPr lvl="1"/>
            <a:r>
              <a:rPr lang="en-US" sz="1200" kern="1200" dirty="0">
                <a:solidFill>
                  <a:schemeClr val="tx1"/>
                </a:solidFill>
                <a:effectLst/>
                <a:latin typeface="+mn-lt"/>
                <a:ea typeface="+mn-ea"/>
                <a:cs typeface="+mn-cs"/>
              </a:rPr>
              <a:t>- 60% of workers plan job changes within a year, and freelancers make up 55% of all entertainment workers. </a:t>
            </a:r>
          </a:p>
          <a:p>
            <a:pPr lvl="1"/>
            <a:r>
              <a:rPr lang="en-US" sz="1200" kern="1200" dirty="0">
                <a:solidFill>
                  <a:schemeClr val="tx1"/>
                </a:solidFill>
                <a:effectLst/>
                <a:latin typeface="+mn-lt"/>
                <a:ea typeface="+mn-ea"/>
                <a:cs typeface="+mn-cs"/>
              </a:rPr>
              <a:t>- And overall, two-thirds say their companies fail in attracting diverse talent </a:t>
            </a:r>
          </a:p>
          <a:p>
            <a:pPr lvl="0"/>
            <a:r>
              <a:rPr lang="en-US" sz="1200" b="1" kern="1200" dirty="0">
                <a:solidFill>
                  <a:schemeClr val="tx1"/>
                </a:solidFill>
                <a:effectLst/>
                <a:latin typeface="+mn-lt"/>
                <a:ea typeface="+mn-ea"/>
                <a:cs typeface="+mn-cs"/>
              </a:rPr>
              <a:t>Benefits are needed to address key gaps:</a:t>
            </a:r>
            <a:endParaRPr lang="en-US"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 To combat the natural high turnover of the industry, employers must use benefits to gain a competitive advantage</a:t>
            </a:r>
          </a:p>
          <a:p>
            <a:pPr lvl="1"/>
            <a:r>
              <a:rPr lang="en-US" sz="1200" kern="1200" dirty="0">
                <a:solidFill>
                  <a:schemeClr val="tx1"/>
                </a:solidFill>
                <a:effectLst/>
                <a:latin typeface="+mn-lt"/>
                <a:ea typeface="+mn-ea"/>
                <a:cs typeface="+mn-cs"/>
              </a:rPr>
              <a:t>- In addition, they must ensure that workers are well-educated and knowledgeable on the benefits available to them, so that they’re used</a:t>
            </a:r>
          </a:p>
          <a:p>
            <a:pPr lvl="1"/>
            <a:r>
              <a:rPr lang="en-US" sz="1200" kern="1200" dirty="0">
                <a:solidFill>
                  <a:schemeClr val="tx1"/>
                </a:solidFill>
                <a:effectLst/>
                <a:latin typeface="+mn-lt"/>
                <a:ea typeface="+mn-ea"/>
                <a:cs typeface="+mn-cs"/>
              </a:rPr>
              <a:t>- Finally, addressing the confidence issue for minorities in affording health care, retiring on time, or accessing enough paid time off is critical in building a more diverse workforce</a:t>
            </a:r>
          </a:p>
          <a:p>
            <a:endParaRPr lang="en-US" dirty="0"/>
          </a:p>
        </p:txBody>
      </p:sp>
      <p:sp>
        <p:nvSpPr>
          <p:cNvPr id="4" name="Slide Number Placeholder 3"/>
          <p:cNvSpPr>
            <a:spLocks noGrp="1"/>
          </p:cNvSpPr>
          <p:nvPr>
            <p:ph type="sldNum" sz="quarter" idx="5"/>
          </p:nvPr>
        </p:nvSpPr>
        <p:spPr/>
        <p:txBody>
          <a:bodyPr/>
          <a:lstStyle/>
          <a:p>
            <a:fld id="{951F0BF3-E74F-42EF-84F8-0BE256212835}" type="slidenum">
              <a:rPr lang="en-US" smtClean="0"/>
              <a:t>29</a:t>
            </a:fld>
            <a:endParaRPr lang="en-US"/>
          </a:p>
        </p:txBody>
      </p:sp>
    </p:spTree>
    <p:extLst>
      <p:ext uri="{BB962C8B-B14F-4D97-AF65-F5344CB8AC3E}">
        <p14:creationId xmlns:p14="http://schemas.microsoft.com/office/powerpoint/2010/main" val="2039680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Overall, organizations across industries are facing challenges when it comes to implementing their retirement plans. </a:t>
            </a:r>
          </a:p>
          <a:p>
            <a:pPr lvl="0"/>
            <a:r>
              <a:rPr lang="en-US" sz="1200" kern="1200" dirty="0">
                <a:solidFill>
                  <a:schemeClr val="tx1"/>
                </a:solidFill>
                <a:effectLst/>
                <a:latin typeface="+mn-lt"/>
                <a:ea typeface="+mn-ea"/>
                <a:cs typeface="+mn-cs"/>
              </a:rPr>
              <a:t>Certain industry-specific issues were identified in the Benefits 2.0 study:</a:t>
            </a:r>
          </a:p>
          <a:p>
            <a:pPr lvl="1"/>
            <a:r>
              <a:rPr lang="en-US" sz="1200" kern="1200" dirty="0">
                <a:solidFill>
                  <a:schemeClr val="tx1"/>
                </a:solidFill>
                <a:effectLst/>
                <a:latin typeface="+mn-lt"/>
                <a:ea typeface="+mn-ea"/>
                <a:cs typeface="+mn-cs"/>
              </a:rPr>
              <a:t>- In manufacturing, just 41% of young workers say they are clear about how much income they will receive in retirement – far less than the 90% of their older counterparts</a:t>
            </a:r>
          </a:p>
          <a:p>
            <a:pPr lvl="1"/>
            <a:r>
              <a:rPr lang="en-US" sz="1200" kern="1200" dirty="0">
                <a:solidFill>
                  <a:schemeClr val="tx1"/>
                </a:solidFill>
                <a:effectLst/>
                <a:latin typeface="+mn-lt"/>
                <a:ea typeface="+mn-ea"/>
                <a:cs typeface="+mn-cs"/>
              </a:rPr>
              <a:t>- In sports, media and entertainment, minorities were far less confident than their white counterparts about their potential to retire “on time”</a:t>
            </a:r>
          </a:p>
          <a:p>
            <a:pPr lvl="1"/>
            <a:r>
              <a:rPr lang="en-US" sz="1200" kern="1200" dirty="0">
                <a:solidFill>
                  <a:schemeClr val="tx1"/>
                </a:solidFill>
                <a:effectLst/>
                <a:latin typeface="+mn-lt"/>
                <a:ea typeface="+mn-ea"/>
                <a:cs typeface="+mn-cs"/>
              </a:rPr>
              <a:t>- And in energy and utilities, a scant 19% of younger workers think their companies’ benefits communications are adequate, compared to more than 40% of their older colleagues. </a:t>
            </a:r>
          </a:p>
          <a:p>
            <a:pPr lvl="0"/>
            <a:r>
              <a:rPr lang="en-US" sz="1200" kern="1200" dirty="0">
                <a:solidFill>
                  <a:schemeClr val="tx1"/>
                </a:solidFill>
                <a:effectLst/>
                <a:latin typeface="+mn-lt"/>
                <a:ea typeface="+mn-ea"/>
                <a:cs typeface="+mn-cs"/>
              </a:rPr>
              <a:t>In all these cases, a lack of information about retirement benefits can often lead workers to misunderstand their retirement options and undervalue retirement benefits—and potentially underuse them.</a:t>
            </a:r>
          </a:p>
          <a:p>
            <a:r>
              <a:rPr lang="en-US" sz="1200" kern="1200" dirty="0">
                <a:solidFill>
                  <a:schemeClr val="tx1"/>
                </a:solidFill>
                <a:effectLst/>
                <a:latin typeface="+mn-lt"/>
                <a:ea typeface="+mn-ea"/>
                <a:cs typeface="+mn-cs"/>
              </a:rPr>
              <a:t>Looking more closely at benefits usage among minorities, we see a mixed bag of results....</a:t>
            </a:r>
          </a:p>
          <a:p>
            <a:endParaRPr lang="en-US" dirty="0"/>
          </a:p>
        </p:txBody>
      </p:sp>
      <p:sp>
        <p:nvSpPr>
          <p:cNvPr id="4" name="Slide Number Placeholder 3"/>
          <p:cNvSpPr>
            <a:spLocks noGrp="1"/>
          </p:cNvSpPr>
          <p:nvPr>
            <p:ph type="sldNum" sz="quarter" idx="5"/>
          </p:nvPr>
        </p:nvSpPr>
        <p:spPr/>
        <p:txBody>
          <a:bodyPr/>
          <a:lstStyle/>
          <a:p>
            <a:fld id="{951F0BF3-E74F-42EF-84F8-0BE256212835}" type="slidenum">
              <a:rPr lang="en-US" smtClean="0"/>
              <a:t>30</a:t>
            </a:fld>
            <a:endParaRPr lang="en-US"/>
          </a:p>
        </p:txBody>
      </p:sp>
    </p:spTree>
    <p:extLst>
      <p:ext uri="{BB962C8B-B14F-4D97-AF65-F5344CB8AC3E}">
        <p14:creationId xmlns:p14="http://schemas.microsoft.com/office/powerpoint/2010/main" val="39402389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The research showed that despite benefits being almost a third of U.S. employee compensation, participant expectations weren’t being met.</a:t>
            </a:r>
          </a:p>
          <a:p>
            <a:pPr lvl="0"/>
            <a:r>
              <a:rPr lang="en-US" sz="1200" kern="1200" dirty="0">
                <a:solidFill>
                  <a:schemeClr val="tx1"/>
                </a:solidFill>
                <a:effectLst/>
                <a:latin typeface="+mn-lt"/>
                <a:ea typeface="+mn-ea"/>
                <a:cs typeface="+mn-cs"/>
              </a:rPr>
              <a:t>The Benefits 2.0 program explored how employee benefits can be optimized to meet workers’ needs while providing a competitive advantage to companies and drive socioeconomic growth.</a:t>
            </a:r>
          </a:p>
          <a:p>
            <a:pPr lvl="0"/>
            <a:r>
              <a:rPr lang="en-US" sz="1200" kern="1200" dirty="0">
                <a:solidFill>
                  <a:schemeClr val="tx1"/>
                </a:solidFill>
                <a:effectLst/>
                <a:latin typeface="+mn-lt"/>
                <a:ea typeface="+mn-ea"/>
                <a:cs typeface="+mn-cs"/>
              </a:rPr>
              <a:t>In doing so, it sought to better understand the usefulness of employee benefits, identify potential gaps in usage, and assist employers in optimizing their benefits programs.</a:t>
            </a:r>
          </a:p>
          <a:p>
            <a:r>
              <a:rPr lang="en-US" sz="1200" kern="1200" dirty="0">
                <a:solidFill>
                  <a:schemeClr val="tx1"/>
                </a:solidFill>
                <a:effectLst/>
                <a:latin typeface="+mn-lt"/>
                <a:ea typeface="+mn-ea"/>
                <a:cs typeface="+mn-cs"/>
              </a:rPr>
              <a:t>Before diving into the details, let’s look at the different types of benefits that comprise the typical benefits program...</a:t>
            </a:r>
          </a:p>
          <a:p>
            <a:endParaRPr lang="en-US" dirty="0"/>
          </a:p>
        </p:txBody>
      </p:sp>
      <p:sp>
        <p:nvSpPr>
          <p:cNvPr id="4" name="Slide Number Placeholder 3"/>
          <p:cNvSpPr>
            <a:spLocks noGrp="1"/>
          </p:cNvSpPr>
          <p:nvPr>
            <p:ph type="sldNum" sz="quarter" idx="5"/>
          </p:nvPr>
        </p:nvSpPr>
        <p:spPr/>
        <p:txBody>
          <a:bodyPr/>
          <a:lstStyle/>
          <a:p>
            <a:fld id="{951F0BF3-E74F-42EF-84F8-0BE256212835}" type="slidenum">
              <a:rPr lang="en-US" smtClean="0"/>
              <a:t>4</a:t>
            </a:fld>
            <a:endParaRPr lang="en-US"/>
          </a:p>
        </p:txBody>
      </p:sp>
    </p:spTree>
    <p:extLst>
      <p:ext uri="{BB962C8B-B14F-4D97-AF65-F5344CB8AC3E}">
        <p14:creationId xmlns:p14="http://schemas.microsoft.com/office/powerpoint/2010/main" val="2406330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The impact that benefits have on minority groups can vary by the type of benefit.</a:t>
            </a:r>
          </a:p>
          <a:p>
            <a:pPr lvl="1"/>
            <a:r>
              <a:rPr lang="en-US" sz="1200" kern="1200" dirty="0">
                <a:solidFill>
                  <a:schemeClr val="tx1"/>
                </a:solidFill>
                <a:effectLst/>
                <a:latin typeface="+mn-lt"/>
                <a:ea typeface="+mn-ea"/>
                <a:cs typeface="+mn-cs"/>
              </a:rPr>
              <a:t>- For example, about a quarter of black manufacturing workers struggle to take all their allotted days off—a far greater percentage than the 7% of white workers.</a:t>
            </a:r>
          </a:p>
          <a:p>
            <a:pPr lvl="1"/>
            <a:r>
              <a:rPr lang="en-US" sz="1200" kern="1200" dirty="0">
                <a:solidFill>
                  <a:schemeClr val="tx1"/>
                </a:solidFill>
                <a:effectLst/>
                <a:latin typeface="+mn-lt"/>
                <a:ea typeface="+mn-ea"/>
                <a:cs typeface="+mn-cs"/>
              </a:rPr>
              <a:t>- Meanwhile, in sports, media and entertainment, minorities are far less confident than their white counterparts when it comes to the affordability of healthcare or the ability to retire on time. </a:t>
            </a:r>
          </a:p>
          <a:p>
            <a:pPr lvl="1"/>
            <a:r>
              <a:rPr lang="en-US" sz="1200" kern="1200" dirty="0">
                <a:solidFill>
                  <a:schemeClr val="tx1"/>
                </a:solidFill>
                <a:effectLst/>
                <a:latin typeface="+mn-lt"/>
                <a:ea typeface="+mn-ea"/>
                <a:cs typeface="+mn-cs"/>
              </a:rPr>
              <a:t>- On the other hand, in the energy and utilities sector, 77% of minorities are taking advantage of their wellness benefits, compared to 64% of their white colleagues. </a:t>
            </a:r>
          </a:p>
          <a:p>
            <a:r>
              <a:rPr lang="en-US" sz="1200" kern="1200" dirty="0">
                <a:solidFill>
                  <a:schemeClr val="tx1"/>
                </a:solidFill>
                <a:effectLst/>
                <a:latin typeface="+mn-lt"/>
                <a:ea typeface="+mn-ea"/>
                <a:cs typeface="+mn-cs"/>
              </a:rPr>
              <a:t>Findings like this—and throughout the Benefits 2.0 program—highlight the need for companies to further explore to identify the gaps in their programs and take the necessary steps to evolve their benefits to meet the needs of diverse employee bases.</a:t>
            </a:r>
          </a:p>
          <a:p>
            <a:endParaRPr lang="en-US" dirty="0"/>
          </a:p>
        </p:txBody>
      </p:sp>
      <p:sp>
        <p:nvSpPr>
          <p:cNvPr id="4" name="Slide Number Placeholder 3"/>
          <p:cNvSpPr>
            <a:spLocks noGrp="1"/>
          </p:cNvSpPr>
          <p:nvPr>
            <p:ph type="sldNum" sz="quarter" idx="5"/>
          </p:nvPr>
        </p:nvSpPr>
        <p:spPr/>
        <p:txBody>
          <a:bodyPr/>
          <a:lstStyle/>
          <a:p>
            <a:fld id="{951F0BF3-E74F-42EF-84F8-0BE256212835}" type="slidenum">
              <a:rPr lang="en-US" smtClean="0"/>
              <a:t>31</a:t>
            </a:fld>
            <a:endParaRPr lang="en-US"/>
          </a:p>
        </p:txBody>
      </p:sp>
    </p:spTree>
    <p:extLst>
      <p:ext uri="{BB962C8B-B14F-4D97-AF65-F5344CB8AC3E}">
        <p14:creationId xmlns:p14="http://schemas.microsoft.com/office/powerpoint/2010/main" val="40383432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Companies provide several types of benefits to their employees. They include:</a:t>
            </a:r>
          </a:p>
          <a:p>
            <a:pPr lvl="0"/>
            <a:r>
              <a:rPr lang="en-US" sz="1200" kern="1200" dirty="0">
                <a:solidFill>
                  <a:schemeClr val="tx1"/>
                </a:solidFill>
                <a:effectLst/>
                <a:latin typeface="+mn-lt"/>
                <a:ea typeface="+mn-ea"/>
                <a:cs typeface="+mn-cs"/>
              </a:rPr>
              <a:t>- Retirement: Employer-sponsored investment plans that help employees save for retirement (</a:t>
            </a:r>
            <a:r>
              <a:rPr lang="en-US" sz="1200" kern="1200" dirty="0" err="1">
                <a:solidFill>
                  <a:schemeClr val="tx1"/>
                </a:solidFill>
                <a:effectLst/>
                <a:latin typeface="+mn-lt"/>
                <a:ea typeface="+mn-ea"/>
                <a:cs typeface="+mn-cs"/>
              </a:rPr>
              <a:t>eg</a:t>
            </a:r>
            <a:r>
              <a:rPr lang="en-US" sz="1200" kern="1200" dirty="0">
                <a:solidFill>
                  <a:schemeClr val="tx1"/>
                </a:solidFill>
                <a:effectLst/>
                <a:latin typeface="+mn-lt"/>
                <a:ea typeface="+mn-ea"/>
                <a:cs typeface="+mn-cs"/>
              </a:rPr>
              <a:t>, pension, 401k)</a:t>
            </a:r>
          </a:p>
          <a:p>
            <a:pPr lvl="0"/>
            <a:r>
              <a:rPr lang="en-US" sz="1200" kern="1200" dirty="0">
                <a:solidFill>
                  <a:schemeClr val="tx1"/>
                </a:solidFill>
                <a:effectLst/>
                <a:latin typeface="+mn-lt"/>
                <a:ea typeface="+mn-ea"/>
                <a:cs typeface="+mn-cs"/>
              </a:rPr>
              <a:t>- Insurance: Health, life and disability insurance plans, which provide access to routine healthcare and coverage in case of emergencies</a:t>
            </a:r>
          </a:p>
          <a:p>
            <a:pPr lvl="0"/>
            <a:r>
              <a:rPr lang="en-US" sz="1200" kern="1200" dirty="0">
                <a:solidFill>
                  <a:schemeClr val="tx1"/>
                </a:solidFill>
                <a:effectLst/>
                <a:latin typeface="+mn-lt"/>
                <a:ea typeface="+mn-ea"/>
                <a:cs typeface="+mn-cs"/>
              </a:rPr>
              <a:t>- Paid time off: Paid time off for vacation, sick leave, mental health, family reasons or volunteering</a:t>
            </a:r>
          </a:p>
          <a:p>
            <a:pPr lvl="0"/>
            <a:r>
              <a:rPr lang="en-US" sz="1200" kern="1200" dirty="0">
                <a:solidFill>
                  <a:schemeClr val="tx1"/>
                </a:solidFill>
                <a:effectLst/>
                <a:latin typeface="+mn-lt"/>
                <a:ea typeface="+mn-ea"/>
                <a:cs typeface="+mn-cs"/>
              </a:rPr>
              <a:t>- Family planning and care: Fertility/family planning benefits (</a:t>
            </a:r>
            <a:r>
              <a:rPr lang="en-US" sz="1200" kern="1200" dirty="0" err="1">
                <a:solidFill>
                  <a:schemeClr val="tx1"/>
                </a:solidFill>
                <a:effectLst/>
                <a:latin typeface="+mn-lt"/>
                <a:ea typeface="+mn-ea"/>
                <a:cs typeface="+mn-cs"/>
              </a:rPr>
              <a:t>eg</a:t>
            </a:r>
            <a:r>
              <a:rPr lang="en-US" sz="1200" kern="1200" dirty="0">
                <a:solidFill>
                  <a:schemeClr val="tx1"/>
                </a:solidFill>
                <a:effectLst/>
                <a:latin typeface="+mn-lt"/>
                <a:ea typeface="+mn-ea"/>
                <a:cs typeface="+mn-cs"/>
              </a:rPr>
              <a:t>, financial support for IVF), parental leave/support and caregiving support</a:t>
            </a:r>
          </a:p>
          <a:p>
            <a:pPr lvl="0"/>
            <a:r>
              <a:rPr lang="en-US" sz="1200" kern="1200" dirty="0">
                <a:solidFill>
                  <a:schemeClr val="tx1"/>
                </a:solidFill>
                <a:effectLst/>
                <a:latin typeface="+mn-lt"/>
                <a:ea typeface="+mn-ea"/>
                <a:cs typeface="+mn-cs"/>
              </a:rPr>
              <a:t>- Education and training: Education or training offered/sponsored by an employer. Can include student loan repayment benefits.</a:t>
            </a:r>
          </a:p>
          <a:p>
            <a:pPr lvl="0"/>
            <a:r>
              <a:rPr lang="en-US" sz="1200" kern="1200" dirty="0">
                <a:solidFill>
                  <a:schemeClr val="tx1"/>
                </a:solidFill>
                <a:effectLst/>
                <a:latin typeface="+mn-lt"/>
                <a:ea typeface="+mn-ea"/>
                <a:cs typeface="+mn-cs"/>
              </a:rPr>
              <a:t>- Wellness: Physical wellness benefits (</a:t>
            </a:r>
            <a:r>
              <a:rPr lang="en-US" sz="1200" kern="1200" dirty="0" err="1">
                <a:solidFill>
                  <a:schemeClr val="tx1"/>
                </a:solidFill>
                <a:effectLst/>
                <a:latin typeface="+mn-lt"/>
                <a:ea typeface="+mn-ea"/>
                <a:cs typeface="+mn-cs"/>
              </a:rPr>
              <a:t>eg</a:t>
            </a:r>
            <a:r>
              <a:rPr lang="en-US" sz="1200" kern="1200" dirty="0">
                <a:solidFill>
                  <a:schemeClr val="tx1"/>
                </a:solidFill>
                <a:effectLst/>
                <a:latin typeface="+mn-lt"/>
                <a:ea typeface="+mn-ea"/>
                <a:cs typeface="+mn-cs"/>
              </a:rPr>
              <a:t>, gym memberships), mental wellness benefits (</a:t>
            </a:r>
            <a:r>
              <a:rPr lang="en-US" sz="1200" kern="1200" dirty="0" err="1">
                <a:solidFill>
                  <a:schemeClr val="tx1"/>
                </a:solidFill>
                <a:effectLst/>
                <a:latin typeface="+mn-lt"/>
                <a:ea typeface="+mn-ea"/>
                <a:cs typeface="+mn-cs"/>
              </a:rPr>
              <a:t>eg</a:t>
            </a:r>
            <a:r>
              <a:rPr lang="en-US" sz="1200" kern="1200" dirty="0">
                <a:solidFill>
                  <a:schemeClr val="tx1"/>
                </a:solidFill>
                <a:effectLst/>
                <a:latin typeface="+mn-lt"/>
                <a:ea typeface="+mn-ea"/>
                <a:cs typeface="+mn-cs"/>
              </a:rPr>
              <a:t>, employee assistance programs) and financial wellness benefits (</a:t>
            </a:r>
            <a:r>
              <a:rPr lang="en-US" sz="1200" kern="1200" dirty="0" err="1">
                <a:solidFill>
                  <a:schemeClr val="tx1"/>
                </a:solidFill>
                <a:effectLst/>
                <a:latin typeface="+mn-lt"/>
                <a:ea typeface="+mn-ea"/>
                <a:cs typeface="+mn-cs"/>
              </a:rPr>
              <a:t>eg</a:t>
            </a:r>
            <a:r>
              <a:rPr lang="en-US" sz="1200" kern="1200" dirty="0">
                <a:solidFill>
                  <a:schemeClr val="tx1"/>
                </a:solidFill>
                <a:effectLst/>
                <a:latin typeface="+mn-lt"/>
                <a:ea typeface="+mn-ea"/>
                <a:cs typeface="+mn-cs"/>
              </a:rPr>
              <a:t>, financial advice/resources)</a:t>
            </a:r>
          </a:p>
          <a:p>
            <a:r>
              <a:rPr lang="en-US" sz="1200" kern="1200" dirty="0">
                <a:solidFill>
                  <a:schemeClr val="tx1"/>
                </a:solidFill>
                <a:effectLst/>
                <a:latin typeface="+mn-lt"/>
                <a:ea typeface="+mn-ea"/>
                <a:cs typeface="+mn-cs"/>
              </a:rPr>
              <a:t>Next, we’ll look at the scope and process of the study...</a:t>
            </a:r>
            <a:endParaRPr lang="en-US" dirty="0"/>
          </a:p>
        </p:txBody>
      </p:sp>
      <p:sp>
        <p:nvSpPr>
          <p:cNvPr id="4" name="Slide Number Placeholder 3"/>
          <p:cNvSpPr>
            <a:spLocks noGrp="1"/>
          </p:cNvSpPr>
          <p:nvPr>
            <p:ph type="sldNum" sz="quarter" idx="5"/>
          </p:nvPr>
        </p:nvSpPr>
        <p:spPr/>
        <p:txBody>
          <a:bodyPr/>
          <a:lstStyle/>
          <a:p>
            <a:fld id="{951F0BF3-E74F-42EF-84F8-0BE256212835}" type="slidenum">
              <a:rPr lang="en-US" smtClean="0"/>
              <a:t>5</a:t>
            </a:fld>
            <a:endParaRPr lang="en-US"/>
          </a:p>
        </p:txBody>
      </p:sp>
    </p:spTree>
    <p:extLst>
      <p:ext uri="{BB962C8B-B14F-4D97-AF65-F5344CB8AC3E}">
        <p14:creationId xmlns:p14="http://schemas.microsoft.com/office/powerpoint/2010/main" val="41323574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The Benefits 2.0 research process started with a broad survey of 1,500 workers at U.S. companies with at least 1,000 employees.</a:t>
            </a:r>
          </a:p>
          <a:p>
            <a:pPr lvl="0"/>
            <a:r>
              <a:rPr lang="en-US" sz="1200" kern="1200" dirty="0">
                <a:solidFill>
                  <a:schemeClr val="tx1"/>
                </a:solidFill>
                <a:effectLst/>
                <a:latin typeface="+mn-lt"/>
                <a:ea typeface="+mn-ea"/>
                <a:cs typeface="+mn-cs"/>
              </a:rPr>
              <a:t>Survey findings were supplemented by input from senior leaders at employers, unions, benefits providers, and consultants.</a:t>
            </a:r>
          </a:p>
          <a:p>
            <a:pPr lvl="0"/>
            <a:r>
              <a:rPr lang="en-US" sz="1200" kern="1200" dirty="0">
                <a:solidFill>
                  <a:schemeClr val="tx1"/>
                </a:solidFill>
                <a:effectLst/>
                <a:latin typeface="+mn-lt"/>
                <a:ea typeface="+mn-ea"/>
                <a:cs typeface="+mn-cs"/>
              </a:rPr>
              <a:t>In addition to general findings, the program offers deeper analysis of three industry sectors: manufacturing, energy and utilities, and sports, media and entertainment.</a:t>
            </a:r>
          </a:p>
          <a:p>
            <a:pPr lvl="0"/>
            <a:r>
              <a:rPr lang="en-US" sz="1200" kern="1200" dirty="0">
                <a:solidFill>
                  <a:schemeClr val="tx1"/>
                </a:solidFill>
                <a:effectLst/>
                <a:latin typeface="+mn-lt"/>
                <a:ea typeface="+mn-ea"/>
                <a:cs typeface="+mn-cs"/>
              </a:rPr>
              <a:t>Ultimately, the Benefits 2.0 program will provide actionable insights to many stakeholders including employees, employers, and other industry participants.</a:t>
            </a:r>
          </a:p>
          <a:p>
            <a:r>
              <a:rPr lang="en-US" sz="1200" kern="1200" dirty="0">
                <a:solidFill>
                  <a:schemeClr val="tx1"/>
                </a:solidFill>
                <a:effectLst/>
                <a:latin typeface="+mn-lt"/>
                <a:ea typeface="+mn-ea"/>
                <a:cs typeface="+mn-cs"/>
              </a:rPr>
              <a:t>Let’s dive deeper into the survey’s methodology...</a:t>
            </a:r>
          </a:p>
          <a:p>
            <a:endParaRPr lang="en-US" dirty="0"/>
          </a:p>
        </p:txBody>
      </p:sp>
      <p:sp>
        <p:nvSpPr>
          <p:cNvPr id="4" name="Slide Number Placeholder 3"/>
          <p:cNvSpPr>
            <a:spLocks noGrp="1"/>
          </p:cNvSpPr>
          <p:nvPr>
            <p:ph type="sldNum" sz="quarter" idx="5"/>
          </p:nvPr>
        </p:nvSpPr>
        <p:spPr/>
        <p:txBody>
          <a:bodyPr/>
          <a:lstStyle/>
          <a:p>
            <a:fld id="{951F0BF3-E74F-42EF-84F8-0BE256212835}" type="slidenum">
              <a:rPr lang="en-US" smtClean="0"/>
              <a:t>6</a:t>
            </a:fld>
            <a:endParaRPr lang="en-US"/>
          </a:p>
        </p:txBody>
      </p:sp>
    </p:spTree>
    <p:extLst>
      <p:ext uri="{BB962C8B-B14F-4D97-AF65-F5344CB8AC3E}">
        <p14:creationId xmlns:p14="http://schemas.microsoft.com/office/powerpoint/2010/main" val="24010369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Survey respondents were evenly divided between the three industries and represented various demographics, job functions, and seniority levels.</a:t>
            </a:r>
          </a:p>
          <a:p>
            <a:pPr lvl="0"/>
            <a:r>
              <a:rPr lang="en-US" sz="1200" kern="1200" dirty="0">
                <a:solidFill>
                  <a:schemeClr val="tx1"/>
                </a:solidFill>
                <a:effectLst/>
                <a:latin typeface="+mn-lt"/>
                <a:ea typeface="+mn-ea"/>
                <a:cs typeface="+mn-cs"/>
              </a:rPr>
              <a:t>There was roughly an even split of respondents from companies with 1,000-5,000 employees and companies with over 5,000 employees.</a:t>
            </a:r>
          </a:p>
          <a:p>
            <a:pPr lvl="0"/>
            <a:r>
              <a:rPr lang="en-US" sz="1200" kern="1200" dirty="0">
                <a:solidFill>
                  <a:schemeClr val="tx1"/>
                </a:solidFill>
                <a:effectLst/>
                <a:latin typeface="+mn-lt"/>
                <a:ea typeface="+mn-ea"/>
                <a:cs typeface="+mn-cs"/>
              </a:rPr>
              <a:t>About 2/3 of respondents hold management or leadership roles, and 1/3 at more junior levels.</a:t>
            </a:r>
          </a:p>
          <a:p>
            <a:pPr lvl="0"/>
            <a:r>
              <a:rPr lang="en-US" sz="1200" kern="1200" dirty="0">
                <a:solidFill>
                  <a:schemeClr val="tx1"/>
                </a:solidFill>
                <a:effectLst/>
                <a:latin typeface="+mn-lt"/>
                <a:ea typeface="+mn-ea"/>
                <a:cs typeface="+mn-cs"/>
              </a:rPr>
              <a:t>Survey respondents were split evenly between female and male, and included at least 20% Asian, Black, Hispanic, and White respondents.</a:t>
            </a:r>
          </a:p>
          <a:p>
            <a:pPr lvl="0"/>
            <a:r>
              <a:rPr lang="en-US" sz="1200" kern="1200" dirty="0">
                <a:solidFill>
                  <a:schemeClr val="tx1"/>
                </a:solidFill>
                <a:effectLst/>
                <a:latin typeface="+mn-lt"/>
                <a:ea typeface="+mn-ea"/>
                <a:cs typeface="+mn-cs"/>
              </a:rPr>
              <a:t>More than a dozen job functions were represented, with no single function accounting for more than 10% of respondents. </a:t>
            </a:r>
          </a:p>
          <a:p>
            <a:pPr lvl="0"/>
            <a:r>
              <a:rPr lang="en-US" sz="1200" kern="1200" dirty="0">
                <a:solidFill>
                  <a:schemeClr val="tx1"/>
                </a:solidFill>
                <a:effectLst/>
                <a:latin typeface="+mn-lt"/>
                <a:ea typeface="+mn-ea"/>
                <a:cs typeface="+mn-cs"/>
              </a:rPr>
              <a:t>Job functions: Administration, Audit and compliance, Consulting, Customer service, Finance, General management, Human resources/talent, IT/Tech, Legal, marketing and communications, Operations and production, Procurement, Research, Sales, Strategy, Other</a:t>
            </a:r>
          </a:p>
          <a:p>
            <a:r>
              <a:rPr lang="en-US" sz="1200" kern="1200" dirty="0">
                <a:solidFill>
                  <a:schemeClr val="tx1"/>
                </a:solidFill>
                <a:effectLst/>
                <a:latin typeface="+mn-lt"/>
                <a:ea typeface="+mn-ea"/>
                <a:cs typeface="+mn-cs"/>
              </a:rPr>
              <a:t>So, what did we learn?</a:t>
            </a:r>
          </a:p>
        </p:txBody>
      </p:sp>
      <p:sp>
        <p:nvSpPr>
          <p:cNvPr id="4" name="Slide Number Placeholder 3"/>
          <p:cNvSpPr>
            <a:spLocks noGrp="1"/>
          </p:cNvSpPr>
          <p:nvPr>
            <p:ph type="sldNum" sz="quarter" idx="5"/>
          </p:nvPr>
        </p:nvSpPr>
        <p:spPr/>
        <p:txBody>
          <a:bodyPr/>
          <a:lstStyle/>
          <a:p>
            <a:fld id="{951F0BF3-E74F-42EF-84F8-0BE256212835}" type="slidenum">
              <a:rPr lang="en-US" smtClean="0"/>
              <a:t>7</a:t>
            </a:fld>
            <a:endParaRPr lang="en-US"/>
          </a:p>
        </p:txBody>
      </p:sp>
    </p:spTree>
    <p:extLst>
      <p:ext uri="{BB962C8B-B14F-4D97-AF65-F5344CB8AC3E}">
        <p14:creationId xmlns:p14="http://schemas.microsoft.com/office/powerpoint/2010/main" val="15915768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Ultimately, we wanted to create a playbook for organizations as a guide to designing market-leading benefits programs.</a:t>
            </a:r>
          </a:p>
          <a:p>
            <a:r>
              <a:rPr lang="en-US" sz="1200" kern="1200" dirty="0">
                <a:solidFill>
                  <a:schemeClr val="tx1"/>
                </a:solidFill>
                <a:effectLst/>
                <a:latin typeface="+mn-lt"/>
                <a:ea typeface="+mn-ea"/>
                <a:cs typeface="+mn-cs"/>
              </a:rPr>
              <a:t>This playbook is driven by answers to our three key questions, which we’ll discuss in detail throughout this presentation.</a:t>
            </a:r>
          </a:p>
          <a:p>
            <a:pPr lvl="0"/>
            <a:r>
              <a:rPr lang="en-US" sz="1200" kern="1200" dirty="0">
                <a:solidFill>
                  <a:schemeClr val="tx1"/>
                </a:solidFill>
                <a:effectLst/>
                <a:latin typeface="+mn-lt"/>
                <a:ea typeface="+mn-ea"/>
                <a:cs typeface="+mn-cs"/>
              </a:rPr>
              <a:t>1. Benefits can create a competitive advantage for companies, and should not just be considered a cost-driver</a:t>
            </a:r>
          </a:p>
          <a:p>
            <a:pPr lvl="0"/>
            <a:r>
              <a:rPr lang="en-US" sz="1200" kern="1200" dirty="0">
                <a:solidFill>
                  <a:schemeClr val="tx1"/>
                </a:solidFill>
                <a:effectLst/>
                <a:latin typeface="+mn-lt"/>
                <a:ea typeface="+mn-ea"/>
                <a:cs typeface="+mn-cs"/>
              </a:rPr>
              <a:t>2. There is no one-size-fits-all solution; instead plans should be evolve to meet the needs of a diverse employee base</a:t>
            </a:r>
          </a:p>
          <a:p>
            <a:pPr lvl="0"/>
            <a:r>
              <a:rPr lang="en-US" sz="1200" kern="1200" dirty="0">
                <a:solidFill>
                  <a:schemeClr val="tx1"/>
                </a:solidFill>
                <a:effectLst/>
                <a:latin typeface="+mn-lt"/>
                <a:ea typeface="+mn-ea"/>
                <a:cs typeface="+mn-cs"/>
              </a:rPr>
              <a:t>3. Benefits don’t have to be baffling – organizations should ensure they are properly communicating, so benefits don’t go unused</a:t>
            </a:r>
          </a:p>
          <a:p>
            <a:r>
              <a:rPr lang="en-US" sz="1200" kern="1200" dirty="0">
                <a:solidFill>
                  <a:schemeClr val="tx1"/>
                </a:solidFill>
                <a:effectLst/>
                <a:latin typeface="+mn-lt"/>
                <a:ea typeface="+mn-ea"/>
                <a:cs typeface="+mn-cs"/>
              </a:rPr>
              <a:t>Let’s first look more closely at how benefits can be a create a competitive advantage...</a:t>
            </a:r>
          </a:p>
          <a:p>
            <a:endParaRPr lang="en-US" dirty="0"/>
          </a:p>
        </p:txBody>
      </p:sp>
      <p:sp>
        <p:nvSpPr>
          <p:cNvPr id="4" name="Slide Number Placeholder 3"/>
          <p:cNvSpPr>
            <a:spLocks noGrp="1"/>
          </p:cNvSpPr>
          <p:nvPr>
            <p:ph type="sldNum" sz="quarter" idx="5"/>
          </p:nvPr>
        </p:nvSpPr>
        <p:spPr/>
        <p:txBody>
          <a:bodyPr/>
          <a:lstStyle/>
          <a:p>
            <a:fld id="{951F0BF3-E74F-42EF-84F8-0BE256212835}" type="slidenum">
              <a:rPr lang="en-US" smtClean="0"/>
              <a:t>8</a:t>
            </a:fld>
            <a:endParaRPr lang="en-US"/>
          </a:p>
        </p:txBody>
      </p:sp>
    </p:spTree>
    <p:extLst>
      <p:ext uri="{BB962C8B-B14F-4D97-AF65-F5344CB8AC3E}">
        <p14:creationId xmlns:p14="http://schemas.microsoft.com/office/powerpoint/2010/main" val="26891521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Viewing benefits as a competitive advantage rather than a cost-driver may be a departure from traditional thinking, but survey findings suggest it can be done. Let’s start with an eye-opening statistic...</a:t>
            </a:r>
          </a:p>
        </p:txBody>
      </p:sp>
      <p:sp>
        <p:nvSpPr>
          <p:cNvPr id="4" name="Slide Number Placeholder 3"/>
          <p:cNvSpPr>
            <a:spLocks noGrp="1"/>
          </p:cNvSpPr>
          <p:nvPr>
            <p:ph type="sldNum" sz="quarter" idx="5"/>
          </p:nvPr>
        </p:nvSpPr>
        <p:spPr/>
        <p:txBody>
          <a:bodyPr/>
          <a:lstStyle/>
          <a:p>
            <a:fld id="{951F0BF3-E74F-42EF-84F8-0BE256212835}" type="slidenum">
              <a:rPr lang="en-US" smtClean="0"/>
              <a:t>9</a:t>
            </a:fld>
            <a:endParaRPr lang="en-US"/>
          </a:p>
        </p:txBody>
      </p:sp>
    </p:spTree>
    <p:extLst>
      <p:ext uri="{BB962C8B-B14F-4D97-AF65-F5344CB8AC3E}">
        <p14:creationId xmlns:p14="http://schemas.microsoft.com/office/powerpoint/2010/main" val="29638567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70% of workers surveyed said they would be willing to switch jobs for better benefits. </a:t>
            </a:r>
          </a:p>
          <a:p>
            <a:pPr lvl="0"/>
            <a:r>
              <a:rPr lang="en-US" sz="1200" kern="1200" dirty="0">
                <a:solidFill>
                  <a:schemeClr val="tx1"/>
                </a:solidFill>
                <a:effectLst/>
                <a:latin typeface="+mn-lt"/>
                <a:ea typeface="+mn-ea"/>
                <a:cs typeface="+mn-cs"/>
              </a:rPr>
              <a:t>Considering that benefits comprise about one-third of all compensation in the U.S., it’s safe to say that weak benefits are deal breakers.</a:t>
            </a:r>
          </a:p>
          <a:p>
            <a:pPr lvl="0"/>
            <a:r>
              <a:rPr lang="en-US" sz="1200" kern="1200" dirty="0">
                <a:solidFill>
                  <a:schemeClr val="tx1"/>
                </a:solidFill>
                <a:effectLst/>
                <a:latin typeface="+mn-lt"/>
                <a:ea typeface="+mn-ea"/>
                <a:cs typeface="+mn-cs"/>
              </a:rPr>
              <a:t>And, while many workers will be vocal about their wages, they are often ”quietly disgruntled” about the benefits portion of their compensation.</a:t>
            </a:r>
          </a:p>
          <a:p>
            <a:r>
              <a:rPr lang="en-US" sz="1200" kern="1200" dirty="0">
                <a:solidFill>
                  <a:schemeClr val="tx1"/>
                </a:solidFill>
                <a:effectLst/>
                <a:latin typeface="+mn-lt"/>
                <a:ea typeface="+mn-ea"/>
                <a:cs typeface="+mn-cs"/>
              </a:rPr>
              <a:t>Why is that?....</a:t>
            </a:r>
            <a:endParaRPr lang="en-US" dirty="0"/>
          </a:p>
        </p:txBody>
      </p:sp>
      <p:sp>
        <p:nvSpPr>
          <p:cNvPr id="4" name="Slide Number Placeholder 3"/>
          <p:cNvSpPr>
            <a:spLocks noGrp="1"/>
          </p:cNvSpPr>
          <p:nvPr>
            <p:ph type="sldNum" sz="quarter" idx="5"/>
          </p:nvPr>
        </p:nvSpPr>
        <p:spPr/>
        <p:txBody>
          <a:bodyPr/>
          <a:lstStyle/>
          <a:p>
            <a:fld id="{951F0BF3-E74F-42EF-84F8-0BE256212835}" type="slidenum">
              <a:rPr lang="en-US" smtClean="0"/>
              <a:t>10</a:t>
            </a:fld>
            <a:endParaRPr lang="en-US"/>
          </a:p>
        </p:txBody>
      </p:sp>
    </p:spTree>
    <p:extLst>
      <p:ext uri="{BB962C8B-B14F-4D97-AF65-F5344CB8AC3E}">
        <p14:creationId xmlns:p14="http://schemas.microsoft.com/office/powerpoint/2010/main" val="11184973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8397232" y="4550624"/>
            <a:ext cx="746767" cy="377000"/>
          </a:xfrm>
          <a:prstGeom prst="rect">
            <a:avLst/>
          </a:prstGeom>
        </p:spPr>
      </p:pic>
      <p:sp>
        <p:nvSpPr>
          <p:cNvPr id="2" name="Holder 2"/>
          <p:cNvSpPr>
            <a:spLocks noGrp="1"/>
          </p:cNvSpPr>
          <p:nvPr>
            <p:ph type="ctrTitle"/>
          </p:nvPr>
        </p:nvSpPr>
        <p:spPr>
          <a:xfrm>
            <a:off x="5969345" y="83541"/>
            <a:ext cx="3058172" cy="208280"/>
          </a:xfrm>
          <a:prstGeom prst="rect">
            <a:avLst/>
          </a:prstGeom>
        </p:spPr>
        <p:txBody>
          <a:bodyPr wrap="square" lIns="0" tIns="0" rIns="0" bIns="0">
            <a:spAutoFit/>
          </a:bodyPr>
          <a:lstStyle>
            <a:lvl1pPr>
              <a:defRPr sz="2500" b="1" i="0">
                <a:solidFill>
                  <a:srgbClr val="434343"/>
                </a:solidFill>
                <a:latin typeface="Archivo Narrow"/>
                <a:cs typeface="Archivo Narrow"/>
              </a:defRPr>
            </a:lvl1pPr>
          </a:lstStyle>
          <a:p>
            <a:endParaRPr/>
          </a:p>
        </p:txBody>
      </p:sp>
      <p:sp>
        <p:nvSpPr>
          <p:cNvPr id="3" name="Holder 3"/>
          <p:cNvSpPr>
            <a:spLocks noGrp="1"/>
          </p:cNvSpPr>
          <p:nvPr>
            <p:ph type="subTitle" idx="4"/>
          </p:nvPr>
        </p:nvSpPr>
        <p:spPr>
          <a:xfrm>
            <a:off x="1371600" y="2880360"/>
            <a:ext cx="6400800" cy="1285875"/>
          </a:xfrm>
          <a:prstGeom prst="rect">
            <a:avLst/>
          </a:prstGeom>
        </p:spPr>
        <p:txBody>
          <a:bodyPr wrap="square" lIns="0" tIns="0" rIns="0" bIns="0">
            <a:spAutoFit/>
          </a:bodyPr>
          <a:lstStyle>
            <a:lvl1pPr>
              <a:defRPr sz="1300" b="0" i="0">
                <a:solidFill>
                  <a:srgbClr val="E2120A"/>
                </a:solidFill>
                <a:latin typeface="Inter Medium"/>
                <a:cs typeface="Inter Medium"/>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434343"/>
                </a:solidFill>
                <a:latin typeface="Archivo Narrow"/>
                <a:cs typeface="Archivo Narrow"/>
              </a:defRPr>
            </a:lvl1pPr>
          </a:lstStyle>
          <a:p>
            <a:endParaRPr/>
          </a:p>
        </p:txBody>
      </p:sp>
      <p:sp>
        <p:nvSpPr>
          <p:cNvPr id="3" name="Holder 3"/>
          <p:cNvSpPr>
            <a:spLocks noGrp="1"/>
          </p:cNvSpPr>
          <p:nvPr>
            <p:ph type="body" idx="1"/>
          </p:nvPr>
        </p:nvSpPr>
        <p:spPr/>
        <p:txBody>
          <a:bodyPr lIns="0" tIns="0" rIns="0" bIns="0"/>
          <a:lstStyle>
            <a:lvl1pPr>
              <a:defRPr sz="1300" b="0" i="0">
                <a:solidFill>
                  <a:srgbClr val="E2120A"/>
                </a:solidFill>
                <a:latin typeface="Inter Medium"/>
                <a:cs typeface="Inter Medium"/>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434343"/>
                </a:solidFill>
                <a:latin typeface="Archivo Narrow"/>
                <a:cs typeface="Archivo Narrow"/>
              </a:defRPr>
            </a:lvl1pPr>
          </a:lstStyle>
          <a:p>
            <a:endParaRPr/>
          </a:p>
        </p:txBody>
      </p:sp>
      <p:sp>
        <p:nvSpPr>
          <p:cNvPr id="3" name="Holder 3"/>
          <p:cNvSpPr>
            <a:spLocks noGrp="1"/>
          </p:cNvSpPr>
          <p:nvPr>
            <p:ph sz="half" idx="2"/>
          </p:nvPr>
        </p:nvSpPr>
        <p:spPr>
          <a:xfrm>
            <a:off x="457200" y="1183005"/>
            <a:ext cx="3977640" cy="339471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183005"/>
            <a:ext cx="3977640" cy="339471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6/27/2025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9144000" cy="5143500"/>
          </a:xfrm>
          <a:custGeom>
            <a:avLst/>
            <a:gdLst/>
            <a:ahLst/>
            <a:cxnLst/>
            <a:rect l="l" t="t" r="r" b="b"/>
            <a:pathLst>
              <a:path w="9144000" h="5143500">
                <a:moveTo>
                  <a:pt x="9143999" y="5143499"/>
                </a:moveTo>
                <a:lnTo>
                  <a:pt x="0" y="5143499"/>
                </a:lnTo>
                <a:lnTo>
                  <a:pt x="0" y="0"/>
                </a:lnTo>
                <a:lnTo>
                  <a:pt x="9143999" y="0"/>
                </a:lnTo>
                <a:lnTo>
                  <a:pt x="9143999" y="5143499"/>
                </a:lnTo>
                <a:close/>
              </a:path>
            </a:pathLst>
          </a:custGeom>
          <a:solidFill>
            <a:srgbClr val="ECEEFC"/>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2500" b="1" i="0">
                <a:solidFill>
                  <a:srgbClr val="434343"/>
                </a:solidFill>
                <a:latin typeface="Archivo Narrow"/>
                <a:cs typeface="Archivo Narrow"/>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6/27/2025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6/27/2025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21325" y="454342"/>
            <a:ext cx="8101349" cy="421640"/>
          </a:xfrm>
          <a:prstGeom prst="rect">
            <a:avLst/>
          </a:prstGeom>
        </p:spPr>
        <p:txBody>
          <a:bodyPr wrap="square" lIns="0" tIns="0" rIns="0" bIns="0">
            <a:spAutoFit/>
          </a:bodyPr>
          <a:lstStyle>
            <a:lvl1pPr>
              <a:defRPr sz="2500" b="1" i="0">
                <a:solidFill>
                  <a:srgbClr val="434343"/>
                </a:solidFill>
                <a:latin typeface="Archivo Narrow"/>
                <a:cs typeface="Archivo Narrow"/>
              </a:defRPr>
            </a:lvl1pPr>
          </a:lstStyle>
          <a:p>
            <a:endParaRPr/>
          </a:p>
        </p:txBody>
      </p:sp>
      <p:sp>
        <p:nvSpPr>
          <p:cNvPr id="3" name="Holder 3"/>
          <p:cNvSpPr>
            <a:spLocks noGrp="1"/>
          </p:cNvSpPr>
          <p:nvPr>
            <p:ph type="body" idx="1"/>
          </p:nvPr>
        </p:nvSpPr>
        <p:spPr>
          <a:xfrm>
            <a:off x="576173" y="1328546"/>
            <a:ext cx="6221095" cy="2489835"/>
          </a:xfrm>
          <a:prstGeom prst="rect">
            <a:avLst/>
          </a:prstGeom>
        </p:spPr>
        <p:txBody>
          <a:bodyPr wrap="square" lIns="0" tIns="0" rIns="0" bIns="0">
            <a:spAutoFit/>
          </a:bodyPr>
          <a:lstStyle>
            <a:lvl1pPr>
              <a:defRPr sz="1300" b="0" i="0">
                <a:solidFill>
                  <a:srgbClr val="E2120A"/>
                </a:solidFill>
                <a:latin typeface="Inter Medium"/>
                <a:cs typeface="Inter Medium"/>
              </a:defRPr>
            </a:lvl1pPr>
          </a:lstStyle>
          <a:p>
            <a:endParaRPr/>
          </a:p>
        </p:txBody>
      </p:sp>
      <p:sp>
        <p:nvSpPr>
          <p:cNvPr id="4" name="Holder 4"/>
          <p:cNvSpPr>
            <a:spLocks noGrp="1"/>
          </p:cNvSpPr>
          <p:nvPr>
            <p:ph type="ftr" sz="quarter" idx="5"/>
          </p:nvPr>
        </p:nvSpPr>
        <p:spPr>
          <a:xfrm>
            <a:off x="3108960" y="4783455"/>
            <a:ext cx="2926080" cy="257175"/>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4783455"/>
            <a:ext cx="2103120" cy="257175"/>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6/27/2025</a:t>
            </a:fld>
            <a:endParaRPr lang="en-US"/>
          </a:p>
        </p:txBody>
      </p:sp>
      <p:sp>
        <p:nvSpPr>
          <p:cNvPr id="6" name="Holder 6"/>
          <p:cNvSpPr>
            <a:spLocks noGrp="1"/>
          </p:cNvSpPr>
          <p:nvPr>
            <p:ph type="sldNum" sz="quarter" idx="7"/>
          </p:nvPr>
        </p:nvSpPr>
        <p:spPr>
          <a:xfrm>
            <a:off x="6583680" y="4783455"/>
            <a:ext cx="2103120" cy="257175"/>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jpg"/><Relationship Id="rId5" Type="http://schemas.openxmlformats.org/officeDocument/2006/relationships/image" Target="../media/image39.png"/><Relationship Id="rId4" Type="http://schemas.openxmlformats.org/officeDocument/2006/relationships/image" Target="../media/image38.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1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8.jpg"/></Relationships>
</file>

<file path=ppt/slides/_rels/slide14.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1.jpg"/><Relationship Id="rId7"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1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49.png"/></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3.png"/><Relationship Id="rId7" Type="http://schemas.openxmlformats.org/officeDocument/2006/relationships/image" Target="../media/image56.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jpg"/><Relationship Id="rId4" Type="http://schemas.openxmlformats.org/officeDocument/2006/relationships/image" Target="../media/image1.jpg"/></Relationships>
</file>

<file path=ppt/slides/_rels/slide2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8.jp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59.pn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62.png"/><Relationship Id="rId4" Type="http://schemas.openxmlformats.org/officeDocument/2006/relationships/image" Target="../media/image61.pn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png"/></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2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8.jpg"/></Relationships>
</file>

<file path=ppt/slides/_rels/slide27.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1.jpg"/><Relationship Id="rId7" Type="http://schemas.openxmlformats.org/officeDocument/2006/relationships/image" Target="../media/image70.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 Id="rId9" Type="http://schemas.openxmlformats.org/officeDocument/2006/relationships/image" Target="../media/image57.png"/></Relationships>
</file>

<file path=ppt/slides/_rels/slide28.xml.rels><?xml version="1.0" encoding="UTF-8" standalone="yes"?>
<Relationships xmlns="http://schemas.openxmlformats.org/package/2006/relationships"><Relationship Id="rId8" Type="http://schemas.openxmlformats.org/officeDocument/2006/relationships/image" Target="../media/image76.png"/><Relationship Id="rId13" Type="http://schemas.openxmlformats.org/officeDocument/2006/relationships/hyperlink" Target="https://www.bluegreenalliance.org/site/jobs-from-climate-action-the-inflation-reduction-acts-impact-on-state-job-creation/" TargetMode="External"/><Relationship Id="rId3" Type="http://schemas.openxmlformats.org/officeDocument/2006/relationships/image" Target="../media/image1.jpg"/><Relationship Id="rId7" Type="http://schemas.openxmlformats.org/officeDocument/2006/relationships/image" Target="../media/image75.png"/><Relationship Id="rId12" Type="http://schemas.openxmlformats.org/officeDocument/2006/relationships/hyperlink" Target="https://www.bluegreenalliance.org/site/jobs-from-climate-action-the-inflation-reduction-acts-impact-on-state-job-creation"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74.png"/><Relationship Id="rId11" Type="http://schemas.openxmlformats.org/officeDocument/2006/relationships/hyperlink" Target="https://cewd.org/wp-content/uploads/2023/01/CEWD-2023-Workforce-Report-Executive-Summary_2023-FINAL-1.pdf" TargetMode="External"/><Relationship Id="rId5" Type="http://schemas.openxmlformats.org/officeDocument/2006/relationships/image" Target="../media/image73.png"/><Relationship Id="rId10" Type="http://schemas.openxmlformats.org/officeDocument/2006/relationships/image" Target="../media/image78.png"/><Relationship Id="rId4" Type="http://schemas.openxmlformats.org/officeDocument/2006/relationships/image" Target="../media/image72.png"/><Relationship Id="rId9" Type="http://schemas.openxmlformats.org/officeDocument/2006/relationships/image" Target="../media/image77.png"/></Relationships>
</file>

<file path=ppt/slides/_rels/slide29.xml.rels><?xml version="1.0" encoding="UTF-8" standalone="yes"?>
<Relationships xmlns="http://schemas.openxmlformats.org/package/2006/relationships"><Relationship Id="rId8" Type="http://schemas.openxmlformats.org/officeDocument/2006/relationships/hyperlink" Target="https://financesonline.com/number-of-freelancers-in-the-us/" TargetMode="External"/><Relationship Id="rId3" Type="http://schemas.openxmlformats.org/officeDocument/2006/relationships/image" Target="../media/image1.jpg"/><Relationship Id="rId7" Type="http://schemas.openxmlformats.org/officeDocument/2006/relationships/hyperlink" Target="http://www.pwc.com/gx/en/industries/tmt/entertainment-media-declining-employee-confidence.html"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81.png"/><Relationship Id="rId5" Type="http://schemas.openxmlformats.org/officeDocument/2006/relationships/image" Target="../media/image80.png"/><Relationship Id="rId10" Type="http://schemas.openxmlformats.org/officeDocument/2006/relationships/image" Target="../media/image83.png"/><Relationship Id="rId4" Type="http://schemas.openxmlformats.org/officeDocument/2006/relationships/image" Target="../media/image79.png"/><Relationship Id="rId9" Type="http://schemas.openxmlformats.org/officeDocument/2006/relationships/image" Target="../media/image82.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image" Target="../media/image84.png"/><Relationship Id="rId7" Type="http://schemas.openxmlformats.org/officeDocument/2006/relationships/image" Target="../media/image88.png"/><Relationship Id="rId2" Type="http://schemas.openxmlformats.org/officeDocument/2006/relationships/notesSlide" Target="../notesSlides/notesSlide29.xml"/><Relationship Id="rId1" Type="http://schemas.openxmlformats.org/officeDocument/2006/relationships/slideLayout" Target="../slideLayouts/slideLayout3.xml"/><Relationship Id="rId6" Type="http://schemas.openxmlformats.org/officeDocument/2006/relationships/image" Target="../media/image87.png"/><Relationship Id="rId5" Type="http://schemas.openxmlformats.org/officeDocument/2006/relationships/image" Target="../media/image86.jpg"/><Relationship Id="rId4" Type="http://schemas.openxmlformats.org/officeDocument/2006/relationships/image" Target="../media/image85.png"/></Relationships>
</file>

<file path=ppt/slides/_rels/slide31.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90.png"/><Relationship Id="rId4" Type="http://schemas.openxmlformats.org/officeDocument/2006/relationships/image" Target="../media/image89.png"/></Relationships>
</file>

<file path=ppt/slides/_rels/slide3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92.png"/><Relationship Id="rId7" Type="http://schemas.openxmlformats.org/officeDocument/2006/relationships/image" Target="../media/image96.png"/><Relationship Id="rId2" Type="http://schemas.openxmlformats.org/officeDocument/2006/relationships/image" Target="../media/image91.png"/><Relationship Id="rId1" Type="http://schemas.openxmlformats.org/officeDocument/2006/relationships/slideLayout" Target="../slideLayouts/slideLayout5.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3.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hyperlink" Target="http://www.bls.gov/news.release/pdf/ecec.pdf" TargetMode="Externa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7.png"/><Relationship Id="rId7"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jpg"/><Relationship Id="rId10" Type="http://schemas.openxmlformats.org/officeDocument/2006/relationships/image" Target="../media/image23.png"/><Relationship Id="rId4" Type="http://schemas.openxmlformats.org/officeDocument/2006/relationships/image" Target="../media/image18.png"/><Relationship Id="rId9" Type="http://schemas.openxmlformats.org/officeDocument/2006/relationships/image" Target="../media/image22.png"/></Relationships>
</file>

<file path=ppt/slides/_rels/slide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1.jpg"/><Relationship Id="rId7"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7.jpg"/><Relationship Id="rId5" Type="http://schemas.openxmlformats.org/officeDocument/2006/relationships/image" Target="../media/image26.jpg"/><Relationship Id="rId10" Type="http://schemas.openxmlformats.org/officeDocument/2006/relationships/image" Target="../media/image31.jpg"/><Relationship Id="rId4" Type="http://schemas.openxmlformats.org/officeDocument/2006/relationships/image" Target="../media/image25.jpg"/><Relationship Id="rId9" Type="http://schemas.openxmlformats.org/officeDocument/2006/relationships/image" Target="../media/image30.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35745" cy="5143500"/>
          </a:xfrm>
          <a:custGeom>
            <a:avLst/>
            <a:gdLst/>
            <a:ahLst/>
            <a:cxnLst/>
            <a:rect l="l" t="t" r="r" b="b"/>
            <a:pathLst>
              <a:path w="9135745" h="5143500">
                <a:moveTo>
                  <a:pt x="9135504" y="0"/>
                </a:moveTo>
                <a:lnTo>
                  <a:pt x="9135504" y="5143499"/>
                </a:lnTo>
                <a:lnTo>
                  <a:pt x="0" y="5143489"/>
                </a:lnTo>
                <a:lnTo>
                  <a:pt x="0" y="0"/>
                </a:lnTo>
                <a:lnTo>
                  <a:pt x="9135504" y="0"/>
                </a:lnTo>
                <a:close/>
              </a:path>
            </a:pathLst>
          </a:custGeom>
          <a:solidFill>
            <a:srgbClr val="EBEDFB"/>
          </a:solidFill>
        </p:spPr>
        <p:txBody>
          <a:bodyPr wrap="square" lIns="0" tIns="0" rIns="0" bIns="0" rtlCol="0"/>
          <a:lstStyle/>
          <a:p>
            <a:endParaRPr/>
          </a:p>
        </p:txBody>
      </p:sp>
      <p:sp>
        <p:nvSpPr>
          <p:cNvPr id="3" name="object 3"/>
          <p:cNvSpPr/>
          <p:nvPr/>
        </p:nvSpPr>
        <p:spPr>
          <a:xfrm>
            <a:off x="7087708" y="2564169"/>
            <a:ext cx="0" cy="1231265"/>
          </a:xfrm>
          <a:custGeom>
            <a:avLst/>
            <a:gdLst/>
            <a:ahLst/>
            <a:cxnLst/>
            <a:rect l="l" t="t" r="r" b="b"/>
            <a:pathLst>
              <a:path h="1231264">
                <a:moveTo>
                  <a:pt x="0" y="1230897"/>
                </a:moveTo>
                <a:lnTo>
                  <a:pt x="0" y="0"/>
                </a:lnTo>
              </a:path>
            </a:pathLst>
          </a:custGeom>
          <a:ln w="28574">
            <a:solidFill>
              <a:srgbClr val="E6000E"/>
            </a:solidFill>
          </a:ln>
        </p:spPr>
        <p:txBody>
          <a:bodyPr wrap="square" lIns="0" tIns="0" rIns="0" bIns="0" rtlCol="0"/>
          <a:lstStyle/>
          <a:p>
            <a:endParaRPr/>
          </a:p>
        </p:txBody>
      </p:sp>
      <p:grpSp>
        <p:nvGrpSpPr>
          <p:cNvPr id="4" name="object 4"/>
          <p:cNvGrpSpPr/>
          <p:nvPr/>
        </p:nvGrpSpPr>
        <p:grpSpPr>
          <a:xfrm>
            <a:off x="0" y="378580"/>
            <a:ext cx="8667115" cy="3430904"/>
            <a:chOff x="0" y="378580"/>
            <a:chExt cx="8667115" cy="3430904"/>
          </a:xfrm>
        </p:grpSpPr>
        <p:sp>
          <p:nvSpPr>
            <p:cNvPr id="5" name="object 5"/>
            <p:cNvSpPr/>
            <p:nvPr/>
          </p:nvSpPr>
          <p:spPr>
            <a:xfrm>
              <a:off x="1149520" y="1163460"/>
              <a:ext cx="4393565" cy="0"/>
            </a:xfrm>
            <a:custGeom>
              <a:avLst/>
              <a:gdLst/>
              <a:ahLst/>
              <a:cxnLst/>
              <a:rect l="l" t="t" r="r" b="b"/>
              <a:pathLst>
                <a:path w="4393565">
                  <a:moveTo>
                    <a:pt x="4393491" y="0"/>
                  </a:moveTo>
                  <a:lnTo>
                    <a:pt x="0" y="0"/>
                  </a:lnTo>
                </a:path>
              </a:pathLst>
            </a:custGeom>
            <a:ln w="28574">
              <a:solidFill>
                <a:srgbClr val="E6000E"/>
              </a:solidFill>
            </a:ln>
          </p:spPr>
          <p:txBody>
            <a:bodyPr wrap="square" lIns="0" tIns="0" rIns="0" bIns="0" rtlCol="0"/>
            <a:lstStyle/>
            <a:p>
              <a:endParaRPr/>
            </a:p>
          </p:txBody>
        </p:sp>
        <p:pic>
          <p:nvPicPr>
            <p:cNvPr id="6" name="object 6"/>
            <p:cNvPicPr/>
            <p:nvPr/>
          </p:nvPicPr>
          <p:blipFill>
            <a:blip r:embed="rId2" cstate="print"/>
            <a:stretch>
              <a:fillRect/>
            </a:stretch>
          </p:blipFill>
          <p:spPr>
            <a:xfrm>
              <a:off x="0" y="574248"/>
              <a:ext cx="1149521" cy="583773"/>
            </a:xfrm>
            <a:prstGeom prst="rect">
              <a:avLst/>
            </a:prstGeom>
          </p:spPr>
        </p:pic>
        <p:pic>
          <p:nvPicPr>
            <p:cNvPr id="7" name="object 7"/>
            <p:cNvPicPr/>
            <p:nvPr/>
          </p:nvPicPr>
          <p:blipFill>
            <a:blip r:embed="rId3" cstate="print"/>
            <a:stretch>
              <a:fillRect/>
            </a:stretch>
          </p:blipFill>
          <p:spPr>
            <a:xfrm>
              <a:off x="4057456" y="378580"/>
              <a:ext cx="4609280" cy="3041756"/>
            </a:xfrm>
            <a:prstGeom prst="rect">
              <a:avLst/>
            </a:prstGeom>
          </p:spPr>
        </p:pic>
        <p:sp>
          <p:nvSpPr>
            <p:cNvPr id="8" name="object 8"/>
            <p:cNvSpPr/>
            <p:nvPr/>
          </p:nvSpPr>
          <p:spPr>
            <a:xfrm>
              <a:off x="1148993" y="1150170"/>
              <a:ext cx="0" cy="2656205"/>
            </a:xfrm>
            <a:custGeom>
              <a:avLst/>
              <a:gdLst/>
              <a:ahLst/>
              <a:cxnLst/>
              <a:rect l="l" t="t" r="r" b="b"/>
              <a:pathLst>
                <a:path h="2656204">
                  <a:moveTo>
                    <a:pt x="0" y="2656189"/>
                  </a:moveTo>
                  <a:lnTo>
                    <a:pt x="0" y="0"/>
                  </a:lnTo>
                </a:path>
              </a:pathLst>
            </a:custGeom>
            <a:ln w="28574">
              <a:solidFill>
                <a:srgbClr val="E6000E"/>
              </a:solidFill>
            </a:ln>
          </p:spPr>
          <p:txBody>
            <a:bodyPr wrap="square" lIns="0" tIns="0" rIns="0" bIns="0" rtlCol="0"/>
            <a:lstStyle/>
            <a:p>
              <a:endParaRPr/>
            </a:p>
          </p:txBody>
        </p:sp>
        <p:sp>
          <p:nvSpPr>
            <p:cNvPr id="9" name="object 9"/>
            <p:cNvSpPr/>
            <p:nvPr/>
          </p:nvSpPr>
          <p:spPr>
            <a:xfrm>
              <a:off x="1136218" y="3795059"/>
              <a:ext cx="5965825" cy="0"/>
            </a:xfrm>
            <a:custGeom>
              <a:avLst/>
              <a:gdLst/>
              <a:ahLst/>
              <a:cxnLst/>
              <a:rect l="l" t="t" r="r" b="b"/>
              <a:pathLst>
                <a:path w="5965825">
                  <a:moveTo>
                    <a:pt x="5965475" y="0"/>
                  </a:moveTo>
                  <a:lnTo>
                    <a:pt x="0" y="0"/>
                  </a:lnTo>
                </a:path>
              </a:pathLst>
            </a:custGeom>
            <a:ln w="28574">
              <a:solidFill>
                <a:srgbClr val="E6000E"/>
              </a:solidFill>
            </a:ln>
          </p:spPr>
          <p:txBody>
            <a:bodyPr wrap="square" lIns="0" tIns="0" rIns="0" bIns="0" rtlCol="0"/>
            <a:lstStyle/>
            <a:p>
              <a:endParaRPr/>
            </a:p>
          </p:txBody>
        </p:sp>
      </p:grpSp>
      <p:sp>
        <p:nvSpPr>
          <p:cNvPr id="10" name="object 10"/>
          <p:cNvSpPr txBox="1"/>
          <p:nvPr/>
        </p:nvSpPr>
        <p:spPr>
          <a:xfrm>
            <a:off x="1537271" y="1710435"/>
            <a:ext cx="1896110" cy="513080"/>
          </a:xfrm>
          <a:prstGeom prst="rect">
            <a:avLst/>
          </a:prstGeom>
        </p:spPr>
        <p:txBody>
          <a:bodyPr vert="horz" wrap="square" lIns="0" tIns="12700" rIns="0" bIns="0" rtlCol="0">
            <a:spAutoFit/>
          </a:bodyPr>
          <a:lstStyle/>
          <a:p>
            <a:pPr marL="12700">
              <a:lnSpc>
                <a:spcPct val="100000"/>
              </a:lnSpc>
              <a:spcBef>
                <a:spcPts val="100"/>
              </a:spcBef>
            </a:pPr>
            <a:r>
              <a:rPr sz="3200" b="1" dirty="0">
                <a:latin typeface="Archivo Narrow"/>
                <a:cs typeface="Archivo Narrow"/>
              </a:rPr>
              <a:t>Beneﬁts</a:t>
            </a:r>
            <a:r>
              <a:rPr sz="3200" b="1" spc="-105" dirty="0">
                <a:latin typeface="Archivo Narrow"/>
                <a:cs typeface="Archivo Narrow"/>
              </a:rPr>
              <a:t> </a:t>
            </a:r>
            <a:r>
              <a:rPr sz="3200" b="1" spc="-25" dirty="0">
                <a:latin typeface="Archivo Narrow"/>
                <a:cs typeface="Archivo Narrow"/>
              </a:rPr>
              <a:t>2.0</a:t>
            </a:r>
            <a:endParaRPr sz="3200" dirty="0">
              <a:latin typeface="Archivo Narrow"/>
              <a:cs typeface="Archivo Narrow"/>
            </a:endParaRPr>
          </a:p>
        </p:txBody>
      </p:sp>
      <p:sp>
        <p:nvSpPr>
          <p:cNvPr id="11" name="object 11"/>
          <p:cNvSpPr txBox="1"/>
          <p:nvPr/>
        </p:nvSpPr>
        <p:spPr>
          <a:xfrm>
            <a:off x="1537271" y="2569908"/>
            <a:ext cx="1667510" cy="177800"/>
          </a:xfrm>
          <a:prstGeom prst="rect">
            <a:avLst/>
          </a:prstGeom>
        </p:spPr>
        <p:txBody>
          <a:bodyPr vert="horz" wrap="square" lIns="0" tIns="12700" rIns="0" bIns="0" rtlCol="0">
            <a:spAutoFit/>
          </a:bodyPr>
          <a:lstStyle/>
          <a:p>
            <a:pPr marL="12700">
              <a:lnSpc>
                <a:spcPct val="100000"/>
              </a:lnSpc>
              <a:spcBef>
                <a:spcPts val="100"/>
              </a:spcBef>
            </a:pPr>
            <a:r>
              <a:rPr sz="1000" b="1" spc="-10" dirty="0">
                <a:latin typeface="Inter"/>
                <a:cs typeface="Inter"/>
              </a:rPr>
              <a:t>Research</a:t>
            </a:r>
            <a:r>
              <a:rPr sz="1000" b="1" spc="-15" dirty="0">
                <a:latin typeface="Inter"/>
                <a:cs typeface="Inter"/>
              </a:rPr>
              <a:t> </a:t>
            </a:r>
            <a:r>
              <a:rPr sz="1000" b="1" dirty="0">
                <a:latin typeface="Inter"/>
                <a:cs typeface="Inter"/>
              </a:rPr>
              <a:t>and</a:t>
            </a:r>
            <a:r>
              <a:rPr sz="1000" b="1" spc="-15" dirty="0">
                <a:latin typeface="Inter"/>
                <a:cs typeface="Inter"/>
              </a:rPr>
              <a:t> </a:t>
            </a:r>
            <a:r>
              <a:rPr sz="1000" b="1" dirty="0">
                <a:latin typeface="Inter"/>
                <a:cs typeface="Inter"/>
              </a:rPr>
              <a:t>key</a:t>
            </a:r>
            <a:r>
              <a:rPr sz="1000" b="1" spc="-10" dirty="0">
                <a:latin typeface="Inter"/>
                <a:cs typeface="Inter"/>
              </a:rPr>
              <a:t> findings</a:t>
            </a:r>
            <a:endParaRPr sz="1000">
              <a:latin typeface="Inter"/>
              <a:cs typeface="Inter"/>
            </a:endParaRPr>
          </a:p>
        </p:txBody>
      </p:sp>
      <p:pic>
        <p:nvPicPr>
          <p:cNvPr id="12" name="object 12"/>
          <p:cNvPicPr/>
          <p:nvPr/>
        </p:nvPicPr>
        <p:blipFill>
          <a:blip r:embed="rId4" cstate="print"/>
          <a:stretch>
            <a:fillRect/>
          </a:stretch>
        </p:blipFill>
        <p:spPr>
          <a:xfrm>
            <a:off x="7288593" y="4112583"/>
            <a:ext cx="1284078" cy="315898"/>
          </a:xfrm>
          <a:prstGeom prst="rect">
            <a:avLst/>
          </a:prstGeom>
        </p:spPr>
      </p:pic>
      <p:sp>
        <p:nvSpPr>
          <p:cNvPr id="13" name="object 13"/>
          <p:cNvSpPr txBox="1"/>
          <p:nvPr/>
        </p:nvSpPr>
        <p:spPr>
          <a:xfrm>
            <a:off x="7275908" y="3874820"/>
            <a:ext cx="782320" cy="162560"/>
          </a:xfrm>
          <a:prstGeom prst="rect">
            <a:avLst/>
          </a:prstGeom>
        </p:spPr>
        <p:txBody>
          <a:bodyPr vert="horz" wrap="square" lIns="0" tIns="12700" rIns="0" bIns="0" rtlCol="0">
            <a:spAutoFit/>
          </a:bodyPr>
          <a:lstStyle/>
          <a:p>
            <a:pPr marL="12700">
              <a:lnSpc>
                <a:spcPct val="100000"/>
              </a:lnSpc>
              <a:spcBef>
                <a:spcPts val="100"/>
              </a:spcBef>
            </a:pPr>
            <a:r>
              <a:rPr sz="900" b="0" spc="-10" dirty="0">
                <a:solidFill>
                  <a:srgbClr val="253746"/>
                </a:solidFill>
                <a:latin typeface="Inter Medium"/>
                <a:cs typeface="Inter Medium"/>
              </a:rPr>
              <a:t>Sponsored</a:t>
            </a:r>
            <a:r>
              <a:rPr sz="900" b="0" spc="20" dirty="0">
                <a:solidFill>
                  <a:srgbClr val="253746"/>
                </a:solidFill>
                <a:latin typeface="Inter Medium"/>
                <a:cs typeface="Inter Medium"/>
              </a:rPr>
              <a:t> </a:t>
            </a:r>
            <a:r>
              <a:rPr sz="900" b="0" spc="-25" dirty="0">
                <a:solidFill>
                  <a:srgbClr val="253746"/>
                </a:solidFill>
                <a:latin typeface="Inter Medium"/>
                <a:cs typeface="Inter Medium"/>
              </a:rPr>
              <a:t>by</a:t>
            </a:r>
            <a:endParaRPr sz="900">
              <a:latin typeface="Inter Medium"/>
              <a:cs typeface="Inter Medium"/>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07050" y="3493134"/>
            <a:ext cx="5405755" cy="489365"/>
          </a:xfrm>
          <a:prstGeom prst="rect">
            <a:avLst/>
          </a:prstGeom>
        </p:spPr>
        <p:txBody>
          <a:bodyPr vert="horz" wrap="square" lIns="0" tIns="12700" rIns="0" bIns="0" rtlCol="0">
            <a:spAutoFit/>
          </a:bodyPr>
          <a:lstStyle/>
          <a:p>
            <a:pPr marL="12700" marR="5080">
              <a:lnSpc>
                <a:spcPct val="114999"/>
              </a:lnSpc>
              <a:spcBef>
                <a:spcPts val="100"/>
              </a:spcBef>
            </a:pPr>
            <a:r>
              <a:rPr sz="1400" b="0" dirty="0">
                <a:latin typeface="Inter Medium" panose="02000503000000020004" pitchFamily="2" charset="0"/>
                <a:ea typeface="Inter Medium" panose="02000503000000020004" pitchFamily="2" charset="0"/>
                <a:cs typeface="Inter Medium"/>
              </a:rPr>
              <a:t>Employees</a:t>
            </a:r>
            <a:r>
              <a:rPr sz="1400" b="0" spc="-40" dirty="0">
                <a:latin typeface="Inter Medium" panose="02000503000000020004" pitchFamily="2" charset="0"/>
                <a:ea typeface="Inter Medium" panose="02000503000000020004" pitchFamily="2" charset="0"/>
                <a:cs typeface="Inter Medium"/>
              </a:rPr>
              <a:t> </a:t>
            </a:r>
            <a:r>
              <a:rPr sz="1400" b="0" dirty="0">
                <a:latin typeface="Inter Medium" panose="02000503000000020004" pitchFamily="2" charset="0"/>
                <a:ea typeface="Inter Medium" panose="02000503000000020004" pitchFamily="2" charset="0"/>
                <a:cs typeface="Inter Medium"/>
              </a:rPr>
              <a:t>can</a:t>
            </a:r>
            <a:r>
              <a:rPr sz="1400" b="0" spc="-40" dirty="0">
                <a:latin typeface="Inter Medium" panose="02000503000000020004" pitchFamily="2" charset="0"/>
                <a:ea typeface="Inter Medium" panose="02000503000000020004" pitchFamily="2" charset="0"/>
                <a:cs typeface="Inter Medium"/>
              </a:rPr>
              <a:t> </a:t>
            </a:r>
            <a:r>
              <a:rPr sz="1400" b="0" spc="-10" dirty="0">
                <a:latin typeface="Inter Medium" panose="02000503000000020004" pitchFamily="2" charset="0"/>
                <a:ea typeface="Inter Medium" panose="02000503000000020004" pitchFamily="2" charset="0"/>
                <a:cs typeface="Inter Medium"/>
              </a:rPr>
              <a:t>often</a:t>
            </a:r>
            <a:r>
              <a:rPr sz="1400" b="0" spc="-40" dirty="0">
                <a:latin typeface="Inter Medium" panose="02000503000000020004" pitchFamily="2" charset="0"/>
                <a:ea typeface="Inter Medium" panose="02000503000000020004" pitchFamily="2" charset="0"/>
                <a:cs typeface="Inter Medium"/>
              </a:rPr>
              <a:t> </a:t>
            </a:r>
            <a:r>
              <a:rPr sz="1400" b="0" dirty="0">
                <a:latin typeface="Inter Medium" panose="02000503000000020004" pitchFamily="2" charset="0"/>
                <a:ea typeface="Inter Medium" panose="02000503000000020004" pitchFamily="2" charset="0"/>
                <a:cs typeface="Inter Medium"/>
              </a:rPr>
              <a:t>be</a:t>
            </a:r>
            <a:r>
              <a:rPr sz="1400" b="0" spc="-40" dirty="0">
                <a:latin typeface="Inter Medium" panose="02000503000000020004" pitchFamily="2" charset="0"/>
                <a:ea typeface="Inter Medium" panose="02000503000000020004" pitchFamily="2" charset="0"/>
                <a:cs typeface="Inter Medium"/>
              </a:rPr>
              <a:t> </a:t>
            </a:r>
            <a:r>
              <a:rPr sz="1400" b="0" dirty="0">
                <a:latin typeface="Inter Medium" panose="02000503000000020004" pitchFamily="2" charset="0"/>
                <a:ea typeface="Inter Medium" panose="02000503000000020004" pitchFamily="2" charset="0"/>
                <a:cs typeface="Inter Medium"/>
              </a:rPr>
              <a:t>vocal</a:t>
            </a:r>
            <a:r>
              <a:rPr sz="1400" b="0" spc="-40" dirty="0">
                <a:latin typeface="Inter Medium" panose="02000503000000020004" pitchFamily="2" charset="0"/>
                <a:ea typeface="Inter Medium" panose="02000503000000020004" pitchFamily="2" charset="0"/>
                <a:cs typeface="Inter Medium"/>
              </a:rPr>
              <a:t> </a:t>
            </a:r>
            <a:r>
              <a:rPr sz="1400" b="0" spc="-10" dirty="0">
                <a:latin typeface="Inter Medium" panose="02000503000000020004" pitchFamily="2" charset="0"/>
                <a:ea typeface="Inter Medium" panose="02000503000000020004" pitchFamily="2" charset="0"/>
                <a:cs typeface="Inter Medium"/>
              </a:rPr>
              <a:t>about</a:t>
            </a:r>
            <a:r>
              <a:rPr sz="1400" b="0" spc="-40" dirty="0">
                <a:latin typeface="Inter Medium" panose="02000503000000020004" pitchFamily="2" charset="0"/>
                <a:ea typeface="Inter Medium" panose="02000503000000020004" pitchFamily="2" charset="0"/>
                <a:cs typeface="Inter Medium"/>
              </a:rPr>
              <a:t> </a:t>
            </a:r>
            <a:r>
              <a:rPr sz="1400" b="0" spc="-10" dirty="0">
                <a:latin typeface="Inter Medium" panose="02000503000000020004" pitchFamily="2" charset="0"/>
                <a:ea typeface="Inter Medium" panose="02000503000000020004" pitchFamily="2" charset="0"/>
                <a:cs typeface="Inter Medium"/>
              </a:rPr>
              <a:t>competitive</a:t>
            </a:r>
            <a:r>
              <a:rPr sz="1400" b="0" spc="-40" dirty="0">
                <a:latin typeface="Inter Medium" panose="02000503000000020004" pitchFamily="2" charset="0"/>
                <a:ea typeface="Inter Medium" panose="02000503000000020004" pitchFamily="2" charset="0"/>
                <a:cs typeface="Inter Medium"/>
              </a:rPr>
              <a:t> </a:t>
            </a:r>
            <a:r>
              <a:rPr sz="1400" b="0" dirty="0">
                <a:latin typeface="Inter Medium" panose="02000503000000020004" pitchFamily="2" charset="0"/>
                <a:ea typeface="Inter Medium" panose="02000503000000020004" pitchFamily="2" charset="0"/>
                <a:cs typeface="Inter Medium"/>
              </a:rPr>
              <a:t>wages,</a:t>
            </a:r>
            <a:r>
              <a:rPr sz="1400" b="0" spc="-55" dirty="0">
                <a:latin typeface="Inter Medium" panose="02000503000000020004" pitchFamily="2" charset="0"/>
                <a:ea typeface="Inter Medium" panose="02000503000000020004" pitchFamily="2" charset="0"/>
                <a:cs typeface="Inter Medium"/>
              </a:rPr>
              <a:t> </a:t>
            </a:r>
            <a:r>
              <a:rPr sz="1400" b="0" spc="-25" dirty="0">
                <a:latin typeface="Inter Medium" panose="02000503000000020004" pitchFamily="2" charset="0"/>
                <a:ea typeface="Inter Medium" panose="02000503000000020004" pitchFamily="2" charset="0"/>
                <a:cs typeface="Inter Medium"/>
              </a:rPr>
              <a:t>but </a:t>
            </a:r>
            <a:r>
              <a:rPr sz="1400" b="0" dirty="0">
                <a:latin typeface="Inter Medium" panose="02000503000000020004" pitchFamily="2" charset="0"/>
                <a:ea typeface="Inter Medium" panose="02000503000000020004" pitchFamily="2" charset="0"/>
                <a:cs typeface="Inter Medium"/>
              </a:rPr>
              <a:t>they</a:t>
            </a:r>
            <a:r>
              <a:rPr sz="1400" b="0" spc="-55" dirty="0">
                <a:latin typeface="Inter Medium" panose="02000503000000020004" pitchFamily="2" charset="0"/>
                <a:ea typeface="Inter Medium" panose="02000503000000020004" pitchFamily="2" charset="0"/>
                <a:cs typeface="Inter Medium"/>
              </a:rPr>
              <a:t> </a:t>
            </a:r>
            <a:r>
              <a:rPr sz="1400" b="0" dirty="0">
                <a:latin typeface="Inter Medium" panose="02000503000000020004" pitchFamily="2" charset="0"/>
                <a:ea typeface="Inter Medium" panose="02000503000000020004" pitchFamily="2" charset="0"/>
                <a:cs typeface="Inter Medium"/>
              </a:rPr>
              <a:t>are</a:t>
            </a:r>
            <a:r>
              <a:rPr sz="1400" b="0" spc="-50" dirty="0">
                <a:latin typeface="Inter Medium" panose="02000503000000020004" pitchFamily="2" charset="0"/>
                <a:ea typeface="Inter Medium" panose="02000503000000020004" pitchFamily="2" charset="0"/>
                <a:cs typeface="Inter Medium"/>
              </a:rPr>
              <a:t> </a:t>
            </a:r>
            <a:r>
              <a:rPr sz="1400" b="0" dirty="0">
                <a:latin typeface="Inter Medium" panose="02000503000000020004" pitchFamily="2" charset="0"/>
                <a:ea typeface="Inter Medium" panose="02000503000000020004" pitchFamily="2" charset="0"/>
                <a:cs typeface="Inter Medium"/>
              </a:rPr>
              <a:t>quietly</a:t>
            </a:r>
            <a:r>
              <a:rPr sz="1400" b="0" spc="-50" dirty="0">
                <a:latin typeface="Inter Medium" panose="02000503000000020004" pitchFamily="2" charset="0"/>
                <a:ea typeface="Inter Medium" panose="02000503000000020004" pitchFamily="2" charset="0"/>
                <a:cs typeface="Inter Medium"/>
              </a:rPr>
              <a:t> </a:t>
            </a:r>
            <a:r>
              <a:rPr sz="1400" b="0" spc="-10" dirty="0">
                <a:latin typeface="Inter Medium" panose="02000503000000020004" pitchFamily="2" charset="0"/>
                <a:ea typeface="Inter Medium" panose="02000503000000020004" pitchFamily="2" charset="0"/>
                <a:cs typeface="Inter Medium"/>
              </a:rPr>
              <a:t>disgruntled</a:t>
            </a:r>
            <a:r>
              <a:rPr sz="1400" b="0" spc="-50" dirty="0">
                <a:latin typeface="Inter Medium" panose="02000503000000020004" pitchFamily="2" charset="0"/>
                <a:ea typeface="Inter Medium" panose="02000503000000020004" pitchFamily="2" charset="0"/>
                <a:cs typeface="Inter Medium"/>
              </a:rPr>
              <a:t> </a:t>
            </a:r>
            <a:r>
              <a:rPr sz="1400" b="0" dirty="0">
                <a:latin typeface="Inter Medium" panose="02000503000000020004" pitchFamily="2" charset="0"/>
                <a:ea typeface="Inter Medium" panose="02000503000000020004" pitchFamily="2" charset="0"/>
                <a:cs typeface="Inter Medium"/>
              </a:rPr>
              <a:t>about</a:t>
            </a:r>
            <a:r>
              <a:rPr sz="1400" b="0" spc="-35" dirty="0">
                <a:latin typeface="Inter Medium" panose="02000503000000020004" pitchFamily="2" charset="0"/>
                <a:ea typeface="Inter Medium" panose="02000503000000020004" pitchFamily="2" charset="0"/>
                <a:cs typeface="Inter Medium"/>
              </a:rPr>
              <a:t> </a:t>
            </a:r>
            <a:r>
              <a:rPr sz="1400" b="0" dirty="0">
                <a:solidFill>
                  <a:srgbClr val="F9791F"/>
                </a:solidFill>
                <a:latin typeface="Inter Medium" panose="02000503000000020004" pitchFamily="2" charset="0"/>
                <a:ea typeface="Inter Medium" panose="02000503000000020004" pitchFamily="2" charset="0"/>
                <a:cs typeface="Inter Medium"/>
              </a:rPr>
              <a:t>side</a:t>
            </a:r>
            <a:r>
              <a:rPr sz="1400" b="0" spc="-50" dirty="0">
                <a:solidFill>
                  <a:srgbClr val="F9791F"/>
                </a:solidFill>
                <a:latin typeface="Inter Medium" panose="02000503000000020004" pitchFamily="2" charset="0"/>
                <a:ea typeface="Inter Medium" panose="02000503000000020004" pitchFamily="2" charset="0"/>
                <a:cs typeface="Inter Medium"/>
              </a:rPr>
              <a:t> </a:t>
            </a:r>
            <a:r>
              <a:rPr sz="1400" b="0" dirty="0">
                <a:solidFill>
                  <a:srgbClr val="F9791F"/>
                </a:solidFill>
                <a:latin typeface="Inter Medium" panose="02000503000000020004" pitchFamily="2" charset="0"/>
                <a:ea typeface="Inter Medium" panose="02000503000000020004" pitchFamily="2" charset="0"/>
                <a:cs typeface="Inter Medium"/>
              </a:rPr>
              <a:t>B</a:t>
            </a:r>
            <a:r>
              <a:rPr sz="1400" b="0" spc="-50" dirty="0">
                <a:solidFill>
                  <a:srgbClr val="F9791F"/>
                </a:solidFill>
                <a:latin typeface="Inter Medium" panose="02000503000000020004" pitchFamily="2" charset="0"/>
                <a:ea typeface="Inter Medium" panose="02000503000000020004" pitchFamily="2" charset="0"/>
                <a:cs typeface="Inter Medium"/>
              </a:rPr>
              <a:t> </a:t>
            </a:r>
            <a:r>
              <a:rPr sz="1400" b="0" dirty="0">
                <a:solidFill>
                  <a:srgbClr val="F9791F"/>
                </a:solidFill>
                <a:latin typeface="Inter Medium" panose="02000503000000020004" pitchFamily="2" charset="0"/>
                <a:ea typeface="Inter Medium" panose="02000503000000020004" pitchFamily="2" charset="0"/>
                <a:cs typeface="Inter Medium"/>
              </a:rPr>
              <a:t>of</a:t>
            </a:r>
            <a:r>
              <a:rPr sz="1400" b="0" spc="-55" dirty="0">
                <a:solidFill>
                  <a:srgbClr val="F9791F"/>
                </a:solidFill>
                <a:latin typeface="Inter Medium" panose="02000503000000020004" pitchFamily="2" charset="0"/>
                <a:ea typeface="Inter Medium" panose="02000503000000020004" pitchFamily="2" charset="0"/>
                <a:cs typeface="Inter Medium"/>
              </a:rPr>
              <a:t> </a:t>
            </a:r>
            <a:r>
              <a:rPr sz="1400" b="0" dirty="0">
                <a:solidFill>
                  <a:srgbClr val="F9791F"/>
                </a:solidFill>
                <a:latin typeface="Inter Medium" panose="02000503000000020004" pitchFamily="2" charset="0"/>
                <a:ea typeface="Inter Medium" panose="02000503000000020004" pitchFamily="2" charset="0"/>
                <a:cs typeface="Inter Medium"/>
              </a:rPr>
              <a:t>their</a:t>
            </a:r>
            <a:r>
              <a:rPr sz="1400" b="0" spc="-50" dirty="0">
                <a:solidFill>
                  <a:srgbClr val="F9791F"/>
                </a:solidFill>
                <a:latin typeface="Inter Medium" panose="02000503000000020004" pitchFamily="2" charset="0"/>
                <a:ea typeface="Inter Medium" panose="02000503000000020004" pitchFamily="2" charset="0"/>
                <a:cs typeface="Inter Medium"/>
              </a:rPr>
              <a:t> </a:t>
            </a:r>
            <a:r>
              <a:rPr sz="1400" b="0" spc="-10" dirty="0">
                <a:solidFill>
                  <a:srgbClr val="F9791F"/>
                </a:solidFill>
                <a:latin typeface="Inter Medium" panose="02000503000000020004" pitchFamily="2" charset="0"/>
                <a:ea typeface="Inter Medium" panose="02000503000000020004" pitchFamily="2" charset="0"/>
                <a:cs typeface="Inter Medium"/>
              </a:rPr>
              <a:t>compensation.</a:t>
            </a:r>
            <a:endParaRPr sz="1400" dirty="0">
              <a:latin typeface="Inter Medium" panose="02000503000000020004" pitchFamily="2" charset="0"/>
              <a:ea typeface="Inter Medium" panose="02000503000000020004" pitchFamily="2" charset="0"/>
              <a:cs typeface="Inter Medium"/>
            </a:endParaRPr>
          </a:p>
        </p:txBody>
      </p:sp>
      <p:sp>
        <p:nvSpPr>
          <p:cNvPr id="3" name="object 3"/>
          <p:cNvSpPr txBox="1"/>
          <p:nvPr/>
        </p:nvSpPr>
        <p:spPr>
          <a:xfrm>
            <a:off x="2583225" y="2389396"/>
            <a:ext cx="2941320" cy="421640"/>
          </a:xfrm>
          <a:prstGeom prst="rect">
            <a:avLst/>
          </a:prstGeom>
        </p:spPr>
        <p:txBody>
          <a:bodyPr vert="horz" wrap="square" lIns="0" tIns="12700" rIns="0" bIns="0" rtlCol="0">
            <a:spAutoFit/>
          </a:bodyPr>
          <a:lstStyle/>
          <a:p>
            <a:pPr marL="12700" marR="5080">
              <a:lnSpc>
                <a:spcPct val="100000"/>
              </a:lnSpc>
              <a:spcBef>
                <a:spcPts val="100"/>
              </a:spcBef>
            </a:pPr>
            <a:r>
              <a:rPr sz="1300" b="0" dirty="0">
                <a:solidFill>
                  <a:srgbClr val="F9791F"/>
                </a:solidFill>
                <a:latin typeface="Inter Medium"/>
                <a:cs typeface="Inter Medium"/>
              </a:rPr>
              <a:t>of</a:t>
            </a:r>
            <a:r>
              <a:rPr sz="1300" b="0" spc="-40" dirty="0">
                <a:solidFill>
                  <a:srgbClr val="F9791F"/>
                </a:solidFill>
                <a:latin typeface="Inter Medium"/>
                <a:cs typeface="Inter Medium"/>
              </a:rPr>
              <a:t> </a:t>
            </a:r>
            <a:r>
              <a:rPr sz="1300" b="0" dirty="0">
                <a:solidFill>
                  <a:srgbClr val="F9791F"/>
                </a:solidFill>
                <a:latin typeface="Inter Medium"/>
                <a:cs typeface="Inter Medium"/>
              </a:rPr>
              <a:t>workers</a:t>
            </a:r>
            <a:r>
              <a:rPr sz="1300" b="0" spc="-40" dirty="0">
                <a:solidFill>
                  <a:srgbClr val="F9791F"/>
                </a:solidFill>
                <a:latin typeface="Inter Medium"/>
                <a:cs typeface="Inter Medium"/>
              </a:rPr>
              <a:t> </a:t>
            </a:r>
            <a:r>
              <a:rPr sz="1300" b="0" dirty="0">
                <a:solidFill>
                  <a:srgbClr val="F9791F"/>
                </a:solidFill>
                <a:latin typeface="Inter Medium"/>
                <a:cs typeface="Inter Medium"/>
              </a:rPr>
              <a:t>would</a:t>
            </a:r>
            <a:r>
              <a:rPr sz="1300" b="0" spc="-40" dirty="0">
                <a:solidFill>
                  <a:srgbClr val="F9791F"/>
                </a:solidFill>
                <a:latin typeface="Inter Medium"/>
                <a:cs typeface="Inter Medium"/>
              </a:rPr>
              <a:t> </a:t>
            </a:r>
            <a:r>
              <a:rPr sz="1300" b="0" dirty="0">
                <a:solidFill>
                  <a:srgbClr val="F9791F"/>
                </a:solidFill>
                <a:latin typeface="Inter Medium"/>
                <a:cs typeface="Inter Medium"/>
              </a:rPr>
              <a:t>be</a:t>
            </a:r>
            <a:r>
              <a:rPr sz="1300" b="0" spc="-40" dirty="0">
                <a:solidFill>
                  <a:srgbClr val="F9791F"/>
                </a:solidFill>
                <a:latin typeface="Inter Medium"/>
                <a:cs typeface="Inter Medium"/>
              </a:rPr>
              <a:t> </a:t>
            </a:r>
            <a:r>
              <a:rPr sz="1300" b="0" dirty="0">
                <a:solidFill>
                  <a:srgbClr val="F9791F"/>
                </a:solidFill>
                <a:latin typeface="Inter Medium"/>
                <a:cs typeface="Inter Medium"/>
              </a:rPr>
              <a:t>willing</a:t>
            </a:r>
            <a:r>
              <a:rPr sz="1300" b="0" spc="-40" dirty="0">
                <a:solidFill>
                  <a:srgbClr val="F9791F"/>
                </a:solidFill>
                <a:latin typeface="Inter Medium"/>
                <a:cs typeface="Inter Medium"/>
              </a:rPr>
              <a:t> </a:t>
            </a:r>
            <a:r>
              <a:rPr sz="1300" b="0" dirty="0">
                <a:solidFill>
                  <a:srgbClr val="F9791F"/>
                </a:solidFill>
                <a:latin typeface="Inter Medium"/>
                <a:cs typeface="Inter Medium"/>
              </a:rPr>
              <a:t>to</a:t>
            </a:r>
            <a:r>
              <a:rPr sz="1300" b="0" spc="-30" dirty="0">
                <a:solidFill>
                  <a:srgbClr val="F9791F"/>
                </a:solidFill>
                <a:latin typeface="Inter Medium"/>
                <a:cs typeface="Inter Medium"/>
              </a:rPr>
              <a:t> </a:t>
            </a:r>
            <a:r>
              <a:rPr sz="1300" b="0" spc="-10" dirty="0">
                <a:solidFill>
                  <a:srgbClr val="F9791F"/>
                </a:solidFill>
                <a:latin typeface="Inter Medium"/>
                <a:cs typeface="Inter Medium"/>
              </a:rPr>
              <a:t>switch </a:t>
            </a:r>
            <a:r>
              <a:rPr sz="1300" b="0" dirty="0">
                <a:solidFill>
                  <a:srgbClr val="F9791F"/>
                </a:solidFill>
                <a:latin typeface="Inter Medium"/>
                <a:cs typeface="Inter Medium"/>
              </a:rPr>
              <a:t>jobs</a:t>
            </a:r>
            <a:r>
              <a:rPr sz="1300" b="0" spc="-35" dirty="0">
                <a:solidFill>
                  <a:srgbClr val="F9791F"/>
                </a:solidFill>
                <a:latin typeface="Inter Medium"/>
                <a:cs typeface="Inter Medium"/>
              </a:rPr>
              <a:t> </a:t>
            </a:r>
            <a:r>
              <a:rPr sz="1300" b="0" dirty="0">
                <a:solidFill>
                  <a:srgbClr val="F9791F"/>
                </a:solidFill>
                <a:latin typeface="Inter Medium"/>
                <a:cs typeface="Inter Medium"/>
              </a:rPr>
              <a:t>for</a:t>
            </a:r>
            <a:r>
              <a:rPr sz="1300" b="0" spc="-30" dirty="0">
                <a:solidFill>
                  <a:srgbClr val="F9791F"/>
                </a:solidFill>
                <a:latin typeface="Inter Medium"/>
                <a:cs typeface="Inter Medium"/>
              </a:rPr>
              <a:t> </a:t>
            </a:r>
            <a:r>
              <a:rPr sz="1300" b="0" spc="-20" dirty="0">
                <a:solidFill>
                  <a:srgbClr val="F9791F"/>
                </a:solidFill>
                <a:latin typeface="Inter Medium"/>
                <a:cs typeface="Inter Medium"/>
              </a:rPr>
              <a:t>better</a:t>
            </a:r>
            <a:r>
              <a:rPr sz="1300" b="0" spc="-30" dirty="0">
                <a:solidFill>
                  <a:srgbClr val="F9791F"/>
                </a:solidFill>
                <a:latin typeface="Inter Medium"/>
                <a:cs typeface="Inter Medium"/>
              </a:rPr>
              <a:t> </a:t>
            </a:r>
            <a:r>
              <a:rPr sz="1300" b="0" spc="-10" dirty="0">
                <a:solidFill>
                  <a:srgbClr val="F9791F"/>
                </a:solidFill>
                <a:latin typeface="Inter Medium"/>
                <a:cs typeface="Inter Medium"/>
              </a:rPr>
              <a:t>benefits</a:t>
            </a:r>
            <a:endParaRPr sz="1300">
              <a:latin typeface="Inter Medium"/>
              <a:cs typeface="Inter Medium"/>
            </a:endParaRPr>
          </a:p>
        </p:txBody>
      </p:sp>
      <p:grpSp>
        <p:nvGrpSpPr>
          <p:cNvPr id="4" name="object 4"/>
          <p:cNvGrpSpPr/>
          <p:nvPr/>
        </p:nvGrpSpPr>
        <p:grpSpPr>
          <a:xfrm>
            <a:off x="5823249" y="935064"/>
            <a:ext cx="3177540" cy="3188335"/>
            <a:chOff x="5823249" y="935064"/>
            <a:chExt cx="3177540" cy="3188335"/>
          </a:xfrm>
        </p:grpSpPr>
        <p:pic>
          <p:nvPicPr>
            <p:cNvPr id="5" name="object 5"/>
            <p:cNvPicPr/>
            <p:nvPr/>
          </p:nvPicPr>
          <p:blipFill>
            <a:blip r:embed="rId3" cstate="print"/>
            <a:stretch>
              <a:fillRect/>
            </a:stretch>
          </p:blipFill>
          <p:spPr>
            <a:xfrm>
              <a:off x="5823249" y="1363633"/>
              <a:ext cx="2933202" cy="2235134"/>
            </a:xfrm>
            <a:prstGeom prst="rect">
              <a:avLst/>
            </a:prstGeom>
          </p:spPr>
        </p:pic>
        <p:pic>
          <p:nvPicPr>
            <p:cNvPr id="6" name="object 6"/>
            <p:cNvPicPr/>
            <p:nvPr/>
          </p:nvPicPr>
          <p:blipFill>
            <a:blip r:embed="rId4" cstate="print"/>
            <a:stretch>
              <a:fillRect/>
            </a:stretch>
          </p:blipFill>
          <p:spPr>
            <a:xfrm>
              <a:off x="5929039" y="935064"/>
              <a:ext cx="1957932" cy="809292"/>
            </a:xfrm>
            <a:prstGeom prst="rect">
              <a:avLst/>
            </a:prstGeom>
          </p:spPr>
        </p:pic>
        <p:pic>
          <p:nvPicPr>
            <p:cNvPr id="7" name="object 7"/>
            <p:cNvPicPr/>
            <p:nvPr/>
          </p:nvPicPr>
          <p:blipFill>
            <a:blip r:embed="rId5" cstate="print"/>
            <a:stretch>
              <a:fillRect/>
            </a:stretch>
          </p:blipFill>
          <p:spPr>
            <a:xfrm>
              <a:off x="6927675" y="2970773"/>
              <a:ext cx="2072564" cy="1152285"/>
            </a:xfrm>
            <a:prstGeom prst="rect">
              <a:avLst/>
            </a:prstGeom>
          </p:spPr>
        </p:pic>
      </p:grpSp>
      <p:sp>
        <p:nvSpPr>
          <p:cNvPr id="8" name="object 8"/>
          <p:cNvSpPr/>
          <p:nvPr/>
        </p:nvSpPr>
        <p:spPr>
          <a:xfrm>
            <a:off x="5283749" y="81224"/>
            <a:ext cx="3860800" cy="223520"/>
          </a:xfrm>
          <a:custGeom>
            <a:avLst/>
            <a:gdLst/>
            <a:ahLst/>
            <a:cxnLst/>
            <a:rect l="l" t="t" r="r" b="b"/>
            <a:pathLst>
              <a:path w="3860800" h="223520">
                <a:moveTo>
                  <a:pt x="3860250" y="223199"/>
                </a:moveTo>
                <a:lnTo>
                  <a:pt x="0" y="223199"/>
                </a:lnTo>
                <a:lnTo>
                  <a:pt x="0" y="0"/>
                </a:lnTo>
                <a:lnTo>
                  <a:pt x="3860250" y="0"/>
                </a:lnTo>
                <a:lnTo>
                  <a:pt x="3860250" y="223199"/>
                </a:lnTo>
                <a:close/>
              </a:path>
            </a:pathLst>
          </a:custGeom>
          <a:solidFill>
            <a:srgbClr val="2E45B8"/>
          </a:solidFill>
        </p:spPr>
        <p:txBody>
          <a:bodyPr wrap="square" lIns="0" tIns="0" rIns="0" bIns="0" rtlCol="0"/>
          <a:lstStyle/>
          <a:p>
            <a:endParaRPr/>
          </a:p>
        </p:txBody>
      </p:sp>
      <p:sp>
        <p:nvSpPr>
          <p:cNvPr id="9" name="object 9"/>
          <p:cNvSpPr txBox="1"/>
          <p:nvPr/>
        </p:nvSpPr>
        <p:spPr>
          <a:xfrm>
            <a:off x="5434873" y="83541"/>
            <a:ext cx="3595370" cy="197490"/>
          </a:xfrm>
          <a:prstGeom prst="rect">
            <a:avLst/>
          </a:prstGeom>
        </p:spPr>
        <p:txBody>
          <a:bodyPr vert="horz" wrap="square" lIns="0" tIns="12700" rIns="0" bIns="0" rtlCol="0">
            <a:spAutoFit/>
          </a:bodyPr>
          <a:lstStyle/>
          <a:p>
            <a:pPr marL="12700">
              <a:lnSpc>
                <a:spcPct val="100000"/>
              </a:lnSpc>
              <a:spcBef>
                <a:spcPts val="100"/>
              </a:spcBef>
            </a:pPr>
            <a:r>
              <a:rPr sz="1200" b="1" spc="-100" dirty="0">
                <a:solidFill>
                  <a:srgbClr val="FFFFFF"/>
                </a:solidFill>
                <a:latin typeface="Inter" panose="02000503000000020004" pitchFamily="2" charset="0"/>
                <a:ea typeface="Inter" panose="02000503000000020004" pitchFamily="2" charset="0"/>
                <a:cs typeface="Tahoma"/>
              </a:rPr>
              <a:t>1.</a:t>
            </a:r>
            <a:r>
              <a:rPr sz="1200" b="1" spc="-85" dirty="0">
                <a:solidFill>
                  <a:srgbClr val="FFFFFF"/>
                </a:solidFill>
                <a:latin typeface="Inter" panose="02000503000000020004" pitchFamily="2" charset="0"/>
                <a:ea typeface="Inter" panose="02000503000000020004" pitchFamily="2" charset="0"/>
                <a:cs typeface="Tahoma"/>
              </a:rPr>
              <a:t> </a:t>
            </a:r>
            <a:r>
              <a:rPr sz="1200" b="1" spc="-60" dirty="0">
                <a:solidFill>
                  <a:srgbClr val="FFFFFF"/>
                </a:solidFill>
                <a:latin typeface="Inter" panose="02000503000000020004" pitchFamily="2" charset="0"/>
                <a:ea typeface="Inter" panose="02000503000000020004" pitchFamily="2" charset="0"/>
                <a:cs typeface="Tahoma"/>
              </a:rPr>
              <a:t>View</a:t>
            </a:r>
            <a:r>
              <a:rPr sz="1200" b="1" spc="-80" dirty="0">
                <a:solidFill>
                  <a:srgbClr val="FFFFFF"/>
                </a:solidFill>
                <a:latin typeface="Inter" panose="02000503000000020004" pitchFamily="2" charset="0"/>
                <a:ea typeface="Inter" panose="02000503000000020004" pitchFamily="2" charset="0"/>
                <a:cs typeface="Tahoma"/>
              </a:rPr>
              <a:t> </a:t>
            </a:r>
            <a:r>
              <a:rPr sz="1200" b="1" spc="-85" dirty="0">
                <a:solidFill>
                  <a:srgbClr val="FFFFFF"/>
                </a:solidFill>
                <a:latin typeface="Inter" panose="02000503000000020004" pitchFamily="2" charset="0"/>
                <a:ea typeface="Inter" panose="02000503000000020004" pitchFamily="2" charset="0"/>
                <a:cs typeface="Tahoma"/>
              </a:rPr>
              <a:t>beneﬁts</a:t>
            </a:r>
            <a:r>
              <a:rPr sz="1200" b="1" spc="-80" dirty="0">
                <a:solidFill>
                  <a:srgbClr val="FFFFFF"/>
                </a:solidFill>
                <a:latin typeface="Inter" panose="02000503000000020004" pitchFamily="2" charset="0"/>
                <a:ea typeface="Inter" panose="02000503000000020004" pitchFamily="2" charset="0"/>
                <a:cs typeface="Tahoma"/>
              </a:rPr>
              <a:t> </a:t>
            </a:r>
            <a:r>
              <a:rPr sz="1200" b="1" spc="-100" dirty="0">
                <a:solidFill>
                  <a:srgbClr val="FFFFFF"/>
                </a:solidFill>
                <a:latin typeface="Inter" panose="02000503000000020004" pitchFamily="2" charset="0"/>
                <a:ea typeface="Inter" panose="02000503000000020004" pitchFamily="2" charset="0"/>
                <a:cs typeface="Tahoma"/>
              </a:rPr>
              <a:t>as</a:t>
            </a:r>
            <a:r>
              <a:rPr sz="1200" b="1" spc="-80" dirty="0">
                <a:solidFill>
                  <a:srgbClr val="FFFFFF"/>
                </a:solidFill>
                <a:latin typeface="Inter" panose="02000503000000020004" pitchFamily="2" charset="0"/>
                <a:ea typeface="Inter" panose="02000503000000020004" pitchFamily="2" charset="0"/>
                <a:cs typeface="Tahoma"/>
              </a:rPr>
              <a:t> </a:t>
            </a:r>
            <a:r>
              <a:rPr sz="1200" b="1" spc="-95" dirty="0">
                <a:solidFill>
                  <a:srgbClr val="FFFFFF"/>
                </a:solidFill>
                <a:latin typeface="Inter" panose="02000503000000020004" pitchFamily="2" charset="0"/>
                <a:ea typeface="Inter" panose="02000503000000020004" pitchFamily="2" charset="0"/>
                <a:cs typeface="Tahoma"/>
              </a:rPr>
              <a:t>a</a:t>
            </a:r>
            <a:r>
              <a:rPr sz="1200" b="1" spc="-85" dirty="0">
                <a:solidFill>
                  <a:srgbClr val="FFFFFF"/>
                </a:solidFill>
                <a:latin typeface="Inter" panose="02000503000000020004" pitchFamily="2" charset="0"/>
                <a:ea typeface="Inter" panose="02000503000000020004" pitchFamily="2" charset="0"/>
                <a:cs typeface="Tahoma"/>
              </a:rPr>
              <a:t> </a:t>
            </a:r>
            <a:r>
              <a:rPr sz="1200" b="1" spc="-70" dirty="0">
                <a:solidFill>
                  <a:srgbClr val="FFFFFF"/>
                </a:solidFill>
                <a:latin typeface="Inter" panose="02000503000000020004" pitchFamily="2" charset="0"/>
                <a:ea typeface="Inter" panose="02000503000000020004" pitchFamily="2" charset="0"/>
                <a:cs typeface="Tahoma"/>
              </a:rPr>
              <a:t>driver</a:t>
            </a:r>
            <a:r>
              <a:rPr sz="1200" b="1" spc="-90" dirty="0">
                <a:solidFill>
                  <a:srgbClr val="FFFFFF"/>
                </a:solidFill>
                <a:latin typeface="Inter" panose="02000503000000020004" pitchFamily="2" charset="0"/>
                <a:ea typeface="Inter" panose="02000503000000020004" pitchFamily="2" charset="0"/>
                <a:cs typeface="Tahoma"/>
              </a:rPr>
              <a:t> </a:t>
            </a:r>
            <a:r>
              <a:rPr sz="1200" b="1" spc="-65" dirty="0">
                <a:solidFill>
                  <a:srgbClr val="FFFFFF"/>
                </a:solidFill>
                <a:latin typeface="Inter" panose="02000503000000020004" pitchFamily="2" charset="0"/>
                <a:ea typeface="Inter" panose="02000503000000020004" pitchFamily="2" charset="0"/>
                <a:cs typeface="Tahoma"/>
              </a:rPr>
              <a:t>of</a:t>
            </a:r>
            <a:r>
              <a:rPr sz="1200" b="1" spc="-85" dirty="0">
                <a:solidFill>
                  <a:srgbClr val="FFFFFF"/>
                </a:solidFill>
                <a:latin typeface="Inter" panose="02000503000000020004" pitchFamily="2" charset="0"/>
                <a:ea typeface="Inter" panose="02000503000000020004" pitchFamily="2" charset="0"/>
                <a:cs typeface="Tahoma"/>
              </a:rPr>
              <a:t> </a:t>
            </a:r>
            <a:r>
              <a:rPr sz="1200" b="1" spc="-80" dirty="0">
                <a:solidFill>
                  <a:srgbClr val="FFFFFF"/>
                </a:solidFill>
                <a:latin typeface="Inter" panose="02000503000000020004" pitchFamily="2" charset="0"/>
                <a:ea typeface="Inter" panose="02000503000000020004" pitchFamily="2" charset="0"/>
                <a:cs typeface="Tahoma"/>
              </a:rPr>
              <a:t>competitive</a:t>
            </a:r>
            <a:r>
              <a:rPr sz="1200" b="1" spc="-85" dirty="0">
                <a:solidFill>
                  <a:srgbClr val="FFFFFF"/>
                </a:solidFill>
                <a:latin typeface="Inter" panose="02000503000000020004" pitchFamily="2" charset="0"/>
                <a:ea typeface="Inter" panose="02000503000000020004" pitchFamily="2" charset="0"/>
                <a:cs typeface="Tahoma"/>
              </a:rPr>
              <a:t> </a:t>
            </a:r>
            <a:r>
              <a:rPr sz="1200" b="1" spc="-55" dirty="0">
                <a:solidFill>
                  <a:srgbClr val="FFFFFF"/>
                </a:solidFill>
                <a:latin typeface="Inter" panose="02000503000000020004" pitchFamily="2" charset="0"/>
                <a:ea typeface="Inter" panose="02000503000000020004" pitchFamily="2" charset="0"/>
                <a:cs typeface="Tahoma"/>
              </a:rPr>
              <a:t>advantage</a:t>
            </a:r>
            <a:endParaRPr sz="1200" b="1" dirty="0">
              <a:latin typeface="Inter" panose="02000503000000020004" pitchFamily="2" charset="0"/>
              <a:ea typeface="Inter" panose="02000503000000020004" pitchFamily="2" charset="0"/>
              <a:cs typeface="Tahoma"/>
            </a:endParaRPr>
          </a:p>
        </p:txBody>
      </p:sp>
      <p:pic>
        <p:nvPicPr>
          <p:cNvPr id="10" name="object 10"/>
          <p:cNvPicPr/>
          <p:nvPr/>
        </p:nvPicPr>
        <p:blipFill>
          <a:blip r:embed="rId6" cstate="print"/>
          <a:stretch>
            <a:fillRect/>
          </a:stretch>
        </p:blipFill>
        <p:spPr>
          <a:xfrm>
            <a:off x="8397232" y="4550624"/>
            <a:ext cx="746767" cy="377000"/>
          </a:xfrm>
          <a:prstGeom prst="rect">
            <a:avLst/>
          </a:prstGeom>
        </p:spPr>
      </p:pic>
      <p:sp>
        <p:nvSpPr>
          <p:cNvPr id="11" name="object 11"/>
          <p:cNvSpPr txBox="1">
            <a:spLocks noGrp="1"/>
          </p:cNvSpPr>
          <p:nvPr>
            <p:ph type="title"/>
          </p:nvPr>
        </p:nvSpPr>
        <p:spPr>
          <a:prstGeom prst="rect">
            <a:avLst/>
          </a:prstGeom>
        </p:spPr>
        <p:txBody>
          <a:bodyPr vert="horz" wrap="square" lIns="0" tIns="12700" rIns="0" bIns="0" rtlCol="0">
            <a:spAutoFit/>
          </a:bodyPr>
          <a:lstStyle/>
          <a:p>
            <a:pPr marL="98425">
              <a:lnSpc>
                <a:spcPct val="100000"/>
              </a:lnSpc>
              <a:spcBef>
                <a:spcPts val="100"/>
              </a:spcBef>
            </a:pPr>
            <a:r>
              <a:rPr dirty="0"/>
              <a:t>Weak</a:t>
            </a:r>
            <a:r>
              <a:rPr spc="-15" dirty="0"/>
              <a:t> </a:t>
            </a:r>
            <a:r>
              <a:rPr dirty="0"/>
              <a:t>beneﬁts</a:t>
            </a:r>
            <a:r>
              <a:rPr spc="-15" dirty="0"/>
              <a:t> </a:t>
            </a:r>
            <a:r>
              <a:rPr dirty="0"/>
              <a:t>are</a:t>
            </a:r>
            <a:r>
              <a:rPr spc="-15" dirty="0"/>
              <a:t> </a:t>
            </a:r>
            <a:r>
              <a:rPr dirty="0"/>
              <a:t>deal</a:t>
            </a:r>
            <a:r>
              <a:rPr spc="-10" dirty="0"/>
              <a:t> breakers</a:t>
            </a:r>
          </a:p>
        </p:txBody>
      </p:sp>
      <p:sp>
        <p:nvSpPr>
          <p:cNvPr id="12" name="object 12"/>
          <p:cNvSpPr txBox="1"/>
          <p:nvPr/>
        </p:nvSpPr>
        <p:spPr>
          <a:xfrm>
            <a:off x="1064700" y="2005241"/>
            <a:ext cx="1317625" cy="970280"/>
          </a:xfrm>
          <a:prstGeom prst="rect">
            <a:avLst/>
          </a:prstGeom>
        </p:spPr>
        <p:txBody>
          <a:bodyPr vert="horz" wrap="square" lIns="0" tIns="12700" rIns="0" bIns="0" rtlCol="0">
            <a:spAutoFit/>
          </a:bodyPr>
          <a:lstStyle/>
          <a:p>
            <a:pPr marL="12700">
              <a:lnSpc>
                <a:spcPct val="100000"/>
              </a:lnSpc>
              <a:spcBef>
                <a:spcPts val="100"/>
              </a:spcBef>
            </a:pPr>
            <a:r>
              <a:rPr sz="6200" b="1" spc="-25" dirty="0">
                <a:solidFill>
                  <a:srgbClr val="F9791F"/>
                </a:solidFill>
                <a:latin typeface="Archivo Narrow"/>
                <a:cs typeface="Archivo Narrow"/>
              </a:rPr>
              <a:t>70%</a:t>
            </a:r>
            <a:endParaRPr sz="6200">
              <a:latin typeface="Archivo Narrow"/>
              <a:cs typeface="Archivo Narrow"/>
            </a:endParaRPr>
          </a:p>
        </p:txBody>
      </p:sp>
      <p:sp>
        <p:nvSpPr>
          <p:cNvPr id="13" name="object 13"/>
          <p:cNvSpPr txBox="1"/>
          <p:nvPr/>
        </p:nvSpPr>
        <p:spPr>
          <a:xfrm>
            <a:off x="607050" y="1113884"/>
            <a:ext cx="4824730" cy="516255"/>
          </a:xfrm>
          <a:prstGeom prst="rect">
            <a:avLst/>
          </a:prstGeom>
        </p:spPr>
        <p:txBody>
          <a:bodyPr vert="horz" wrap="square" lIns="0" tIns="12700" rIns="0" bIns="0" rtlCol="0">
            <a:spAutoFit/>
          </a:bodyPr>
          <a:lstStyle/>
          <a:p>
            <a:pPr marL="12700" marR="5080">
              <a:lnSpc>
                <a:spcPct val="114999"/>
              </a:lnSpc>
              <a:spcBef>
                <a:spcPts val="100"/>
              </a:spcBef>
            </a:pPr>
            <a:r>
              <a:rPr sz="1400" b="0" dirty="0">
                <a:latin typeface="Inter Medium"/>
                <a:cs typeface="Inter Medium"/>
              </a:rPr>
              <a:t>Benefits</a:t>
            </a:r>
            <a:r>
              <a:rPr sz="1400" b="0" spc="-45" dirty="0">
                <a:latin typeface="Inter Medium"/>
                <a:cs typeface="Inter Medium"/>
              </a:rPr>
              <a:t> </a:t>
            </a:r>
            <a:r>
              <a:rPr sz="1400" b="0" dirty="0">
                <a:latin typeface="Inter Medium"/>
                <a:cs typeface="Inter Medium"/>
              </a:rPr>
              <a:t>account</a:t>
            </a:r>
            <a:r>
              <a:rPr sz="1400" b="0" spc="-45" dirty="0">
                <a:latin typeface="Inter Medium"/>
                <a:cs typeface="Inter Medium"/>
              </a:rPr>
              <a:t> </a:t>
            </a:r>
            <a:r>
              <a:rPr sz="1400" b="0" dirty="0">
                <a:latin typeface="Inter Medium"/>
                <a:cs typeface="Inter Medium"/>
              </a:rPr>
              <a:t>for</a:t>
            </a:r>
            <a:r>
              <a:rPr sz="1400" b="0" spc="-45" dirty="0">
                <a:latin typeface="Inter Medium"/>
                <a:cs typeface="Inter Medium"/>
              </a:rPr>
              <a:t> </a:t>
            </a:r>
            <a:r>
              <a:rPr sz="1400" b="0" spc="-10" dirty="0">
                <a:latin typeface="Inter Medium"/>
                <a:cs typeface="Inter Medium"/>
              </a:rPr>
              <a:t>about</a:t>
            </a:r>
            <a:r>
              <a:rPr sz="1400" b="0" spc="-45" dirty="0">
                <a:latin typeface="Inter Medium"/>
                <a:cs typeface="Inter Medium"/>
              </a:rPr>
              <a:t> </a:t>
            </a:r>
            <a:r>
              <a:rPr sz="1400" b="0" spc="-20" dirty="0">
                <a:latin typeface="Inter Medium"/>
                <a:cs typeface="Inter Medium"/>
              </a:rPr>
              <a:t>one-</a:t>
            </a:r>
            <a:r>
              <a:rPr sz="1400" b="0" dirty="0">
                <a:latin typeface="Inter Medium"/>
                <a:cs typeface="Inter Medium"/>
              </a:rPr>
              <a:t>third</a:t>
            </a:r>
            <a:r>
              <a:rPr sz="1400" b="0" spc="-45" dirty="0">
                <a:latin typeface="Inter Medium"/>
                <a:cs typeface="Inter Medium"/>
              </a:rPr>
              <a:t> </a:t>
            </a:r>
            <a:r>
              <a:rPr sz="1400" b="0" dirty="0">
                <a:latin typeface="Inter Medium"/>
                <a:cs typeface="Inter Medium"/>
              </a:rPr>
              <a:t>of</a:t>
            </a:r>
            <a:r>
              <a:rPr sz="1400" b="0" spc="-45" dirty="0">
                <a:latin typeface="Inter Medium"/>
                <a:cs typeface="Inter Medium"/>
              </a:rPr>
              <a:t> </a:t>
            </a:r>
            <a:r>
              <a:rPr sz="1400" b="0" dirty="0">
                <a:latin typeface="Inter Medium"/>
                <a:cs typeface="Inter Medium"/>
              </a:rPr>
              <a:t>all</a:t>
            </a:r>
            <a:r>
              <a:rPr sz="1400" b="0" spc="-45" dirty="0">
                <a:latin typeface="Inter Medium"/>
                <a:cs typeface="Inter Medium"/>
              </a:rPr>
              <a:t> </a:t>
            </a:r>
            <a:r>
              <a:rPr sz="1400" b="0" spc="-10" dirty="0">
                <a:latin typeface="Inter Medium"/>
                <a:cs typeface="Inter Medium"/>
              </a:rPr>
              <a:t>compensation </a:t>
            </a:r>
            <a:r>
              <a:rPr sz="1400" b="0" dirty="0">
                <a:latin typeface="Inter Medium"/>
                <a:cs typeface="Inter Medium"/>
              </a:rPr>
              <a:t>in</a:t>
            </a:r>
            <a:r>
              <a:rPr sz="1400" b="0" spc="-25" dirty="0">
                <a:latin typeface="Inter Medium"/>
                <a:cs typeface="Inter Medium"/>
              </a:rPr>
              <a:t> </a:t>
            </a:r>
            <a:r>
              <a:rPr sz="1400" b="0" dirty="0">
                <a:latin typeface="Inter Medium"/>
                <a:cs typeface="Inter Medium"/>
              </a:rPr>
              <a:t>the</a:t>
            </a:r>
            <a:r>
              <a:rPr sz="1400" b="0" spc="-25" dirty="0">
                <a:latin typeface="Inter Medium"/>
                <a:cs typeface="Inter Medium"/>
              </a:rPr>
              <a:t> </a:t>
            </a:r>
            <a:r>
              <a:rPr sz="1400" b="0" dirty="0">
                <a:latin typeface="Inter Medium"/>
                <a:cs typeface="Inter Medium"/>
              </a:rPr>
              <a:t>US,</a:t>
            </a:r>
            <a:r>
              <a:rPr sz="1400" b="0" spc="-35" dirty="0">
                <a:latin typeface="Inter Medium"/>
                <a:cs typeface="Inter Medium"/>
              </a:rPr>
              <a:t> </a:t>
            </a:r>
            <a:r>
              <a:rPr sz="1400" b="0" spc="-20" dirty="0">
                <a:latin typeface="Inter Medium"/>
                <a:cs typeface="Inter Medium"/>
              </a:rPr>
              <a:t>but…</a:t>
            </a:r>
            <a:endParaRPr sz="1400" dirty="0">
              <a:latin typeface="Inter Medium"/>
              <a:cs typeface="Inter Medium"/>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8397232" y="4550624"/>
            <a:ext cx="746767" cy="377000"/>
          </a:xfrm>
          <a:prstGeom prst="rect">
            <a:avLst/>
          </a:prstGeom>
        </p:spPr>
      </p:pic>
      <p:sp>
        <p:nvSpPr>
          <p:cNvPr id="3" name="object 3"/>
          <p:cNvSpPr txBox="1"/>
          <p:nvPr/>
        </p:nvSpPr>
        <p:spPr>
          <a:xfrm>
            <a:off x="547500" y="466149"/>
            <a:ext cx="5770245" cy="787400"/>
          </a:xfrm>
          <a:prstGeom prst="rect">
            <a:avLst/>
          </a:prstGeom>
        </p:spPr>
        <p:txBody>
          <a:bodyPr vert="horz" wrap="square" lIns="0" tIns="12700" rIns="0" bIns="0" rtlCol="0">
            <a:spAutoFit/>
          </a:bodyPr>
          <a:lstStyle/>
          <a:p>
            <a:pPr marL="12700" marR="5080">
              <a:lnSpc>
                <a:spcPct val="100000"/>
              </a:lnSpc>
              <a:spcBef>
                <a:spcPts val="100"/>
              </a:spcBef>
            </a:pPr>
            <a:r>
              <a:rPr sz="2500" b="1" dirty="0">
                <a:solidFill>
                  <a:srgbClr val="434343"/>
                </a:solidFill>
                <a:latin typeface="Archivo Narrow"/>
                <a:cs typeface="Archivo Narrow"/>
              </a:rPr>
              <a:t>Employees</a:t>
            </a:r>
            <a:r>
              <a:rPr sz="2500" b="1" spc="-10" dirty="0">
                <a:solidFill>
                  <a:srgbClr val="434343"/>
                </a:solidFill>
                <a:latin typeface="Archivo Narrow"/>
                <a:cs typeface="Archivo Narrow"/>
              </a:rPr>
              <a:t> </a:t>
            </a:r>
            <a:r>
              <a:rPr sz="2500" b="1" dirty="0">
                <a:solidFill>
                  <a:srgbClr val="434343"/>
                </a:solidFill>
                <a:latin typeface="Archivo Narrow"/>
                <a:cs typeface="Archivo Narrow"/>
              </a:rPr>
              <a:t>are concerned about the </a:t>
            </a:r>
            <a:r>
              <a:rPr sz="2500" b="1" spc="-10" dirty="0">
                <a:solidFill>
                  <a:srgbClr val="434343"/>
                </a:solidFill>
                <a:latin typeface="Archivo Narrow"/>
                <a:cs typeface="Archivo Narrow"/>
              </a:rPr>
              <a:t>adequacy </a:t>
            </a:r>
            <a:r>
              <a:rPr sz="2500" b="1" dirty="0">
                <a:solidFill>
                  <a:srgbClr val="434343"/>
                </a:solidFill>
                <a:latin typeface="Archivo Narrow"/>
                <a:cs typeface="Archivo Narrow"/>
              </a:rPr>
              <a:t>and</a:t>
            </a:r>
            <a:r>
              <a:rPr sz="2500" b="1" spc="-30" dirty="0">
                <a:solidFill>
                  <a:srgbClr val="434343"/>
                </a:solidFill>
                <a:latin typeface="Archivo Narrow"/>
                <a:cs typeface="Archivo Narrow"/>
              </a:rPr>
              <a:t> </a:t>
            </a:r>
            <a:r>
              <a:rPr sz="2500" b="1" dirty="0">
                <a:solidFill>
                  <a:srgbClr val="434343"/>
                </a:solidFill>
                <a:latin typeface="Archivo Narrow"/>
                <a:cs typeface="Archivo Narrow"/>
              </a:rPr>
              <a:t>quality</a:t>
            </a:r>
            <a:r>
              <a:rPr sz="2500" b="1" spc="-30" dirty="0">
                <a:solidFill>
                  <a:srgbClr val="434343"/>
                </a:solidFill>
                <a:latin typeface="Archivo Narrow"/>
                <a:cs typeface="Archivo Narrow"/>
              </a:rPr>
              <a:t> </a:t>
            </a:r>
            <a:r>
              <a:rPr sz="2500" b="1" dirty="0">
                <a:solidFill>
                  <a:srgbClr val="434343"/>
                </a:solidFill>
                <a:latin typeface="Archivo Narrow"/>
                <a:cs typeface="Archivo Narrow"/>
              </a:rPr>
              <a:t>of</a:t>
            </a:r>
            <a:r>
              <a:rPr sz="2500" b="1" spc="-30" dirty="0">
                <a:solidFill>
                  <a:srgbClr val="434343"/>
                </a:solidFill>
                <a:latin typeface="Archivo Narrow"/>
                <a:cs typeface="Archivo Narrow"/>
              </a:rPr>
              <a:t> </a:t>
            </a:r>
            <a:r>
              <a:rPr sz="2500" b="1" spc="-10" dirty="0">
                <a:solidFill>
                  <a:srgbClr val="434343"/>
                </a:solidFill>
                <a:latin typeface="Archivo Narrow"/>
                <a:cs typeface="Archivo Narrow"/>
              </a:rPr>
              <a:t>beneﬁts</a:t>
            </a:r>
            <a:endParaRPr sz="2500">
              <a:latin typeface="Archivo Narrow"/>
              <a:cs typeface="Archivo Narrow"/>
            </a:endParaRPr>
          </a:p>
        </p:txBody>
      </p:sp>
      <p:grpSp>
        <p:nvGrpSpPr>
          <p:cNvPr id="4" name="object 4"/>
          <p:cNvGrpSpPr/>
          <p:nvPr/>
        </p:nvGrpSpPr>
        <p:grpSpPr>
          <a:xfrm>
            <a:off x="889440" y="1782199"/>
            <a:ext cx="1523365" cy="2818765"/>
            <a:chOff x="889440" y="1782199"/>
            <a:chExt cx="1523365" cy="2818765"/>
          </a:xfrm>
        </p:grpSpPr>
        <p:sp>
          <p:nvSpPr>
            <p:cNvPr id="5" name="object 5"/>
            <p:cNvSpPr/>
            <p:nvPr/>
          </p:nvSpPr>
          <p:spPr>
            <a:xfrm>
              <a:off x="894203" y="1786961"/>
              <a:ext cx="1513840" cy="2809240"/>
            </a:xfrm>
            <a:custGeom>
              <a:avLst/>
              <a:gdLst/>
              <a:ahLst/>
              <a:cxnLst/>
              <a:rect l="l" t="t" r="r" b="b"/>
              <a:pathLst>
                <a:path w="1513839" h="2809240">
                  <a:moveTo>
                    <a:pt x="1513646" y="2809188"/>
                  </a:moveTo>
                  <a:lnTo>
                    <a:pt x="1463754" y="2808439"/>
                  </a:lnTo>
                  <a:lnTo>
                    <a:pt x="1414265" y="2806208"/>
                  </a:lnTo>
                  <a:lnTo>
                    <a:pt x="1365204" y="2802519"/>
                  </a:lnTo>
                  <a:lnTo>
                    <a:pt x="1316595" y="2797393"/>
                  </a:lnTo>
                  <a:lnTo>
                    <a:pt x="1268464" y="2790854"/>
                  </a:lnTo>
                  <a:lnTo>
                    <a:pt x="1220836" y="2782925"/>
                  </a:lnTo>
                  <a:lnTo>
                    <a:pt x="1173735" y="2773630"/>
                  </a:lnTo>
                  <a:lnTo>
                    <a:pt x="1127186" y="2762990"/>
                  </a:lnTo>
                  <a:lnTo>
                    <a:pt x="1081214" y="2751030"/>
                  </a:lnTo>
                  <a:lnTo>
                    <a:pt x="1035844" y="2737771"/>
                  </a:lnTo>
                  <a:lnTo>
                    <a:pt x="991101" y="2723238"/>
                  </a:lnTo>
                  <a:lnTo>
                    <a:pt x="947010" y="2707453"/>
                  </a:lnTo>
                  <a:lnTo>
                    <a:pt x="903595" y="2690439"/>
                  </a:lnTo>
                  <a:lnTo>
                    <a:pt x="860881" y="2672219"/>
                  </a:lnTo>
                  <a:lnTo>
                    <a:pt x="818893" y="2652817"/>
                  </a:lnTo>
                  <a:lnTo>
                    <a:pt x="777657" y="2632255"/>
                  </a:lnTo>
                  <a:lnTo>
                    <a:pt x="737197" y="2610556"/>
                  </a:lnTo>
                  <a:lnTo>
                    <a:pt x="697537" y="2587743"/>
                  </a:lnTo>
                  <a:lnTo>
                    <a:pt x="658703" y="2563840"/>
                  </a:lnTo>
                  <a:lnTo>
                    <a:pt x="620719" y="2538869"/>
                  </a:lnTo>
                  <a:lnTo>
                    <a:pt x="583611" y="2512854"/>
                  </a:lnTo>
                  <a:lnTo>
                    <a:pt x="547403" y="2485816"/>
                  </a:lnTo>
                  <a:lnTo>
                    <a:pt x="512120" y="2457780"/>
                  </a:lnTo>
                  <a:lnTo>
                    <a:pt x="477787" y="2428769"/>
                  </a:lnTo>
                  <a:lnTo>
                    <a:pt x="444429" y="2398805"/>
                  </a:lnTo>
                  <a:lnTo>
                    <a:pt x="412071" y="2367912"/>
                  </a:lnTo>
                  <a:lnTo>
                    <a:pt x="380737" y="2336112"/>
                  </a:lnTo>
                  <a:lnTo>
                    <a:pt x="350452" y="2303428"/>
                  </a:lnTo>
                  <a:lnTo>
                    <a:pt x="321242" y="2269884"/>
                  </a:lnTo>
                  <a:lnTo>
                    <a:pt x="293131" y="2235503"/>
                  </a:lnTo>
                  <a:lnTo>
                    <a:pt x="266143" y="2200307"/>
                  </a:lnTo>
                  <a:lnTo>
                    <a:pt x="240305" y="2164319"/>
                  </a:lnTo>
                  <a:lnTo>
                    <a:pt x="215640" y="2127564"/>
                  </a:lnTo>
                  <a:lnTo>
                    <a:pt x="192174" y="2090063"/>
                  </a:lnTo>
                  <a:lnTo>
                    <a:pt x="169931" y="2051839"/>
                  </a:lnTo>
                  <a:lnTo>
                    <a:pt x="148936" y="2012916"/>
                  </a:lnTo>
                  <a:lnTo>
                    <a:pt x="129215" y="1973317"/>
                  </a:lnTo>
                  <a:lnTo>
                    <a:pt x="110791" y="1933065"/>
                  </a:lnTo>
                  <a:lnTo>
                    <a:pt x="93691" y="1892183"/>
                  </a:lnTo>
                  <a:lnTo>
                    <a:pt x="77938" y="1850693"/>
                  </a:lnTo>
                  <a:lnTo>
                    <a:pt x="63557" y="1808619"/>
                  </a:lnTo>
                  <a:lnTo>
                    <a:pt x="50574" y="1765983"/>
                  </a:lnTo>
                  <a:lnTo>
                    <a:pt x="39013" y="1722810"/>
                  </a:lnTo>
                  <a:lnTo>
                    <a:pt x="28900" y="1679121"/>
                  </a:lnTo>
                  <a:lnTo>
                    <a:pt x="20258" y="1634941"/>
                  </a:lnTo>
                  <a:lnTo>
                    <a:pt x="13113" y="1590291"/>
                  </a:lnTo>
                  <a:lnTo>
                    <a:pt x="7490" y="1545195"/>
                  </a:lnTo>
                  <a:lnTo>
                    <a:pt x="3414" y="1499676"/>
                  </a:lnTo>
                  <a:lnTo>
                    <a:pt x="908" y="1453757"/>
                  </a:lnTo>
                  <a:lnTo>
                    <a:pt x="0" y="1407460"/>
                  </a:lnTo>
                  <a:lnTo>
                    <a:pt x="704" y="1361161"/>
                  </a:lnTo>
                  <a:lnTo>
                    <a:pt x="2988" y="1315613"/>
                  </a:lnTo>
                  <a:lnTo>
                    <a:pt x="3007" y="1315233"/>
                  </a:lnTo>
                  <a:lnTo>
                    <a:pt x="6790" y="1270796"/>
                  </a:lnTo>
                  <a:lnTo>
                    <a:pt x="6883" y="1269699"/>
                  </a:lnTo>
                  <a:lnTo>
                    <a:pt x="12307" y="1224582"/>
                  </a:lnTo>
                  <a:lnTo>
                    <a:pt x="19255" y="1179905"/>
                  </a:lnTo>
                  <a:lnTo>
                    <a:pt x="27702" y="1135692"/>
                  </a:lnTo>
                  <a:lnTo>
                    <a:pt x="37623" y="1091966"/>
                  </a:lnTo>
                  <a:lnTo>
                    <a:pt x="48993" y="1048749"/>
                  </a:lnTo>
                  <a:lnTo>
                    <a:pt x="61788" y="1006064"/>
                  </a:lnTo>
                  <a:lnTo>
                    <a:pt x="75983" y="963936"/>
                  </a:lnTo>
                  <a:lnTo>
                    <a:pt x="91553" y="922387"/>
                  </a:lnTo>
                  <a:lnTo>
                    <a:pt x="108474" y="881440"/>
                  </a:lnTo>
                  <a:lnTo>
                    <a:pt x="126720" y="841118"/>
                  </a:lnTo>
                  <a:lnTo>
                    <a:pt x="146266" y="801444"/>
                  </a:lnTo>
                  <a:lnTo>
                    <a:pt x="167089" y="762442"/>
                  </a:lnTo>
                  <a:lnTo>
                    <a:pt x="189163" y="724134"/>
                  </a:lnTo>
                  <a:lnTo>
                    <a:pt x="212464" y="686545"/>
                  </a:lnTo>
                  <a:lnTo>
                    <a:pt x="236967" y="649696"/>
                  </a:lnTo>
                  <a:lnTo>
                    <a:pt x="262646" y="613611"/>
                  </a:lnTo>
                  <a:lnTo>
                    <a:pt x="289478" y="578313"/>
                  </a:lnTo>
                  <a:lnTo>
                    <a:pt x="317438" y="543825"/>
                  </a:lnTo>
                  <a:lnTo>
                    <a:pt x="346500" y="510170"/>
                  </a:lnTo>
                  <a:lnTo>
                    <a:pt x="376640" y="477372"/>
                  </a:lnTo>
                  <a:lnTo>
                    <a:pt x="407834" y="445453"/>
                  </a:lnTo>
                  <a:lnTo>
                    <a:pt x="440056" y="414437"/>
                  </a:lnTo>
                  <a:lnTo>
                    <a:pt x="473282" y="384347"/>
                  </a:lnTo>
                  <a:lnTo>
                    <a:pt x="507486" y="355205"/>
                  </a:lnTo>
                  <a:lnTo>
                    <a:pt x="542645" y="327036"/>
                  </a:lnTo>
                  <a:lnTo>
                    <a:pt x="578734" y="299861"/>
                  </a:lnTo>
                  <a:lnTo>
                    <a:pt x="615727" y="273705"/>
                  </a:lnTo>
                  <a:lnTo>
                    <a:pt x="653600" y="248590"/>
                  </a:lnTo>
                  <a:lnTo>
                    <a:pt x="692329" y="224540"/>
                  </a:lnTo>
                  <a:lnTo>
                    <a:pt x="731887" y="201577"/>
                  </a:lnTo>
                  <a:lnTo>
                    <a:pt x="772252" y="179724"/>
                  </a:lnTo>
                  <a:lnTo>
                    <a:pt x="813397" y="159006"/>
                  </a:lnTo>
                  <a:lnTo>
                    <a:pt x="855299" y="139444"/>
                  </a:lnTo>
                  <a:lnTo>
                    <a:pt x="897932" y="121063"/>
                  </a:lnTo>
                  <a:lnTo>
                    <a:pt x="941272" y="103884"/>
                  </a:lnTo>
                  <a:lnTo>
                    <a:pt x="985293" y="87932"/>
                  </a:lnTo>
                  <a:lnTo>
                    <a:pt x="1029972" y="73229"/>
                  </a:lnTo>
                  <a:lnTo>
                    <a:pt x="1075283" y="59798"/>
                  </a:lnTo>
                  <a:lnTo>
                    <a:pt x="1121202" y="47664"/>
                  </a:lnTo>
                  <a:lnTo>
                    <a:pt x="1167703" y="36847"/>
                  </a:lnTo>
                  <a:lnTo>
                    <a:pt x="1214763" y="27373"/>
                  </a:lnTo>
                  <a:lnTo>
                    <a:pt x="1262356" y="19264"/>
                  </a:lnTo>
                  <a:lnTo>
                    <a:pt x="1310458" y="12542"/>
                  </a:lnTo>
                  <a:lnTo>
                    <a:pt x="1359043" y="7232"/>
                  </a:lnTo>
                  <a:lnTo>
                    <a:pt x="1408088" y="3356"/>
                  </a:lnTo>
                  <a:lnTo>
                    <a:pt x="1457567" y="938"/>
                  </a:lnTo>
                  <a:lnTo>
                    <a:pt x="1507455" y="0"/>
                  </a:lnTo>
                  <a:lnTo>
                    <a:pt x="1507576" y="27373"/>
                  </a:lnTo>
                  <a:lnTo>
                    <a:pt x="1507665" y="47664"/>
                  </a:lnTo>
                  <a:lnTo>
                    <a:pt x="1507778" y="73229"/>
                  </a:lnTo>
                  <a:lnTo>
                    <a:pt x="1507843" y="87932"/>
                  </a:lnTo>
                  <a:lnTo>
                    <a:pt x="1507913" y="103884"/>
                  </a:lnTo>
                  <a:lnTo>
                    <a:pt x="1507989" y="121063"/>
                  </a:lnTo>
                  <a:lnTo>
                    <a:pt x="1508070" y="139444"/>
                  </a:lnTo>
                  <a:lnTo>
                    <a:pt x="1508156" y="159006"/>
                  </a:lnTo>
                  <a:lnTo>
                    <a:pt x="1508247" y="179724"/>
                  </a:lnTo>
                  <a:lnTo>
                    <a:pt x="1508344" y="201577"/>
                  </a:lnTo>
                  <a:lnTo>
                    <a:pt x="1508445" y="224540"/>
                  </a:lnTo>
                  <a:lnTo>
                    <a:pt x="1508551" y="248590"/>
                  </a:lnTo>
                  <a:lnTo>
                    <a:pt x="1508662" y="273705"/>
                  </a:lnTo>
                  <a:lnTo>
                    <a:pt x="1508777" y="299861"/>
                  </a:lnTo>
                  <a:lnTo>
                    <a:pt x="1508863" y="319318"/>
                  </a:lnTo>
                  <a:lnTo>
                    <a:pt x="1458452" y="320451"/>
                  </a:lnTo>
                  <a:lnTo>
                    <a:pt x="1408581" y="323456"/>
                  </a:lnTo>
                  <a:lnTo>
                    <a:pt x="1359292" y="328296"/>
                  </a:lnTo>
                  <a:lnTo>
                    <a:pt x="1310625" y="334932"/>
                  </a:lnTo>
                  <a:lnTo>
                    <a:pt x="1262622" y="343328"/>
                  </a:lnTo>
                  <a:lnTo>
                    <a:pt x="1215324" y="353445"/>
                  </a:lnTo>
                  <a:lnTo>
                    <a:pt x="1168771" y="365246"/>
                  </a:lnTo>
                  <a:lnTo>
                    <a:pt x="1123006" y="378693"/>
                  </a:lnTo>
                  <a:lnTo>
                    <a:pt x="1078069" y="393749"/>
                  </a:lnTo>
                  <a:lnTo>
                    <a:pt x="1034002" y="410376"/>
                  </a:lnTo>
                  <a:lnTo>
                    <a:pt x="990845" y="428536"/>
                  </a:lnTo>
                  <a:lnTo>
                    <a:pt x="948639" y="448192"/>
                  </a:lnTo>
                  <a:lnTo>
                    <a:pt x="907427" y="469306"/>
                  </a:lnTo>
                  <a:lnTo>
                    <a:pt x="867249" y="491841"/>
                  </a:lnTo>
                  <a:lnTo>
                    <a:pt x="828147" y="515758"/>
                  </a:lnTo>
                  <a:lnTo>
                    <a:pt x="790160" y="541020"/>
                  </a:lnTo>
                  <a:lnTo>
                    <a:pt x="753332" y="567590"/>
                  </a:lnTo>
                  <a:lnTo>
                    <a:pt x="717702" y="595430"/>
                  </a:lnTo>
                  <a:lnTo>
                    <a:pt x="683313" y="624502"/>
                  </a:lnTo>
                  <a:lnTo>
                    <a:pt x="650204" y="654769"/>
                  </a:lnTo>
                  <a:lnTo>
                    <a:pt x="618418" y="686193"/>
                  </a:lnTo>
                  <a:lnTo>
                    <a:pt x="587995" y="718736"/>
                  </a:lnTo>
                  <a:lnTo>
                    <a:pt x="558977" y="752361"/>
                  </a:lnTo>
                  <a:lnTo>
                    <a:pt x="531405" y="787030"/>
                  </a:lnTo>
                  <a:lnTo>
                    <a:pt x="505320" y="822705"/>
                  </a:lnTo>
                  <a:lnTo>
                    <a:pt x="480763" y="859350"/>
                  </a:lnTo>
                  <a:lnTo>
                    <a:pt x="457775" y="896925"/>
                  </a:lnTo>
                  <a:lnTo>
                    <a:pt x="436398" y="935394"/>
                  </a:lnTo>
                  <a:lnTo>
                    <a:pt x="416673" y="974719"/>
                  </a:lnTo>
                  <a:lnTo>
                    <a:pt x="398640" y="1014862"/>
                  </a:lnTo>
                  <a:lnTo>
                    <a:pt x="382342" y="1055786"/>
                  </a:lnTo>
                  <a:lnTo>
                    <a:pt x="367819" y="1097452"/>
                  </a:lnTo>
                  <a:lnTo>
                    <a:pt x="355112" y="1139824"/>
                  </a:lnTo>
                  <a:lnTo>
                    <a:pt x="344263" y="1182864"/>
                  </a:lnTo>
                  <a:lnTo>
                    <a:pt x="335312" y="1226534"/>
                  </a:lnTo>
                  <a:lnTo>
                    <a:pt x="328301" y="1270796"/>
                  </a:lnTo>
                  <a:lnTo>
                    <a:pt x="323314" y="1315233"/>
                  </a:lnTo>
                  <a:lnTo>
                    <a:pt x="323272" y="1315613"/>
                  </a:lnTo>
                  <a:lnTo>
                    <a:pt x="320264" y="1360947"/>
                  </a:lnTo>
                  <a:lnTo>
                    <a:pt x="319320" y="1406761"/>
                  </a:lnTo>
                  <a:lnTo>
                    <a:pt x="320466" y="1452571"/>
                  </a:lnTo>
                  <a:lnTo>
                    <a:pt x="323674" y="1497894"/>
                  </a:lnTo>
                  <a:lnTo>
                    <a:pt x="328901" y="1542693"/>
                  </a:lnTo>
                  <a:lnTo>
                    <a:pt x="336106" y="1586929"/>
                  </a:lnTo>
                  <a:lnTo>
                    <a:pt x="345249" y="1630566"/>
                  </a:lnTo>
                  <a:lnTo>
                    <a:pt x="356288" y="1673566"/>
                  </a:lnTo>
                  <a:lnTo>
                    <a:pt x="369182" y="1715891"/>
                  </a:lnTo>
                  <a:lnTo>
                    <a:pt x="383889" y="1757505"/>
                  </a:lnTo>
                  <a:lnTo>
                    <a:pt x="400367" y="1798369"/>
                  </a:lnTo>
                  <a:lnTo>
                    <a:pt x="418576" y="1838446"/>
                  </a:lnTo>
                  <a:lnTo>
                    <a:pt x="438475" y="1877698"/>
                  </a:lnTo>
                  <a:lnTo>
                    <a:pt x="460021" y="1916089"/>
                  </a:lnTo>
                  <a:lnTo>
                    <a:pt x="483175" y="1953581"/>
                  </a:lnTo>
                  <a:lnTo>
                    <a:pt x="507893" y="1990135"/>
                  </a:lnTo>
                  <a:lnTo>
                    <a:pt x="534135" y="2025715"/>
                  </a:lnTo>
                  <a:lnTo>
                    <a:pt x="561860" y="2060284"/>
                  </a:lnTo>
                  <a:lnTo>
                    <a:pt x="591026" y="2093803"/>
                  </a:lnTo>
                  <a:lnTo>
                    <a:pt x="621592" y="2126235"/>
                  </a:lnTo>
                  <a:lnTo>
                    <a:pt x="653516" y="2157543"/>
                  </a:lnTo>
                  <a:lnTo>
                    <a:pt x="686758" y="2187689"/>
                  </a:lnTo>
                  <a:lnTo>
                    <a:pt x="721275" y="2216636"/>
                  </a:lnTo>
                  <a:lnTo>
                    <a:pt x="757027" y="2244346"/>
                  </a:lnTo>
                  <a:lnTo>
                    <a:pt x="793973" y="2270781"/>
                  </a:lnTo>
                  <a:lnTo>
                    <a:pt x="832070" y="2295905"/>
                  </a:lnTo>
                  <a:lnTo>
                    <a:pt x="871278" y="2319680"/>
                  </a:lnTo>
                  <a:lnTo>
                    <a:pt x="911555" y="2342068"/>
                  </a:lnTo>
                  <a:lnTo>
                    <a:pt x="952860" y="2363032"/>
                  </a:lnTo>
                  <a:lnTo>
                    <a:pt x="995151" y="2382534"/>
                  </a:lnTo>
                  <a:lnTo>
                    <a:pt x="1038388" y="2400537"/>
                  </a:lnTo>
                  <a:lnTo>
                    <a:pt x="1082528" y="2417004"/>
                  </a:lnTo>
                  <a:lnTo>
                    <a:pt x="1127531" y="2431896"/>
                  </a:lnTo>
                  <a:lnTo>
                    <a:pt x="1173356" y="2445176"/>
                  </a:lnTo>
                  <a:lnTo>
                    <a:pt x="1219960" y="2456808"/>
                  </a:lnTo>
                  <a:lnTo>
                    <a:pt x="1267302" y="2466753"/>
                  </a:lnTo>
                  <a:lnTo>
                    <a:pt x="1315342" y="2474973"/>
                  </a:lnTo>
                  <a:lnTo>
                    <a:pt x="1364038" y="2481433"/>
                  </a:lnTo>
                  <a:lnTo>
                    <a:pt x="1413348" y="2486093"/>
                  </a:lnTo>
                  <a:lnTo>
                    <a:pt x="1463231" y="2488916"/>
                  </a:lnTo>
                  <a:lnTo>
                    <a:pt x="1513646" y="2489866"/>
                  </a:lnTo>
                  <a:lnTo>
                    <a:pt x="1513646" y="2809188"/>
                  </a:lnTo>
                  <a:close/>
                </a:path>
              </a:pathLst>
            </a:custGeom>
            <a:solidFill>
              <a:srgbClr val="E3120B"/>
            </a:solidFill>
          </p:spPr>
          <p:txBody>
            <a:bodyPr wrap="square" lIns="0" tIns="0" rIns="0" bIns="0" rtlCol="0"/>
            <a:lstStyle/>
            <a:p>
              <a:endParaRPr/>
            </a:p>
          </p:txBody>
        </p:sp>
        <p:sp>
          <p:nvSpPr>
            <p:cNvPr id="6" name="object 6"/>
            <p:cNvSpPr/>
            <p:nvPr/>
          </p:nvSpPr>
          <p:spPr>
            <a:xfrm>
              <a:off x="894203" y="1786961"/>
              <a:ext cx="1513840" cy="2809240"/>
            </a:xfrm>
            <a:custGeom>
              <a:avLst/>
              <a:gdLst/>
              <a:ahLst/>
              <a:cxnLst/>
              <a:rect l="l" t="t" r="r" b="b"/>
              <a:pathLst>
                <a:path w="1513839" h="2809240">
                  <a:moveTo>
                    <a:pt x="1513646" y="2809188"/>
                  </a:moveTo>
                  <a:lnTo>
                    <a:pt x="1463754" y="2808439"/>
                  </a:lnTo>
                  <a:lnTo>
                    <a:pt x="1414265" y="2806208"/>
                  </a:lnTo>
                  <a:lnTo>
                    <a:pt x="1365204" y="2802519"/>
                  </a:lnTo>
                  <a:lnTo>
                    <a:pt x="1316595" y="2797393"/>
                  </a:lnTo>
                  <a:lnTo>
                    <a:pt x="1268464" y="2790854"/>
                  </a:lnTo>
                  <a:lnTo>
                    <a:pt x="1220836" y="2782925"/>
                  </a:lnTo>
                  <a:lnTo>
                    <a:pt x="1173735" y="2773630"/>
                  </a:lnTo>
                  <a:lnTo>
                    <a:pt x="1127186" y="2762990"/>
                  </a:lnTo>
                  <a:lnTo>
                    <a:pt x="1081214" y="2751030"/>
                  </a:lnTo>
                  <a:lnTo>
                    <a:pt x="1035844" y="2737771"/>
                  </a:lnTo>
                  <a:lnTo>
                    <a:pt x="991101" y="2723238"/>
                  </a:lnTo>
                  <a:lnTo>
                    <a:pt x="947010" y="2707453"/>
                  </a:lnTo>
                  <a:lnTo>
                    <a:pt x="903595" y="2690439"/>
                  </a:lnTo>
                  <a:lnTo>
                    <a:pt x="860881" y="2672219"/>
                  </a:lnTo>
                  <a:lnTo>
                    <a:pt x="818893" y="2652817"/>
                  </a:lnTo>
                  <a:lnTo>
                    <a:pt x="777657" y="2632255"/>
                  </a:lnTo>
                  <a:lnTo>
                    <a:pt x="737197" y="2610556"/>
                  </a:lnTo>
                  <a:lnTo>
                    <a:pt x="697537" y="2587743"/>
                  </a:lnTo>
                  <a:lnTo>
                    <a:pt x="658703" y="2563840"/>
                  </a:lnTo>
                  <a:lnTo>
                    <a:pt x="620719" y="2538869"/>
                  </a:lnTo>
                  <a:lnTo>
                    <a:pt x="583611" y="2512854"/>
                  </a:lnTo>
                  <a:lnTo>
                    <a:pt x="547403" y="2485816"/>
                  </a:lnTo>
                  <a:lnTo>
                    <a:pt x="512120" y="2457780"/>
                  </a:lnTo>
                  <a:lnTo>
                    <a:pt x="477787" y="2428769"/>
                  </a:lnTo>
                  <a:lnTo>
                    <a:pt x="444429" y="2398805"/>
                  </a:lnTo>
                  <a:lnTo>
                    <a:pt x="412071" y="2367912"/>
                  </a:lnTo>
                  <a:lnTo>
                    <a:pt x="380737" y="2336112"/>
                  </a:lnTo>
                  <a:lnTo>
                    <a:pt x="350452" y="2303428"/>
                  </a:lnTo>
                  <a:lnTo>
                    <a:pt x="321242" y="2269884"/>
                  </a:lnTo>
                  <a:lnTo>
                    <a:pt x="293131" y="2235503"/>
                  </a:lnTo>
                  <a:lnTo>
                    <a:pt x="266143" y="2200307"/>
                  </a:lnTo>
                  <a:lnTo>
                    <a:pt x="240305" y="2164319"/>
                  </a:lnTo>
                  <a:lnTo>
                    <a:pt x="215640" y="2127564"/>
                  </a:lnTo>
                  <a:lnTo>
                    <a:pt x="192174" y="2090063"/>
                  </a:lnTo>
                  <a:lnTo>
                    <a:pt x="169931" y="2051839"/>
                  </a:lnTo>
                  <a:lnTo>
                    <a:pt x="148936" y="2012916"/>
                  </a:lnTo>
                  <a:lnTo>
                    <a:pt x="129215" y="1973317"/>
                  </a:lnTo>
                  <a:lnTo>
                    <a:pt x="110791" y="1933065"/>
                  </a:lnTo>
                  <a:lnTo>
                    <a:pt x="93691" y="1892183"/>
                  </a:lnTo>
                  <a:lnTo>
                    <a:pt x="77938" y="1850693"/>
                  </a:lnTo>
                  <a:lnTo>
                    <a:pt x="63557" y="1808619"/>
                  </a:lnTo>
                  <a:lnTo>
                    <a:pt x="50574" y="1765983"/>
                  </a:lnTo>
                  <a:lnTo>
                    <a:pt x="39013" y="1722810"/>
                  </a:lnTo>
                  <a:lnTo>
                    <a:pt x="28900" y="1679121"/>
                  </a:lnTo>
                  <a:lnTo>
                    <a:pt x="20258" y="1634941"/>
                  </a:lnTo>
                  <a:lnTo>
                    <a:pt x="13113" y="1590291"/>
                  </a:lnTo>
                  <a:lnTo>
                    <a:pt x="7490" y="1545195"/>
                  </a:lnTo>
                  <a:lnTo>
                    <a:pt x="3414" y="1499676"/>
                  </a:lnTo>
                  <a:lnTo>
                    <a:pt x="908" y="1453757"/>
                  </a:lnTo>
                  <a:lnTo>
                    <a:pt x="0" y="1407460"/>
                  </a:lnTo>
                  <a:lnTo>
                    <a:pt x="704" y="1361161"/>
                  </a:lnTo>
                  <a:lnTo>
                    <a:pt x="3007" y="1315233"/>
                  </a:lnTo>
                  <a:lnTo>
                    <a:pt x="6883" y="1269699"/>
                  </a:lnTo>
                  <a:lnTo>
                    <a:pt x="12307" y="1224582"/>
                  </a:lnTo>
                  <a:lnTo>
                    <a:pt x="19255" y="1179905"/>
                  </a:lnTo>
                  <a:lnTo>
                    <a:pt x="27702" y="1135692"/>
                  </a:lnTo>
                  <a:lnTo>
                    <a:pt x="37623" y="1091966"/>
                  </a:lnTo>
                  <a:lnTo>
                    <a:pt x="48993" y="1048749"/>
                  </a:lnTo>
                  <a:lnTo>
                    <a:pt x="61788" y="1006064"/>
                  </a:lnTo>
                  <a:lnTo>
                    <a:pt x="75983" y="963936"/>
                  </a:lnTo>
                  <a:lnTo>
                    <a:pt x="91553" y="922387"/>
                  </a:lnTo>
                  <a:lnTo>
                    <a:pt x="108474" y="881440"/>
                  </a:lnTo>
                  <a:lnTo>
                    <a:pt x="126720" y="841118"/>
                  </a:lnTo>
                  <a:lnTo>
                    <a:pt x="146266" y="801444"/>
                  </a:lnTo>
                  <a:lnTo>
                    <a:pt x="167089" y="762442"/>
                  </a:lnTo>
                  <a:lnTo>
                    <a:pt x="189163" y="724134"/>
                  </a:lnTo>
                  <a:lnTo>
                    <a:pt x="212464" y="686545"/>
                  </a:lnTo>
                  <a:lnTo>
                    <a:pt x="236967" y="649696"/>
                  </a:lnTo>
                  <a:lnTo>
                    <a:pt x="262646" y="613611"/>
                  </a:lnTo>
                  <a:lnTo>
                    <a:pt x="289478" y="578313"/>
                  </a:lnTo>
                  <a:lnTo>
                    <a:pt x="317438" y="543825"/>
                  </a:lnTo>
                  <a:lnTo>
                    <a:pt x="346500" y="510170"/>
                  </a:lnTo>
                  <a:lnTo>
                    <a:pt x="376640" y="477372"/>
                  </a:lnTo>
                  <a:lnTo>
                    <a:pt x="407834" y="445453"/>
                  </a:lnTo>
                  <a:lnTo>
                    <a:pt x="440056" y="414437"/>
                  </a:lnTo>
                  <a:lnTo>
                    <a:pt x="473282" y="384347"/>
                  </a:lnTo>
                  <a:lnTo>
                    <a:pt x="507486" y="355205"/>
                  </a:lnTo>
                  <a:lnTo>
                    <a:pt x="542645" y="327036"/>
                  </a:lnTo>
                  <a:lnTo>
                    <a:pt x="578734" y="299861"/>
                  </a:lnTo>
                  <a:lnTo>
                    <a:pt x="615727" y="273705"/>
                  </a:lnTo>
                  <a:lnTo>
                    <a:pt x="653600" y="248590"/>
                  </a:lnTo>
                  <a:lnTo>
                    <a:pt x="692329" y="224540"/>
                  </a:lnTo>
                  <a:lnTo>
                    <a:pt x="731887" y="201577"/>
                  </a:lnTo>
                  <a:lnTo>
                    <a:pt x="772252" y="179724"/>
                  </a:lnTo>
                  <a:lnTo>
                    <a:pt x="813397" y="159006"/>
                  </a:lnTo>
                  <a:lnTo>
                    <a:pt x="855299" y="139444"/>
                  </a:lnTo>
                  <a:lnTo>
                    <a:pt x="897932" y="121063"/>
                  </a:lnTo>
                  <a:lnTo>
                    <a:pt x="941272" y="103884"/>
                  </a:lnTo>
                  <a:lnTo>
                    <a:pt x="985293" y="87932"/>
                  </a:lnTo>
                  <a:lnTo>
                    <a:pt x="1029972" y="73229"/>
                  </a:lnTo>
                  <a:lnTo>
                    <a:pt x="1075283" y="59798"/>
                  </a:lnTo>
                  <a:lnTo>
                    <a:pt x="1121202" y="47664"/>
                  </a:lnTo>
                  <a:lnTo>
                    <a:pt x="1167703" y="36847"/>
                  </a:lnTo>
                  <a:lnTo>
                    <a:pt x="1214763" y="27373"/>
                  </a:lnTo>
                  <a:lnTo>
                    <a:pt x="1262356" y="19264"/>
                  </a:lnTo>
                  <a:lnTo>
                    <a:pt x="1310458" y="12542"/>
                  </a:lnTo>
                  <a:lnTo>
                    <a:pt x="1359043" y="7232"/>
                  </a:lnTo>
                  <a:lnTo>
                    <a:pt x="1408088" y="3356"/>
                  </a:lnTo>
                  <a:lnTo>
                    <a:pt x="1457567" y="938"/>
                  </a:lnTo>
                  <a:lnTo>
                    <a:pt x="1507455" y="0"/>
                  </a:lnTo>
                  <a:lnTo>
                    <a:pt x="1508863" y="319318"/>
                  </a:lnTo>
                  <a:lnTo>
                    <a:pt x="1458452" y="320451"/>
                  </a:lnTo>
                  <a:lnTo>
                    <a:pt x="1408581" y="323456"/>
                  </a:lnTo>
                  <a:lnTo>
                    <a:pt x="1359292" y="328296"/>
                  </a:lnTo>
                  <a:lnTo>
                    <a:pt x="1310625" y="334932"/>
                  </a:lnTo>
                  <a:lnTo>
                    <a:pt x="1262622" y="343328"/>
                  </a:lnTo>
                  <a:lnTo>
                    <a:pt x="1215324" y="353445"/>
                  </a:lnTo>
                  <a:lnTo>
                    <a:pt x="1168771" y="365246"/>
                  </a:lnTo>
                  <a:lnTo>
                    <a:pt x="1123006" y="378693"/>
                  </a:lnTo>
                  <a:lnTo>
                    <a:pt x="1078069" y="393749"/>
                  </a:lnTo>
                  <a:lnTo>
                    <a:pt x="1034002" y="410376"/>
                  </a:lnTo>
                  <a:lnTo>
                    <a:pt x="990845" y="428536"/>
                  </a:lnTo>
                  <a:lnTo>
                    <a:pt x="948639" y="448192"/>
                  </a:lnTo>
                  <a:lnTo>
                    <a:pt x="907427" y="469306"/>
                  </a:lnTo>
                  <a:lnTo>
                    <a:pt x="867249" y="491841"/>
                  </a:lnTo>
                  <a:lnTo>
                    <a:pt x="828147" y="515758"/>
                  </a:lnTo>
                  <a:lnTo>
                    <a:pt x="790160" y="541020"/>
                  </a:lnTo>
                  <a:lnTo>
                    <a:pt x="753332" y="567590"/>
                  </a:lnTo>
                  <a:lnTo>
                    <a:pt x="717702" y="595430"/>
                  </a:lnTo>
                  <a:lnTo>
                    <a:pt x="683313" y="624502"/>
                  </a:lnTo>
                  <a:lnTo>
                    <a:pt x="650204" y="654769"/>
                  </a:lnTo>
                  <a:lnTo>
                    <a:pt x="618418" y="686193"/>
                  </a:lnTo>
                  <a:lnTo>
                    <a:pt x="587995" y="718736"/>
                  </a:lnTo>
                  <a:lnTo>
                    <a:pt x="558977" y="752361"/>
                  </a:lnTo>
                  <a:lnTo>
                    <a:pt x="531405" y="787030"/>
                  </a:lnTo>
                  <a:lnTo>
                    <a:pt x="505320" y="822705"/>
                  </a:lnTo>
                  <a:lnTo>
                    <a:pt x="480763" y="859350"/>
                  </a:lnTo>
                  <a:lnTo>
                    <a:pt x="457775" y="896925"/>
                  </a:lnTo>
                  <a:lnTo>
                    <a:pt x="436398" y="935394"/>
                  </a:lnTo>
                  <a:lnTo>
                    <a:pt x="416673" y="974719"/>
                  </a:lnTo>
                  <a:lnTo>
                    <a:pt x="398640" y="1014862"/>
                  </a:lnTo>
                  <a:lnTo>
                    <a:pt x="382342" y="1055786"/>
                  </a:lnTo>
                  <a:lnTo>
                    <a:pt x="367819" y="1097452"/>
                  </a:lnTo>
                  <a:lnTo>
                    <a:pt x="355112" y="1139824"/>
                  </a:lnTo>
                  <a:lnTo>
                    <a:pt x="344263" y="1182864"/>
                  </a:lnTo>
                  <a:lnTo>
                    <a:pt x="335312" y="1226534"/>
                  </a:lnTo>
                  <a:lnTo>
                    <a:pt x="328301" y="1270796"/>
                  </a:lnTo>
                  <a:lnTo>
                    <a:pt x="323272" y="1315613"/>
                  </a:lnTo>
                  <a:lnTo>
                    <a:pt x="320264" y="1360947"/>
                  </a:lnTo>
                  <a:lnTo>
                    <a:pt x="319320" y="1406761"/>
                  </a:lnTo>
                  <a:lnTo>
                    <a:pt x="320466" y="1452571"/>
                  </a:lnTo>
                  <a:lnTo>
                    <a:pt x="323674" y="1497894"/>
                  </a:lnTo>
                  <a:lnTo>
                    <a:pt x="328901" y="1542693"/>
                  </a:lnTo>
                  <a:lnTo>
                    <a:pt x="336106" y="1586929"/>
                  </a:lnTo>
                  <a:lnTo>
                    <a:pt x="345249" y="1630566"/>
                  </a:lnTo>
                  <a:lnTo>
                    <a:pt x="356288" y="1673566"/>
                  </a:lnTo>
                  <a:lnTo>
                    <a:pt x="369182" y="1715891"/>
                  </a:lnTo>
                  <a:lnTo>
                    <a:pt x="383889" y="1757505"/>
                  </a:lnTo>
                  <a:lnTo>
                    <a:pt x="400367" y="1798369"/>
                  </a:lnTo>
                  <a:lnTo>
                    <a:pt x="418576" y="1838446"/>
                  </a:lnTo>
                  <a:lnTo>
                    <a:pt x="438475" y="1877698"/>
                  </a:lnTo>
                  <a:lnTo>
                    <a:pt x="460021" y="1916089"/>
                  </a:lnTo>
                  <a:lnTo>
                    <a:pt x="483175" y="1953581"/>
                  </a:lnTo>
                  <a:lnTo>
                    <a:pt x="507893" y="1990135"/>
                  </a:lnTo>
                  <a:lnTo>
                    <a:pt x="534135" y="2025715"/>
                  </a:lnTo>
                  <a:lnTo>
                    <a:pt x="561860" y="2060284"/>
                  </a:lnTo>
                  <a:lnTo>
                    <a:pt x="591026" y="2093803"/>
                  </a:lnTo>
                  <a:lnTo>
                    <a:pt x="621592" y="2126235"/>
                  </a:lnTo>
                  <a:lnTo>
                    <a:pt x="653516" y="2157543"/>
                  </a:lnTo>
                  <a:lnTo>
                    <a:pt x="686758" y="2187689"/>
                  </a:lnTo>
                  <a:lnTo>
                    <a:pt x="721275" y="2216636"/>
                  </a:lnTo>
                  <a:lnTo>
                    <a:pt x="757027" y="2244346"/>
                  </a:lnTo>
                  <a:lnTo>
                    <a:pt x="793973" y="2270781"/>
                  </a:lnTo>
                  <a:lnTo>
                    <a:pt x="832070" y="2295905"/>
                  </a:lnTo>
                  <a:lnTo>
                    <a:pt x="871278" y="2319680"/>
                  </a:lnTo>
                  <a:lnTo>
                    <a:pt x="911555" y="2342068"/>
                  </a:lnTo>
                  <a:lnTo>
                    <a:pt x="952860" y="2363032"/>
                  </a:lnTo>
                  <a:lnTo>
                    <a:pt x="995151" y="2382534"/>
                  </a:lnTo>
                  <a:lnTo>
                    <a:pt x="1038388" y="2400537"/>
                  </a:lnTo>
                  <a:lnTo>
                    <a:pt x="1082528" y="2417004"/>
                  </a:lnTo>
                  <a:lnTo>
                    <a:pt x="1127531" y="2431896"/>
                  </a:lnTo>
                  <a:lnTo>
                    <a:pt x="1173356" y="2445176"/>
                  </a:lnTo>
                  <a:lnTo>
                    <a:pt x="1219960" y="2456808"/>
                  </a:lnTo>
                  <a:lnTo>
                    <a:pt x="1267302" y="2466753"/>
                  </a:lnTo>
                  <a:lnTo>
                    <a:pt x="1315342" y="2474973"/>
                  </a:lnTo>
                  <a:lnTo>
                    <a:pt x="1364038" y="2481433"/>
                  </a:lnTo>
                  <a:lnTo>
                    <a:pt x="1413348" y="2486093"/>
                  </a:lnTo>
                  <a:lnTo>
                    <a:pt x="1463231" y="2488916"/>
                  </a:lnTo>
                  <a:lnTo>
                    <a:pt x="1513646" y="2489866"/>
                  </a:lnTo>
                  <a:lnTo>
                    <a:pt x="1513646" y="2809188"/>
                  </a:lnTo>
                  <a:close/>
                </a:path>
              </a:pathLst>
            </a:custGeom>
            <a:ln w="9524">
              <a:solidFill>
                <a:srgbClr val="E3120B"/>
              </a:solidFill>
            </a:ln>
          </p:spPr>
          <p:txBody>
            <a:bodyPr wrap="square" lIns="0" tIns="0" rIns="0" bIns="0" rtlCol="0"/>
            <a:lstStyle/>
            <a:p>
              <a:endParaRPr/>
            </a:p>
          </p:txBody>
        </p:sp>
      </p:grpSp>
      <p:sp>
        <p:nvSpPr>
          <p:cNvPr id="7" name="object 7"/>
          <p:cNvSpPr txBox="1"/>
          <p:nvPr/>
        </p:nvSpPr>
        <p:spPr>
          <a:xfrm>
            <a:off x="1646200" y="2794806"/>
            <a:ext cx="984250" cy="726440"/>
          </a:xfrm>
          <a:prstGeom prst="rect">
            <a:avLst/>
          </a:prstGeom>
        </p:spPr>
        <p:txBody>
          <a:bodyPr vert="horz" wrap="square" lIns="0" tIns="12700" rIns="0" bIns="0" rtlCol="0">
            <a:spAutoFit/>
          </a:bodyPr>
          <a:lstStyle/>
          <a:p>
            <a:pPr marL="12700">
              <a:lnSpc>
                <a:spcPct val="100000"/>
              </a:lnSpc>
              <a:spcBef>
                <a:spcPts val="100"/>
              </a:spcBef>
            </a:pPr>
            <a:r>
              <a:rPr sz="4600" b="1" spc="-25" dirty="0">
                <a:solidFill>
                  <a:srgbClr val="E3120B"/>
                </a:solidFill>
                <a:latin typeface="Archivo Narrow"/>
                <a:cs typeface="Archivo Narrow"/>
              </a:rPr>
              <a:t>50%</a:t>
            </a:r>
            <a:endParaRPr sz="4600">
              <a:latin typeface="Archivo Narrow"/>
              <a:cs typeface="Archivo Narrow"/>
            </a:endParaRPr>
          </a:p>
        </p:txBody>
      </p:sp>
      <p:sp>
        <p:nvSpPr>
          <p:cNvPr id="8" name="object 8"/>
          <p:cNvSpPr txBox="1"/>
          <p:nvPr/>
        </p:nvSpPr>
        <p:spPr>
          <a:xfrm>
            <a:off x="2781900" y="2781852"/>
            <a:ext cx="1464945" cy="937260"/>
          </a:xfrm>
          <a:prstGeom prst="rect">
            <a:avLst/>
          </a:prstGeom>
        </p:spPr>
        <p:txBody>
          <a:bodyPr vert="horz" wrap="square" lIns="0" tIns="12700" rIns="0" bIns="0" rtlCol="0">
            <a:spAutoFit/>
          </a:bodyPr>
          <a:lstStyle/>
          <a:p>
            <a:pPr marL="12700" marR="5080">
              <a:lnSpc>
                <a:spcPct val="114999"/>
              </a:lnSpc>
              <a:spcBef>
                <a:spcPts val="100"/>
              </a:spcBef>
            </a:pPr>
            <a:r>
              <a:rPr sz="1300" b="0" dirty="0">
                <a:latin typeface="Inter Medium"/>
                <a:cs typeface="Inter Medium"/>
              </a:rPr>
              <a:t>of</a:t>
            </a:r>
            <a:r>
              <a:rPr sz="1300" b="0" spc="-30" dirty="0">
                <a:latin typeface="Inter Medium"/>
                <a:cs typeface="Inter Medium"/>
              </a:rPr>
              <a:t> </a:t>
            </a:r>
            <a:r>
              <a:rPr sz="1300" b="0" dirty="0">
                <a:latin typeface="Inter Medium"/>
                <a:cs typeface="Inter Medium"/>
              </a:rPr>
              <a:t>workers</a:t>
            </a:r>
            <a:r>
              <a:rPr sz="1300" b="0" spc="-25" dirty="0">
                <a:latin typeface="Inter Medium"/>
                <a:cs typeface="Inter Medium"/>
              </a:rPr>
              <a:t> </a:t>
            </a:r>
            <a:r>
              <a:rPr sz="1300" b="0" dirty="0">
                <a:latin typeface="Inter Medium"/>
                <a:cs typeface="Inter Medium"/>
              </a:rPr>
              <a:t>are</a:t>
            </a:r>
            <a:r>
              <a:rPr sz="1300" b="0" spc="-25" dirty="0">
                <a:latin typeface="Inter Medium"/>
                <a:cs typeface="Inter Medium"/>
              </a:rPr>
              <a:t> </a:t>
            </a:r>
            <a:r>
              <a:rPr sz="1300" b="0" spc="-25" dirty="0">
                <a:solidFill>
                  <a:srgbClr val="E6000D"/>
                </a:solidFill>
                <a:latin typeface="Inter Medium"/>
                <a:cs typeface="Inter Medium"/>
              </a:rPr>
              <a:t>not </a:t>
            </a:r>
            <a:r>
              <a:rPr sz="1300" b="0" dirty="0">
                <a:solidFill>
                  <a:srgbClr val="E6000D"/>
                </a:solidFill>
                <a:latin typeface="Inter Medium"/>
                <a:cs typeface="Inter Medium"/>
              </a:rPr>
              <a:t>confident</a:t>
            </a:r>
            <a:r>
              <a:rPr sz="1300" b="0" spc="-40" dirty="0">
                <a:solidFill>
                  <a:srgbClr val="E6000D"/>
                </a:solidFill>
                <a:latin typeface="Inter Medium"/>
                <a:cs typeface="Inter Medium"/>
              </a:rPr>
              <a:t> </a:t>
            </a:r>
            <a:r>
              <a:rPr sz="1300" b="0" dirty="0">
                <a:latin typeface="Inter Medium"/>
                <a:cs typeface="Inter Medium"/>
              </a:rPr>
              <a:t>in</a:t>
            </a:r>
            <a:r>
              <a:rPr sz="1300" b="0" spc="-40" dirty="0">
                <a:latin typeface="Inter Medium"/>
                <a:cs typeface="Inter Medium"/>
              </a:rPr>
              <a:t> </a:t>
            </a:r>
            <a:r>
              <a:rPr sz="1300" b="0" spc="-10" dirty="0">
                <a:latin typeface="Inter Medium"/>
                <a:cs typeface="Inter Medium"/>
              </a:rPr>
              <a:t>their </a:t>
            </a:r>
            <a:r>
              <a:rPr sz="1300" b="0" dirty="0">
                <a:latin typeface="Inter Medium"/>
                <a:cs typeface="Inter Medium"/>
              </a:rPr>
              <a:t>ability</a:t>
            </a:r>
            <a:r>
              <a:rPr sz="1300" b="0" spc="-65" dirty="0">
                <a:latin typeface="Inter Medium"/>
                <a:cs typeface="Inter Medium"/>
              </a:rPr>
              <a:t> </a:t>
            </a:r>
            <a:r>
              <a:rPr sz="1300" b="0" dirty="0">
                <a:latin typeface="Inter Medium"/>
                <a:cs typeface="Inter Medium"/>
              </a:rPr>
              <a:t>to</a:t>
            </a:r>
            <a:r>
              <a:rPr sz="1300" b="0" spc="-60" dirty="0">
                <a:latin typeface="Inter Medium"/>
                <a:cs typeface="Inter Medium"/>
              </a:rPr>
              <a:t> </a:t>
            </a:r>
            <a:r>
              <a:rPr sz="1300" b="0" spc="-10" dirty="0">
                <a:solidFill>
                  <a:srgbClr val="E6000D"/>
                </a:solidFill>
                <a:latin typeface="Inter Medium"/>
                <a:cs typeface="Inter Medium"/>
              </a:rPr>
              <a:t>afford healthcare</a:t>
            </a:r>
            <a:endParaRPr sz="1300">
              <a:latin typeface="Inter Medium"/>
              <a:cs typeface="Inter Medium"/>
            </a:endParaRPr>
          </a:p>
        </p:txBody>
      </p:sp>
      <p:sp>
        <p:nvSpPr>
          <p:cNvPr id="9" name="object 9"/>
          <p:cNvSpPr txBox="1"/>
          <p:nvPr/>
        </p:nvSpPr>
        <p:spPr>
          <a:xfrm>
            <a:off x="6665825" y="1806278"/>
            <a:ext cx="1707514" cy="937260"/>
          </a:xfrm>
          <a:prstGeom prst="rect">
            <a:avLst/>
          </a:prstGeom>
        </p:spPr>
        <p:txBody>
          <a:bodyPr vert="horz" wrap="square" lIns="0" tIns="12700" rIns="0" bIns="0" rtlCol="0">
            <a:spAutoFit/>
          </a:bodyPr>
          <a:lstStyle/>
          <a:p>
            <a:pPr marL="12700" marR="5080">
              <a:lnSpc>
                <a:spcPct val="114999"/>
              </a:lnSpc>
              <a:spcBef>
                <a:spcPts val="100"/>
              </a:spcBef>
            </a:pPr>
            <a:r>
              <a:rPr sz="1300" b="0" dirty="0">
                <a:latin typeface="Inter Medium"/>
                <a:cs typeface="Inter Medium"/>
              </a:rPr>
              <a:t>Half</a:t>
            </a:r>
            <a:r>
              <a:rPr sz="1300" b="0" spc="-25" dirty="0">
                <a:latin typeface="Inter Medium"/>
                <a:cs typeface="Inter Medium"/>
              </a:rPr>
              <a:t> </a:t>
            </a:r>
            <a:r>
              <a:rPr sz="1300" b="0" dirty="0">
                <a:latin typeface="Inter Medium"/>
                <a:cs typeface="Inter Medium"/>
              </a:rPr>
              <a:t>of</a:t>
            </a:r>
            <a:r>
              <a:rPr sz="1300" b="0" spc="-20" dirty="0">
                <a:latin typeface="Inter Medium"/>
                <a:cs typeface="Inter Medium"/>
              </a:rPr>
              <a:t> </a:t>
            </a:r>
            <a:r>
              <a:rPr sz="1300" b="0" dirty="0">
                <a:latin typeface="Inter Medium"/>
                <a:cs typeface="Inter Medium"/>
              </a:rPr>
              <a:t>white</a:t>
            </a:r>
            <a:r>
              <a:rPr sz="1300" b="0" spc="-25" dirty="0">
                <a:latin typeface="Inter Medium"/>
                <a:cs typeface="Inter Medium"/>
              </a:rPr>
              <a:t> </a:t>
            </a:r>
            <a:r>
              <a:rPr sz="1300" b="0" spc="-10" dirty="0">
                <a:latin typeface="Inter Medium"/>
                <a:cs typeface="Inter Medium"/>
              </a:rPr>
              <a:t>workers </a:t>
            </a:r>
            <a:r>
              <a:rPr sz="1300" b="0" dirty="0">
                <a:latin typeface="Inter Medium"/>
                <a:cs typeface="Inter Medium"/>
              </a:rPr>
              <a:t>are</a:t>
            </a:r>
            <a:r>
              <a:rPr sz="1300" b="0" spc="-45" dirty="0">
                <a:latin typeface="Inter Medium"/>
                <a:cs typeface="Inter Medium"/>
              </a:rPr>
              <a:t> </a:t>
            </a:r>
            <a:r>
              <a:rPr sz="1300" b="0" dirty="0">
                <a:solidFill>
                  <a:srgbClr val="E6000D"/>
                </a:solidFill>
                <a:latin typeface="Inter Medium"/>
                <a:cs typeface="Inter Medium"/>
              </a:rPr>
              <a:t>not</a:t>
            </a:r>
            <a:r>
              <a:rPr sz="1300" b="0" spc="-45" dirty="0">
                <a:solidFill>
                  <a:srgbClr val="E6000D"/>
                </a:solidFill>
                <a:latin typeface="Inter Medium"/>
                <a:cs typeface="Inter Medium"/>
              </a:rPr>
              <a:t> </a:t>
            </a:r>
            <a:r>
              <a:rPr sz="1300" b="0" spc="-10" dirty="0">
                <a:solidFill>
                  <a:srgbClr val="E6000D"/>
                </a:solidFill>
                <a:latin typeface="Inter Medium"/>
                <a:cs typeface="Inter Medium"/>
              </a:rPr>
              <a:t>confident </a:t>
            </a:r>
            <a:r>
              <a:rPr sz="1300" b="0" spc="-10" dirty="0">
                <a:latin typeface="Inter Medium"/>
                <a:cs typeface="Inter Medium"/>
              </a:rPr>
              <a:t>they</a:t>
            </a:r>
            <a:r>
              <a:rPr sz="1300" b="0" spc="-35" dirty="0">
                <a:latin typeface="Inter Medium"/>
                <a:cs typeface="Inter Medium"/>
              </a:rPr>
              <a:t> </a:t>
            </a:r>
            <a:r>
              <a:rPr sz="1300" b="0" dirty="0">
                <a:latin typeface="Inter Medium"/>
                <a:cs typeface="Inter Medium"/>
              </a:rPr>
              <a:t>will</a:t>
            </a:r>
            <a:r>
              <a:rPr sz="1300" b="0" spc="-35" dirty="0">
                <a:latin typeface="Inter Medium"/>
                <a:cs typeface="Inter Medium"/>
              </a:rPr>
              <a:t> </a:t>
            </a:r>
            <a:r>
              <a:rPr sz="1300" b="0" dirty="0">
                <a:latin typeface="Inter Medium"/>
                <a:cs typeface="Inter Medium"/>
              </a:rPr>
              <a:t>be</a:t>
            </a:r>
            <a:r>
              <a:rPr sz="1300" b="0" spc="-30" dirty="0">
                <a:latin typeface="Inter Medium"/>
                <a:cs typeface="Inter Medium"/>
              </a:rPr>
              <a:t> </a:t>
            </a:r>
            <a:r>
              <a:rPr sz="1300" b="0" dirty="0">
                <a:latin typeface="Inter Medium"/>
                <a:cs typeface="Inter Medium"/>
              </a:rPr>
              <a:t>able</a:t>
            </a:r>
            <a:r>
              <a:rPr sz="1300" b="0" spc="-35" dirty="0">
                <a:latin typeface="Inter Medium"/>
                <a:cs typeface="Inter Medium"/>
              </a:rPr>
              <a:t> </a:t>
            </a:r>
            <a:r>
              <a:rPr sz="1300" b="0" spc="-25" dirty="0">
                <a:latin typeface="Inter Medium"/>
                <a:cs typeface="Inter Medium"/>
              </a:rPr>
              <a:t>to </a:t>
            </a:r>
            <a:r>
              <a:rPr sz="1300" b="0" spc="-10" dirty="0">
                <a:solidFill>
                  <a:srgbClr val="E6000D"/>
                </a:solidFill>
                <a:latin typeface="Inter Medium"/>
                <a:cs typeface="Inter Medium"/>
              </a:rPr>
              <a:t>retire</a:t>
            </a:r>
            <a:r>
              <a:rPr sz="1300" b="0" spc="-35" dirty="0">
                <a:solidFill>
                  <a:srgbClr val="E6000D"/>
                </a:solidFill>
                <a:latin typeface="Inter Medium"/>
                <a:cs typeface="Inter Medium"/>
              </a:rPr>
              <a:t> </a:t>
            </a:r>
            <a:r>
              <a:rPr sz="1300" b="0" dirty="0">
                <a:solidFill>
                  <a:srgbClr val="E6000D"/>
                </a:solidFill>
                <a:latin typeface="Inter Medium"/>
                <a:cs typeface="Inter Medium"/>
              </a:rPr>
              <a:t>on</a:t>
            </a:r>
            <a:r>
              <a:rPr sz="1300" b="0" spc="-30" dirty="0">
                <a:solidFill>
                  <a:srgbClr val="E6000D"/>
                </a:solidFill>
                <a:latin typeface="Inter Medium"/>
                <a:cs typeface="Inter Medium"/>
              </a:rPr>
              <a:t> </a:t>
            </a:r>
            <a:r>
              <a:rPr sz="1300" b="0" spc="-10" dirty="0">
                <a:solidFill>
                  <a:srgbClr val="E6000D"/>
                </a:solidFill>
                <a:latin typeface="Inter Medium"/>
                <a:cs typeface="Inter Medium"/>
              </a:rPr>
              <a:t>time</a:t>
            </a:r>
            <a:r>
              <a:rPr sz="1300" b="0" spc="-10" dirty="0">
                <a:latin typeface="Inter Medium"/>
                <a:cs typeface="Inter Medium"/>
              </a:rPr>
              <a:t>…</a:t>
            </a:r>
            <a:endParaRPr sz="1300">
              <a:latin typeface="Inter Medium"/>
              <a:cs typeface="Inter Medium"/>
            </a:endParaRPr>
          </a:p>
        </p:txBody>
      </p:sp>
      <p:grpSp>
        <p:nvGrpSpPr>
          <p:cNvPr id="10" name="object 10"/>
          <p:cNvGrpSpPr/>
          <p:nvPr/>
        </p:nvGrpSpPr>
        <p:grpSpPr>
          <a:xfrm>
            <a:off x="5080137" y="1597474"/>
            <a:ext cx="1367790" cy="1367790"/>
            <a:chOff x="5080137" y="1597474"/>
            <a:chExt cx="1367790" cy="1367790"/>
          </a:xfrm>
        </p:grpSpPr>
        <p:sp>
          <p:nvSpPr>
            <p:cNvPr id="11" name="object 11"/>
            <p:cNvSpPr/>
            <p:nvPr/>
          </p:nvSpPr>
          <p:spPr>
            <a:xfrm>
              <a:off x="5084900" y="1602237"/>
              <a:ext cx="1358265" cy="1358265"/>
            </a:xfrm>
            <a:custGeom>
              <a:avLst/>
              <a:gdLst/>
              <a:ahLst/>
              <a:cxnLst/>
              <a:rect l="l" t="t" r="r" b="b"/>
              <a:pathLst>
                <a:path w="1358264" h="1358264">
                  <a:moveTo>
                    <a:pt x="678899" y="1357799"/>
                  </a:moveTo>
                  <a:lnTo>
                    <a:pt x="630415" y="1356095"/>
                  </a:lnTo>
                  <a:lnTo>
                    <a:pt x="582851" y="1351058"/>
                  </a:lnTo>
                  <a:lnTo>
                    <a:pt x="536322" y="1342803"/>
                  </a:lnTo>
                  <a:lnTo>
                    <a:pt x="490943" y="1331445"/>
                  </a:lnTo>
                  <a:lnTo>
                    <a:pt x="446828" y="1317099"/>
                  </a:lnTo>
                  <a:lnTo>
                    <a:pt x="404093" y="1299880"/>
                  </a:lnTo>
                  <a:lnTo>
                    <a:pt x="362852" y="1279903"/>
                  </a:lnTo>
                  <a:lnTo>
                    <a:pt x="323221" y="1257283"/>
                  </a:lnTo>
                  <a:lnTo>
                    <a:pt x="285314" y="1232134"/>
                  </a:lnTo>
                  <a:lnTo>
                    <a:pt x="249247" y="1204572"/>
                  </a:lnTo>
                  <a:lnTo>
                    <a:pt x="215133" y="1174711"/>
                  </a:lnTo>
                  <a:lnTo>
                    <a:pt x="183088" y="1142666"/>
                  </a:lnTo>
                  <a:lnTo>
                    <a:pt x="153227" y="1108552"/>
                  </a:lnTo>
                  <a:lnTo>
                    <a:pt x="125665" y="1072485"/>
                  </a:lnTo>
                  <a:lnTo>
                    <a:pt x="100516" y="1034578"/>
                  </a:lnTo>
                  <a:lnTo>
                    <a:pt x="77896" y="994947"/>
                  </a:lnTo>
                  <a:lnTo>
                    <a:pt x="57919" y="953706"/>
                  </a:lnTo>
                  <a:lnTo>
                    <a:pt x="40700" y="910971"/>
                  </a:lnTo>
                  <a:lnTo>
                    <a:pt x="26354" y="866856"/>
                  </a:lnTo>
                  <a:lnTo>
                    <a:pt x="14996" y="821477"/>
                  </a:lnTo>
                  <a:lnTo>
                    <a:pt x="6741" y="774948"/>
                  </a:lnTo>
                  <a:lnTo>
                    <a:pt x="1704" y="727384"/>
                  </a:lnTo>
                  <a:lnTo>
                    <a:pt x="0" y="678899"/>
                  </a:lnTo>
                  <a:lnTo>
                    <a:pt x="1704" y="630415"/>
                  </a:lnTo>
                  <a:lnTo>
                    <a:pt x="6741" y="582851"/>
                  </a:lnTo>
                  <a:lnTo>
                    <a:pt x="14996" y="536322"/>
                  </a:lnTo>
                  <a:lnTo>
                    <a:pt x="26354" y="490943"/>
                  </a:lnTo>
                  <a:lnTo>
                    <a:pt x="40700" y="446828"/>
                  </a:lnTo>
                  <a:lnTo>
                    <a:pt x="57919" y="404093"/>
                  </a:lnTo>
                  <a:lnTo>
                    <a:pt x="77896" y="362852"/>
                  </a:lnTo>
                  <a:lnTo>
                    <a:pt x="100516" y="323221"/>
                  </a:lnTo>
                  <a:lnTo>
                    <a:pt x="125665" y="285314"/>
                  </a:lnTo>
                  <a:lnTo>
                    <a:pt x="153227" y="249247"/>
                  </a:lnTo>
                  <a:lnTo>
                    <a:pt x="183088" y="215133"/>
                  </a:lnTo>
                  <a:lnTo>
                    <a:pt x="215133" y="183088"/>
                  </a:lnTo>
                  <a:lnTo>
                    <a:pt x="249247" y="153227"/>
                  </a:lnTo>
                  <a:lnTo>
                    <a:pt x="285314" y="125665"/>
                  </a:lnTo>
                  <a:lnTo>
                    <a:pt x="323221" y="100516"/>
                  </a:lnTo>
                  <a:lnTo>
                    <a:pt x="362852" y="77896"/>
                  </a:lnTo>
                  <a:lnTo>
                    <a:pt x="404093" y="57919"/>
                  </a:lnTo>
                  <a:lnTo>
                    <a:pt x="446828" y="40700"/>
                  </a:lnTo>
                  <a:lnTo>
                    <a:pt x="490943" y="26354"/>
                  </a:lnTo>
                  <a:lnTo>
                    <a:pt x="536322" y="14996"/>
                  </a:lnTo>
                  <a:lnTo>
                    <a:pt x="582851" y="6741"/>
                  </a:lnTo>
                  <a:lnTo>
                    <a:pt x="630415" y="1704"/>
                  </a:lnTo>
                  <a:lnTo>
                    <a:pt x="678899" y="0"/>
                  </a:lnTo>
                  <a:lnTo>
                    <a:pt x="726213" y="1704"/>
                  </a:lnTo>
                  <a:lnTo>
                    <a:pt x="727268" y="1704"/>
                  </a:lnTo>
                  <a:lnTo>
                    <a:pt x="776152" y="6998"/>
                  </a:lnTo>
                  <a:lnTo>
                    <a:pt x="823801" y="15641"/>
                  </a:lnTo>
                  <a:lnTo>
                    <a:pt x="870572" y="27617"/>
                  </a:lnTo>
                  <a:lnTo>
                    <a:pt x="916291" y="42857"/>
                  </a:lnTo>
                  <a:lnTo>
                    <a:pt x="960789" y="61288"/>
                  </a:lnTo>
                  <a:lnTo>
                    <a:pt x="1003893" y="82841"/>
                  </a:lnTo>
                  <a:lnTo>
                    <a:pt x="1045433" y="107444"/>
                  </a:lnTo>
                  <a:lnTo>
                    <a:pt x="1085237" y="135026"/>
                  </a:lnTo>
                  <a:lnTo>
                    <a:pt x="1123135" y="165517"/>
                  </a:lnTo>
                  <a:lnTo>
                    <a:pt x="1158954" y="198845"/>
                  </a:lnTo>
                  <a:lnTo>
                    <a:pt x="1192282" y="234664"/>
                  </a:lnTo>
                  <a:lnTo>
                    <a:pt x="1222773" y="272562"/>
                  </a:lnTo>
                  <a:lnTo>
                    <a:pt x="1250355" y="312366"/>
                  </a:lnTo>
                  <a:lnTo>
                    <a:pt x="1274958" y="353906"/>
                  </a:lnTo>
                  <a:lnTo>
                    <a:pt x="1296511" y="397010"/>
                  </a:lnTo>
                  <a:lnTo>
                    <a:pt x="1314942" y="441508"/>
                  </a:lnTo>
                  <a:lnTo>
                    <a:pt x="1330182" y="487227"/>
                  </a:lnTo>
                  <a:lnTo>
                    <a:pt x="1342158" y="533998"/>
                  </a:lnTo>
                  <a:lnTo>
                    <a:pt x="1350800" y="581647"/>
                  </a:lnTo>
                  <a:lnTo>
                    <a:pt x="1356038" y="630005"/>
                  </a:lnTo>
                  <a:lnTo>
                    <a:pt x="1357799" y="678899"/>
                  </a:lnTo>
                  <a:lnTo>
                    <a:pt x="1356095" y="727384"/>
                  </a:lnTo>
                  <a:lnTo>
                    <a:pt x="1351058" y="774948"/>
                  </a:lnTo>
                  <a:lnTo>
                    <a:pt x="1342803" y="821477"/>
                  </a:lnTo>
                  <a:lnTo>
                    <a:pt x="1331445" y="866856"/>
                  </a:lnTo>
                  <a:lnTo>
                    <a:pt x="1317099" y="910971"/>
                  </a:lnTo>
                  <a:lnTo>
                    <a:pt x="1299880" y="953706"/>
                  </a:lnTo>
                  <a:lnTo>
                    <a:pt x="1279903" y="994947"/>
                  </a:lnTo>
                  <a:lnTo>
                    <a:pt x="1257283" y="1034578"/>
                  </a:lnTo>
                  <a:lnTo>
                    <a:pt x="1232134" y="1072485"/>
                  </a:lnTo>
                  <a:lnTo>
                    <a:pt x="1204572" y="1108552"/>
                  </a:lnTo>
                  <a:lnTo>
                    <a:pt x="1174711" y="1142666"/>
                  </a:lnTo>
                  <a:lnTo>
                    <a:pt x="1142666" y="1174711"/>
                  </a:lnTo>
                  <a:lnTo>
                    <a:pt x="1108552" y="1204572"/>
                  </a:lnTo>
                  <a:lnTo>
                    <a:pt x="1072485" y="1232134"/>
                  </a:lnTo>
                  <a:lnTo>
                    <a:pt x="1034578" y="1257283"/>
                  </a:lnTo>
                  <a:lnTo>
                    <a:pt x="994947" y="1279903"/>
                  </a:lnTo>
                  <a:lnTo>
                    <a:pt x="953706" y="1299880"/>
                  </a:lnTo>
                  <a:lnTo>
                    <a:pt x="910971" y="1317099"/>
                  </a:lnTo>
                  <a:lnTo>
                    <a:pt x="866856" y="1331445"/>
                  </a:lnTo>
                  <a:lnTo>
                    <a:pt x="821477" y="1342803"/>
                  </a:lnTo>
                  <a:lnTo>
                    <a:pt x="774948" y="1351058"/>
                  </a:lnTo>
                  <a:lnTo>
                    <a:pt x="727384" y="1356095"/>
                  </a:lnTo>
                  <a:lnTo>
                    <a:pt x="678899" y="1357799"/>
                  </a:lnTo>
                  <a:close/>
                </a:path>
              </a:pathLst>
            </a:custGeom>
            <a:solidFill>
              <a:srgbClr val="FACE54"/>
            </a:solidFill>
          </p:spPr>
          <p:txBody>
            <a:bodyPr wrap="square" lIns="0" tIns="0" rIns="0" bIns="0" rtlCol="0"/>
            <a:lstStyle/>
            <a:p>
              <a:endParaRPr/>
            </a:p>
          </p:txBody>
        </p:sp>
        <p:sp>
          <p:nvSpPr>
            <p:cNvPr id="12" name="object 12"/>
            <p:cNvSpPr/>
            <p:nvPr/>
          </p:nvSpPr>
          <p:spPr>
            <a:xfrm>
              <a:off x="5084900" y="1602237"/>
              <a:ext cx="1358265" cy="1358265"/>
            </a:xfrm>
            <a:custGeom>
              <a:avLst/>
              <a:gdLst/>
              <a:ahLst/>
              <a:cxnLst/>
              <a:rect l="l" t="t" r="r" b="b"/>
              <a:pathLst>
                <a:path w="1358264" h="1358264">
                  <a:moveTo>
                    <a:pt x="0" y="678899"/>
                  </a:moveTo>
                  <a:lnTo>
                    <a:pt x="1704" y="630415"/>
                  </a:lnTo>
                  <a:lnTo>
                    <a:pt x="6741" y="582851"/>
                  </a:lnTo>
                  <a:lnTo>
                    <a:pt x="14996" y="536322"/>
                  </a:lnTo>
                  <a:lnTo>
                    <a:pt x="26354" y="490943"/>
                  </a:lnTo>
                  <a:lnTo>
                    <a:pt x="40700" y="446828"/>
                  </a:lnTo>
                  <a:lnTo>
                    <a:pt x="57919" y="404093"/>
                  </a:lnTo>
                  <a:lnTo>
                    <a:pt x="77896" y="362852"/>
                  </a:lnTo>
                  <a:lnTo>
                    <a:pt x="100516" y="323221"/>
                  </a:lnTo>
                  <a:lnTo>
                    <a:pt x="125665" y="285314"/>
                  </a:lnTo>
                  <a:lnTo>
                    <a:pt x="153227" y="249247"/>
                  </a:lnTo>
                  <a:lnTo>
                    <a:pt x="183088" y="215133"/>
                  </a:lnTo>
                  <a:lnTo>
                    <a:pt x="215133" y="183088"/>
                  </a:lnTo>
                  <a:lnTo>
                    <a:pt x="249247" y="153227"/>
                  </a:lnTo>
                  <a:lnTo>
                    <a:pt x="285314" y="125665"/>
                  </a:lnTo>
                  <a:lnTo>
                    <a:pt x="323221" y="100516"/>
                  </a:lnTo>
                  <a:lnTo>
                    <a:pt x="362852" y="77896"/>
                  </a:lnTo>
                  <a:lnTo>
                    <a:pt x="404093" y="57919"/>
                  </a:lnTo>
                  <a:lnTo>
                    <a:pt x="446828" y="40700"/>
                  </a:lnTo>
                  <a:lnTo>
                    <a:pt x="490943" y="26354"/>
                  </a:lnTo>
                  <a:lnTo>
                    <a:pt x="536322" y="14996"/>
                  </a:lnTo>
                  <a:lnTo>
                    <a:pt x="582851" y="6741"/>
                  </a:lnTo>
                  <a:lnTo>
                    <a:pt x="630415" y="1704"/>
                  </a:lnTo>
                  <a:lnTo>
                    <a:pt x="678899" y="0"/>
                  </a:lnTo>
                  <a:lnTo>
                    <a:pt x="727794" y="1761"/>
                  </a:lnTo>
                  <a:lnTo>
                    <a:pt x="776152" y="6998"/>
                  </a:lnTo>
                  <a:lnTo>
                    <a:pt x="823801" y="15641"/>
                  </a:lnTo>
                  <a:lnTo>
                    <a:pt x="870572" y="27617"/>
                  </a:lnTo>
                  <a:lnTo>
                    <a:pt x="916291" y="42857"/>
                  </a:lnTo>
                  <a:lnTo>
                    <a:pt x="960789" y="61288"/>
                  </a:lnTo>
                  <a:lnTo>
                    <a:pt x="1003893" y="82841"/>
                  </a:lnTo>
                  <a:lnTo>
                    <a:pt x="1045433" y="107444"/>
                  </a:lnTo>
                  <a:lnTo>
                    <a:pt x="1085237" y="135026"/>
                  </a:lnTo>
                  <a:lnTo>
                    <a:pt x="1123135" y="165517"/>
                  </a:lnTo>
                  <a:lnTo>
                    <a:pt x="1158954" y="198845"/>
                  </a:lnTo>
                  <a:lnTo>
                    <a:pt x="1192282" y="234664"/>
                  </a:lnTo>
                  <a:lnTo>
                    <a:pt x="1222773" y="272562"/>
                  </a:lnTo>
                  <a:lnTo>
                    <a:pt x="1250355" y="312366"/>
                  </a:lnTo>
                  <a:lnTo>
                    <a:pt x="1274958" y="353906"/>
                  </a:lnTo>
                  <a:lnTo>
                    <a:pt x="1296511" y="397010"/>
                  </a:lnTo>
                  <a:lnTo>
                    <a:pt x="1314942" y="441508"/>
                  </a:lnTo>
                  <a:lnTo>
                    <a:pt x="1330182" y="487227"/>
                  </a:lnTo>
                  <a:lnTo>
                    <a:pt x="1342158" y="533998"/>
                  </a:lnTo>
                  <a:lnTo>
                    <a:pt x="1350800" y="581647"/>
                  </a:lnTo>
                  <a:lnTo>
                    <a:pt x="1356038" y="630005"/>
                  </a:lnTo>
                  <a:lnTo>
                    <a:pt x="1357799" y="678899"/>
                  </a:lnTo>
                  <a:lnTo>
                    <a:pt x="1356095" y="727384"/>
                  </a:lnTo>
                  <a:lnTo>
                    <a:pt x="1351058" y="774948"/>
                  </a:lnTo>
                  <a:lnTo>
                    <a:pt x="1342803" y="821477"/>
                  </a:lnTo>
                  <a:lnTo>
                    <a:pt x="1331445" y="866856"/>
                  </a:lnTo>
                  <a:lnTo>
                    <a:pt x="1317099" y="910971"/>
                  </a:lnTo>
                  <a:lnTo>
                    <a:pt x="1299880" y="953706"/>
                  </a:lnTo>
                  <a:lnTo>
                    <a:pt x="1279903" y="994947"/>
                  </a:lnTo>
                  <a:lnTo>
                    <a:pt x="1257283" y="1034578"/>
                  </a:lnTo>
                  <a:lnTo>
                    <a:pt x="1232134" y="1072485"/>
                  </a:lnTo>
                  <a:lnTo>
                    <a:pt x="1204572" y="1108552"/>
                  </a:lnTo>
                  <a:lnTo>
                    <a:pt x="1174711" y="1142666"/>
                  </a:lnTo>
                  <a:lnTo>
                    <a:pt x="1142666" y="1174711"/>
                  </a:lnTo>
                  <a:lnTo>
                    <a:pt x="1108552" y="1204572"/>
                  </a:lnTo>
                  <a:lnTo>
                    <a:pt x="1072485" y="1232134"/>
                  </a:lnTo>
                  <a:lnTo>
                    <a:pt x="1034578" y="1257283"/>
                  </a:lnTo>
                  <a:lnTo>
                    <a:pt x="994947" y="1279903"/>
                  </a:lnTo>
                  <a:lnTo>
                    <a:pt x="953706" y="1299880"/>
                  </a:lnTo>
                  <a:lnTo>
                    <a:pt x="910971" y="1317099"/>
                  </a:lnTo>
                  <a:lnTo>
                    <a:pt x="866856" y="1331445"/>
                  </a:lnTo>
                  <a:lnTo>
                    <a:pt x="821477" y="1342803"/>
                  </a:lnTo>
                  <a:lnTo>
                    <a:pt x="774948" y="1351058"/>
                  </a:lnTo>
                  <a:lnTo>
                    <a:pt x="727384" y="1356095"/>
                  </a:lnTo>
                  <a:lnTo>
                    <a:pt x="678899" y="1357799"/>
                  </a:lnTo>
                  <a:lnTo>
                    <a:pt x="630415" y="1356095"/>
                  </a:lnTo>
                  <a:lnTo>
                    <a:pt x="582851" y="1351058"/>
                  </a:lnTo>
                  <a:lnTo>
                    <a:pt x="536322" y="1342803"/>
                  </a:lnTo>
                  <a:lnTo>
                    <a:pt x="490943" y="1331445"/>
                  </a:lnTo>
                  <a:lnTo>
                    <a:pt x="446828" y="1317099"/>
                  </a:lnTo>
                  <a:lnTo>
                    <a:pt x="404093" y="1299880"/>
                  </a:lnTo>
                  <a:lnTo>
                    <a:pt x="362852" y="1279903"/>
                  </a:lnTo>
                  <a:lnTo>
                    <a:pt x="323221" y="1257283"/>
                  </a:lnTo>
                  <a:lnTo>
                    <a:pt x="285314" y="1232134"/>
                  </a:lnTo>
                  <a:lnTo>
                    <a:pt x="249247" y="1204572"/>
                  </a:lnTo>
                  <a:lnTo>
                    <a:pt x="215133" y="1174711"/>
                  </a:lnTo>
                  <a:lnTo>
                    <a:pt x="183088" y="1142666"/>
                  </a:lnTo>
                  <a:lnTo>
                    <a:pt x="153227" y="1108552"/>
                  </a:lnTo>
                  <a:lnTo>
                    <a:pt x="125665" y="1072485"/>
                  </a:lnTo>
                  <a:lnTo>
                    <a:pt x="100516" y="1034578"/>
                  </a:lnTo>
                  <a:lnTo>
                    <a:pt x="77896" y="994947"/>
                  </a:lnTo>
                  <a:lnTo>
                    <a:pt x="57919" y="953706"/>
                  </a:lnTo>
                  <a:lnTo>
                    <a:pt x="40700" y="910971"/>
                  </a:lnTo>
                  <a:lnTo>
                    <a:pt x="26354" y="866856"/>
                  </a:lnTo>
                  <a:lnTo>
                    <a:pt x="14996" y="821477"/>
                  </a:lnTo>
                  <a:lnTo>
                    <a:pt x="6741" y="774948"/>
                  </a:lnTo>
                  <a:lnTo>
                    <a:pt x="1704" y="727384"/>
                  </a:lnTo>
                  <a:lnTo>
                    <a:pt x="0" y="678899"/>
                  </a:lnTo>
                  <a:close/>
                </a:path>
              </a:pathLst>
            </a:custGeom>
            <a:ln w="9524">
              <a:solidFill>
                <a:srgbClr val="FAD050"/>
              </a:solidFill>
            </a:ln>
          </p:spPr>
          <p:txBody>
            <a:bodyPr wrap="square" lIns="0" tIns="0" rIns="0" bIns="0" rtlCol="0"/>
            <a:lstStyle/>
            <a:p>
              <a:endParaRPr/>
            </a:p>
          </p:txBody>
        </p:sp>
      </p:grpSp>
      <p:sp>
        <p:nvSpPr>
          <p:cNvPr id="13" name="object 13"/>
          <p:cNvSpPr txBox="1"/>
          <p:nvPr/>
        </p:nvSpPr>
        <p:spPr>
          <a:xfrm>
            <a:off x="5355042" y="1943204"/>
            <a:ext cx="901065" cy="665480"/>
          </a:xfrm>
          <a:prstGeom prst="rect">
            <a:avLst/>
          </a:prstGeom>
        </p:spPr>
        <p:txBody>
          <a:bodyPr vert="horz" wrap="square" lIns="0" tIns="12700" rIns="0" bIns="0" rtlCol="0">
            <a:spAutoFit/>
          </a:bodyPr>
          <a:lstStyle/>
          <a:p>
            <a:pPr marL="12700">
              <a:lnSpc>
                <a:spcPct val="100000"/>
              </a:lnSpc>
              <a:spcBef>
                <a:spcPts val="100"/>
              </a:spcBef>
            </a:pPr>
            <a:r>
              <a:rPr sz="4200" b="1" spc="-25" dirty="0">
                <a:solidFill>
                  <a:srgbClr val="FFFFFF"/>
                </a:solidFill>
                <a:latin typeface="Archivo Narrow"/>
                <a:cs typeface="Archivo Narrow"/>
              </a:rPr>
              <a:t>50%</a:t>
            </a:r>
            <a:endParaRPr sz="4200">
              <a:latin typeface="Archivo Narrow"/>
              <a:cs typeface="Archivo Narrow"/>
            </a:endParaRPr>
          </a:p>
        </p:txBody>
      </p:sp>
      <p:grpSp>
        <p:nvGrpSpPr>
          <p:cNvPr id="14" name="object 14"/>
          <p:cNvGrpSpPr/>
          <p:nvPr/>
        </p:nvGrpSpPr>
        <p:grpSpPr>
          <a:xfrm>
            <a:off x="5080137" y="3358246"/>
            <a:ext cx="1367790" cy="1367790"/>
            <a:chOff x="5080137" y="3358246"/>
            <a:chExt cx="1367790" cy="1367790"/>
          </a:xfrm>
        </p:grpSpPr>
        <p:sp>
          <p:nvSpPr>
            <p:cNvPr id="15" name="object 15"/>
            <p:cNvSpPr/>
            <p:nvPr/>
          </p:nvSpPr>
          <p:spPr>
            <a:xfrm>
              <a:off x="5084900" y="3363009"/>
              <a:ext cx="1358265" cy="1358265"/>
            </a:xfrm>
            <a:custGeom>
              <a:avLst/>
              <a:gdLst/>
              <a:ahLst/>
              <a:cxnLst/>
              <a:rect l="l" t="t" r="r" b="b"/>
              <a:pathLst>
                <a:path w="1358264" h="1358264">
                  <a:moveTo>
                    <a:pt x="678899" y="1357799"/>
                  </a:moveTo>
                  <a:lnTo>
                    <a:pt x="630415" y="1356095"/>
                  </a:lnTo>
                  <a:lnTo>
                    <a:pt x="582851" y="1351058"/>
                  </a:lnTo>
                  <a:lnTo>
                    <a:pt x="536322" y="1342803"/>
                  </a:lnTo>
                  <a:lnTo>
                    <a:pt x="490943" y="1331445"/>
                  </a:lnTo>
                  <a:lnTo>
                    <a:pt x="446828" y="1317099"/>
                  </a:lnTo>
                  <a:lnTo>
                    <a:pt x="404093" y="1299880"/>
                  </a:lnTo>
                  <a:lnTo>
                    <a:pt x="362852" y="1279903"/>
                  </a:lnTo>
                  <a:lnTo>
                    <a:pt x="323221" y="1257283"/>
                  </a:lnTo>
                  <a:lnTo>
                    <a:pt x="285314" y="1232134"/>
                  </a:lnTo>
                  <a:lnTo>
                    <a:pt x="249247" y="1204572"/>
                  </a:lnTo>
                  <a:lnTo>
                    <a:pt x="215133" y="1174711"/>
                  </a:lnTo>
                  <a:lnTo>
                    <a:pt x="183088" y="1142666"/>
                  </a:lnTo>
                  <a:lnTo>
                    <a:pt x="153227" y="1108552"/>
                  </a:lnTo>
                  <a:lnTo>
                    <a:pt x="125665" y="1072485"/>
                  </a:lnTo>
                  <a:lnTo>
                    <a:pt x="100516" y="1034578"/>
                  </a:lnTo>
                  <a:lnTo>
                    <a:pt x="77896" y="994947"/>
                  </a:lnTo>
                  <a:lnTo>
                    <a:pt x="57919" y="953706"/>
                  </a:lnTo>
                  <a:lnTo>
                    <a:pt x="40700" y="910971"/>
                  </a:lnTo>
                  <a:lnTo>
                    <a:pt x="26354" y="866856"/>
                  </a:lnTo>
                  <a:lnTo>
                    <a:pt x="14996" y="821477"/>
                  </a:lnTo>
                  <a:lnTo>
                    <a:pt x="6741" y="774948"/>
                  </a:lnTo>
                  <a:lnTo>
                    <a:pt x="1704" y="727384"/>
                  </a:lnTo>
                  <a:lnTo>
                    <a:pt x="0" y="678899"/>
                  </a:lnTo>
                  <a:lnTo>
                    <a:pt x="1704" y="630415"/>
                  </a:lnTo>
                  <a:lnTo>
                    <a:pt x="6741" y="582851"/>
                  </a:lnTo>
                  <a:lnTo>
                    <a:pt x="14996" y="536322"/>
                  </a:lnTo>
                  <a:lnTo>
                    <a:pt x="26354" y="490942"/>
                  </a:lnTo>
                  <a:lnTo>
                    <a:pt x="40700" y="446828"/>
                  </a:lnTo>
                  <a:lnTo>
                    <a:pt x="57919" y="404093"/>
                  </a:lnTo>
                  <a:lnTo>
                    <a:pt x="77896" y="362852"/>
                  </a:lnTo>
                  <a:lnTo>
                    <a:pt x="100516" y="323221"/>
                  </a:lnTo>
                  <a:lnTo>
                    <a:pt x="125665" y="285314"/>
                  </a:lnTo>
                  <a:lnTo>
                    <a:pt x="153227" y="249247"/>
                  </a:lnTo>
                  <a:lnTo>
                    <a:pt x="183088" y="215133"/>
                  </a:lnTo>
                  <a:lnTo>
                    <a:pt x="215133" y="183088"/>
                  </a:lnTo>
                  <a:lnTo>
                    <a:pt x="249247" y="153227"/>
                  </a:lnTo>
                  <a:lnTo>
                    <a:pt x="285314" y="125665"/>
                  </a:lnTo>
                  <a:lnTo>
                    <a:pt x="323221" y="100516"/>
                  </a:lnTo>
                  <a:lnTo>
                    <a:pt x="362852" y="77896"/>
                  </a:lnTo>
                  <a:lnTo>
                    <a:pt x="404093" y="57919"/>
                  </a:lnTo>
                  <a:lnTo>
                    <a:pt x="446828" y="40700"/>
                  </a:lnTo>
                  <a:lnTo>
                    <a:pt x="490943" y="26354"/>
                  </a:lnTo>
                  <a:lnTo>
                    <a:pt x="536322" y="14996"/>
                  </a:lnTo>
                  <a:lnTo>
                    <a:pt x="582851" y="6741"/>
                  </a:lnTo>
                  <a:lnTo>
                    <a:pt x="630415" y="1704"/>
                  </a:lnTo>
                  <a:lnTo>
                    <a:pt x="678899" y="0"/>
                  </a:lnTo>
                  <a:lnTo>
                    <a:pt x="726213" y="1704"/>
                  </a:lnTo>
                  <a:lnTo>
                    <a:pt x="727268" y="1704"/>
                  </a:lnTo>
                  <a:lnTo>
                    <a:pt x="776152" y="6998"/>
                  </a:lnTo>
                  <a:lnTo>
                    <a:pt x="823801" y="15641"/>
                  </a:lnTo>
                  <a:lnTo>
                    <a:pt x="870572" y="27617"/>
                  </a:lnTo>
                  <a:lnTo>
                    <a:pt x="916291" y="42857"/>
                  </a:lnTo>
                  <a:lnTo>
                    <a:pt x="960789" y="61288"/>
                  </a:lnTo>
                  <a:lnTo>
                    <a:pt x="1003893" y="82841"/>
                  </a:lnTo>
                  <a:lnTo>
                    <a:pt x="1045433" y="107444"/>
                  </a:lnTo>
                  <a:lnTo>
                    <a:pt x="1085237" y="135026"/>
                  </a:lnTo>
                  <a:lnTo>
                    <a:pt x="1123135" y="165517"/>
                  </a:lnTo>
                  <a:lnTo>
                    <a:pt x="1158954" y="198845"/>
                  </a:lnTo>
                  <a:lnTo>
                    <a:pt x="1192282" y="234664"/>
                  </a:lnTo>
                  <a:lnTo>
                    <a:pt x="1222773" y="272562"/>
                  </a:lnTo>
                  <a:lnTo>
                    <a:pt x="1250355" y="312366"/>
                  </a:lnTo>
                  <a:lnTo>
                    <a:pt x="1274958" y="353906"/>
                  </a:lnTo>
                  <a:lnTo>
                    <a:pt x="1296511" y="397010"/>
                  </a:lnTo>
                  <a:lnTo>
                    <a:pt x="1314942" y="441508"/>
                  </a:lnTo>
                  <a:lnTo>
                    <a:pt x="1330182" y="487227"/>
                  </a:lnTo>
                  <a:lnTo>
                    <a:pt x="1342158" y="533998"/>
                  </a:lnTo>
                  <a:lnTo>
                    <a:pt x="1350800" y="581647"/>
                  </a:lnTo>
                  <a:lnTo>
                    <a:pt x="1356038" y="630005"/>
                  </a:lnTo>
                  <a:lnTo>
                    <a:pt x="1357799" y="678899"/>
                  </a:lnTo>
                  <a:lnTo>
                    <a:pt x="1356095" y="727384"/>
                  </a:lnTo>
                  <a:lnTo>
                    <a:pt x="1351058" y="774948"/>
                  </a:lnTo>
                  <a:lnTo>
                    <a:pt x="1342803" y="821477"/>
                  </a:lnTo>
                  <a:lnTo>
                    <a:pt x="1331445" y="866856"/>
                  </a:lnTo>
                  <a:lnTo>
                    <a:pt x="1317099" y="910971"/>
                  </a:lnTo>
                  <a:lnTo>
                    <a:pt x="1299880" y="953706"/>
                  </a:lnTo>
                  <a:lnTo>
                    <a:pt x="1279903" y="994947"/>
                  </a:lnTo>
                  <a:lnTo>
                    <a:pt x="1257283" y="1034578"/>
                  </a:lnTo>
                  <a:lnTo>
                    <a:pt x="1232134" y="1072485"/>
                  </a:lnTo>
                  <a:lnTo>
                    <a:pt x="1204572" y="1108552"/>
                  </a:lnTo>
                  <a:lnTo>
                    <a:pt x="1174711" y="1142666"/>
                  </a:lnTo>
                  <a:lnTo>
                    <a:pt x="1142666" y="1174711"/>
                  </a:lnTo>
                  <a:lnTo>
                    <a:pt x="1108552" y="1204572"/>
                  </a:lnTo>
                  <a:lnTo>
                    <a:pt x="1072485" y="1232134"/>
                  </a:lnTo>
                  <a:lnTo>
                    <a:pt x="1034578" y="1257283"/>
                  </a:lnTo>
                  <a:lnTo>
                    <a:pt x="994947" y="1279903"/>
                  </a:lnTo>
                  <a:lnTo>
                    <a:pt x="953706" y="1299880"/>
                  </a:lnTo>
                  <a:lnTo>
                    <a:pt x="910971" y="1317099"/>
                  </a:lnTo>
                  <a:lnTo>
                    <a:pt x="866856" y="1331445"/>
                  </a:lnTo>
                  <a:lnTo>
                    <a:pt x="821477" y="1342803"/>
                  </a:lnTo>
                  <a:lnTo>
                    <a:pt x="774948" y="1351058"/>
                  </a:lnTo>
                  <a:lnTo>
                    <a:pt x="727384" y="1356095"/>
                  </a:lnTo>
                  <a:lnTo>
                    <a:pt x="678899" y="1357799"/>
                  </a:lnTo>
                  <a:close/>
                </a:path>
              </a:pathLst>
            </a:custGeom>
            <a:solidFill>
              <a:srgbClr val="F9791F"/>
            </a:solidFill>
          </p:spPr>
          <p:txBody>
            <a:bodyPr wrap="square" lIns="0" tIns="0" rIns="0" bIns="0" rtlCol="0"/>
            <a:lstStyle/>
            <a:p>
              <a:endParaRPr/>
            </a:p>
          </p:txBody>
        </p:sp>
        <p:sp>
          <p:nvSpPr>
            <p:cNvPr id="16" name="object 16"/>
            <p:cNvSpPr/>
            <p:nvPr/>
          </p:nvSpPr>
          <p:spPr>
            <a:xfrm>
              <a:off x="5084900" y="3363009"/>
              <a:ext cx="1358265" cy="1358265"/>
            </a:xfrm>
            <a:custGeom>
              <a:avLst/>
              <a:gdLst/>
              <a:ahLst/>
              <a:cxnLst/>
              <a:rect l="l" t="t" r="r" b="b"/>
              <a:pathLst>
                <a:path w="1358264" h="1358264">
                  <a:moveTo>
                    <a:pt x="0" y="678899"/>
                  </a:moveTo>
                  <a:lnTo>
                    <a:pt x="1704" y="630415"/>
                  </a:lnTo>
                  <a:lnTo>
                    <a:pt x="6741" y="582851"/>
                  </a:lnTo>
                  <a:lnTo>
                    <a:pt x="14996" y="536322"/>
                  </a:lnTo>
                  <a:lnTo>
                    <a:pt x="26354" y="490942"/>
                  </a:lnTo>
                  <a:lnTo>
                    <a:pt x="40700" y="446828"/>
                  </a:lnTo>
                  <a:lnTo>
                    <a:pt x="57919" y="404093"/>
                  </a:lnTo>
                  <a:lnTo>
                    <a:pt x="77896" y="362852"/>
                  </a:lnTo>
                  <a:lnTo>
                    <a:pt x="100516" y="323221"/>
                  </a:lnTo>
                  <a:lnTo>
                    <a:pt x="125665" y="285314"/>
                  </a:lnTo>
                  <a:lnTo>
                    <a:pt x="153227" y="249247"/>
                  </a:lnTo>
                  <a:lnTo>
                    <a:pt x="183088" y="215133"/>
                  </a:lnTo>
                  <a:lnTo>
                    <a:pt x="215133" y="183088"/>
                  </a:lnTo>
                  <a:lnTo>
                    <a:pt x="249247" y="153227"/>
                  </a:lnTo>
                  <a:lnTo>
                    <a:pt x="285314" y="125665"/>
                  </a:lnTo>
                  <a:lnTo>
                    <a:pt x="323221" y="100516"/>
                  </a:lnTo>
                  <a:lnTo>
                    <a:pt x="362852" y="77896"/>
                  </a:lnTo>
                  <a:lnTo>
                    <a:pt x="404093" y="57919"/>
                  </a:lnTo>
                  <a:lnTo>
                    <a:pt x="446828" y="40700"/>
                  </a:lnTo>
                  <a:lnTo>
                    <a:pt x="490943" y="26354"/>
                  </a:lnTo>
                  <a:lnTo>
                    <a:pt x="536322" y="14996"/>
                  </a:lnTo>
                  <a:lnTo>
                    <a:pt x="582851" y="6741"/>
                  </a:lnTo>
                  <a:lnTo>
                    <a:pt x="630415" y="1704"/>
                  </a:lnTo>
                  <a:lnTo>
                    <a:pt x="678899" y="0"/>
                  </a:lnTo>
                  <a:lnTo>
                    <a:pt x="727794" y="1761"/>
                  </a:lnTo>
                  <a:lnTo>
                    <a:pt x="776152" y="6998"/>
                  </a:lnTo>
                  <a:lnTo>
                    <a:pt x="823801" y="15641"/>
                  </a:lnTo>
                  <a:lnTo>
                    <a:pt x="870572" y="27617"/>
                  </a:lnTo>
                  <a:lnTo>
                    <a:pt x="916291" y="42857"/>
                  </a:lnTo>
                  <a:lnTo>
                    <a:pt x="960789" y="61288"/>
                  </a:lnTo>
                  <a:lnTo>
                    <a:pt x="1003893" y="82841"/>
                  </a:lnTo>
                  <a:lnTo>
                    <a:pt x="1045433" y="107444"/>
                  </a:lnTo>
                  <a:lnTo>
                    <a:pt x="1085237" y="135026"/>
                  </a:lnTo>
                  <a:lnTo>
                    <a:pt x="1123135" y="165517"/>
                  </a:lnTo>
                  <a:lnTo>
                    <a:pt x="1158954" y="198845"/>
                  </a:lnTo>
                  <a:lnTo>
                    <a:pt x="1192282" y="234664"/>
                  </a:lnTo>
                  <a:lnTo>
                    <a:pt x="1222773" y="272562"/>
                  </a:lnTo>
                  <a:lnTo>
                    <a:pt x="1250355" y="312366"/>
                  </a:lnTo>
                  <a:lnTo>
                    <a:pt x="1274958" y="353906"/>
                  </a:lnTo>
                  <a:lnTo>
                    <a:pt x="1296511" y="397010"/>
                  </a:lnTo>
                  <a:lnTo>
                    <a:pt x="1314942" y="441508"/>
                  </a:lnTo>
                  <a:lnTo>
                    <a:pt x="1330182" y="487227"/>
                  </a:lnTo>
                  <a:lnTo>
                    <a:pt x="1342158" y="533998"/>
                  </a:lnTo>
                  <a:lnTo>
                    <a:pt x="1350800" y="581647"/>
                  </a:lnTo>
                  <a:lnTo>
                    <a:pt x="1356038" y="630005"/>
                  </a:lnTo>
                  <a:lnTo>
                    <a:pt x="1357799" y="678899"/>
                  </a:lnTo>
                  <a:lnTo>
                    <a:pt x="1356095" y="727384"/>
                  </a:lnTo>
                  <a:lnTo>
                    <a:pt x="1351058" y="774948"/>
                  </a:lnTo>
                  <a:lnTo>
                    <a:pt x="1342803" y="821477"/>
                  </a:lnTo>
                  <a:lnTo>
                    <a:pt x="1331445" y="866856"/>
                  </a:lnTo>
                  <a:lnTo>
                    <a:pt x="1317099" y="910971"/>
                  </a:lnTo>
                  <a:lnTo>
                    <a:pt x="1299880" y="953706"/>
                  </a:lnTo>
                  <a:lnTo>
                    <a:pt x="1279903" y="994947"/>
                  </a:lnTo>
                  <a:lnTo>
                    <a:pt x="1257283" y="1034578"/>
                  </a:lnTo>
                  <a:lnTo>
                    <a:pt x="1232134" y="1072485"/>
                  </a:lnTo>
                  <a:lnTo>
                    <a:pt x="1204572" y="1108552"/>
                  </a:lnTo>
                  <a:lnTo>
                    <a:pt x="1174711" y="1142666"/>
                  </a:lnTo>
                  <a:lnTo>
                    <a:pt x="1142666" y="1174711"/>
                  </a:lnTo>
                  <a:lnTo>
                    <a:pt x="1108552" y="1204572"/>
                  </a:lnTo>
                  <a:lnTo>
                    <a:pt x="1072485" y="1232134"/>
                  </a:lnTo>
                  <a:lnTo>
                    <a:pt x="1034578" y="1257283"/>
                  </a:lnTo>
                  <a:lnTo>
                    <a:pt x="994947" y="1279903"/>
                  </a:lnTo>
                  <a:lnTo>
                    <a:pt x="953706" y="1299880"/>
                  </a:lnTo>
                  <a:lnTo>
                    <a:pt x="910971" y="1317099"/>
                  </a:lnTo>
                  <a:lnTo>
                    <a:pt x="866856" y="1331445"/>
                  </a:lnTo>
                  <a:lnTo>
                    <a:pt x="821477" y="1342803"/>
                  </a:lnTo>
                  <a:lnTo>
                    <a:pt x="774948" y="1351058"/>
                  </a:lnTo>
                  <a:lnTo>
                    <a:pt x="727384" y="1356095"/>
                  </a:lnTo>
                  <a:lnTo>
                    <a:pt x="678899" y="1357799"/>
                  </a:lnTo>
                  <a:lnTo>
                    <a:pt x="630415" y="1356095"/>
                  </a:lnTo>
                  <a:lnTo>
                    <a:pt x="582851" y="1351058"/>
                  </a:lnTo>
                  <a:lnTo>
                    <a:pt x="536322" y="1342803"/>
                  </a:lnTo>
                  <a:lnTo>
                    <a:pt x="490943" y="1331445"/>
                  </a:lnTo>
                  <a:lnTo>
                    <a:pt x="446828" y="1317099"/>
                  </a:lnTo>
                  <a:lnTo>
                    <a:pt x="404093" y="1299880"/>
                  </a:lnTo>
                  <a:lnTo>
                    <a:pt x="362852" y="1279903"/>
                  </a:lnTo>
                  <a:lnTo>
                    <a:pt x="323221" y="1257283"/>
                  </a:lnTo>
                  <a:lnTo>
                    <a:pt x="285314" y="1232134"/>
                  </a:lnTo>
                  <a:lnTo>
                    <a:pt x="249247" y="1204572"/>
                  </a:lnTo>
                  <a:lnTo>
                    <a:pt x="215133" y="1174711"/>
                  </a:lnTo>
                  <a:lnTo>
                    <a:pt x="183088" y="1142666"/>
                  </a:lnTo>
                  <a:lnTo>
                    <a:pt x="153227" y="1108552"/>
                  </a:lnTo>
                  <a:lnTo>
                    <a:pt x="125665" y="1072485"/>
                  </a:lnTo>
                  <a:lnTo>
                    <a:pt x="100516" y="1034578"/>
                  </a:lnTo>
                  <a:lnTo>
                    <a:pt x="77896" y="994947"/>
                  </a:lnTo>
                  <a:lnTo>
                    <a:pt x="57919" y="953706"/>
                  </a:lnTo>
                  <a:lnTo>
                    <a:pt x="40700" y="910971"/>
                  </a:lnTo>
                  <a:lnTo>
                    <a:pt x="26354" y="866856"/>
                  </a:lnTo>
                  <a:lnTo>
                    <a:pt x="14996" y="821477"/>
                  </a:lnTo>
                  <a:lnTo>
                    <a:pt x="6741" y="774948"/>
                  </a:lnTo>
                  <a:lnTo>
                    <a:pt x="1704" y="727384"/>
                  </a:lnTo>
                  <a:lnTo>
                    <a:pt x="0" y="678899"/>
                  </a:lnTo>
                  <a:close/>
                </a:path>
              </a:pathLst>
            </a:custGeom>
            <a:ln w="9524">
              <a:solidFill>
                <a:srgbClr val="FFAB40"/>
              </a:solidFill>
            </a:ln>
          </p:spPr>
          <p:txBody>
            <a:bodyPr wrap="square" lIns="0" tIns="0" rIns="0" bIns="0" rtlCol="0"/>
            <a:lstStyle/>
            <a:p>
              <a:endParaRPr/>
            </a:p>
          </p:txBody>
        </p:sp>
      </p:grpSp>
      <p:sp>
        <p:nvSpPr>
          <p:cNvPr id="17" name="object 17"/>
          <p:cNvSpPr txBox="1"/>
          <p:nvPr/>
        </p:nvSpPr>
        <p:spPr>
          <a:xfrm>
            <a:off x="5389919" y="3719477"/>
            <a:ext cx="859155" cy="635000"/>
          </a:xfrm>
          <a:prstGeom prst="rect">
            <a:avLst/>
          </a:prstGeom>
        </p:spPr>
        <p:txBody>
          <a:bodyPr vert="horz" wrap="square" lIns="0" tIns="12700" rIns="0" bIns="0" rtlCol="0">
            <a:spAutoFit/>
          </a:bodyPr>
          <a:lstStyle/>
          <a:p>
            <a:pPr marL="12700">
              <a:lnSpc>
                <a:spcPct val="100000"/>
              </a:lnSpc>
              <a:spcBef>
                <a:spcPts val="100"/>
              </a:spcBef>
            </a:pPr>
            <a:r>
              <a:rPr sz="4000" b="1" spc="-25" dirty="0">
                <a:solidFill>
                  <a:srgbClr val="FFFFFF"/>
                </a:solidFill>
                <a:latin typeface="Archivo Narrow"/>
                <a:cs typeface="Archivo Narrow"/>
              </a:rPr>
              <a:t>60%</a:t>
            </a:r>
            <a:endParaRPr sz="4000">
              <a:latin typeface="Archivo Narrow"/>
              <a:cs typeface="Archivo Narrow"/>
            </a:endParaRPr>
          </a:p>
        </p:txBody>
      </p:sp>
      <p:sp>
        <p:nvSpPr>
          <p:cNvPr id="18" name="object 18"/>
          <p:cNvSpPr txBox="1"/>
          <p:nvPr/>
        </p:nvSpPr>
        <p:spPr>
          <a:xfrm>
            <a:off x="6714049" y="3681128"/>
            <a:ext cx="1320800" cy="709295"/>
          </a:xfrm>
          <a:prstGeom prst="rect">
            <a:avLst/>
          </a:prstGeom>
        </p:spPr>
        <p:txBody>
          <a:bodyPr vert="horz" wrap="square" lIns="0" tIns="12700" rIns="0" bIns="0" rtlCol="0">
            <a:spAutoFit/>
          </a:bodyPr>
          <a:lstStyle/>
          <a:p>
            <a:pPr marL="12700" marR="5080">
              <a:lnSpc>
                <a:spcPct val="114999"/>
              </a:lnSpc>
              <a:spcBef>
                <a:spcPts val="100"/>
              </a:spcBef>
            </a:pPr>
            <a:r>
              <a:rPr sz="1300" b="0" dirty="0">
                <a:latin typeface="Inter Medium"/>
                <a:cs typeface="Inter Medium"/>
              </a:rPr>
              <a:t>…</a:t>
            </a:r>
            <a:r>
              <a:rPr sz="1300" b="0" dirty="0">
                <a:solidFill>
                  <a:srgbClr val="E6000D"/>
                </a:solidFill>
                <a:latin typeface="Inter Medium"/>
                <a:cs typeface="Inter Medium"/>
              </a:rPr>
              <a:t>rising</a:t>
            </a:r>
            <a:r>
              <a:rPr sz="1300" b="0" spc="100" dirty="0">
                <a:solidFill>
                  <a:srgbClr val="E6000D"/>
                </a:solidFill>
                <a:latin typeface="Inter Medium"/>
                <a:cs typeface="Inter Medium"/>
              </a:rPr>
              <a:t> </a:t>
            </a:r>
            <a:r>
              <a:rPr sz="1300" b="0" spc="-10" dirty="0">
                <a:latin typeface="Inter Medium"/>
                <a:cs typeface="Inter Medium"/>
              </a:rPr>
              <a:t>another </a:t>
            </a:r>
            <a:r>
              <a:rPr sz="1300" b="0" dirty="0">
                <a:latin typeface="Inter Medium"/>
                <a:cs typeface="Inter Medium"/>
              </a:rPr>
              <a:t>10%</a:t>
            </a:r>
            <a:r>
              <a:rPr sz="1300" b="0" spc="114" dirty="0">
                <a:latin typeface="Inter Medium"/>
                <a:cs typeface="Inter Medium"/>
              </a:rPr>
              <a:t> </a:t>
            </a:r>
            <a:r>
              <a:rPr sz="1300" b="0" spc="-10" dirty="0">
                <a:latin typeface="Inter Medium"/>
                <a:cs typeface="Inter Medium"/>
              </a:rPr>
              <a:t>across </a:t>
            </a:r>
            <a:r>
              <a:rPr sz="1300" b="0" dirty="0">
                <a:solidFill>
                  <a:srgbClr val="E6000D"/>
                </a:solidFill>
                <a:latin typeface="Inter Medium"/>
                <a:cs typeface="Inter Medium"/>
              </a:rPr>
              <a:t>minority</a:t>
            </a:r>
            <a:r>
              <a:rPr sz="1300" b="0" spc="-40" dirty="0">
                <a:solidFill>
                  <a:srgbClr val="E6000D"/>
                </a:solidFill>
                <a:latin typeface="Inter Medium"/>
                <a:cs typeface="Inter Medium"/>
              </a:rPr>
              <a:t> </a:t>
            </a:r>
            <a:r>
              <a:rPr sz="1300" b="0" spc="-10" dirty="0">
                <a:solidFill>
                  <a:srgbClr val="E6000D"/>
                </a:solidFill>
                <a:latin typeface="Inter Medium"/>
                <a:cs typeface="Inter Medium"/>
              </a:rPr>
              <a:t>groups</a:t>
            </a:r>
            <a:r>
              <a:rPr sz="1300" b="0" spc="-10" dirty="0">
                <a:latin typeface="Inter Medium"/>
                <a:cs typeface="Inter Medium"/>
              </a:rPr>
              <a:t>.</a:t>
            </a:r>
            <a:endParaRPr sz="1300">
              <a:latin typeface="Inter Medium"/>
              <a:cs typeface="Inter Medium"/>
            </a:endParaRPr>
          </a:p>
        </p:txBody>
      </p:sp>
      <p:sp>
        <p:nvSpPr>
          <p:cNvPr id="19" name="object 19"/>
          <p:cNvSpPr/>
          <p:nvPr/>
        </p:nvSpPr>
        <p:spPr>
          <a:xfrm>
            <a:off x="5282024" y="81224"/>
            <a:ext cx="3862070" cy="223520"/>
          </a:xfrm>
          <a:custGeom>
            <a:avLst/>
            <a:gdLst/>
            <a:ahLst/>
            <a:cxnLst/>
            <a:rect l="l" t="t" r="r" b="b"/>
            <a:pathLst>
              <a:path w="3862070" h="223520">
                <a:moveTo>
                  <a:pt x="3861975" y="223199"/>
                </a:moveTo>
                <a:lnTo>
                  <a:pt x="0" y="223199"/>
                </a:lnTo>
                <a:lnTo>
                  <a:pt x="0" y="0"/>
                </a:lnTo>
                <a:lnTo>
                  <a:pt x="3861975" y="0"/>
                </a:lnTo>
                <a:lnTo>
                  <a:pt x="3861975" y="223199"/>
                </a:lnTo>
                <a:close/>
              </a:path>
            </a:pathLst>
          </a:custGeom>
          <a:solidFill>
            <a:srgbClr val="2E45B8"/>
          </a:solidFill>
        </p:spPr>
        <p:txBody>
          <a:bodyPr wrap="square" lIns="0" tIns="0" rIns="0" bIns="0" rtlCol="0"/>
          <a:lstStyle/>
          <a:p>
            <a:endParaRPr/>
          </a:p>
        </p:txBody>
      </p:sp>
      <p:sp>
        <p:nvSpPr>
          <p:cNvPr id="20" name="object 20"/>
          <p:cNvSpPr txBox="1"/>
          <p:nvPr/>
        </p:nvSpPr>
        <p:spPr>
          <a:xfrm>
            <a:off x="5433148" y="83541"/>
            <a:ext cx="3595370" cy="197490"/>
          </a:xfrm>
          <a:prstGeom prst="rect">
            <a:avLst/>
          </a:prstGeom>
        </p:spPr>
        <p:txBody>
          <a:bodyPr vert="horz" wrap="square" lIns="0" tIns="12700" rIns="0" bIns="0" rtlCol="0">
            <a:spAutoFit/>
          </a:bodyPr>
          <a:lstStyle/>
          <a:p>
            <a:pPr marL="12700">
              <a:lnSpc>
                <a:spcPct val="100000"/>
              </a:lnSpc>
              <a:spcBef>
                <a:spcPts val="100"/>
              </a:spcBef>
            </a:pPr>
            <a:r>
              <a:rPr sz="1200" b="1" spc="-100" dirty="0">
                <a:solidFill>
                  <a:srgbClr val="FFFFFF"/>
                </a:solidFill>
                <a:latin typeface="Inter" panose="02000503000000020004" pitchFamily="2" charset="0"/>
                <a:ea typeface="Inter" panose="02000503000000020004" pitchFamily="2" charset="0"/>
                <a:cs typeface="Tahoma"/>
              </a:rPr>
              <a:t>1.</a:t>
            </a:r>
            <a:r>
              <a:rPr sz="1200" b="1" spc="-85" dirty="0">
                <a:solidFill>
                  <a:srgbClr val="FFFFFF"/>
                </a:solidFill>
                <a:latin typeface="Inter" panose="02000503000000020004" pitchFamily="2" charset="0"/>
                <a:ea typeface="Inter" panose="02000503000000020004" pitchFamily="2" charset="0"/>
                <a:cs typeface="Tahoma"/>
              </a:rPr>
              <a:t> </a:t>
            </a:r>
            <a:r>
              <a:rPr sz="1200" b="1" spc="-60" dirty="0">
                <a:solidFill>
                  <a:srgbClr val="FFFFFF"/>
                </a:solidFill>
                <a:latin typeface="Inter" panose="02000503000000020004" pitchFamily="2" charset="0"/>
                <a:ea typeface="Inter" panose="02000503000000020004" pitchFamily="2" charset="0"/>
                <a:cs typeface="Tahoma"/>
              </a:rPr>
              <a:t>View</a:t>
            </a:r>
            <a:r>
              <a:rPr sz="1200" b="1" spc="-80" dirty="0">
                <a:solidFill>
                  <a:srgbClr val="FFFFFF"/>
                </a:solidFill>
                <a:latin typeface="Inter" panose="02000503000000020004" pitchFamily="2" charset="0"/>
                <a:ea typeface="Inter" panose="02000503000000020004" pitchFamily="2" charset="0"/>
                <a:cs typeface="Tahoma"/>
              </a:rPr>
              <a:t> </a:t>
            </a:r>
            <a:r>
              <a:rPr sz="1200" b="1" spc="-85" dirty="0">
                <a:solidFill>
                  <a:srgbClr val="FFFFFF"/>
                </a:solidFill>
                <a:latin typeface="Inter" panose="02000503000000020004" pitchFamily="2" charset="0"/>
                <a:ea typeface="Inter" panose="02000503000000020004" pitchFamily="2" charset="0"/>
                <a:cs typeface="Tahoma"/>
              </a:rPr>
              <a:t>beneﬁts</a:t>
            </a:r>
            <a:r>
              <a:rPr sz="1200" b="1" spc="-80" dirty="0">
                <a:solidFill>
                  <a:srgbClr val="FFFFFF"/>
                </a:solidFill>
                <a:latin typeface="Inter" panose="02000503000000020004" pitchFamily="2" charset="0"/>
                <a:ea typeface="Inter" panose="02000503000000020004" pitchFamily="2" charset="0"/>
                <a:cs typeface="Tahoma"/>
              </a:rPr>
              <a:t> </a:t>
            </a:r>
            <a:r>
              <a:rPr sz="1200" b="1" spc="-100" dirty="0">
                <a:solidFill>
                  <a:srgbClr val="FFFFFF"/>
                </a:solidFill>
                <a:latin typeface="Inter" panose="02000503000000020004" pitchFamily="2" charset="0"/>
                <a:ea typeface="Inter" panose="02000503000000020004" pitchFamily="2" charset="0"/>
                <a:cs typeface="Tahoma"/>
              </a:rPr>
              <a:t>as</a:t>
            </a:r>
            <a:r>
              <a:rPr sz="1200" b="1" spc="-80" dirty="0">
                <a:solidFill>
                  <a:srgbClr val="FFFFFF"/>
                </a:solidFill>
                <a:latin typeface="Inter" panose="02000503000000020004" pitchFamily="2" charset="0"/>
                <a:ea typeface="Inter" panose="02000503000000020004" pitchFamily="2" charset="0"/>
                <a:cs typeface="Tahoma"/>
              </a:rPr>
              <a:t> </a:t>
            </a:r>
            <a:r>
              <a:rPr sz="1200" b="1" spc="-95" dirty="0">
                <a:solidFill>
                  <a:srgbClr val="FFFFFF"/>
                </a:solidFill>
                <a:latin typeface="Inter" panose="02000503000000020004" pitchFamily="2" charset="0"/>
                <a:ea typeface="Inter" panose="02000503000000020004" pitchFamily="2" charset="0"/>
                <a:cs typeface="Tahoma"/>
              </a:rPr>
              <a:t>a</a:t>
            </a:r>
            <a:r>
              <a:rPr sz="1200" b="1" spc="-85" dirty="0">
                <a:solidFill>
                  <a:srgbClr val="FFFFFF"/>
                </a:solidFill>
                <a:latin typeface="Inter" panose="02000503000000020004" pitchFamily="2" charset="0"/>
                <a:ea typeface="Inter" panose="02000503000000020004" pitchFamily="2" charset="0"/>
                <a:cs typeface="Tahoma"/>
              </a:rPr>
              <a:t> </a:t>
            </a:r>
            <a:r>
              <a:rPr sz="1200" b="1" spc="-70" dirty="0">
                <a:solidFill>
                  <a:srgbClr val="FFFFFF"/>
                </a:solidFill>
                <a:latin typeface="Inter" panose="02000503000000020004" pitchFamily="2" charset="0"/>
                <a:ea typeface="Inter" panose="02000503000000020004" pitchFamily="2" charset="0"/>
                <a:cs typeface="Tahoma"/>
              </a:rPr>
              <a:t>driver</a:t>
            </a:r>
            <a:r>
              <a:rPr sz="1200" b="1" spc="-90" dirty="0">
                <a:solidFill>
                  <a:srgbClr val="FFFFFF"/>
                </a:solidFill>
                <a:latin typeface="Inter" panose="02000503000000020004" pitchFamily="2" charset="0"/>
                <a:ea typeface="Inter" panose="02000503000000020004" pitchFamily="2" charset="0"/>
                <a:cs typeface="Tahoma"/>
              </a:rPr>
              <a:t> </a:t>
            </a:r>
            <a:r>
              <a:rPr sz="1200" b="1" spc="-65" dirty="0">
                <a:solidFill>
                  <a:srgbClr val="FFFFFF"/>
                </a:solidFill>
                <a:latin typeface="Inter" panose="02000503000000020004" pitchFamily="2" charset="0"/>
                <a:ea typeface="Inter" panose="02000503000000020004" pitchFamily="2" charset="0"/>
                <a:cs typeface="Tahoma"/>
              </a:rPr>
              <a:t>of</a:t>
            </a:r>
            <a:r>
              <a:rPr sz="1200" b="1" spc="-85" dirty="0">
                <a:solidFill>
                  <a:srgbClr val="FFFFFF"/>
                </a:solidFill>
                <a:latin typeface="Inter" panose="02000503000000020004" pitchFamily="2" charset="0"/>
                <a:ea typeface="Inter" panose="02000503000000020004" pitchFamily="2" charset="0"/>
                <a:cs typeface="Tahoma"/>
              </a:rPr>
              <a:t> </a:t>
            </a:r>
            <a:r>
              <a:rPr sz="1200" b="1" spc="-80" dirty="0">
                <a:solidFill>
                  <a:srgbClr val="FFFFFF"/>
                </a:solidFill>
                <a:latin typeface="Inter" panose="02000503000000020004" pitchFamily="2" charset="0"/>
                <a:ea typeface="Inter" panose="02000503000000020004" pitchFamily="2" charset="0"/>
                <a:cs typeface="Tahoma"/>
              </a:rPr>
              <a:t>competitive</a:t>
            </a:r>
            <a:r>
              <a:rPr sz="1200" b="1" spc="-85" dirty="0">
                <a:solidFill>
                  <a:srgbClr val="FFFFFF"/>
                </a:solidFill>
                <a:latin typeface="Inter" panose="02000503000000020004" pitchFamily="2" charset="0"/>
                <a:ea typeface="Inter" panose="02000503000000020004" pitchFamily="2" charset="0"/>
                <a:cs typeface="Tahoma"/>
              </a:rPr>
              <a:t> </a:t>
            </a:r>
            <a:r>
              <a:rPr sz="1200" b="1" spc="-55" dirty="0">
                <a:solidFill>
                  <a:srgbClr val="FFFFFF"/>
                </a:solidFill>
                <a:latin typeface="Inter" panose="02000503000000020004" pitchFamily="2" charset="0"/>
                <a:ea typeface="Inter" panose="02000503000000020004" pitchFamily="2" charset="0"/>
                <a:cs typeface="Tahoma"/>
              </a:rPr>
              <a:t>advantage</a:t>
            </a:r>
            <a:endParaRPr sz="1200" dirty="0">
              <a:latin typeface="Inter" panose="02000503000000020004" pitchFamily="2" charset="0"/>
              <a:ea typeface="Inter" panose="02000503000000020004" pitchFamily="2" charset="0"/>
              <a:cs typeface="Tahom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8397216" y="4550615"/>
            <a:ext cx="746784" cy="377000"/>
          </a:xfrm>
          <a:prstGeom prst="rect">
            <a:avLst/>
          </a:prstGeom>
        </p:spPr>
      </p:pic>
      <p:sp>
        <p:nvSpPr>
          <p:cNvPr id="3" name="object 3"/>
          <p:cNvSpPr txBox="1">
            <a:spLocks noGrp="1"/>
          </p:cNvSpPr>
          <p:nvPr>
            <p:ph type="title"/>
          </p:nvPr>
        </p:nvSpPr>
        <p:spPr>
          <a:xfrm>
            <a:off x="576173" y="448652"/>
            <a:ext cx="5278120" cy="787400"/>
          </a:xfrm>
          <a:prstGeom prst="rect">
            <a:avLst/>
          </a:prstGeom>
        </p:spPr>
        <p:txBody>
          <a:bodyPr vert="horz" wrap="square" lIns="0" tIns="12700" rIns="0" bIns="0" rtlCol="0">
            <a:spAutoFit/>
          </a:bodyPr>
          <a:lstStyle/>
          <a:p>
            <a:pPr marL="12700" marR="5080">
              <a:lnSpc>
                <a:spcPct val="100000"/>
              </a:lnSpc>
              <a:spcBef>
                <a:spcPts val="100"/>
              </a:spcBef>
            </a:pPr>
            <a:r>
              <a:rPr dirty="0"/>
              <a:t>Beneﬁts should be seen as investments </a:t>
            </a:r>
            <a:r>
              <a:rPr spc="-25" dirty="0"/>
              <a:t>in </a:t>
            </a:r>
            <a:r>
              <a:rPr dirty="0"/>
              <a:t>competitive</a:t>
            </a:r>
            <a:r>
              <a:rPr spc="-40" dirty="0"/>
              <a:t> </a:t>
            </a:r>
            <a:r>
              <a:rPr dirty="0"/>
              <a:t>advantage,</a:t>
            </a:r>
            <a:r>
              <a:rPr spc="-40" dirty="0"/>
              <a:t> </a:t>
            </a:r>
            <a:r>
              <a:rPr dirty="0"/>
              <a:t>not</a:t>
            </a:r>
            <a:r>
              <a:rPr spc="-35" dirty="0"/>
              <a:t> </a:t>
            </a:r>
            <a:r>
              <a:rPr spc="-10" dirty="0"/>
              <a:t>cost-drivers</a:t>
            </a:r>
          </a:p>
        </p:txBody>
      </p:sp>
      <p:sp>
        <p:nvSpPr>
          <p:cNvPr id="4" name="object 4"/>
          <p:cNvSpPr txBox="1">
            <a:spLocks noGrp="1"/>
          </p:cNvSpPr>
          <p:nvPr>
            <p:ph type="body" idx="1"/>
          </p:nvPr>
        </p:nvSpPr>
        <p:spPr>
          <a:prstGeom prst="rect">
            <a:avLst/>
          </a:prstGeom>
        </p:spPr>
        <p:txBody>
          <a:bodyPr vert="horz" wrap="square" lIns="0" tIns="12700" rIns="0" bIns="0" rtlCol="0">
            <a:spAutoFit/>
          </a:bodyPr>
          <a:lstStyle/>
          <a:p>
            <a:pPr marL="12700">
              <a:lnSpc>
                <a:spcPct val="100000"/>
              </a:lnSpc>
              <a:spcBef>
                <a:spcPts val="100"/>
              </a:spcBef>
            </a:pPr>
            <a:r>
              <a:rPr dirty="0"/>
              <a:t>Benefits</a:t>
            </a:r>
            <a:r>
              <a:rPr spc="-45" dirty="0"/>
              <a:t> </a:t>
            </a:r>
            <a:r>
              <a:rPr dirty="0"/>
              <a:t>offer</a:t>
            </a:r>
            <a:r>
              <a:rPr spc="-45" dirty="0"/>
              <a:t> </a:t>
            </a:r>
            <a:r>
              <a:rPr dirty="0"/>
              <a:t>an</a:t>
            </a:r>
            <a:r>
              <a:rPr spc="-45" dirty="0"/>
              <a:t> </a:t>
            </a:r>
            <a:r>
              <a:rPr dirty="0"/>
              <a:t>opportunity</a:t>
            </a:r>
            <a:r>
              <a:rPr spc="-40" dirty="0"/>
              <a:t> </a:t>
            </a:r>
            <a:r>
              <a:rPr dirty="0"/>
              <a:t>to</a:t>
            </a:r>
            <a:r>
              <a:rPr spc="-45" dirty="0"/>
              <a:t> </a:t>
            </a:r>
            <a:r>
              <a:rPr spc="-20" dirty="0"/>
              <a:t>differentiate</a:t>
            </a:r>
            <a:r>
              <a:rPr spc="-45" dirty="0"/>
              <a:t> </a:t>
            </a:r>
            <a:r>
              <a:rPr dirty="0"/>
              <a:t>from</a:t>
            </a:r>
            <a:r>
              <a:rPr spc="-45" dirty="0"/>
              <a:t> </a:t>
            </a:r>
            <a:r>
              <a:rPr spc="-10" dirty="0"/>
              <a:t>competitors</a:t>
            </a:r>
          </a:p>
          <a:p>
            <a:pPr>
              <a:lnSpc>
                <a:spcPct val="100000"/>
              </a:lnSpc>
              <a:spcBef>
                <a:spcPts val="1075"/>
              </a:spcBef>
            </a:pPr>
            <a:endParaRPr spc="-10" dirty="0"/>
          </a:p>
          <a:p>
            <a:pPr marL="12700" marR="5080">
              <a:lnSpc>
                <a:spcPct val="114999"/>
              </a:lnSpc>
            </a:pPr>
            <a:r>
              <a:rPr spc="-10" dirty="0">
                <a:solidFill>
                  <a:srgbClr val="000000"/>
                </a:solidFill>
              </a:rPr>
              <a:t>Attractive</a:t>
            </a:r>
            <a:r>
              <a:rPr spc="-60" dirty="0">
                <a:solidFill>
                  <a:srgbClr val="000000"/>
                </a:solidFill>
              </a:rPr>
              <a:t> </a:t>
            </a:r>
            <a:r>
              <a:rPr dirty="0">
                <a:solidFill>
                  <a:srgbClr val="000000"/>
                </a:solidFill>
              </a:rPr>
              <a:t>benefits</a:t>
            </a:r>
            <a:r>
              <a:rPr spc="-55" dirty="0">
                <a:solidFill>
                  <a:srgbClr val="000000"/>
                </a:solidFill>
              </a:rPr>
              <a:t> </a:t>
            </a:r>
            <a:r>
              <a:rPr dirty="0">
                <a:solidFill>
                  <a:srgbClr val="000000"/>
                </a:solidFill>
              </a:rPr>
              <a:t>can</a:t>
            </a:r>
            <a:r>
              <a:rPr spc="-55" dirty="0">
                <a:solidFill>
                  <a:srgbClr val="000000"/>
                </a:solidFill>
              </a:rPr>
              <a:t> </a:t>
            </a:r>
            <a:r>
              <a:rPr dirty="0">
                <a:solidFill>
                  <a:srgbClr val="000000"/>
                </a:solidFill>
              </a:rPr>
              <a:t>help</a:t>
            </a:r>
            <a:r>
              <a:rPr spc="-55" dirty="0">
                <a:solidFill>
                  <a:srgbClr val="000000"/>
                </a:solidFill>
              </a:rPr>
              <a:t> </a:t>
            </a:r>
            <a:r>
              <a:rPr dirty="0">
                <a:solidFill>
                  <a:srgbClr val="000000"/>
                </a:solidFill>
              </a:rPr>
              <a:t>employers</a:t>
            </a:r>
            <a:r>
              <a:rPr spc="-60" dirty="0">
                <a:solidFill>
                  <a:srgbClr val="000000"/>
                </a:solidFill>
              </a:rPr>
              <a:t> </a:t>
            </a:r>
            <a:r>
              <a:rPr dirty="0">
                <a:solidFill>
                  <a:srgbClr val="000000"/>
                </a:solidFill>
              </a:rPr>
              <a:t>not</a:t>
            </a:r>
            <a:r>
              <a:rPr spc="-55" dirty="0">
                <a:solidFill>
                  <a:srgbClr val="000000"/>
                </a:solidFill>
              </a:rPr>
              <a:t> </a:t>
            </a:r>
            <a:r>
              <a:rPr dirty="0">
                <a:solidFill>
                  <a:srgbClr val="000000"/>
                </a:solidFill>
              </a:rPr>
              <a:t>only</a:t>
            </a:r>
            <a:r>
              <a:rPr spc="-55" dirty="0">
                <a:solidFill>
                  <a:srgbClr val="000000"/>
                </a:solidFill>
              </a:rPr>
              <a:t> </a:t>
            </a:r>
            <a:r>
              <a:rPr dirty="0">
                <a:solidFill>
                  <a:srgbClr val="000000"/>
                </a:solidFill>
              </a:rPr>
              <a:t>retain</a:t>
            </a:r>
            <a:r>
              <a:rPr spc="-55" dirty="0">
                <a:solidFill>
                  <a:srgbClr val="000000"/>
                </a:solidFill>
              </a:rPr>
              <a:t> </a:t>
            </a:r>
            <a:r>
              <a:rPr dirty="0">
                <a:solidFill>
                  <a:srgbClr val="000000"/>
                </a:solidFill>
              </a:rPr>
              <a:t>their</a:t>
            </a:r>
            <a:r>
              <a:rPr spc="-55" dirty="0">
                <a:solidFill>
                  <a:srgbClr val="000000"/>
                </a:solidFill>
              </a:rPr>
              <a:t> </a:t>
            </a:r>
            <a:r>
              <a:rPr dirty="0">
                <a:solidFill>
                  <a:srgbClr val="000000"/>
                </a:solidFill>
              </a:rPr>
              <a:t>top</a:t>
            </a:r>
            <a:r>
              <a:rPr spc="-60" dirty="0">
                <a:solidFill>
                  <a:srgbClr val="000000"/>
                </a:solidFill>
              </a:rPr>
              <a:t> </a:t>
            </a:r>
            <a:r>
              <a:rPr dirty="0">
                <a:solidFill>
                  <a:srgbClr val="000000"/>
                </a:solidFill>
              </a:rPr>
              <a:t>talent,</a:t>
            </a:r>
            <a:r>
              <a:rPr spc="-30" dirty="0">
                <a:solidFill>
                  <a:srgbClr val="000000"/>
                </a:solidFill>
              </a:rPr>
              <a:t> </a:t>
            </a:r>
            <a:r>
              <a:rPr dirty="0">
                <a:solidFill>
                  <a:srgbClr val="000000"/>
                </a:solidFill>
              </a:rPr>
              <a:t>but</a:t>
            </a:r>
            <a:r>
              <a:rPr spc="-55" dirty="0">
                <a:solidFill>
                  <a:srgbClr val="000000"/>
                </a:solidFill>
              </a:rPr>
              <a:t> </a:t>
            </a:r>
            <a:r>
              <a:rPr spc="-20" dirty="0">
                <a:solidFill>
                  <a:srgbClr val="000000"/>
                </a:solidFill>
              </a:rPr>
              <a:t>also </a:t>
            </a:r>
            <a:r>
              <a:rPr dirty="0">
                <a:solidFill>
                  <a:srgbClr val="F8791F"/>
                </a:solidFill>
              </a:rPr>
              <a:t>gain</a:t>
            </a:r>
            <a:r>
              <a:rPr spc="-35" dirty="0">
                <a:solidFill>
                  <a:srgbClr val="F8791F"/>
                </a:solidFill>
              </a:rPr>
              <a:t> </a:t>
            </a:r>
            <a:r>
              <a:rPr dirty="0">
                <a:solidFill>
                  <a:srgbClr val="F8791F"/>
                </a:solidFill>
              </a:rPr>
              <a:t>a</a:t>
            </a:r>
            <a:r>
              <a:rPr spc="-35" dirty="0">
                <a:solidFill>
                  <a:srgbClr val="F8791F"/>
                </a:solidFill>
              </a:rPr>
              <a:t> </a:t>
            </a:r>
            <a:r>
              <a:rPr spc="-10" dirty="0">
                <a:solidFill>
                  <a:srgbClr val="F8791F"/>
                </a:solidFill>
              </a:rPr>
              <a:t>competitive</a:t>
            </a:r>
            <a:r>
              <a:rPr spc="-30" dirty="0">
                <a:solidFill>
                  <a:srgbClr val="F8791F"/>
                </a:solidFill>
              </a:rPr>
              <a:t> </a:t>
            </a:r>
            <a:r>
              <a:rPr dirty="0">
                <a:solidFill>
                  <a:srgbClr val="F8791F"/>
                </a:solidFill>
              </a:rPr>
              <a:t>advantage </a:t>
            </a:r>
            <a:r>
              <a:rPr dirty="0">
                <a:solidFill>
                  <a:srgbClr val="000000"/>
                </a:solidFill>
              </a:rPr>
              <a:t>by</a:t>
            </a:r>
            <a:r>
              <a:rPr spc="-35" dirty="0">
                <a:solidFill>
                  <a:srgbClr val="000000"/>
                </a:solidFill>
              </a:rPr>
              <a:t> </a:t>
            </a:r>
            <a:r>
              <a:rPr dirty="0">
                <a:solidFill>
                  <a:srgbClr val="000000"/>
                </a:solidFill>
              </a:rPr>
              <a:t>capitalizing</a:t>
            </a:r>
            <a:r>
              <a:rPr spc="-25" dirty="0">
                <a:solidFill>
                  <a:srgbClr val="000000"/>
                </a:solidFill>
              </a:rPr>
              <a:t> </a:t>
            </a:r>
            <a:r>
              <a:rPr dirty="0">
                <a:solidFill>
                  <a:srgbClr val="000000"/>
                </a:solidFill>
              </a:rPr>
              <a:t>on</a:t>
            </a:r>
            <a:r>
              <a:rPr spc="-35" dirty="0">
                <a:solidFill>
                  <a:srgbClr val="000000"/>
                </a:solidFill>
              </a:rPr>
              <a:t> </a:t>
            </a:r>
            <a:r>
              <a:rPr dirty="0">
                <a:solidFill>
                  <a:srgbClr val="000000"/>
                </a:solidFill>
              </a:rPr>
              <a:t>the</a:t>
            </a:r>
            <a:r>
              <a:rPr spc="-35" dirty="0">
                <a:solidFill>
                  <a:srgbClr val="000000"/>
                </a:solidFill>
              </a:rPr>
              <a:t> </a:t>
            </a:r>
            <a:r>
              <a:rPr spc="-10" dirty="0">
                <a:solidFill>
                  <a:srgbClr val="000000"/>
                </a:solidFill>
              </a:rPr>
              <a:t>opportunities</a:t>
            </a:r>
            <a:r>
              <a:rPr spc="-30" dirty="0">
                <a:solidFill>
                  <a:srgbClr val="000000"/>
                </a:solidFill>
              </a:rPr>
              <a:t> </a:t>
            </a:r>
            <a:r>
              <a:rPr dirty="0">
                <a:solidFill>
                  <a:srgbClr val="000000"/>
                </a:solidFill>
              </a:rPr>
              <a:t>to</a:t>
            </a:r>
            <a:r>
              <a:rPr spc="-35" dirty="0">
                <a:solidFill>
                  <a:srgbClr val="000000"/>
                </a:solidFill>
              </a:rPr>
              <a:t> </a:t>
            </a:r>
            <a:r>
              <a:rPr spc="-20" dirty="0">
                <a:solidFill>
                  <a:srgbClr val="000000"/>
                </a:solidFill>
              </a:rPr>
              <a:t>attract</a:t>
            </a:r>
            <a:r>
              <a:rPr spc="-35" dirty="0">
                <a:solidFill>
                  <a:srgbClr val="000000"/>
                </a:solidFill>
              </a:rPr>
              <a:t> </a:t>
            </a:r>
            <a:r>
              <a:rPr spc="-25" dirty="0">
                <a:solidFill>
                  <a:srgbClr val="000000"/>
                </a:solidFill>
              </a:rPr>
              <a:t>the </a:t>
            </a:r>
            <a:r>
              <a:rPr dirty="0">
                <a:solidFill>
                  <a:srgbClr val="000000"/>
                </a:solidFill>
              </a:rPr>
              <a:t>best</a:t>
            </a:r>
            <a:r>
              <a:rPr spc="-50" dirty="0">
                <a:solidFill>
                  <a:srgbClr val="000000"/>
                </a:solidFill>
              </a:rPr>
              <a:t> </a:t>
            </a:r>
            <a:r>
              <a:rPr dirty="0">
                <a:solidFill>
                  <a:srgbClr val="000000"/>
                </a:solidFill>
              </a:rPr>
              <a:t>and</a:t>
            </a:r>
            <a:r>
              <a:rPr spc="-45" dirty="0">
                <a:solidFill>
                  <a:srgbClr val="000000"/>
                </a:solidFill>
              </a:rPr>
              <a:t> </a:t>
            </a:r>
            <a:r>
              <a:rPr dirty="0">
                <a:solidFill>
                  <a:srgbClr val="000000"/>
                </a:solidFill>
              </a:rPr>
              <a:t>the</a:t>
            </a:r>
            <a:r>
              <a:rPr spc="-50" dirty="0">
                <a:solidFill>
                  <a:srgbClr val="000000"/>
                </a:solidFill>
              </a:rPr>
              <a:t> </a:t>
            </a:r>
            <a:r>
              <a:rPr spc="-10" dirty="0">
                <a:solidFill>
                  <a:srgbClr val="000000"/>
                </a:solidFill>
              </a:rPr>
              <a:t>brightest</a:t>
            </a:r>
            <a:r>
              <a:rPr spc="-45" dirty="0">
                <a:solidFill>
                  <a:srgbClr val="000000"/>
                </a:solidFill>
              </a:rPr>
              <a:t> </a:t>
            </a:r>
            <a:r>
              <a:rPr dirty="0">
                <a:solidFill>
                  <a:srgbClr val="000000"/>
                </a:solidFill>
              </a:rPr>
              <a:t>with</a:t>
            </a:r>
            <a:r>
              <a:rPr spc="-45" dirty="0">
                <a:solidFill>
                  <a:srgbClr val="000000"/>
                </a:solidFill>
              </a:rPr>
              <a:t> </a:t>
            </a:r>
            <a:r>
              <a:rPr spc="-20" dirty="0">
                <a:solidFill>
                  <a:srgbClr val="000000"/>
                </a:solidFill>
              </a:rPr>
              <a:t>better</a:t>
            </a:r>
            <a:r>
              <a:rPr spc="-50" dirty="0">
                <a:solidFill>
                  <a:srgbClr val="000000"/>
                </a:solidFill>
              </a:rPr>
              <a:t> </a:t>
            </a:r>
            <a:r>
              <a:rPr spc="-10" dirty="0">
                <a:solidFill>
                  <a:srgbClr val="000000"/>
                </a:solidFill>
              </a:rPr>
              <a:t>calibrated</a:t>
            </a:r>
            <a:r>
              <a:rPr spc="-45" dirty="0">
                <a:solidFill>
                  <a:srgbClr val="000000"/>
                </a:solidFill>
              </a:rPr>
              <a:t> </a:t>
            </a:r>
            <a:r>
              <a:rPr dirty="0">
                <a:solidFill>
                  <a:srgbClr val="000000"/>
                </a:solidFill>
              </a:rPr>
              <a:t>or</a:t>
            </a:r>
            <a:r>
              <a:rPr spc="-45" dirty="0">
                <a:solidFill>
                  <a:srgbClr val="000000"/>
                </a:solidFill>
              </a:rPr>
              <a:t> </a:t>
            </a:r>
            <a:r>
              <a:rPr dirty="0">
                <a:solidFill>
                  <a:srgbClr val="000000"/>
                </a:solidFill>
              </a:rPr>
              <a:t>personalized</a:t>
            </a:r>
            <a:r>
              <a:rPr spc="-50" dirty="0">
                <a:solidFill>
                  <a:srgbClr val="000000"/>
                </a:solidFill>
              </a:rPr>
              <a:t> </a:t>
            </a:r>
            <a:r>
              <a:rPr dirty="0">
                <a:solidFill>
                  <a:srgbClr val="000000"/>
                </a:solidFill>
              </a:rPr>
              <a:t>benefit</a:t>
            </a:r>
            <a:r>
              <a:rPr spc="-45" dirty="0">
                <a:solidFill>
                  <a:srgbClr val="000000"/>
                </a:solidFill>
              </a:rPr>
              <a:t> </a:t>
            </a:r>
            <a:r>
              <a:rPr spc="-10" dirty="0">
                <a:solidFill>
                  <a:srgbClr val="000000"/>
                </a:solidFill>
              </a:rPr>
              <a:t>packages.</a:t>
            </a:r>
          </a:p>
          <a:p>
            <a:pPr marL="12700">
              <a:lnSpc>
                <a:spcPct val="100000"/>
              </a:lnSpc>
              <a:spcBef>
                <a:spcPts val="1435"/>
              </a:spcBef>
            </a:pPr>
            <a:r>
              <a:rPr spc="-10" dirty="0">
                <a:solidFill>
                  <a:srgbClr val="000000"/>
                </a:solidFill>
              </a:rPr>
              <a:t>Strong</a:t>
            </a:r>
            <a:r>
              <a:rPr spc="-40" dirty="0">
                <a:solidFill>
                  <a:srgbClr val="000000"/>
                </a:solidFill>
              </a:rPr>
              <a:t> </a:t>
            </a:r>
            <a:r>
              <a:rPr dirty="0">
                <a:solidFill>
                  <a:srgbClr val="000000"/>
                </a:solidFill>
              </a:rPr>
              <a:t>benefits</a:t>
            </a:r>
            <a:r>
              <a:rPr spc="-35" dirty="0">
                <a:solidFill>
                  <a:srgbClr val="000000"/>
                </a:solidFill>
              </a:rPr>
              <a:t> </a:t>
            </a:r>
            <a:r>
              <a:rPr dirty="0">
                <a:solidFill>
                  <a:srgbClr val="000000"/>
                </a:solidFill>
              </a:rPr>
              <a:t>can</a:t>
            </a:r>
            <a:r>
              <a:rPr spc="-35" dirty="0">
                <a:solidFill>
                  <a:srgbClr val="000000"/>
                </a:solidFill>
              </a:rPr>
              <a:t> </a:t>
            </a:r>
            <a:r>
              <a:rPr spc="-10" dirty="0">
                <a:solidFill>
                  <a:srgbClr val="000000"/>
                </a:solidFill>
              </a:rPr>
              <a:t>drive:</a:t>
            </a:r>
          </a:p>
          <a:p>
            <a:pPr>
              <a:lnSpc>
                <a:spcPct val="100000"/>
              </a:lnSpc>
              <a:spcBef>
                <a:spcPts val="95"/>
              </a:spcBef>
            </a:pPr>
            <a:endParaRPr spc="-10" dirty="0">
              <a:solidFill>
                <a:srgbClr val="000000"/>
              </a:solidFill>
            </a:endParaRPr>
          </a:p>
          <a:p>
            <a:pPr marL="469265" indent="-327660">
              <a:lnSpc>
                <a:spcPct val="100000"/>
              </a:lnSpc>
              <a:buFont typeface="Arial"/>
              <a:buChar char="●"/>
              <a:tabLst>
                <a:tab pos="469265" algn="l"/>
              </a:tabLst>
            </a:pPr>
            <a:r>
              <a:rPr dirty="0">
                <a:solidFill>
                  <a:srgbClr val="000000"/>
                </a:solidFill>
              </a:rPr>
              <a:t>enhanced</a:t>
            </a:r>
            <a:r>
              <a:rPr spc="-25" dirty="0">
                <a:solidFill>
                  <a:srgbClr val="000000"/>
                </a:solidFill>
              </a:rPr>
              <a:t> </a:t>
            </a:r>
            <a:r>
              <a:rPr spc="-10" dirty="0">
                <a:solidFill>
                  <a:srgbClr val="000000"/>
                </a:solidFill>
              </a:rPr>
              <a:t>innovation</a:t>
            </a:r>
            <a:r>
              <a:rPr spc="-20" dirty="0">
                <a:solidFill>
                  <a:srgbClr val="000000"/>
                </a:solidFill>
              </a:rPr>
              <a:t> </a:t>
            </a:r>
            <a:r>
              <a:rPr spc="-10" dirty="0">
                <a:solidFill>
                  <a:srgbClr val="000000"/>
                </a:solidFill>
              </a:rPr>
              <a:t>capacity</a:t>
            </a:r>
          </a:p>
          <a:p>
            <a:pPr marL="469265" indent="-327660">
              <a:lnSpc>
                <a:spcPct val="100000"/>
              </a:lnSpc>
              <a:spcBef>
                <a:spcPts val="235"/>
              </a:spcBef>
              <a:buFont typeface="Arial"/>
              <a:buChar char="●"/>
              <a:tabLst>
                <a:tab pos="469265" algn="l"/>
              </a:tabLst>
            </a:pPr>
            <a:r>
              <a:rPr dirty="0">
                <a:solidFill>
                  <a:srgbClr val="000000"/>
                </a:solidFill>
              </a:rPr>
              <a:t>increased</a:t>
            </a:r>
            <a:r>
              <a:rPr spc="-60" dirty="0">
                <a:solidFill>
                  <a:srgbClr val="000000"/>
                </a:solidFill>
              </a:rPr>
              <a:t> </a:t>
            </a:r>
            <a:r>
              <a:rPr spc="-10" dirty="0">
                <a:solidFill>
                  <a:srgbClr val="000000"/>
                </a:solidFill>
              </a:rPr>
              <a:t>productivity</a:t>
            </a:r>
          </a:p>
          <a:p>
            <a:pPr marL="469265" indent="-327660">
              <a:lnSpc>
                <a:spcPct val="100000"/>
              </a:lnSpc>
              <a:spcBef>
                <a:spcPts val="235"/>
              </a:spcBef>
              <a:buFont typeface="Arial"/>
              <a:buChar char="●"/>
              <a:tabLst>
                <a:tab pos="469265" algn="l"/>
              </a:tabLst>
            </a:pPr>
            <a:r>
              <a:rPr dirty="0">
                <a:solidFill>
                  <a:srgbClr val="000000"/>
                </a:solidFill>
              </a:rPr>
              <a:t>efficiency</a:t>
            </a:r>
            <a:r>
              <a:rPr spc="-40" dirty="0">
                <a:solidFill>
                  <a:srgbClr val="000000"/>
                </a:solidFill>
              </a:rPr>
              <a:t> </a:t>
            </a:r>
            <a:r>
              <a:rPr spc="-10" dirty="0">
                <a:solidFill>
                  <a:srgbClr val="000000"/>
                </a:solidFill>
              </a:rPr>
              <a:t>gains</a:t>
            </a:r>
          </a:p>
        </p:txBody>
      </p:sp>
      <p:pic>
        <p:nvPicPr>
          <p:cNvPr id="5" name="object 5"/>
          <p:cNvPicPr/>
          <p:nvPr/>
        </p:nvPicPr>
        <p:blipFill>
          <a:blip r:embed="rId4" cstate="print"/>
          <a:stretch>
            <a:fillRect/>
          </a:stretch>
        </p:blipFill>
        <p:spPr>
          <a:xfrm>
            <a:off x="5621458" y="2892857"/>
            <a:ext cx="3103167" cy="1848155"/>
          </a:xfrm>
          <a:prstGeom prst="rect">
            <a:avLst/>
          </a:prstGeom>
        </p:spPr>
      </p:pic>
      <p:pic>
        <p:nvPicPr>
          <p:cNvPr id="6" name="object 6"/>
          <p:cNvPicPr/>
          <p:nvPr/>
        </p:nvPicPr>
        <p:blipFill>
          <a:blip r:embed="rId5" cstate="print"/>
          <a:stretch>
            <a:fillRect/>
          </a:stretch>
        </p:blipFill>
        <p:spPr>
          <a:xfrm>
            <a:off x="725793" y="3207309"/>
            <a:ext cx="96599" cy="101699"/>
          </a:xfrm>
          <a:prstGeom prst="rect">
            <a:avLst/>
          </a:prstGeom>
        </p:spPr>
      </p:pic>
      <p:pic>
        <p:nvPicPr>
          <p:cNvPr id="7" name="object 7"/>
          <p:cNvPicPr/>
          <p:nvPr/>
        </p:nvPicPr>
        <p:blipFill>
          <a:blip r:embed="rId5" cstate="print"/>
          <a:stretch>
            <a:fillRect/>
          </a:stretch>
        </p:blipFill>
        <p:spPr>
          <a:xfrm>
            <a:off x="725794" y="3645948"/>
            <a:ext cx="96599" cy="101699"/>
          </a:xfrm>
          <a:prstGeom prst="rect">
            <a:avLst/>
          </a:prstGeom>
        </p:spPr>
      </p:pic>
      <p:pic>
        <p:nvPicPr>
          <p:cNvPr id="8" name="object 8"/>
          <p:cNvPicPr/>
          <p:nvPr/>
        </p:nvPicPr>
        <p:blipFill>
          <a:blip r:embed="rId5" cstate="print"/>
          <a:stretch>
            <a:fillRect/>
          </a:stretch>
        </p:blipFill>
        <p:spPr>
          <a:xfrm>
            <a:off x="725793" y="3427655"/>
            <a:ext cx="96599" cy="101699"/>
          </a:xfrm>
          <a:prstGeom prst="rect">
            <a:avLst/>
          </a:prstGeom>
        </p:spPr>
      </p:pic>
      <p:sp>
        <p:nvSpPr>
          <p:cNvPr id="9" name="object 9"/>
          <p:cNvSpPr/>
          <p:nvPr/>
        </p:nvSpPr>
        <p:spPr>
          <a:xfrm>
            <a:off x="5283728" y="81224"/>
            <a:ext cx="3860800" cy="223520"/>
          </a:xfrm>
          <a:custGeom>
            <a:avLst/>
            <a:gdLst/>
            <a:ahLst/>
            <a:cxnLst/>
            <a:rect l="l" t="t" r="r" b="b"/>
            <a:pathLst>
              <a:path w="3860800" h="223520">
                <a:moveTo>
                  <a:pt x="3860271" y="223199"/>
                </a:moveTo>
                <a:lnTo>
                  <a:pt x="0" y="223199"/>
                </a:lnTo>
                <a:lnTo>
                  <a:pt x="0" y="0"/>
                </a:lnTo>
                <a:lnTo>
                  <a:pt x="3860271" y="0"/>
                </a:lnTo>
                <a:lnTo>
                  <a:pt x="3860271" y="223199"/>
                </a:lnTo>
                <a:close/>
              </a:path>
            </a:pathLst>
          </a:custGeom>
          <a:solidFill>
            <a:srgbClr val="2D45B8"/>
          </a:solidFill>
        </p:spPr>
        <p:txBody>
          <a:bodyPr wrap="square" lIns="0" tIns="0" rIns="0" bIns="0" rtlCol="0"/>
          <a:lstStyle/>
          <a:p>
            <a:endParaRPr/>
          </a:p>
        </p:txBody>
      </p:sp>
      <p:sp>
        <p:nvSpPr>
          <p:cNvPr id="10" name="object 10"/>
          <p:cNvSpPr txBox="1"/>
          <p:nvPr/>
        </p:nvSpPr>
        <p:spPr>
          <a:xfrm>
            <a:off x="5434862" y="83541"/>
            <a:ext cx="3595370" cy="197490"/>
          </a:xfrm>
          <a:prstGeom prst="rect">
            <a:avLst/>
          </a:prstGeom>
        </p:spPr>
        <p:txBody>
          <a:bodyPr vert="horz" wrap="square" lIns="0" tIns="12700" rIns="0" bIns="0" rtlCol="0">
            <a:spAutoFit/>
          </a:bodyPr>
          <a:lstStyle/>
          <a:p>
            <a:pPr marL="12700">
              <a:lnSpc>
                <a:spcPct val="100000"/>
              </a:lnSpc>
              <a:spcBef>
                <a:spcPts val="100"/>
              </a:spcBef>
            </a:pPr>
            <a:r>
              <a:rPr sz="1200" b="1" spc="-100" dirty="0">
                <a:solidFill>
                  <a:srgbClr val="FFFFFF"/>
                </a:solidFill>
                <a:latin typeface="Inter" panose="02000503000000020004" pitchFamily="2" charset="0"/>
                <a:ea typeface="Inter" panose="02000503000000020004" pitchFamily="2" charset="0"/>
                <a:cs typeface="Tahoma"/>
              </a:rPr>
              <a:t>1.</a:t>
            </a:r>
            <a:r>
              <a:rPr sz="1200" b="1" spc="-85" dirty="0">
                <a:solidFill>
                  <a:srgbClr val="FFFFFF"/>
                </a:solidFill>
                <a:latin typeface="Inter" panose="02000503000000020004" pitchFamily="2" charset="0"/>
                <a:ea typeface="Inter" panose="02000503000000020004" pitchFamily="2" charset="0"/>
                <a:cs typeface="Tahoma"/>
              </a:rPr>
              <a:t> </a:t>
            </a:r>
            <a:r>
              <a:rPr sz="1200" b="1" spc="-60" dirty="0">
                <a:solidFill>
                  <a:srgbClr val="FFFFFF"/>
                </a:solidFill>
                <a:latin typeface="Inter" panose="02000503000000020004" pitchFamily="2" charset="0"/>
                <a:ea typeface="Inter" panose="02000503000000020004" pitchFamily="2" charset="0"/>
                <a:cs typeface="Tahoma"/>
              </a:rPr>
              <a:t>View</a:t>
            </a:r>
            <a:r>
              <a:rPr sz="1200" b="1" spc="-80" dirty="0">
                <a:solidFill>
                  <a:srgbClr val="FFFFFF"/>
                </a:solidFill>
                <a:latin typeface="Inter" panose="02000503000000020004" pitchFamily="2" charset="0"/>
                <a:ea typeface="Inter" panose="02000503000000020004" pitchFamily="2" charset="0"/>
                <a:cs typeface="Tahoma"/>
              </a:rPr>
              <a:t> </a:t>
            </a:r>
            <a:r>
              <a:rPr sz="1200" b="1" spc="-85" dirty="0">
                <a:solidFill>
                  <a:srgbClr val="FFFFFF"/>
                </a:solidFill>
                <a:latin typeface="Inter" panose="02000503000000020004" pitchFamily="2" charset="0"/>
                <a:ea typeface="Inter" panose="02000503000000020004" pitchFamily="2" charset="0"/>
                <a:cs typeface="Tahoma"/>
              </a:rPr>
              <a:t>beneﬁts</a:t>
            </a:r>
            <a:r>
              <a:rPr sz="1200" b="1" spc="-80" dirty="0">
                <a:solidFill>
                  <a:srgbClr val="FFFFFF"/>
                </a:solidFill>
                <a:latin typeface="Inter" panose="02000503000000020004" pitchFamily="2" charset="0"/>
                <a:ea typeface="Inter" panose="02000503000000020004" pitchFamily="2" charset="0"/>
                <a:cs typeface="Tahoma"/>
              </a:rPr>
              <a:t> </a:t>
            </a:r>
            <a:r>
              <a:rPr sz="1200" b="1" spc="-100" dirty="0">
                <a:solidFill>
                  <a:srgbClr val="FFFFFF"/>
                </a:solidFill>
                <a:latin typeface="Inter" panose="02000503000000020004" pitchFamily="2" charset="0"/>
                <a:ea typeface="Inter" panose="02000503000000020004" pitchFamily="2" charset="0"/>
                <a:cs typeface="Tahoma"/>
              </a:rPr>
              <a:t>as</a:t>
            </a:r>
            <a:r>
              <a:rPr sz="1200" b="1" spc="-80" dirty="0">
                <a:solidFill>
                  <a:srgbClr val="FFFFFF"/>
                </a:solidFill>
                <a:latin typeface="Inter" panose="02000503000000020004" pitchFamily="2" charset="0"/>
                <a:ea typeface="Inter" panose="02000503000000020004" pitchFamily="2" charset="0"/>
                <a:cs typeface="Tahoma"/>
              </a:rPr>
              <a:t> </a:t>
            </a:r>
            <a:r>
              <a:rPr sz="1200" b="1" spc="-95" dirty="0">
                <a:solidFill>
                  <a:srgbClr val="FFFFFF"/>
                </a:solidFill>
                <a:latin typeface="Inter" panose="02000503000000020004" pitchFamily="2" charset="0"/>
                <a:ea typeface="Inter" panose="02000503000000020004" pitchFamily="2" charset="0"/>
                <a:cs typeface="Tahoma"/>
              </a:rPr>
              <a:t>a</a:t>
            </a:r>
            <a:r>
              <a:rPr sz="1200" b="1" spc="-90" dirty="0">
                <a:solidFill>
                  <a:srgbClr val="FFFFFF"/>
                </a:solidFill>
                <a:latin typeface="Inter" panose="02000503000000020004" pitchFamily="2" charset="0"/>
                <a:ea typeface="Inter" panose="02000503000000020004" pitchFamily="2" charset="0"/>
                <a:cs typeface="Tahoma"/>
              </a:rPr>
              <a:t> </a:t>
            </a:r>
            <a:r>
              <a:rPr sz="1200" b="1" spc="-70" dirty="0">
                <a:solidFill>
                  <a:srgbClr val="FFFFFF"/>
                </a:solidFill>
                <a:latin typeface="Inter" panose="02000503000000020004" pitchFamily="2" charset="0"/>
                <a:ea typeface="Inter" panose="02000503000000020004" pitchFamily="2" charset="0"/>
                <a:cs typeface="Tahoma"/>
              </a:rPr>
              <a:t>driver</a:t>
            </a:r>
            <a:r>
              <a:rPr sz="1200" b="1" spc="-85" dirty="0">
                <a:solidFill>
                  <a:srgbClr val="FFFFFF"/>
                </a:solidFill>
                <a:latin typeface="Inter" panose="02000503000000020004" pitchFamily="2" charset="0"/>
                <a:ea typeface="Inter" panose="02000503000000020004" pitchFamily="2" charset="0"/>
                <a:cs typeface="Tahoma"/>
              </a:rPr>
              <a:t> </a:t>
            </a:r>
            <a:r>
              <a:rPr sz="1200" b="1" spc="-65" dirty="0">
                <a:solidFill>
                  <a:srgbClr val="FFFFFF"/>
                </a:solidFill>
                <a:latin typeface="Inter" panose="02000503000000020004" pitchFamily="2" charset="0"/>
                <a:ea typeface="Inter" panose="02000503000000020004" pitchFamily="2" charset="0"/>
                <a:cs typeface="Tahoma"/>
              </a:rPr>
              <a:t>of</a:t>
            </a:r>
            <a:r>
              <a:rPr sz="1200" b="1" spc="-90" dirty="0">
                <a:solidFill>
                  <a:srgbClr val="FFFFFF"/>
                </a:solidFill>
                <a:latin typeface="Inter" panose="02000503000000020004" pitchFamily="2" charset="0"/>
                <a:ea typeface="Inter" panose="02000503000000020004" pitchFamily="2" charset="0"/>
                <a:cs typeface="Tahoma"/>
              </a:rPr>
              <a:t> </a:t>
            </a:r>
            <a:r>
              <a:rPr sz="1200" b="1" spc="-80" dirty="0">
                <a:solidFill>
                  <a:srgbClr val="FFFFFF"/>
                </a:solidFill>
                <a:latin typeface="Inter" panose="02000503000000020004" pitchFamily="2" charset="0"/>
                <a:ea typeface="Inter" panose="02000503000000020004" pitchFamily="2" charset="0"/>
                <a:cs typeface="Tahoma"/>
              </a:rPr>
              <a:t>competitive</a:t>
            </a:r>
            <a:r>
              <a:rPr sz="1200" b="1" spc="-85" dirty="0">
                <a:solidFill>
                  <a:srgbClr val="FFFFFF"/>
                </a:solidFill>
                <a:latin typeface="Inter" panose="02000503000000020004" pitchFamily="2" charset="0"/>
                <a:ea typeface="Inter" panose="02000503000000020004" pitchFamily="2" charset="0"/>
                <a:cs typeface="Tahoma"/>
              </a:rPr>
              <a:t> </a:t>
            </a:r>
            <a:r>
              <a:rPr sz="1200" b="1" spc="-55" dirty="0">
                <a:solidFill>
                  <a:srgbClr val="FFFFFF"/>
                </a:solidFill>
                <a:latin typeface="Inter" panose="02000503000000020004" pitchFamily="2" charset="0"/>
                <a:ea typeface="Inter" panose="02000503000000020004" pitchFamily="2" charset="0"/>
                <a:cs typeface="Tahoma"/>
              </a:rPr>
              <a:t>advantage</a:t>
            </a:r>
            <a:endParaRPr sz="1200" dirty="0">
              <a:latin typeface="Inter" panose="02000503000000020004" pitchFamily="2" charset="0"/>
              <a:ea typeface="Inter" panose="02000503000000020004" pitchFamily="2" charset="0"/>
              <a:cs typeface="Tahoma"/>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99924" y="2090950"/>
            <a:ext cx="5640705" cy="406400"/>
          </a:xfrm>
          <a:prstGeom prst="rect">
            <a:avLst/>
          </a:prstGeom>
        </p:spPr>
        <p:txBody>
          <a:bodyPr vert="horz" wrap="square" lIns="0" tIns="12700" rIns="0" bIns="0" rtlCol="0">
            <a:spAutoFit/>
          </a:bodyPr>
          <a:lstStyle/>
          <a:p>
            <a:pPr marL="12700">
              <a:lnSpc>
                <a:spcPct val="100000"/>
              </a:lnSpc>
              <a:spcBef>
                <a:spcPts val="100"/>
              </a:spcBef>
            </a:pPr>
            <a:r>
              <a:rPr dirty="0">
                <a:solidFill>
                  <a:srgbClr val="000000"/>
                </a:solidFill>
              </a:rPr>
              <a:t>2.</a:t>
            </a:r>
            <a:r>
              <a:rPr spc="-25" dirty="0">
                <a:solidFill>
                  <a:srgbClr val="000000"/>
                </a:solidFill>
              </a:rPr>
              <a:t> </a:t>
            </a:r>
            <a:r>
              <a:rPr dirty="0">
                <a:solidFill>
                  <a:srgbClr val="000000"/>
                </a:solidFill>
              </a:rPr>
              <a:t>Evolve</a:t>
            </a:r>
            <a:r>
              <a:rPr spc="-20" dirty="0">
                <a:solidFill>
                  <a:srgbClr val="000000"/>
                </a:solidFill>
              </a:rPr>
              <a:t> </a:t>
            </a:r>
            <a:r>
              <a:rPr dirty="0">
                <a:solidFill>
                  <a:srgbClr val="000000"/>
                </a:solidFill>
              </a:rPr>
              <a:t>plans</a:t>
            </a:r>
            <a:r>
              <a:rPr spc="-20" dirty="0">
                <a:solidFill>
                  <a:srgbClr val="000000"/>
                </a:solidFill>
              </a:rPr>
              <a:t> </a:t>
            </a:r>
            <a:r>
              <a:rPr dirty="0">
                <a:solidFill>
                  <a:srgbClr val="000000"/>
                </a:solidFill>
              </a:rPr>
              <a:t>to</a:t>
            </a:r>
            <a:r>
              <a:rPr spc="-25" dirty="0">
                <a:solidFill>
                  <a:srgbClr val="000000"/>
                </a:solidFill>
              </a:rPr>
              <a:t> </a:t>
            </a:r>
            <a:r>
              <a:rPr dirty="0">
                <a:solidFill>
                  <a:srgbClr val="000000"/>
                </a:solidFill>
              </a:rPr>
              <a:t>meet</a:t>
            </a:r>
            <a:r>
              <a:rPr spc="-20" dirty="0">
                <a:solidFill>
                  <a:srgbClr val="000000"/>
                </a:solidFill>
              </a:rPr>
              <a:t> </a:t>
            </a:r>
            <a:r>
              <a:rPr dirty="0">
                <a:solidFill>
                  <a:srgbClr val="000000"/>
                </a:solidFill>
              </a:rPr>
              <a:t>diverse</a:t>
            </a:r>
            <a:r>
              <a:rPr spc="-20" dirty="0">
                <a:solidFill>
                  <a:srgbClr val="000000"/>
                </a:solidFill>
              </a:rPr>
              <a:t> </a:t>
            </a:r>
            <a:r>
              <a:rPr dirty="0">
                <a:solidFill>
                  <a:srgbClr val="000000"/>
                </a:solidFill>
              </a:rPr>
              <a:t>worker</a:t>
            </a:r>
            <a:r>
              <a:rPr spc="-25" dirty="0">
                <a:solidFill>
                  <a:srgbClr val="000000"/>
                </a:solidFill>
              </a:rPr>
              <a:t> </a:t>
            </a:r>
            <a:r>
              <a:rPr spc="-10" dirty="0">
                <a:solidFill>
                  <a:srgbClr val="000000"/>
                </a:solidFill>
              </a:rPr>
              <a:t>needs</a:t>
            </a:r>
          </a:p>
        </p:txBody>
      </p:sp>
      <p:grpSp>
        <p:nvGrpSpPr>
          <p:cNvPr id="3" name="object 3"/>
          <p:cNvGrpSpPr/>
          <p:nvPr/>
        </p:nvGrpSpPr>
        <p:grpSpPr>
          <a:xfrm>
            <a:off x="2" y="575925"/>
            <a:ext cx="8906510" cy="4463415"/>
            <a:chOff x="2" y="575925"/>
            <a:chExt cx="8906510" cy="4463415"/>
          </a:xfrm>
        </p:grpSpPr>
        <p:pic>
          <p:nvPicPr>
            <p:cNvPr id="4" name="object 4"/>
            <p:cNvPicPr/>
            <p:nvPr/>
          </p:nvPicPr>
          <p:blipFill>
            <a:blip r:embed="rId3" cstate="print"/>
            <a:stretch>
              <a:fillRect/>
            </a:stretch>
          </p:blipFill>
          <p:spPr>
            <a:xfrm>
              <a:off x="5670375" y="2133449"/>
              <a:ext cx="3235850" cy="2905874"/>
            </a:xfrm>
            <a:prstGeom prst="rect">
              <a:avLst/>
            </a:prstGeom>
          </p:spPr>
        </p:pic>
        <p:sp>
          <p:nvSpPr>
            <p:cNvPr id="5" name="object 5"/>
            <p:cNvSpPr/>
            <p:nvPr/>
          </p:nvSpPr>
          <p:spPr>
            <a:xfrm>
              <a:off x="1154199" y="1159699"/>
              <a:ext cx="5951855" cy="2673350"/>
            </a:xfrm>
            <a:custGeom>
              <a:avLst/>
              <a:gdLst/>
              <a:ahLst/>
              <a:cxnLst/>
              <a:rect l="l" t="t" r="r" b="b"/>
              <a:pathLst>
                <a:path w="5951855" h="2673350">
                  <a:moveTo>
                    <a:pt x="5951524" y="1516374"/>
                  </a:moveTo>
                  <a:lnTo>
                    <a:pt x="5951524" y="13374"/>
                  </a:lnTo>
                </a:path>
                <a:path w="5951855" h="2673350">
                  <a:moveTo>
                    <a:pt x="5944199" y="13299"/>
                  </a:moveTo>
                  <a:lnTo>
                    <a:pt x="13199" y="13299"/>
                  </a:lnTo>
                </a:path>
                <a:path w="5951855" h="2673350">
                  <a:moveTo>
                    <a:pt x="12799" y="2656199"/>
                  </a:moveTo>
                  <a:lnTo>
                    <a:pt x="12799" y="0"/>
                  </a:lnTo>
                </a:path>
                <a:path w="5951855" h="2673350">
                  <a:moveTo>
                    <a:pt x="4764899" y="2672974"/>
                  </a:moveTo>
                  <a:lnTo>
                    <a:pt x="0" y="2644774"/>
                  </a:lnTo>
                </a:path>
              </a:pathLst>
            </a:custGeom>
            <a:ln w="28574">
              <a:solidFill>
                <a:srgbClr val="E6000D"/>
              </a:solidFill>
            </a:ln>
          </p:spPr>
          <p:txBody>
            <a:bodyPr wrap="square" lIns="0" tIns="0" rIns="0" bIns="0" rtlCol="0"/>
            <a:lstStyle/>
            <a:p>
              <a:endParaRPr/>
            </a:p>
          </p:txBody>
        </p:sp>
        <p:pic>
          <p:nvPicPr>
            <p:cNvPr id="6" name="object 6"/>
            <p:cNvPicPr/>
            <p:nvPr/>
          </p:nvPicPr>
          <p:blipFill>
            <a:blip r:embed="rId4" cstate="print"/>
            <a:stretch>
              <a:fillRect/>
            </a:stretch>
          </p:blipFill>
          <p:spPr>
            <a:xfrm>
              <a:off x="2" y="575925"/>
              <a:ext cx="1167523" cy="583774"/>
            </a:xfrm>
            <a:prstGeom prst="rect">
              <a:avLst/>
            </a:prstGeom>
          </p:spPr>
        </p:pic>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5814438" y="81224"/>
            <a:ext cx="3329940" cy="223520"/>
          </a:xfrm>
          <a:custGeom>
            <a:avLst/>
            <a:gdLst/>
            <a:ahLst/>
            <a:cxnLst/>
            <a:rect l="l" t="t" r="r" b="b"/>
            <a:pathLst>
              <a:path w="3329940" h="223520">
                <a:moveTo>
                  <a:pt x="3329561" y="223199"/>
                </a:moveTo>
                <a:lnTo>
                  <a:pt x="0" y="223199"/>
                </a:lnTo>
                <a:lnTo>
                  <a:pt x="0" y="0"/>
                </a:lnTo>
                <a:lnTo>
                  <a:pt x="3329561" y="0"/>
                </a:lnTo>
                <a:lnTo>
                  <a:pt x="3329561" y="223199"/>
                </a:lnTo>
                <a:close/>
              </a:path>
            </a:pathLst>
          </a:custGeom>
          <a:solidFill>
            <a:srgbClr val="F8791F"/>
          </a:solidFill>
        </p:spPr>
        <p:txBody>
          <a:bodyPr wrap="square" lIns="0" tIns="0" rIns="0" bIns="0" rtlCol="0"/>
          <a:lstStyle/>
          <a:p>
            <a:endParaRPr/>
          </a:p>
        </p:txBody>
      </p:sp>
      <p:sp>
        <p:nvSpPr>
          <p:cNvPr id="3" name="object 3"/>
          <p:cNvSpPr txBox="1"/>
          <p:nvPr/>
        </p:nvSpPr>
        <p:spPr>
          <a:xfrm>
            <a:off x="5969345" y="83541"/>
            <a:ext cx="3058160" cy="197490"/>
          </a:xfrm>
          <a:prstGeom prst="rect">
            <a:avLst/>
          </a:prstGeom>
        </p:spPr>
        <p:txBody>
          <a:bodyPr vert="horz" wrap="square" lIns="0" tIns="12700" rIns="0" bIns="0" rtlCol="0">
            <a:spAutoFit/>
          </a:bodyPr>
          <a:lstStyle/>
          <a:p>
            <a:pPr marL="12700">
              <a:lnSpc>
                <a:spcPct val="100000"/>
              </a:lnSpc>
              <a:spcBef>
                <a:spcPts val="100"/>
              </a:spcBef>
            </a:pPr>
            <a:r>
              <a:rPr sz="1200" b="1" spc="-100" dirty="0">
                <a:solidFill>
                  <a:srgbClr val="FFFFFF"/>
                </a:solidFill>
                <a:latin typeface="Inter" panose="02000503000000020004" pitchFamily="2" charset="0"/>
                <a:ea typeface="Inter" panose="02000503000000020004" pitchFamily="2" charset="0"/>
                <a:cs typeface="Tahoma"/>
              </a:rPr>
              <a:t>2.</a:t>
            </a:r>
            <a:r>
              <a:rPr sz="1200" b="1" spc="-95" dirty="0">
                <a:solidFill>
                  <a:srgbClr val="FFFFFF"/>
                </a:solidFill>
                <a:latin typeface="Inter" panose="02000503000000020004" pitchFamily="2" charset="0"/>
                <a:ea typeface="Inter" panose="02000503000000020004" pitchFamily="2" charset="0"/>
                <a:cs typeface="Tahoma"/>
              </a:rPr>
              <a:t> </a:t>
            </a:r>
            <a:r>
              <a:rPr sz="1200" b="1" spc="-75" dirty="0">
                <a:solidFill>
                  <a:srgbClr val="FFFFFF"/>
                </a:solidFill>
                <a:latin typeface="Inter" panose="02000503000000020004" pitchFamily="2" charset="0"/>
                <a:ea typeface="Inter" panose="02000503000000020004" pitchFamily="2" charset="0"/>
                <a:cs typeface="Tahoma"/>
              </a:rPr>
              <a:t>Evolve</a:t>
            </a:r>
            <a:r>
              <a:rPr sz="1200" b="1" spc="-100" dirty="0">
                <a:solidFill>
                  <a:srgbClr val="FFFFFF"/>
                </a:solidFill>
                <a:latin typeface="Inter" panose="02000503000000020004" pitchFamily="2" charset="0"/>
                <a:ea typeface="Inter" panose="02000503000000020004" pitchFamily="2" charset="0"/>
                <a:cs typeface="Tahoma"/>
              </a:rPr>
              <a:t> </a:t>
            </a:r>
            <a:r>
              <a:rPr sz="1200" b="1" spc="-85" dirty="0">
                <a:solidFill>
                  <a:srgbClr val="FFFFFF"/>
                </a:solidFill>
                <a:latin typeface="Inter" panose="02000503000000020004" pitchFamily="2" charset="0"/>
                <a:ea typeface="Inter" panose="02000503000000020004" pitchFamily="2" charset="0"/>
                <a:cs typeface="Tahoma"/>
              </a:rPr>
              <a:t>plans</a:t>
            </a:r>
            <a:r>
              <a:rPr sz="1200" b="1" spc="-95" dirty="0">
                <a:solidFill>
                  <a:srgbClr val="FFFFFF"/>
                </a:solidFill>
                <a:latin typeface="Inter" panose="02000503000000020004" pitchFamily="2" charset="0"/>
                <a:ea typeface="Inter" panose="02000503000000020004" pitchFamily="2" charset="0"/>
                <a:cs typeface="Tahoma"/>
              </a:rPr>
              <a:t> </a:t>
            </a:r>
            <a:r>
              <a:rPr sz="1200" b="1" spc="-60" dirty="0">
                <a:solidFill>
                  <a:srgbClr val="FFFFFF"/>
                </a:solidFill>
                <a:latin typeface="Inter" panose="02000503000000020004" pitchFamily="2" charset="0"/>
                <a:ea typeface="Inter" panose="02000503000000020004" pitchFamily="2" charset="0"/>
                <a:cs typeface="Tahoma"/>
              </a:rPr>
              <a:t>to</a:t>
            </a:r>
            <a:r>
              <a:rPr sz="1200" b="1" spc="-100" dirty="0">
                <a:solidFill>
                  <a:srgbClr val="FFFFFF"/>
                </a:solidFill>
                <a:latin typeface="Inter" panose="02000503000000020004" pitchFamily="2" charset="0"/>
                <a:ea typeface="Inter" panose="02000503000000020004" pitchFamily="2" charset="0"/>
                <a:cs typeface="Tahoma"/>
              </a:rPr>
              <a:t> </a:t>
            </a:r>
            <a:r>
              <a:rPr sz="1200" b="1" spc="-90" dirty="0">
                <a:solidFill>
                  <a:srgbClr val="FFFFFF"/>
                </a:solidFill>
                <a:latin typeface="Inter" panose="02000503000000020004" pitchFamily="2" charset="0"/>
                <a:ea typeface="Inter" panose="02000503000000020004" pitchFamily="2" charset="0"/>
                <a:cs typeface="Tahoma"/>
              </a:rPr>
              <a:t>meet</a:t>
            </a:r>
            <a:r>
              <a:rPr sz="1200" b="1" spc="-95" dirty="0">
                <a:solidFill>
                  <a:srgbClr val="FFFFFF"/>
                </a:solidFill>
                <a:latin typeface="Inter" panose="02000503000000020004" pitchFamily="2" charset="0"/>
                <a:ea typeface="Inter" panose="02000503000000020004" pitchFamily="2" charset="0"/>
                <a:cs typeface="Tahoma"/>
              </a:rPr>
              <a:t> </a:t>
            </a:r>
            <a:r>
              <a:rPr sz="1200" b="1" spc="-70" dirty="0">
                <a:solidFill>
                  <a:srgbClr val="FFFFFF"/>
                </a:solidFill>
                <a:latin typeface="Inter" panose="02000503000000020004" pitchFamily="2" charset="0"/>
                <a:ea typeface="Inter" panose="02000503000000020004" pitchFamily="2" charset="0"/>
                <a:cs typeface="Tahoma"/>
              </a:rPr>
              <a:t>diverse</a:t>
            </a:r>
            <a:r>
              <a:rPr sz="1200" b="1" spc="-100" dirty="0">
                <a:solidFill>
                  <a:srgbClr val="FFFFFF"/>
                </a:solidFill>
                <a:latin typeface="Inter" panose="02000503000000020004" pitchFamily="2" charset="0"/>
                <a:ea typeface="Inter" panose="02000503000000020004" pitchFamily="2" charset="0"/>
                <a:cs typeface="Tahoma"/>
              </a:rPr>
              <a:t> </a:t>
            </a:r>
            <a:r>
              <a:rPr sz="1200" b="1" spc="-80" dirty="0">
                <a:solidFill>
                  <a:srgbClr val="FFFFFF"/>
                </a:solidFill>
                <a:latin typeface="Inter" panose="02000503000000020004" pitchFamily="2" charset="0"/>
                <a:ea typeface="Inter" panose="02000503000000020004" pitchFamily="2" charset="0"/>
                <a:cs typeface="Tahoma"/>
              </a:rPr>
              <a:t>worker</a:t>
            </a:r>
            <a:r>
              <a:rPr sz="1200" b="1" spc="-100" dirty="0">
                <a:solidFill>
                  <a:srgbClr val="FFFFFF"/>
                </a:solidFill>
                <a:latin typeface="Inter" panose="02000503000000020004" pitchFamily="2" charset="0"/>
                <a:ea typeface="Inter" panose="02000503000000020004" pitchFamily="2" charset="0"/>
                <a:cs typeface="Tahoma"/>
              </a:rPr>
              <a:t> </a:t>
            </a:r>
            <a:r>
              <a:rPr sz="1200" b="1" spc="-35" dirty="0">
                <a:solidFill>
                  <a:srgbClr val="FFFFFF"/>
                </a:solidFill>
                <a:latin typeface="Inter" panose="02000503000000020004" pitchFamily="2" charset="0"/>
                <a:ea typeface="Inter" panose="02000503000000020004" pitchFamily="2" charset="0"/>
                <a:cs typeface="Tahoma"/>
              </a:rPr>
              <a:t>needs</a:t>
            </a:r>
            <a:endParaRPr sz="1200" dirty="0">
              <a:latin typeface="Inter" panose="02000503000000020004" pitchFamily="2" charset="0"/>
              <a:ea typeface="Inter" panose="02000503000000020004" pitchFamily="2" charset="0"/>
              <a:cs typeface="Tahoma"/>
            </a:endParaRPr>
          </a:p>
        </p:txBody>
      </p:sp>
      <p:pic>
        <p:nvPicPr>
          <p:cNvPr id="4" name="object 4"/>
          <p:cNvPicPr/>
          <p:nvPr/>
        </p:nvPicPr>
        <p:blipFill>
          <a:blip r:embed="rId3" cstate="print"/>
          <a:stretch>
            <a:fillRect/>
          </a:stretch>
        </p:blipFill>
        <p:spPr>
          <a:xfrm>
            <a:off x="8397216" y="4550615"/>
            <a:ext cx="746784" cy="377000"/>
          </a:xfrm>
          <a:prstGeom prst="rect">
            <a:avLst/>
          </a:prstGeom>
        </p:spPr>
      </p:pic>
      <p:sp>
        <p:nvSpPr>
          <p:cNvPr id="5" name="object 5"/>
          <p:cNvSpPr txBox="1">
            <a:spLocks noGrp="1"/>
          </p:cNvSpPr>
          <p:nvPr>
            <p:ph type="title"/>
          </p:nvPr>
        </p:nvSpPr>
        <p:spPr>
          <a:prstGeom prst="rect">
            <a:avLst/>
          </a:prstGeom>
        </p:spPr>
        <p:txBody>
          <a:bodyPr vert="horz" wrap="square" lIns="0" tIns="12700" rIns="0" bIns="0" rtlCol="0">
            <a:spAutoFit/>
          </a:bodyPr>
          <a:lstStyle/>
          <a:p>
            <a:pPr marL="27940">
              <a:lnSpc>
                <a:spcPct val="100000"/>
              </a:lnSpc>
              <a:spcBef>
                <a:spcPts val="100"/>
              </a:spcBef>
            </a:pPr>
            <a:r>
              <a:rPr spc="-20" dirty="0"/>
              <a:t>One-</a:t>
            </a:r>
            <a:r>
              <a:rPr spc="-10" dirty="0"/>
              <a:t>size-ﬁts-</a:t>
            </a:r>
            <a:r>
              <a:rPr dirty="0"/>
              <a:t>all</a:t>
            </a:r>
            <a:r>
              <a:rPr spc="-15" dirty="0"/>
              <a:t> </a:t>
            </a:r>
            <a:r>
              <a:rPr dirty="0"/>
              <a:t>is</a:t>
            </a:r>
            <a:r>
              <a:rPr spc="-15" dirty="0"/>
              <a:t> </a:t>
            </a:r>
            <a:r>
              <a:rPr dirty="0"/>
              <a:t>no</a:t>
            </a:r>
            <a:r>
              <a:rPr spc="-15" dirty="0"/>
              <a:t> </a:t>
            </a:r>
            <a:r>
              <a:rPr dirty="0"/>
              <a:t>longer</a:t>
            </a:r>
            <a:r>
              <a:rPr spc="-10" dirty="0"/>
              <a:t> </a:t>
            </a:r>
            <a:r>
              <a:rPr dirty="0"/>
              <a:t>cutting</a:t>
            </a:r>
            <a:r>
              <a:rPr spc="-15" dirty="0"/>
              <a:t> </a:t>
            </a:r>
            <a:r>
              <a:rPr spc="-25" dirty="0"/>
              <a:t>it</a:t>
            </a:r>
          </a:p>
        </p:txBody>
      </p:sp>
      <p:sp>
        <p:nvSpPr>
          <p:cNvPr id="6" name="object 6"/>
          <p:cNvSpPr txBox="1"/>
          <p:nvPr/>
        </p:nvSpPr>
        <p:spPr>
          <a:xfrm>
            <a:off x="536723" y="3542541"/>
            <a:ext cx="7917815" cy="831850"/>
          </a:xfrm>
          <a:prstGeom prst="rect">
            <a:avLst/>
          </a:prstGeom>
        </p:spPr>
        <p:txBody>
          <a:bodyPr vert="horz" wrap="square" lIns="0" tIns="12700" rIns="0" bIns="0" rtlCol="0">
            <a:spAutoFit/>
          </a:bodyPr>
          <a:lstStyle/>
          <a:p>
            <a:pPr marL="12700">
              <a:lnSpc>
                <a:spcPct val="100000"/>
              </a:lnSpc>
              <a:spcBef>
                <a:spcPts val="100"/>
              </a:spcBef>
            </a:pPr>
            <a:r>
              <a:rPr sz="1300" b="0" dirty="0">
                <a:latin typeface="Inter Medium"/>
                <a:cs typeface="Inter Medium"/>
              </a:rPr>
              <a:t>Benefit</a:t>
            </a:r>
            <a:r>
              <a:rPr sz="1300" b="0" spc="-50" dirty="0">
                <a:latin typeface="Inter Medium"/>
                <a:cs typeface="Inter Medium"/>
              </a:rPr>
              <a:t> </a:t>
            </a:r>
            <a:r>
              <a:rPr sz="1300" b="0" spc="-10" dirty="0">
                <a:latin typeface="Inter Medium"/>
                <a:cs typeface="Inter Medium"/>
              </a:rPr>
              <a:t>provision</a:t>
            </a:r>
            <a:r>
              <a:rPr sz="1300" b="0" spc="-45" dirty="0">
                <a:latin typeface="Inter Medium"/>
                <a:cs typeface="Inter Medium"/>
              </a:rPr>
              <a:t> </a:t>
            </a:r>
            <a:r>
              <a:rPr sz="1300" b="0" dirty="0">
                <a:latin typeface="Inter Medium"/>
                <a:cs typeface="Inter Medium"/>
              </a:rPr>
              <a:t>must</a:t>
            </a:r>
            <a:r>
              <a:rPr sz="1300" b="0" spc="-35" dirty="0">
                <a:latin typeface="Inter Medium"/>
                <a:cs typeface="Inter Medium"/>
              </a:rPr>
              <a:t> </a:t>
            </a:r>
            <a:r>
              <a:rPr sz="1300" b="0" dirty="0">
                <a:solidFill>
                  <a:srgbClr val="F8791F"/>
                </a:solidFill>
                <a:latin typeface="Inter Medium"/>
                <a:cs typeface="Inter Medium"/>
              </a:rPr>
              <a:t>evolve</a:t>
            </a:r>
            <a:r>
              <a:rPr sz="1300" b="0" spc="-40" dirty="0">
                <a:solidFill>
                  <a:srgbClr val="F8791F"/>
                </a:solidFill>
                <a:latin typeface="Inter Medium"/>
                <a:cs typeface="Inter Medium"/>
              </a:rPr>
              <a:t> </a:t>
            </a:r>
            <a:r>
              <a:rPr sz="1300" b="0" dirty="0">
                <a:latin typeface="Inter Medium"/>
                <a:cs typeface="Inter Medium"/>
              </a:rPr>
              <a:t>to</a:t>
            </a:r>
            <a:r>
              <a:rPr sz="1300" b="0" spc="-50" dirty="0">
                <a:latin typeface="Inter Medium"/>
                <a:cs typeface="Inter Medium"/>
              </a:rPr>
              <a:t> </a:t>
            </a:r>
            <a:r>
              <a:rPr sz="1300" b="0" spc="-20" dirty="0">
                <a:latin typeface="Inter Medium"/>
                <a:cs typeface="Inter Medium"/>
              </a:rPr>
              <a:t>better</a:t>
            </a:r>
            <a:r>
              <a:rPr sz="1300" b="0" spc="-45" dirty="0">
                <a:latin typeface="Inter Medium"/>
                <a:cs typeface="Inter Medium"/>
              </a:rPr>
              <a:t> </a:t>
            </a:r>
            <a:r>
              <a:rPr sz="1300" b="0" dirty="0">
                <a:latin typeface="Inter Medium"/>
                <a:cs typeface="Inter Medium"/>
              </a:rPr>
              <a:t>align</a:t>
            </a:r>
            <a:r>
              <a:rPr sz="1300" b="0" spc="-45" dirty="0">
                <a:latin typeface="Inter Medium"/>
                <a:cs typeface="Inter Medium"/>
              </a:rPr>
              <a:t> </a:t>
            </a:r>
            <a:r>
              <a:rPr sz="1300" b="0" dirty="0">
                <a:latin typeface="Inter Medium"/>
                <a:cs typeface="Inter Medium"/>
              </a:rPr>
              <a:t>with</a:t>
            </a:r>
            <a:r>
              <a:rPr sz="1300" b="0" spc="-45" dirty="0">
                <a:latin typeface="Inter Medium"/>
                <a:cs typeface="Inter Medium"/>
              </a:rPr>
              <a:t> </a:t>
            </a:r>
            <a:r>
              <a:rPr sz="1300" b="0" spc="-10" dirty="0">
                <a:latin typeface="Inter Medium"/>
                <a:cs typeface="Inter Medium"/>
              </a:rPr>
              <a:t>these</a:t>
            </a:r>
            <a:r>
              <a:rPr sz="1300" b="0" spc="-45" dirty="0">
                <a:latin typeface="Inter Medium"/>
                <a:cs typeface="Inter Medium"/>
              </a:rPr>
              <a:t> </a:t>
            </a:r>
            <a:r>
              <a:rPr sz="1300" b="0" dirty="0">
                <a:latin typeface="Inter Medium"/>
                <a:cs typeface="Inter Medium"/>
              </a:rPr>
              <a:t>diverse</a:t>
            </a:r>
            <a:r>
              <a:rPr sz="1300" b="0" spc="-45" dirty="0">
                <a:latin typeface="Inter Medium"/>
                <a:cs typeface="Inter Medium"/>
              </a:rPr>
              <a:t> </a:t>
            </a:r>
            <a:r>
              <a:rPr sz="1300" b="0" dirty="0">
                <a:latin typeface="Inter Medium"/>
                <a:cs typeface="Inter Medium"/>
              </a:rPr>
              <a:t>needs.</a:t>
            </a:r>
            <a:r>
              <a:rPr sz="1300" b="0" spc="-60" dirty="0">
                <a:latin typeface="Inter Medium"/>
                <a:cs typeface="Inter Medium"/>
              </a:rPr>
              <a:t> </a:t>
            </a:r>
            <a:r>
              <a:rPr sz="1300" b="0" spc="-35" dirty="0">
                <a:latin typeface="Inter Medium"/>
                <a:cs typeface="Inter Medium"/>
              </a:rPr>
              <a:t>To</a:t>
            </a:r>
            <a:r>
              <a:rPr sz="1300" b="0" spc="-45" dirty="0">
                <a:latin typeface="Inter Medium"/>
                <a:cs typeface="Inter Medium"/>
              </a:rPr>
              <a:t> </a:t>
            </a:r>
            <a:r>
              <a:rPr sz="1300" b="0" dirty="0">
                <a:latin typeface="Inter Medium"/>
                <a:cs typeface="Inter Medium"/>
              </a:rPr>
              <a:t>begin,</a:t>
            </a:r>
            <a:r>
              <a:rPr sz="1300" b="0" spc="-60" dirty="0">
                <a:latin typeface="Inter Medium"/>
                <a:cs typeface="Inter Medium"/>
              </a:rPr>
              <a:t> </a:t>
            </a:r>
            <a:r>
              <a:rPr sz="1300" b="0" spc="-10" dirty="0">
                <a:latin typeface="Inter Medium"/>
                <a:cs typeface="Inter Medium"/>
              </a:rPr>
              <a:t>organizations</a:t>
            </a:r>
            <a:r>
              <a:rPr sz="1300" b="0" spc="-45" dirty="0">
                <a:latin typeface="Inter Medium"/>
                <a:cs typeface="Inter Medium"/>
              </a:rPr>
              <a:t> </a:t>
            </a:r>
            <a:r>
              <a:rPr sz="1300" b="0" spc="-10" dirty="0">
                <a:latin typeface="Inter Medium"/>
                <a:cs typeface="Inter Medium"/>
              </a:rPr>
              <a:t>must:</a:t>
            </a:r>
            <a:endParaRPr sz="1300">
              <a:latin typeface="Inter Medium"/>
              <a:cs typeface="Inter Medium"/>
            </a:endParaRPr>
          </a:p>
          <a:p>
            <a:pPr marL="469265" indent="-389890">
              <a:lnSpc>
                <a:spcPct val="100000"/>
              </a:lnSpc>
              <a:spcBef>
                <a:spcPts val="1430"/>
              </a:spcBef>
              <a:buClr>
                <a:srgbClr val="000000"/>
              </a:buClr>
              <a:buFont typeface="MS PGothic"/>
              <a:buChar char="➢"/>
              <a:tabLst>
                <a:tab pos="469265" algn="l"/>
              </a:tabLst>
            </a:pPr>
            <a:r>
              <a:rPr sz="1300" b="0" spc="-10" dirty="0">
                <a:solidFill>
                  <a:srgbClr val="F8791F"/>
                </a:solidFill>
                <a:latin typeface="Inter Medium"/>
                <a:cs typeface="Inter Medium"/>
              </a:rPr>
              <a:t>understand</a:t>
            </a:r>
            <a:r>
              <a:rPr sz="1300" b="0" spc="-40" dirty="0">
                <a:solidFill>
                  <a:srgbClr val="F8791F"/>
                </a:solidFill>
                <a:latin typeface="Inter Medium"/>
                <a:cs typeface="Inter Medium"/>
              </a:rPr>
              <a:t> </a:t>
            </a:r>
            <a:r>
              <a:rPr sz="1300" b="0" spc="-10" dirty="0">
                <a:latin typeface="Inter Medium"/>
                <a:cs typeface="Inter Medium"/>
              </a:rPr>
              <a:t>these</a:t>
            </a:r>
            <a:r>
              <a:rPr sz="1300" b="0" spc="-40" dirty="0">
                <a:latin typeface="Inter Medium"/>
                <a:cs typeface="Inter Medium"/>
              </a:rPr>
              <a:t> </a:t>
            </a:r>
            <a:r>
              <a:rPr sz="1300" b="0" dirty="0">
                <a:latin typeface="Inter Medium"/>
                <a:cs typeface="Inter Medium"/>
              </a:rPr>
              <a:t>priorities,</a:t>
            </a:r>
            <a:r>
              <a:rPr sz="1300" b="0" spc="-50" dirty="0">
                <a:latin typeface="Inter Medium"/>
                <a:cs typeface="Inter Medium"/>
              </a:rPr>
              <a:t> </a:t>
            </a:r>
            <a:r>
              <a:rPr sz="1300" b="0" spc="-20" dirty="0">
                <a:latin typeface="Inter Medium"/>
                <a:cs typeface="Inter Medium"/>
              </a:rPr>
              <a:t>then</a:t>
            </a:r>
            <a:endParaRPr sz="1300">
              <a:latin typeface="Inter Medium"/>
              <a:cs typeface="Inter Medium"/>
            </a:endParaRPr>
          </a:p>
          <a:p>
            <a:pPr marL="469265" indent="-390525">
              <a:lnSpc>
                <a:spcPct val="100000"/>
              </a:lnSpc>
              <a:spcBef>
                <a:spcPts val="235"/>
              </a:spcBef>
              <a:buClr>
                <a:srgbClr val="000000"/>
              </a:buClr>
              <a:buFont typeface="MS PGothic"/>
              <a:buChar char="➢"/>
              <a:tabLst>
                <a:tab pos="469265" algn="l"/>
              </a:tabLst>
            </a:pPr>
            <a:r>
              <a:rPr sz="1300" b="0" dirty="0">
                <a:solidFill>
                  <a:srgbClr val="F8791F"/>
                </a:solidFill>
                <a:latin typeface="Inter Medium"/>
                <a:cs typeface="Inter Medium"/>
              </a:rPr>
              <a:t>identify</a:t>
            </a:r>
            <a:r>
              <a:rPr sz="1300" b="0" spc="-30" dirty="0">
                <a:solidFill>
                  <a:srgbClr val="F8791F"/>
                </a:solidFill>
                <a:latin typeface="Inter Medium"/>
                <a:cs typeface="Inter Medium"/>
              </a:rPr>
              <a:t> </a:t>
            </a:r>
            <a:r>
              <a:rPr sz="1300" b="0" dirty="0">
                <a:solidFill>
                  <a:srgbClr val="F8791F"/>
                </a:solidFill>
                <a:latin typeface="Inter Medium"/>
                <a:cs typeface="Inter Medium"/>
              </a:rPr>
              <a:t>gaps</a:t>
            </a:r>
            <a:r>
              <a:rPr sz="1300" b="0" spc="-30" dirty="0">
                <a:solidFill>
                  <a:srgbClr val="F8791F"/>
                </a:solidFill>
                <a:latin typeface="Inter Medium"/>
                <a:cs typeface="Inter Medium"/>
              </a:rPr>
              <a:t> </a:t>
            </a:r>
            <a:r>
              <a:rPr sz="1300" b="0" dirty="0">
                <a:latin typeface="Inter Medium"/>
                <a:cs typeface="Inter Medium"/>
              </a:rPr>
              <a:t>where</a:t>
            </a:r>
            <a:r>
              <a:rPr sz="1300" b="0" spc="-25" dirty="0">
                <a:latin typeface="Inter Medium"/>
                <a:cs typeface="Inter Medium"/>
              </a:rPr>
              <a:t> </a:t>
            </a:r>
            <a:r>
              <a:rPr sz="1300" b="0" spc="-10" dirty="0">
                <a:latin typeface="Inter Medium"/>
                <a:cs typeface="Inter Medium"/>
              </a:rPr>
              <a:t>benefits</a:t>
            </a:r>
            <a:r>
              <a:rPr sz="1300" b="0" spc="-30" dirty="0">
                <a:latin typeface="Inter Medium"/>
                <a:cs typeface="Inter Medium"/>
              </a:rPr>
              <a:t> </a:t>
            </a:r>
            <a:r>
              <a:rPr sz="1300" b="0" dirty="0">
                <a:latin typeface="Inter Medium"/>
                <a:cs typeface="Inter Medium"/>
              </a:rPr>
              <a:t>fall</a:t>
            </a:r>
            <a:r>
              <a:rPr sz="1300" b="0" spc="-25" dirty="0">
                <a:latin typeface="Inter Medium"/>
                <a:cs typeface="Inter Medium"/>
              </a:rPr>
              <a:t> </a:t>
            </a:r>
            <a:r>
              <a:rPr sz="1300" b="0" dirty="0">
                <a:latin typeface="Inter Medium"/>
                <a:cs typeface="Inter Medium"/>
              </a:rPr>
              <a:t>short</a:t>
            </a:r>
            <a:r>
              <a:rPr sz="1300" b="0" spc="-30" dirty="0">
                <a:latin typeface="Inter Medium"/>
                <a:cs typeface="Inter Medium"/>
              </a:rPr>
              <a:t> </a:t>
            </a:r>
            <a:r>
              <a:rPr sz="1300" b="0" dirty="0">
                <a:latin typeface="Inter Medium"/>
                <a:cs typeface="Inter Medium"/>
              </a:rPr>
              <a:t>of</a:t>
            </a:r>
            <a:r>
              <a:rPr sz="1300" b="0" spc="-25" dirty="0">
                <a:latin typeface="Inter Medium"/>
                <a:cs typeface="Inter Medium"/>
              </a:rPr>
              <a:t> </a:t>
            </a:r>
            <a:r>
              <a:rPr sz="1300" b="0" dirty="0">
                <a:latin typeface="Inter Medium"/>
                <a:cs typeface="Inter Medium"/>
              </a:rPr>
              <a:t>workersʼ</a:t>
            </a:r>
            <a:r>
              <a:rPr sz="1300" b="0" spc="-30" dirty="0">
                <a:latin typeface="Inter Medium"/>
                <a:cs typeface="Inter Medium"/>
              </a:rPr>
              <a:t> </a:t>
            </a:r>
            <a:r>
              <a:rPr sz="1300" b="0" spc="-10" dirty="0">
                <a:latin typeface="Inter Medium"/>
                <a:cs typeface="Inter Medium"/>
              </a:rPr>
              <a:t>expectations</a:t>
            </a:r>
            <a:endParaRPr sz="1300">
              <a:latin typeface="Inter Medium"/>
              <a:cs typeface="Inter Medium"/>
            </a:endParaRPr>
          </a:p>
        </p:txBody>
      </p:sp>
      <p:pic>
        <p:nvPicPr>
          <p:cNvPr id="7" name="object 7"/>
          <p:cNvPicPr/>
          <p:nvPr/>
        </p:nvPicPr>
        <p:blipFill>
          <a:blip r:embed="rId4" cstate="print"/>
          <a:stretch>
            <a:fillRect/>
          </a:stretch>
        </p:blipFill>
        <p:spPr>
          <a:xfrm>
            <a:off x="736386" y="1463072"/>
            <a:ext cx="537323" cy="593148"/>
          </a:xfrm>
          <a:prstGeom prst="rect">
            <a:avLst/>
          </a:prstGeom>
        </p:spPr>
      </p:pic>
      <p:sp>
        <p:nvSpPr>
          <p:cNvPr id="8" name="object 8"/>
          <p:cNvSpPr txBox="1"/>
          <p:nvPr/>
        </p:nvSpPr>
        <p:spPr>
          <a:xfrm>
            <a:off x="1438194" y="1625455"/>
            <a:ext cx="1169670" cy="238760"/>
          </a:xfrm>
          <a:prstGeom prst="rect">
            <a:avLst/>
          </a:prstGeom>
        </p:spPr>
        <p:txBody>
          <a:bodyPr vert="horz" wrap="square" lIns="0" tIns="12700" rIns="0" bIns="0" rtlCol="0">
            <a:spAutoFit/>
          </a:bodyPr>
          <a:lstStyle/>
          <a:p>
            <a:pPr marL="12700">
              <a:lnSpc>
                <a:spcPct val="100000"/>
              </a:lnSpc>
              <a:spcBef>
                <a:spcPts val="100"/>
              </a:spcBef>
            </a:pPr>
            <a:r>
              <a:rPr sz="1400" b="0" spc="-10" dirty="0">
                <a:latin typeface="Inter Medium"/>
                <a:cs typeface="Inter Medium"/>
              </a:rPr>
              <a:t>Age/seniority</a:t>
            </a:r>
            <a:endParaRPr sz="1400">
              <a:latin typeface="Inter Medium"/>
              <a:cs typeface="Inter Medium"/>
            </a:endParaRPr>
          </a:p>
        </p:txBody>
      </p:sp>
      <p:pic>
        <p:nvPicPr>
          <p:cNvPr id="9" name="object 9"/>
          <p:cNvPicPr/>
          <p:nvPr/>
        </p:nvPicPr>
        <p:blipFill>
          <a:blip r:embed="rId5" cstate="print"/>
          <a:stretch>
            <a:fillRect/>
          </a:stretch>
        </p:blipFill>
        <p:spPr>
          <a:xfrm>
            <a:off x="723836" y="2523800"/>
            <a:ext cx="514725" cy="542968"/>
          </a:xfrm>
          <a:prstGeom prst="rect">
            <a:avLst/>
          </a:prstGeom>
        </p:spPr>
      </p:pic>
      <p:sp>
        <p:nvSpPr>
          <p:cNvPr id="10" name="object 10"/>
          <p:cNvSpPr txBox="1"/>
          <p:nvPr/>
        </p:nvSpPr>
        <p:spPr>
          <a:xfrm>
            <a:off x="1438184" y="2635978"/>
            <a:ext cx="1250315" cy="238760"/>
          </a:xfrm>
          <a:prstGeom prst="rect">
            <a:avLst/>
          </a:prstGeom>
        </p:spPr>
        <p:txBody>
          <a:bodyPr vert="horz" wrap="square" lIns="0" tIns="12700" rIns="0" bIns="0" rtlCol="0">
            <a:spAutoFit/>
          </a:bodyPr>
          <a:lstStyle/>
          <a:p>
            <a:pPr marL="12700">
              <a:lnSpc>
                <a:spcPct val="100000"/>
              </a:lnSpc>
              <a:spcBef>
                <a:spcPts val="100"/>
              </a:spcBef>
            </a:pPr>
            <a:r>
              <a:rPr sz="1400" b="0" spc="-10" dirty="0">
                <a:latin typeface="Inter Medium"/>
                <a:cs typeface="Inter Medium"/>
              </a:rPr>
              <a:t>Race/ethnicity</a:t>
            </a:r>
            <a:endParaRPr sz="1400">
              <a:latin typeface="Inter Medium"/>
              <a:cs typeface="Inter Medium"/>
            </a:endParaRPr>
          </a:p>
        </p:txBody>
      </p:sp>
      <p:pic>
        <p:nvPicPr>
          <p:cNvPr id="11" name="object 11"/>
          <p:cNvPicPr/>
          <p:nvPr/>
        </p:nvPicPr>
        <p:blipFill>
          <a:blip r:embed="rId6" cstate="print"/>
          <a:stretch>
            <a:fillRect/>
          </a:stretch>
        </p:blipFill>
        <p:spPr>
          <a:xfrm>
            <a:off x="3436254" y="1476528"/>
            <a:ext cx="548157" cy="578122"/>
          </a:xfrm>
          <a:prstGeom prst="rect">
            <a:avLst/>
          </a:prstGeom>
        </p:spPr>
      </p:pic>
      <p:sp>
        <p:nvSpPr>
          <p:cNvPr id="12" name="object 12"/>
          <p:cNvSpPr txBox="1"/>
          <p:nvPr/>
        </p:nvSpPr>
        <p:spPr>
          <a:xfrm>
            <a:off x="4165229" y="1625455"/>
            <a:ext cx="652145" cy="238760"/>
          </a:xfrm>
          <a:prstGeom prst="rect">
            <a:avLst/>
          </a:prstGeom>
        </p:spPr>
        <p:txBody>
          <a:bodyPr vert="horz" wrap="square" lIns="0" tIns="12700" rIns="0" bIns="0" rtlCol="0">
            <a:spAutoFit/>
          </a:bodyPr>
          <a:lstStyle/>
          <a:p>
            <a:pPr marL="12700">
              <a:lnSpc>
                <a:spcPct val="100000"/>
              </a:lnSpc>
              <a:spcBef>
                <a:spcPts val="100"/>
              </a:spcBef>
            </a:pPr>
            <a:r>
              <a:rPr sz="1400" b="0" spc="-10" dirty="0">
                <a:latin typeface="Inter Medium"/>
                <a:cs typeface="Inter Medium"/>
              </a:rPr>
              <a:t>Gender</a:t>
            </a:r>
            <a:endParaRPr sz="1400">
              <a:latin typeface="Inter Medium"/>
              <a:cs typeface="Inter Medium"/>
            </a:endParaRPr>
          </a:p>
        </p:txBody>
      </p:sp>
      <p:pic>
        <p:nvPicPr>
          <p:cNvPr id="13" name="object 13"/>
          <p:cNvPicPr/>
          <p:nvPr/>
        </p:nvPicPr>
        <p:blipFill>
          <a:blip r:embed="rId7" cstate="print"/>
          <a:stretch>
            <a:fillRect/>
          </a:stretch>
        </p:blipFill>
        <p:spPr>
          <a:xfrm>
            <a:off x="5760949" y="1435647"/>
            <a:ext cx="668849" cy="647998"/>
          </a:xfrm>
          <a:prstGeom prst="rect">
            <a:avLst/>
          </a:prstGeom>
        </p:spPr>
      </p:pic>
      <p:sp>
        <p:nvSpPr>
          <p:cNvPr id="14" name="object 14"/>
          <p:cNvSpPr txBox="1"/>
          <p:nvPr/>
        </p:nvSpPr>
        <p:spPr>
          <a:xfrm>
            <a:off x="6609598" y="1611880"/>
            <a:ext cx="1459865" cy="238760"/>
          </a:xfrm>
          <a:prstGeom prst="rect">
            <a:avLst/>
          </a:prstGeom>
        </p:spPr>
        <p:txBody>
          <a:bodyPr vert="horz" wrap="square" lIns="0" tIns="12700" rIns="0" bIns="0" rtlCol="0">
            <a:spAutoFit/>
          </a:bodyPr>
          <a:lstStyle/>
          <a:p>
            <a:pPr marL="12700">
              <a:lnSpc>
                <a:spcPct val="100000"/>
              </a:lnSpc>
              <a:spcBef>
                <a:spcPts val="100"/>
              </a:spcBef>
            </a:pPr>
            <a:r>
              <a:rPr sz="1400" b="0" spc="-10" dirty="0">
                <a:latin typeface="Inter Medium"/>
                <a:cs typeface="Inter Medium"/>
              </a:rPr>
              <a:t>Educational</a:t>
            </a:r>
            <a:r>
              <a:rPr sz="1400" b="0" spc="-5" dirty="0">
                <a:latin typeface="Inter Medium"/>
                <a:cs typeface="Inter Medium"/>
              </a:rPr>
              <a:t> </a:t>
            </a:r>
            <a:r>
              <a:rPr sz="1400" b="0" spc="-20" dirty="0">
                <a:latin typeface="Inter Medium"/>
                <a:cs typeface="Inter Medium"/>
              </a:rPr>
              <a:t>level</a:t>
            </a:r>
            <a:endParaRPr sz="1400">
              <a:latin typeface="Inter Medium"/>
              <a:cs typeface="Inter Medium"/>
            </a:endParaRPr>
          </a:p>
        </p:txBody>
      </p:sp>
      <p:pic>
        <p:nvPicPr>
          <p:cNvPr id="15" name="object 15"/>
          <p:cNvPicPr/>
          <p:nvPr/>
        </p:nvPicPr>
        <p:blipFill>
          <a:blip r:embed="rId8" cstate="print"/>
          <a:stretch>
            <a:fillRect/>
          </a:stretch>
        </p:blipFill>
        <p:spPr>
          <a:xfrm>
            <a:off x="3338757" y="2485927"/>
            <a:ext cx="653468" cy="568545"/>
          </a:xfrm>
          <a:prstGeom prst="rect">
            <a:avLst/>
          </a:prstGeom>
        </p:spPr>
      </p:pic>
      <p:sp>
        <p:nvSpPr>
          <p:cNvPr id="16" name="object 16"/>
          <p:cNvSpPr txBox="1"/>
          <p:nvPr/>
        </p:nvSpPr>
        <p:spPr>
          <a:xfrm>
            <a:off x="4165229" y="2635965"/>
            <a:ext cx="1145540" cy="238760"/>
          </a:xfrm>
          <a:prstGeom prst="rect">
            <a:avLst/>
          </a:prstGeom>
        </p:spPr>
        <p:txBody>
          <a:bodyPr vert="horz" wrap="square" lIns="0" tIns="12700" rIns="0" bIns="0" rtlCol="0">
            <a:spAutoFit/>
          </a:bodyPr>
          <a:lstStyle/>
          <a:p>
            <a:pPr marL="12700">
              <a:lnSpc>
                <a:spcPct val="100000"/>
              </a:lnSpc>
              <a:spcBef>
                <a:spcPts val="100"/>
              </a:spcBef>
            </a:pPr>
            <a:r>
              <a:rPr sz="1400" b="0" dirty="0">
                <a:latin typeface="Inter Medium"/>
                <a:cs typeface="Inter Medium"/>
              </a:rPr>
              <a:t>Family</a:t>
            </a:r>
            <a:r>
              <a:rPr sz="1400" b="0" spc="-25" dirty="0">
                <a:latin typeface="Inter Medium"/>
                <a:cs typeface="Inter Medium"/>
              </a:rPr>
              <a:t> </a:t>
            </a:r>
            <a:r>
              <a:rPr sz="1400" b="0" spc="-10" dirty="0">
                <a:latin typeface="Inter Medium"/>
                <a:cs typeface="Inter Medium"/>
              </a:rPr>
              <a:t>status</a:t>
            </a:r>
            <a:endParaRPr sz="1400">
              <a:latin typeface="Inter Medium"/>
              <a:cs typeface="Inter Medium"/>
            </a:endParaRPr>
          </a:p>
        </p:txBody>
      </p:sp>
      <p:sp>
        <p:nvSpPr>
          <p:cNvPr id="17" name="object 17"/>
          <p:cNvSpPr/>
          <p:nvPr/>
        </p:nvSpPr>
        <p:spPr>
          <a:xfrm>
            <a:off x="3052150" y="1366444"/>
            <a:ext cx="0" cy="1870075"/>
          </a:xfrm>
          <a:custGeom>
            <a:avLst/>
            <a:gdLst/>
            <a:ahLst/>
            <a:cxnLst/>
            <a:rect l="l" t="t" r="r" b="b"/>
            <a:pathLst>
              <a:path h="1870075">
                <a:moveTo>
                  <a:pt x="0" y="0"/>
                </a:moveTo>
                <a:lnTo>
                  <a:pt x="0" y="1869596"/>
                </a:lnTo>
              </a:path>
            </a:pathLst>
          </a:custGeom>
          <a:ln w="9524">
            <a:solidFill>
              <a:srgbClr val="3B8F9E"/>
            </a:solidFill>
          </a:ln>
        </p:spPr>
        <p:txBody>
          <a:bodyPr wrap="square" lIns="0" tIns="0" rIns="0" bIns="0" rtlCol="0"/>
          <a:lstStyle/>
          <a:p>
            <a:endParaRPr/>
          </a:p>
        </p:txBody>
      </p:sp>
      <p:sp>
        <p:nvSpPr>
          <p:cNvPr id="18" name="object 18"/>
          <p:cNvSpPr/>
          <p:nvPr/>
        </p:nvSpPr>
        <p:spPr>
          <a:xfrm>
            <a:off x="5593864" y="1366444"/>
            <a:ext cx="0" cy="1870075"/>
          </a:xfrm>
          <a:custGeom>
            <a:avLst/>
            <a:gdLst/>
            <a:ahLst/>
            <a:cxnLst/>
            <a:rect l="l" t="t" r="r" b="b"/>
            <a:pathLst>
              <a:path h="1870075">
                <a:moveTo>
                  <a:pt x="0" y="0"/>
                </a:moveTo>
                <a:lnTo>
                  <a:pt x="0" y="1869596"/>
                </a:lnTo>
              </a:path>
            </a:pathLst>
          </a:custGeom>
          <a:ln w="9524">
            <a:solidFill>
              <a:srgbClr val="3B8F9E"/>
            </a:solidFill>
          </a:ln>
        </p:spPr>
        <p:txBody>
          <a:bodyPr wrap="square" lIns="0" tIns="0" rIns="0" bIns="0" rtlCol="0"/>
          <a:lstStyle/>
          <a:p>
            <a:endParaRPr/>
          </a:p>
        </p:txBody>
      </p:sp>
      <p:sp>
        <p:nvSpPr>
          <p:cNvPr id="19" name="object 19"/>
          <p:cNvSpPr txBox="1"/>
          <p:nvPr/>
        </p:nvSpPr>
        <p:spPr>
          <a:xfrm>
            <a:off x="536723" y="970946"/>
            <a:ext cx="5556250" cy="223520"/>
          </a:xfrm>
          <a:prstGeom prst="rect">
            <a:avLst/>
          </a:prstGeom>
        </p:spPr>
        <p:txBody>
          <a:bodyPr vert="horz" wrap="square" lIns="0" tIns="12700" rIns="0" bIns="0" rtlCol="0">
            <a:spAutoFit/>
          </a:bodyPr>
          <a:lstStyle/>
          <a:p>
            <a:pPr marL="12700">
              <a:lnSpc>
                <a:spcPct val="100000"/>
              </a:lnSpc>
              <a:spcBef>
                <a:spcPts val="100"/>
              </a:spcBef>
            </a:pPr>
            <a:r>
              <a:rPr sz="1300" b="0" dirty="0">
                <a:solidFill>
                  <a:srgbClr val="E2120A"/>
                </a:solidFill>
                <a:latin typeface="Inter Medium"/>
                <a:cs typeface="Inter Medium"/>
              </a:rPr>
              <a:t>Benefit</a:t>
            </a:r>
            <a:r>
              <a:rPr sz="1300" b="0" spc="-45" dirty="0">
                <a:solidFill>
                  <a:srgbClr val="E2120A"/>
                </a:solidFill>
                <a:latin typeface="Inter Medium"/>
                <a:cs typeface="Inter Medium"/>
              </a:rPr>
              <a:t> </a:t>
            </a:r>
            <a:r>
              <a:rPr sz="1300" b="0" dirty="0">
                <a:solidFill>
                  <a:srgbClr val="E2120A"/>
                </a:solidFill>
                <a:latin typeface="Inter Medium"/>
                <a:cs typeface="Inter Medium"/>
              </a:rPr>
              <a:t>priorities</a:t>
            </a:r>
            <a:r>
              <a:rPr sz="1300" b="0" spc="-45" dirty="0">
                <a:solidFill>
                  <a:srgbClr val="E2120A"/>
                </a:solidFill>
                <a:latin typeface="Inter Medium"/>
                <a:cs typeface="Inter Medium"/>
              </a:rPr>
              <a:t> </a:t>
            </a:r>
            <a:r>
              <a:rPr sz="1300" b="0" dirty="0">
                <a:solidFill>
                  <a:srgbClr val="E2120A"/>
                </a:solidFill>
                <a:latin typeface="Inter Medium"/>
                <a:cs typeface="Inter Medium"/>
              </a:rPr>
              <a:t>vary</a:t>
            </a:r>
            <a:r>
              <a:rPr sz="1300" b="0" spc="-40" dirty="0">
                <a:solidFill>
                  <a:srgbClr val="E2120A"/>
                </a:solidFill>
                <a:latin typeface="Inter Medium"/>
                <a:cs typeface="Inter Medium"/>
              </a:rPr>
              <a:t> </a:t>
            </a:r>
            <a:r>
              <a:rPr sz="1300" b="0" dirty="0">
                <a:solidFill>
                  <a:srgbClr val="E2120A"/>
                </a:solidFill>
                <a:latin typeface="Inter Medium"/>
                <a:cs typeface="Inter Medium"/>
              </a:rPr>
              <a:t>immensely</a:t>
            </a:r>
            <a:r>
              <a:rPr sz="1300" b="0" spc="-45" dirty="0">
                <a:solidFill>
                  <a:srgbClr val="E2120A"/>
                </a:solidFill>
                <a:latin typeface="Inter Medium"/>
                <a:cs typeface="Inter Medium"/>
              </a:rPr>
              <a:t> </a:t>
            </a:r>
            <a:r>
              <a:rPr sz="1300" b="0" dirty="0">
                <a:solidFill>
                  <a:srgbClr val="E2120A"/>
                </a:solidFill>
                <a:latin typeface="Inter Medium"/>
                <a:cs typeface="Inter Medium"/>
              </a:rPr>
              <a:t>across</a:t>
            </a:r>
            <a:r>
              <a:rPr sz="1300" b="0" spc="-45" dirty="0">
                <a:solidFill>
                  <a:srgbClr val="E2120A"/>
                </a:solidFill>
                <a:latin typeface="Inter Medium"/>
                <a:cs typeface="Inter Medium"/>
              </a:rPr>
              <a:t> </a:t>
            </a:r>
            <a:r>
              <a:rPr sz="1300" b="0" dirty="0">
                <a:solidFill>
                  <a:srgbClr val="E2120A"/>
                </a:solidFill>
                <a:latin typeface="Inter Medium"/>
                <a:cs typeface="Inter Medium"/>
              </a:rPr>
              <a:t>demographics</a:t>
            </a:r>
            <a:r>
              <a:rPr sz="1300" b="0" spc="-40" dirty="0">
                <a:solidFill>
                  <a:srgbClr val="E2120A"/>
                </a:solidFill>
                <a:latin typeface="Inter Medium"/>
                <a:cs typeface="Inter Medium"/>
              </a:rPr>
              <a:t> </a:t>
            </a:r>
            <a:r>
              <a:rPr sz="1300" b="0" dirty="0">
                <a:solidFill>
                  <a:srgbClr val="E2120A"/>
                </a:solidFill>
                <a:latin typeface="Inter Medium"/>
                <a:cs typeface="Inter Medium"/>
              </a:rPr>
              <a:t>and</a:t>
            </a:r>
            <a:r>
              <a:rPr sz="1300" b="0" spc="-45" dirty="0">
                <a:solidFill>
                  <a:srgbClr val="E2120A"/>
                </a:solidFill>
                <a:latin typeface="Inter Medium"/>
                <a:cs typeface="Inter Medium"/>
              </a:rPr>
              <a:t> </a:t>
            </a:r>
            <a:r>
              <a:rPr sz="1300" b="0" dirty="0">
                <a:solidFill>
                  <a:srgbClr val="E2120A"/>
                </a:solidFill>
                <a:latin typeface="Inter Medium"/>
                <a:cs typeface="Inter Medium"/>
              </a:rPr>
              <a:t>life</a:t>
            </a:r>
            <a:r>
              <a:rPr sz="1300" b="0" spc="-45" dirty="0">
                <a:solidFill>
                  <a:srgbClr val="E2120A"/>
                </a:solidFill>
                <a:latin typeface="Inter Medium"/>
                <a:cs typeface="Inter Medium"/>
              </a:rPr>
              <a:t> </a:t>
            </a:r>
            <a:r>
              <a:rPr sz="1300" b="0" spc="-10" dirty="0">
                <a:solidFill>
                  <a:srgbClr val="E2120A"/>
                </a:solidFill>
                <a:latin typeface="Inter Medium"/>
                <a:cs typeface="Inter Medium"/>
              </a:rPr>
              <a:t>stages</a:t>
            </a:r>
            <a:endParaRPr sz="1300">
              <a:latin typeface="Inter Medium"/>
              <a:cs typeface="Inter Medium"/>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718085" y="1446457"/>
            <a:ext cx="7824545" cy="3106573"/>
          </a:xfrm>
          <a:prstGeom prst="rect">
            <a:avLst/>
          </a:prstGeom>
        </p:spPr>
      </p:pic>
      <p:sp>
        <p:nvSpPr>
          <p:cNvPr id="3" name="object 3"/>
          <p:cNvSpPr txBox="1"/>
          <p:nvPr/>
        </p:nvSpPr>
        <p:spPr>
          <a:xfrm>
            <a:off x="607048" y="492127"/>
            <a:ext cx="5967095" cy="406400"/>
          </a:xfrm>
          <a:prstGeom prst="rect">
            <a:avLst/>
          </a:prstGeom>
        </p:spPr>
        <p:txBody>
          <a:bodyPr vert="horz" wrap="square" lIns="0" tIns="12700" rIns="0" bIns="0" rtlCol="0">
            <a:spAutoFit/>
          </a:bodyPr>
          <a:lstStyle/>
          <a:p>
            <a:pPr marL="12700">
              <a:lnSpc>
                <a:spcPct val="100000"/>
              </a:lnSpc>
              <a:spcBef>
                <a:spcPts val="100"/>
              </a:spcBef>
            </a:pPr>
            <a:r>
              <a:rPr sz="2500" b="1" spc="-10" dirty="0">
                <a:solidFill>
                  <a:srgbClr val="434343"/>
                </a:solidFill>
                <a:latin typeface="Archivo Narrow"/>
                <a:cs typeface="Archivo Narrow"/>
              </a:rPr>
              <a:t>Younger</a:t>
            </a:r>
            <a:r>
              <a:rPr sz="2500" b="1" spc="-40" dirty="0">
                <a:solidFill>
                  <a:srgbClr val="434343"/>
                </a:solidFill>
                <a:latin typeface="Archivo Narrow"/>
                <a:cs typeface="Archivo Narrow"/>
              </a:rPr>
              <a:t> </a:t>
            </a:r>
            <a:r>
              <a:rPr sz="2500" b="1" dirty="0">
                <a:solidFill>
                  <a:srgbClr val="434343"/>
                </a:solidFill>
                <a:latin typeface="Archivo Narrow"/>
                <a:cs typeface="Archivo Narrow"/>
              </a:rPr>
              <a:t>workers</a:t>
            </a:r>
            <a:r>
              <a:rPr sz="2500" b="1" spc="-35" dirty="0">
                <a:solidFill>
                  <a:srgbClr val="434343"/>
                </a:solidFill>
                <a:latin typeface="Archivo Narrow"/>
                <a:cs typeface="Archivo Narrow"/>
              </a:rPr>
              <a:t> </a:t>
            </a:r>
            <a:r>
              <a:rPr sz="2500" b="1" dirty="0">
                <a:solidFill>
                  <a:srgbClr val="434343"/>
                </a:solidFill>
                <a:latin typeface="Archivo Narrow"/>
                <a:cs typeface="Archivo Narrow"/>
              </a:rPr>
              <a:t>want</a:t>
            </a:r>
            <a:r>
              <a:rPr sz="2500" b="1" spc="-40" dirty="0">
                <a:solidFill>
                  <a:srgbClr val="434343"/>
                </a:solidFill>
                <a:latin typeface="Archivo Narrow"/>
                <a:cs typeface="Archivo Narrow"/>
              </a:rPr>
              <a:t> </a:t>
            </a:r>
            <a:r>
              <a:rPr sz="2500" b="1" dirty="0">
                <a:solidFill>
                  <a:srgbClr val="434343"/>
                </a:solidFill>
                <a:latin typeface="Archivo Narrow"/>
                <a:cs typeface="Archivo Narrow"/>
              </a:rPr>
              <a:t>better</a:t>
            </a:r>
            <a:r>
              <a:rPr sz="2500" b="1" spc="-35" dirty="0">
                <a:solidFill>
                  <a:srgbClr val="434343"/>
                </a:solidFill>
                <a:latin typeface="Archivo Narrow"/>
                <a:cs typeface="Archivo Narrow"/>
              </a:rPr>
              <a:t> </a:t>
            </a:r>
            <a:r>
              <a:rPr sz="2500" b="1" dirty="0">
                <a:solidFill>
                  <a:srgbClr val="434343"/>
                </a:solidFill>
                <a:latin typeface="Archivo Narrow"/>
                <a:cs typeface="Archivo Narrow"/>
              </a:rPr>
              <a:t>education</a:t>
            </a:r>
            <a:r>
              <a:rPr sz="2500" b="1" spc="-35" dirty="0">
                <a:solidFill>
                  <a:srgbClr val="434343"/>
                </a:solidFill>
                <a:latin typeface="Archivo Narrow"/>
                <a:cs typeface="Archivo Narrow"/>
              </a:rPr>
              <a:t> </a:t>
            </a:r>
            <a:r>
              <a:rPr sz="2500" b="1" spc="-10" dirty="0">
                <a:solidFill>
                  <a:srgbClr val="434343"/>
                </a:solidFill>
                <a:latin typeface="Archivo Narrow"/>
                <a:cs typeface="Archivo Narrow"/>
              </a:rPr>
              <a:t>beneﬁts</a:t>
            </a:r>
            <a:endParaRPr sz="2500">
              <a:latin typeface="Archivo Narrow"/>
              <a:cs typeface="Archivo Narrow"/>
            </a:endParaRPr>
          </a:p>
        </p:txBody>
      </p:sp>
      <p:sp>
        <p:nvSpPr>
          <p:cNvPr id="4" name="object 4"/>
          <p:cNvSpPr/>
          <p:nvPr/>
        </p:nvSpPr>
        <p:spPr>
          <a:xfrm>
            <a:off x="5814426" y="81225"/>
            <a:ext cx="3329940" cy="223520"/>
          </a:xfrm>
          <a:custGeom>
            <a:avLst/>
            <a:gdLst/>
            <a:ahLst/>
            <a:cxnLst/>
            <a:rect l="l" t="t" r="r" b="b"/>
            <a:pathLst>
              <a:path w="3329940" h="223520">
                <a:moveTo>
                  <a:pt x="3329573" y="223199"/>
                </a:moveTo>
                <a:lnTo>
                  <a:pt x="0" y="223199"/>
                </a:lnTo>
                <a:lnTo>
                  <a:pt x="0" y="0"/>
                </a:lnTo>
                <a:lnTo>
                  <a:pt x="3329573" y="0"/>
                </a:lnTo>
                <a:lnTo>
                  <a:pt x="3329573" y="223199"/>
                </a:lnTo>
                <a:close/>
              </a:path>
            </a:pathLst>
          </a:custGeom>
          <a:solidFill>
            <a:srgbClr val="F8791F"/>
          </a:solidFill>
        </p:spPr>
        <p:txBody>
          <a:bodyPr wrap="square" lIns="0" tIns="0" rIns="0" bIns="0" rtlCol="0"/>
          <a:lstStyle/>
          <a:p>
            <a:endParaRPr/>
          </a:p>
        </p:txBody>
      </p:sp>
      <p:sp>
        <p:nvSpPr>
          <p:cNvPr id="5" name="object 5"/>
          <p:cNvSpPr txBox="1">
            <a:spLocks noGrp="1"/>
          </p:cNvSpPr>
          <p:nvPr>
            <p:ph type="ctrTitle"/>
          </p:nvPr>
        </p:nvSpPr>
        <p:spPr>
          <a:xfrm>
            <a:off x="5969345" y="83541"/>
            <a:ext cx="3058172" cy="197490"/>
          </a:xfrm>
          <a:prstGeom prst="rect">
            <a:avLst/>
          </a:prstGeom>
        </p:spPr>
        <p:txBody>
          <a:bodyPr vert="horz" wrap="square" lIns="0" tIns="12700" rIns="0" bIns="0" rtlCol="0">
            <a:spAutoFit/>
          </a:bodyPr>
          <a:lstStyle/>
          <a:p>
            <a:pPr marL="12700">
              <a:lnSpc>
                <a:spcPct val="100000"/>
              </a:lnSpc>
              <a:spcBef>
                <a:spcPts val="100"/>
              </a:spcBef>
            </a:pPr>
            <a:r>
              <a:rPr sz="1200" spc="-100" dirty="0">
                <a:solidFill>
                  <a:srgbClr val="FFFFFF"/>
                </a:solidFill>
                <a:latin typeface="Inter" panose="02000503000000020004" pitchFamily="2" charset="0"/>
                <a:ea typeface="Inter" panose="02000503000000020004" pitchFamily="2" charset="0"/>
                <a:cs typeface="Tahoma"/>
              </a:rPr>
              <a:t>2.</a:t>
            </a:r>
            <a:r>
              <a:rPr sz="1200" spc="-95" dirty="0">
                <a:solidFill>
                  <a:srgbClr val="FFFFFF"/>
                </a:solidFill>
                <a:latin typeface="Inter" panose="02000503000000020004" pitchFamily="2" charset="0"/>
                <a:ea typeface="Inter" panose="02000503000000020004" pitchFamily="2" charset="0"/>
                <a:cs typeface="Tahoma"/>
              </a:rPr>
              <a:t> </a:t>
            </a:r>
            <a:r>
              <a:rPr sz="1200" spc="-75" dirty="0">
                <a:solidFill>
                  <a:srgbClr val="FFFFFF"/>
                </a:solidFill>
                <a:latin typeface="Inter" panose="02000503000000020004" pitchFamily="2" charset="0"/>
                <a:ea typeface="Inter" panose="02000503000000020004" pitchFamily="2" charset="0"/>
                <a:cs typeface="Tahoma"/>
              </a:rPr>
              <a:t>Evolve</a:t>
            </a:r>
            <a:r>
              <a:rPr sz="1200" spc="-100" dirty="0">
                <a:solidFill>
                  <a:srgbClr val="FFFFFF"/>
                </a:solidFill>
                <a:latin typeface="Inter" panose="02000503000000020004" pitchFamily="2" charset="0"/>
                <a:ea typeface="Inter" panose="02000503000000020004" pitchFamily="2" charset="0"/>
                <a:cs typeface="Tahoma"/>
              </a:rPr>
              <a:t> </a:t>
            </a:r>
            <a:r>
              <a:rPr sz="1200" spc="-85" dirty="0">
                <a:solidFill>
                  <a:srgbClr val="FFFFFF"/>
                </a:solidFill>
                <a:latin typeface="Inter" panose="02000503000000020004" pitchFamily="2" charset="0"/>
                <a:ea typeface="Inter" panose="02000503000000020004" pitchFamily="2" charset="0"/>
                <a:cs typeface="Tahoma"/>
              </a:rPr>
              <a:t>plans</a:t>
            </a:r>
            <a:r>
              <a:rPr sz="1200" spc="-95" dirty="0">
                <a:solidFill>
                  <a:srgbClr val="FFFFFF"/>
                </a:solidFill>
                <a:latin typeface="Inter" panose="02000503000000020004" pitchFamily="2" charset="0"/>
                <a:ea typeface="Inter" panose="02000503000000020004" pitchFamily="2" charset="0"/>
                <a:cs typeface="Tahoma"/>
              </a:rPr>
              <a:t> </a:t>
            </a:r>
            <a:r>
              <a:rPr sz="1200" spc="-60" dirty="0">
                <a:solidFill>
                  <a:srgbClr val="FFFFFF"/>
                </a:solidFill>
                <a:latin typeface="Inter" panose="02000503000000020004" pitchFamily="2" charset="0"/>
                <a:ea typeface="Inter" panose="02000503000000020004" pitchFamily="2" charset="0"/>
                <a:cs typeface="Tahoma"/>
              </a:rPr>
              <a:t>to</a:t>
            </a:r>
            <a:r>
              <a:rPr sz="1200" spc="-100" dirty="0">
                <a:solidFill>
                  <a:srgbClr val="FFFFFF"/>
                </a:solidFill>
                <a:latin typeface="Inter" panose="02000503000000020004" pitchFamily="2" charset="0"/>
                <a:ea typeface="Inter" panose="02000503000000020004" pitchFamily="2" charset="0"/>
                <a:cs typeface="Tahoma"/>
              </a:rPr>
              <a:t> </a:t>
            </a:r>
            <a:r>
              <a:rPr sz="1200" spc="-90" dirty="0">
                <a:solidFill>
                  <a:srgbClr val="FFFFFF"/>
                </a:solidFill>
                <a:latin typeface="Inter" panose="02000503000000020004" pitchFamily="2" charset="0"/>
                <a:ea typeface="Inter" panose="02000503000000020004" pitchFamily="2" charset="0"/>
                <a:cs typeface="Tahoma"/>
              </a:rPr>
              <a:t>meet</a:t>
            </a:r>
            <a:r>
              <a:rPr sz="1200" spc="-95" dirty="0">
                <a:solidFill>
                  <a:srgbClr val="FFFFFF"/>
                </a:solidFill>
                <a:latin typeface="Inter" panose="02000503000000020004" pitchFamily="2" charset="0"/>
                <a:ea typeface="Inter" panose="02000503000000020004" pitchFamily="2" charset="0"/>
                <a:cs typeface="Tahoma"/>
              </a:rPr>
              <a:t> </a:t>
            </a:r>
            <a:r>
              <a:rPr sz="1200" spc="-70" dirty="0">
                <a:solidFill>
                  <a:srgbClr val="FFFFFF"/>
                </a:solidFill>
                <a:latin typeface="Inter" panose="02000503000000020004" pitchFamily="2" charset="0"/>
                <a:ea typeface="Inter" panose="02000503000000020004" pitchFamily="2" charset="0"/>
                <a:cs typeface="Tahoma"/>
              </a:rPr>
              <a:t>diverse</a:t>
            </a:r>
            <a:r>
              <a:rPr sz="1200" spc="-100" dirty="0">
                <a:solidFill>
                  <a:srgbClr val="FFFFFF"/>
                </a:solidFill>
                <a:latin typeface="Inter" panose="02000503000000020004" pitchFamily="2" charset="0"/>
                <a:ea typeface="Inter" panose="02000503000000020004" pitchFamily="2" charset="0"/>
                <a:cs typeface="Tahoma"/>
              </a:rPr>
              <a:t> </a:t>
            </a:r>
            <a:r>
              <a:rPr sz="1200" spc="-80" dirty="0">
                <a:solidFill>
                  <a:srgbClr val="FFFFFF"/>
                </a:solidFill>
                <a:latin typeface="Inter" panose="02000503000000020004" pitchFamily="2" charset="0"/>
                <a:ea typeface="Inter" panose="02000503000000020004" pitchFamily="2" charset="0"/>
                <a:cs typeface="Tahoma"/>
              </a:rPr>
              <a:t>worker</a:t>
            </a:r>
            <a:r>
              <a:rPr sz="1200" spc="-100" dirty="0">
                <a:solidFill>
                  <a:srgbClr val="FFFFFF"/>
                </a:solidFill>
                <a:latin typeface="Inter" panose="02000503000000020004" pitchFamily="2" charset="0"/>
                <a:ea typeface="Inter" panose="02000503000000020004" pitchFamily="2" charset="0"/>
                <a:cs typeface="Tahoma"/>
              </a:rPr>
              <a:t> </a:t>
            </a:r>
            <a:r>
              <a:rPr sz="1200" spc="-35" dirty="0">
                <a:solidFill>
                  <a:srgbClr val="FFFFFF"/>
                </a:solidFill>
                <a:latin typeface="Inter" panose="02000503000000020004" pitchFamily="2" charset="0"/>
                <a:ea typeface="Inter" panose="02000503000000020004" pitchFamily="2" charset="0"/>
                <a:cs typeface="Tahoma"/>
              </a:rPr>
              <a:t>needs</a:t>
            </a:r>
            <a:endParaRPr sz="1200" dirty="0">
              <a:latin typeface="Inter" panose="02000503000000020004" pitchFamily="2" charset="0"/>
              <a:ea typeface="Inter" panose="02000503000000020004" pitchFamily="2" charset="0"/>
              <a:cs typeface="Tahoma"/>
            </a:endParaRPr>
          </a:p>
        </p:txBody>
      </p:sp>
      <p:sp>
        <p:nvSpPr>
          <p:cNvPr id="6" name="object 6"/>
          <p:cNvSpPr txBox="1"/>
          <p:nvPr/>
        </p:nvSpPr>
        <p:spPr>
          <a:xfrm>
            <a:off x="716368" y="4875784"/>
            <a:ext cx="3158490" cy="101600"/>
          </a:xfrm>
          <a:prstGeom prst="rect">
            <a:avLst/>
          </a:prstGeom>
        </p:spPr>
        <p:txBody>
          <a:bodyPr vert="horz" wrap="square" lIns="0" tIns="12700" rIns="0" bIns="0" rtlCol="0">
            <a:spAutoFit/>
          </a:bodyPr>
          <a:lstStyle/>
          <a:p>
            <a:pPr marL="12700">
              <a:lnSpc>
                <a:spcPct val="100000"/>
              </a:lnSpc>
              <a:spcBef>
                <a:spcPts val="100"/>
              </a:spcBef>
            </a:pPr>
            <a:r>
              <a:rPr sz="500" dirty="0">
                <a:solidFill>
                  <a:srgbClr val="9E9E9E"/>
                </a:solidFill>
                <a:latin typeface="Inter"/>
                <a:cs typeface="Inter"/>
              </a:rPr>
              <a:t>1</a:t>
            </a:r>
            <a:r>
              <a:rPr sz="500" spc="235" dirty="0">
                <a:solidFill>
                  <a:srgbClr val="9E9E9E"/>
                </a:solidFill>
                <a:latin typeface="Inter"/>
                <a:cs typeface="Inter"/>
              </a:rPr>
              <a:t> </a:t>
            </a:r>
            <a:r>
              <a:rPr sz="500" dirty="0">
                <a:solidFill>
                  <a:srgbClr val="9E9E9E"/>
                </a:solidFill>
                <a:latin typeface="Inter"/>
                <a:cs typeface="Inter"/>
              </a:rPr>
              <a:t>https://unitedinsurance.net/publications/5-critical-statistics-about-benefits-and-employee-</a:t>
            </a:r>
            <a:r>
              <a:rPr sz="500" spc="-10" dirty="0">
                <a:solidFill>
                  <a:srgbClr val="9E9E9E"/>
                </a:solidFill>
                <a:latin typeface="Inter"/>
                <a:cs typeface="Inter"/>
              </a:rPr>
              <a:t>retention/</a:t>
            </a:r>
            <a:endParaRPr sz="500">
              <a:latin typeface="Inter"/>
              <a:cs typeface="Inte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774503" y="1242022"/>
            <a:ext cx="8369496" cy="3685593"/>
            <a:chOff x="774503" y="1242022"/>
            <a:chExt cx="8369496" cy="3685593"/>
          </a:xfrm>
        </p:grpSpPr>
        <p:pic>
          <p:nvPicPr>
            <p:cNvPr id="3" name="object 3"/>
            <p:cNvPicPr/>
            <p:nvPr/>
          </p:nvPicPr>
          <p:blipFill>
            <a:blip r:embed="rId3" cstate="print"/>
            <a:stretch>
              <a:fillRect/>
            </a:stretch>
          </p:blipFill>
          <p:spPr>
            <a:xfrm>
              <a:off x="8397215" y="4550615"/>
              <a:ext cx="746784" cy="377000"/>
            </a:xfrm>
            <a:prstGeom prst="rect">
              <a:avLst/>
            </a:prstGeom>
          </p:spPr>
        </p:pic>
        <p:pic>
          <p:nvPicPr>
            <p:cNvPr id="4" name="object 4"/>
            <p:cNvPicPr/>
            <p:nvPr/>
          </p:nvPicPr>
          <p:blipFill>
            <a:blip r:embed="rId4" cstate="print"/>
            <a:stretch>
              <a:fillRect/>
            </a:stretch>
          </p:blipFill>
          <p:spPr>
            <a:xfrm>
              <a:off x="774503" y="1242022"/>
              <a:ext cx="7594191" cy="3398218"/>
            </a:xfrm>
            <a:prstGeom prst="rect">
              <a:avLst/>
            </a:prstGeom>
          </p:spPr>
        </p:pic>
      </p:grpSp>
      <p:sp>
        <p:nvSpPr>
          <p:cNvPr id="5" name="object 5"/>
          <p:cNvSpPr txBox="1">
            <a:spLocks noGrp="1"/>
          </p:cNvSpPr>
          <p:nvPr>
            <p:ph type="title"/>
          </p:nvPr>
        </p:nvSpPr>
        <p:spPr>
          <a:prstGeom prst="rect">
            <a:avLst/>
          </a:prstGeom>
        </p:spPr>
        <p:txBody>
          <a:bodyPr vert="horz" wrap="square" lIns="0" tIns="12700" rIns="0" bIns="0" rtlCol="0">
            <a:spAutoFit/>
          </a:bodyPr>
          <a:lstStyle/>
          <a:p>
            <a:pPr marL="97790">
              <a:lnSpc>
                <a:spcPct val="100000"/>
              </a:lnSpc>
              <a:spcBef>
                <a:spcPts val="100"/>
              </a:spcBef>
            </a:pPr>
            <a:r>
              <a:rPr dirty="0"/>
              <a:t>Older</a:t>
            </a:r>
            <a:r>
              <a:rPr spc="-65" dirty="0"/>
              <a:t> </a:t>
            </a:r>
            <a:r>
              <a:rPr dirty="0"/>
              <a:t>workers</a:t>
            </a:r>
            <a:r>
              <a:rPr spc="-60" dirty="0"/>
              <a:t> </a:t>
            </a:r>
            <a:r>
              <a:rPr dirty="0"/>
              <a:t>prioritize</a:t>
            </a:r>
            <a:r>
              <a:rPr spc="-60" dirty="0"/>
              <a:t> </a:t>
            </a:r>
            <a:r>
              <a:rPr dirty="0"/>
              <a:t>retirement</a:t>
            </a:r>
            <a:r>
              <a:rPr spc="-60" dirty="0"/>
              <a:t> </a:t>
            </a:r>
            <a:r>
              <a:rPr spc="-10" dirty="0"/>
              <a:t>beneﬁts</a:t>
            </a:r>
          </a:p>
        </p:txBody>
      </p:sp>
      <p:sp>
        <p:nvSpPr>
          <p:cNvPr id="6" name="object 6"/>
          <p:cNvSpPr/>
          <p:nvPr/>
        </p:nvSpPr>
        <p:spPr>
          <a:xfrm>
            <a:off x="5814426" y="81225"/>
            <a:ext cx="3329940" cy="223520"/>
          </a:xfrm>
          <a:custGeom>
            <a:avLst/>
            <a:gdLst/>
            <a:ahLst/>
            <a:cxnLst/>
            <a:rect l="l" t="t" r="r" b="b"/>
            <a:pathLst>
              <a:path w="3329940" h="223520">
                <a:moveTo>
                  <a:pt x="3329573" y="223199"/>
                </a:moveTo>
                <a:lnTo>
                  <a:pt x="0" y="223199"/>
                </a:lnTo>
                <a:lnTo>
                  <a:pt x="0" y="0"/>
                </a:lnTo>
                <a:lnTo>
                  <a:pt x="3329573" y="0"/>
                </a:lnTo>
                <a:lnTo>
                  <a:pt x="3329573" y="223199"/>
                </a:lnTo>
                <a:close/>
              </a:path>
            </a:pathLst>
          </a:custGeom>
          <a:solidFill>
            <a:srgbClr val="F8791F"/>
          </a:solidFill>
        </p:spPr>
        <p:txBody>
          <a:bodyPr wrap="square" lIns="0" tIns="0" rIns="0" bIns="0" rtlCol="0"/>
          <a:lstStyle/>
          <a:p>
            <a:endParaRPr/>
          </a:p>
        </p:txBody>
      </p:sp>
      <p:sp>
        <p:nvSpPr>
          <p:cNvPr id="7" name="object 7"/>
          <p:cNvSpPr txBox="1"/>
          <p:nvPr/>
        </p:nvSpPr>
        <p:spPr>
          <a:xfrm>
            <a:off x="5969345" y="83541"/>
            <a:ext cx="3058160" cy="197490"/>
          </a:xfrm>
          <a:prstGeom prst="rect">
            <a:avLst/>
          </a:prstGeom>
        </p:spPr>
        <p:txBody>
          <a:bodyPr vert="horz" wrap="square" lIns="0" tIns="12700" rIns="0" bIns="0" rtlCol="0">
            <a:spAutoFit/>
          </a:bodyPr>
          <a:lstStyle/>
          <a:p>
            <a:pPr marL="12700">
              <a:lnSpc>
                <a:spcPct val="100000"/>
              </a:lnSpc>
              <a:spcBef>
                <a:spcPts val="100"/>
              </a:spcBef>
            </a:pPr>
            <a:r>
              <a:rPr sz="1200" b="1" spc="-100" dirty="0">
                <a:solidFill>
                  <a:srgbClr val="FFFFFF"/>
                </a:solidFill>
                <a:latin typeface="Inter" panose="02000503000000020004" pitchFamily="2" charset="0"/>
                <a:ea typeface="Inter" panose="02000503000000020004" pitchFamily="2" charset="0"/>
                <a:cs typeface="Tahoma"/>
              </a:rPr>
              <a:t>2.</a:t>
            </a:r>
            <a:r>
              <a:rPr sz="1200" b="1" spc="-95" dirty="0">
                <a:solidFill>
                  <a:srgbClr val="FFFFFF"/>
                </a:solidFill>
                <a:latin typeface="Inter" panose="02000503000000020004" pitchFamily="2" charset="0"/>
                <a:ea typeface="Inter" panose="02000503000000020004" pitchFamily="2" charset="0"/>
                <a:cs typeface="Tahoma"/>
              </a:rPr>
              <a:t> </a:t>
            </a:r>
            <a:r>
              <a:rPr sz="1200" b="1" spc="-75" dirty="0">
                <a:solidFill>
                  <a:srgbClr val="FFFFFF"/>
                </a:solidFill>
                <a:latin typeface="Inter" panose="02000503000000020004" pitchFamily="2" charset="0"/>
                <a:ea typeface="Inter" panose="02000503000000020004" pitchFamily="2" charset="0"/>
                <a:cs typeface="Tahoma"/>
              </a:rPr>
              <a:t>Evolve</a:t>
            </a:r>
            <a:r>
              <a:rPr sz="1200" b="1" spc="-100" dirty="0">
                <a:solidFill>
                  <a:srgbClr val="FFFFFF"/>
                </a:solidFill>
                <a:latin typeface="Inter" panose="02000503000000020004" pitchFamily="2" charset="0"/>
                <a:ea typeface="Inter" panose="02000503000000020004" pitchFamily="2" charset="0"/>
                <a:cs typeface="Tahoma"/>
              </a:rPr>
              <a:t> </a:t>
            </a:r>
            <a:r>
              <a:rPr sz="1200" b="1" spc="-85" dirty="0">
                <a:solidFill>
                  <a:srgbClr val="FFFFFF"/>
                </a:solidFill>
                <a:latin typeface="Inter" panose="02000503000000020004" pitchFamily="2" charset="0"/>
                <a:ea typeface="Inter" panose="02000503000000020004" pitchFamily="2" charset="0"/>
                <a:cs typeface="Tahoma"/>
              </a:rPr>
              <a:t>plans</a:t>
            </a:r>
            <a:r>
              <a:rPr sz="1200" b="1" spc="-95" dirty="0">
                <a:solidFill>
                  <a:srgbClr val="FFFFFF"/>
                </a:solidFill>
                <a:latin typeface="Inter" panose="02000503000000020004" pitchFamily="2" charset="0"/>
                <a:ea typeface="Inter" panose="02000503000000020004" pitchFamily="2" charset="0"/>
                <a:cs typeface="Tahoma"/>
              </a:rPr>
              <a:t> </a:t>
            </a:r>
            <a:r>
              <a:rPr sz="1200" b="1" spc="-60" dirty="0">
                <a:solidFill>
                  <a:srgbClr val="FFFFFF"/>
                </a:solidFill>
                <a:latin typeface="Inter" panose="02000503000000020004" pitchFamily="2" charset="0"/>
                <a:ea typeface="Inter" panose="02000503000000020004" pitchFamily="2" charset="0"/>
                <a:cs typeface="Tahoma"/>
              </a:rPr>
              <a:t>to</a:t>
            </a:r>
            <a:r>
              <a:rPr sz="1200" b="1" spc="-100" dirty="0">
                <a:solidFill>
                  <a:srgbClr val="FFFFFF"/>
                </a:solidFill>
                <a:latin typeface="Inter" panose="02000503000000020004" pitchFamily="2" charset="0"/>
                <a:ea typeface="Inter" panose="02000503000000020004" pitchFamily="2" charset="0"/>
                <a:cs typeface="Tahoma"/>
              </a:rPr>
              <a:t> </a:t>
            </a:r>
            <a:r>
              <a:rPr sz="1200" b="1" spc="-90" dirty="0">
                <a:solidFill>
                  <a:srgbClr val="FFFFFF"/>
                </a:solidFill>
                <a:latin typeface="Inter" panose="02000503000000020004" pitchFamily="2" charset="0"/>
                <a:ea typeface="Inter" panose="02000503000000020004" pitchFamily="2" charset="0"/>
                <a:cs typeface="Tahoma"/>
              </a:rPr>
              <a:t>meet</a:t>
            </a:r>
            <a:r>
              <a:rPr sz="1200" b="1" spc="-95" dirty="0">
                <a:solidFill>
                  <a:srgbClr val="FFFFFF"/>
                </a:solidFill>
                <a:latin typeface="Inter" panose="02000503000000020004" pitchFamily="2" charset="0"/>
                <a:ea typeface="Inter" panose="02000503000000020004" pitchFamily="2" charset="0"/>
                <a:cs typeface="Tahoma"/>
              </a:rPr>
              <a:t> </a:t>
            </a:r>
            <a:r>
              <a:rPr sz="1200" b="1" spc="-70" dirty="0">
                <a:solidFill>
                  <a:srgbClr val="FFFFFF"/>
                </a:solidFill>
                <a:latin typeface="Inter" panose="02000503000000020004" pitchFamily="2" charset="0"/>
                <a:ea typeface="Inter" panose="02000503000000020004" pitchFamily="2" charset="0"/>
                <a:cs typeface="Tahoma"/>
              </a:rPr>
              <a:t>diverse</a:t>
            </a:r>
            <a:r>
              <a:rPr sz="1200" b="1" spc="-100" dirty="0">
                <a:solidFill>
                  <a:srgbClr val="FFFFFF"/>
                </a:solidFill>
                <a:latin typeface="Inter" panose="02000503000000020004" pitchFamily="2" charset="0"/>
                <a:ea typeface="Inter" panose="02000503000000020004" pitchFamily="2" charset="0"/>
                <a:cs typeface="Tahoma"/>
              </a:rPr>
              <a:t> </a:t>
            </a:r>
            <a:r>
              <a:rPr sz="1200" b="1" spc="-80" dirty="0">
                <a:solidFill>
                  <a:srgbClr val="FFFFFF"/>
                </a:solidFill>
                <a:latin typeface="Inter" panose="02000503000000020004" pitchFamily="2" charset="0"/>
                <a:ea typeface="Inter" panose="02000503000000020004" pitchFamily="2" charset="0"/>
                <a:cs typeface="Tahoma"/>
              </a:rPr>
              <a:t>worker</a:t>
            </a:r>
            <a:r>
              <a:rPr sz="1200" b="1" spc="-100" dirty="0">
                <a:solidFill>
                  <a:srgbClr val="FFFFFF"/>
                </a:solidFill>
                <a:latin typeface="Inter" panose="02000503000000020004" pitchFamily="2" charset="0"/>
                <a:ea typeface="Inter" panose="02000503000000020004" pitchFamily="2" charset="0"/>
                <a:cs typeface="Tahoma"/>
              </a:rPr>
              <a:t> </a:t>
            </a:r>
            <a:r>
              <a:rPr sz="1200" b="1" spc="-35" dirty="0">
                <a:solidFill>
                  <a:srgbClr val="FFFFFF"/>
                </a:solidFill>
                <a:latin typeface="Inter" panose="02000503000000020004" pitchFamily="2" charset="0"/>
                <a:ea typeface="Inter" panose="02000503000000020004" pitchFamily="2" charset="0"/>
                <a:cs typeface="Tahoma"/>
              </a:rPr>
              <a:t>needs</a:t>
            </a:r>
            <a:endParaRPr sz="1200" dirty="0">
              <a:latin typeface="Inter" panose="02000503000000020004" pitchFamily="2" charset="0"/>
              <a:ea typeface="Inter" panose="02000503000000020004" pitchFamily="2" charset="0"/>
              <a:cs typeface="Tahoma"/>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663460" y="1200150"/>
            <a:ext cx="7720603" cy="3521199"/>
          </a:xfrm>
          <a:prstGeom prst="rect">
            <a:avLst/>
          </a:prstGeom>
        </p:spPr>
      </p:pic>
      <p:sp>
        <p:nvSpPr>
          <p:cNvPr id="3" name="object 3"/>
          <p:cNvSpPr txBox="1"/>
          <p:nvPr/>
        </p:nvSpPr>
        <p:spPr>
          <a:xfrm>
            <a:off x="607050" y="492125"/>
            <a:ext cx="7071359" cy="406400"/>
          </a:xfrm>
          <a:prstGeom prst="rect">
            <a:avLst/>
          </a:prstGeom>
        </p:spPr>
        <p:txBody>
          <a:bodyPr vert="horz" wrap="square" lIns="0" tIns="12700" rIns="0" bIns="0" rtlCol="0">
            <a:spAutoFit/>
          </a:bodyPr>
          <a:lstStyle/>
          <a:p>
            <a:pPr marL="12700">
              <a:lnSpc>
                <a:spcPct val="100000"/>
              </a:lnSpc>
              <a:spcBef>
                <a:spcPts val="100"/>
              </a:spcBef>
            </a:pPr>
            <a:r>
              <a:rPr sz="2500" b="1" dirty="0">
                <a:solidFill>
                  <a:srgbClr val="434343"/>
                </a:solidFill>
                <a:latin typeface="Archivo Narrow"/>
                <a:cs typeface="Archivo Narrow"/>
              </a:rPr>
              <a:t>Parents</a:t>
            </a:r>
            <a:r>
              <a:rPr sz="2500" b="1" spc="-20" dirty="0">
                <a:solidFill>
                  <a:srgbClr val="434343"/>
                </a:solidFill>
                <a:latin typeface="Archivo Narrow"/>
                <a:cs typeface="Archivo Narrow"/>
              </a:rPr>
              <a:t> </a:t>
            </a:r>
            <a:r>
              <a:rPr sz="2500" b="1" dirty="0">
                <a:solidFill>
                  <a:srgbClr val="434343"/>
                </a:solidFill>
                <a:latin typeface="Archivo Narrow"/>
                <a:cs typeface="Archivo Narrow"/>
              </a:rPr>
              <a:t>want</a:t>
            </a:r>
            <a:r>
              <a:rPr sz="2500" b="1" spc="-20" dirty="0">
                <a:solidFill>
                  <a:srgbClr val="434343"/>
                </a:solidFill>
                <a:latin typeface="Archivo Narrow"/>
                <a:cs typeface="Archivo Narrow"/>
              </a:rPr>
              <a:t> </a:t>
            </a:r>
            <a:r>
              <a:rPr sz="2500" b="1" dirty="0">
                <a:solidFill>
                  <a:srgbClr val="434343"/>
                </a:solidFill>
                <a:latin typeface="Archivo Narrow"/>
                <a:cs typeface="Archivo Narrow"/>
              </a:rPr>
              <a:t>beneﬁts</a:t>
            </a:r>
            <a:r>
              <a:rPr sz="2500" b="1" spc="-20" dirty="0">
                <a:solidFill>
                  <a:srgbClr val="434343"/>
                </a:solidFill>
                <a:latin typeface="Archivo Narrow"/>
                <a:cs typeface="Archivo Narrow"/>
              </a:rPr>
              <a:t> </a:t>
            </a:r>
            <a:r>
              <a:rPr sz="2500" b="1" dirty="0">
                <a:solidFill>
                  <a:srgbClr val="434343"/>
                </a:solidFill>
                <a:latin typeface="Archivo Narrow"/>
                <a:cs typeface="Archivo Narrow"/>
              </a:rPr>
              <a:t>that</a:t>
            </a:r>
            <a:r>
              <a:rPr sz="2500" b="1" spc="-20" dirty="0">
                <a:solidFill>
                  <a:srgbClr val="434343"/>
                </a:solidFill>
                <a:latin typeface="Archivo Narrow"/>
                <a:cs typeface="Archivo Narrow"/>
              </a:rPr>
              <a:t> </a:t>
            </a:r>
            <a:r>
              <a:rPr sz="2500" b="1" dirty="0">
                <a:solidFill>
                  <a:srgbClr val="434343"/>
                </a:solidFill>
                <a:latin typeface="Archivo Narrow"/>
                <a:cs typeface="Archivo Narrow"/>
              </a:rPr>
              <a:t>help</a:t>
            </a:r>
            <a:r>
              <a:rPr sz="2500" b="1" spc="-20" dirty="0">
                <a:solidFill>
                  <a:srgbClr val="434343"/>
                </a:solidFill>
                <a:latin typeface="Archivo Narrow"/>
                <a:cs typeface="Archivo Narrow"/>
              </a:rPr>
              <a:t> </a:t>
            </a:r>
            <a:r>
              <a:rPr sz="2500" b="1" dirty="0">
                <a:solidFill>
                  <a:srgbClr val="434343"/>
                </a:solidFill>
                <a:latin typeface="Archivo Narrow"/>
                <a:cs typeface="Archivo Narrow"/>
              </a:rPr>
              <a:t>them</a:t>
            </a:r>
            <a:r>
              <a:rPr sz="2500" b="1" spc="-15" dirty="0">
                <a:solidFill>
                  <a:srgbClr val="434343"/>
                </a:solidFill>
                <a:latin typeface="Archivo Narrow"/>
                <a:cs typeface="Archivo Narrow"/>
              </a:rPr>
              <a:t> </a:t>
            </a:r>
            <a:r>
              <a:rPr sz="2500" b="1" dirty="0">
                <a:solidFill>
                  <a:srgbClr val="434343"/>
                </a:solidFill>
                <a:latin typeface="Archivo Narrow"/>
                <a:cs typeface="Archivo Narrow"/>
              </a:rPr>
              <a:t>balance</a:t>
            </a:r>
            <a:r>
              <a:rPr sz="2500" b="1" spc="-20" dirty="0">
                <a:solidFill>
                  <a:srgbClr val="434343"/>
                </a:solidFill>
                <a:latin typeface="Archivo Narrow"/>
                <a:cs typeface="Archivo Narrow"/>
              </a:rPr>
              <a:t> </a:t>
            </a:r>
            <a:r>
              <a:rPr sz="2500" b="1" spc="-10" dirty="0">
                <a:solidFill>
                  <a:srgbClr val="434343"/>
                </a:solidFill>
                <a:latin typeface="Archivo Narrow"/>
                <a:cs typeface="Archivo Narrow"/>
              </a:rPr>
              <a:t>obligations</a:t>
            </a:r>
            <a:endParaRPr sz="2500">
              <a:latin typeface="Archivo Narrow"/>
              <a:cs typeface="Archivo Narrow"/>
            </a:endParaRPr>
          </a:p>
        </p:txBody>
      </p:sp>
      <p:sp>
        <p:nvSpPr>
          <p:cNvPr id="4" name="object 4"/>
          <p:cNvSpPr/>
          <p:nvPr/>
        </p:nvSpPr>
        <p:spPr>
          <a:xfrm>
            <a:off x="5814450" y="81224"/>
            <a:ext cx="3329940" cy="223520"/>
          </a:xfrm>
          <a:custGeom>
            <a:avLst/>
            <a:gdLst/>
            <a:ahLst/>
            <a:cxnLst/>
            <a:rect l="l" t="t" r="r" b="b"/>
            <a:pathLst>
              <a:path w="3329940" h="223520">
                <a:moveTo>
                  <a:pt x="3329550" y="223199"/>
                </a:moveTo>
                <a:lnTo>
                  <a:pt x="0" y="223199"/>
                </a:lnTo>
                <a:lnTo>
                  <a:pt x="0" y="0"/>
                </a:lnTo>
                <a:lnTo>
                  <a:pt x="3329550" y="0"/>
                </a:lnTo>
                <a:lnTo>
                  <a:pt x="3329550" y="223199"/>
                </a:lnTo>
                <a:close/>
              </a:path>
            </a:pathLst>
          </a:custGeom>
          <a:solidFill>
            <a:srgbClr val="F9791F"/>
          </a:solidFill>
        </p:spPr>
        <p:txBody>
          <a:bodyPr wrap="square" lIns="0" tIns="0" rIns="0" bIns="0" rtlCol="0"/>
          <a:lstStyle/>
          <a:p>
            <a:endParaRPr/>
          </a:p>
        </p:txBody>
      </p:sp>
      <p:sp>
        <p:nvSpPr>
          <p:cNvPr id="5" name="object 5"/>
          <p:cNvSpPr txBox="1">
            <a:spLocks noGrp="1"/>
          </p:cNvSpPr>
          <p:nvPr>
            <p:ph type="ctrTitle"/>
          </p:nvPr>
        </p:nvSpPr>
        <p:spPr>
          <a:xfrm>
            <a:off x="5969345" y="83541"/>
            <a:ext cx="3058172" cy="197490"/>
          </a:xfrm>
          <a:prstGeom prst="rect">
            <a:avLst/>
          </a:prstGeom>
        </p:spPr>
        <p:txBody>
          <a:bodyPr vert="horz" wrap="square" lIns="0" tIns="12700" rIns="0" bIns="0" rtlCol="0">
            <a:spAutoFit/>
          </a:bodyPr>
          <a:lstStyle/>
          <a:p>
            <a:pPr marL="12700">
              <a:lnSpc>
                <a:spcPct val="100000"/>
              </a:lnSpc>
              <a:spcBef>
                <a:spcPts val="100"/>
              </a:spcBef>
            </a:pPr>
            <a:r>
              <a:rPr sz="1200" spc="-100" dirty="0">
                <a:solidFill>
                  <a:srgbClr val="FFFFFF"/>
                </a:solidFill>
                <a:latin typeface="Inter" panose="02000503000000020004" pitchFamily="2" charset="0"/>
                <a:ea typeface="Inter" panose="02000503000000020004" pitchFamily="2" charset="0"/>
                <a:cs typeface="Tahoma"/>
              </a:rPr>
              <a:t>2.</a:t>
            </a:r>
            <a:r>
              <a:rPr sz="1200" spc="-95" dirty="0">
                <a:solidFill>
                  <a:srgbClr val="FFFFFF"/>
                </a:solidFill>
                <a:latin typeface="Inter" panose="02000503000000020004" pitchFamily="2" charset="0"/>
                <a:ea typeface="Inter" panose="02000503000000020004" pitchFamily="2" charset="0"/>
                <a:cs typeface="Tahoma"/>
              </a:rPr>
              <a:t> </a:t>
            </a:r>
            <a:r>
              <a:rPr sz="1200" spc="-75" dirty="0">
                <a:solidFill>
                  <a:srgbClr val="FFFFFF"/>
                </a:solidFill>
                <a:latin typeface="Inter" panose="02000503000000020004" pitchFamily="2" charset="0"/>
                <a:ea typeface="Inter" panose="02000503000000020004" pitchFamily="2" charset="0"/>
                <a:cs typeface="Tahoma"/>
              </a:rPr>
              <a:t>Evolve</a:t>
            </a:r>
            <a:r>
              <a:rPr sz="1200" spc="-100" dirty="0">
                <a:solidFill>
                  <a:srgbClr val="FFFFFF"/>
                </a:solidFill>
                <a:latin typeface="Inter" panose="02000503000000020004" pitchFamily="2" charset="0"/>
                <a:ea typeface="Inter" panose="02000503000000020004" pitchFamily="2" charset="0"/>
                <a:cs typeface="Tahoma"/>
              </a:rPr>
              <a:t> </a:t>
            </a:r>
            <a:r>
              <a:rPr sz="1200" spc="-85" dirty="0">
                <a:solidFill>
                  <a:srgbClr val="FFFFFF"/>
                </a:solidFill>
                <a:latin typeface="Inter" panose="02000503000000020004" pitchFamily="2" charset="0"/>
                <a:ea typeface="Inter" panose="02000503000000020004" pitchFamily="2" charset="0"/>
                <a:cs typeface="Tahoma"/>
              </a:rPr>
              <a:t>plans</a:t>
            </a:r>
            <a:r>
              <a:rPr sz="1200" spc="-95" dirty="0">
                <a:solidFill>
                  <a:srgbClr val="FFFFFF"/>
                </a:solidFill>
                <a:latin typeface="Inter" panose="02000503000000020004" pitchFamily="2" charset="0"/>
                <a:ea typeface="Inter" panose="02000503000000020004" pitchFamily="2" charset="0"/>
                <a:cs typeface="Tahoma"/>
              </a:rPr>
              <a:t> </a:t>
            </a:r>
            <a:r>
              <a:rPr sz="1200" spc="-60" dirty="0">
                <a:solidFill>
                  <a:srgbClr val="FFFFFF"/>
                </a:solidFill>
                <a:latin typeface="Inter" panose="02000503000000020004" pitchFamily="2" charset="0"/>
                <a:ea typeface="Inter" panose="02000503000000020004" pitchFamily="2" charset="0"/>
                <a:cs typeface="Tahoma"/>
              </a:rPr>
              <a:t>to</a:t>
            </a:r>
            <a:r>
              <a:rPr sz="1200" spc="-100" dirty="0">
                <a:solidFill>
                  <a:srgbClr val="FFFFFF"/>
                </a:solidFill>
                <a:latin typeface="Inter" panose="02000503000000020004" pitchFamily="2" charset="0"/>
                <a:ea typeface="Inter" panose="02000503000000020004" pitchFamily="2" charset="0"/>
                <a:cs typeface="Tahoma"/>
              </a:rPr>
              <a:t> </a:t>
            </a:r>
            <a:r>
              <a:rPr sz="1200" spc="-90" dirty="0">
                <a:solidFill>
                  <a:srgbClr val="FFFFFF"/>
                </a:solidFill>
                <a:latin typeface="Inter" panose="02000503000000020004" pitchFamily="2" charset="0"/>
                <a:ea typeface="Inter" panose="02000503000000020004" pitchFamily="2" charset="0"/>
                <a:cs typeface="Tahoma"/>
              </a:rPr>
              <a:t>meet</a:t>
            </a:r>
            <a:r>
              <a:rPr sz="1200" spc="-95" dirty="0">
                <a:solidFill>
                  <a:srgbClr val="FFFFFF"/>
                </a:solidFill>
                <a:latin typeface="Inter" panose="02000503000000020004" pitchFamily="2" charset="0"/>
                <a:ea typeface="Inter" panose="02000503000000020004" pitchFamily="2" charset="0"/>
                <a:cs typeface="Tahoma"/>
              </a:rPr>
              <a:t> </a:t>
            </a:r>
            <a:r>
              <a:rPr sz="1200" spc="-70" dirty="0">
                <a:solidFill>
                  <a:srgbClr val="FFFFFF"/>
                </a:solidFill>
                <a:latin typeface="Inter" panose="02000503000000020004" pitchFamily="2" charset="0"/>
                <a:ea typeface="Inter" panose="02000503000000020004" pitchFamily="2" charset="0"/>
                <a:cs typeface="Tahoma"/>
              </a:rPr>
              <a:t>diverse</a:t>
            </a:r>
            <a:r>
              <a:rPr sz="1200" spc="-100" dirty="0">
                <a:solidFill>
                  <a:srgbClr val="FFFFFF"/>
                </a:solidFill>
                <a:latin typeface="Inter" panose="02000503000000020004" pitchFamily="2" charset="0"/>
                <a:ea typeface="Inter" panose="02000503000000020004" pitchFamily="2" charset="0"/>
                <a:cs typeface="Tahoma"/>
              </a:rPr>
              <a:t> </a:t>
            </a:r>
            <a:r>
              <a:rPr sz="1200" spc="-80" dirty="0">
                <a:solidFill>
                  <a:srgbClr val="FFFFFF"/>
                </a:solidFill>
                <a:latin typeface="Inter" panose="02000503000000020004" pitchFamily="2" charset="0"/>
                <a:ea typeface="Inter" panose="02000503000000020004" pitchFamily="2" charset="0"/>
                <a:cs typeface="Tahoma"/>
              </a:rPr>
              <a:t>worker</a:t>
            </a:r>
            <a:r>
              <a:rPr sz="1200" spc="-100" dirty="0">
                <a:solidFill>
                  <a:srgbClr val="FFFFFF"/>
                </a:solidFill>
                <a:latin typeface="Inter" panose="02000503000000020004" pitchFamily="2" charset="0"/>
                <a:ea typeface="Inter" panose="02000503000000020004" pitchFamily="2" charset="0"/>
                <a:cs typeface="Tahoma"/>
              </a:rPr>
              <a:t> </a:t>
            </a:r>
            <a:r>
              <a:rPr sz="1200" spc="-35" dirty="0">
                <a:solidFill>
                  <a:srgbClr val="FFFFFF"/>
                </a:solidFill>
                <a:latin typeface="Inter" panose="02000503000000020004" pitchFamily="2" charset="0"/>
                <a:ea typeface="Inter" panose="02000503000000020004" pitchFamily="2" charset="0"/>
                <a:cs typeface="Tahoma"/>
              </a:rPr>
              <a:t>needs</a:t>
            </a:r>
            <a:endParaRPr sz="1200" dirty="0">
              <a:latin typeface="Inter" panose="02000503000000020004" pitchFamily="2" charset="0"/>
              <a:ea typeface="Inter" panose="02000503000000020004" pitchFamily="2" charset="0"/>
              <a:cs typeface="Tahoma"/>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728850" y="1419541"/>
            <a:ext cx="7780149" cy="3229333"/>
          </a:xfrm>
          <a:prstGeom prst="rect">
            <a:avLst/>
          </a:prstGeom>
        </p:spPr>
      </p:pic>
      <p:sp>
        <p:nvSpPr>
          <p:cNvPr id="3" name="object 3"/>
          <p:cNvSpPr txBox="1"/>
          <p:nvPr/>
        </p:nvSpPr>
        <p:spPr>
          <a:xfrm>
            <a:off x="550850" y="463999"/>
            <a:ext cx="7548880" cy="406400"/>
          </a:xfrm>
          <a:prstGeom prst="rect">
            <a:avLst/>
          </a:prstGeom>
        </p:spPr>
        <p:txBody>
          <a:bodyPr vert="horz" wrap="square" lIns="0" tIns="12700" rIns="0" bIns="0" rtlCol="0">
            <a:spAutoFit/>
          </a:bodyPr>
          <a:lstStyle/>
          <a:p>
            <a:pPr marL="12700">
              <a:lnSpc>
                <a:spcPct val="100000"/>
              </a:lnSpc>
              <a:spcBef>
                <a:spcPts val="100"/>
              </a:spcBef>
            </a:pPr>
            <a:r>
              <a:rPr sz="2500" b="1" dirty="0">
                <a:solidFill>
                  <a:srgbClr val="434343"/>
                </a:solidFill>
                <a:latin typeface="Archivo Narrow"/>
                <a:cs typeface="Archivo Narrow"/>
              </a:rPr>
              <a:t>Minorities</a:t>
            </a:r>
            <a:r>
              <a:rPr sz="2500" b="1" spc="-30" dirty="0">
                <a:solidFill>
                  <a:srgbClr val="434343"/>
                </a:solidFill>
                <a:latin typeface="Archivo Narrow"/>
                <a:cs typeface="Archivo Narrow"/>
              </a:rPr>
              <a:t> </a:t>
            </a:r>
            <a:r>
              <a:rPr sz="2500" b="1" dirty="0">
                <a:solidFill>
                  <a:srgbClr val="434343"/>
                </a:solidFill>
                <a:latin typeface="Archivo Narrow"/>
                <a:cs typeface="Archivo Narrow"/>
              </a:rPr>
              <a:t>are</a:t>
            </a:r>
            <a:r>
              <a:rPr sz="2500" b="1" spc="-25" dirty="0">
                <a:solidFill>
                  <a:srgbClr val="434343"/>
                </a:solidFill>
                <a:latin typeface="Archivo Narrow"/>
                <a:cs typeface="Archivo Narrow"/>
              </a:rPr>
              <a:t> </a:t>
            </a:r>
            <a:r>
              <a:rPr sz="2500" b="1" dirty="0">
                <a:solidFill>
                  <a:srgbClr val="434343"/>
                </a:solidFill>
                <a:latin typeface="Archivo Narrow"/>
                <a:cs typeface="Archivo Narrow"/>
              </a:rPr>
              <a:t>more</a:t>
            </a:r>
            <a:r>
              <a:rPr sz="2500" b="1" spc="-25" dirty="0">
                <a:solidFill>
                  <a:srgbClr val="434343"/>
                </a:solidFill>
                <a:latin typeface="Archivo Narrow"/>
                <a:cs typeface="Archivo Narrow"/>
              </a:rPr>
              <a:t> </a:t>
            </a:r>
            <a:r>
              <a:rPr sz="2500" b="1" dirty="0">
                <a:solidFill>
                  <a:srgbClr val="434343"/>
                </a:solidFill>
                <a:latin typeface="Archivo Narrow"/>
                <a:cs typeface="Archivo Narrow"/>
              </a:rPr>
              <a:t>motivated</a:t>
            </a:r>
            <a:r>
              <a:rPr sz="2500" b="1" spc="-30" dirty="0">
                <a:solidFill>
                  <a:srgbClr val="434343"/>
                </a:solidFill>
                <a:latin typeface="Archivo Narrow"/>
                <a:cs typeface="Archivo Narrow"/>
              </a:rPr>
              <a:t> </a:t>
            </a:r>
            <a:r>
              <a:rPr sz="2500" b="1" dirty="0">
                <a:solidFill>
                  <a:srgbClr val="434343"/>
                </a:solidFill>
                <a:latin typeface="Archivo Narrow"/>
                <a:cs typeface="Archivo Narrow"/>
              </a:rPr>
              <a:t>to</a:t>
            </a:r>
            <a:r>
              <a:rPr sz="2500" b="1" spc="-25" dirty="0">
                <a:solidFill>
                  <a:srgbClr val="434343"/>
                </a:solidFill>
                <a:latin typeface="Archivo Narrow"/>
                <a:cs typeface="Archivo Narrow"/>
              </a:rPr>
              <a:t> </a:t>
            </a:r>
            <a:r>
              <a:rPr sz="2500" b="1" dirty="0">
                <a:solidFill>
                  <a:srgbClr val="434343"/>
                </a:solidFill>
                <a:latin typeface="Archivo Narrow"/>
                <a:cs typeface="Archivo Narrow"/>
              </a:rPr>
              <a:t>seek</a:t>
            </a:r>
            <a:r>
              <a:rPr sz="2500" b="1" spc="-25" dirty="0">
                <a:solidFill>
                  <a:srgbClr val="434343"/>
                </a:solidFill>
                <a:latin typeface="Archivo Narrow"/>
                <a:cs typeface="Archivo Narrow"/>
              </a:rPr>
              <a:t> </a:t>
            </a:r>
            <a:r>
              <a:rPr sz="2500" b="1" dirty="0">
                <a:solidFill>
                  <a:srgbClr val="434343"/>
                </a:solidFill>
                <a:latin typeface="Archivo Narrow"/>
                <a:cs typeface="Archivo Narrow"/>
              </a:rPr>
              <a:t>out</a:t>
            </a:r>
            <a:r>
              <a:rPr sz="2500" b="1" spc="-30" dirty="0">
                <a:solidFill>
                  <a:srgbClr val="434343"/>
                </a:solidFill>
                <a:latin typeface="Archivo Narrow"/>
                <a:cs typeface="Archivo Narrow"/>
              </a:rPr>
              <a:t> </a:t>
            </a:r>
            <a:r>
              <a:rPr sz="2500" b="1" dirty="0">
                <a:solidFill>
                  <a:srgbClr val="434343"/>
                </a:solidFill>
                <a:latin typeface="Archivo Narrow"/>
                <a:cs typeface="Archivo Narrow"/>
              </a:rPr>
              <a:t>education</a:t>
            </a:r>
            <a:r>
              <a:rPr sz="2500" b="1" spc="-25" dirty="0">
                <a:solidFill>
                  <a:srgbClr val="434343"/>
                </a:solidFill>
                <a:latin typeface="Archivo Narrow"/>
                <a:cs typeface="Archivo Narrow"/>
              </a:rPr>
              <a:t> </a:t>
            </a:r>
            <a:r>
              <a:rPr sz="2500" b="1" spc="-10" dirty="0">
                <a:solidFill>
                  <a:srgbClr val="434343"/>
                </a:solidFill>
                <a:latin typeface="Archivo Narrow"/>
                <a:cs typeface="Archivo Narrow"/>
              </a:rPr>
              <a:t>beneﬁts</a:t>
            </a:r>
            <a:endParaRPr sz="2500">
              <a:latin typeface="Archivo Narrow"/>
              <a:cs typeface="Archivo Narrow"/>
            </a:endParaRPr>
          </a:p>
        </p:txBody>
      </p:sp>
      <p:sp>
        <p:nvSpPr>
          <p:cNvPr id="4" name="object 4"/>
          <p:cNvSpPr/>
          <p:nvPr/>
        </p:nvSpPr>
        <p:spPr>
          <a:xfrm>
            <a:off x="5814450" y="81224"/>
            <a:ext cx="3329940" cy="223520"/>
          </a:xfrm>
          <a:custGeom>
            <a:avLst/>
            <a:gdLst/>
            <a:ahLst/>
            <a:cxnLst/>
            <a:rect l="l" t="t" r="r" b="b"/>
            <a:pathLst>
              <a:path w="3329940" h="223520">
                <a:moveTo>
                  <a:pt x="3329550" y="223199"/>
                </a:moveTo>
                <a:lnTo>
                  <a:pt x="0" y="223199"/>
                </a:lnTo>
                <a:lnTo>
                  <a:pt x="0" y="0"/>
                </a:lnTo>
                <a:lnTo>
                  <a:pt x="3329550" y="0"/>
                </a:lnTo>
                <a:lnTo>
                  <a:pt x="3329550" y="223199"/>
                </a:lnTo>
                <a:close/>
              </a:path>
            </a:pathLst>
          </a:custGeom>
          <a:solidFill>
            <a:srgbClr val="F9791F"/>
          </a:solidFill>
        </p:spPr>
        <p:txBody>
          <a:bodyPr wrap="square" lIns="0" tIns="0" rIns="0" bIns="0" rtlCol="0"/>
          <a:lstStyle/>
          <a:p>
            <a:endParaRPr/>
          </a:p>
        </p:txBody>
      </p:sp>
      <p:sp>
        <p:nvSpPr>
          <p:cNvPr id="5" name="object 5"/>
          <p:cNvSpPr txBox="1">
            <a:spLocks noGrp="1"/>
          </p:cNvSpPr>
          <p:nvPr>
            <p:ph type="ctrTitle"/>
          </p:nvPr>
        </p:nvSpPr>
        <p:spPr>
          <a:xfrm>
            <a:off x="5969345" y="83541"/>
            <a:ext cx="3058172" cy="197490"/>
          </a:xfrm>
          <a:prstGeom prst="rect">
            <a:avLst/>
          </a:prstGeom>
        </p:spPr>
        <p:txBody>
          <a:bodyPr vert="horz" wrap="square" lIns="0" tIns="12700" rIns="0" bIns="0" rtlCol="0">
            <a:spAutoFit/>
          </a:bodyPr>
          <a:lstStyle/>
          <a:p>
            <a:pPr marL="12700">
              <a:lnSpc>
                <a:spcPct val="100000"/>
              </a:lnSpc>
              <a:spcBef>
                <a:spcPts val="100"/>
              </a:spcBef>
            </a:pPr>
            <a:r>
              <a:rPr sz="1200" spc="-100" dirty="0">
                <a:solidFill>
                  <a:srgbClr val="FFFFFF"/>
                </a:solidFill>
                <a:latin typeface="Inter" panose="02000503000000020004" pitchFamily="2" charset="0"/>
                <a:ea typeface="Inter" panose="02000503000000020004" pitchFamily="2" charset="0"/>
                <a:cs typeface="Tahoma"/>
              </a:rPr>
              <a:t>2.</a:t>
            </a:r>
            <a:r>
              <a:rPr sz="1200" spc="-95" dirty="0">
                <a:solidFill>
                  <a:srgbClr val="FFFFFF"/>
                </a:solidFill>
                <a:latin typeface="Inter" panose="02000503000000020004" pitchFamily="2" charset="0"/>
                <a:ea typeface="Inter" panose="02000503000000020004" pitchFamily="2" charset="0"/>
                <a:cs typeface="Tahoma"/>
              </a:rPr>
              <a:t> </a:t>
            </a:r>
            <a:r>
              <a:rPr sz="1200" spc="-75" dirty="0">
                <a:solidFill>
                  <a:srgbClr val="FFFFFF"/>
                </a:solidFill>
                <a:latin typeface="Inter" panose="02000503000000020004" pitchFamily="2" charset="0"/>
                <a:ea typeface="Inter" panose="02000503000000020004" pitchFamily="2" charset="0"/>
                <a:cs typeface="Tahoma"/>
              </a:rPr>
              <a:t>Evolve</a:t>
            </a:r>
            <a:r>
              <a:rPr sz="1200" spc="-100" dirty="0">
                <a:solidFill>
                  <a:srgbClr val="FFFFFF"/>
                </a:solidFill>
                <a:latin typeface="Inter" panose="02000503000000020004" pitchFamily="2" charset="0"/>
                <a:ea typeface="Inter" panose="02000503000000020004" pitchFamily="2" charset="0"/>
                <a:cs typeface="Tahoma"/>
              </a:rPr>
              <a:t> </a:t>
            </a:r>
            <a:r>
              <a:rPr sz="1200" spc="-85" dirty="0">
                <a:solidFill>
                  <a:srgbClr val="FFFFFF"/>
                </a:solidFill>
                <a:latin typeface="Inter" panose="02000503000000020004" pitchFamily="2" charset="0"/>
                <a:ea typeface="Inter" panose="02000503000000020004" pitchFamily="2" charset="0"/>
                <a:cs typeface="Tahoma"/>
              </a:rPr>
              <a:t>plans</a:t>
            </a:r>
            <a:r>
              <a:rPr sz="1200" spc="-95" dirty="0">
                <a:solidFill>
                  <a:srgbClr val="FFFFFF"/>
                </a:solidFill>
                <a:latin typeface="Inter" panose="02000503000000020004" pitchFamily="2" charset="0"/>
                <a:ea typeface="Inter" panose="02000503000000020004" pitchFamily="2" charset="0"/>
                <a:cs typeface="Tahoma"/>
              </a:rPr>
              <a:t> </a:t>
            </a:r>
            <a:r>
              <a:rPr sz="1200" spc="-60" dirty="0">
                <a:solidFill>
                  <a:srgbClr val="FFFFFF"/>
                </a:solidFill>
                <a:latin typeface="Inter" panose="02000503000000020004" pitchFamily="2" charset="0"/>
                <a:ea typeface="Inter" panose="02000503000000020004" pitchFamily="2" charset="0"/>
                <a:cs typeface="Tahoma"/>
              </a:rPr>
              <a:t>to</a:t>
            </a:r>
            <a:r>
              <a:rPr sz="1200" spc="-100" dirty="0">
                <a:solidFill>
                  <a:srgbClr val="FFFFFF"/>
                </a:solidFill>
                <a:latin typeface="Inter" panose="02000503000000020004" pitchFamily="2" charset="0"/>
                <a:ea typeface="Inter" panose="02000503000000020004" pitchFamily="2" charset="0"/>
                <a:cs typeface="Tahoma"/>
              </a:rPr>
              <a:t> </a:t>
            </a:r>
            <a:r>
              <a:rPr sz="1200" spc="-90" dirty="0">
                <a:solidFill>
                  <a:srgbClr val="FFFFFF"/>
                </a:solidFill>
                <a:latin typeface="Inter" panose="02000503000000020004" pitchFamily="2" charset="0"/>
                <a:ea typeface="Inter" panose="02000503000000020004" pitchFamily="2" charset="0"/>
                <a:cs typeface="Tahoma"/>
              </a:rPr>
              <a:t>meet</a:t>
            </a:r>
            <a:r>
              <a:rPr sz="1200" spc="-95" dirty="0">
                <a:solidFill>
                  <a:srgbClr val="FFFFFF"/>
                </a:solidFill>
                <a:latin typeface="Inter" panose="02000503000000020004" pitchFamily="2" charset="0"/>
                <a:ea typeface="Inter" panose="02000503000000020004" pitchFamily="2" charset="0"/>
                <a:cs typeface="Tahoma"/>
              </a:rPr>
              <a:t> </a:t>
            </a:r>
            <a:r>
              <a:rPr sz="1200" spc="-70" dirty="0">
                <a:solidFill>
                  <a:srgbClr val="FFFFFF"/>
                </a:solidFill>
                <a:latin typeface="Inter" panose="02000503000000020004" pitchFamily="2" charset="0"/>
                <a:ea typeface="Inter" panose="02000503000000020004" pitchFamily="2" charset="0"/>
                <a:cs typeface="Tahoma"/>
              </a:rPr>
              <a:t>diverse</a:t>
            </a:r>
            <a:r>
              <a:rPr sz="1200" spc="-100" dirty="0">
                <a:solidFill>
                  <a:srgbClr val="FFFFFF"/>
                </a:solidFill>
                <a:latin typeface="Inter" panose="02000503000000020004" pitchFamily="2" charset="0"/>
                <a:ea typeface="Inter" panose="02000503000000020004" pitchFamily="2" charset="0"/>
                <a:cs typeface="Tahoma"/>
              </a:rPr>
              <a:t> </a:t>
            </a:r>
            <a:r>
              <a:rPr sz="1200" spc="-80" dirty="0">
                <a:solidFill>
                  <a:srgbClr val="FFFFFF"/>
                </a:solidFill>
                <a:latin typeface="Inter" panose="02000503000000020004" pitchFamily="2" charset="0"/>
                <a:ea typeface="Inter" panose="02000503000000020004" pitchFamily="2" charset="0"/>
                <a:cs typeface="Tahoma"/>
              </a:rPr>
              <a:t>worker</a:t>
            </a:r>
            <a:r>
              <a:rPr sz="1200" spc="-100" dirty="0">
                <a:solidFill>
                  <a:srgbClr val="FFFFFF"/>
                </a:solidFill>
                <a:latin typeface="Inter" panose="02000503000000020004" pitchFamily="2" charset="0"/>
                <a:ea typeface="Inter" panose="02000503000000020004" pitchFamily="2" charset="0"/>
                <a:cs typeface="Tahoma"/>
              </a:rPr>
              <a:t> </a:t>
            </a:r>
            <a:r>
              <a:rPr sz="1200" spc="-35" dirty="0">
                <a:solidFill>
                  <a:srgbClr val="FFFFFF"/>
                </a:solidFill>
                <a:latin typeface="Inter" panose="02000503000000020004" pitchFamily="2" charset="0"/>
                <a:ea typeface="Inter" panose="02000503000000020004" pitchFamily="2" charset="0"/>
                <a:cs typeface="Tahoma"/>
              </a:rPr>
              <a:t>needs</a:t>
            </a:r>
            <a:endParaRPr sz="1200" dirty="0">
              <a:latin typeface="Inter" panose="02000503000000020004" pitchFamily="2" charset="0"/>
              <a:ea typeface="Inter" panose="02000503000000020004" pitchFamily="2" charset="0"/>
              <a:cs typeface="Tahoma"/>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534025" y="1165125"/>
            <a:ext cx="1775510" cy="921899"/>
          </a:xfrm>
          <a:prstGeom prst="rect">
            <a:avLst/>
          </a:prstGeom>
        </p:spPr>
      </p:pic>
      <p:pic>
        <p:nvPicPr>
          <p:cNvPr id="3" name="object 3"/>
          <p:cNvPicPr/>
          <p:nvPr/>
        </p:nvPicPr>
        <p:blipFill>
          <a:blip r:embed="rId3" cstate="print"/>
          <a:stretch>
            <a:fillRect/>
          </a:stretch>
        </p:blipFill>
        <p:spPr>
          <a:xfrm>
            <a:off x="523800" y="2449025"/>
            <a:ext cx="1775510" cy="921899"/>
          </a:xfrm>
          <a:prstGeom prst="rect">
            <a:avLst/>
          </a:prstGeom>
        </p:spPr>
      </p:pic>
      <p:pic>
        <p:nvPicPr>
          <p:cNvPr id="4" name="object 4"/>
          <p:cNvPicPr/>
          <p:nvPr/>
        </p:nvPicPr>
        <p:blipFill>
          <a:blip r:embed="rId4" cstate="print"/>
          <a:stretch>
            <a:fillRect/>
          </a:stretch>
        </p:blipFill>
        <p:spPr>
          <a:xfrm>
            <a:off x="8397232" y="4550624"/>
            <a:ext cx="746767" cy="377000"/>
          </a:xfrm>
          <a:prstGeom prst="rect">
            <a:avLst/>
          </a:prstGeom>
        </p:spPr>
      </p:pic>
      <p:sp>
        <p:nvSpPr>
          <p:cNvPr id="5" name="object 5"/>
          <p:cNvSpPr txBox="1">
            <a:spLocks noGrp="1"/>
          </p:cNvSpPr>
          <p:nvPr>
            <p:ph type="title"/>
          </p:nvPr>
        </p:nvSpPr>
        <p:spPr>
          <a:prstGeom prst="rect">
            <a:avLst/>
          </a:prstGeom>
        </p:spPr>
        <p:txBody>
          <a:bodyPr vert="horz" wrap="square" lIns="0" tIns="12700" rIns="0" bIns="0" rtlCol="0">
            <a:spAutoFit/>
          </a:bodyPr>
          <a:lstStyle/>
          <a:p>
            <a:pPr marL="46355">
              <a:lnSpc>
                <a:spcPct val="100000"/>
              </a:lnSpc>
              <a:spcBef>
                <a:spcPts val="100"/>
              </a:spcBef>
            </a:pPr>
            <a:r>
              <a:rPr dirty="0"/>
              <a:t>Diverse</a:t>
            </a:r>
            <a:r>
              <a:rPr spc="-15" dirty="0"/>
              <a:t> </a:t>
            </a:r>
            <a:r>
              <a:rPr dirty="0"/>
              <a:t>beneﬁts</a:t>
            </a:r>
            <a:r>
              <a:rPr spc="-15" dirty="0"/>
              <a:t> </a:t>
            </a:r>
            <a:r>
              <a:rPr dirty="0"/>
              <a:t>are</a:t>
            </a:r>
            <a:r>
              <a:rPr spc="-15" dirty="0"/>
              <a:t> </a:t>
            </a:r>
            <a:r>
              <a:rPr dirty="0"/>
              <a:t>critical</a:t>
            </a:r>
            <a:r>
              <a:rPr spc="-10" dirty="0"/>
              <a:t> </a:t>
            </a:r>
            <a:r>
              <a:rPr dirty="0"/>
              <a:t>for</a:t>
            </a:r>
            <a:r>
              <a:rPr spc="-15" dirty="0"/>
              <a:t> </a:t>
            </a:r>
            <a:r>
              <a:rPr dirty="0"/>
              <a:t>corporate</a:t>
            </a:r>
            <a:r>
              <a:rPr spc="-15" dirty="0"/>
              <a:t> </a:t>
            </a:r>
            <a:r>
              <a:rPr dirty="0"/>
              <a:t>DEI</a:t>
            </a:r>
            <a:r>
              <a:rPr spc="-10" dirty="0"/>
              <a:t> efforts</a:t>
            </a:r>
          </a:p>
        </p:txBody>
      </p:sp>
      <p:sp>
        <p:nvSpPr>
          <p:cNvPr id="6" name="object 6"/>
          <p:cNvSpPr txBox="1"/>
          <p:nvPr/>
        </p:nvSpPr>
        <p:spPr>
          <a:xfrm>
            <a:off x="2629575" y="1420922"/>
            <a:ext cx="5109210" cy="446405"/>
          </a:xfrm>
          <a:prstGeom prst="rect">
            <a:avLst/>
          </a:prstGeom>
        </p:spPr>
        <p:txBody>
          <a:bodyPr vert="horz" wrap="square" lIns="0" tIns="12700" rIns="0" bIns="0" rtlCol="0">
            <a:spAutoFit/>
          </a:bodyPr>
          <a:lstStyle/>
          <a:p>
            <a:pPr marL="12700" marR="5080">
              <a:lnSpc>
                <a:spcPct val="114999"/>
              </a:lnSpc>
              <a:spcBef>
                <a:spcPts val="100"/>
              </a:spcBef>
            </a:pPr>
            <a:r>
              <a:rPr sz="1200" b="0" dirty="0">
                <a:latin typeface="Inter Medium"/>
                <a:cs typeface="Inter Medium"/>
              </a:rPr>
              <a:t>DEI</a:t>
            </a:r>
            <a:r>
              <a:rPr sz="1200" b="0" spc="-25" dirty="0">
                <a:latin typeface="Inter Medium"/>
                <a:cs typeface="Inter Medium"/>
              </a:rPr>
              <a:t> </a:t>
            </a:r>
            <a:r>
              <a:rPr sz="1200" b="0" dirty="0">
                <a:latin typeface="Inter Medium"/>
                <a:cs typeface="Inter Medium"/>
              </a:rPr>
              <a:t>is</a:t>
            </a:r>
            <a:r>
              <a:rPr sz="1200" b="0" spc="-20" dirty="0">
                <a:latin typeface="Inter Medium"/>
                <a:cs typeface="Inter Medium"/>
              </a:rPr>
              <a:t> </a:t>
            </a:r>
            <a:r>
              <a:rPr sz="1200" b="0" dirty="0">
                <a:latin typeface="Inter Medium"/>
                <a:cs typeface="Inter Medium"/>
              </a:rPr>
              <a:t>a</a:t>
            </a:r>
            <a:r>
              <a:rPr sz="1200" b="0" spc="-20" dirty="0">
                <a:latin typeface="Inter Medium"/>
                <a:cs typeface="Inter Medium"/>
              </a:rPr>
              <a:t> </a:t>
            </a:r>
            <a:r>
              <a:rPr sz="1200" b="0" dirty="0">
                <a:latin typeface="Inter Medium"/>
                <a:cs typeface="Inter Medium"/>
              </a:rPr>
              <a:t>key</a:t>
            </a:r>
            <a:r>
              <a:rPr sz="1200" b="0" spc="-20" dirty="0">
                <a:latin typeface="Inter Medium"/>
                <a:cs typeface="Inter Medium"/>
              </a:rPr>
              <a:t> </a:t>
            </a:r>
            <a:r>
              <a:rPr sz="1200" b="0" dirty="0">
                <a:latin typeface="Inter Medium"/>
                <a:cs typeface="Inter Medium"/>
              </a:rPr>
              <a:t>performance</a:t>
            </a:r>
            <a:r>
              <a:rPr sz="1200" b="0" spc="-25" dirty="0">
                <a:latin typeface="Inter Medium"/>
                <a:cs typeface="Inter Medium"/>
              </a:rPr>
              <a:t> </a:t>
            </a:r>
            <a:r>
              <a:rPr sz="1200" b="0" spc="-10" dirty="0">
                <a:latin typeface="Inter Medium"/>
                <a:cs typeface="Inter Medium"/>
              </a:rPr>
              <a:t>indicator</a:t>
            </a:r>
            <a:r>
              <a:rPr sz="1200" b="0" spc="-20" dirty="0">
                <a:latin typeface="Inter Medium"/>
                <a:cs typeface="Inter Medium"/>
              </a:rPr>
              <a:t> </a:t>
            </a:r>
            <a:r>
              <a:rPr sz="1200" b="0" dirty="0">
                <a:latin typeface="Inter Medium"/>
                <a:cs typeface="Inter Medium"/>
              </a:rPr>
              <a:t>for</a:t>
            </a:r>
            <a:r>
              <a:rPr sz="1200" b="0" spc="-20" dirty="0">
                <a:latin typeface="Inter Medium"/>
                <a:cs typeface="Inter Medium"/>
              </a:rPr>
              <a:t> </a:t>
            </a:r>
            <a:r>
              <a:rPr sz="1200" b="0" dirty="0">
                <a:latin typeface="Inter Medium"/>
                <a:cs typeface="Inter Medium"/>
              </a:rPr>
              <a:t>many</a:t>
            </a:r>
            <a:r>
              <a:rPr sz="1200" b="0" spc="-20" dirty="0">
                <a:latin typeface="Inter Medium"/>
                <a:cs typeface="Inter Medium"/>
              </a:rPr>
              <a:t> </a:t>
            </a:r>
            <a:r>
              <a:rPr sz="1200" b="0" dirty="0">
                <a:latin typeface="Inter Medium"/>
                <a:cs typeface="Inter Medium"/>
              </a:rPr>
              <a:t>companies,</a:t>
            </a:r>
            <a:r>
              <a:rPr sz="1200" b="0" spc="-40" dirty="0">
                <a:latin typeface="Inter Medium"/>
                <a:cs typeface="Inter Medium"/>
              </a:rPr>
              <a:t> </a:t>
            </a:r>
            <a:r>
              <a:rPr sz="1200" b="0" dirty="0">
                <a:latin typeface="Inter Medium"/>
                <a:cs typeface="Inter Medium"/>
              </a:rPr>
              <a:t>but</a:t>
            </a:r>
            <a:r>
              <a:rPr sz="1200" b="0" spc="5" dirty="0">
                <a:latin typeface="Inter Medium"/>
                <a:cs typeface="Inter Medium"/>
              </a:rPr>
              <a:t> </a:t>
            </a:r>
            <a:r>
              <a:rPr sz="1200" b="0" spc="-10" dirty="0">
                <a:latin typeface="Inter Medium"/>
                <a:cs typeface="Inter Medium"/>
              </a:rPr>
              <a:t>achieving </a:t>
            </a:r>
            <a:r>
              <a:rPr sz="1200" b="0" dirty="0">
                <a:latin typeface="Inter Medium"/>
                <a:cs typeface="Inter Medium"/>
              </a:rPr>
              <a:t>success</a:t>
            </a:r>
            <a:r>
              <a:rPr sz="1200" b="0" spc="-5" dirty="0">
                <a:latin typeface="Inter Medium"/>
                <a:cs typeface="Inter Medium"/>
              </a:rPr>
              <a:t> </a:t>
            </a:r>
            <a:r>
              <a:rPr sz="1200" b="0" dirty="0">
                <a:latin typeface="Inter Medium"/>
                <a:cs typeface="Inter Medium"/>
              </a:rPr>
              <a:t>can be a </a:t>
            </a:r>
            <a:r>
              <a:rPr sz="1200" b="0" spc="-10" dirty="0">
                <a:latin typeface="Inter Medium"/>
                <a:cs typeface="Inter Medium"/>
              </a:rPr>
              <a:t>challenge</a:t>
            </a:r>
            <a:endParaRPr sz="1200">
              <a:latin typeface="Inter Medium"/>
              <a:cs typeface="Inter Medium"/>
            </a:endParaRPr>
          </a:p>
        </p:txBody>
      </p:sp>
      <p:sp>
        <p:nvSpPr>
          <p:cNvPr id="7" name="object 7"/>
          <p:cNvSpPr txBox="1"/>
          <p:nvPr/>
        </p:nvSpPr>
        <p:spPr>
          <a:xfrm>
            <a:off x="2591775" y="2492003"/>
            <a:ext cx="5555615" cy="208279"/>
          </a:xfrm>
          <a:prstGeom prst="rect">
            <a:avLst/>
          </a:prstGeom>
        </p:spPr>
        <p:txBody>
          <a:bodyPr vert="horz" wrap="square" lIns="0" tIns="12700" rIns="0" bIns="0" rtlCol="0">
            <a:spAutoFit/>
          </a:bodyPr>
          <a:lstStyle/>
          <a:p>
            <a:pPr marL="12700">
              <a:lnSpc>
                <a:spcPct val="100000"/>
              </a:lnSpc>
              <a:spcBef>
                <a:spcPts val="100"/>
              </a:spcBef>
            </a:pPr>
            <a:r>
              <a:rPr sz="1200" b="0" dirty="0">
                <a:latin typeface="Inter Medium"/>
                <a:cs typeface="Inter Medium"/>
              </a:rPr>
              <a:t>Benefits</a:t>
            </a:r>
            <a:r>
              <a:rPr sz="1200" b="0" spc="-35" dirty="0">
                <a:latin typeface="Inter Medium"/>
                <a:cs typeface="Inter Medium"/>
              </a:rPr>
              <a:t> </a:t>
            </a:r>
            <a:r>
              <a:rPr sz="1200" b="0" spc="-10" dirty="0">
                <a:latin typeface="Inter Medium"/>
                <a:cs typeface="Inter Medium"/>
              </a:rPr>
              <a:t>stand</a:t>
            </a:r>
            <a:r>
              <a:rPr sz="1200" b="0" spc="-35" dirty="0">
                <a:latin typeface="Inter Medium"/>
                <a:cs typeface="Inter Medium"/>
              </a:rPr>
              <a:t> </a:t>
            </a:r>
            <a:r>
              <a:rPr sz="1200" b="0" dirty="0">
                <a:latin typeface="Inter Medium"/>
                <a:cs typeface="Inter Medium"/>
              </a:rPr>
              <a:t>out</a:t>
            </a:r>
            <a:r>
              <a:rPr sz="1200" b="0" spc="-35" dirty="0">
                <a:latin typeface="Inter Medium"/>
                <a:cs typeface="Inter Medium"/>
              </a:rPr>
              <a:t> </a:t>
            </a:r>
            <a:r>
              <a:rPr sz="1200" b="0" dirty="0">
                <a:latin typeface="Inter Medium"/>
                <a:cs typeface="Inter Medium"/>
              </a:rPr>
              <a:t>as</a:t>
            </a:r>
            <a:r>
              <a:rPr sz="1200" b="0" spc="-25" dirty="0">
                <a:latin typeface="Inter Medium"/>
                <a:cs typeface="Inter Medium"/>
              </a:rPr>
              <a:t> </a:t>
            </a:r>
            <a:r>
              <a:rPr sz="1200" b="0" dirty="0">
                <a:solidFill>
                  <a:srgbClr val="2E45B8"/>
                </a:solidFill>
                <a:latin typeface="Inter Medium"/>
                <a:cs typeface="Inter Medium"/>
              </a:rPr>
              <a:t>a</a:t>
            </a:r>
            <a:r>
              <a:rPr sz="1200" b="0" spc="-35" dirty="0">
                <a:solidFill>
                  <a:srgbClr val="2E45B8"/>
                </a:solidFill>
                <a:latin typeface="Inter Medium"/>
                <a:cs typeface="Inter Medium"/>
              </a:rPr>
              <a:t> </a:t>
            </a:r>
            <a:r>
              <a:rPr sz="1200" b="0" dirty="0">
                <a:solidFill>
                  <a:srgbClr val="2E45B8"/>
                </a:solidFill>
                <a:latin typeface="Inter Medium"/>
                <a:cs typeface="Inter Medium"/>
              </a:rPr>
              <a:t>tool</a:t>
            </a:r>
            <a:r>
              <a:rPr sz="1200" b="0" spc="-35" dirty="0">
                <a:solidFill>
                  <a:srgbClr val="2E45B8"/>
                </a:solidFill>
                <a:latin typeface="Inter Medium"/>
                <a:cs typeface="Inter Medium"/>
              </a:rPr>
              <a:t> </a:t>
            </a:r>
            <a:r>
              <a:rPr sz="1200" b="0" dirty="0">
                <a:solidFill>
                  <a:srgbClr val="2E45B8"/>
                </a:solidFill>
                <a:latin typeface="Inter Medium"/>
                <a:cs typeface="Inter Medium"/>
              </a:rPr>
              <a:t>for</a:t>
            </a:r>
            <a:r>
              <a:rPr sz="1200" b="0" spc="-30" dirty="0">
                <a:solidFill>
                  <a:srgbClr val="2E45B8"/>
                </a:solidFill>
                <a:latin typeface="Inter Medium"/>
                <a:cs typeface="Inter Medium"/>
              </a:rPr>
              <a:t> </a:t>
            </a:r>
            <a:r>
              <a:rPr sz="1200" b="0" dirty="0">
                <a:solidFill>
                  <a:srgbClr val="2E45B8"/>
                </a:solidFill>
                <a:latin typeface="Inter Medium"/>
                <a:cs typeface="Inter Medium"/>
              </a:rPr>
              <a:t>supporting</a:t>
            </a:r>
            <a:r>
              <a:rPr sz="1200" b="0" spc="-35" dirty="0">
                <a:solidFill>
                  <a:srgbClr val="2E45B8"/>
                </a:solidFill>
                <a:latin typeface="Inter Medium"/>
                <a:cs typeface="Inter Medium"/>
              </a:rPr>
              <a:t> </a:t>
            </a:r>
            <a:r>
              <a:rPr sz="1200" b="0" dirty="0">
                <a:solidFill>
                  <a:srgbClr val="2E45B8"/>
                </a:solidFill>
                <a:latin typeface="Inter Medium"/>
                <a:cs typeface="Inter Medium"/>
              </a:rPr>
              <a:t>a</a:t>
            </a:r>
            <a:r>
              <a:rPr sz="1200" b="0" spc="-35" dirty="0">
                <a:solidFill>
                  <a:srgbClr val="2E45B8"/>
                </a:solidFill>
                <a:latin typeface="Inter Medium"/>
                <a:cs typeface="Inter Medium"/>
              </a:rPr>
              <a:t> </a:t>
            </a:r>
            <a:r>
              <a:rPr sz="1200" b="0" dirty="0">
                <a:solidFill>
                  <a:srgbClr val="2E45B8"/>
                </a:solidFill>
                <a:latin typeface="Inter Medium"/>
                <a:cs typeface="Inter Medium"/>
              </a:rPr>
              <a:t>diverse</a:t>
            </a:r>
            <a:r>
              <a:rPr sz="1200" b="0" spc="-35" dirty="0">
                <a:solidFill>
                  <a:srgbClr val="2E45B8"/>
                </a:solidFill>
                <a:latin typeface="Inter Medium"/>
                <a:cs typeface="Inter Medium"/>
              </a:rPr>
              <a:t> </a:t>
            </a:r>
            <a:r>
              <a:rPr sz="1200" b="0" dirty="0">
                <a:solidFill>
                  <a:srgbClr val="2E45B8"/>
                </a:solidFill>
                <a:latin typeface="Inter Medium"/>
                <a:cs typeface="Inter Medium"/>
              </a:rPr>
              <a:t>and</a:t>
            </a:r>
            <a:r>
              <a:rPr sz="1200" b="0" spc="-35" dirty="0">
                <a:solidFill>
                  <a:srgbClr val="2E45B8"/>
                </a:solidFill>
                <a:latin typeface="Inter Medium"/>
                <a:cs typeface="Inter Medium"/>
              </a:rPr>
              <a:t> </a:t>
            </a:r>
            <a:r>
              <a:rPr sz="1200" b="0" dirty="0">
                <a:solidFill>
                  <a:srgbClr val="2E45B8"/>
                </a:solidFill>
                <a:latin typeface="Inter Medium"/>
                <a:cs typeface="Inter Medium"/>
              </a:rPr>
              <a:t>engaged</a:t>
            </a:r>
            <a:r>
              <a:rPr sz="1200" b="0" spc="-30" dirty="0">
                <a:solidFill>
                  <a:srgbClr val="2E45B8"/>
                </a:solidFill>
                <a:latin typeface="Inter Medium"/>
                <a:cs typeface="Inter Medium"/>
              </a:rPr>
              <a:t> </a:t>
            </a:r>
            <a:r>
              <a:rPr sz="1200" b="0" spc="-10" dirty="0">
                <a:solidFill>
                  <a:srgbClr val="2E45B8"/>
                </a:solidFill>
                <a:latin typeface="Inter Medium"/>
                <a:cs typeface="Inter Medium"/>
              </a:rPr>
              <a:t>workforce</a:t>
            </a:r>
            <a:endParaRPr sz="1200">
              <a:latin typeface="Inter Medium"/>
              <a:cs typeface="Inter Medium"/>
            </a:endParaRPr>
          </a:p>
        </p:txBody>
      </p:sp>
      <p:sp>
        <p:nvSpPr>
          <p:cNvPr id="8" name="object 8"/>
          <p:cNvSpPr txBox="1"/>
          <p:nvPr/>
        </p:nvSpPr>
        <p:spPr>
          <a:xfrm>
            <a:off x="2582225" y="2706530"/>
            <a:ext cx="836294" cy="635000"/>
          </a:xfrm>
          <a:prstGeom prst="rect">
            <a:avLst/>
          </a:prstGeom>
        </p:spPr>
        <p:txBody>
          <a:bodyPr vert="horz" wrap="square" lIns="0" tIns="12700" rIns="0" bIns="0" rtlCol="0">
            <a:spAutoFit/>
          </a:bodyPr>
          <a:lstStyle/>
          <a:p>
            <a:pPr marL="12700">
              <a:lnSpc>
                <a:spcPct val="100000"/>
              </a:lnSpc>
              <a:spcBef>
                <a:spcPts val="100"/>
              </a:spcBef>
            </a:pPr>
            <a:r>
              <a:rPr sz="4000" b="1" spc="-20" dirty="0">
                <a:solidFill>
                  <a:srgbClr val="2E45B8"/>
                </a:solidFill>
                <a:latin typeface="Archivo Narrow"/>
                <a:cs typeface="Archivo Narrow"/>
              </a:rPr>
              <a:t>1.5x</a:t>
            </a:r>
            <a:endParaRPr sz="4000">
              <a:latin typeface="Archivo Narrow"/>
              <a:cs typeface="Archivo Narrow"/>
            </a:endParaRPr>
          </a:p>
        </p:txBody>
      </p:sp>
      <p:sp>
        <p:nvSpPr>
          <p:cNvPr id="9" name="object 9"/>
          <p:cNvSpPr txBox="1"/>
          <p:nvPr/>
        </p:nvSpPr>
        <p:spPr>
          <a:xfrm>
            <a:off x="3715925" y="2832671"/>
            <a:ext cx="4102100" cy="446405"/>
          </a:xfrm>
          <a:prstGeom prst="rect">
            <a:avLst/>
          </a:prstGeom>
        </p:spPr>
        <p:txBody>
          <a:bodyPr vert="horz" wrap="square" lIns="0" tIns="12700" rIns="0" bIns="0" rtlCol="0">
            <a:spAutoFit/>
          </a:bodyPr>
          <a:lstStyle/>
          <a:p>
            <a:pPr marL="12700" marR="5080">
              <a:lnSpc>
                <a:spcPct val="114999"/>
              </a:lnSpc>
              <a:spcBef>
                <a:spcPts val="100"/>
              </a:spcBef>
            </a:pPr>
            <a:r>
              <a:rPr sz="1200" b="0" spc="-10" dirty="0">
                <a:latin typeface="Inter Medium"/>
                <a:cs typeface="Inter Medium"/>
              </a:rPr>
              <a:t>Satisfaction</a:t>
            </a:r>
            <a:r>
              <a:rPr sz="1200" b="0" spc="-30" dirty="0">
                <a:latin typeface="Inter Medium"/>
                <a:cs typeface="Inter Medium"/>
              </a:rPr>
              <a:t> </a:t>
            </a:r>
            <a:r>
              <a:rPr sz="1200" b="0" dirty="0">
                <a:latin typeface="Inter Medium"/>
                <a:cs typeface="Inter Medium"/>
              </a:rPr>
              <a:t>with</a:t>
            </a:r>
            <a:r>
              <a:rPr sz="1200" b="0" spc="-25" dirty="0">
                <a:latin typeface="Inter Medium"/>
                <a:cs typeface="Inter Medium"/>
              </a:rPr>
              <a:t> </a:t>
            </a:r>
            <a:r>
              <a:rPr sz="1200" b="0" dirty="0">
                <a:latin typeface="Inter Medium"/>
                <a:cs typeface="Inter Medium"/>
              </a:rPr>
              <a:t>DEI</a:t>
            </a:r>
            <a:r>
              <a:rPr sz="1200" b="0" spc="-30" dirty="0">
                <a:latin typeface="Inter Medium"/>
                <a:cs typeface="Inter Medium"/>
              </a:rPr>
              <a:t> </a:t>
            </a:r>
            <a:r>
              <a:rPr sz="1200" b="0" spc="-10" dirty="0">
                <a:latin typeface="Inter Medium"/>
                <a:cs typeface="Inter Medium"/>
              </a:rPr>
              <a:t>efforts</a:t>
            </a:r>
            <a:r>
              <a:rPr sz="1200" b="0" spc="-25" dirty="0">
                <a:latin typeface="Inter Medium"/>
                <a:cs typeface="Inter Medium"/>
              </a:rPr>
              <a:t> </a:t>
            </a:r>
            <a:r>
              <a:rPr sz="1200" b="0" dirty="0">
                <a:latin typeface="Inter Medium"/>
                <a:cs typeface="Inter Medium"/>
              </a:rPr>
              <a:t>is</a:t>
            </a:r>
            <a:r>
              <a:rPr sz="1200" b="0" spc="-10" dirty="0">
                <a:latin typeface="Inter Medium"/>
                <a:cs typeface="Inter Medium"/>
              </a:rPr>
              <a:t> </a:t>
            </a:r>
            <a:r>
              <a:rPr sz="1200" b="0" spc="-10" dirty="0">
                <a:solidFill>
                  <a:srgbClr val="2E45B8"/>
                </a:solidFill>
                <a:latin typeface="Inter Medium"/>
                <a:cs typeface="Inter Medium"/>
              </a:rPr>
              <a:t>1.5x</a:t>
            </a:r>
            <a:r>
              <a:rPr sz="1200" b="0" spc="-30" dirty="0">
                <a:solidFill>
                  <a:srgbClr val="2E45B8"/>
                </a:solidFill>
                <a:latin typeface="Inter Medium"/>
                <a:cs typeface="Inter Medium"/>
              </a:rPr>
              <a:t> </a:t>
            </a:r>
            <a:r>
              <a:rPr sz="1200" b="0" dirty="0">
                <a:solidFill>
                  <a:srgbClr val="2E45B8"/>
                </a:solidFill>
                <a:latin typeface="Inter Medium"/>
                <a:cs typeface="Inter Medium"/>
              </a:rPr>
              <a:t>higher</a:t>
            </a:r>
            <a:r>
              <a:rPr sz="1200" b="0" spc="-20" dirty="0">
                <a:solidFill>
                  <a:srgbClr val="2E45B8"/>
                </a:solidFill>
                <a:latin typeface="Inter Medium"/>
                <a:cs typeface="Inter Medium"/>
              </a:rPr>
              <a:t> </a:t>
            </a:r>
            <a:r>
              <a:rPr sz="1200" b="0" dirty="0">
                <a:latin typeface="Inter Medium"/>
                <a:cs typeface="Inter Medium"/>
              </a:rPr>
              <a:t>when</a:t>
            </a:r>
            <a:r>
              <a:rPr sz="1200" b="0" spc="-30" dirty="0">
                <a:latin typeface="Inter Medium"/>
                <a:cs typeface="Inter Medium"/>
              </a:rPr>
              <a:t> </a:t>
            </a:r>
            <a:r>
              <a:rPr sz="1200" b="0" spc="-10" dirty="0">
                <a:latin typeface="Inter Medium"/>
                <a:cs typeface="Inter Medium"/>
              </a:rPr>
              <a:t>workers </a:t>
            </a:r>
            <a:r>
              <a:rPr sz="1200" b="0" dirty="0">
                <a:latin typeface="Inter Medium"/>
                <a:cs typeface="Inter Medium"/>
              </a:rPr>
              <a:t>have</a:t>
            </a:r>
            <a:r>
              <a:rPr sz="1200" b="0" spc="-45" dirty="0">
                <a:latin typeface="Inter Medium"/>
                <a:cs typeface="Inter Medium"/>
              </a:rPr>
              <a:t> </a:t>
            </a:r>
            <a:r>
              <a:rPr sz="1200" b="0" spc="-10" dirty="0">
                <a:latin typeface="Inter Medium"/>
                <a:cs typeface="Inter Medium"/>
              </a:rPr>
              <a:t>strong</a:t>
            </a:r>
            <a:r>
              <a:rPr sz="1200" b="0" spc="-40" dirty="0">
                <a:latin typeface="Inter Medium"/>
                <a:cs typeface="Inter Medium"/>
              </a:rPr>
              <a:t> </a:t>
            </a:r>
            <a:r>
              <a:rPr sz="1200" b="0" spc="-10" dirty="0">
                <a:latin typeface="Inter Medium"/>
                <a:cs typeface="Inter Medium"/>
              </a:rPr>
              <a:t>benefits</a:t>
            </a:r>
            <a:endParaRPr sz="1200">
              <a:latin typeface="Inter Medium"/>
              <a:cs typeface="Inter Medium"/>
            </a:endParaRPr>
          </a:p>
        </p:txBody>
      </p:sp>
      <p:sp>
        <p:nvSpPr>
          <p:cNvPr id="10" name="object 10"/>
          <p:cNvSpPr txBox="1"/>
          <p:nvPr/>
        </p:nvSpPr>
        <p:spPr>
          <a:xfrm>
            <a:off x="827664" y="2705038"/>
            <a:ext cx="770890" cy="448309"/>
          </a:xfrm>
          <a:prstGeom prst="rect">
            <a:avLst/>
          </a:prstGeom>
        </p:spPr>
        <p:txBody>
          <a:bodyPr vert="horz" wrap="square" lIns="0" tIns="22860" rIns="0" bIns="0" rtlCol="0">
            <a:spAutoFit/>
          </a:bodyPr>
          <a:lstStyle/>
          <a:p>
            <a:pPr marL="105410" marR="5080" indent="-93345">
              <a:lnSpc>
                <a:spcPts val="1650"/>
              </a:lnSpc>
              <a:spcBef>
                <a:spcPts val="180"/>
              </a:spcBef>
            </a:pPr>
            <a:r>
              <a:rPr sz="1400" b="1" dirty="0">
                <a:latin typeface="Archivo Narrow"/>
                <a:cs typeface="Archivo Narrow"/>
              </a:rPr>
              <a:t>The</a:t>
            </a:r>
            <a:r>
              <a:rPr sz="1400" b="1" spc="-15" dirty="0">
                <a:latin typeface="Archivo Narrow"/>
                <a:cs typeface="Archivo Narrow"/>
              </a:rPr>
              <a:t> </a:t>
            </a:r>
            <a:r>
              <a:rPr sz="1400" b="1" dirty="0">
                <a:latin typeface="Archivo Narrow"/>
                <a:cs typeface="Archivo Narrow"/>
              </a:rPr>
              <a:t>role</a:t>
            </a:r>
            <a:r>
              <a:rPr sz="1400" b="1" spc="-10" dirty="0">
                <a:latin typeface="Archivo Narrow"/>
                <a:cs typeface="Archivo Narrow"/>
              </a:rPr>
              <a:t> </a:t>
            </a:r>
            <a:r>
              <a:rPr sz="1400" b="1" spc="-25" dirty="0">
                <a:latin typeface="Archivo Narrow"/>
                <a:cs typeface="Archivo Narrow"/>
              </a:rPr>
              <a:t>of </a:t>
            </a:r>
            <a:r>
              <a:rPr sz="1400" b="1" spc="-10" dirty="0">
                <a:latin typeface="Archivo Narrow"/>
                <a:cs typeface="Archivo Narrow"/>
              </a:rPr>
              <a:t>beneﬁts</a:t>
            </a:r>
            <a:endParaRPr sz="1400">
              <a:latin typeface="Archivo Narrow"/>
              <a:cs typeface="Archivo Narrow"/>
            </a:endParaRPr>
          </a:p>
        </p:txBody>
      </p:sp>
      <p:sp>
        <p:nvSpPr>
          <p:cNvPr id="11" name="object 11"/>
          <p:cNvSpPr txBox="1"/>
          <p:nvPr/>
        </p:nvSpPr>
        <p:spPr>
          <a:xfrm>
            <a:off x="755225" y="1503438"/>
            <a:ext cx="892810" cy="238760"/>
          </a:xfrm>
          <a:prstGeom prst="rect">
            <a:avLst/>
          </a:prstGeom>
        </p:spPr>
        <p:txBody>
          <a:bodyPr vert="horz" wrap="square" lIns="0" tIns="12700" rIns="0" bIns="0" rtlCol="0">
            <a:spAutoFit/>
          </a:bodyPr>
          <a:lstStyle/>
          <a:p>
            <a:pPr marL="12700">
              <a:lnSpc>
                <a:spcPct val="100000"/>
              </a:lnSpc>
              <a:spcBef>
                <a:spcPts val="100"/>
              </a:spcBef>
            </a:pPr>
            <a:r>
              <a:rPr sz="1400" b="1" dirty="0">
                <a:latin typeface="Archivo Narrow"/>
                <a:cs typeface="Archivo Narrow"/>
              </a:rPr>
              <a:t>The </a:t>
            </a:r>
            <a:r>
              <a:rPr sz="1400" b="1" spc="-10" dirty="0">
                <a:latin typeface="Archivo Narrow"/>
                <a:cs typeface="Archivo Narrow"/>
              </a:rPr>
              <a:t>concern</a:t>
            </a:r>
            <a:endParaRPr sz="1400">
              <a:latin typeface="Archivo Narrow"/>
              <a:cs typeface="Archivo Narrow"/>
            </a:endParaRPr>
          </a:p>
        </p:txBody>
      </p:sp>
      <p:sp>
        <p:nvSpPr>
          <p:cNvPr id="12" name="object 12"/>
          <p:cNvSpPr txBox="1"/>
          <p:nvPr/>
        </p:nvSpPr>
        <p:spPr>
          <a:xfrm>
            <a:off x="2587275" y="3989329"/>
            <a:ext cx="5052060" cy="391160"/>
          </a:xfrm>
          <a:prstGeom prst="rect">
            <a:avLst/>
          </a:prstGeom>
        </p:spPr>
        <p:txBody>
          <a:bodyPr vert="horz" wrap="square" lIns="0" tIns="12700" rIns="0" bIns="0" rtlCol="0">
            <a:spAutoFit/>
          </a:bodyPr>
          <a:lstStyle/>
          <a:p>
            <a:pPr marL="12700" marR="5080">
              <a:lnSpc>
                <a:spcPct val="100000"/>
              </a:lnSpc>
              <a:spcBef>
                <a:spcPts val="100"/>
              </a:spcBef>
            </a:pPr>
            <a:r>
              <a:rPr sz="1200" b="0" dirty="0">
                <a:latin typeface="Inter Medium"/>
                <a:cs typeface="Inter Medium"/>
              </a:rPr>
              <a:t>At</a:t>
            </a:r>
            <a:r>
              <a:rPr sz="1200" b="0" spc="-35" dirty="0">
                <a:latin typeface="Inter Medium"/>
                <a:cs typeface="Inter Medium"/>
              </a:rPr>
              <a:t> </a:t>
            </a:r>
            <a:r>
              <a:rPr sz="1200" b="0" dirty="0">
                <a:latin typeface="Inter Medium"/>
                <a:cs typeface="Inter Medium"/>
              </a:rPr>
              <a:t>companies</a:t>
            </a:r>
            <a:r>
              <a:rPr sz="1200" b="0" spc="-30" dirty="0">
                <a:latin typeface="Inter Medium"/>
                <a:cs typeface="Inter Medium"/>
              </a:rPr>
              <a:t> </a:t>
            </a:r>
            <a:r>
              <a:rPr sz="1200" b="0" dirty="0">
                <a:latin typeface="Inter Medium"/>
                <a:cs typeface="Inter Medium"/>
              </a:rPr>
              <a:t>with</a:t>
            </a:r>
            <a:r>
              <a:rPr sz="1200" b="0" spc="-35" dirty="0">
                <a:latin typeface="Inter Medium"/>
                <a:cs typeface="Inter Medium"/>
              </a:rPr>
              <a:t> </a:t>
            </a:r>
            <a:r>
              <a:rPr sz="1200" b="0" dirty="0">
                <a:latin typeface="Inter Medium"/>
                <a:cs typeface="Inter Medium"/>
              </a:rPr>
              <a:t>less</a:t>
            </a:r>
            <a:r>
              <a:rPr sz="1200" b="0" spc="-30" dirty="0">
                <a:latin typeface="Inter Medium"/>
                <a:cs typeface="Inter Medium"/>
              </a:rPr>
              <a:t> </a:t>
            </a:r>
            <a:r>
              <a:rPr sz="1200" b="0" dirty="0">
                <a:latin typeface="Inter Medium"/>
                <a:cs typeface="Inter Medium"/>
              </a:rPr>
              <a:t>inclusive</a:t>
            </a:r>
            <a:r>
              <a:rPr sz="1200" b="0" spc="-30" dirty="0">
                <a:latin typeface="Inter Medium"/>
                <a:cs typeface="Inter Medium"/>
              </a:rPr>
              <a:t> </a:t>
            </a:r>
            <a:r>
              <a:rPr sz="1200" b="0" dirty="0">
                <a:latin typeface="Inter Medium"/>
                <a:cs typeface="Inter Medium"/>
              </a:rPr>
              <a:t>benefits,</a:t>
            </a:r>
            <a:r>
              <a:rPr sz="1200" b="0" spc="-20" dirty="0">
                <a:latin typeface="Inter Medium"/>
                <a:cs typeface="Inter Medium"/>
              </a:rPr>
              <a:t> </a:t>
            </a:r>
            <a:r>
              <a:rPr sz="1200" b="0" dirty="0">
                <a:solidFill>
                  <a:srgbClr val="F9791F"/>
                </a:solidFill>
                <a:latin typeface="Inter Medium"/>
                <a:cs typeface="Inter Medium"/>
              </a:rPr>
              <a:t>more</a:t>
            </a:r>
            <a:r>
              <a:rPr sz="1200" b="0" spc="-30" dirty="0">
                <a:solidFill>
                  <a:srgbClr val="F9791F"/>
                </a:solidFill>
                <a:latin typeface="Inter Medium"/>
                <a:cs typeface="Inter Medium"/>
              </a:rPr>
              <a:t> </a:t>
            </a:r>
            <a:r>
              <a:rPr sz="1200" b="0" dirty="0">
                <a:solidFill>
                  <a:srgbClr val="F9791F"/>
                </a:solidFill>
                <a:latin typeface="Inter Medium"/>
                <a:cs typeface="Inter Medium"/>
              </a:rPr>
              <a:t>than</a:t>
            </a:r>
            <a:r>
              <a:rPr sz="1200" b="0" spc="-35" dirty="0">
                <a:solidFill>
                  <a:srgbClr val="F9791F"/>
                </a:solidFill>
                <a:latin typeface="Inter Medium"/>
                <a:cs typeface="Inter Medium"/>
              </a:rPr>
              <a:t> </a:t>
            </a:r>
            <a:r>
              <a:rPr sz="1200" b="0" spc="55" dirty="0">
                <a:solidFill>
                  <a:srgbClr val="F9791F"/>
                </a:solidFill>
                <a:latin typeface="Inter Medium"/>
                <a:cs typeface="Inter Medium"/>
              </a:rPr>
              <a:t>40%</a:t>
            </a:r>
            <a:r>
              <a:rPr sz="1200" b="0" spc="-30" dirty="0">
                <a:solidFill>
                  <a:srgbClr val="F9791F"/>
                </a:solidFill>
                <a:latin typeface="Inter Medium"/>
                <a:cs typeface="Inter Medium"/>
              </a:rPr>
              <a:t> </a:t>
            </a:r>
            <a:r>
              <a:rPr sz="1200" b="0" dirty="0">
                <a:solidFill>
                  <a:srgbClr val="F9791F"/>
                </a:solidFill>
                <a:latin typeface="Inter Medium"/>
                <a:cs typeface="Inter Medium"/>
              </a:rPr>
              <a:t>of</a:t>
            </a:r>
            <a:r>
              <a:rPr sz="1200" b="0" spc="-35" dirty="0">
                <a:solidFill>
                  <a:srgbClr val="F9791F"/>
                </a:solidFill>
                <a:latin typeface="Inter Medium"/>
                <a:cs typeface="Inter Medium"/>
              </a:rPr>
              <a:t> </a:t>
            </a:r>
            <a:r>
              <a:rPr sz="1200" b="0" spc="-10" dirty="0">
                <a:solidFill>
                  <a:srgbClr val="F9791F"/>
                </a:solidFill>
                <a:latin typeface="Inter Medium"/>
                <a:cs typeface="Inter Medium"/>
              </a:rPr>
              <a:t>workers </a:t>
            </a:r>
            <a:r>
              <a:rPr sz="1200" b="0" dirty="0">
                <a:solidFill>
                  <a:srgbClr val="F9791F"/>
                </a:solidFill>
                <a:latin typeface="Inter Medium"/>
                <a:cs typeface="Inter Medium"/>
              </a:rPr>
              <a:t>are</a:t>
            </a:r>
            <a:r>
              <a:rPr sz="1200" b="0" spc="-35" dirty="0">
                <a:solidFill>
                  <a:srgbClr val="F9791F"/>
                </a:solidFill>
                <a:latin typeface="Inter Medium"/>
                <a:cs typeface="Inter Medium"/>
              </a:rPr>
              <a:t> </a:t>
            </a:r>
            <a:r>
              <a:rPr sz="1200" b="0" dirty="0">
                <a:solidFill>
                  <a:srgbClr val="F9791F"/>
                </a:solidFill>
                <a:latin typeface="Inter Medium"/>
                <a:cs typeface="Inter Medium"/>
              </a:rPr>
              <a:t>pessimistic</a:t>
            </a:r>
            <a:r>
              <a:rPr sz="1200" b="0" spc="-30" dirty="0">
                <a:solidFill>
                  <a:srgbClr val="F9791F"/>
                </a:solidFill>
                <a:latin typeface="Inter Medium"/>
                <a:cs typeface="Inter Medium"/>
              </a:rPr>
              <a:t> </a:t>
            </a:r>
            <a:r>
              <a:rPr sz="1200" b="0" spc="-10" dirty="0">
                <a:latin typeface="Inter Medium"/>
                <a:cs typeface="Inter Medium"/>
              </a:rPr>
              <a:t>about</a:t>
            </a:r>
            <a:r>
              <a:rPr sz="1200" b="0" spc="-35" dirty="0">
                <a:latin typeface="Inter Medium"/>
                <a:cs typeface="Inter Medium"/>
              </a:rPr>
              <a:t> </a:t>
            </a:r>
            <a:r>
              <a:rPr sz="1200" b="0" dirty="0">
                <a:latin typeface="Inter Medium"/>
                <a:cs typeface="Inter Medium"/>
              </a:rPr>
              <a:t>DEI</a:t>
            </a:r>
            <a:r>
              <a:rPr sz="1200" b="0" spc="-35" dirty="0">
                <a:latin typeface="Inter Medium"/>
                <a:cs typeface="Inter Medium"/>
              </a:rPr>
              <a:t> </a:t>
            </a:r>
            <a:r>
              <a:rPr sz="1200" b="0" spc="-10" dirty="0">
                <a:latin typeface="Inter Medium"/>
                <a:cs typeface="Inter Medium"/>
              </a:rPr>
              <a:t>performance</a:t>
            </a:r>
            <a:endParaRPr sz="1200">
              <a:latin typeface="Inter Medium"/>
              <a:cs typeface="Inter Medium"/>
            </a:endParaRPr>
          </a:p>
        </p:txBody>
      </p:sp>
      <p:pic>
        <p:nvPicPr>
          <p:cNvPr id="13" name="object 13"/>
          <p:cNvPicPr/>
          <p:nvPr/>
        </p:nvPicPr>
        <p:blipFill>
          <a:blip r:embed="rId3" cstate="print"/>
          <a:stretch>
            <a:fillRect/>
          </a:stretch>
        </p:blipFill>
        <p:spPr>
          <a:xfrm>
            <a:off x="523800" y="3738500"/>
            <a:ext cx="1775510" cy="921899"/>
          </a:xfrm>
          <a:prstGeom prst="rect">
            <a:avLst/>
          </a:prstGeom>
        </p:spPr>
      </p:pic>
      <p:sp>
        <p:nvSpPr>
          <p:cNvPr id="14" name="object 14"/>
          <p:cNvSpPr txBox="1"/>
          <p:nvPr/>
        </p:nvSpPr>
        <p:spPr>
          <a:xfrm>
            <a:off x="711448" y="3994513"/>
            <a:ext cx="1003300" cy="448309"/>
          </a:xfrm>
          <a:prstGeom prst="rect">
            <a:avLst/>
          </a:prstGeom>
        </p:spPr>
        <p:txBody>
          <a:bodyPr vert="horz" wrap="square" lIns="0" tIns="22860" rIns="0" bIns="0" rtlCol="0">
            <a:spAutoFit/>
          </a:bodyPr>
          <a:lstStyle/>
          <a:p>
            <a:pPr marL="59690" marR="5080" indent="-47625">
              <a:lnSpc>
                <a:spcPts val="1650"/>
              </a:lnSpc>
              <a:spcBef>
                <a:spcPts val="180"/>
              </a:spcBef>
            </a:pPr>
            <a:r>
              <a:rPr sz="1400" b="1" dirty="0">
                <a:latin typeface="Archivo Narrow"/>
                <a:cs typeface="Archivo Narrow"/>
              </a:rPr>
              <a:t>Weak</a:t>
            </a:r>
            <a:r>
              <a:rPr sz="1400" b="1" spc="-35" dirty="0">
                <a:latin typeface="Archivo Narrow"/>
                <a:cs typeface="Archivo Narrow"/>
              </a:rPr>
              <a:t> </a:t>
            </a:r>
            <a:r>
              <a:rPr sz="1400" b="1" spc="-10" dirty="0">
                <a:latin typeface="Archivo Narrow"/>
                <a:cs typeface="Archivo Narrow"/>
              </a:rPr>
              <a:t>beneﬁts </a:t>
            </a:r>
            <a:r>
              <a:rPr sz="1400" b="1" dirty="0">
                <a:latin typeface="Archivo Narrow"/>
                <a:cs typeface="Archivo Narrow"/>
              </a:rPr>
              <a:t>are</a:t>
            </a:r>
            <a:r>
              <a:rPr sz="1400" b="1" spc="-10" dirty="0">
                <a:latin typeface="Archivo Narrow"/>
                <a:cs typeface="Archivo Narrow"/>
              </a:rPr>
              <a:t> </a:t>
            </a:r>
            <a:r>
              <a:rPr sz="1400" b="1" dirty="0">
                <a:latin typeface="Archivo Narrow"/>
                <a:cs typeface="Archivo Narrow"/>
              </a:rPr>
              <a:t>a</a:t>
            </a:r>
            <a:r>
              <a:rPr sz="1400" b="1" spc="-10" dirty="0">
                <a:latin typeface="Archivo Narrow"/>
                <a:cs typeface="Archivo Narrow"/>
              </a:rPr>
              <a:t> liability</a:t>
            </a:r>
            <a:endParaRPr sz="1400">
              <a:latin typeface="Archivo Narrow"/>
              <a:cs typeface="Archivo Narrow"/>
            </a:endParaRPr>
          </a:p>
        </p:txBody>
      </p:sp>
      <p:sp>
        <p:nvSpPr>
          <p:cNvPr id="15" name="object 15"/>
          <p:cNvSpPr/>
          <p:nvPr/>
        </p:nvSpPr>
        <p:spPr>
          <a:xfrm>
            <a:off x="5814450" y="81224"/>
            <a:ext cx="3329940" cy="223520"/>
          </a:xfrm>
          <a:custGeom>
            <a:avLst/>
            <a:gdLst/>
            <a:ahLst/>
            <a:cxnLst/>
            <a:rect l="l" t="t" r="r" b="b"/>
            <a:pathLst>
              <a:path w="3329940" h="223520">
                <a:moveTo>
                  <a:pt x="3329550" y="223199"/>
                </a:moveTo>
                <a:lnTo>
                  <a:pt x="0" y="223199"/>
                </a:lnTo>
                <a:lnTo>
                  <a:pt x="0" y="0"/>
                </a:lnTo>
                <a:lnTo>
                  <a:pt x="3329550" y="0"/>
                </a:lnTo>
                <a:lnTo>
                  <a:pt x="3329550" y="223199"/>
                </a:lnTo>
                <a:close/>
              </a:path>
            </a:pathLst>
          </a:custGeom>
          <a:solidFill>
            <a:srgbClr val="F9791F"/>
          </a:solidFill>
        </p:spPr>
        <p:txBody>
          <a:bodyPr wrap="square" lIns="0" tIns="0" rIns="0" bIns="0" rtlCol="0"/>
          <a:lstStyle/>
          <a:p>
            <a:endParaRPr/>
          </a:p>
        </p:txBody>
      </p:sp>
      <p:sp>
        <p:nvSpPr>
          <p:cNvPr id="16" name="object 16"/>
          <p:cNvSpPr txBox="1"/>
          <p:nvPr/>
        </p:nvSpPr>
        <p:spPr>
          <a:xfrm>
            <a:off x="5969358" y="83541"/>
            <a:ext cx="3058160" cy="197490"/>
          </a:xfrm>
          <a:prstGeom prst="rect">
            <a:avLst/>
          </a:prstGeom>
        </p:spPr>
        <p:txBody>
          <a:bodyPr vert="horz" wrap="square" lIns="0" tIns="12700" rIns="0" bIns="0" rtlCol="0">
            <a:spAutoFit/>
          </a:bodyPr>
          <a:lstStyle/>
          <a:p>
            <a:pPr marL="12700">
              <a:lnSpc>
                <a:spcPct val="100000"/>
              </a:lnSpc>
              <a:spcBef>
                <a:spcPts val="100"/>
              </a:spcBef>
            </a:pPr>
            <a:r>
              <a:rPr sz="1200" b="1" spc="-100" dirty="0">
                <a:solidFill>
                  <a:srgbClr val="FFFFFF"/>
                </a:solidFill>
                <a:latin typeface="Inter" panose="02000503000000020004" pitchFamily="2" charset="0"/>
                <a:ea typeface="Inter" panose="02000503000000020004" pitchFamily="2" charset="0"/>
                <a:cs typeface="Tahoma"/>
              </a:rPr>
              <a:t>2.</a:t>
            </a:r>
            <a:r>
              <a:rPr sz="1200" b="1" spc="-95" dirty="0">
                <a:solidFill>
                  <a:srgbClr val="FFFFFF"/>
                </a:solidFill>
                <a:latin typeface="Inter" panose="02000503000000020004" pitchFamily="2" charset="0"/>
                <a:ea typeface="Inter" panose="02000503000000020004" pitchFamily="2" charset="0"/>
                <a:cs typeface="Tahoma"/>
              </a:rPr>
              <a:t> </a:t>
            </a:r>
            <a:r>
              <a:rPr sz="1200" b="1" spc="-75" dirty="0">
                <a:solidFill>
                  <a:srgbClr val="FFFFFF"/>
                </a:solidFill>
                <a:latin typeface="Inter" panose="02000503000000020004" pitchFamily="2" charset="0"/>
                <a:ea typeface="Inter" panose="02000503000000020004" pitchFamily="2" charset="0"/>
                <a:cs typeface="Tahoma"/>
              </a:rPr>
              <a:t>Evolve</a:t>
            </a:r>
            <a:r>
              <a:rPr sz="1200" b="1" spc="-100" dirty="0">
                <a:solidFill>
                  <a:srgbClr val="FFFFFF"/>
                </a:solidFill>
                <a:latin typeface="Inter" panose="02000503000000020004" pitchFamily="2" charset="0"/>
                <a:ea typeface="Inter" panose="02000503000000020004" pitchFamily="2" charset="0"/>
                <a:cs typeface="Tahoma"/>
              </a:rPr>
              <a:t> </a:t>
            </a:r>
            <a:r>
              <a:rPr sz="1200" b="1" spc="-85" dirty="0">
                <a:solidFill>
                  <a:srgbClr val="FFFFFF"/>
                </a:solidFill>
                <a:latin typeface="Inter" panose="02000503000000020004" pitchFamily="2" charset="0"/>
                <a:ea typeface="Inter" panose="02000503000000020004" pitchFamily="2" charset="0"/>
                <a:cs typeface="Tahoma"/>
              </a:rPr>
              <a:t>plans</a:t>
            </a:r>
            <a:r>
              <a:rPr sz="1200" b="1" spc="-95" dirty="0">
                <a:solidFill>
                  <a:srgbClr val="FFFFFF"/>
                </a:solidFill>
                <a:latin typeface="Inter" panose="02000503000000020004" pitchFamily="2" charset="0"/>
                <a:ea typeface="Inter" panose="02000503000000020004" pitchFamily="2" charset="0"/>
                <a:cs typeface="Tahoma"/>
              </a:rPr>
              <a:t> </a:t>
            </a:r>
            <a:r>
              <a:rPr sz="1200" b="1" spc="-60" dirty="0">
                <a:solidFill>
                  <a:srgbClr val="FFFFFF"/>
                </a:solidFill>
                <a:latin typeface="Inter" panose="02000503000000020004" pitchFamily="2" charset="0"/>
                <a:ea typeface="Inter" panose="02000503000000020004" pitchFamily="2" charset="0"/>
                <a:cs typeface="Tahoma"/>
              </a:rPr>
              <a:t>to</a:t>
            </a:r>
            <a:r>
              <a:rPr sz="1200" b="1" spc="-100" dirty="0">
                <a:solidFill>
                  <a:srgbClr val="FFFFFF"/>
                </a:solidFill>
                <a:latin typeface="Inter" panose="02000503000000020004" pitchFamily="2" charset="0"/>
                <a:ea typeface="Inter" panose="02000503000000020004" pitchFamily="2" charset="0"/>
                <a:cs typeface="Tahoma"/>
              </a:rPr>
              <a:t> </a:t>
            </a:r>
            <a:r>
              <a:rPr sz="1200" b="1" spc="-90" dirty="0">
                <a:solidFill>
                  <a:srgbClr val="FFFFFF"/>
                </a:solidFill>
                <a:latin typeface="Inter" panose="02000503000000020004" pitchFamily="2" charset="0"/>
                <a:ea typeface="Inter" panose="02000503000000020004" pitchFamily="2" charset="0"/>
                <a:cs typeface="Tahoma"/>
              </a:rPr>
              <a:t>meet</a:t>
            </a:r>
            <a:r>
              <a:rPr sz="1200" b="1" spc="-95" dirty="0">
                <a:solidFill>
                  <a:srgbClr val="FFFFFF"/>
                </a:solidFill>
                <a:latin typeface="Inter" panose="02000503000000020004" pitchFamily="2" charset="0"/>
                <a:ea typeface="Inter" panose="02000503000000020004" pitchFamily="2" charset="0"/>
                <a:cs typeface="Tahoma"/>
              </a:rPr>
              <a:t> </a:t>
            </a:r>
            <a:r>
              <a:rPr sz="1200" b="1" spc="-70" dirty="0">
                <a:solidFill>
                  <a:srgbClr val="FFFFFF"/>
                </a:solidFill>
                <a:latin typeface="Inter" panose="02000503000000020004" pitchFamily="2" charset="0"/>
                <a:ea typeface="Inter" panose="02000503000000020004" pitchFamily="2" charset="0"/>
                <a:cs typeface="Tahoma"/>
              </a:rPr>
              <a:t>diverse</a:t>
            </a:r>
            <a:r>
              <a:rPr sz="1200" b="1" spc="-100" dirty="0">
                <a:solidFill>
                  <a:srgbClr val="FFFFFF"/>
                </a:solidFill>
                <a:latin typeface="Inter" panose="02000503000000020004" pitchFamily="2" charset="0"/>
                <a:ea typeface="Inter" panose="02000503000000020004" pitchFamily="2" charset="0"/>
                <a:cs typeface="Tahoma"/>
              </a:rPr>
              <a:t> </a:t>
            </a:r>
            <a:r>
              <a:rPr sz="1200" b="1" spc="-80" dirty="0">
                <a:solidFill>
                  <a:srgbClr val="FFFFFF"/>
                </a:solidFill>
                <a:latin typeface="Inter" panose="02000503000000020004" pitchFamily="2" charset="0"/>
                <a:ea typeface="Inter" panose="02000503000000020004" pitchFamily="2" charset="0"/>
                <a:cs typeface="Tahoma"/>
              </a:rPr>
              <a:t>worker</a:t>
            </a:r>
            <a:r>
              <a:rPr sz="1200" b="1" spc="-100" dirty="0">
                <a:solidFill>
                  <a:srgbClr val="FFFFFF"/>
                </a:solidFill>
                <a:latin typeface="Inter" panose="02000503000000020004" pitchFamily="2" charset="0"/>
                <a:ea typeface="Inter" panose="02000503000000020004" pitchFamily="2" charset="0"/>
                <a:cs typeface="Tahoma"/>
              </a:rPr>
              <a:t> </a:t>
            </a:r>
            <a:r>
              <a:rPr sz="1200" b="1" spc="-35" dirty="0">
                <a:solidFill>
                  <a:srgbClr val="FFFFFF"/>
                </a:solidFill>
                <a:latin typeface="Inter" panose="02000503000000020004" pitchFamily="2" charset="0"/>
                <a:ea typeface="Inter" panose="02000503000000020004" pitchFamily="2" charset="0"/>
                <a:cs typeface="Tahoma"/>
              </a:rPr>
              <a:t>needs</a:t>
            </a:r>
            <a:endParaRPr sz="1200" dirty="0">
              <a:latin typeface="Inter" panose="02000503000000020004" pitchFamily="2" charset="0"/>
              <a:ea typeface="Inter" panose="02000503000000020004" pitchFamily="2" charset="0"/>
              <a:cs typeface="Tahom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5143500"/>
          </a:xfrm>
          <a:custGeom>
            <a:avLst/>
            <a:gdLst/>
            <a:ahLst/>
            <a:cxnLst/>
            <a:rect l="l" t="t" r="r" b="b"/>
            <a:pathLst>
              <a:path w="9144000" h="5143500">
                <a:moveTo>
                  <a:pt x="9143999" y="5143499"/>
                </a:moveTo>
                <a:lnTo>
                  <a:pt x="0" y="5143499"/>
                </a:lnTo>
                <a:lnTo>
                  <a:pt x="0" y="0"/>
                </a:lnTo>
                <a:lnTo>
                  <a:pt x="9143999" y="0"/>
                </a:lnTo>
                <a:lnTo>
                  <a:pt x="9143999" y="5143499"/>
                </a:lnTo>
                <a:close/>
              </a:path>
            </a:pathLst>
          </a:custGeom>
          <a:solidFill>
            <a:srgbClr val="CED3F7"/>
          </a:solidFill>
        </p:spPr>
        <p:txBody>
          <a:bodyPr wrap="square" lIns="0" tIns="0" rIns="0" bIns="0" rtlCol="0"/>
          <a:lstStyle/>
          <a:p>
            <a:endParaRPr/>
          </a:p>
        </p:txBody>
      </p:sp>
      <p:pic>
        <p:nvPicPr>
          <p:cNvPr id="3" name="object 3"/>
          <p:cNvPicPr/>
          <p:nvPr/>
        </p:nvPicPr>
        <p:blipFill>
          <a:blip r:embed="rId3" cstate="print"/>
          <a:stretch>
            <a:fillRect/>
          </a:stretch>
        </p:blipFill>
        <p:spPr>
          <a:xfrm>
            <a:off x="6501324" y="1705150"/>
            <a:ext cx="2152575" cy="1629749"/>
          </a:xfrm>
          <a:prstGeom prst="rect">
            <a:avLst/>
          </a:prstGeom>
        </p:spPr>
      </p:pic>
      <p:pic>
        <p:nvPicPr>
          <p:cNvPr id="4" name="object 4"/>
          <p:cNvPicPr/>
          <p:nvPr/>
        </p:nvPicPr>
        <p:blipFill>
          <a:blip r:embed="rId4" cstate="print"/>
          <a:stretch>
            <a:fillRect/>
          </a:stretch>
        </p:blipFill>
        <p:spPr>
          <a:xfrm>
            <a:off x="2615184" y="1700783"/>
            <a:ext cx="2071086" cy="1904895"/>
          </a:xfrm>
          <a:prstGeom prst="rect">
            <a:avLst/>
          </a:prstGeom>
        </p:spPr>
      </p:pic>
      <p:sp>
        <p:nvSpPr>
          <p:cNvPr id="5" name="object 5"/>
          <p:cNvSpPr txBox="1"/>
          <p:nvPr/>
        </p:nvSpPr>
        <p:spPr>
          <a:xfrm>
            <a:off x="8864829" y="4790767"/>
            <a:ext cx="71120" cy="142240"/>
          </a:xfrm>
          <a:prstGeom prst="rect">
            <a:avLst/>
          </a:prstGeom>
        </p:spPr>
        <p:txBody>
          <a:bodyPr vert="horz" wrap="square" lIns="0" tIns="0" rIns="0" bIns="0" rtlCol="0">
            <a:spAutoFit/>
          </a:bodyPr>
          <a:lstStyle/>
          <a:p>
            <a:pPr>
              <a:lnSpc>
                <a:spcPts val="1105"/>
              </a:lnSpc>
            </a:pPr>
            <a:r>
              <a:rPr sz="1000" spc="-50" dirty="0">
                <a:solidFill>
                  <a:srgbClr val="595959"/>
                </a:solidFill>
                <a:latin typeface="Arial"/>
                <a:cs typeface="Arial"/>
              </a:rPr>
              <a:t>2</a:t>
            </a:r>
            <a:endParaRPr sz="1000">
              <a:latin typeface="Arial"/>
              <a:cs typeface="Arial"/>
            </a:endParaRPr>
          </a:p>
        </p:txBody>
      </p:sp>
      <p:sp>
        <p:nvSpPr>
          <p:cNvPr id="6" name="object 6"/>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z="2600" spc="-10" dirty="0">
                <a:solidFill>
                  <a:srgbClr val="0D0D0D"/>
                </a:solidFill>
              </a:rPr>
              <a:t>Contents</a:t>
            </a:r>
            <a:endParaRPr sz="2600"/>
          </a:p>
        </p:txBody>
      </p:sp>
      <p:sp>
        <p:nvSpPr>
          <p:cNvPr id="7" name="object 7"/>
          <p:cNvSpPr txBox="1"/>
          <p:nvPr/>
        </p:nvSpPr>
        <p:spPr>
          <a:xfrm>
            <a:off x="7191700" y="1838018"/>
            <a:ext cx="1085215" cy="865505"/>
          </a:xfrm>
          <a:prstGeom prst="rect">
            <a:avLst/>
          </a:prstGeom>
        </p:spPr>
        <p:txBody>
          <a:bodyPr vert="horz" wrap="square" lIns="0" tIns="140970" rIns="0" bIns="0" rtlCol="0">
            <a:spAutoFit/>
          </a:bodyPr>
          <a:lstStyle/>
          <a:p>
            <a:pPr marL="337185">
              <a:lnSpc>
                <a:spcPct val="100000"/>
              </a:lnSpc>
              <a:spcBef>
                <a:spcPts val="1110"/>
              </a:spcBef>
            </a:pPr>
            <a:r>
              <a:rPr sz="3000" b="1" spc="-50" dirty="0">
                <a:solidFill>
                  <a:srgbClr val="E6000D"/>
                </a:solidFill>
                <a:latin typeface="Archivo Narrow"/>
                <a:cs typeface="Archivo Narrow"/>
              </a:rPr>
              <a:t>4</a:t>
            </a:r>
            <a:endParaRPr sz="3000">
              <a:latin typeface="Archivo Narrow"/>
              <a:cs typeface="Archivo Narrow"/>
            </a:endParaRPr>
          </a:p>
          <a:p>
            <a:pPr marL="12700">
              <a:lnSpc>
                <a:spcPct val="100000"/>
              </a:lnSpc>
              <a:spcBef>
                <a:spcPts val="440"/>
              </a:spcBef>
            </a:pPr>
            <a:r>
              <a:rPr sz="1300" b="1" dirty="0">
                <a:latin typeface="Inter"/>
                <a:cs typeface="Inter"/>
              </a:rPr>
              <a:t>Deeper</a:t>
            </a:r>
            <a:r>
              <a:rPr sz="1300" b="1" spc="-70" dirty="0">
                <a:latin typeface="Inter"/>
                <a:cs typeface="Inter"/>
              </a:rPr>
              <a:t> </a:t>
            </a:r>
            <a:r>
              <a:rPr sz="1300" b="1" spc="-20" dirty="0">
                <a:latin typeface="Inter"/>
                <a:cs typeface="Inter"/>
              </a:rPr>
              <a:t>dives</a:t>
            </a:r>
            <a:endParaRPr sz="1300">
              <a:latin typeface="Inter"/>
              <a:cs typeface="Inter"/>
            </a:endParaRPr>
          </a:p>
        </p:txBody>
      </p:sp>
      <p:sp>
        <p:nvSpPr>
          <p:cNvPr id="8" name="object 8"/>
          <p:cNvSpPr txBox="1"/>
          <p:nvPr/>
        </p:nvSpPr>
        <p:spPr>
          <a:xfrm>
            <a:off x="3235028" y="1838018"/>
            <a:ext cx="796925" cy="865505"/>
          </a:xfrm>
          <a:prstGeom prst="rect">
            <a:avLst/>
          </a:prstGeom>
        </p:spPr>
        <p:txBody>
          <a:bodyPr vert="horz" wrap="square" lIns="0" tIns="140970" rIns="0" bIns="0" rtlCol="0">
            <a:spAutoFit/>
          </a:bodyPr>
          <a:lstStyle/>
          <a:p>
            <a:pPr marR="29209" algn="ctr">
              <a:lnSpc>
                <a:spcPct val="100000"/>
              </a:lnSpc>
              <a:spcBef>
                <a:spcPts val="1110"/>
              </a:spcBef>
            </a:pPr>
            <a:r>
              <a:rPr sz="3000" b="1" spc="-50" dirty="0">
                <a:solidFill>
                  <a:srgbClr val="E6000D"/>
                </a:solidFill>
                <a:latin typeface="Archivo Narrow"/>
                <a:cs typeface="Archivo Narrow"/>
              </a:rPr>
              <a:t>2</a:t>
            </a:r>
            <a:endParaRPr sz="3000">
              <a:latin typeface="Archivo Narrow"/>
              <a:cs typeface="Archivo Narrow"/>
            </a:endParaRPr>
          </a:p>
          <a:p>
            <a:pPr algn="ctr">
              <a:lnSpc>
                <a:spcPct val="100000"/>
              </a:lnSpc>
              <a:spcBef>
                <a:spcPts val="440"/>
              </a:spcBef>
            </a:pPr>
            <a:r>
              <a:rPr sz="1300" b="1" spc="-10" dirty="0">
                <a:latin typeface="Inter"/>
                <a:cs typeface="Inter"/>
              </a:rPr>
              <a:t>Overview</a:t>
            </a:r>
            <a:endParaRPr sz="1300">
              <a:latin typeface="Inter"/>
              <a:cs typeface="Inter"/>
            </a:endParaRPr>
          </a:p>
        </p:txBody>
      </p:sp>
      <p:pic>
        <p:nvPicPr>
          <p:cNvPr id="9" name="object 9"/>
          <p:cNvPicPr/>
          <p:nvPr/>
        </p:nvPicPr>
        <p:blipFill>
          <a:blip r:embed="rId5" cstate="print"/>
          <a:stretch>
            <a:fillRect/>
          </a:stretch>
        </p:blipFill>
        <p:spPr>
          <a:xfrm>
            <a:off x="534012" y="1703250"/>
            <a:ext cx="2338824" cy="1629749"/>
          </a:xfrm>
          <a:prstGeom prst="rect">
            <a:avLst/>
          </a:prstGeom>
        </p:spPr>
      </p:pic>
      <p:sp>
        <p:nvSpPr>
          <p:cNvPr id="10" name="object 10"/>
          <p:cNvSpPr txBox="1"/>
          <p:nvPr/>
        </p:nvSpPr>
        <p:spPr>
          <a:xfrm>
            <a:off x="1043295" y="1838018"/>
            <a:ext cx="1012190" cy="865505"/>
          </a:xfrm>
          <a:prstGeom prst="rect">
            <a:avLst/>
          </a:prstGeom>
        </p:spPr>
        <p:txBody>
          <a:bodyPr vert="horz" wrap="square" lIns="0" tIns="140970" rIns="0" bIns="0" rtlCol="0">
            <a:spAutoFit/>
          </a:bodyPr>
          <a:lstStyle/>
          <a:p>
            <a:pPr marR="29209" algn="ctr">
              <a:lnSpc>
                <a:spcPct val="100000"/>
              </a:lnSpc>
              <a:spcBef>
                <a:spcPts val="1110"/>
              </a:spcBef>
            </a:pPr>
            <a:r>
              <a:rPr sz="3000" b="1" spc="-50" dirty="0">
                <a:solidFill>
                  <a:srgbClr val="E6000D"/>
                </a:solidFill>
                <a:latin typeface="Archivo Narrow"/>
                <a:cs typeface="Archivo Narrow"/>
              </a:rPr>
              <a:t>1</a:t>
            </a:r>
            <a:endParaRPr sz="3000">
              <a:latin typeface="Archivo Narrow"/>
              <a:cs typeface="Archivo Narrow"/>
            </a:endParaRPr>
          </a:p>
          <a:p>
            <a:pPr algn="ctr">
              <a:lnSpc>
                <a:spcPct val="100000"/>
              </a:lnSpc>
              <a:spcBef>
                <a:spcPts val="440"/>
              </a:spcBef>
            </a:pPr>
            <a:r>
              <a:rPr sz="1300" b="1" spc="-10" dirty="0">
                <a:latin typeface="Inter"/>
                <a:cs typeface="Inter"/>
              </a:rPr>
              <a:t>Introduction</a:t>
            </a:r>
            <a:endParaRPr sz="1300">
              <a:latin typeface="Inter"/>
              <a:cs typeface="Inter"/>
            </a:endParaRPr>
          </a:p>
        </p:txBody>
      </p:sp>
      <p:pic>
        <p:nvPicPr>
          <p:cNvPr id="11" name="object 11"/>
          <p:cNvPicPr/>
          <p:nvPr/>
        </p:nvPicPr>
        <p:blipFill>
          <a:blip r:embed="rId6" cstate="print"/>
          <a:stretch>
            <a:fillRect/>
          </a:stretch>
        </p:blipFill>
        <p:spPr>
          <a:xfrm>
            <a:off x="8390032" y="4550624"/>
            <a:ext cx="753976" cy="377000"/>
          </a:xfrm>
          <a:prstGeom prst="rect">
            <a:avLst/>
          </a:prstGeom>
        </p:spPr>
      </p:pic>
      <p:grpSp>
        <p:nvGrpSpPr>
          <p:cNvPr id="12" name="object 12"/>
          <p:cNvGrpSpPr/>
          <p:nvPr/>
        </p:nvGrpSpPr>
        <p:grpSpPr>
          <a:xfrm>
            <a:off x="2443362" y="1703250"/>
            <a:ext cx="4560570" cy="1631950"/>
            <a:chOff x="2443362" y="1703250"/>
            <a:chExt cx="4560570" cy="1631950"/>
          </a:xfrm>
        </p:grpSpPr>
        <p:pic>
          <p:nvPicPr>
            <p:cNvPr id="13" name="object 13"/>
            <p:cNvPicPr/>
            <p:nvPr/>
          </p:nvPicPr>
          <p:blipFill>
            <a:blip r:embed="rId7" cstate="print"/>
            <a:stretch>
              <a:fillRect/>
            </a:stretch>
          </p:blipFill>
          <p:spPr>
            <a:xfrm>
              <a:off x="2443362" y="1705150"/>
              <a:ext cx="550474" cy="1629749"/>
            </a:xfrm>
            <a:prstGeom prst="rect">
              <a:avLst/>
            </a:prstGeom>
          </p:spPr>
        </p:pic>
        <p:pic>
          <p:nvPicPr>
            <p:cNvPr id="14" name="object 14"/>
            <p:cNvPicPr/>
            <p:nvPr/>
          </p:nvPicPr>
          <p:blipFill>
            <a:blip r:embed="rId8" cstate="print"/>
            <a:stretch>
              <a:fillRect/>
            </a:stretch>
          </p:blipFill>
          <p:spPr>
            <a:xfrm>
              <a:off x="4319440" y="1703250"/>
              <a:ext cx="2684039" cy="1629749"/>
            </a:xfrm>
            <a:prstGeom prst="rect">
              <a:avLst/>
            </a:prstGeom>
          </p:spPr>
        </p:pic>
      </p:grpSp>
      <p:sp>
        <p:nvSpPr>
          <p:cNvPr id="15" name="object 15"/>
          <p:cNvSpPr txBox="1"/>
          <p:nvPr/>
        </p:nvSpPr>
        <p:spPr>
          <a:xfrm>
            <a:off x="5140722" y="1838018"/>
            <a:ext cx="1034415" cy="865505"/>
          </a:xfrm>
          <a:prstGeom prst="rect">
            <a:avLst/>
          </a:prstGeom>
        </p:spPr>
        <p:txBody>
          <a:bodyPr vert="horz" wrap="square" lIns="0" tIns="140970" rIns="0" bIns="0" rtlCol="0">
            <a:spAutoFit/>
          </a:bodyPr>
          <a:lstStyle/>
          <a:p>
            <a:pPr marR="29209" algn="ctr">
              <a:lnSpc>
                <a:spcPct val="100000"/>
              </a:lnSpc>
              <a:spcBef>
                <a:spcPts val="1110"/>
              </a:spcBef>
            </a:pPr>
            <a:r>
              <a:rPr sz="3000" b="1" spc="-50" dirty="0">
                <a:solidFill>
                  <a:srgbClr val="E6000D"/>
                </a:solidFill>
                <a:latin typeface="Archivo Narrow"/>
                <a:cs typeface="Archivo Narrow"/>
              </a:rPr>
              <a:t>3</a:t>
            </a:r>
            <a:endParaRPr sz="3000">
              <a:latin typeface="Archivo Narrow"/>
              <a:cs typeface="Archivo Narrow"/>
            </a:endParaRPr>
          </a:p>
          <a:p>
            <a:pPr algn="ctr">
              <a:lnSpc>
                <a:spcPct val="100000"/>
              </a:lnSpc>
              <a:spcBef>
                <a:spcPts val="440"/>
              </a:spcBef>
            </a:pPr>
            <a:r>
              <a:rPr sz="1300" b="1" dirty="0">
                <a:latin typeface="Inter"/>
                <a:cs typeface="Inter"/>
              </a:rPr>
              <a:t>Key</a:t>
            </a:r>
            <a:r>
              <a:rPr sz="1300" b="1" spc="-45" dirty="0">
                <a:latin typeface="Inter"/>
                <a:cs typeface="Inter"/>
              </a:rPr>
              <a:t> </a:t>
            </a:r>
            <a:r>
              <a:rPr sz="1300" b="1" spc="-10" dirty="0">
                <a:latin typeface="Inter"/>
                <a:cs typeface="Inter"/>
              </a:rPr>
              <a:t>findings</a:t>
            </a:r>
            <a:endParaRPr sz="1300">
              <a:latin typeface="Inter"/>
              <a:cs typeface="Inte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5967863" y="1091722"/>
            <a:ext cx="2931160" cy="3087370"/>
            <a:chOff x="5967863" y="1091722"/>
            <a:chExt cx="2931160" cy="3087370"/>
          </a:xfrm>
        </p:grpSpPr>
        <p:sp>
          <p:nvSpPr>
            <p:cNvPr id="3" name="object 3"/>
            <p:cNvSpPr/>
            <p:nvPr/>
          </p:nvSpPr>
          <p:spPr>
            <a:xfrm>
              <a:off x="5967863" y="1091722"/>
              <a:ext cx="2931160" cy="3087370"/>
            </a:xfrm>
            <a:custGeom>
              <a:avLst/>
              <a:gdLst/>
              <a:ahLst/>
              <a:cxnLst/>
              <a:rect l="l" t="t" r="r" b="b"/>
              <a:pathLst>
                <a:path w="2931159" h="3087370">
                  <a:moveTo>
                    <a:pt x="2930994" y="3087293"/>
                  </a:moveTo>
                  <a:lnTo>
                    <a:pt x="0" y="3087293"/>
                  </a:lnTo>
                  <a:lnTo>
                    <a:pt x="0" y="0"/>
                  </a:lnTo>
                  <a:lnTo>
                    <a:pt x="2930994" y="0"/>
                  </a:lnTo>
                  <a:lnTo>
                    <a:pt x="2930994" y="3087293"/>
                  </a:lnTo>
                  <a:close/>
                </a:path>
              </a:pathLst>
            </a:custGeom>
            <a:solidFill>
              <a:srgbClr val="FCF8EB"/>
            </a:solidFill>
          </p:spPr>
          <p:txBody>
            <a:bodyPr wrap="square" lIns="0" tIns="0" rIns="0" bIns="0" rtlCol="0"/>
            <a:lstStyle/>
            <a:p>
              <a:endParaRPr/>
            </a:p>
          </p:txBody>
        </p:sp>
        <p:pic>
          <p:nvPicPr>
            <p:cNvPr id="4" name="object 4"/>
            <p:cNvPicPr/>
            <p:nvPr/>
          </p:nvPicPr>
          <p:blipFill>
            <a:blip r:embed="rId3" cstate="print"/>
            <a:stretch>
              <a:fillRect/>
            </a:stretch>
          </p:blipFill>
          <p:spPr>
            <a:xfrm>
              <a:off x="6315544" y="1358076"/>
              <a:ext cx="690909" cy="492499"/>
            </a:xfrm>
            <a:prstGeom prst="rect">
              <a:avLst/>
            </a:prstGeom>
          </p:spPr>
        </p:pic>
      </p:grpSp>
      <p:pic>
        <p:nvPicPr>
          <p:cNvPr id="5" name="object 5"/>
          <p:cNvPicPr/>
          <p:nvPr/>
        </p:nvPicPr>
        <p:blipFill>
          <a:blip r:embed="rId4" cstate="print"/>
          <a:stretch>
            <a:fillRect/>
          </a:stretch>
        </p:blipFill>
        <p:spPr>
          <a:xfrm>
            <a:off x="8397216" y="4550615"/>
            <a:ext cx="746784" cy="377000"/>
          </a:xfrm>
          <a:prstGeom prst="rect">
            <a:avLst/>
          </a:prstGeom>
        </p:spPr>
      </p:pic>
      <p:sp>
        <p:nvSpPr>
          <p:cNvPr id="6" name="object 6"/>
          <p:cNvSpPr txBox="1">
            <a:spLocks noGrp="1"/>
          </p:cNvSpPr>
          <p:nvPr>
            <p:ph type="title"/>
          </p:nvPr>
        </p:nvSpPr>
        <p:spPr>
          <a:prstGeom prst="rect">
            <a:avLst/>
          </a:prstGeom>
        </p:spPr>
        <p:txBody>
          <a:bodyPr vert="horz" wrap="square" lIns="0" tIns="12700" rIns="0" bIns="0" rtlCol="0">
            <a:spAutoFit/>
          </a:bodyPr>
          <a:lstStyle/>
          <a:p>
            <a:pPr>
              <a:lnSpc>
                <a:spcPct val="100000"/>
              </a:lnSpc>
              <a:spcBef>
                <a:spcPts val="100"/>
              </a:spcBef>
            </a:pPr>
            <a:r>
              <a:rPr dirty="0"/>
              <a:t>Avoiding</a:t>
            </a:r>
            <a:r>
              <a:rPr spc="-20" dirty="0"/>
              <a:t> </a:t>
            </a:r>
            <a:r>
              <a:rPr dirty="0"/>
              <a:t>a</a:t>
            </a:r>
            <a:r>
              <a:rPr spc="-20" dirty="0"/>
              <a:t> one-</a:t>
            </a:r>
            <a:r>
              <a:rPr spc="-10" dirty="0"/>
              <a:t>size-ﬁts-</a:t>
            </a:r>
            <a:r>
              <a:rPr dirty="0"/>
              <a:t>all</a:t>
            </a:r>
            <a:r>
              <a:rPr spc="-15" dirty="0"/>
              <a:t> </a:t>
            </a:r>
            <a:r>
              <a:rPr spc="-20" dirty="0"/>
              <a:t>trap</a:t>
            </a:r>
          </a:p>
        </p:txBody>
      </p:sp>
      <p:pic>
        <p:nvPicPr>
          <p:cNvPr id="7" name="object 7"/>
          <p:cNvPicPr/>
          <p:nvPr/>
        </p:nvPicPr>
        <p:blipFill>
          <a:blip r:embed="rId5" cstate="print"/>
          <a:stretch>
            <a:fillRect/>
          </a:stretch>
        </p:blipFill>
        <p:spPr>
          <a:xfrm>
            <a:off x="3999617" y="2710144"/>
            <a:ext cx="1661522" cy="1916671"/>
          </a:xfrm>
          <a:prstGeom prst="rect">
            <a:avLst/>
          </a:prstGeom>
        </p:spPr>
      </p:pic>
      <p:sp>
        <p:nvSpPr>
          <p:cNvPr id="8" name="object 8"/>
          <p:cNvSpPr txBox="1"/>
          <p:nvPr/>
        </p:nvSpPr>
        <p:spPr>
          <a:xfrm>
            <a:off x="5967863" y="1091722"/>
            <a:ext cx="2931160" cy="2859757"/>
          </a:xfrm>
          <a:prstGeom prst="rect">
            <a:avLst/>
          </a:prstGeom>
        </p:spPr>
        <p:txBody>
          <a:bodyPr vert="horz" wrap="square" lIns="0" tIns="0" rIns="0" bIns="0" rtlCol="0">
            <a:spAutoFit/>
          </a:bodyPr>
          <a:lstStyle/>
          <a:p>
            <a:pPr>
              <a:lnSpc>
                <a:spcPct val="100000"/>
              </a:lnSpc>
            </a:pPr>
            <a:endParaRPr sz="1250" dirty="0">
              <a:latin typeface="Times New Roman"/>
              <a:cs typeface="Times New Roman"/>
            </a:endParaRPr>
          </a:p>
          <a:p>
            <a:pPr>
              <a:lnSpc>
                <a:spcPct val="100000"/>
              </a:lnSpc>
            </a:pPr>
            <a:endParaRPr sz="1250" dirty="0">
              <a:latin typeface="Times New Roman"/>
              <a:cs typeface="Times New Roman"/>
            </a:endParaRPr>
          </a:p>
          <a:p>
            <a:pPr>
              <a:lnSpc>
                <a:spcPct val="100000"/>
              </a:lnSpc>
            </a:pPr>
            <a:endParaRPr sz="1250" dirty="0">
              <a:latin typeface="Times New Roman"/>
              <a:cs typeface="Times New Roman"/>
            </a:endParaRPr>
          </a:p>
          <a:p>
            <a:pPr>
              <a:lnSpc>
                <a:spcPct val="100000"/>
              </a:lnSpc>
              <a:spcBef>
                <a:spcPts val="1285"/>
              </a:spcBef>
            </a:pPr>
            <a:endParaRPr sz="1250" dirty="0">
              <a:latin typeface="Times New Roman"/>
              <a:cs typeface="Times New Roman"/>
            </a:endParaRPr>
          </a:p>
          <a:p>
            <a:pPr marL="372110" marR="426720" indent="-635">
              <a:lnSpc>
                <a:spcPts val="1420"/>
              </a:lnSpc>
            </a:pPr>
            <a:r>
              <a:rPr sz="1200" i="1" dirty="0">
                <a:latin typeface="Inter"/>
                <a:cs typeface="Inter"/>
              </a:rPr>
              <a:t>“</a:t>
            </a:r>
            <a:r>
              <a:rPr sz="1250" i="1" dirty="0">
                <a:latin typeface="Inter"/>
                <a:cs typeface="Inter"/>
              </a:rPr>
              <a:t>The</a:t>
            </a:r>
            <a:r>
              <a:rPr sz="1250" i="1" spc="-40" dirty="0">
                <a:latin typeface="Inter"/>
                <a:cs typeface="Inter"/>
              </a:rPr>
              <a:t> </a:t>
            </a:r>
            <a:r>
              <a:rPr sz="1250" i="1" spc="-30" dirty="0">
                <a:latin typeface="Inter"/>
                <a:cs typeface="Inter"/>
              </a:rPr>
              <a:t>advantage</a:t>
            </a:r>
            <a:r>
              <a:rPr sz="1250" i="1" spc="-40" dirty="0">
                <a:latin typeface="Inter"/>
                <a:cs typeface="Inter"/>
              </a:rPr>
              <a:t> </a:t>
            </a:r>
            <a:r>
              <a:rPr sz="1250" i="1" dirty="0">
                <a:latin typeface="Inter"/>
                <a:cs typeface="Inter"/>
              </a:rPr>
              <a:t>of</a:t>
            </a:r>
            <a:r>
              <a:rPr sz="1250" i="1" spc="-35" dirty="0">
                <a:latin typeface="Inter"/>
                <a:cs typeface="Inter"/>
              </a:rPr>
              <a:t> </a:t>
            </a:r>
            <a:r>
              <a:rPr sz="1250" i="1" spc="-10" dirty="0">
                <a:latin typeface="Inter"/>
                <a:cs typeface="Inter"/>
              </a:rPr>
              <a:t>tailoring </a:t>
            </a:r>
            <a:r>
              <a:rPr sz="1250" i="1" spc="-25" dirty="0">
                <a:latin typeface="Inter"/>
                <a:cs typeface="Inter"/>
              </a:rPr>
              <a:t>benefits</a:t>
            </a:r>
            <a:r>
              <a:rPr sz="1250" i="1" spc="-40" dirty="0">
                <a:latin typeface="Inter"/>
                <a:cs typeface="Inter"/>
              </a:rPr>
              <a:t> </a:t>
            </a:r>
            <a:r>
              <a:rPr sz="1250" i="1" dirty="0">
                <a:latin typeface="Inter"/>
                <a:cs typeface="Inter"/>
              </a:rPr>
              <a:t>to</a:t>
            </a:r>
            <a:r>
              <a:rPr sz="1250" i="1" spc="-35" dirty="0">
                <a:latin typeface="Inter"/>
                <a:cs typeface="Inter"/>
              </a:rPr>
              <a:t> </a:t>
            </a:r>
            <a:r>
              <a:rPr sz="1250" i="1" spc="-30" dirty="0">
                <a:latin typeface="Inter"/>
                <a:cs typeface="Inter"/>
              </a:rPr>
              <a:t>specific</a:t>
            </a:r>
            <a:r>
              <a:rPr sz="1250" i="1" spc="-35" dirty="0">
                <a:latin typeface="Inter"/>
                <a:cs typeface="Inter"/>
              </a:rPr>
              <a:t> </a:t>
            </a:r>
            <a:r>
              <a:rPr sz="1250" i="1" spc="-30" dirty="0">
                <a:latin typeface="Inter"/>
                <a:cs typeface="Inter"/>
              </a:rPr>
              <a:t>employee </a:t>
            </a:r>
            <a:r>
              <a:rPr sz="1250" i="1" spc="-25" dirty="0">
                <a:latin typeface="Inter"/>
                <a:cs typeface="Inter"/>
              </a:rPr>
              <a:t>segments</a:t>
            </a:r>
            <a:r>
              <a:rPr sz="1250" i="1" spc="-65" dirty="0">
                <a:latin typeface="Inter"/>
                <a:cs typeface="Inter"/>
              </a:rPr>
              <a:t> </a:t>
            </a:r>
            <a:r>
              <a:rPr sz="1250" i="1" dirty="0">
                <a:latin typeface="Inter"/>
                <a:cs typeface="Inter"/>
              </a:rPr>
              <a:t>is</a:t>
            </a:r>
            <a:r>
              <a:rPr sz="1250" i="1" spc="-60" dirty="0">
                <a:latin typeface="Inter"/>
                <a:cs typeface="Inter"/>
              </a:rPr>
              <a:t> </a:t>
            </a:r>
            <a:r>
              <a:rPr sz="1250" i="1" spc="-10" dirty="0">
                <a:latin typeface="Inter"/>
                <a:cs typeface="Inter"/>
              </a:rPr>
              <a:t>that</a:t>
            </a:r>
            <a:r>
              <a:rPr sz="1250" i="1" spc="-60" dirty="0">
                <a:latin typeface="Inter"/>
                <a:cs typeface="Inter"/>
              </a:rPr>
              <a:t> </a:t>
            </a:r>
            <a:r>
              <a:rPr sz="1250" i="1" spc="-20" dirty="0">
                <a:latin typeface="Inter"/>
                <a:cs typeface="Inter"/>
              </a:rPr>
              <a:t>you</a:t>
            </a:r>
            <a:r>
              <a:rPr sz="1250" i="1" spc="-60" dirty="0">
                <a:latin typeface="Inter"/>
                <a:cs typeface="Inter"/>
              </a:rPr>
              <a:t> </a:t>
            </a:r>
            <a:r>
              <a:rPr sz="1250" i="1" spc="-25" dirty="0">
                <a:latin typeface="Inter"/>
                <a:cs typeface="Inter"/>
              </a:rPr>
              <a:t>can </a:t>
            </a:r>
            <a:r>
              <a:rPr sz="1250" i="1" spc="-20" dirty="0">
                <a:latin typeface="Inter"/>
                <a:cs typeface="Inter"/>
              </a:rPr>
              <a:t>then</a:t>
            </a:r>
            <a:r>
              <a:rPr sz="1250" i="1" spc="-50" dirty="0">
                <a:latin typeface="Inter"/>
                <a:cs typeface="Inter"/>
              </a:rPr>
              <a:t> </a:t>
            </a:r>
            <a:r>
              <a:rPr sz="1250" i="1" spc="-20" dirty="0">
                <a:latin typeface="Inter"/>
                <a:cs typeface="Inter"/>
              </a:rPr>
              <a:t>really</a:t>
            </a:r>
            <a:r>
              <a:rPr sz="1250" i="1" spc="-45" dirty="0">
                <a:latin typeface="Inter"/>
                <a:cs typeface="Inter"/>
              </a:rPr>
              <a:t> </a:t>
            </a:r>
            <a:r>
              <a:rPr sz="1250" i="1" spc="-35" dirty="0">
                <a:latin typeface="Inter"/>
                <a:cs typeface="Inter"/>
              </a:rPr>
              <a:t>optimize</a:t>
            </a:r>
            <a:r>
              <a:rPr sz="1250" i="1" spc="-45" dirty="0">
                <a:latin typeface="Inter"/>
                <a:cs typeface="Inter"/>
              </a:rPr>
              <a:t> </a:t>
            </a:r>
            <a:r>
              <a:rPr sz="1250" i="1" spc="-25" dirty="0">
                <a:latin typeface="Inter"/>
                <a:cs typeface="Inter"/>
              </a:rPr>
              <a:t>plans</a:t>
            </a:r>
            <a:r>
              <a:rPr sz="1250" i="1" spc="-45" dirty="0">
                <a:latin typeface="Inter"/>
                <a:cs typeface="Inter"/>
              </a:rPr>
              <a:t> </a:t>
            </a:r>
            <a:r>
              <a:rPr sz="1250" i="1" spc="-25" dirty="0">
                <a:latin typeface="Inter"/>
                <a:cs typeface="Inter"/>
              </a:rPr>
              <a:t>to address</a:t>
            </a:r>
            <a:r>
              <a:rPr sz="1250" i="1" spc="-55" dirty="0">
                <a:latin typeface="Inter"/>
                <a:cs typeface="Inter"/>
              </a:rPr>
              <a:t> </a:t>
            </a:r>
            <a:r>
              <a:rPr sz="1250" i="1" spc="-20" dirty="0">
                <a:latin typeface="Inter"/>
                <a:cs typeface="Inter"/>
              </a:rPr>
              <a:t>what</a:t>
            </a:r>
            <a:r>
              <a:rPr sz="1250" i="1" spc="-45" dirty="0">
                <a:latin typeface="Inter"/>
                <a:cs typeface="Inter"/>
              </a:rPr>
              <a:t> </a:t>
            </a:r>
            <a:r>
              <a:rPr sz="1250" i="1" spc="-20" dirty="0">
                <a:latin typeface="Inter"/>
                <a:cs typeface="Inter"/>
              </a:rPr>
              <a:t>each</a:t>
            </a:r>
            <a:r>
              <a:rPr sz="1250" i="1" spc="-40" dirty="0">
                <a:latin typeface="Inter"/>
                <a:cs typeface="Inter"/>
              </a:rPr>
              <a:t> </a:t>
            </a:r>
            <a:r>
              <a:rPr sz="1250" i="1" spc="-10" dirty="0">
                <a:latin typeface="Inter"/>
                <a:cs typeface="Inter"/>
              </a:rPr>
              <a:t>group </a:t>
            </a:r>
            <a:r>
              <a:rPr sz="1250" i="1" spc="-20" dirty="0">
                <a:latin typeface="Inter"/>
                <a:cs typeface="Inter"/>
              </a:rPr>
              <a:t>cares</a:t>
            </a:r>
            <a:r>
              <a:rPr sz="1250" i="1" spc="-55" dirty="0">
                <a:latin typeface="Inter"/>
                <a:cs typeface="Inter"/>
              </a:rPr>
              <a:t> </a:t>
            </a:r>
            <a:r>
              <a:rPr sz="1250" i="1" spc="-20" dirty="0">
                <a:latin typeface="Inter"/>
                <a:cs typeface="Inter"/>
              </a:rPr>
              <a:t>about</a:t>
            </a:r>
            <a:r>
              <a:rPr sz="1250" i="1" spc="-50" dirty="0">
                <a:latin typeface="Inter"/>
                <a:cs typeface="Inter"/>
              </a:rPr>
              <a:t> </a:t>
            </a:r>
            <a:r>
              <a:rPr sz="1250" i="1" spc="-20" dirty="0">
                <a:latin typeface="Inter"/>
                <a:cs typeface="Inter"/>
              </a:rPr>
              <a:t>most,</a:t>
            </a:r>
            <a:r>
              <a:rPr sz="1250" i="1" spc="-55" dirty="0">
                <a:latin typeface="Inter"/>
                <a:cs typeface="Inter"/>
              </a:rPr>
              <a:t> </a:t>
            </a:r>
            <a:r>
              <a:rPr sz="1250" i="1" spc="-20" dirty="0">
                <a:latin typeface="Inter"/>
                <a:cs typeface="Inter"/>
              </a:rPr>
              <a:t>and</a:t>
            </a:r>
            <a:r>
              <a:rPr sz="1250" i="1" spc="-50" dirty="0">
                <a:latin typeface="Inter"/>
                <a:cs typeface="Inter"/>
              </a:rPr>
              <a:t> </a:t>
            </a:r>
            <a:r>
              <a:rPr sz="1250" i="1" spc="-25" dirty="0">
                <a:latin typeface="Inter"/>
                <a:cs typeface="Inter"/>
              </a:rPr>
              <a:t>you </a:t>
            </a:r>
            <a:r>
              <a:rPr sz="1250" i="1" spc="-30" dirty="0">
                <a:latin typeface="Inter"/>
                <a:cs typeface="Inter"/>
              </a:rPr>
              <a:t>can </a:t>
            </a:r>
            <a:r>
              <a:rPr sz="1250" i="1" spc="-35" dirty="0">
                <a:latin typeface="Inter"/>
                <a:cs typeface="Inter"/>
              </a:rPr>
              <a:t>minimize</a:t>
            </a:r>
            <a:r>
              <a:rPr sz="1250" i="1" spc="-25" dirty="0">
                <a:latin typeface="Inter"/>
                <a:cs typeface="Inter"/>
              </a:rPr>
              <a:t> </a:t>
            </a:r>
            <a:r>
              <a:rPr sz="1250" i="1" spc="-30" dirty="0">
                <a:latin typeface="Inter"/>
                <a:cs typeface="Inter"/>
              </a:rPr>
              <a:t>offerings </a:t>
            </a:r>
            <a:r>
              <a:rPr sz="1250" i="1" spc="-20" dirty="0">
                <a:latin typeface="Inter"/>
                <a:cs typeface="Inter"/>
              </a:rPr>
              <a:t>that they</a:t>
            </a:r>
            <a:r>
              <a:rPr sz="1250" i="1" spc="-50" dirty="0">
                <a:latin typeface="Inter"/>
                <a:cs typeface="Inter"/>
              </a:rPr>
              <a:t> </a:t>
            </a:r>
            <a:r>
              <a:rPr sz="1250" i="1" spc="-20" dirty="0">
                <a:latin typeface="Inter"/>
                <a:cs typeface="Inter"/>
              </a:rPr>
              <a:t>care</a:t>
            </a:r>
            <a:r>
              <a:rPr sz="1250" i="1" spc="-50" dirty="0">
                <a:latin typeface="Inter"/>
                <a:cs typeface="Inter"/>
              </a:rPr>
              <a:t> </a:t>
            </a:r>
            <a:r>
              <a:rPr sz="1250" i="1" spc="-20" dirty="0">
                <a:latin typeface="Inter"/>
                <a:cs typeface="Inter"/>
              </a:rPr>
              <a:t>about</a:t>
            </a:r>
            <a:r>
              <a:rPr sz="1250" i="1" spc="-45" dirty="0">
                <a:latin typeface="Inter"/>
                <a:cs typeface="Inter"/>
              </a:rPr>
              <a:t> </a:t>
            </a:r>
            <a:r>
              <a:rPr sz="1250" i="1" spc="-10" dirty="0">
                <a:latin typeface="Inter"/>
                <a:cs typeface="Inter"/>
              </a:rPr>
              <a:t>less.</a:t>
            </a:r>
            <a:r>
              <a:rPr sz="1200" i="1" spc="-10" dirty="0">
                <a:latin typeface="Inter"/>
                <a:cs typeface="Inter"/>
              </a:rPr>
              <a:t>ˮ</a:t>
            </a:r>
            <a:endParaRPr sz="1200" dirty="0">
              <a:latin typeface="Inter"/>
              <a:cs typeface="Inter"/>
            </a:endParaRPr>
          </a:p>
          <a:p>
            <a:pPr>
              <a:lnSpc>
                <a:spcPct val="100000"/>
              </a:lnSpc>
              <a:spcBef>
                <a:spcPts val="1060"/>
              </a:spcBef>
            </a:pPr>
            <a:endParaRPr sz="1250" dirty="0">
              <a:latin typeface="Inter"/>
              <a:cs typeface="Inter"/>
            </a:endParaRPr>
          </a:p>
          <a:p>
            <a:pPr marL="947419">
              <a:lnSpc>
                <a:spcPct val="100000"/>
              </a:lnSpc>
              <a:spcBef>
                <a:spcPts val="5"/>
              </a:spcBef>
            </a:pPr>
            <a:r>
              <a:rPr lang="en-US" sz="1000" spc="-105" dirty="0">
                <a:latin typeface="Inter Medium"/>
                <a:cs typeface="Inter Medium"/>
              </a:rPr>
              <a:t>-</a:t>
            </a:r>
            <a:r>
              <a:rPr sz="1000" b="0" spc="-105" dirty="0">
                <a:latin typeface="Inter Medium" panose="02000503000000020004" pitchFamily="2" charset="0"/>
                <a:ea typeface="Inter Medium" panose="02000503000000020004" pitchFamily="2" charset="0"/>
                <a:cs typeface="Inter Medium"/>
              </a:rPr>
              <a:t>Jeris</a:t>
            </a:r>
            <a:r>
              <a:rPr sz="1000" b="0" spc="20" dirty="0">
                <a:latin typeface="Inter Medium" panose="02000503000000020004" pitchFamily="2" charset="0"/>
                <a:ea typeface="Inter Medium" panose="02000503000000020004" pitchFamily="2" charset="0"/>
                <a:cs typeface="Inter Medium"/>
              </a:rPr>
              <a:t> </a:t>
            </a:r>
            <a:r>
              <a:rPr sz="1000" b="0" spc="-10" dirty="0">
                <a:latin typeface="Inter Medium" panose="02000503000000020004" pitchFamily="2" charset="0"/>
                <a:ea typeface="Inter Medium" panose="02000503000000020004" pitchFamily="2" charset="0"/>
                <a:cs typeface="Inter Medium"/>
              </a:rPr>
              <a:t>Stueland,</a:t>
            </a:r>
            <a:r>
              <a:rPr sz="1000" b="0" spc="15" dirty="0">
                <a:latin typeface="Inter Medium" panose="02000503000000020004" pitchFamily="2" charset="0"/>
                <a:ea typeface="Inter Medium" panose="02000503000000020004" pitchFamily="2" charset="0"/>
                <a:cs typeface="Inter Medium"/>
              </a:rPr>
              <a:t> </a:t>
            </a:r>
            <a:r>
              <a:rPr sz="1000" b="0" spc="-10" dirty="0">
                <a:latin typeface="Inter Medium" panose="02000503000000020004" pitchFamily="2" charset="0"/>
                <a:ea typeface="Inter Medium" panose="02000503000000020004" pitchFamily="2" charset="0"/>
                <a:cs typeface="Inter Medium"/>
              </a:rPr>
              <a:t>McKinsey</a:t>
            </a:r>
            <a:endParaRPr sz="1000" dirty="0">
              <a:latin typeface="Inter Medium" panose="02000503000000020004" pitchFamily="2" charset="0"/>
              <a:ea typeface="Inter Medium" panose="02000503000000020004" pitchFamily="2" charset="0"/>
              <a:cs typeface="Inter Medium"/>
            </a:endParaRPr>
          </a:p>
        </p:txBody>
      </p:sp>
      <p:sp>
        <p:nvSpPr>
          <p:cNvPr id="9" name="object 9"/>
          <p:cNvSpPr txBox="1"/>
          <p:nvPr/>
        </p:nvSpPr>
        <p:spPr>
          <a:xfrm>
            <a:off x="506849" y="2654695"/>
            <a:ext cx="3197225" cy="481330"/>
          </a:xfrm>
          <a:prstGeom prst="rect">
            <a:avLst/>
          </a:prstGeom>
        </p:spPr>
        <p:txBody>
          <a:bodyPr vert="horz" wrap="square" lIns="0" tIns="12700" rIns="0" bIns="0" rtlCol="0">
            <a:spAutoFit/>
          </a:bodyPr>
          <a:lstStyle/>
          <a:p>
            <a:pPr marL="12700" marR="5080">
              <a:lnSpc>
                <a:spcPct val="114999"/>
              </a:lnSpc>
              <a:spcBef>
                <a:spcPts val="100"/>
              </a:spcBef>
            </a:pPr>
            <a:r>
              <a:rPr sz="1300" b="1" dirty="0">
                <a:latin typeface="Inter"/>
                <a:cs typeface="Inter"/>
              </a:rPr>
              <a:t>How</a:t>
            </a:r>
            <a:r>
              <a:rPr sz="1300" b="1" spc="-35" dirty="0">
                <a:latin typeface="Inter"/>
                <a:cs typeface="Inter"/>
              </a:rPr>
              <a:t> </a:t>
            </a:r>
            <a:r>
              <a:rPr sz="1300" b="1" dirty="0">
                <a:latin typeface="Inter"/>
                <a:cs typeface="Inter"/>
              </a:rPr>
              <a:t>to</a:t>
            </a:r>
            <a:r>
              <a:rPr sz="1300" b="1" spc="-35" dirty="0">
                <a:latin typeface="Inter"/>
                <a:cs typeface="Inter"/>
              </a:rPr>
              <a:t> </a:t>
            </a:r>
            <a:r>
              <a:rPr sz="1300" b="1" dirty="0">
                <a:latin typeface="Inter"/>
                <a:cs typeface="Inter"/>
              </a:rPr>
              <a:t>build</a:t>
            </a:r>
            <a:r>
              <a:rPr sz="1300" b="1" spc="-40" dirty="0">
                <a:latin typeface="Inter"/>
                <a:cs typeface="Inter"/>
              </a:rPr>
              <a:t> </a:t>
            </a:r>
            <a:r>
              <a:rPr sz="1300" b="1" dirty="0">
                <a:latin typeface="Inter"/>
                <a:cs typeface="Inter"/>
              </a:rPr>
              <a:t>a</a:t>
            </a:r>
            <a:r>
              <a:rPr sz="1300" b="1" spc="-35" dirty="0">
                <a:latin typeface="Inter"/>
                <a:cs typeface="Inter"/>
              </a:rPr>
              <a:t> </a:t>
            </a:r>
            <a:r>
              <a:rPr sz="1300" b="1" dirty="0">
                <a:latin typeface="Inter"/>
                <a:cs typeface="Inter"/>
              </a:rPr>
              <a:t>deeper</a:t>
            </a:r>
            <a:r>
              <a:rPr sz="1300" b="1" spc="-35" dirty="0">
                <a:latin typeface="Inter"/>
                <a:cs typeface="Inter"/>
              </a:rPr>
              <a:t> </a:t>
            </a:r>
            <a:r>
              <a:rPr sz="1300" b="1" spc="-10" dirty="0">
                <a:latin typeface="Inter"/>
                <a:cs typeface="Inter"/>
              </a:rPr>
              <a:t>understanding</a:t>
            </a:r>
            <a:r>
              <a:rPr sz="1300" b="1" spc="-40" dirty="0">
                <a:latin typeface="Inter"/>
                <a:cs typeface="Inter"/>
              </a:rPr>
              <a:t> </a:t>
            </a:r>
            <a:r>
              <a:rPr sz="1300" b="1" spc="-25" dirty="0">
                <a:latin typeface="Inter"/>
                <a:cs typeface="Inter"/>
              </a:rPr>
              <a:t>of </a:t>
            </a:r>
            <a:r>
              <a:rPr sz="1300" b="1" dirty="0">
                <a:latin typeface="Inter"/>
                <a:cs typeface="Inter"/>
              </a:rPr>
              <a:t>varying</a:t>
            </a:r>
            <a:r>
              <a:rPr sz="1300" b="1" spc="-20" dirty="0">
                <a:latin typeface="Inter"/>
                <a:cs typeface="Inter"/>
              </a:rPr>
              <a:t> </a:t>
            </a:r>
            <a:r>
              <a:rPr sz="1300" b="1" spc="-10" dirty="0">
                <a:latin typeface="Inter"/>
                <a:cs typeface="Inter"/>
              </a:rPr>
              <a:t>priorities:</a:t>
            </a:r>
            <a:endParaRPr sz="1300">
              <a:latin typeface="Inter"/>
              <a:cs typeface="Inter"/>
            </a:endParaRPr>
          </a:p>
        </p:txBody>
      </p:sp>
      <p:sp>
        <p:nvSpPr>
          <p:cNvPr id="10" name="object 10"/>
          <p:cNvSpPr txBox="1"/>
          <p:nvPr/>
        </p:nvSpPr>
        <p:spPr>
          <a:xfrm>
            <a:off x="643399" y="3240163"/>
            <a:ext cx="3121025" cy="1127760"/>
          </a:xfrm>
          <a:prstGeom prst="rect">
            <a:avLst/>
          </a:prstGeom>
        </p:spPr>
        <p:txBody>
          <a:bodyPr vert="horz" wrap="square" lIns="0" tIns="12700" rIns="0" bIns="0" rtlCol="0">
            <a:spAutoFit/>
          </a:bodyPr>
          <a:lstStyle/>
          <a:p>
            <a:pPr marL="332740" marR="5080" indent="-320675">
              <a:lnSpc>
                <a:spcPct val="114999"/>
              </a:lnSpc>
              <a:spcBef>
                <a:spcPts val="100"/>
              </a:spcBef>
              <a:buClr>
                <a:srgbClr val="000000"/>
              </a:buClr>
              <a:buFont typeface="Arial"/>
              <a:buChar char="●"/>
              <a:tabLst>
                <a:tab pos="332740" algn="l"/>
              </a:tabLst>
            </a:pPr>
            <a:r>
              <a:rPr sz="1200" b="0" spc="-10" dirty="0">
                <a:solidFill>
                  <a:srgbClr val="0096A7"/>
                </a:solidFill>
                <a:latin typeface="Inter Medium"/>
                <a:cs typeface="Inter Medium"/>
              </a:rPr>
              <a:t>gather</a:t>
            </a:r>
            <a:r>
              <a:rPr sz="1200" b="0" spc="-40" dirty="0">
                <a:solidFill>
                  <a:srgbClr val="0096A7"/>
                </a:solidFill>
                <a:latin typeface="Inter Medium"/>
                <a:cs typeface="Inter Medium"/>
              </a:rPr>
              <a:t> </a:t>
            </a:r>
            <a:r>
              <a:rPr sz="1200" b="0" dirty="0">
                <a:solidFill>
                  <a:srgbClr val="0096A7"/>
                </a:solidFill>
                <a:latin typeface="Inter Medium"/>
                <a:cs typeface="Inter Medium"/>
              </a:rPr>
              <a:t>data</a:t>
            </a:r>
            <a:r>
              <a:rPr sz="1200" b="0" spc="-35" dirty="0">
                <a:solidFill>
                  <a:srgbClr val="0096A7"/>
                </a:solidFill>
                <a:latin typeface="Inter Medium"/>
                <a:cs typeface="Inter Medium"/>
              </a:rPr>
              <a:t> </a:t>
            </a:r>
            <a:r>
              <a:rPr sz="1200" b="0" dirty="0">
                <a:latin typeface="Inter Medium"/>
                <a:cs typeface="Inter Medium"/>
              </a:rPr>
              <a:t>on</a:t>
            </a:r>
            <a:r>
              <a:rPr sz="1200" b="0" spc="-40" dirty="0">
                <a:latin typeface="Inter Medium"/>
                <a:cs typeface="Inter Medium"/>
              </a:rPr>
              <a:t> </a:t>
            </a:r>
            <a:r>
              <a:rPr sz="1200" b="0" dirty="0">
                <a:latin typeface="Inter Medium"/>
                <a:cs typeface="Inter Medium"/>
              </a:rPr>
              <a:t>employee</a:t>
            </a:r>
            <a:r>
              <a:rPr sz="1200" b="0" spc="-40" dirty="0">
                <a:latin typeface="Inter Medium"/>
                <a:cs typeface="Inter Medium"/>
              </a:rPr>
              <a:t> </a:t>
            </a:r>
            <a:r>
              <a:rPr sz="1200" b="0" spc="-10" dirty="0">
                <a:latin typeface="Inter Medium"/>
                <a:cs typeface="Inter Medium"/>
              </a:rPr>
              <a:t>preferences, </a:t>
            </a:r>
            <a:r>
              <a:rPr sz="1200" b="0" dirty="0">
                <a:latin typeface="Inter Medium"/>
                <a:cs typeface="Inter Medium"/>
              </a:rPr>
              <a:t>including</a:t>
            </a:r>
            <a:r>
              <a:rPr sz="1200" b="0" spc="-45" dirty="0">
                <a:latin typeface="Inter Medium"/>
                <a:cs typeface="Inter Medium"/>
              </a:rPr>
              <a:t> </a:t>
            </a:r>
            <a:r>
              <a:rPr sz="1200" b="0" dirty="0">
                <a:latin typeface="Inter Medium"/>
                <a:cs typeface="Inter Medium"/>
              </a:rPr>
              <a:t>across</a:t>
            </a:r>
            <a:r>
              <a:rPr sz="1200" b="0" spc="-40" dirty="0">
                <a:latin typeface="Inter Medium"/>
                <a:cs typeface="Inter Medium"/>
              </a:rPr>
              <a:t> </a:t>
            </a:r>
            <a:r>
              <a:rPr sz="1200" b="0" spc="-10" dirty="0">
                <a:latin typeface="Inter Medium"/>
                <a:cs typeface="Inter Medium"/>
              </a:rPr>
              <a:t>demographics</a:t>
            </a:r>
            <a:endParaRPr sz="1200">
              <a:latin typeface="Inter Medium"/>
              <a:cs typeface="Inter Medium"/>
            </a:endParaRPr>
          </a:p>
          <a:p>
            <a:pPr marL="332740" indent="-320040">
              <a:lnSpc>
                <a:spcPct val="100000"/>
              </a:lnSpc>
              <a:spcBef>
                <a:spcPts val="615"/>
              </a:spcBef>
              <a:buFont typeface="Arial"/>
              <a:buChar char="●"/>
              <a:tabLst>
                <a:tab pos="332740" algn="l"/>
              </a:tabLst>
            </a:pPr>
            <a:r>
              <a:rPr sz="1200" b="0" dirty="0">
                <a:latin typeface="Inter Medium"/>
                <a:cs typeface="Inter Medium"/>
              </a:rPr>
              <a:t>consider</a:t>
            </a:r>
            <a:r>
              <a:rPr sz="1200" b="0" spc="-45" dirty="0">
                <a:latin typeface="Inter Medium"/>
                <a:cs typeface="Inter Medium"/>
              </a:rPr>
              <a:t> </a:t>
            </a:r>
            <a:r>
              <a:rPr sz="1200" b="0" dirty="0">
                <a:latin typeface="Inter Medium"/>
                <a:cs typeface="Inter Medium"/>
              </a:rPr>
              <a:t>approaches</a:t>
            </a:r>
            <a:r>
              <a:rPr sz="1200" b="0" spc="-45" dirty="0">
                <a:latin typeface="Inter Medium"/>
                <a:cs typeface="Inter Medium"/>
              </a:rPr>
              <a:t> </a:t>
            </a:r>
            <a:r>
              <a:rPr sz="1200" b="0" spc="-20" dirty="0">
                <a:latin typeface="Inter Medium"/>
                <a:cs typeface="Inter Medium"/>
              </a:rPr>
              <a:t>like</a:t>
            </a:r>
            <a:endParaRPr sz="1200">
              <a:latin typeface="Inter Medium"/>
              <a:cs typeface="Inter Medium"/>
            </a:endParaRPr>
          </a:p>
          <a:p>
            <a:pPr marL="332740" marR="154305">
              <a:lnSpc>
                <a:spcPct val="114999"/>
              </a:lnSpc>
            </a:pPr>
            <a:r>
              <a:rPr sz="1200" b="0" spc="-10" dirty="0">
                <a:solidFill>
                  <a:srgbClr val="0096A7"/>
                </a:solidFill>
                <a:latin typeface="Inter Medium"/>
                <a:cs typeface="Inter Medium"/>
              </a:rPr>
              <a:t>persona-</a:t>
            </a:r>
            <a:r>
              <a:rPr sz="1200" b="0" dirty="0">
                <a:solidFill>
                  <a:srgbClr val="0096A7"/>
                </a:solidFill>
                <a:latin typeface="Inter Medium"/>
                <a:cs typeface="Inter Medium"/>
              </a:rPr>
              <a:t>mapping</a:t>
            </a:r>
            <a:r>
              <a:rPr sz="1200" b="0" spc="-5" dirty="0">
                <a:solidFill>
                  <a:srgbClr val="0096A7"/>
                </a:solidFill>
                <a:latin typeface="Inter Medium"/>
                <a:cs typeface="Inter Medium"/>
              </a:rPr>
              <a:t> </a:t>
            </a:r>
            <a:r>
              <a:rPr sz="1200" b="0" dirty="0">
                <a:latin typeface="Inter Medium"/>
                <a:cs typeface="Inter Medium"/>
              </a:rPr>
              <a:t>and</a:t>
            </a:r>
            <a:r>
              <a:rPr sz="1200" b="0" spc="-10" dirty="0">
                <a:latin typeface="Inter Medium"/>
                <a:cs typeface="Inter Medium"/>
              </a:rPr>
              <a:t> </a:t>
            </a:r>
            <a:r>
              <a:rPr sz="1200" b="0" spc="-10" dirty="0">
                <a:solidFill>
                  <a:srgbClr val="0096A7"/>
                </a:solidFill>
                <a:latin typeface="Inter Medium"/>
                <a:cs typeface="Inter Medium"/>
              </a:rPr>
              <a:t>customizable </a:t>
            </a:r>
            <a:r>
              <a:rPr sz="1200" b="0" dirty="0">
                <a:solidFill>
                  <a:srgbClr val="0096A7"/>
                </a:solidFill>
                <a:latin typeface="Inter Medium"/>
                <a:cs typeface="Inter Medium"/>
              </a:rPr>
              <a:t>benefits</a:t>
            </a:r>
            <a:r>
              <a:rPr sz="1200" b="0" spc="-75" dirty="0">
                <a:solidFill>
                  <a:srgbClr val="0096A7"/>
                </a:solidFill>
                <a:latin typeface="Inter Medium"/>
                <a:cs typeface="Inter Medium"/>
              </a:rPr>
              <a:t> </a:t>
            </a:r>
            <a:r>
              <a:rPr sz="1200" b="0" spc="-10" dirty="0">
                <a:solidFill>
                  <a:srgbClr val="0096A7"/>
                </a:solidFill>
                <a:latin typeface="Inter Medium"/>
                <a:cs typeface="Inter Medium"/>
              </a:rPr>
              <a:t>plans</a:t>
            </a:r>
            <a:endParaRPr sz="1200">
              <a:latin typeface="Inter Medium"/>
              <a:cs typeface="Inter Medium"/>
            </a:endParaRPr>
          </a:p>
        </p:txBody>
      </p:sp>
      <p:sp>
        <p:nvSpPr>
          <p:cNvPr id="11" name="object 11"/>
          <p:cNvSpPr txBox="1"/>
          <p:nvPr/>
        </p:nvSpPr>
        <p:spPr>
          <a:xfrm>
            <a:off x="506849" y="998724"/>
            <a:ext cx="5212715" cy="481330"/>
          </a:xfrm>
          <a:prstGeom prst="rect">
            <a:avLst/>
          </a:prstGeom>
        </p:spPr>
        <p:txBody>
          <a:bodyPr vert="horz" wrap="square" lIns="0" tIns="12700" rIns="0" bIns="0" rtlCol="0">
            <a:spAutoFit/>
          </a:bodyPr>
          <a:lstStyle/>
          <a:p>
            <a:pPr marL="12700" marR="5080">
              <a:lnSpc>
                <a:spcPct val="114999"/>
              </a:lnSpc>
              <a:spcBef>
                <a:spcPts val="100"/>
              </a:spcBef>
            </a:pPr>
            <a:r>
              <a:rPr sz="1300" b="1" spc="-20" dirty="0">
                <a:solidFill>
                  <a:srgbClr val="E2120A"/>
                </a:solidFill>
                <a:latin typeface="Inter"/>
                <a:cs typeface="Inter"/>
              </a:rPr>
              <a:t>Cookie-</a:t>
            </a:r>
            <a:r>
              <a:rPr sz="1300" b="1" spc="-10" dirty="0">
                <a:solidFill>
                  <a:srgbClr val="E2120A"/>
                </a:solidFill>
                <a:latin typeface="Inter"/>
                <a:cs typeface="Inter"/>
              </a:rPr>
              <a:t>cutter</a:t>
            </a:r>
            <a:r>
              <a:rPr sz="1300" b="1" spc="-15" dirty="0">
                <a:solidFill>
                  <a:srgbClr val="E2120A"/>
                </a:solidFill>
                <a:latin typeface="Inter"/>
                <a:cs typeface="Inter"/>
              </a:rPr>
              <a:t> </a:t>
            </a:r>
            <a:r>
              <a:rPr sz="1300" b="1" dirty="0">
                <a:solidFill>
                  <a:srgbClr val="E2120A"/>
                </a:solidFill>
                <a:latin typeface="Inter"/>
                <a:cs typeface="Inter"/>
              </a:rPr>
              <a:t>benefits</a:t>
            </a:r>
            <a:r>
              <a:rPr sz="1300" b="1" spc="-10" dirty="0">
                <a:solidFill>
                  <a:srgbClr val="E2120A"/>
                </a:solidFill>
                <a:latin typeface="Inter"/>
                <a:cs typeface="Inter"/>
              </a:rPr>
              <a:t> </a:t>
            </a:r>
            <a:r>
              <a:rPr sz="1300" b="1" dirty="0">
                <a:solidFill>
                  <a:srgbClr val="E2120A"/>
                </a:solidFill>
                <a:latin typeface="Inter"/>
                <a:cs typeface="Inter"/>
              </a:rPr>
              <a:t>are</a:t>
            </a:r>
            <a:r>
              <a:rPr sz="1300" b="1" spc="-15" dirty="0">
                <a:solidFill>
                  <a:srgbClr val="E2120A"/>
                </a:solidFill>
                <a:latin typeface="Inter"/>
                <a:cs typeface="Inter"/>
              </a:rPr>
              <a:t> </a:t>
            </a:r>
            <a:r>
              <a:rPr sz="1300" b="1" dirty="0">
                <a:solidFill>
                  <a:srgbClr val="E2120A"/>
                </a:solidFill>
                <a:latin typeface="Inter"/>
                <a:cs typeface="Inter"/>
              </a:rPr>
              <a:t>a</a:t>
            </a:r>
            <a:r>
              <a:rPr sz="1300" b="1" spc="-15" dirty="0">
                <a:solidFill>
                  <a:srgbClr val="E2120A"/>
                </a:solidFill>
                <a:latin typeface="Inter"/>
                <a:cs typeface="Inter"/>
              </a:rPr>
              <a:t> </a:t>
            </a:r>
            <a:r>
              <a:rPr sz="1300" b="1" dirty="0">
                <a:solidFill>
                  <a:srgbClr val="E2120A"/>
                </a:solidFill>
                <a:latin typeface="Inter"/>
                <a:cs typeface="Inter"/>
              </a:rPr>
              <a:t>mistake.</a:t>
            </a:r>
            <a:r>
              <a:rPr sz="1300" b="1" spc="-5" dirty="0">
                <a:solidFill>
                  <a:srgbClr val="E2120A"/>
                </a:solidFill>
                <a:latin typeface="Inter"/>
                <a:cs typeface="Inter"/>
              </a:rPr>
              <a:t> </a:t>
            </a:r>
            <a:r>
              <a:rPr sz="1300" b="1" dirty="0">
                <a:latin typeface="Inter"/>
                <a:cs typeface="Inter"/>
              </a:rPr>
              <a:t>By</a:t>
            </a:r>
            <a:r>
              <a:rPr sz="1300" b="1" spc="-10" dirty="0">
                <a:latin typeface="Inter"/>
                <a:cs typeface="Inter"/>
              </a:rPr>
              <a:t> looking</a:t>
            </a:r>
            <a:r>
              <a:rPr sz="1300" b="1" spc="-15" dirty="0">
                <a:latin typeface="Inter"/>
                <a:cs typeface="Inter"/>
              </a:rPr>
              <a:t> </a:t>
            </a:r>
            <a:r>
              <a:rPr sz="1300" b="1" dirty="0">
                <a:latin typeface="Inter"/>
                <a:cs typeface="Inter"/>
              </a:rPr>
              <a:t>to</a:t>
            </a:r>
            <a:r>
              <a:rPr sz="1300" b="1" spc="-10" dirty="0">
                <a:latin typeface="Inter"/>
                <a:cs typeface="Inter"/>
              </a:rPr>
              <a:t> </a:t>
            </a:r>
            <a:r>
              <a:rPr sz="1300" b="1" dirty="0">
                <a:latin typeface="Inter"/>
                <a:cs typeface="Inter"/>
              </a:rPr>
              <a:t>fill</a:t>
            </a:r>
            <a:r>
              <a:rPr sz="1300" b="1" spc="-20" dirty="0">
                <a:latin typeface="Inter"/>
                <a:cs typeface="Inter"/>
              </a:rPr>
              <a:t> real-</a:t>
            </a:r>
            <a:r>
              <a:rPr sz="1300" b="1" spc="-10" dirty="0">
                <a:latin typeface="Inter"/>
                <a:cs typeface="Inter"/>
              </a:rPr>
              <a:t>world </a:t>
            </a:r>
            <a:r>
              <a:rPr sz="1300" b="1" dirty="0">
                <a:latin typeface="Inter"/>
                <a:cs typeface="Inter"/>
              </a:rPr>
              <a:t>gaps,</a:t>
            </a:r>
            <a:r>
              <a:rPr sz="1300" b="1" spc="-70" dirty="0">
                <a:latin typeface="Inter"/>
                <a:cs typeface="Inter"/>
              </a:rPr>
              <a:t> </a:t>
            </a:r>
            <a:r>
              <a:rPr sz="1300" b="1" spc="-10" dirty="0">
                <a:latin typeface="Inter"/>
                <a:cs typeface="Inter"/>
              </a:rPr>
              <a:t>organizations</a:t>
            </a:r>
            <a:r>
              <a:rPr sz="1300" b="1" spc="-30" dirty="0">
                <a:latin typeface="Inter"/>
                <a:cs typeface="Inter"/>
              </a:rPr>
              <a:t> </a:t>
            </a:r>
            <a:r>
              <a:rPr sz="1300" b="1" spc="-20" dirty="0">
                <a:latin typeface="Inter"/>
                <a:cs typeface="Inter"/>
              </a:rPr>
              <a:t>can:</a:t>
            </a:r>
            <a:endParaRPr sz="1300" dirty="0">
              <a:latin typeface="Inter"/>
              <a:cs typeface="Inter"/>
            </a:endParaRPr>
          </a:p>
        </p:txBody>
      </p:sp>
      <p:sp>
        <p:nvSpPr>
          <p:cNvPr id="12" name="object 12"/>
          <p:cNvSpPr txBox="1"/>
          <p:nvPr/>
        </p:nvSpPr>
        <p:spPr>
          <a:xfrm>
            <a:off x="643399" y="1560827"/>
            <a:ext cx="3766185" cy="726440"/>
          </a:xfrm>
          <a:prstGeom prst="rect">
            <a:avLst/>
          </a:prstGeom>
        </p:spPr>
        <p:txBody>
          <a:bodyPr vert="horz" wrap="square" lIns="0" tIns="63500" rIns="0" bIns="0" rtlCol="0">
            <a:spAutoFit/>
          </a:bodyPr>
          <a:lstStyle/>
          <a:p>
            <a:pPr marL="332740" indent="-320040">
              <a:lnSpc>
                <a:spcPct val="100000"/>
              </a:lnSpc>
              <a:spcBef>
                <a:spcPts val="500"/>
              </a:spcBef>
              <a:buFont typeface="Arial"/>
              <a:buChar char="●"/>
              <a:tabLst>
                <a:tab pos="332740" algn="l"/>
              </a:tabLst>
            </a:pPr>
            <a:r>
              <a:rPr sz="1200" b="0" dirty="0">
                <a:latin typeface="Inter Medium"/>
                <a:cs typeface="Inter Medium"/>
              </a:rPr>
              <a:t>stop</a:t>
            </a:r>
            <a:r>
              <a:rPr sz="1200" b="0" spc="-55" dirty="0">
                <a:latin typeface="Inter Medium"/>
                <a:cs typeface="Inter Medium"/>
              </a:rPr>
              <a:t> </a:t>
            </a:r>
            <a:r>
              <a:rPr sz="1200" b="0" dirty="0">
                <a:latin typeface="Inter Medium"/>
                <a:cs typeface="Inter Medium"/>
              </a:rPr>
              <a:t>mimicking</a:t>
            </a:r>
            <a:r>
              <a:rPr sz="1200" b="0" spc="-55" dirty="0">
                <a:latin typeface="Inter Medium"/>
                <a:cs typeface="Inter Medium"/>
              </a:rPr>
              <a:t> </a:t>
            </a:r>
            <a:r>
              <a:rPr sz="1200" b="0" spc="-10" dirty="0">
                <a:latin typeface="Inter Medium"/>
                <a:cs typeface="Inter Medium"/>
              </a:rPr>
              <a:t>competitors</a:t>
            </a:r>
            <a:endParaRPr sz="1200" dirty="0">
              <a:latin typeface="Inter Medium"/>
              <a:cs typeface="Inter Medium"/>
            </a:endParaRPr>
          </a:p>
          <a:p>
            <a:pPr marL="332740" indent="-320040">
              <a:lnSpc>
                <a:spcPct val="100000"/>
              </a:lnSpc>
              <a:spcBef>
                <a:spcPts val="400"/>
              </a:spcBef>
              <a:buFont typeface="Arial"/>
              <a:buChar char="●"/>
              <a:tabLst>
                <a:tab pos="332740" algn="l"/>
              </a:tabLst>
            </a:pPr>
            <a:r>
              <a:rPr sz="1200" b="0" dirty="0">
                <a:latin typeface="Inter Medium"/>
                <a:cs typeface="Inter Medium"/>
              </a:rPr>
              <a:t>save</a:t>
            </a:r>
            <a:r>
              <a:rPr sz="1200" b="0" spc="-25" dirty="0">
                <a:latin typeface="Inter Medium"/>
                <a:cs typeface="Inter Medium"/>
              </a:rPr>
              <a:t> </a:t>
            </a:r>
            <a:r>
              <a:rPr sz="1200" b="0" dirty="0">
                <a:latin typeface="Inter Medium"/>
                <a:cs typeface="Inter Medium"/>
              </a:rPr>
              <a:t>on</a:t>
            </a:r>
            <a:r>
              <a:rPr sz="1200" b="0" spc="-20" dirty="0">
                <a:latin typeface="Inter Medium"/>
                <a:cs typeface="Inter Medium"/>
              </a:rPr>
              <a:t> costs</a:t>
            </a:r>
            <a:endParaRPr sz="1200" dirty="0">
              <a:latin typeface="Inter Medium"/>
              <a:cs typeface="Inter Medium"/>
            </a:endParaRPr>
          </a:p>
          <a:p>
            <a:pPr marL="332740" indent="-320040">
              <a:lnSpc>
                <a:spcPct val="100000"/>
              </a:lnSpc>
              <a:spcBef>
                <a:spcPts val="400"/>
              </a:spcBef>
              <a:buFont typeface="Arial"/>
              <a:buChar char="●"/>
              <a:tabLst>
                <a:tab pos="332740" algn="l"/>
              </a:tabLst>
            </a:pPr>
            <a:r>
              <a:rPr sz="1200" b="0" dirty="0">
                <a:latin typeface="Inter Medium"/>
                <a:cs typeface="Inter Medium"/>
              </a:rPr>
              <a:t>ensure</a:t>
            </a:r>
            <a:r>
              <a:rPr sz="1200" b="0" spc="-30" dirty="0">
                <a:latin typeface="Inter Medium"/>
                <a:cs typeface="Inter Medium"/>
              </a:rPr>
              <a:t> </a:t>
            </a:r>
            <a:r>
              <a:rPr sz="1200" b="0" dirty="0">
                <a:latin typeface="Inter Medium"/>
                <a:cs typeface="Inter Medium"/>
              </a:rPr>
              <a:t>benefits</a:t>
            </a:r>
            <a:r>
              <a:rPr sz="1200" b="0" spc="-30" dirty="0">
                <a:latin typeface="Inter Medium"/>
                <a:cs typeface="Inter Medium"/>
              </a:rPr>
              <a:t> </a:t>
            </a:r>
            <a:r>
              <a:rPr sz="1200" b="0" dirty="0">
                <a:latin typeface="Inter Medium"/>
                <a:cs typeface="Inter Medium"/>
              </a:rPr>
              <a:t>are</a:t>
            </a:r>
            <a:r>
              <a:rPr sz="1200" b="0" spc="-30" dirty="0">
                <a:latin typeface="Inter Medium"/>
                <a:cs typeface="Inter Medium"/>
              </a:rPr>
              <a:t> </a:t>
            </a:r>
            <a:r>
              <a:rPr sz="1200" b="0" spc="-10" dirty="0">
                <a:latin typeface="Inter Medium"/>
                <a:cs typeface="Inter Medium"/>
              </a:rPr>
              <a:t>relevant</a:t>
            </a:r>
            <a:r>
              <a:rPr sz="1200" b="0" spc="-30" dirty="0">
                <a:latin typeface="Inter Medium"/>
                <a:cs typeface="Inter Medium"/>
              </a:rPr>
              <a:t> </a:t>
            </a:r>
            <a:r>
              <a:rPr sz="1200" b="0" dirty="0">
                <a:latin typeface="Inter Medium"/>
                <a:cs typeface="Inter Medium"/>
              </a:rPr>
              <a:t>and</a:t>
            </a:r>
            <a:r>
              <a:rPr sz="1200" b="0" spc="-30" dirty="0">
                <a:latin typeface="Inter Medium"/>
                <a:cs typeface="Inter Medium"/>
              </a:rPr>
              <a:t> fit-</a:t>
            </a:r>
            <a:r>
              <a:rPr sz="1200" b="0" spc="-20" dirty="0">
                <a:latin typeface="Inter Medium"/>
                <a:cs typeface="Inter Medium"/>
              </a:rPr>
              <a:t>to-</a:t>
            </a:r>
            <a:r>
              <a:rPr sz="1200" b="0" spc="-10" dirty="0">
                <a:latin typeface="Inter Medium"/>
                <a:cs typeface="Inter Medium"/>
              </a:rPr>
              <a:t>purpose</a:t>
            </a:r>
            <a:endParaRPr sz="1200" dirty="0">
              <a:latin typeface="Inter Medium"/>
              <a:cs typeface="Inter Medium"/>
            </a:endParaRPr>
          </a:p>
        </p:txBody>
      </p:sp>
      <p:pic>
        <p:nvPicPr>
          <p:cNvPr id="13" name="object 13"/>
          <p:cNvPicPr/>
          <p:nvPr/>
        </p:nvPicPr>
        <p:blipFill>
          <a:blip r:embed="rId6" cstate="print"/>
          <a:stretch>
            <a:fillRect/>
          </a:stretch>
        </p:blipFill>
        <p:spPr>
          <a:xfrm>
            <a:off x="657894" y="1681898"/>
            <a:ext cx="96599" cy="101699"/>
          </a:xfrm>
          <a:prstGeom prst="rect">
            <a:avLst/>
          </a:prstGeom>
        </p:spPr>
      </p:pic>
      <p:pic>
        <p:nvPicPr>
          <p:cNvPr id="14" name="object 14"/>
          <p:cNvPicPr/>
          <p:nvPr/>
        </p:nvPicPr>
        <p:blipFill>
          <a:blip r:embed="rId7" cstate="print"/>
          <a:stretch>
            <a:fillRect/>
          </a:stretch>
        </p:blipFill>
        <p:spPr>
          <a:xfrm>
            <a:off x="657894" y="1927745"/>
            <a:ext cx="96599" cy="101699"/>
          </a:xfrm>
          <a:prstGeom prst="rect">
            <a:avLst/>
          </a:prstGeom>
        </p:spPr>
      </p:pic>
      <p:pic>
        <p:nvPicPr>
          <p:cNvPr id="15" name="object 15"/>
          <p:cNvPicPr/>
          <p:nvPr/>
        </p:nvPicPr>
        <p:blipFill>
          <a:blip r:embed="rId7" cstate="print"/>
          <a:stretch>
            <a:fillRect/>
          </a:stretch>
        </p:blipFill>
        <p:spPr>
          <a:xfrm>
            <a:off x="657894" y="2157832"/>
            <a:ext cx="96599" cy="101699"/>
          </a:xfrm>
          <a:prstGeom prst="rect">
            <a:avLst/>
          </a:prstGeom>
        </p:spPr>
      </p:pic>
      <p:pic>
        <p:nvPicPr>
          <p:cNvPr id="16" name="object 16"/>
          <p:cNvPicPr/>
          <p:nvPr/>
        </p:nvPicPr>
        <p:blipFill>
          <a:blip r:embed="rId8" cstate="print"/>
          <a:stretch>
            <a:fillRect/>
          </a:stretch>
        </p:blipFill>
        <p:spPr>
          <a:xfrm>
            <a:off x="657894" y="3312299"/>
            <a:ext cx="96599" cy="101699"/>
          </a:xfrm>
          <a:prstGeom prst="rect">
            <a:avLst/>
          </a:prstGeom>
        </p:spPr>
      </p:pic>
      <p:pic>
        <p:nvPicPr>
          <p:cNvPr id="17" name="object 17"/>
          <p:cNvPicPr/>
          <p:nvPr/>
        </p:nvPicPr>
        <p:blipFill>
          <a:blip r:embed="rId8" cstate="print"/>
          <a:stretch>
            <a:fillRect/>
          </a:stretch>
        </p:blipFill>
        <p:spPr>
          <a:xfrm>
            <a:off x="657894" y="3810400"/>
            <a:ext cx="96599" cy="101699"/>
          </a:xfrm>
          <a:prstGeom prst="rect">
            <a:avLst/>
          </a:prstGeom>
        </p:spPr>
      </p:pic>
      <p:sp>
        <p:nvSpPr>
          <p:cNvPr id="18" name="object 18"/>
          <p:cNvSpPr/>
          <p:nvPr/>
        </p:nvSpPr>
        <p:spPr>
          <a:xfrm>
            <a:off x="5814426" y="81224"/>
            <a:ext cx="3329940" cy="223520"/>
          </a:xfrm>
          <a:custGeom>
            <a:avLst/>
            <a:gdLst/>
            <a:ahLst/>
            <a:cxnLst/>
            <a:rect l="l" t="t" r="r" b="b"/>
            <a:pathLst>
              <a:path w="3329940" h="223520">
                <a:moveTo>
                  <a:pt x="3329573" y="223199"/>
                </a:moveTo>
                <a:lnTo>
                  <a:pt x="0" y="223199"/>
                </a:lnTo>
                <a:lnTo>
                  <a:pt x="0" y="0"/>
                </a:lnTo>
                <a:lnTo>
                  <a:pt x="3329573" y="0"/>
                </a:lnTo>
                <a:lnTo>
                  <a:pt x="3329573" y="223199"/>
                </a:lnTo>
                <a:close/>
              </a:path>
            </a:pathLst>
          </a:custGeom>
          <a:solidFill>
            <a:srgbClr val="F8791F"/>
          </a:solidFill>
        </p:spPr>
        <p:txBody>
          <a:bodyPr wrap="square" lIns="0" tIns="0" rIns="0" bIns="0" rtlCol="0"/>
          <a:lstStyle/>
          <a:p>
            <a:endParaRPr/>
          </a:p>
        </p:txBody>
      </p:sp>
      <p:sp>
        <p:nvSpPr>
          <p:cNvPr id="19" name="object 19"/>
          <p:cNvSpPr txBox="1"/>
          <p:nvPr/>
        </p:nvSpPr>
        <p:spPr>
          <a:xfrm>
            <a:off x="5969345" y="83541"/>
            <a:ext cx="3058160" cy="197490"/>
          </a:xfrm>
          <a:prstGeom prst="rect">
            <a:avLst/>
          </a:prstGeom>
        </p:spPr>
        <p:txBody>
          <a:bodyPr vert="horz" wrap="square" lIns="0" tIns="12700" rIns="0" bIns="0" rtlCol="0">
            <a:spAutoFit/>
          </a:bodyPr>
          <a:lstStyle/>
          <a:p>
            <a:pPr marL="12700">
              <a:lnSpc>
                <a:spcPct val="100000"/>
              </a:lnSpc>
              <a:spcBef>
                <a:spcPts val="100"/>
              </a:spcBef>
            </a:pPr>
            <a:r>
              <a:rPr sz="1200" b="1" spc="-100" dirty="0">
                <a:solidFill>
                  <a:srgbClr val="FFFFFF"/>
                </a:solidFill>
                <a:latin typeface="Inter" panose="02000503000000020004" pitchFamily="2" charset="0"/>
                <a:ea typeface="Inter" panose="02000503000000020004" pitchFamily="2" charset="0"/>
                <a:cs typeface="Tahoma"/>
              </a:rPr>
              <a:t>2.</a:t>
            </a:r>
            <a:r>
              <a:rPr sz="1200" b="1" spc="-95" dirty="0">
                <a:solidFill>
                  <a:srgbClr val="FFFFFF"/>
                </a:solidFill>
                <a:latin typeface="Inter" panose="02000503000000020004" pitchFamily="2" charset="0"/>
                <a:ea typeface="Inter" panose="02000503000000020004" pitchFamily="2" charset="0"/>
                <a:cs typeface="Tahoma"/>
              </a:rPr>
              <a:t> </a:t>
            </a:r>
            <a:r>
              <a:rPr sz="1200" b="1" spc="-75" dirty="0">
                <a:solidFill>
                  <a:srgbClr val="FFFFFF"/>
                </a:solidFill>
                <a:latin typeface="Inter" panose="02000503000000020004" pitchFamily="2" charset="0"/>
                <a:ea typeface="Inter" panose="02000503000000020004" pitchFamily="2" charset="0"/>
                <a:cs typeface="Tahoma"/>
              </a:rPr>
              <a:t>Evolve</a:t>
            </a:r>
            <a:r>
              <a:rPr sz="1200" b="1" spc="-100" dirty="0">
                <a:solidFill>
                  <a:srgbClr val="FFFFFF"/>
                </a:solidFill>
                <a:latin typeface="Inter" panose="02000503000000020004" pitchFamily="2" charset="0"/>
                <a:ea typeface="Inter" panose="02000503000000020004" pitchFamily="2" charset="0"/>
                <a:cs typeface="Tahoma"/>
              </a:rPr>
              <a:t> </a:t>
            </a:r>
            <a:r>
              <a:rPr sz="1200" b="1" spc="-85" dirty="0">
                <a:solidFill>
                  <a:srgbClr val="FFFFFF"/>
                </a:solidFill>
                <a:latin typeface="Inter" panose="02000503000000020004" pitchFamily="2" charset="0"/>
                <a:ea typeface="Inter" panose="02000503000000020004" pitchFamily="2" charset="0"/>
                <a:cs typeface="Tahoma"/>
              </a:rPr>
              <a:t>plans</a:t>
            </a:r>
            <a:r>
              <a:rPr sz="1200" b="1" spc="-95" dirty="0">
                <a:solidFill>
                  <a:srgbClr val="FFFFFF"/>
                </a:solidFill>
                <a:latin typeface="Inter" panose="02000503000000020004" pitchFamily="2" charset="0"/>
                <a:ea typeface="Inter" panose="02000503000000020004" pitchFamily="2" charset="0"/>
                <a:cs typeface="Tahoma"/>
              </a:rPr>
              <a:t> </a:t>
            </a:r>
            <a:r>
              <a:rPr sz="1200" b="1" spc="-60" dirty="0">
                <a:solidFill>
                  <a:srgbClr val="FFFFFF"/>
                </a:solidFill>
                <a:latin typeface="Inter" panose="02000503000000020004" pitchFamily="2" charset="0"/>
                <a:ea typeface="Inter" panose="02000503000000020004" pitchFamily="2" charset="0"/>
                <a:cs typeface="Tahoma"/>
              </a:rPr>
              <a:t>to</a:t>
            </a:r>
            <a:r>
              <a:rPr sz="1200" b="1" spc="-100" dirty="0">
                <a:solidFill>
                  <a:srgbClr val="FFFFFF"/>
                </a:solidFill>
                <a:latin typeface="Inter" panose="02000503000000020004" pitchFamily="2" charset="0"/>
                <a:ea typeface="Inter" panose="02000503000000020004" pitchFamily="2" charset="0"/>
                <a:cs typeface="Tahoma"/>
              </a:rPr>
              <a:t> </a:t>
            </a:r>
            <a:r>
              <a:rPr sz="1200" b="1" spc="-90" dirty="0">
                <a:solidFill>
                  <a:srgbClr val="FFFFFF"/>
                </a:solidFill>
                <a:latin typeface="Inter" panose="02000503000000020004" pitchFamily="2" charset="0"/>
                <a:ea typeface="Inter" panose="02000503000000020004" pitchFamily="2" charset="0"/>
                <a:cs typeface="Tahoma"/>
              </a:rPr>
              <a:t>meet</a:t>
            </a:r>
            <a:r>
              <a:rPr sz="1200" b="1" spc="-95" dirty="0">
                <a:solidFill>
                  <a:srgbClr val="FFFFFF"/>
                </a:solidFill>
                <a:latin typeface="Inter" panose="02000503000000020004" pitchFamily="2" charset="0"/>
                <a:ea typeface="Inter" panose="02000503000000020004" pitchFamily="2" charset="0"/>
                <a:cs typeface="Tahoma"/>
              </a:rPr>
              <a:t> </a:t>
            </a:r>
            <a:r>
              <a:rPr sz="1200" b="1" spc="-70" dirty="0">
                <a:solidFill>
                  <a:srgbClr val="FFFFFF"/>
                </a:solidFill>
                <a:latin typeface="Inter" panose="02000503000000020004" pitchFamily="2" charset="0"/>
                <a:ea typeface="Inter" panose="02000503000000020004" pitchFamily="2" charset="0"/>
                <a:cs typeface="Tahoma"/>
              </a:rPr>
              <a:t>diverse</a:t>
            </a:r>
            <a:r>
              <a:rPr sz="1200" b="1" spc="-100" dirty="0">
                <a:solidFill>
                  <a:srgbClr val="FFFFFF"/>
                </a:solidFill>
                <a:latin typeface="Inter" panose="02000503000000020004" pitchFamily="2" charset="0"/>
                <a:ea typeface="Inter" panose="02000503000000020004" pitchFamily="2" charset="0"/>
                <a:cs typeface="Tahoma"/>
              </a:rPr>
              <a:t> </a:t>
            </a:r>
            <a:r>
              <a:rPr sz="1200" b="1" spc="-80" dirty="0">
                <a:solidFill>
                  <a:srgbClr val="FFFFFF"/>
                </a:solidFill>
                <a:latin typeface="Inter" panose="02000503000000020004" pitchFamily="2" charset="0"/>
                <a:ea typeface="Inter" panose="02000503000000020004" pitchFamily="2" charset="0"/>
                <a:cs typeface="Tahoma"/>
              </a:rPr>
              <a:t>worker</a:t>
            </a:r>
            <a:r>
              <a:rPr sz="1200" b="1" spc="-100" dirty="0">
                <a:solidFill>
                  <a:srgbClr val="FFFFFF"/>
                </a:solidFill>
                <a:latin typeface="Inter" panose="02000503000000020004" pitchFamily="2" charset="0"/>
                <a:ea typeface="Inter" panose="02000503000000020004" pitchFamily="2" charset="0"/>
                <a:cs typeface="Tahoma"/>
              </a:rPr>
              <a:t> </a:t>
            </a:r>
            <a:r>
              <a:rPr sz="1200" b="1" spc="-35" dirty="0">
                <a:solidFill>
                  <a:srgbClr val="FFFFFF"/>
                </a:solidFill>
                <a:latin typeface="Inter" panose="02000503000000020004" pitchFamily="2" charset="0"/>
                <a:ea typeface="Inter" panose="02000503000000020004" pitchFamily="2" charset="0"/>
                <a:cs typeface="Tahoma"/>
              </a:rPr>
              <a:t>needs</a:t>
            </a:r>
            <a:endParaRPr sz="1200" dirty="0">
              <a:latin typeface="Inter" panose="02000503000000020004" pitchFamily="2" charset="0"/>
              <a:ea typeface="Inter" panose="02000503000000020004" pitchFamily="2" charset="0"/>
              <a:cs typeface="Tahoma"/>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438704" y="1753731"/>
            <a:ext cx="3395979" cy="878840"/>
          </a:xfrm>
          <a:prstGeom prst="rect">
            <a:avLst/>
          </a:prstGeom>
        </p:spPr>
        <p:txBody>
          <a:bodyPr vert="horz" wrap="square" lIns="0" tIns="12700" rIns="0" bIns="0" rtlCol="0">
            <a:spAutoFit/>
          </a:bodyPr>
          <a:lstStyle/>
          <a:p>
            <a:pPr marL="960119" marR="5080" indent="-948055">
              <a:lnSpc>
                <a:spcPct val="100000"/>
              </a:lnSpc>
              <a:spcBef>
                <a:spcPts val="100"/>
              </a:spcBef>
            </a:pPr>
            <a:r>
              <a:rPr sz="2800" dirty="0">
                <a:solidFill>
                  <a:srgbClr val="000000"/>
                </a:solidFill>
              </a:rPr>
              <a:t>3. Beneﬁts don’t have </a:t>
            </a:r>
            <a:r>
              <a:rPr sz="2800" spc="-25" dirty="0">
                <a:solidFill>
                  <a:srgbClr val="000000"/>
                </a:solidFill>
              </a:rPr>
              <a:t>to </a:t>
            </a:r>
            <a:r>
              <a:rPr sz="2800" dirty="0">
                <a:solidFill>
                  <a:srgbClr val="000000"/>
                </a:solidFill>
              </a:rPr>
              <a:t>be </a:t>
            </a:r>
            <a:r>
              <a:rPr sz="2800" spc="-10" dirty="0">
                <a:solidFill>
                  <a:srgbClr val="000000"/>
                </a:solidFill>
              </a:rPr>
              <a:t>baffling</a:t>
            </a:r>
            <a:endParaRPr sz="2800"/>
          </a:p>
        </p:txBody>
      </p:sp>
      <p:grpSp>
        <p:nvGrpSpPr>
          <p:cNvPr id="3" name="object 3"/>
          <p:cNvGrpSpPr/>
          <p:nvPr/>
        </p:nvGrpSpPr>
        <p:grpSpPr>
          <a:xfrm>
            <a:off x="2" y="575925"/>
            <a:ext cx="8863330" cy="4444365"/>
            <a:chOff x="2" y="575925"/>
            <a:chExt cx="8863330" cy="4444365"/>
          </a:xfrm>
        </p:grpSpPr>
        <p:sp>
          <p:nvSpPr>
            <p:cNvPr id="4" name="object 4"/>
            <p:cNvSpPr/>
            <p:nvPr/>
          </p:nvSpPr>
          <p:spPr>
            <a:xfrm>
              <a:off x="1154074" y="1159699"/>
              <a:ext cx="5951855" cy="2656205"/>
            </a:xfrm>
            <a:custGeom>
              <a:avLst/>
              <a:gdLst/>
              <a:ahLst/>
              <a:cxnLst/>
              <a:rect l="l" t="t" r="r" b="b"/>
              <a:pathLst>
                <a:path w="5951855" h="2656204">
                  <a:moveTo>
                    <a:pt x="5951649" y="1274474"/>
                  </a:moveTo>
                  <a:lnTo>
                    <a:pt x="5951649" y="13274"/>
                  </a:lnTo>
                </a:path>
                <a:path w="5951855" h="2656204">
                  <a:moveTo>
                    <a:pt x="5944324" y="13299"/>
                  </a:moveTo>
                  <a:lnTo>
                    <a:pt x="13324" y="13299"/>
                  </a:lnTo>
                </a:path>
                <a:path w="5951855" h="2656204">
                  <a:moveTo>
                    <a:pt x="12924" y="2656199"/>
                  </a:moveTo>
                  <a:lnTo>
                    <a:pt x="12924" y="0"/>
                  </a:lnTo>
                </a:path>
                <a:path w="5951855" h="2656204">
                  <a:moveTo>
                    <a:pt x="5014499" y="2644849"/>
                  </a:moveTo>
                  <a:lnTo>
                    <a:pt x="0" y="2644849"/>
                  </a:lnTo>
                </a:path>
              </a:pathLst>
            </a:custGeom>
            <a:ln w="28574">
              <a:solidFill>
                <a:srgbClr val="E6000D"/>
              </a:solidFill>
            </a:ln>
          </p:spPr>
          <p:txBody>
            <a:bodyPr wrap="square" lIns="0" tIns="0" rIns="0" bIns="0" rtlCol="0"/>
            <a:lstStyle/>
            <a:p>
              <a:endParaRPr/>
            </a:p>
          </p:txBody>
        </p:sp>
        <p:pic>
          <p:nvPicPr>
            <p:cNvPr id="5" name="object 5"/>
            <p:cNvPicPr/>
            <p:nvPr/>
          </p:nvPicPr>
          <p:blipFill>
            <a:blip r:embed="rId3" cstate="print"/>
            <a:stretch>
              <a:fillRect/>
            </a:stretch>
          </p:blipFill>
          <p:spPr>
            <a:xfrm>
              <a:off x="6125102" y="1782824"/>
              <a:ext cx="2738124" cy="3236974"/>
            </a:xfrm>
            <a:prstGeom prst="rect">
              <a:avLst/>
            </a:prstGeom>
          </p:spPr>
        </p:pic>
        <p:pic>
          <p:nvPicPr>
            <p:cNvPr id="6" name="object 6"/>
            <p:cNvPicPr/>
            <p:nvPr/>
          </p:nvPicPr>
          <p:blipFill>
            <a:blip r:embed="rId4" cstate="print"/>
            <a:stretch>
              <a:fillRect/>
            </a:stretch>
          </p:blipFill>
          <p:spPr>
            <a:xfrm>
              <a:off x="2" y="575925"/>
              <a:ext cx="1167523" cy="583774"/>
            </a:xfrm>
            <a:prstGeom prst="rect">
              <a:avLst/>
            </a:prstGeom>
          </p:spPr>
        </p:pic>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8397232" y="4550624"/>
            <a:ext cx="746767" cy="377000"/>
          </a:xfrm>
          <a:prstGeom prst="rect">
            <a:avLst/>
          </a:prstGeom>
        </p:spPr>
      </p:pic>
      <p:sp>
        <p:nvSpPr>
          <p:cNvPr id="3" name="object 3"/>
          <p:cNvSpPr txBox="1"/>
          <p:nvPr/>
        </p:nvSpPr>
        <p:spPr>
          <a:xfrm>
            <a:off x="544950" y="478399"/>
            <a:ext cx="4827905" cy="787400"/>
          </a:xfrm>
          <a:prstGeom prst="rect">
            <a:avLst/>
          </a:prstGeom>
        </p:spPr>
        <p:txBody>
          <a:bodyPr vert="horz" wrap="square" lIns="0" tIns="12700" rIns="0" bIns="0" rtlCol="0">
            <a:spAutoFit/>
          </a:bodyPr>
          <a:lstStyle/>
          <a:p>
            <a:pPr marL="12700" marR="5080">
              <a:lnSpc>
                <a:spcPct val="100000"/>
              </a:lnSpc>
              <a:spcBef>
                <a:spcPts val="100"/>
              </a:spcBef>
            </a:pPr>
            <a:r>
              <a:rPr sz="2500" b="1" dirty="0">
                <a:solidFill>
                  <a:srgbClr val="434343"/>
                </a:solidFill>
                <a:latin typeface="Archivo Narrow"/>
                <a:cs typeface="Archivo Narrow"/>
              </a:rPr>
              <a:t>Organizations</a:t>
            </a:r>
            <a:r>
              <a:rPr sz="2500" b="1" spc="-45" dirty="0">
                <a:solidFill>
                  <a:srgbClr val="434343"/>
                </a:solidFill>
                <a:latin typeface="Archivo Narrow"/>
                <a:cs typeface="Archivo Narrow"/>
              </a:rPr>
              <a:t> </a:t>
            </a:r>
            <a:r>
              <a:rPr sz="2500" b="1" dirty="0">
                <a:solidFill>
                  <a:srgbClr val="434343"/>
                </a:solidFill>
                <a:latin typeface="Archivo Narrow"/>
                <a:cs typeface="Archivo Narrow"/>
              </a:rPr>
              <a:t>don’t</a:t>
            </a:r>
            <a:r>
              <a:rPr sz="2500" b="1" spc="-40" dirty="0">
                <a:solidFill>
                  <a:srgbClr val="434343"/>
                </a:solidFill>
                <a:latin typeface="Archivo Narrow"/>
                <a:cs typeface="Archivo Narrow"/>
              </a:rPr>
              <a:t> </a:t>
            </a:r>
            <a:r>
              <a:rPr sz="2500" b="1" dirty="0">
                <a:solidFill>
                  <a:srgbClr val="434343"/>
                </a:solidFill>
                <a:latin typeface="Archivo Narrow"/>
                <a:cs typeface="Archivo Narrow"/>
              </a:rPr>
              <a:t>do</a:t>
            </a:r>
            <a:r>
              <a:rPr sz="2500" b="1" spc="-40" dirty="0">
                <a:solidFill>
                  <a:srgbClr val="434343"/>
                </a:solidFill>
                <a:latin typeface="Archivo Narrow"/>
                <a:cs typeface="Archivo Narrow"/>
              </a:rPr>
              <a:t> </a:t>
            </a:r>
            <a:r>
              <a:rPr sz="2500" b="1" dirty="0">
                <a:solidFill>
                  <a:srgbClr val="434343"/>
                </a:solidFill>
                <a:latin typeface="Archivo Narrow"/>
                <a:cs typeface="Archivo Narrow"/>
              </a:rPr>
              <a:t>enough</a:t>
            </a:r>
            <a:r>
              <a:rPr sz="2500" b="1" spc="-40" dirty="0">
                <a:solidFill>
                  <a:srgbClr val="434343"/>
                </a:solidFill>
                <a:latin typeface="Archivo Narrow"/>
                <a:cs typeface="Archivo Narrow"/>
              </a:rPr>
              <a:t> </a:t>
            </a:r>
            <a:r>
              <a:rPr sz="2500" b="1" dirty="0">
                <a:solidFill>
                  <a:srgbClr val="434343"/>
                </a:solidFill>
                <a:latin typeface="Archivo Narrow"/>
                <a:cs typeface="Archivo Narrow"/>
              </a:rPr>
              <a:t>to</a:t>
            </a:r>
            <a:r>
              <a:rPr sz="2500" b="1" spc="-45" dirty="0">
                <a:solidFill>
                  <a:srgbClr val="434343"/>
                </a:solidFill>
                <a:latin typeface="Archivo Narrow"/>
                <a:cs typeface="Archivo Narrow"/>
              </a:rPr>
              <a:t> </a:t>
            </a:r>
            <a:r>
              <a:rPr sz="2500" b="1" spc="-10" dirty="0">
                <a:solidFill>
                  <a:srgbClr val="434343"/>
                </a:solidFill>
                <a:latin typeface="Archivo Narrow"/>
                <a:cs typeface="Archivo Narrow"/>
              </a:rPr>
              <a:t>tout, </a:t>
            </a:r>
            <a:r>
              <a:rPr sz="2500" b="1" dirty="0">
                <a:solidFill>
                  <a:srgbClr val="434343"/>
                </a:solidFill>
                <a:latin typeface="Archivo Narrow"/>
                <a:cs typeface="Archivo Narrow"/>
              </a:rPr>
              <a:t>explain or </a:t>
            </a:r>
            <a:r>
              <a:rPr sz="2500" b="1" spc="-10" dirty="0">
                <a:solidFill>
                  <a:srgbClr val="434343"/>
                </a:solidFill>
                <a:latin typeface="Archivo Narrow"/>
                <a:cs typeface="Archivo Narrow"/>
              </a:rPr>
              <a:t>innovate</a:t>
            </a:r>
            <a:endParaRPr sz="2500">
              <a:latin typeface="Archivo Narrow"/>
              <a:cs typeface="Archivo Narrow"/>
            </a:endParaRPr>
          </a:p>
        </p:txBody>
      </p:sp>
      <p:sp>
        <p:nvSpPr>
          <p:cNvPr id="4" name="object 4"/>
          <p:cNvSpPr txBox="1"/>
          <p:nvPr/>
        </p:nvSpPr>
        <p:spPr>
          <a:xfrm>
            <a:off x="4042975" y="3925722"/>
            <a:ext cx="3469004" cy="446405"/>
          </a:xfrm>
          <a:prstGeom prst="rect">
            <a:avLst/>
          </a:prstGeom>
        </p:spPr>
        <p:txBody>
          <a:bodyPr vert="horz" wrap="square" lIns="0" tIns="12700" rIns="0" bIns="0" rtlCol="0">
            <a:spAutoFit/>
          </a:bodyPr>
          <a:lstStyle/>
          <a:p>
            <a:pPr marL="12700" marR="5080">
              <a:lnSpc>
                <a:spcPct val="114999"/>
              </a:lnSpc>
              <a:spcBef>
                <a:spcPts val="100"/>
              </a:spcBef>
            </a:pPr>
            <a:r>
              <a:rPr sz="1200" b="0" dirty="0">
                <a:solidFill>
                  <a:srgbClr val="E3120B"/>
                </a:solidFill>
                <a:latin typeface="Inter Medium"/>
                <a:cs typeface="Inter Medium"/>
              </a:rPr>
              <a:t>Businesses</a:t>
            </a:r>
            <a:r>
              <a:rPr sz="1200" b="0" spc="-35" dirty="0">
                <a:solidFill>
                  <a:srgbClr val="E3120B"/>
                </a:solidFill>
                <a:latin typeface="Inter Medium"/>
                <a:cs typeface="Inter Medium"/>
              </a:rPr>
              <a:t> </a:t>
            </a:r>
            <a:r>
              <a:rPr sz="1200" b="0" dirty="0">
                <a:solidFill>
                  <a:srgbClr val="E3120B"/>
                </a:solidFill>
                <a:latin typeface="Inter Medium"/>
                <a:cs typeface="Inter Medium"/>
              </a:rPr>
              <a:t>leave</a:t>
            </a:r>
            <a:r>
              <a:rPr sz="1200" b="0" spc="-30" dirty="0">
                <a:solidFill>
                  <a:srgbClr val="E3120B"/>
                </a:solidFill>
                <a:latin typeface="Inter Medium"/>
                <a:cs typeface="Inter Medium"/>
              </a:rPr>
              <a:t> </a:t>
            </a:r>
            <a:r>
              <a:rPr sz="1200" b="0" dirty="0">
                <a:solidFill>
                  <a:srgbClr val="E3120B"/>
                </a:solidFill>
                <a:latin typeface="Inter Medium"/>
                <a:cs typeface="Inter Medium"/>
              </a:rPr>
              <a:t>money</a:t>
            </a:r>
            <a:r>
              <a:rPr sz="1200" b="0" spc="-30" dirty="0">
                <a:solidFill>
                  <a:srgbClr val="E3120B"/>
                </a:solidFill>
                <a:latin typeface="Inter Medium"/>
                <a:cs typeface="Inter Medium"/>
              </a:rPr>
              <a:t> </a:t>
            </a:r>
            <a:r>
              <a:rPr sz="1200" b="0" dirty="0">
                <a:solidFill>
                  <a:srgbClr val="E3120B"/>
                </a:solidFill>
                <a:latin typeface="Inter Medium"/>
                <a:cs typeface="Inter Medium"/>
              </a:rPr>
              <a:t>on</a:t>
            </a:r>
            <a:r>
              <a:rPr sz="1200" b="0" spc="-35" dirty="0">
                <a:solidFill>
                  <a:srgbClr val="E3120B"/>
                </a:solidFill>
                <a:latin typeface="Inter Medium"/>
                <a:cs typeface="Inter Medium"/>
              </a:rPr>
              <a:t> </a:t>
            </a:r>
            <a:r>
              <a:rPr sz="1200" b="0" dirty="0">
                <a:solidFill>
                  <a:srgbClr val="E3120B"/>
                </a:solidFill>
                <a:latin typeface="Inter Medium"/>
                <a:cs typeface="Inter Medium"/>
              </a:rPr>
              <a:t>the</a:t>
            </a:r>
            <a:r>
              <a:rPr sz="1200" b="0" spc="-30" dirty="0">
                <a:solidFill>
                  <a:srgbClr val="E3120B"/>
                </a:solidFill>
                <a:latin typeface="Inter Medium"/>
                <a:cs typeface="Inter Medium"/>
              </a:rPr>
              <a:t> </a:t>
            </a:r>
            <a:r>
              <a:rPr sz="1200" b="0" dirty="0">
                <a:solidFill>
                  <a:srgbClr val="E3120B"/>
                </a:solidFill>
                <a:latin typeface="Inter Medium"/>
                <a:cs typeface="Inter Medium"/>
              </a:rPr>
              <a:t>table</a:t>
            </a:r>
            <a:r>
              <a:rPr sz="1200" b="0" spc="-10" dirty="0">
                <a:solidFill>
                  <a:srgbClr val="E3120B"/>
                </a:solidFill>
                <a:latin typeface="Inter Medium"/>
                <a:cs typeface="Inter Medium"/>
              </a:rPr>
              <a:t> </a:t>
            </a:r>
            <a:r>
              <a:rPr sz="1200" b="0" dirty="0">
                <a:latin typeface="Inter Medium"/>
                <a:cs typeface="Inter Medium"/>
              </a:rPr>
              <a:t>by</a:t>
            </a:r>
            <a:r>
              <a:rPr sz="1200" b="0" spc="-30" dirty="0">
                <a:latin typeface="Inter Medium"/>
                <a:cs typeface="Inter Medium"/>
              </a:rPr>
              <a:t> </a:t>
            </a:r>
            <a:r>
              <a:rPr sz="1200" b="0" spc="-10" dirty="0">
                <a:latin typeface="Inter Medium"/>
                <a:cs typeface="Inter Medium"/>
              </a:rPr>
              <a:t>paying </a:t>
            </a:r>
            <a:r>
              <a:rPr sz="1200" b="0" dirty="0">
                <a:latin typeface="Inter Medium"/>
                <a:cs typeface="Inter Medium"/>
              </a:rPr>
              <a:t>for</a:t>
            </a:r>
            <a:r>
              <a:rPr sz="1200" b="0" spc="-40" dirty="0">
                <a:latin typeface="Inter Medium"/>
                <a:cs typeface="Inter Medium"/>
              </a:rPr>
              <a:t> </a:t>
            </a:r>
            <a:r>
              <a:rPr sz="1200" b="0" dirty="0">
                <a:latin typeface="Inter Medium"/>
                <a:cs typeface="Inter Medium"/>
              </a:rPr>
              <a:t>benefit</a:t>
            </a:r>
            <a:r>
              <a:rPr sz="1200" b="0" spc="-35" dirty="0">
                <a:latin typeface="Inter Medium"/>
                <a:cs typeface="Inter Medium"/>
              </a:rPr>
              <a:t> </a:t>
            </a:r>
            <a:r>
              <a:rPr sz="1200" b="0" dirty="0">
                <a:latin typeface="Inter Medium"/>
                <a:cs typeface="Inter Medium"/>
              </a:rPr>
              <a:t>plans</a:t>
            </a:r>
            <a:r>
              <a:rPr sz="1200" b="0" spc="-35" dirty="0">
                <a:latin typeface="Inter Medium"/>
                <a:cs typeface="Inter Medium"/>
              </a:rPr>
              <a:t> </a:t>
            </a:r>
            <a:r>
              <a:rPr sz="1200" b="0" spc="-10" dirty="0">
                <a:latin typeface="Inter Medium"/>
                <a:cs typeface="Inter Medium"/>
              </a:rPr>
              <a:t>that</a:t>
            </a:r>
            <a:r>
              <a:rPr sz="1200" b="0" spc="-35" dirty="0">
                <a:latin typeface="Inter Medium"/>
                <a:cs typeface="Inter Medium"/>
              </a:rPr>
              <a:t> </a:t>
            </a:r>
            <a:r>
              <a:rPr sz="1200" b="0" dirty="0">
                <a:latin typeface="Inter Medium"/>
                <a:cs typeface="Inter Medium"/>
              </a:rPr>
              <a:t>go</a:t>
            </a:r>
            <a:r>
              <a:rPr sz="1200" b="0" spc="-35" dirty="0">
                <a:latin typeface="Inter Medium"/>
                <a:cs typeface="Inter Medium"/>
              </a:rPr>
              <a:t> </a:t>
            </a:r>
            <a:r>
              <a:rPr sz="1200" b="0" spc="-10" dirty="0">
                <a:latin typeface="Inter Medium"/>
                <a:cs typeface="Inter Medium"/>
              </a:rPr>
              <a:t>unused.</a:t>
            </a:r>
            <a:endParaRPr sz="1200">
              <a:latin typeface="Inter Medium"/>
              <a:cs typeface="Inter Medium"/>
            </a:endParaRPr>
          </a:p>
        </p:txBody>
      </p:sp>
      <p:sp>
        <p:nvSpPr>
          <p:cNvPr id="5" name="object 5"/>
          <p:cNvSpPr txBox="1"/>
          <p:nvPr/>
        </p:nvSpPr>
        <p:spPr>
          <a:xfrm>
            <a:off x="1048050" y="1714196"/>
            <a:ext cx="3326129" cy="866775"/>
          </a:xfrm>
          <a:prstGeom prst="rect">
            <a:avLst/>
          </a:prstGeom>
        </p:spPr>
        <p:txBody>
          <a:bodyPr vert="horz" wrap="square" lIns="0" tIns="12700" rIns="0" bIns="0" rtlCol="0">
            <a:spAutoFit/>
          </a:bodyPr>
          <a:lstStyle/>
          <a:p>
            <a:pPr marL="12700" marR="5080">
              <a:lnSpc>
                <a:spcPct val="114999"/>
              </a:lnSpc>
              <a:spcBef>
                <a:spcPts val="100"/>
              </a:spcBef>
            </a:pPr>
            <a:r>
              <a:rPr sz="1200" b="0" spc="-40" dirty="0">
                <a:latin typeface="Inter Medium"/>
                <a:cs typeface="Inter Medium"/>
              </a:rPr>
              <a:t>Two-</a:t>
            </a:r>
            <a:r>
              <a:rPr sz="1200" b="0" spc="-10" dirty="0">
                <a:latin typeface="Inter Medium"/>
                <a:cs typeface="Inter Medium"/>
              </a:rPr>
              <a:t>thirds</a:t>
            </a:r>
            <a:r>
              <a:rPr sz="1200" b="0" spc="-25" dirty="0">
                <a:latin typeface="Inter Medium"/>
                <a:cs typeface="Inter Medium"/>
              </a:rPr>
              <a:t> </a:t>
            </a:r>
            <a:r>
              <a:rPr sz="1200" b="0" dirty="0">
                <a:latin typeface="Inter Medium"/>
                <a:cs typeface="Inter Medium"/>
              </a:rPr>
              <a:t>of</a:t>
            </a:r>
            <a:r>
              <a:rPr sz="1200" b="0" spc="-20" dirty="0">
                <a:latin typeface="Inter Medium"/>
                <a:cs typeface="Inter Medium"/>
              </a:rPr>
              <a:t> </a:t>
            </a:r>
            <a:r>
              <a:rPr sz="1200" b="0" dirty="0">
                <a:latin typeface="Inter Medium"/>
                <a:cs typeface="Inter Medium"/>
              </a:rPr>
              <a:t>workers</a:t>
            </a:r>
            <a:r>
              <a:rPr sz="1200" b="0" spc="-25" dirty="0">
                <a:latin typeface="Inter Medium"/>
                <a:cs typeface="Inter Medium"/>
              </a:rPr>
              <a:t> </a:t>
            </a:r>
            <a:r>
              <a:rPr sz="1200" b="0" dirty="0">
                <a:latin typeface="Inter Medium"/>
                <a:cs typeface="Inter Medium"/>
              </a:rPr>
              <a:t>say</a:t>
            </a:r>
            <a:r>
              <a:rPr sz="1200" b="0" spc="-20" dirty="0">
                <a:latin typeface="Inter Medium"/>
                <a:cs typeface="Inter Medium"/>
              </a:rPr>
              <a:t> </a:t>
            </a:r>
            <a:r>
              <a:rPr sz="1200" b="0" dirty="0">
                <a:latin typeface="Inter Medium"/>
                <a:cs typeface="Inter Medium"/>
              </a:rPr>
              <a:t>their</a:t>
            </a:r>
            <a:r>
              <a:rPr sz="1200" b="0" spc="-25" dirty="0">
                <a:latin typeface="Inter Medium"/>
                <a:cs typeface="Inter Medium"/>
              </a:rPr>
              <a:t> </a:t>
            </a:r>
            <a:r>
              <a:rPr sz="1200" b="0" spc="-10" dirty="0">
                <a:latin typeface="Inter Medium"/>
                <a:cs typeface="Inter Medium"/>
              </a:rPr>
              <a:t>organizations </a:t>
            </a:r>
            <a:r>
              <a:rPr sz="1200" b="0" dirty="0">
                <a:latin typeface="Inter Medium"/>
                <a:cs typeface="Inter Medium"/>
              </a:rPr>
              <a:t>donʼt</a:t>
            </a:r>
            <a:r>
              <a:rPr sz="1200" b="0" spc="-35" dirty="0">
                <a:latin typeface="Inter Medium"/>
                <a:cs typeface="Inter Medium"/>
              </a:rPr>
              <a:t> </a:t>
            </a:r>
            <a:r>
              <a:rPr sz="1200" b="0" dirty="0">
                <a:latin typeface="Inter Medium"/>
                <a:cs typeface="Inter Medium"/>
              </a:rPr>
              <a:t>do</a:t>
            </a:r>
            <a:r>
              <a:rPr sz="1200" b="0" spc="-30" dirty="0">
                <a:latin typeface="Inter Medium"/>
                <a:cs typeface="Inter Medium"/>
              </a:rPr>
              <a:t> </a:t>
            </a:r>
            <a:r>
              <a:rPr sz="1200" b="0" dirty="0">
                <a:latin typeface="Inter Medium"/>
                <a:cs typeface="Inter Medium"/>
              </a:rPr>
              <a:t>enough</a:t>
            </a:r>
            <a:r>
              <a:rPr sz="1200" b="0" spc="-35" dirty="0">
                <a:latin typeface="Inter Medium"/>
                <a:cs typeface="Inter Medium"/>
              </a:rPr>
              <a:t> </a:t>
            </a:r>
            <a:r>
              <a:rPr sz="1200" b="0" dirty="0">
                <a:latin typeface="Inter Medium"/>
                <a:cs typeface="Inter Medium"/>
              </a:rPr>
              <a:t>to</a:t>
            </a:r>
            <a:r>
              <a:rPr sz="1200" b="0" spc="-20" dirty="0">
                <a:latin typeface="Inter Medium"/>
                <a:cs typeface="Inter Medium"/>
              </a:rPr>
              <a:t> </a:t>
            </a:r>
            <a:r>
              <a:rPr sz="1200" b="0" spc="-10" dirty="0">
                <a:solidFill>
                  <a:srgbClr val="E3120B"/>
                </a:solidFill>
                <a:latin typeface="Inter Medium"/>
                <a:cs typeface="Inter Medium"/>
              </a:rPr>
              <a:t>tout</a:t>
            </a:r>
            <a:r>
              <a:rPr sz="1200" b="0" spc="-35" dirty="0">
                <a:solidFill>
                  <a:srgbClr val="E3120B"/>
                </a:solidFill>
                <a:latin typeface="Inter Medium"/>
                <a:cs typeface="Inter Medium"/>
              </a:rPr>
              <a:t> </a:t>
            </a:r>
            <a:r>
              <a:rPr sz="1200" b="0" spc="-10" dirty="0">
                <a:latin typeface="Inter Medium"/>
                <a:cs typeface="Inter Medium"/>
              </a:rPr>
              <a:t>available</a:t>
            </a:r>
            <a:r>
              <a:rPr sz="1200" b="0" spc="-30" dirty="0">
                <a:latin typeface="Inter Medium"/>
                <a:cs typeface="Inter Medium"/>
              </a:rPr>
              <a:t> </a:t>
            </a:r>
            <a:r>
              <a:rPr sz="1200" b="0" spc="-10" dirty="0">
                <a:latin typeface="Inter Medium"/>
                <a:cs typeface="Inter Medium"/>
              </a:rPr>
              <a:t>benefits, </a:t>
            </a:r>
            <a:r>
              <a:rPr sz="1200" b="0" dirty="0">
                <a:solidFill>
                  <a:srgbClr val="E3120B"/>
                </a:solidFill>
                <a:latin typeface="Inter Medium"/>
                <a:cs typeface="Inter Medium"/>
              </a:rPr>
              <a:t>explain</a:t>
            </a:r>
            <a:r>
              <a:rPr sz="1200" b="0" spc="-25" dirty="0">
                <a:solidFill>
                  <a:srgbClr val="E3120B"/>
                </a:solidFill>
                <a:latin typeface="Inter Medium"/>
                <a:cs typeface="Inter Medium"/>
              </a:rPr>
              <a:t> </a:t>
            </a:r>
            <a:r>
              <a:rPr sz="1200" b="0" dirty="0">
                <a:latin typeface="Inter Medium"/>
                <a:cs typeface="Inter Medium"/>
              </a:rPr>
              <a:t>how</a:t>
            </a:r>
            <a:r>
              <a:rPr sz="1200" b="0" spc="-25" dirty="0">
                <a:latin typeface="Inter Medium"/>
                <a:cs typeface="Inter Medium"/>
              </a:rPr>
              <a:t> </a:t>
            </a:r>
            <a:r>
              <a:rPr sz="1200" b="0" dirty="0">
                <a:latin typeface="Inter Medium"/>
                <a:cs typeface="Inter Medium"/>
              </a:rPr>
              <a:t>they</a:t>
            </a:r>
            <a:r>
              <a:rPr sz="1200" b="0" spc="-25" dirty="0">
                <a:latin typeface="Inter Medium"/>
                <a:cs typeface="Inter Medium"/>
              </a:rPr>
              <a:t> </a:t>
            </a:r>
            <a:r>
              <a:rPr sz="1200" b="0" dirty="0">
                <a:latin typeface="Inter Medium"/>
                <a:cs typeface="Inter Medium"/>
              </a:rPr>
              <a:t>work,</a:t>
            </a:r>
            <a:r>
              <a:rPr sz="1200" b="0" spc="-40" dirty="0">
                <a:latin typeface="Inter Medium"/>
                <a:cs typeface="Inter Medium"/>
              </a:rPr>
              <a:t> </a:t>
            </a:r>
            <a:r>
              <a:rPr sz="1200" b="0" dirty="0">
                <a:latin typeface="Inter Medium"/>
                <a:cs typeface="Inter Medium"/>
              </a:rPr>
              <a:t>or</a:t>
            </a:r>
            <a:r>
              <a:rPr sz="1200" b="0" spc="-20" dirty="0">
                <a:latin typeface="Inter Medium"/>
                <a:cs typeface="Inter Medium"/>
              </a:rPr>
              <a:t> </a:t>
            </a:r>
            <a:r>
              <a:rPr sz="1200" b="0" spc="-10" dirty="0">
                <a:solidFill>
                  <a:srgbClr val="E6000D"/>
                </a:solidFill>
                <a:latin typeface="Inter Medium"/>
                <a:cs typeface="Inter Medium"/>
              </a:rPr>
              <a:t>innovate</a:t>
            </a:r>
            <a:r>
              <a:rPr sz="1200" b="0" spc="-25" dirty="0">
                <a:solidFill>
                  <a:srgbClr val="E6000D"/>
                </a:solidFill>
                <a:latin typeface="Inter Medium"/>
                <a:cs typeface="Inter Medium"/>
              </a:rPr>
              <a:t> </a:t>
            </a:r>
            <a:r>
              <a:rPr sz="1200" b="0" dirty="0">
                <a:latin typeface="Inter Medium"/>
                <a:cs typeface="Inter Medium"/>
              </a:rPr>
              <a:t>in</a:t>
            </a:r>
            <a:r>
              <a:rPr sz="1200" b="0" spc="-30" dirty="0">
                <a:latin typeface="Inter Medium"/>
                <a:cs typeface="Inter Medium"/>
              </a:rPr>
              <a:t> </a:t>
            </a:r>
            <a:r>
              <a:rPr sz="1200" b="0" spc="-25" dirty="0">
                <a:latin typeface="Inter Medium"/>
                <a:cs typeface="Inter Medium"/>
              </a:rPr>
              <a:t>how </a:t>
            </a:r>
            <a:r>
              <a:rPr sz="1200" b="0" dirty="0">
                <a:latin typeface="Inter Medium"/>
                <a:cs typeface="Inter Medium"/>
              </a:rPr>
              <a:t>they</a:t>
            </a:r>
            <a:r>
              <a:rPr sz="1200" b="0" spc="-60" dirty="0">
                <a:latin typeface="Inter Medium"/>
                <a:cs typeface="Inter Medium"/>
              </a:rPr>
              <a:t> </a:t>
            </a:r>
            <a:r>
              <a:rPr sz="1200" b="0" dirty="0">
                <a:latin typeface="Inter Medium"/>
                <a:cs typeface="Inter Medium"/>
              </a:rPr>
              <a:t>are</a:t>
            </a:r>
            <a:r>
              <a:rPr sz="1200" b="0" spc="-60" dirty="0">
                <a:latin typeface="Inter Medium"/>
                <a:cs typeface="Inter Medium"/>
              </a:rPr>
              <a:t> </a:t>
            </a:r>
            <a:r>
              <a:rPr sz="1200" b="0" spc="-10" dirty="0">
                <a:latin typeface="Inter Medium"/>
                <a:cs typeface="Inter Medium"/>
              </a:rPr>
              <a:t>provided.</a:t>
            </a:r>
            <a:endParaRPr sz="1200">
              <a:latin typeface="Inter Medium"/>
              <a:cs typeface="Inter Medium"/>
            </a:endParaRPr>
          </a:p>
        </p:txBody>
      </p:sp>
      <p:pic>
        <p:nvPicPr>
          <p:cNvPr id="6" name="object 6"/>
          <p:cNvPicPr/>
          <p:nvPr/>
        </p:nvPicPr>
        <p:blipFill>
          <a:blip r:embed="rId4" cstate="print"/>
          <a:stretch>
            <a:fillRect/>
          </a:stretch>
        </p:blipFill>
        <p:spPr>
          <a:xfrm>
            <a:off x="4719600" y="1823224"/>
            <a:ext cx="3475399" cy="787425"/>
          </a:xfrm>
          <a:prstGeom prst="rect">
            <a:avLst/>
          </a:prstGeom>
        </p:spPr>
      </p:pic>
      <p:pic>
        <p:nvPicPr>
          <p:cNvPr id="7" name="object 7"/>
          <p:cNvPicPr/>
          <p:nvPr/>
        </p:nvPicPr>
        <p:blipFill>
          <a:blip r:embed="rId5" cstate="print"/>
          <a:stretch>
            <a:fillRect/>
          </a:stretch>
        </p:blipFill>
        <p:spPr>
          <a:xfrm>
            <a:off x="1692499" y="3299200"/>
            <a:ext cx="2030924" cy="1421375"/>
          </a:xfrm>
          <a:prstGeom prst="rect">
            <a:avLst/>
          </a:prstGeom>
        </p:spPr>
      </p:pic>
      <p:sp>
        <p:nvSpPr>
          <p:cNvPr id="8" name="object 8"/>
          <p:cNvSpPr/>
          <p:nvPr/>
        </p:nvSpPr>
        <p:spPr>
          <a:xfrm>
            <a:off x="6472449" y="81224"/>
            <a:ext cx="2672080" cy="223520"/>
          </a:xfrm>
          <a:custGeom>
            <a:avLst/>
            <a:gdLst/>
            <a:ahLst/>
            <a:cxnLst/>
            <a:rect l="l" t="t" r="r" b="b"/>
            <a:pathLst>
              <a:path w="2672079" h="223520">
                <a:moveTo>
                  <a:pt x="2671550" y="223199"/>
                </a:moveTo>
                <a:lnTo>
                  <a:pt x="0" y="223199"/>
                </a:lnTo>
                <a:lnTo>
                  <a:pt x="0" y="0"/>
                </a:lnTo>
                <a:lnTo>
                  <a:pt x="2671550" y="0"/>
                </a:lnTo>
                <a:lnTo>
                  <a:pt x="2671550" y="223199"/>
                </a:lnTo>
                <a:close/>
              </a:path>
            </a:pathLst>
          </a:custGeom>
          <a:solidFill>
            <a:srgbClr val="2B739E"/>
          </a:solidFill>
        </p:spPr>
        <p:txBody>
          <a:bodyPr wrap="square" lIns="0" tIns="0" rIns="0" bIns="0" rtlCol="0"/>
          <a:lstStyle/>
          <a:p>
            <a:endParaRPr/>
          </a:p>
        </p:txBody>
      </p:sp>
      <p:sp>
        <p:nvSpPr>
          <p:cNvPr id="9" name="object 9"/>
          <p:cNvSpPr txBox="1">
            <a:spLocks noGrp="1"/>
          </p:cNvSpPr>
          <p:nvPr>
            <p:ph type="title"/>
          </p:nvPr>
        </p:nvSpPr>
        <p:spPr>
          <a:xfrm>
            <a:off x="6647979" y="83541"/>
            <a:ext cx="2395855" cy="197490"/>
          </a:xfrm>
          <a:prstGeom prst="rect">
            <a:avLst/>
          </a:prstGeom>
        </p:spPr>
        <p:txBody>
          <a:bodyPr vert="horz" wrap="square" lIns="0" tIns="12700" rIns="0" bIns="0" rtlCol="0">
            <a:spAutoFit/>
          </a:bodyPr>
          <a:lstStyle/>
          <a:p>
            <a:pPr marL="12700">
              <a:lnSpc>
                <a:spcPct val="100000"/>
              </a:lnSpc>
              <a:spcBef>
                <a:spcPts val="100"/>
              </a:spcBef>
            </a:pPr>
            <a:r>
              <a:rPr sz="1200" spc="-100" dirty="0">
                <a:solidFill>
                  <a:srgbClr val="FFFFFF"/>
                </a:solidFill>
                <a:latin typeface="Inter" panose="02000503000000020004" pitchFamily="2" charset="0"/>
                <a:ea typeface="Inter" panose="02000503000000020004" pitchFamily="2" charset="0"/>
                <a:cs typeface="Tahoma"/>
              </a:rPr>
              <a:t>3.</a:t>
            </a:r>
            <a:r>
              <a:rPr sz="1200" spc="-90" dirty="0">
                <a:solidFill>
                  <a:srgbClr val="FFFFFF"/>
                </a:solidFill>
                <a:latin typeface="Inter" panose="02000503000000020004" pitchFamily="2" charset="0"/>
                <a:ea typeface="Inter" panose="02000503000000020004" pitchFamily="2" charset="0"/>
                <a:cs typeface="Tahoma"/>
              </a:rPr>
              <a:t> </a:t>
            </a:r>
            <a:r>
              <a:rPr sz="1200" spc="-80" dirty="0">
                <a:solidFill>
                  <a:srgbClr val="FFFFFF"/>
                </a:solidFill>
                <a:latin typeface="Inter" panose="02000503000000020004" pitchFamily="2" charset="0"/>
                <a:ea typeface="Inter" panose="02000503000000020004" pitchFamily="2" charset="0"/>
                <a:cs typeface="Tahoma"/>
              </a:rPr>
              <a:t>Bene</a:t>
            </a:r>
            <a:r>
              <a:rPr lang="en-US" sz="1200" spc="-80" dirty="0">
                <a:solidFill>
                  <a:srgbClr val="FFFFFF"/>
                </a:solidFill>
                <a:latin typeface="Inter" panose="02000503000000020004" pitchFamily="2" charset="0"/>
                <a:ea typeface="Inter" panose="02000503000000020004" pitchFamily="2" charset="0"/>
                <a:cs typeface="Tahoma"/>
              </a:rPr>
              <a:t>fi</a:t>
            </a:r>
            <a:r>
              <a:rPr sz="1200" spc="-80" dirty="0">
                <a:solidFill>
                  <a:srgbClr val="FFFFFF"/>
                </a:solidFill>
                <a:latin typeface="Inter" panose="02000503000000020004" pitchFamily="2" charset="0"/>
                <a:ea typeface="Inter" panose="02000503000000020004" pitchFamily="2" charset="0"/>
                <a:cs typeface="Tahoma"/>
              </a:rPr>
              <a:t>ts</a:t>
            </a:r>
            <a:r>
              <a:rPr sz="1200" spc="-85" dirty="0">
                <a:solidFill>
                  <a:srgbClr val="FFFFFF"/>
                </a:solidFill>
                <a:latin typeface="Inter" panose="02000503000000020004" pitchFamily="2" charset="0"/>
                <a:ea typeface="Inter" panose="02000503000000020004" pitchFamily="2" charset="0"/>
                <a:cs typeface="Tahoma"/>
              </a:rPr>
              <a:t> </a:t>
            </a:r>
            <a:r>
              <a:rPr sz="1200" spc="-80" dirty="0">
                <a:solidFill>
                  <a:srgbClr val="FFFFFF"/>
                </a:solidFill>
                <a:latin typeface="Inter" panose="02000503000000020004" pitchFamily="2" charset="0"/>
                <a:ea typeface="Inter" panose="02000503000000020004" pitchFamily="2" charset="0"/>
                <a:cs typeface="Tahoma"/>
              </a:rPr>
              <a:t>don’t</a:t>
            </a:r>
            <a:r>
              <a:rPr sz="1200" spc="-85" dirty="0">
                <a:solidFill>
                  <a:srgbClr val="FFFFFF"/>
                </a:solidFill>
                <a:latin typeface="Inter" panose="02000503000000020004" pitchFamily="2" charset="0"/>
                <a:ea typeface="Inter" panose="02000503000000020004" pitchFamily="2" charset="0"/>
                <a:cs typeface="Tahoma"/>
              </a:rPr>
              <a:t> </a:t>
            </a:r>
            <a:r>
              <a:rPr sz="1200" spc="-100" dirty="0">
                <a:solidFill>
                  <a:srgbClr val="FFFFFF"/>
                </a:solidFill>
                <a:latin typeface="Inter" panose="02000503000000020004" pitchFamily="2" charset="0"/>
                <a:ea typeface="Inter" panose="02000503000000020004" pitchFamily="2" charset="0"/>
                <a:cs typeface="Tahoma"/>
              </a:rPr>
              <a:t>have</a:t>
            </a:r>
            <a:r>
              <a:rPr sz="1200" spc="-95" dirty="0">
                <a:solidFill>
                  <a:srgbClr val="FFFFFF"/>
                </a:solidFill>
                <a:latin typeface="Inter" panose="02000503000000020004" pitchFamily="2" charset="0"/>
                <a:ea typeface="Inter" panose="02000503000000020004" pitchFamily="2" charset="0"/>
                <a:cs typeface="Tahoma"/>
              </a:rPr>
              <a:t> </a:t>
            </a:r>
            <a:r>
              <a:rPr sz="1200" spc="-60" dirty="0">
                <a:solidFill>
                  <a:srgbClr val="FFFFFF"/>
                </a:solidFill>
                <a:latin typeface="Inter" panose="02000503000000020004" pitchFamily="2" charset="0"/>
                <a:ea typeface="Inter" panose="02000503000000020004" pitchFamily="2" charset="0"/>
                <a:cs typeface="Tahoma"/>
              </a:rPr>
              <a:t>to</a:t>
            </a:r>
            <a:r>
              <a:rPr sz="1200" spc="-90" dirty="0">
                <a:solidFill>
                  <a:srgbClr val="FFFFFF"/>
                </a:solidFill>
                <a:latin typeface="Inter" panose="02000503000000020004" pitchFamily="2" charset="0"/>
                <a:ea typeface="Inter" panose="02000503000000020004" pitchFamily="2" charset="0"/>
                <a:cs typeface="Tahoma"/>
              </a:rPr>
              <a:t> be</a:t>
            </a:r>
            <a:r>
              <a:rPr sz="1200" spc="-95" dirty="0">
                <a:solidFill>
                  <a:srgbClr val="FFFFFF"/>
                </a:solidFill>
                <a:latin typeface="Inter" panose="02000503000000020004" pitchFamily="2" charset="0"/>
                <a:ea typeface="Inter" panose="02000503000000020004" pitchFamily="2" charset="0"/>
                <a:cs typeface="Tahoma"/>
              </a:rPr>
              <a:t> </a:t>
            </a:r>
            <a:r>
              <a:rPr sz="1200" spc="-60" dirty="0">
                <a:solidFill>
                  <a:srgbClr val="FFFFFF"/>
                </a:solidFill>
                <a:latin typeface="Inter" panose="02000503000000020004" pitchFamily="2" charset="0"/>
                <a:ea typeface="Inter" panose="02000503000000020004" pitchFamily="2" charset="0"/>
                <a:cs typeface="Tahoma"/>
              </a:rPr>
              <a:t>baf</a:t>
            </a:r>
            <a:r>
              <a:rPr lang="en-US" sz="1200" spc="-60" dirty="0">
                <a:solidFill>
                  <a:srgbClr val="FFFFFF"/>
                </a:solidFill>
                <a:latin typeface="Inter" panose="02000503000000020004" pitchFamily="2" charset="0"/>
                <a:ea typeface="Inter" panose="02000503000000020004" pitchFamily="2" charset="0"/>
                <a:cs typeface="Tahoma"/>
              </a:rPr>
              <a:t>fl</a:t>
            </a:r>
            <a:r>
              <a:rPr sz="1200" spc="-60" dirty="0">
                <a:solidFill>
                  <a:srgbClr val="FFFFFF"/>
                </a:solidFill>
                <a:latin typeface="Inter" panose="02000503000000020004" pitchFamily="2" charset="0"/>
                <a:ea typeface="Inter" panose="02000503000000020004" pitchFamily="2" charset="0"/>
                <a:cs typeface="Tahoma"/>
              </a:rPr>
              <a:t>ing</a:t>
            </a:r>
            <a:endParaRPr sz="1200" dirty="0">
              <a:latin typeface="Inter" panose="02000503000000020004" pitchFamily="2" charset="0"/>
              <a:ea typeface="Inter" panose="02000503000000020004" pitchFamily="2" charset="0"/>
              <a:cs typeface="Tahoma"/>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6472449" y="81224"/>
            <a:ext cx="2672080" cy="223520"/>
          </a:xfrm>
          <a:custGeom>
            <a:avLst/>
            <a:gdLst/>
            <a:ahLst/>
            <a:cxnLst/>
            <a:rect l="l" t="t" r="r" b="b"/>
            <a:pathLst>
              <a:path w="2672079" h="223520">
                <a:moveTo>
                  <a:pt x="2671550" y="223199"/>
                </a:moveTo>
                <a:lnTo>
                  <a:pt x="0" y="223199"/>
                </a:lnTo>
                <a:lnTo>
                  <a:pt x="0" y="0"/>
                </a:lnTo>
                <a:lnTo>
                  <a:pt x="2671550" y="0"/>
                </a:lnTo>
                <a:lnTo>
                  <a:pt x="2671550" y="223199"/>
                </a:lnTo>
                <a:close/>
              </a:path>
            </a:pathLst>
          </a:custGeom>
          <a:solidFill>
            <a:srgbClr val="2B739E"/>
          </a:solidFill>
        </p:spPr>
        <p:txBody>
          <a:bodyPr wrap="square" lIns="0" tIns="0" rIns="0" bIns="0" rtlCol="0"/>
          <a:lstStyle/>
          <a:p>
            <a:endParaRPr/>
          </a:p>
        </p:txBody>
      </p:sp>
      <p:sp>
        <p:nvSpPr>
          <p:cNvPr id="3" name="object 3"/>
          <p:cNvSpPr txBox="1"/>
          <p:nvPr/>
        </p:nvSpPr>
        <p:spPr>
          <a:xfrm>
            <a:off x="6647979" y="83541"/>
            <a:ext cx="2395855" cy="197490"/>
          </a:xfrm>
          <a:prstGeom prst="rect">
            <a:avLst/>
          </a:prstGeom>
        </p:spPr>
        <p:txBody>
          <a:bodyPr vert="horz" wrap="square" lIns="0" tIns="12700" rIns="0" bIns="0" rtlCol="0">
            <a:spAutoFit/>
          </a:bodyPr>
          <a:lstStyle/>
          <a:p>
            <a:pPr marL="12700">
              <a:lnSpc>
                <a:spcPct val="100000"/>
              </a:lnSpc>
              <a:spcBef>
                <a:spcPts val="100"/>
              </a:spcBef>
            </a:pPr>
            <a:r>
              <a:rPr sz="1200" b="1" spc="-100" dirty="0">
                <a:solidFill>
                  <a:srgbClr val="FFFFFF"/>
                </a:solidFill>
                <a:latin typeface="Inter" panose="02000503000000020004" pitchFamily="2" charset="0"/>
                <a:ea typeface="Inter" panose="02000503000000020004" pitchFamily="2" charset="0"/>
                <a:cs typeface="Tahoma"/>
              </a:rPr>
              <a:t>3.</a:t>
            </a:r>
            <a:r>
              <a:rPr sz="1200" b="1" spc="-90" dirty="0">
                <a:solidFill>
                  <a:srgbClr val="FFFFFF"/>
                </a:solidFill>
                <a:latin typeface="Inter" panose="02000503000000020004" pitchFamily="2" charset="0"/>
                <a:ea typeface="Inter" panose="02000503000000020004" pitchFamily="2" charset="0"/>
                <a:cs typeface="Tahoma"/>
              </a:rPr>
              <a:t> </a:t>
            </a:r>
            <a:r>
              <a:rPr sz="1200" b="1" spc="-80" dirty="0">
                <a:solidFill>
                  <a:srgbClr val="FFFFFF"/>
                </a:solidFill>
                <a:latin typeface="Inter" panose="02000503000000020004" pitchFamily="2" charset="0"/>
                <a:ea typeface="Inter" panose="02000503000000020004" pitchFamily="2" charset="0"/>
                <a:cs typeface="Tahoma"/>
              </a:rPr>
              <a:t>Bene</a:t>
            </a:r>
            <a:r>
              <a:rPr lang="en-US" sz="1200" b="1" spc="-80" dirty="0">
                <a:solidFill>
                  <a:srgbClr val="FFFFFF"/>
                </a:solidFill>
                <a:latin typeface="Inter" panose="02000503000000020004" pitchFamily="2" charset="0"/>
                <a:ea typeface="Inter" panose="02000503000000020004" pitchFamily="2" charset="0"/>
                <a:cs typeface="Tahoma"/>
              </a:rPr>
              <a:t>fi</a:t>
            </a:r>
            <a:r>
              <a:rPr sz="1200" b="1" spc="-80" dirty="0">
                <a:solidFill>
                  <a:srgbClr val="FFFFFF"/>
                </a:solidFill>
                <a:latin typeface="Inter" panose="02000503000000020004" pitchFamily="2" charset="0"/>
                <a:ea typeface="Inter" panose="02000503000000020004" pitchFamily="2" charset="0"/>
                <a:cs typeface="Tahoma"/>
              </a:rPr>
              <a:t>ts</a:t>
            </a:r>
            <a:r>
              <a:rPr sz="1200" b="1" spc="-85" dirty="0">
                <a:solidFill>
                  <a:srgbClr val="FFFFFF"/>
                </a:solidFill>
                <a:latin typeface="Inter" panose="02000503000000020004" pitchFamily="2" charset="0"/>
                <a:ea typeface="Inter" panose="02000503000000020004" pitchFamily="2" charset="0"/>
                <a:cs typeface="Tahoma"/>
              </a:rPr>
              <a:t> </a:t>
            </a:r>
            <a:r>
              <a:rPr sz="1200" b="1" spc="-80" dirty="0">
                <a:solidFill>
                  <a:srgbClr val="FFFFFF"/>
                </a:solidFill>
                <a:latin typeface="Inter" panose="02000503000000020004" pitchFamily="2" charset="0"/>
                <a:ea typeface="Inter" panose="02000503000000020004" pitchFamily="2" charset="0"/>
                <a:cs typeface="Tahoma"/>
              </a:rPr>
              <a:t>don’t</a:t>
            </a:r>
            <a:r>
              <a:rPr sz="1200" b="1" spc="-85" dirty="0">
                <a:solidFill>
                  <a:srgbClr val="FFFFFF"/>
                </a:solidFill>
                <a:latin typeface="Inter" panose="02000503000000020004" pitchFamily="2" charset="0"/>
                <a:ea typeface="Inter" panose="02000503000000020004" pitchFamily="2" charset="0"/>
                <a:cs typeface="Tahoma"/>
              </a:rPr>
              <a:t> </a:t>
            </a:r>
            <a:r>
              <a:rPr sz="1200" b="1" spc="-100" dirty="0">
                <a:solidFill>
                  <a:srgbClr val="FFFFFF"/>
                </a:solidFill>
                <a:latin typeface="Inter" panose="02000503000000020004" pitchFamily="2" charset="0"/>
                <a:ea typeface="Inter" panose="02000503000000020004" pitchFamily="2" charset="0"/>
                <a:cs typeface="Tahoma"/>
              </a:rPr>
              <a:t>have</a:t>
            </a:r>
            <a:r>
              <a:rPr sz="1200" b="1" spc="-95" dirty="0">
                <a:solidFill>
                  <a:srgbClr val="FFFFFF"/>
                </a:solidFill>
                <a:latin typeface="Inter" panose="02000503000000020004" pitchFamily="2" charset="0"/>
                <a:ea typeface="Inter" panose="02000503000000020004" pitchFamily="2" charset="0"/>
                <a:cs typeface="Tahoma"/>
              </a:rPr>
              <a:t> </a:t>
            </a:r>
            <a:r>
              <a:rPr sz="1200" b="1" spc="-60" dirty="0">
                <a:solidFill>
                  <a:srgbClr val="FFFFFF"/>
                </a:solidFill>
                <a:latin typeface="Inter" panose="02000503000000020004" pitchFamily="2" charset="0"/>
                <a:ea typeface="Inter" panose="02000503000000020004" pitchFamily="2" charset="0"/>
                <a:cs typeface="Tahoma"/>
              </a:rPr>
              <a:t>to</a:t>
            </a:r>
            <a:r>
              <a:rPr sz="1200" b="1" spc="-90" dirty="0">
                <a:solidFill>
                  <a:srgbClr val="FFFFFF"/>
                </a:solidFill>
                <a:latin typeface="Inter" panose="02000503000000020004" pitchFamily="2" charset="0"/>
                <a:ea typeface="Inter" panose="02000503000000020004" pitchFamily="2" charset="0"/>
                <a:cs typeface="Tahoma"/>
              </a:rPr>
              <a:t> be</a:t>
            </a:r>
            <a:r>
              <a:rPr sz="1200" b="1" spc="-95" dirty="0">
                <a:solidFill>
                  <a:srgbClr val="FFFFFF"/>
                </a:solidFill>
                <a:latin typeface="Inter" panose="02000503000000020004" pitchFamily="2" charset="0"/>
                <a:ea typeface="Inter" panose="02000503000000020004" pitchFamily="2" charset="0"/>
                <a:cs typeface="Tahoma"/>
              </a:rPr>
              <a:t> </a:t>
            </a:r>
            <a:r>
              <a:rPr sz="1200" b="1" spc="-60" dirty="0">
                <a:solidFill>
                  <a:srgbClr val="FFFFFF"/>
                </a:solidFill>
                <a:latin typeface="Inter" panose="02000503000000020004" pitchFamily="2" charset="0"/>
                <a:ea typeface="Inter" panose="02000503000000020004" pitchFamily="2" charset="0"/>
                <a:cs typeface="Tahoma"/>
              </a:rPr>
              <a:t>baf</a:t>
            </a:r>
            <a:r>
              <a:rPr lang="en-US" sz="1200" b="1" spc="-60" dirty="0">
                <a:solidFill>
                  <a:srgbClr val="FFFFFF"/>
                </a:solidFill>
                <a:latin typeface="Inter" panose="02000503000000020004" pitchFamily="2" charset="0"/>
                <a:ea typeface="Inter" panose="02000503000000020004" pitchFamily="2" charset="0"/>
                <a:cs typeface="Tahoma"/>
              </a:rPr>
              <a:t>fl</a:t>
            </a:r>
            <a:r>
              <a:rPr sz="1200" b="1" spc="-60" dirty="0">
                <a:solidFill>
                  <a:srgbClr val="FFFFFF"/>
                </a:solidFill>
                <a:latin typeface="Inter" panose="02000503000000020004" pitchFamily="2" charset="0"/>
                <a:ea typeface="Inter" panose="02000503000000020004" pitchFamily="2" charset="0"/>
                <a:cs typeface="Tahoma"/>
              </a:rPr>
              <a:t>ing</a:t>
            </a:r>
            <a:endParaRPr sz="1200" dirty="0">
              <a:latin typeface="Inter" panose="02000503000000020004" pitchFamily="2" charset="0"/>
              <a:ea typeface="Inter" panose="02000503000000020004" pitchFamily="2" charset="0"/>
              <a:cs typeface="Tahoma"/>
            </a:endParaRPr>
          </a:p>
        </p:txBody>
      </p:sp>
      <p:pic>
        <p:nvPicPr>
          <p:cNvPr id="4" name="object 4"/>
          <p:cNvPicPr/>
          <p:nvPr/>
        </p:nvPicPr>
        <p:blipFill>
          <a:blip r:embed="rId3" cstate="print"/>
          <a:stretch>
            <a:fillRect/>
          </a:stretch>
        </p:blipFill>
        <p:spPr>
          <a:xfrm>
            <a:off x="8397232" y="4550624"/>
            <a:ext cx="746767" cy="377000"/>
          </a:xfrm>
          <a:prstGeom prst="rect">
            <a:avLst/>
          </a:prstGeom>
        </p:spPr>
      </p:pic>
      <p:sp>
        <p:nvSpPr>
          <p:cNvPr id="5" name="object 5"/>
          <p:cNvSpPr txBox="1">
            <a:spLocks noGrp="1"/>
          </p:cNvSpPr>
          <p:nvPr>
            <p:ph type="title"/>
          </p:nvPr>
        </p:nvSpPr>
        <p:spPr>
          <a:prstGeom prst="rect">
            <a:avLst/>
          </a:prstGeom>
        </p:spPr>
        <p:txBody>
          <a:bodyPr vert="horz" wrap="square" lIns="0" tIns="12700" rIns="0" bIns="0" rtlCol="0">
            <a:spAutoFit/>
          </a:bodyPr>
          <a:lstStyle/>
          <a:p>
            <a:pPr marL="24130">
              <a:lnSpc>
                <a:spcPct val="100000"/>
              </a:lnSpc>
              <a:spcBef>
                <a:spcPts val="100"/>
              </a:spcBef>
            </a:pPr>
            <a:r>
              <a:rPr dirty="0"/>
              <a:t>Communication</a:t>
            </a:r>
            <a:r>
              <a:rPr spc="-10" dirty="0"/>
              <a:t> </a:t>
            </a:r>
            <a:r>
              <a:rPr dirty="0"/>
              <a:t>is</a:t>
            </a:r>
            <a:r>
              <a:rPr spc="-5" dirty="0"/>
              <a:t> </a:t>
            </a:r>
            <a:r>
              <a:rPr dirty="0"/>
              <a:t>lacking</a:t>
            </a:r>
            <a:r>
              <a:rPr spc="-10" dirty="0"/>
              <a:t> </a:t>
            </a:r>
            <a:r>
              <a:rPr dirty="0"/>
              <a:t>in</a:t>
            </a:r>
            <a:r>
              <a:rPr spc="-5" dirty="0"/>
              <a:t> </a:t>
            </a:r>
            <a:r>
              <a:rPr dirty="0"/>
              <a:t>both</a:t>
            </a:r>
            <a:r>
              <a:rPr spc="-10" dirty="0"/>
              <a:t> directions</a:t>
            </a:r>
          </a:p>
        </p:txBody>
      </p:sp>
      <p:sp>
        <p:nvSpPr>
          <p:cNvPr id="6" name="object 6"/>
          <p:cNvSpPr txBox="1"/>
          <p:nvPr/>
        </p:nvSpPr>
        <p:spPr>
          <a:xfrm>
            <a:off x="2715825" y="1502627"/>
            <a:ext cx="2769870" cy="481330"/>
          </a:xfrm>
          <a:prstGeom prst="rect">
            <a:avLst/>
          </a:prstGeom>
        </p:spPr>
        <p:txBody>
          <a:bodyPr vert="horz" wrap="square" lIns="0" tIns="12700" rIns="0" bIns="0" rtlCol="0">
            <a:spAutoFit/>
          </a:bodyPr>
          <a:lstStyle/>
          <a:p>
            <a:pPr marL="12700" marR="5080">
              <a:lnSpc>
                <a:spcPct val="114999"/>
              </a:lnSpc>
              <a:spcBef>
                <a:spcPts val="100"/>
              </a:spcBef>
            </a:pPr>
            <a:r>
              <a:rPr sz="1300" b="0" dirty="0">
                <a:latin typeface="Inter Medium"/>
                <a:cs typeface="Inter Medium"/>
              </a:rPr>
              <a:t>say</a:t>
            </a:r>
            <a:r>
              <a:rPr sz="1300" b="0" spc="-10" dirty="0">
                <a:latin typeface="Inter Medium"/>
                <a:cs typeface="Inter Medium"/>
              </a:rPr>
              <a:t> </a:t>
            </a:r>
            <a:r>
              <a:rPr sz="1300" b="0" dirty="0">
                <a:latin typeface="Inter Medium"/>
                <a:cs typeface="Inter Medium"/>
              </a:rPr>
              <a:t>employersʼ</a:t>
            </a:r>
            <a:r>
              <a:rPr sz="1300" b="0" spc="-5" dirty="0">
                <a:latin typeface="Inter Medium"/>
                <a:cs typeface="Inter Medium"/>
              </a:rPr>
              <a:t> </a:t>
            </a:r>
            <a:r>
              <a:rPr sz="1300" b="0" spc="-10" dirty="0">
                <a:latin typeface="Inter Medium"/>
                <a:cs typeface="Inter Medium"/>
              </a:rPr>
              <a:t>communication about</a:t>
            </a:r>
            <a:r>
              <a:rPr sz="1300" b="0" spc="-25" dirty="0">
                <a:latin typeface="Inter Medium"/>
                <a:cs typeface="Inter Medium"/>
              </a:rPr>
              <a:t> </a:t>
            </a:r>
            <a:r>
              <a:rPr sz="1300" b="0" spc="-10" dirty="0">
                <a:latin typeface="Inter Medium"/>
                <a:cs typeface="Inter Medium"/>
              </a:rPr>
              <a:t>benefits</a:t>
            </a:r>
            <a:r>
              <a:rPr sz="1300" b="0" spc="-25" dirty="0">
                <a:latin typeface="Inter Medium"/>
                <a:cs typeface="Inter Medium"/>
              </a:rPr>
              <a:t> </a:t>
            </a:r>
            <a:r>
              <a:rPr sz="1300" b="0" dirty="0">
                <a:latin typeface="Inter Medium"/>
                <a:cs typeface="Inter Medium"/>
              </a:rPr>
              <a:t>needs</a:t>
            </a:r>
            <a:r>
              <a:rPr sz="1300" b="0" spc="-25" dirty="0">
                <a:latin typeface="Inter Medium"/>
                <a:cs typeface="Inter Medium"/>
              </a:rPr>
              <a:t> </a:t>
            </a:r>
            <a:r>
              <a:rPr sz="1300" b="0" spc="-10" dirty="0">
                <a:latin typeface="Inter Medium"/>
                <a:cs typeface="Inter Medium"/>
              </a:rPr>
              <a:t>improvement</a:t>
            </a:r>
            <a:endParaRPr sz="1300">
              <a:latin typeface="Inter Medium"/>
              <a:cs typeface="Inter Medium"/>
            </a:endParaRPr>
          </a:p>
        </p:txBody>
      </p:sp>
      <p:sp>
        <p:nvSpPr>
          <p:cNvPr id="7" name="object 7"/>
          <p:cNvSpPr txBox="1"/>
          <p:nvPr/>
        </p:nvSpPr>
        <p:spPr>
          <a:xfrm>
            <a:off x="5175375" y="3922971"/>
            <a:ext cx="3028315" cy="421640"/>
          </a:xfrm>
          <a:prstGeom prst="rect">
            <a:avLst/>
          </a:prstGeom>
        </p:spPr>
        <p:txBody>
          <a:bodyPr vert="horz" wrap="square" lIns="0" tIns="12700" rIns="0" bIns="0" rtlCol="0">
            <a:spAutoFit/>
          </a:bodyPr>
          <a:lstStyle/>
          <a:p>
            <a:pPr marL="12700" marR="5080">
              <a:lnSpc>
                <a:spcPct val="100000"/>
              </a:lnSpc>
              <a:spcBef>
                <a:spcPts val="100"/>
              </a:spcBef>
            </a:pPr>
            <a:r>
              <a:rPr sz="1300" b="0" dirty="0">
                <a:latin typeface="Inter Medium"/>
                <a:cs typeface="Inter Medium"/>
              </a:rPr>
              <a:t>say</a:t>
            </a:r>
            <a:r>
              <a:rPr sz="1300" b="0" spc="-30" dirty="0">
                <a:latin typeface="Inter Medium"/>
                <a:cs typeface="Inter Medium"/>
              </a:rPr>
              <a:t> </a:t>
            </a:r>
            <a:r>
              <a:rPr sz="1300" b="0" dirty="0">
                <a:latin typeface="Inter Medium"/>
                <a:cs typeface="Inter Medium"/>
              </a:rPr>
              <a:t>workers</a:t>
            </a:r>
            <a:r>
              <a:rPr sz="1300" b="0" spc="-30" dirty="0">
                <a:latin typeface="Inter Medium"/>
                <a:cs typeface="Inter Medium"/>
              </a:rPr>
              <a:t> </a:t>
            </a:r>
            <a:r>
              <a:rPr sz="1300" b="0" dirty="0">
                <a:latin typeface="Inter Medium"/>
                <a:cs typeface="Inter Medium"/>
              </a:rPr>
              <a:t>need</a:t>
            </a:r>
            <a:r>
              <a:rPr sz="1300" b="0" spc="-30" dirty="0">
                <a:latin typeface="Inter Medium"/>
                <a:cs typeface="Inter Medium"/>
              </a:rPr>
              <a:t> </a:t>
            </a:r>
            <a:r>
              <a:rPr sz="1300" b="0" spc="-20" dirty="0">
                <a:latin typeface="Inter Medium"/>
                <a:cs typeface="Inter Medium"/>
              </a:rPr>
              <a:t>better</a:t>
            </a:r>
            <a:r>
              <a:rPr sz="1300" b="0" spc="-30" dirty="0">
                <a:latin typeface="Inter Medium"/>
                <a:cs typeface="Inter Medium"/>
              </a:rPr>
              <a:t> </a:t>
            </a:r>
            <a:r>
              <a:rPr sz="1300" b="0" spc="-10" dirty="0">
                <a:latin typeface="Inter Medium"/>
                <a:cs typeface="Inter Medium"/>
              </a:rPr>
              <a:t>opportunities </a:t>
            </a:r>
            <a:r>
              <a:rPr sz="1300" b="0" dirty="0">
                <a:latin typeface="Inter Medium"/>
                <a:cs typeface="Inter Medium"/>
              </a:rPr>
              <a:t>to</a:t>
            </a:r>
            <a:r>
              <a:rPr sz="1300" b="0" spc="-75" dirty="0">
                <a:latin typeface="Inter Medium"/>
                <a:cs typeface="Inter Medium"/>
              </a:rPr>
              <a:t> </a:t>
            </a:r>
            <a:r>
              <a:rPr sz="1300" b="0" dirty="0">
                <a:latin typeface="Inter Medium"/>
                <a:cs typeface="Inter Medium"/>
              </a:rPr>
              <a:t>provide</a:t>
            </a:r>
            <a:r>
              <a:rPr sz="1300" b="0" spc="-75" dirty="0">
                <a:latin typeface="Inter Medium"/>
                <a:cs typeface="Inter Medium"/>
              </a:rPr>
              <a:t> </a:t>
            </a:r>
            <a:r>
              <a:rPr sz="1300" b="0" dirty="0">
                <a:latin typeface="Inter Medium"/>
                <a:cs typeface="Inter Medium"/>
              </a:rPr>
              <a:t>feedback</a:t>
            </a:r>
            <a:r>
              <a:rPr sz="1300" b="0" spc="-70" dirty="0">
                <a:latin typeface="Inter Medium"/>
                <a:cs typeface="Inter Medium"/>
              </a:rPr>
              <a:t> </a:t>
            </a:r>
            <a:r>
              <a:rPr sz="1300" b="0" dirty="0">
                <a:latin typeface="Inter Medium"/>
                <a:cs typeface="Inter Medium"/>
              </a:rPr>
              <a:t>to</a:t>
            </a:r>
            <a:r>
              <a:rPr sz="1300" b="0" spc="-75" dirty="0">
                <a:latin typeface="Inter Medium"/>
                <a:cs typeface="Inter Medium"/>
              </a:rPr>
              <a:t> </a:t>
            </a:r>
            <a:r>
              <a:rPr sz="1300" b="0" spc="-10" dirty="0">
                <a:latin typeface="Inter Medium"/>
                <a:cs typeface="Inter Medium"/>
              </a:rPr>
              <a:t>employers</a:t>
            </a:r>
            <a:endParaRPr sz="1300">
              <a:latin typeface="Inter Medium"/>
              <a:cs typeface="Inter Medium"/>
            </a:endParaRPr>
          </a:p>
        </p:txBody>
      </p:sp>
      <p:sp>
        <p:nvSpPr>
          <p:cNvPr id="8" name="object 8"/>
          <p:cNvSpPr/>
          <p:nvPr/>
        </p:nvSpPr>
        <p:spPr>
          <a:xfrm>
            <a:off x="1110875" y="1271175"/>
            <a:ext cx="1429385" cy="1398270"/>
          </a:xfrm>
          <a:custGeom>
            <a:avLst/>
            <a:gdLst/>
            <a:ahLst/>
            <a:cxnLst/>
            <a:rect l="l" t="t" r="r" b="b"/>
            <a:pathLst>
              <a:path w="1429385" h="1398270">
                <a:moveTo>
                  <a:pt x="714449" y="1397699"/>
                </a:moveTo>
                <a:lnTo>
                  <a:pt x="665534" y="1396087"/>
                </a:lnTo>
                <a:lnTo>
                  <a:pt x="617503" y="1391320"/>
                </a:lnTo>
                <a:lnTo>
                  <a:pt x="570463" y="1383501"/>
                </a:lnTo>
                <a:lnTo>
                  <a:pt x="524520" y="1372736"/>
                </a:lnTo>
                <a:lnTo>
                  <a:pt x="479782" y="1359128"/>
                </a:lnTo>
                <a:lnTo>
                  <a:pt x="436353" y="1342780"/>
                </a:lnTo>
                <a:lnTo>
                  <a:pt x="394342" y="1323798"/>
                </a:lnTo>
                <a:lnTo>
                  <a:pt x="353853" y="1302286"/>
                </a:lnTo>
                <a:lnTo>
                  <a:pt x="314994" y="1278347"/>
                </a:lnTo>
                <a:lnTo>
                  <a:pt x="277870" y="1252085"/>
                </a:lnTo>
                <a:lnTo>
                  <a:pt x="242589" y="1223605"/>
                </a:lnTo>
                <a:lnTo>
                  <a:pt x="209257" y="1193011"/>
                </a:lnTo>
                <a:lnTo>
                  <a:pt x="177980" y="1160407"/>
                </a:lnTo>
                <a:lnTo>
                  <a:pt x="148864" y="1125896"/>
                </a:lnTo>
                <a:lnTo>
                  <a:pt x="122016" y="1089583"/>
                </a:lnTo>
                <a:lnTo>
                  <a:pt x="97543" y="1051572"/>
                </a:lnTo>
                <a:lnTo>
                  <a:pt x="75550" y="1011968"/>
                </a:lnTo>
                <a:lnTo>
                  <a:pt x="56145" y="970873"/>
                </a:lnTo>
                <a:lnTo>
                  <a:pt x="39432" y="928393"/>
                </a:lnTo>
                <a:lnTo>
                  <a:pt x="25520" y="884631"/>
                </a:lnTo>
                <a:lnTo>
                  <a:pt x="14515" y="839692"/>
                </a:lnTo>
                <a:lnTo>
                  <a:pt x="6522" y="793679"/>
                </a:lnTo>
                <a:lnTo>
                  <a:pt x="1648" y="746697"/>
                </a:lnTo>
                <a:lnTo>
                  <a:pt x="0" y="698849"/>
                </a:lnTo>
                <a:lnTo>
                  <a:pt x="1648" y="651002"/>
                </a:lnTo>
                <a:lnTo>
                  <a:pt x="6522" y="604020"/>
                </a:lnTo>
                <a:lnTo>
                  <a:pt x="14515" y="558007"/>
                </a:lnTo>
                <a:lnTo>
                  <a:pt x="25520" y="513067"/>
                </a:lnTo>
                <a:lnTo>
                  <a:pt x="39432" y="469306"/>
                </a:lnTo>
                <a:lnTo>
                  <a:pt x="56145" y="426826"/>
                </a:lnTo>
                <a:lnTo>
                  <a:pt x="75550" y="385731"/>
                </a:lnTo>
                <a:lnTo>
                  <a:pt x="97543" y="346127"/>
                </a:lnTo>
                <a:lnTo>
                  <a:pt x="122016" y="308116"/>
                </a:lnTo>
                <a:lnTo>
                  <a:pt x="148864" y="271803"/>
                </a:lnTo>
                <a:lnTo>
                  <a:pt x="177980" y="237292"/>
                </a:lnTo>
                <a:lnTo>
                  <a:pt x="209257" y="204688"/>
                </a:lnTo>
                <a:lnTo>
                  <a:pt x="242589" y="174094"/>
                </a:lnTo>
                <a:lnTo>
                  <a:pt x="277870" y="145614"/>
                </a:lnTo>
                <a:lnTo>
                  <a:pt x="314994" y="119352"/>
                </a:lnTo>
                <a:lnTo>
                  <a:pt x="353853" y="95413"/>
                </a:lnTo>
                <a:lnTo>
                  <a:pt x="394342" y="73900"/>
                </a:lnTo>
                <a:lnTo>
                  <a:pt x="436353" y="54919"/>
                </a:lnTo>
                <a:lnTo>
                  <a:pt x="479782" y="38571"/>
                </a:lnTo>
                <a:lnTo>
                  <a:pt x="524520" y="24963"/>
                </a:lnTo>
                <a:lnTo>
                  <a:pt x="570463" y="14198"/>
                </a:lnTo>
                <a:lnTo>
                  <a:pt x="617503" y="6379"/>
                </a:lnTo>
                <a:lnTo>
                  <a:pt x="665534" y="1612"/>
                </a:lnTo>
                <a:lnTo>
                  <a:pt x="714449" y="0"/>
                </a:lnTo>
                <a:lnTo>
                  <a:pt x="765904" y="1813"/>
                </a:lnTo>
                <a:lnTo>
                  <a:pt x="816794" y="7204"/>
                </a:lnTo>
                <a:lnTo>
                  <a:pt x="866939" y="16100"/>
                </a:lnTo>
                <a:lnTo>
                  <a:pt x="916158" y="28429"/>
                </a:lnTo>
                <a:lnTo>
                  <a:pt x="964272" y="44116"/>
                </a:lnTo>
                <a:lnTo>
                  <a:pt x="1011099" y="63089"/>
                </a:lnTo>
                <a:lnTo>
                  <a:pt x="1056461" y="85275"/>
                </a:lnTo>
                <a:lnTo>
                  <a:pt x="1100176" y="110601"/>
                </a:lnTo>
                <a:lnTo>
                  <a:pt x="1142065" y="138994"/>
                </a:lnTo>
                <a:lnTo>
                  <a:pt x="1181947" y="170380"/>
                </a:lnTo>
                <a:lnTo>
                  <a:pt x="1219642" y="204688"/>
                </a:lnTo>
                <a:lnTo>
                  <a:pt x="1254715" y="241560"/>
                </a:lnTo>
                <a:lnTo>
                  <a:pt x="1286802" y="280571"/>
                </a:lnTo>
                <a:lnTo>
                  <a:pt x="1315829" y="321545"/>
                </a:lnTo>
                <a:lnTo>
                  <a:pt x="1341720" y="364306"/>
                </a:lnTo>
                <a:lnTo>
                  <a:pt x="1364402" y="408677"/>
                </a:lnTo>
                <a:lnTo>
                  <a:pt x="1383798" y="454482"/>
                </a:lnTo>
                <a:lnTo>
                  <a:pt x="1399836" y="501545"/>
                </a:lnTo>
                <a:lnTo>
                  <a:pt x="1412439" y="549690"/>
                </a:lnTo>
                <a:lnTo>
                  <a:pt x="1421534" y="598739"/>
                </a:lnTo>
                <a:lnTo>
                  <a:pt x="1427046" y="648518"/>
                </a:lnTo>
                <a:lnTo>
                  <a:pt x="1428899" y="698849"/>
                </a:lnTo>
                <a:lnTo>
                  <a:pt x="1427251" y="746697"/>
                </a:lnTo>
                <a:lnTo>
                  <a:pt x="1422377" y="793679"/>
                </a:lnTo>
                <a:lnTo>
                  <a:pt x="1414384" y="839692"/>
                </a:lnTo>
                <a:lnTo>
                  <a:pt x="1403379" y="884631"/>
                </a:lnTo>
                <a:lnTo>
                  <a:pt x="1389467" y="928393"/>
                </a:lnTo>
                <a:lnTo>
                  <a:pt x="1372754" y="970873"/>
                </a:lnTo>
                <a:lnTo>
                  <a:pt x="1353349" y="1011968"/>
                </a:lnTo>
                <a:lnTo>
                  <a:pt x="1331356" y="1051572"/>
                </a:lnTo>
                <a:lnTo>
                  <a:pt x="1306883" y="1089583"/>
                </a:lnTo>
                <a:lnTo>
                  <a:pt x="1280035" y="1125896"/>
                </a:lnTo>
                <a:lnTo>
                  <a:pt x="1250919" y="1160407"/>
                </a:lnTo>
                <a:lnTo>
                  <a:pt x="1219642" y="1193011"/>
                </a:lnTo>
                <a:lnTo>
                  <a:pt x="1186310" y="1223605"/>
                </a:lnTo>
                <a:lnTo>
                  <a:pt x="1151029" y="1252085"/>
                </a:lnTo>
                <a:lnTo>
                  <a:pt x="1113905" y="1278347"/>
                </a:lnTo>
                <a:lnTo>
                  <a:pt x="1075046" y="1302286"/>
                </a:lnTo>
                <a:lnTo>
                  <a:pt x="1034557" y="1323798"/>
                </a:lnTo>
                <a:lnTo>
                  <a:pt x="992546" y="1342780"/>
                </a:lnTo>
                <a:lnTo>
                  <a:pt x="949117" y="1359128"/>
                </a:lnTo>
                <a:lnTo>
                  <a:pt x="904379" y="1372736"/>
                </a:lnTo>
                <a:lnTo>
                  <a:pt x="858436" y="1383501"/>
                </a:lnTo>
                <a:lnTo>
                  <a:pt x="811396" y="1391320"/>
                </a:lnTo>
                <a:lnTo>
                  <a:pt x="763365" y="1396087"/>
                </a:lnTo>
                <a:lnTo>
                  <a:pt x="714449" y="1397699"/>
                </a:lnTo>
                <a:close/>
              </a:path>
            </a:pathLst>
          </a:custGeom>
          <a:solidFill>
            <a:srgbClr val="F9791F"/>
          </a:solidFill>
        </p:spPr>
        <p:txBody>
          <a:bodyPr wrap="square" lIns="0" tIns="0" rIns="0" bIns="0" rtlCol="0"/>
          <a:lstStyle/>
          <a:p>
            <a:endParaRPr/>
          </a:p>
        </p:txBody>
      </p:sp>
      <p:sp>
        <p:nvSpPr>
          <p:cNvPr id="9" name="object 9"/>
          <p:cNvSpPr txBox="1"/>
          <p:nvPr/>
        </p:nvSpPr>
        <p:spPr>
          <a:xfrm>
            <a:off x="1395852" y="1622530"/>
            <a:ext cx="859155" cy="635000"/>
          </a:xfrm>
          <a:prstGeom prst="rect">
            <a:avLst/>
          </a:prstGeom>
        </p:spPr>
        <p:txBody>
          <a:bodyPr vert="horz" wrap="square" lIns="0" tIns="12700" rIns="0" bIns="0" rtlCol="0">
            <a:spAutoFit/>
          </a:bodyPr>
          <a:lstStyle/>
          <a:p>
            <a:pPr marL="12700">
              <a:lnSpc>
                <a:spcPct val="100000"/>
              </a:lnSpc>
              <a:spcBef>
                <a:spcPts val="100"/>
              </a:spcBef>
            </a:pPr>
            <a:r>
              <a:rPr sz="4000" b="1" spc="-25" dirty="0">
                <a:solidFill>
                  <a:srgbClr val="FFFFFF"/>
                </a:solidFill>
                <a:latin typeface="Archivo Narrow"/>
                <a:cs typeface="Archivo Narrow"/>
              </a:rPr>
              <a:t>60%</a:t>
            </a:r>
            <a:endParaRPr sz="4000">
              <a:latin typeface="Archivo Narrow"/>
              <a:cs typeface="Archivo Narrow"/>
            </a:endParaRPr>
          </a:p>
        </p:txBody>
      </p:sp>
      <p:pic>
        <p:nvPicPr>
          <p:cNvPr id="10" name="object 10"/>
          <p:cNvPicPr/>
          <p:nvPr/>
        </p:nvPicPr>
        <p:blipFill>
          <a:blip r:embed="rId4" cstate="print"/>
          <a:stretch>
            <a:fillRect/>
          </a:stretch>
        </p:blipFill>
        <p:spPr>
          <a:xfrm>
            <a:off x="2539775" y="3367475"/>
            <a:ext cx="2188142" cy="1108199"/>
          </a:xfrm>
          <a:prstGeom prst="rect">
            <a:avLst/>
          </a:prstGeom>
        </p:spPr>
      </p:pic>
      <p:pic>
        <p:nvPicPr>
          <p:cNvPr id="11" name="object 11"/>
          <p:cNvPicPr/>
          <p:nvPr/>
        </p:nvPicPr>
        <p:blipFill>
          <a:blip r:embed="rId5" cstate="print"/>
          <a:stretch>
            <a:fillRect/>
          </a:stretch>
        </p:blipFill>
        <p:spPr>
          <a:xfrm>
            <a:off x="5650679" y="1571825"/>
            <a:ext cx="2188141" cy="1108200"/>
          </a:xfrm>
          <a:prstGeom prst="rect">
            <a:avLst/>
          </a:prstGeom>
        </p:spPr>
      </p:pic>
      <p:sp>
        <p:nvSpPr>
          <p:cNvPr id="12" name="object 12"/>
          <p:cNvSpPr txBox="1"/>
          <p:nvPr/>
        </p:nvSpPr>
        <p:spPr>
          <a:xfrm>
            <a:off x="5163599" y="3355079"/>
            <a:ext cx="859155" cy="635000"/>
          </a:xfrm>
          <a:prstGeom prst="rect">
            <a:avLst/>
          </a:prstGeom>
        </p:spPr>
        <p:txBody>
          <a:bodyPr vert="horz" wrap="square" lIns="0" tIns="12700" rIns="0" bIns="0" rtlCol="0">
            <a:spAutoFit/>
          </a:bodyPr>
          <a:lstStyle/>
          <a:p>
            <a:pPr marL="12700">
              <a:lnSpc>
                <a:spcPct val="100000"/>
              </a:lnSpc>
              <a:spcBef>
                <a:spcPts val="100"/>
              </a:spcBef>
            </a:pPr>
            <a:r>
              <a:rPr sz="4000" b="1" spc="-25" dirty="0">
                <a:solidFill>
                  <a:srgbClr val="F9791F"/>
                </a:solidFill>
                <a:latin typeface="Archivo Narrow"/>
                <a:cs typeface="Archivo Narrow"/>
              </a:rPr>
              <a:t>70%</a:t>
            </a:r>
            <a:endParaRPr sz="4000">
              <a:latin typeface="Archivo Narrow"/>
              <a:cs typeface="Archivo Narrow"/>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8397232" y="4550624"/>
            <a:ext cx="746767" cy="377000"/>
          </a:xfrm>
          <a:prstGeom prst="rect">
            <a:avLst/>
          </a:prstGeom>
        </p:spPr>
      </p:pic>
      <p:sp>
        <p:nvSpPr>
          <p:cNvPr id="3" name="object 3"/>
          <p:cNvSpPr txBox="1">
            <a:spLocks noGrp="1"/>
          </p:cNvSpPr>
          <p:nvPr>
            <p:ph type="title"/>
          </p:nvPr>
        </p:nvSpPr>
        <p:spPr>
          <a:xfrm>
            <a:off x="555400" y="436550"/>
            <a:ext cx="4221480" cy="787400"/>
          </a:xfrm>
          <a:prstGeom prst="rect">
            <a:avLst/>
          </a:prstGeom>
        </p:spPr>
        <p:txBody>
          <a:bodyPr vert="horz" wrap="square" lIns="0" tIns="12700" rIns="0" bIns="0" rtlCol="0">
            <a:spAutoFit/>
          </a:bodyPr>
          <a:lstStyle/>
          <a:p>
            <a:pPr marL="12700" marR="5080">
              <a:lnSpc>
                <a:spcPct val="100000"/>
              </a:lnSpc>
              <a:spcBef>
                <a:spcPts val="100"/>
              </a:spcBef>
            </a:pPr>
            <a:r>
              <a:rPr dirty="0"/>
              <a:t>Poor</a:t>
            </a:r>
            <a:r>
              <a:rPr spc="-10" dirty="0"/>
              <a:t> implementation</a:t>
            </a:r>
            <a:r>
              <a:rPr spc="-5" dirty="0"/>
              <a:t> </a:t>
            </a:r>
            <a:r>
              <a:rPr spc="-10" dirty="0"/>
              <a:t>discourages </a:t>
            </a:r>
            <a:r>
              <a:rPr dirty="0"/>
              <a:t>employees</a:t>
            </a:r>
            <a:r>
              <a:rPr spc="-20" dirty="0"/>
              <a:t> </a:t>
            </a:r>
            <a:r>
              <a:rPr dirty="0"/>
              <a:t>from</a:t>
            </a:r>
            <a:r>
              <a:rPr spc="-15" dirty="0"/>
              <a:t> </a:t>
            </a:r>
            <a:r>
              <a:rPr dirty="0"/>
              <a:t>using</a:t>
            </a:r>
            <a:r>
              <a:rPr spc="-15" dirty="0"/>
              <a:t> </a:t>
            </a:r>
            <a:r>
              <a:rPr spc="-10" dirty="0"/>
              <a:t>beneﬁts</a:t>
            </a:r>
          </a:p>
        </p:txBody>
      </p:sp>
      <p:pic>
        <p:nvPicPr>
          <p:cNvPr id="4" name="object 4"/>
          <p:cNvPicPr/>
          <p:nvPr/>
        </p:nvPicPr>
        <p:blipFill>
          <a:blip r:embed="rId4" cstate="print"/>
          <a:stretch>
            <a:fillRect/>
          </a:stretch>
        </p:blipFill>
        <p:spPr>
          <a:xfrm>
            <a:off x="5625000" y="1512950"/>
            <a:ext cx="3271649" cy="2390824"/>
          </a:xfrm>
          <a:prstGeom prst="rect">
            <a:avLst/>
          </a:prstGeom>
        </p:spPr>
      </p:pic>
      <p:sp>
        <p:nvSpPr>
          <p:cNvPr id="5" name="object 5"/>
          <p:cNvSpPr txBox="1"/>
          <p:nvPr/>
        </p:nvSpPr>
        <p:spPr>
          <a:xfrm>
            <a:off x="2150725" y="1953433"/>
            <a:ext cx="2938145" cy="762000"/>
          </a:xfrm>
          <a:prstGeom prst="rect">
            <a:avLst/>
          </a:prstGeom>
        </p:spPr>
        <p:txBody>
          <a:bodyPr vert="horz" wrap="square" lIns="0" tIns="12700" rIns="0" bIns="0" rtlCol="0">
            <a:spAutoFit/>
          </a:bodyPr>
          <a:lstStyle/>
          <a:p>
            <a:pPr marL="12700" marR="5080">
              <a:lnSpc>
                <a:spcPct val="114999"/>
              </a:lnSpc>
              <a:spcBef>
                <a:spcPts val="100"/>
              </a:spcBef>
            </a:pPr>
            <a:r>
              <a:rPr sz="1400" dirty="0">
                <a:latin typeface="Inter"/>
                <a:cs typeface="Inter"/>
              </a:rPr>
              <a:t>of</a:t>
            </a:r>
            <a:r>
              <a:rPr sz="1400" spc="-50" dirty="0">
                <a:latin typeface="Inter"/>
                <a:cs typeface="Inter"/>
              </a:rPr>
              <a:t> </a:t>
            </a:r>
            <a:r>
              <a:rPr sz="1400" dirty="0">
                <a:latin typeface="Inter"/>
                <a:cs typeface="Inter"/>
              </a:rPr>
              <a:t>workers</a:t>
            </a:r>
            <a:r>
              <a:rPr sz="1400" spc="-50" dirty="0">
                <a:latin typeface="Inter"/>
                <a:cs typeface="Inter"/>
              </a:rPr>
              <a:t> </a:t>
            </a:r>
            <a:r>
              <a:rPr sz="1400" dirty="0">
                <a:latin typeface="Inter"/>
                <a:cs typeface="Inter"/>
              </a:rPr>
              <a:t>feel</a:t>
            </a:r>
            <a:r>
              <a:rPr sz="1400" spc="-45" dirty="0">
                <a:latin typeface="Inter"/>
                <a:cs typeface="Inter"/>
              </a:rPr>
              <a:t> </a:t>
            </a:r>
            <a:r>
              <a:rPr sz="1400" dirty="0">
                <a:latin typeface="Inter"/>
                <a:cs typeface="Inter"/>
              </a:rPr>
              <a:t>their</a:t>
            </a:r>
            <a:r>
              <a:rPr sz="1400" spc="-45" dirty="0">
                <a:latin typeface="Inter"/>
                <a:cs typeface="Inter"/>
              </a:rPr>
              <a:t> </a:t>
            </a:r>
            <a:r>
              <a:rPr sz="1400" b="1" spc="-10" dirty="0">
                <a:solidFill>
                  <a:srgbClr val="E3120B"/>
                </a:solidFill>
                <a:latin typeface="Inter"/>
                <a:cs typeface="Inter"/>
              </a:rPr>
              <a:t>company </a:t>
            </a:r>
            <a:r>
              <a:rPr sz="1400" b="1" dirty="0">
                <a:solidFill>
                  <a:srgbClr val="E3120B"/>
                </a:solidFill>
                <a:latin typeface="Inter"/>
                <a:cs typeface="Inter"/>
              </a:rPr>
              <a:t>culture</a:t>
            </a:r>
            <a:r>
              <a:rPr sz="1400" b="1" spc="5" dirty="0">
                <a:solidFill>
                  <a:srgbClr val="E3120B"/>
                </a:solidFill>
                <a:latin typeface="Inter"/>
                <a:cs typeface="Inter"/>
              </a:rPr>
              <a:t> </a:t>
            </a:r>
            <a:r>
              <a:rPr sz="1400" dirty="0">
                <a:latin typeface="Inter"/>
                <a:cs typeface="Inter"/>
              </a:rPr>
              <a:t>does</a:t>
            </a:r>
            <a:r>
              <a:rPr sz="1400" spc="-70" dirty="0">
                <a:latin typeface="Inter"/>
                <a:cs typeface="Inter"/>
              </a:rPr>
              <a:t> </a:t>
            </a:r>
            <a:r>
              <a:rPr sz="1400" dirty="0">
                <a:latin typeface="Inter"/>
                <a:cs typeface="Inter"/>
              </a:rPr>
              <a:t>not</a:t>
            </a:r>
            <a:r>
              <a:rPr sz="1400" spc="-65" dirty="0">
                <a:latin typeface="Inter"/>
                <a:cs typeface="Inter"/>
              </a:rPr>
              <a:t> </a:t>
            </a:r>
            <a:r>
              <a:rPr sz="1400" dirty="0">
                <a:latin typeface="Inter"/>
                <a:cs typeface="Inter"/>
              </a:rPr>
              <a:t>encourage</a:t>
            </a:r>
            <a:r>
              <a:rPr sz="1400" spc="-70" dirty="0">
                <a:latin typeface="Inter"/>
                <a:cs typeface="Inter"/>
              </a:rPr>
              <a:t> </a:t>
            </a:r>
            <a:r>
              <a:rPr sz="1400" spc="-10" dirty="0">
                <a:latin typeface="Inter"/>
                <a:cs typeface="Inter"/>
              </a:rPr>
              <a:t>taking </a:t>
            </a:r>
            <a:r>
              <a:rPr sz="1400" dirty="0">
                <a:latin typeface="Inter"/>
                <a:cs typeface="Inter"/>
              </a:rPr>
              <a:t>time</a:t>
            </a:r>
            <a:r>
              <a:rPr sz="1400" spc="-65" dirty="0">
                <a:latin typeface="Inter"/>
                <a:cs typeface="Inter"/>
              </a:rPr>
              <a:t> </a:t>
            </a:r>
            <a:r>
              <a:rPr sz="1400" spc="-25" dirty="0">
                <a:latin typeface="Inter"/>
                <a:cs typeface="Inter"/>
              </a:rPr>
              <a:t>off</a:t>
            </a:r>
            <a:endParaRPr sz="1400">
              <a:latin typeface="Inter"/>
              <a:cs typeface="Inter"/>
            </a:endParaRPr>
          </a:p>
        </p:txBody>
      </p:sp>
      <p:sp>
        <p:nvSpPr>
          <p:cNvPr id="6" name="object 6"/>
          <p:cNvSpPr/>
          <p:nvPr/>
        </p:nvSpPr>
        <p:spPr>
          <a:xfrm>
            <a:off x="791300" y="1706650"/>
            <a:ext cx="1217295" cy="1190625"/>
          </a:xfrm>
          <a:custGeom>
            <a:avLst/>
            <a:gdLst/>
            <a:ahLst/>
            <a:cxnLst/>
            <a:rect l="l" t="t" r="r" b="b"/>
            <a:pathLst>
              <a:path w="1217295" h="1190625">
                <a:moveTo>
                  <a:pt x="608549" y="1190399"/>
                </a:moveTo>
                <a:lnTo>
                  <a:pt x="560992" y="1188609"/>
                </a:lnTo>
                <a:lnTo>
                  <a:pt x="514435" y="1183325"/>
                </a:lnTo>
                <a:lnTo>
                  <a:pt x="469015" y="1174680"/>
                </a:lnTo>
                <a:lnTo>
                  <a:pt x="424866" y="1162806"/>
                </a:lnTo>
                <a:lnTo>
                  <a:pt x="382124" y="1147836"/>
                </a:lnTo>
                <a:lnTo>
                  <a:pt x="340925" y="1129903"/>
                </a:lnTo>
                <a:lnTo>
                  <a:pt x="301403" y="1109137"/>
                </a:lnTo>
                <a:lnTo>
                  <a:pt x="263694" y="1085672"/>
                </a:lnTo>
                <a:lnTo>
                  <a:pt x="227933" y="1059641"/>
                </a:lnTo>
                <a:lnTo>
                  <a:pt x="194255" y="1031174"/>
                </a:lnTo>
                <a:lnTo>
                  <a:pt x="162796" y="1000405"/>
                </a:lnTo>
                <a:lnTo>
                  <a:pt x="133691" y="967467"/>
                </a:lnTo>
                <a:lnTo>
                  <a:pt x="107075" y="932490"/>
                </a:lnTo>
                <a:lnTo>
                  <a:pt x="83084" y="895608"/>
                </a:lnTo>
                <a:lnTo>
                  <a:pt x="61853" y="856953"/>
                </a:lnTo>
                <a:lnTo>
                  <a:pt x="43517" y="816658"/>
                </a:lnTo>
                <a:lnTo>
                  <a:pt x="28212" y="774854"/>
                </a:lnTo>
                <a:lnTo>
                  <a:pt x="16072" y="731673"/>
                </a:lnTo>
                <a:lnTo>
                  <a:pt x="7233" y="687249"/>
                </a:lnTo>
                <a:lnTo>
                  <a:pt x="1830" y="641714"/>
                </a:lnTo>
                <a:lnTo>
                  <a:pt x="0" y="595199"/>
                </a:lnTo>
                <a:lnTo>
                  <a:pt x="1830" y="548685"/>
                </a:lnTo>
                <a:lnTo>
                  <a:pt x="7233" y="503150"/>
                </a:lnTo>
                <a:lnTo>
                  <a:pt x="16072" y="458726"/>
                </a:lnTo>
                <a:lnTo>
                  <a:pt x="28212" y="415545"/>
                </a:lnTo>
                <a:lnTo>
                  <a:pt x="43517" y="373741"/>
                </a:lnTo>
                <a:lnTo>
                  <a:pt x="61853" y="333446"/>
                </a:lnTo>
                <a:lnTo>
                  <a:pt x="83084" y="294791"/>
                </a:lnTo>
                <a:lnTo>
                  <a:pt x="107075" y="257909"/>
                </a:lnTo>
                <a:lnTo>
                  <a:pt x="133691" y="222932"/>
                </a:lnTo>
                <a:lnTo>
                  <a:pt x="162796" y="189993"/>
                </a:lnTo>
                <a:lnTo>
                  <a:pt x="194255" y="159225"/>
                </a:lnTo>
                <a:lnTo>
                  <a:pt x="227933" y="130758"/>
                </a:lnTo>
                <a:lnTo>
                  <a:pt x="263694" y="104726"/>
                </a:lnTo>
                <a:lnTo>
                  <a:pt x="301403" y="81262"/>
                </a:lnTo>
                <a:lnTo>
                  <a:pt x="340925" y="60496"/>
                </a:lnTo>
                <a:lnTo>
                  <a:pt x="382124" y="42563"/>
                </a:lnTo>
                <a:lnTo>
                  <a:pt x="424866" y="27593"/>
                </a:lnTo>
                <a:lnTo>
                  <a:pt x="469015" y="15719"/>
                </a:lnTo>
                <a:lnTo>
                  <a:pt x="514435" y="7074"/>
                </a:lnTo>
                <a:lnTo>
                  <a:pt x="560992" y="1790"/>
                </a:lnTo>
                <a:lnTo>
                  <a:pt x="608549" y="0"/>
                </a:lnTo>
                <a:lnTo>
                  <a:pt x="654757" y="1790"/>
                </a:lnTo>
                <a:lnTo>
                  <a:pt x="656078" y="1790"/>
                </a:lnTo>
                <a:lnTo>
                  <a:pt x="704322" y="7414"/>
                </a:lnTo>
                <a:lnTo>
                  <a:pt x="751103" y="16558"/>
                </a:lnTo>
                <a:lnTo>
                  <a:pt x="796874" y="29217"/>
                </a:lnTo>
                <a:lnTo>
                  <a:pt x="841431" y="45306"/>
                </a:lnTo>
                <a:lnTo>
                  <a:pt x="884571" y="64745"/>
                </a:lnTo>
                <a:lnTo>
                  <a:pt x="926087" y="87449"/>
                </a:lnTo>
                <a:lnTo>
                  <a:pt x="965777" y="113336"/>
                </a:lnTo>
                <a:lnTo>
                  <a:pt x="1003436" y="142324"/>
                </a:lnTo>
                <a:lnTo>
                  <a:pt x="1038859" y="174329"/>
                </a:lnTo>
                <a:lnTo>
                  <a:pt x="1075029" y="212964"/>
                </a:lnTo>
                <a:lnTo>
                  <a:pt x="1107379" y="254270"/>
                </a:lnTo>
                <a:lnTo>
                  <a:pt x="1135792" y="297974"/>
                </a:lnTo>
                <a:lnTo>
                  <a:pt x="1160152" y="343802"/>
                </a:lnTo>
                <a:lnTo>
                  <a:pt x="1180344" y="391479"/>
                </a:lnTo>
                <a:lnTo>
                  <a:pt x="1196250" y="440731"/>
                </a:lnTo>
                <a:lnTo>
                  <a:pt x="1207756" y="491285"/>
                </a:lnTo>
                <a:lnTo>
                  <a:pt x="1214744" y="542866"/>
                </a:lnTo>
                <a:lnTo>
                  <a:pt x="1217099" y="595199"/>
                </a:lnTo>
                <a:lnTo>
                  <a:pt x="1215269" y="641714"/>
                </a:lnTo>
                <a:lnTo>
                  <a:pt x="1209866" y="687249"/>
                </a:lnTo>
                <a:lnTo>
                  <a:pt x="1201027" y="731673"/>
                </a:lnTo>
                <a:lnTo>
                  <a:pt x="1188887" y="774854"/>
                </a:lnTo>
                <a:lnTo>
                  <a:pt x="1173582" y="816658"/>
                </a:lnTo>
                <a:lnTo>
                  <a:pt x="1155246" y="856953"/>
                </a:lnTo>
                <a:lnTo>
                  <a:pt x="1134015" y="895608"/>
                </a:lnTo>
                <a:lnTo>
                  <a:pt x="1110024" y="932490"/>
                </a:lnTo>
                <a:lnTo>
                  <a:pt x="1083408" y="967467"/>
                </a:lnTo>
                <a:lnTo>
                  <a:pt x="1054303" y="1000405"/>
                </a:lnTo>
                <a:lnTo>
                  <a:pt x="1022844" y="1031174"/>
                </a:lnTo>
                <a:lnTo>
                  <a:pt x="989167" y="1059641"/>
                </a:lnTo>
                <a:lnTo>
                  <a:pt x="953406" y="1085672"/>
                </a:lnTo>
                <a:lnTo>
                  <a:pt x="915696" y="1109137"/>
                </a:lnTo>
                <a:lnTo>
                  <a:pt x="876174" y="1129903"/>
                </a:lnTo>
                <a:lnTo>
                  <a:pt x="834975" y="1147836"/>
                </a:lnTo>
                <a:lnTo>
                  <a:pt x="792233" y="1162806"/>
                </a:lnTo>
                <a:lnTo>
                  <a:pt x="748084" y="1174680"/>
                </a:lnTo>
                <a:lnTo>
                  <a:pt x="702664" y="1183325"/>
                </a:lnTo>
                <a:lnTo>
                  <a:pt x="656107" y="1188609"/>
                </a:lnTo>
                <a:lnTo>
                  <a:pt x="608549" y="1190399"/>
                </a:lnTo>
                <a:close/>
              </a:path>
            </a:pathLst>
          </a:custGeom>
          <a:solidFill>
            <a:srgbClr val="F9791F"/>
          </a:solidFill>
        </p:spPr>
        <p:txBody>
          <a:bodyPr wrap="square" lIns="0" tIns="0" rIns="0" bIns="0" rtlCol="0"/>
          <a:lstStyle/>
          <a:p>
            <a:endParaRPr/>
          </a:p>
        </p:txBody>
      </p:sp>
      <p:sp>
        <p:nvSpPr>
          <p:cNvPr id="7" name="object 7"/>
          <p:cNvSpPr txBox="1"/>
          <p:nvPr/>
        </p:nvSpPr>
        <p:spPr>
          <a:xfrm>
            <a:off x="970377" y="1954355"/>
            <a:ext cx="859155" cy="635000"/>
          </a:xfrm>
          <a:prstGeom prst="rect">
            <a:avLst/>
          </a:prstGeom>
        </p:spPr>
        <p:txBody>
          <a:bodyPr vert="horz" wrap="square" lIns="0" tIns="12700" rIns="0" bIns="0" rtlCol="0">
            <a:spAutoFit/>
          </a:bodyPr>
          <a:lstStyle/>
          <a:p>
            <a:pPr marL="12700">
              <a:lnSpc>
                <a:spcPct val="100000"/>
              </a:lnSpc>
              <a:spcBef>
                <a:spcPts val="100"/>
              </a:spcBef>
            </a:pPr>
            <a:r>
              <a:rPr sz="4000" b="1" spc="-25" dirty="0">
                <a:solidFill>
                  <a:srgbClr val="FFFFFF"/>
                </a:solidFill>
                <a:latin typeface="Archivo Narrow"/>
                <a:cs typeface="Archivo Narrow"/>
              </a:rPr>
              <a:t>80%</a:t>
            </a:r>
            <a:endParaRPr sz="4000">
              <a:latin typeface="Archivo Narrow"/>
              <a:cs typeface="Archivo Narrow"/>
            </a:endParaRPr>
          </a:p>
        </p:txBody>
      </p:sp>
      <p:sp>
        <p:nvSpPr>
          <p:cNvPr id="8" name="object 8"/>
          <p:cNvSpPr txBox="1"/>
          <p:nvPr/>
        </p:nvSpPr>
        <p:spPr>
          <a:xfrm>
            <a:off x="2093775" y="3637334"/>
            <a:ext cx="2317750" cy="762000"/>
          </a:xfrm>
          <a:prstGeom prst="rect">
            <a:avLst/>
          </a:prstGeom>
        </p:spPr>
        <p:txBody>
          <a:bodyPr vert="horz" wrap="square" lIns="0" tIns="12700" rIns="0" bIns="0" rtlCol="0">
            <a:spAutoFit/>
          </a:bodyPr>
          <a:lstStyle/>
          <a:p>
            <a:pPr marL="12700" marR="5080">
              <a:lnSpc>
                <a:spcPct val="114999"/>
              </a:lnSpc>
              <a:spcBef>
                <a:spcPts val="100"/>
              </a:spcBef>
            </a:pPr>
            <a:r>
              <a:rPr sz="1400" dirty="0">
                <a:latin typeface="Inter"/>
                <a:cs typeface="Inter"/>
              </a:rPr>
              <a:t>cite</a:t>
            </a:r>
            <a:r>
              <a:rPr sz="1400" spc="-45" dirty="0">
                <a:latin typeface="Inter"/>
                <a:cs typeface="Inter"/>
              </a:rPr>
              <a:t> </a:t>
            </a:r>
            <a:r>
              <a:rPr sz="1400" dirty="0">
                <a:latin typeface="Inter"/>
                <a:cs typeface="Inter"/>
              </a:rPr>
              <a:t>gaps</a:t>
            </a:r>
            <a:r>
              <a:rPr sz="1400" spc="-45" dirty="0">
                <a:latin typeface="Inter"/>
                <a:cs typeface="Inter"/>
              </a:rPr>
              <a:t> </a:t>
            </a:r>
            <a:r>
              <a:rPr sz="1400" dirty="0">
                <a:latin typeface="Inter"/>
                <a:cs typeface="Inter"/>
              </a:rPr>
              <a:t>in</a:t>
            </a:r>
            <a:r>
              <a:rPr sz="1400" spc="-45" dirty="0">
                <a:latin typeface="Inter"/>
                <a:cs typeface="Inter"/>
              </a:rPr>
              <a:t> </a:t>
            </a:r>
            <a:r>
              <a:rPr sz="1400" dirty="0">
                <a:latin typeface="Inter"/>
                <a:cs typeface="Inter"/>
              </a:rPr>
              <a:t>the</a:t>
            </a:r>
            <a:r>
              <a:rPr sz="1400" spc="-40" dirty="0">
                <a:latin typeface="Inter"/>
                <a:cs typeface="Inter"/>
              </a:rPr>
              <a:t> </a:t>
            </a:r>
            <a:r>
              <a:rPr sz="1400" b="1" spc="-10" dirty="0">
                <a:solidFill>
                  <a:srgbClr val="E3120B"/>
                </a:solidFill>
                <a:latin typeface="Inter"/>
                <a:cs typeface="Inter"/>
              </a:rPr>
              <a:t>usefulness </a:t>
            </a:r>
            <a:r>
              <a:rPr sz="1400" dirty="0">
                <a:latin typeface="Inter"/>
                <a:cs typeface="Inter"/>
              </a:rPr>
              <a:t>of</a:t>
            </a:r>
            <a:r>
              <a:rPr sz="1400" spc="-60" dirty="0">
                <a:latin typeface="Inter"/>
                <a:cs typeface="Inter"/>
              </a:rPr>
              <a:t> </a:t>
            </a:r>
            <a:r>
              <a:rPr sz="1400" dirty="0">
                <a:latin typeface="Inter"/>
                <a:cs typeface="Inter"/>
              </a:rPr>
              <a:t>their</a:t>
            </a:r>
            <a:r>
              <a:rPr sz="1400" spc="-60" dirty="0">
                <a:latin typeface="Inter"/>
                <a:cs typeface="Inter"/>
              </a:rPr>
              <a:t> </a:t>
            </a:r>
            <a:r>
              <a:rPr sz="1400" dirty="0">
                <a:latin typeface="Inter"/>
                <a:cs typeface="Inter"/>
              </a:rPr>
              <a:t>education</a:t>
            </a:r>
            <a:r>
              <a:rPr sz="1400" spc="-60" dirty="0">
                <a:latin typeface="Inter"/>
                <a:cs typeface="Inter"/>
              </a:rPr>
              <a:t> </a:t>
            </a:r>
            <a:r>
              <a:rPr sz="1400" spc="-25" dirty="0">
                <a:latin typeface="Inter"/>
                <a:cs typeface="Inter"/>
              </a:rPr>
              <a:t>and </a:t>
            </a:r>
            <a:r>
              <a:rPr sz="1400" dirty="0">
                <a:latin typeface="Inter"/>
                <a:cs typeface="Inter"/>
              </a:rPr>
              <a:t>training</a:t>
            </a:r>
            <a:r>
              <a:rPr sz="1400" spc="-90" dirty="0">
                <a:latin typeface="Inter"/>
                <a:cs typeface="Inter"/>
              </a:rPr>
              <a:t> </a:t>
            </a:r>
            <a:r>
              <a:rPr sz="1400" spc="-10" dirty="0">
                <a:latin typeface="Inter"/>
                <a:cs typeface="Inter"/>
              </a:rPr>
              <a:t>benefits</a:t>
            </a:r>
            <a:endParaRPr sz="1400">
              <a:latin typeface="Inter"/>
              <a:cs typeface="Inter"/>
            </a:endParaRPr>
          </a:p>
        </p:txBody>
      </p:sp>
      <p:sp>
        <p:nvSpPr>
          <p:cNvPr id="9" name="object 9"/>
          <p:cNvSpPr/>
          <p:nvPr/>
        </p:nvSpPr>
        <p:spPr>
          <a:xfrm>
            <a:off x="850999" y="3388774"/>
            <a:ext cx="1101090" cy="1077595"/>
          </a:xfrm>
          <a:custGeom>
            <a:avLst/>
            <a:gdLst/>
            <a:ahLst/>
            <a:cxnLst/>
            <a:rect l="l" t="t" r="r" b="b"/>
            <a:pathLst>
              <a:path w="1101089" h="1077595">
                <a:moveTo>
                  <a:pt x="550499" y="1077299"/>
                </a:moveTo>
                <a:lnTo>
                  <a:pt x="503000" y="1075322"/>
                </a:lnTo>
                <a:lnTo>
                  <a:pt x="456623" y="1069499"/>
                </a:lnTo>
                <a:lnTo>
                  <a:pt x="411533" y="1059990"/>
                </a:lnTo>
                <a:lnTo>
                  <a:pt x="367896" y="1046958"/>
                </a:lnTo>
                <a:lnTo>
                  <a:pt x="325876" y="1030565"/>
                </a:lnTo>
                <a:lnTo>
                  <a:pt x="285639" y="1010972"/>
                </a:lnTo>
                <a:lnTo>
                  <a:pt x="247351" y="988341"/>
                </a:lnTo>
                <a:lnTo>
                  <a:pt x="211176" y="962833"/>
                </a:lnTo>
                <a:lnTo>
                  <a:pt x="177279" y="934611"/>
                </a:lnTo>
                <a:lnTo>
                  <a:pt x="145827" y="903836"/>
                </a:lnTo>
                <a:lnTo>
                  <a:pt x="116984" y="870669"/>
                </a:lnTo>
                <a:lnTo>
                  <a:pt x="90915" y="835273"/>
                </a:lnTo>
                <a:lnTo>
                  <a:pt x="67786" y="797809"/>
                </a:lnTo>
                <a:lnTo>
                  <a:pt x="47762" y="758438"/>
                </a:lnTo>
                <a:lnTo>
                  <a:pt x="31008" y="717323"/>
                </a:lnTo>
                <a:lnTo>
                  <a:pt x="17690" y="674625"/>
                </a:lnTo>
                <a:lnTo>
                  <a:pt x="7972" y="630505"/>
                </a:lnTo>
                <a:lnTo>
                  <a:pt x="2020" y="585126"/>
                </a:lnTo>
                <a:lnTo>
                  <a:pt x="0" y="538649"/>
                </a:lnTo>
                <a:lnTo>
                  <a:pt x="2020" y="492173"/>
                </a:lnTo>
                <a:lnTo>
                  <a:pt x="7972" y="446794"/>
                </a:lnTo>
                <a:lnTo>
                  <a:pt x="17690" y="402674"/>
                </a:lnTo>
                <a:lnTo>
                  <a:pt x="31008" y="359976"/>
                </a:lnTo>
                <a:lnTo>
                  <a:pt x="47762" y="318861"/>
                </a:lnTo>
                <a:lnTo>
                  <a:pt x="67786" y="279490"/>
                </a:lnTo>
                <a:lnTo>
                  <a:pt x="90915" y="242026"/>
                </a:lnTo>
                <a:lnTo>
                  <a:pt x="116984" y="206630"/>
                </a:lnTo>
                <a:lnTo>
                  <a:pt x="145827" y="173463"/>
                </a:lnTo>
                <a:lnTo>
                  <a:pt x="177279" y="142688"/>
                </a:lnTo>
                <a:lnTo>
                  <a:pt x="211176" y="114466"/>
                </a:lnTo>
                <a:lnTo>
                  <a:pt x="247351" y="88958"/>
                </a:lnTo>
                <a:lnTo>
                  <a:pt x="285639" y="66327"/>
                </a:lnTo>
                <a:lnTo>
                  <a:pt x="325876" y="46734"/>
                </a:lnTo>
                <a:lnTo>
                  <a:pt x="367896" y="30341"/>
                </a:lnTo>
                <a:lnTo>
                  <a:pt x="411533" y="17309"/>
                </a:lnTo>
                <a:lnTo>
                  <a:pt x="456623" y="7800"/>
                </a:lnTo>
                <a:lnTo>
                  <a:pt x="503000" y="1977"/>
                </a:lnTo>
                <a:lnTo>
                  <a:pt x="550499" y="0"/>
                </a:lnTo>
                <a:lnTo>
                  <a:pt x="596405" y="1977"/>
                </a:lnTo>
                <a:lnTo>
                  <a:pt x="598073" y="1977"/>
                </a:lnTo>
                <a:lnTo>
                  <a:pt x="646610" y="8270"/>
                </a:lnTo>
                <a:lnTo>
                  <a:pt x="693367" y="18454"/>
                </a:lnTo>
                <a:lnTo>
                  <a:pt x="738921" y="32533"/>
                </a:lnTo>
                <a:lnTo>
                  <a:pt x="783017" y="50406"/>
                </a:lnTo>
                <a:lnTo>
                  <a:pt x="825403" y="71968"/>
                </a:lnTo>
                <a:lnTo>
                  <a:pt x="865825" y="97117"/>
                </a:lnTo>
                <a:lnTo>
                  <a:pt x="904029" y="125751"/>
                </a:lnTo>
                <a:lnTo>
                  <a:pt x="939762" y="157766"/>
                </a:lnTo>
                <a:lnTo>
                  <a:pt x="972482" y="192730"/>
                </a:lnTo>
                <a:lnTo>
                  <a:pt x="1001745" y="230112"/>
                </a:lnTo>
                <a:lnTo>
                  <a:pt x="1027448" y="269664"/>
                </a:lnTo>
                <a:lnTo>
                  <a:pt x="1049485" y="311137"/>
                </a:lnTo>
                <a:lnTo>
                  <a:pt x="1067750" y="354284"/>
                </a:lnTo>
                <a:lnTo>
                  <a:pt x="1082139" y="398857"/>
                </a:lnTo>
                <a:lnTo>
                  <a:pt x="1092547" y="444608"/>
                </a:lnTo>
                <a:lnTo>
                  <a:pt x="1098869" y="491288"/>
                </a:lnTo>
                <a:lnTo>
                  <a:pt x="1100999" y="538649"/>
                </a:lnTo>
                <a:lnTo>
                  <a:pt x="1098979" y="585126"/>
                </a:lnTo>
                <a:lnTo>
                  <a:pt x="1093027" y="630505"/>
                </a:lnTo>
                <a:lnTo>
                  <a:pt x="1083309" y="674625"/>
                </a:lnTo>
                <a:lnTo>
                  <a:pt x="1069991" y="717323"/>
                </a:lnTo>
                <a:lnTo>
                  <a:pt x="1053237" y="758438"/>
                </a:lnTo>
                <a:lnTo>
                  <a:pt x="1033213" y="797809"/>
                </a:lnTo>
                <a:lnTo>
                  <a:pt x="1010084" y="835273"/>
                </a:lnTo>
                <a:lnTo>
                  <a:pt x="984015" y="870669"/>
                </a:lnTo>
                <a:lnTo>
                  <a:pt x="955172" y="903836"/>
                </a:lnTo>
                <a:lnTo>
                  <a:pt x="923720" y="934611"/>
                </a:lnTo>
                <a:lnTo>
                  <a:pt x="889823" y="962833"/>
                </a:lnTo>
                <a:lnTo>
                  <a:pt x="853648" y="988341"/>
                </a:lnTo>
                <a:lnTo>
                  <a:pt x="815360" y="1010972"/>
                </a:lnTo>
                <a:lnTo>
                  <a:pt x="775123" y="1030565"/>
                </a:lnTo>
                <a:lnTo>
                  <a:pt x="733103" y="1046958"/>
                </a:lnTo>
                <a:lnTo>
                  <a:pt x="689466" y="1059990"/>
                </a:lnTo>
                <a:lnTo>
                  <a:pt x="644376" y="1069499"/>
                </a:lnTo>
                <a:lnTo>
                  <a:pt x="597999" y="1075322"/>
                </a:lnTo>
                <a:lnTo>
                  <a:pt x="550499" y="1077299"/>
                </a:lnTo>
                <a:close/>
              </a:path>
            </a:pathLst>
          </a:custGeom>
          <a:solidFill>
            <a:srgbClr val="F9791F"/>
          </a:solidFill>
        </p:spPr>
        <p:txBody>
          <a:bodyPr wrap="square" lIns="0" tIns="0" rIns="0" bIns="0" rtlCol="0"/>
          <a:lstStyle/>
          <a:p>
            <a:endParaRPr/>
          </a:p>
        </p:txBody>
      </p:sp>
      <p:sp>
        <p:nvSpPr>
          <p:cNvPr id="10" name="object 10"/>
          <p:cNvSpPr txBox="1"/>
          <p:nvPr/>
        </p:nvSpPr>
        <p:spPr>
          <a:xfrm>
            <a:off x="972027" y="3579930"/>
            <a:ext cx="859155" cy="635000"/>
          </a:xfrm>
          <a:prstGeom prst="rect">
            <a:avLst/>
          </a:prstGeom>
        </p:spPr>
        <p:txBody>
          <a:bodyPr vert="horz" wrap="square" lIns="0" tIns="12700" rIns="0" bIns="0" rtlCol="0">
            <a:spAutoFit/>
          </a:bodyPr>
          <a:lstStyle/>
          <a:p>
            <a:pPr marL="12700">
              <a:lnSpc>
                <a:spcPct val="100000"/>
              </a:lnSpc>
              <a:spcBef>
                <a:spcPts val="100"/>
              </a:spcBef>
            </a:pPr>
            <a:r>
              <a:rPr sz="4000" b="1" spc="-25" dirty="0">
                <a:solidFill>
                  <a:srgbClr val="FFFFFF"/>
                </a:solidFill>
                <a:latin typeface="Archivo Narrow"/>
                <a:cs typeface="Archivo Narrow"/>
              </a:rPr>
              <a:t>70%</a:t>
            </a:r>
            <a:endParaRPr sz="4000">
              <a:latin typeface="Archivo Narrow"/>
              <a:cs typeface="Archivo Narrow"/>
            </a:endParaRPr>
          </a:p>
        </p:txBody>
      </p:sp>
      <p:sp>
        <p:nvSpPr>
          <p:cNvPr id="11" name="object 11"/>
          <p:cNvSpPr/>
          <p:nvPr/>
        </p:nvSpPr>
        <p:spPr>
          <a:xfrm>
            <a:off x="6472449" y="81224"/>
            <a:ext cx="2672080" cy="223520"/>
          </a:xfrm>
          <a:custGeom>
            <a:avLst/>
            <a:gdLst/>
            <a:ahLst/>
            <a:cxnLst/>
            <a:rect l="l" t="t" r="r" b="b"/>
            <a:pathLst>
              <a:path w="2672079" h="223520">
                <a:moveTo>
                  <a:pt x="2671550" y="223199"/>
                </a:moveTo>
                <a:lnTo>
                  <a:pt x="0" y="223199"/>
                </a:lnTo>
                <a:lnTo>
                  <a:pt x="0" y="0"/>
                </a:lnTo>
                <a:lnTo>
                  <a:pt x="2671550" y="0"/>
                </a:lnTo>
                <a:lnTo>
                  <a:pt x="2671550" y="223199"/>
                </a:lnTo>
                <a:close/>
              </a:path>
            </a:pathLst>
          </a:custGeom>
          <a:solidFill>
            <a:srgbClr val="2B739E"/>
          </a:solidFill>
        </p:spPr>
        <p:txBody>
          <a:bodyPr wrap="square" lIns="0" tIns="0" rIns="0" bIns="0" rtlCol="0"/>
          <a:lstStyle/>
          <a:p>
            <a:endParaRPr/>
          </a:p>
        </p:txBody>
      </p:sp>
      <p:sp>
        <p:nvSpPr>
          <p:cNvPr id="12" name="object 12"/>
          <p:cNvSpPr txBox="1"/>
          <p:nvPr/>
        </p:nvSpPr>
        <p:spPr>
          <a:xfrm>
            <a:off x="6647979" y="83541"/>
            <a:ext cx="2395855" cy="197490"/>
          </a:xfrm>
          <a:prstGeom prst="rect">
            <a:avLst/>
          </a:prstGeom>
        </p:spPr>
        <p:txBody>
          <a:bodyPr vert="horz" wrap="square" lIns="0" tIns="12700" rIns="0" bIns="0" rtlCol="0">
            <a:spAutoFit/>
          </a:bodyPr>
          <a:lstStyle/>
          <a:p>
            <a:pPr marL="12700">
              <a:lnSpc>
                <a:spcPct val="100000"/>
              </a:lnSpc>
              <a:spcBef>
                <a:spcPts val="100"/>
              </a:spcBef>
            </a:pPr>
            <a:r>
              <a:rPr sz="1200" b="1" spc="-100" dirty="0">
                <a:solidFill>
                  <a:srgbClr val="FFFFFF"/>
                </a:solidFill>
                <a:latin typeface="Inter" panose="02000503000000020004" pitchFamily="2" charset="0"/>
                <a:ea typeface="Inter" panose="02000503000000020004" pitchFamily="2" charset="0"/>
                <a:cs typeface="Tahoma"/>
              </a:rPr>
              <a:t>3.</a:t>
            </a:r>
            <a:r>
              <a:rPr sz="1200" b="1" spc="-90" dirty="0">
                <a:solidFill>
                  <a:srgbClr val="FFFFFF"/>
                </a:solidFill>
                <a:latin typeface="Inter" panose="02000503000000020004" pitchFamily="2" charset="0"/>
                <a:ea typeface="Inter" panose="02000503000000020004" pitchFamily="2" charset="0"/>
                <a:cs typeface="Tahoma"/>
              </a:rPr>
              <a:t> </a:t>
            </a:r>
            <a:r>
              <a:rPr sz="1200" b="1" spc="-80" dirty="0">
                <a:solidFill>
                  <a:srgbClr val="FFFFFF"/>
                </a:solidFill>
                <a:latin typeface="Inter" panose="02000503000000020004" pitchFamily="2" charset="0"/>
                <a:ea typeface="Inter" panose="02000503000000020004" pitchFamily="2" charset="0"/>
                <a:cs typeface="Tahoma"/>
              </a:rPr>
              <a:t>Bene</a:t>
            </a:r>
            <a:r>
              <a:rPr lang="en-US" sz="1200" b="1" spc="-80" dirty="0">
                <a:solidFill>
                  <a:srgbClr val="FFFFFF"/>
                </a:solidFill>
                <a:latin typeface="Inter" panose="02000503000000020004" pitchFamily="2" charset="0"/>
                <a:ea typeface="Inter" panose="02000503000000020004" pitchFamily="2" charset="0"/>
                <a:cs typeface="Tahoma"/>
              </a:rPr>
              <a:t>fi</a:t>
            </a:r>
            <a:r>
              <a:rPr sz="1200" b="1" spc="-80" dirty="0">
                <a:solidFill>
                  <a:srgbClr val="FFFFFF"/>
                </a:solidFill>
                <a:latin typeface="Inter" panose="02000503000000020004" pitchFamily="2" charset="0"/>
                <a:ea typeface="Inter" panose="02000503000000020004" pitchFamily="2" charset="0"/>
                <a:cs typeface="Tahoma"/>
              </a:rPr>
              <a:t>ts</a:t>
            </a:r>
            <a:r>
              <a:rPr sz="1200" b="1" spc="-85" dirty="0">
                <a:solidFill>
                  <a:srgbClr val="FFFFFF"/>
                </a:solidFill>
                <a:latin typeface="Inter" panose="02000503000000020004" pitchFamily="2" charset="0"/>
                <a:ea typeface="Inter" panose="02000503000000020004" pitchFamily="2" charset="0"/>
                <a:cs typeface="Tahoma"/>
              </a:rPr>
              <a:t> </a:t>
            </a:r>
            <a:r>
              <a:rPr sz="1200" b="1" spc="-80" dirty="0">
                <a:solidFill>
                  <a:srgbClr val="FFFFFF"/>
                </a:solidFill>
                <a:latin typeface="Inter" panose="02000503000000020004" pitchFamily="2" charset="0"/>
                <a:ea typeface="Inter" panose="02000503000000020004" pitchFamily="2" charset="0"/>
                <a:cs typeface="Tahoma"/>
              </a:rPr>
              <a:t>don’t</a:t>
            </a:r>
            <a:r>
              <a:rPr sz="1200" b="1" spc="-85" dirty="0">
                <a:solidFill>
                  <a:srgbClr val="FFFFFF"/>
                </a:solidFill>
                <a:latin typeface="Inter" panose="02000503000000020004" pitchFamily="2" charset="0"/>
                <a:ea typeface="Inter" panose="02000503000000020004" pitchFamily="2" charset="0"/>
                <a:cs typeface="Tahoma"/>
              </a:rPr>
              <a:t> </a:t>
            </a:r>
            <a:r>
              <a:rPr sz="1200" b="1" spc="-100" dirty="0">
                <a:solidFill>
                  <a:srgbClr val="FFFFFF"/>
                </a:solidFill>
                <a:latin typeface="Inter" panose="02000503000000020004" pitchFamily="2" charset="0"/>
                <a:ea typeface="Inter" panose="02000503000000020004" pitchFamily="2" charset="0"/>
                <a:cs typeface="Tahoma"/>
              </a:rPr>
              <a:t>have</a:t>
            </a:r>
            <a:r>
              <a:rPr sz="1200" b="1" spc="-95" dirty="0">
                <a:solidFill>
                  <a:srgbClr val="FFFFFF"/>
                </a:solidFill>
                <a:latin typeface="Inter" panose="02000503000000020004" pitchFamily="2" charset="0"/>
                <a:ea typeface="Inter" panose="02000503000000020004" pitchFamily="2" charset="0"/>
                <a:cs typeface="Tahoma"/>
              </a:rPr>
              <a:t> </a:t>
            </a:r>
            <a:r>
              <a:rPr sz="1200" b="1" spc="-60" dirty="0">
                <a:solidFill>
                  <a:srgbClr val="FFFFFF"/>
                </a:solidFill>
                <a:latin typeface="Inter" panose="02000503000000020004" pitchFamily="2" charset="0"/>
                <a:ea typeface="Inter" panose="02000503000000020004" pitchFamily="2" charset="0"/>
                <a:cs typeface="Tahoma"/>
              </a:rPr>
              <a:t>to</a:t>
            </a:r>
            <a:r>
              <a:rPr sz="1200" b="1" spc="-90" dirty="0">
                <a:solidFill>
                  <a:srgbClr val="FFFFFF"/>
                </a:solidFill>
                <a:latin typeface="Inter" panose="02000503000000020004" pitchFamily="2" charset="0"/>
                <a:ea typeface="Inter" panose="02000503000000020004" pitchFamily="2" charset="0"/>
                <a:cs typeface="Tahoma"/>
              </a:rPr>
              <a:t> be</a:t>
            </a:r>
            <a:r>
              <a:rPr sz="1200" b="1" spc="-95" dirty="0">
                <a:solidFill>
                  <a:srgbClr val="FFFFFF"/>
                </a:solidFill>
                <a:latin typeface="Inter" panose="02000503000000020004" pitchFamily="2" charset="0"/>
                <a:ea typeface="Inter" panose="02000503000000020004" pitchFamily="2" charset="0"/>
                <a:cs typeface="Tahoma"/>
              </a:rPr>
              <a:t> </a:t>
            </a:r>
            <a:r>
              <a:rPr sz="1200" b="1" spc="-60" dirty="0">
                <a:solidFill>
                  <a:srgbClr val="FFFFFF"/>
                </a:solidFill>
                <a:latin typeface="Inter" panose="02000503000000020004" pitchFamily="2" charset="0"/>
                <a:ea typeface="Inter" panose="02000503000000020004" pitchFamily="2" charset="0"/>
                <a:cs typeface="Tahoma"/>
              </a:rPr>
              <a:t>baf</a:t>
            </a:r>
            <a:r>
              <a:rPr lang="en-US" sz="1200" b="1" spc="-60" dirty="0">
                <a:solidFill>
                  <a:srgbClr val="FFFFFF"/>
                </a:solidFill>
                <a:latin typeface="Inter" panose="02000503000000020004" pitchFamily="2" charset="0"/>
                <a:ea typeface="Inter" panose="02000503000000020004" pitchFamily="2" charset="0"/>
                <a:cs typeface="Tahoma"/>
              </a:rPr>
              <a:t>fl</a:t>
            </a:r>
            <a:r>
              <a:rPr sz="1200" b="1" spc="-60" dirty="0">
                <a:solidFill>
                  <a:srgbClr val="FFFFFF"/>
                </a:solidFill>
                <a:latin typeface="Inter" panose="02000503000000020004" pitchFamily="2" charset="0"/>
                <a:ea typeface="Inter" panose="02000503000000020004" pitchFamily="2" charset="0"/>
                <a:cs typeface="Tahoma"/>
              </a:rPr>
              <a:t>ing</a:t>
            </a:r>
            <a:endParaRPr sz="1200" dirty="0">
              <a:latin typeface="Inter" panose="02000503000000020004" pitchFamily="2" charset="0"/>
              <a:ea typeface="Inter" panose="02000503000000020004" pitchFamily="2" charset="0"/>
              <a:cs typeface="Tahoma"/>
            </a:endParaRPr>
          </a:p>
        </p:txBody>
      </p:sp>
      <p:pic>
        <p:nvPicPr>
          <p:cNvPr id="13" name="object 13"/>
          <p:cNvPicPr/>
          <p:nvPr/>
        </p:nvPicPr>
        <p:blipFill>
          <a:blip r:embed="rId5" cstate="print"/>
          <a:stretch>
            <a:fillRect/>
          </a:stretch>
        </p:blipFill>
        <p:spPr>
          <a:xfrm>
            <a:off x="4477099" y="304424"/>
            <a:ext cx="4666900" cy="4839074"/>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4901324" y="0"/>
            <a:ext cx="4243070" cy="5143500"/>
            <a:chOff x="4901324" y="0"/>
            <a:chExt cx="4243070" cy="5143500"/>
          </a:xfrm>
        </p:grpSpPr>
        <p:sp>
          <p:nvSpPr>
            <p:cNvPr id="3" name="object 3"/>
            <p:cNvSpPr/>
            <p:nvPr/>
          </p:nvSpPr>
          <p:spPr>
            <a:xfrm>
              <a:off x="4901324" y="0"/>
              <a:ext cx="4243070" cy="5143500"/>
            </a:xfrm>
            <a:custGeom>
              <a:avLst/>
              <a:gdLst/>
              <a:ahLst/>
              <a:cxnLst/>
              <a:rect l="l" t="t" r="r" b="b"/>
              <a:pathLst>
                <a:path w="4243070" h="5143500">
                  <a:moveTo>
                    <a:pt x="0" y="5143499"/>
                  </a:moveTo>
                  <a:lnTo>
                    <a:pt x="0" y="0"/>
                  </a:lnTo>
                  <a:lnTo>
                    <a:pt x="4242674" y="0"/>
                  </a:lnTo>
                  <a:lnTo>
                    <a:pt x="4242674" y="5143499"/>
                  </a:lnTo>
                  <a:lnTo>
                    <a:pt x="0" y="5143499"/>
                  </a:lnTo>
                  <a:close/>
                </a:path>
              </a:pathLst>
            </a:custGeom>
            <a:solidFill>
              <a:srgbClr val="FCF9EC"/>
            </a:solidFill>
          </p:spPr>
          <p:txBody>
            <a:bodyPr wrap="square" lIns="0" tIns="0" rIns="0" bIns="0" rtlCol="0"/>
            <a:lstStyle/>
            <a:p>
              <a:endParaRPr/>
            </a:p>
          </p:txBody>
        </p:sp>
        <p:sp>
          <p:nvSpPr>
            <p:cNvPr id="4" name="object 4"/>
            <p:cNvSpPr/>
            <p:nvPr/>
          </p:nvSpPr>
          <p:spPr>
            <a:xfrm>
              <a:off x="6472449" y="81224"/>
              <a:ext cx="2672080" cy="223520"/>
            </a:xfrm>
            <a:custGeom>
              <a:avLst/>
              <a:gdLst/>
              <a:ahLst/>
              <a:cxnLst/>
              <a:rect l="l" t="t" r="r" b="b"/>
              <a:pathLst>
                <a:path w="2672079" h="223520">
                  <a:moveTo>
                    <a:pt x="2671550" y="223199"/>
                  </a:moveTo>
                  <a:lnTo>
                    <a:pt x="0" y="223199"/>
                  </a:lnTo>
                  <a:lnTo>
                    <a:pt x="0" y="0"/>
                  </a:lnTo>
                  <a:lnTo>
                    <a:pt x="2671550" y="0"/>
                  </a:lnTo>
                  <a:lnTo>
                    <a:pt x="2671550" y="223199"/>
                  </a:lnTo>
                  <a:close/>
                </a:path>
              </a:pathLst>
            </a:custGeom>
            <a:solidFill>
              <a:srgbClr val="2B739E"/>
            </a:solidFill>
          </p:spPr>
          <p:txBody>
            <a:bodyPr wrap="square" lIns="0" tIns="0" rIns="0" bIns="0" rtlCol="0"/>
            <a:lstStyle/>
            <a:p>
              <a:endParaRPr/>
            </a:p>
          </p:txBody>
        </p:sp>
      </p:grpSp>
      <p:sp>
        <p:nvSpPr>
          <p:cNvPr id="5" name="object 5"/>
          <p:cNvSpPr txBox="1"/>
          <p:nvPr/>
        </p:nvSpPr>
        <p:spPr>
          <a:xfrm>
            <a:off x="6647979" y="83541"/>
            <a:ext cx="2395855" cy="197490"/>
          </a:xfrm>
          <a:prstGeom prst="rect">
            <a:avLst/>
          </a:prstGeom>
        </p:spPr>
        <p:txBody>
          <a:bodyPr vert="horz" wrap="square" lIns="0" tIns="12700" rIns="0" bIns="0" rtlCol="0">
            <a:spAutoFit/>
          </a:bodyPr>
          <a:lstStyle/>
          <a:p>
            <a:pPr marL="12700">
              <a:lnSpc>
                <a:spcPct val="100000"/>
              </a:lnSpc>
              <a:spcBef>
                <a:spcPts val="100"/>
              </a:spcBef>
            </a:pPr>
            <a:r>
              <a:rPr sz="1200" b="1" spc="-100" dirty="0">
                <a:solidFill>
                  <a:srgbClr val="FFFFFF"/>
                </a:solidFill>
                <a:latin typeface="Inter" panose="02000503000000020004" pitchFamily="2" charset="0"/>
                <a:ea typeface="Inter" panose="02000503000000020004" pitchFamily="2" charset="0"/>
                <a:cs typeface="Tahoma"/>
              </a:rPr>
              <a:t>3.</a:t>
            </a:r>
            <a:r>
              <a:rPr sz="1200" b="1" spc="-90" dirty="0">
                <a:solidFill>
                  <a:srgbClr val="FFFFFF"/>
                </a:solidFill>
                <a:latin typeface="Inter" panose="02000503000000020004" pitchFamily="2" charset="0"/>
                <a:ea typeface="Inter" panose="02000503000000020004" pitchFamily="2" charset="0"/>
                <a:cs typeface="Tahoma"/>
              </a:rPr>
              <a:t> </a:t>
            </a:r>
            <a:r>
              <a:rPr sz="1200" b="1" spc="-80" dirty="0">
                <a:solidFill>
                  <a:srgbClr val="FFFFFF"/>
                </a:solidFill>
                <a:latin typeface="Inter" panose="02000503000000020004" pitchFamily="2" charset="0"/>
                <a:ea typeface="Inter" panose="02000503000000020004" pitchFamily="2" charset="0"/>
                <a:cs typeface="Tahoma"/>
              </a:rPr>
              <a:t>Bene</a:t>
            </a:r>
            <a:r>
              <a:rPr lang="en-US" sz="1200" b="1" spc="-80" dirty="0">
                <a:solidFill>
                  <a:srgbClr val="FFFFFF"/>
                </a:solidFill>
                <a:latin typeface="Inter" panose="02000503000000020004" pitchFamily="2" charset="0"/>
                <a:ea typeface="Inter" panose="02000503000000020004" pitchFamily="2" charset="0"/>
                <a:cs typeface="Tahoma"/>
              </a:rPr>
              <a:t>fi</a:t>
            </a:r>
            <a:r>
              <a:rPr sz="1200" b="1" spc="-80" dirty="0">
                <a:solidFill>
                  <a:srgbClr val="FFFFFF"/>
                </a:solidFill>
                <a:latin typeface="Inter" panose="02000503000000020004" pitchFamily="2" charset="0"/>
                <a:ea typeface="Inter" panose="02000503000000020004" pitchFamily="2" charset="0"/>
                <a:cs typeface="Tahoma"/>
              </a:rPr>
              <a:t>ts</a:t>
            </a:r>
            <a:r>
              <a:rPr sz="1200" b="1" spc="-85" dirty="0">
                <a:solidFill>
                  <a:srgbClr val="FFFFFF"/>
                </a:solidFill>
                <a:latin typeface="Inter" panose="02000503000000020004" pitchFamily="2" charset="0"/>
                <a:ea typeface="Inter" panose="02000503000000020004" pitchFamily="2" charset="0"/>
                <a:cs typeface="Tahoma"/>
              </a:rPr>
              <a:t> </a:t>
            </a:r>
            <a:r>
              <a:rPr sz="1200" b="1" spc="-80" dirty="0">
                <a:solidFill>
                  <a:srgbClr val="FFFFFF"/>
                </a:solidFill>
                <a:latin typeface="Inter" panose="02000503000000020004" pitchFamily="2" charset="0"/>
                <a:ea typeface="Inter" panose="02000503000000020004" pitchFamily="2" charset="0"/>
                <a:cs typeface="Tahoma"/>
              </a:rPr>
              <a:t>don’t</a:t>
            </a:r>
            <a:r>
              <a:rPr sz="1200" b="1" spc="-85" dirty="0">
                <a:solidFill>
                  <a:srgbClr val="FFFFFF"/>
                </a:solidFill>
                <a:latin typeface="Inter" panose="02000503000000020004" pitchFamily="2" charset="0"/>
                <a:ea typeface="Inter" panose="02000503000000020004" pitchFamily="2" charset="0"/>
                <a:cs typeface="Tahoma"/>
              </a:rPr>
              <a:t> </a:t>
            </a:r>
            <a:r>
              <a:rPr sz="1200" b="1" spc="-100" dirty="0">
                <a:solidFill>
                  <a:srgbClr val="FFFFFF"/>
                </a:solidFill>
                <a:latin typeface="Inter" panose="02000503000000020004" pitchFamily="2" charset="0"/>
                <a:ea typeface="Inter" panose="02000503000000020004" pitchFamily="2" charset="0"/>
                <a:cs typeface="Tahoma"/>
              </a:rPr>
              <a:t>have</a:t>
            </a:r>
            <a:r>
              <a:rPr sz="1200" b="1" spc="-95" dirty="0">
                <a:solidFill>
                  <a:srgbClr val="FFFFFF"/>
                </a:solidFill>
                <a:latin typeface="Inter" panose="02000503000000020004" pitchFamily="2" charset="0"/>
                <a:ea typeface="Inter" panose="02000503000000020004" pitchFamily="2" charset="0"/>
                <a:cs typeface="Tahoma"/>
              </a:rPr>
              <a:t> </a:t>
            </a:r>
            <a:r>
              <a:rPr sz="1200" b="1" spc="-60" dirty="0">
                <a:solidFill>
                  <a:srgbClr val="FFFFFF"/>
                </a:solidFill>
                <a:latin typeface="Inter" panose="02000503000000020004" pitchFamily="2" charset="0"/>
                <a:ea typeface="Inter" panose="02000503000000020004" pitchFamily="2" charset="0"/>
                <a:cs typeface="Tahoma"/>
              </a:rPr>
              <a:t>to</a:t>
            </a:r>
            <a:r>
              <a:rPr sz="1200" b="1" spc="-90" dirty="0">
                <a:solidFill>
                  <a:srgbClr val="FFFFFF"/>
                </a:solidFill>
                <a:latin typeface="Inter" panose="02000503000000020004" pitchFamily="2" charset="0"/>
                <a:ea typeface="Inter" panose="02000503000000020004" pitchFamily="2" charset="0"/>
                <a:cs typeface="Tahoma"/>
              </a:rPr>
              <a:t> be</a:t>
            </a:r>
            <a:r>
              <a:rPr sz="1200" b="1" spc="-95" dirty="0">
                <a:solidFill>
                  <a:srgbClr val="FFFFFF"/>
                </a:solidFill>
                <a:latin typeface="Inter" panose="02000503000000020004" pitchFamily="2" charset="0"/>
                <a:ea typeface="Inter" panose="02000503000000020004" pitchFamily="2" charset="0"/>
                <a:cs typeface="Tahoma"/>
              </a:rPr>
              <a:t> </a:t>
            </a:r>
            <a:r>
              <a:rPr sz="1200" b="1" spc="-60" dirty="0">
                <a:solidFill>
                  <a:srgbClr val="FFFFFF"/>
                </a:solidFill>
                <a:latin typeface="Inter" panose="02000503000000020004" pitchFamily="2" charset="0"/>
                <a:ea typeface="Inter" panose="02000503000000020004" pitchFamily="2" charset="0"/>
                <a:cs typeface="Tahoma"/>
              </a:rPr>
              <a:t>baf</a:t>
            </a:r>
            <a:r>
              <a:rPr lang="en-US" sz="1200" b="1" spc="-60" dirty="0">
                <a:solidFill>
                  <a:srgbClr val="FFFFFF"/>
                </a:solidFill>
                <a:latin typeface="Inter" panose="02000503000000020004" pitchFamily="2" charset="0"/>
                <a:ea typeface="Inter" panose="02000503000000020004" pitchFamily="2" charset="0"/>
                <a:cs typeface="Tahoma"/>
              </a:rPr>
              <a:t>fl</a:t>
            </a:r>
            <a:r>
              <a:rPr sz="1200" b="1" spc="-60" dirty="0">
                <a:solidFill>
                  <a:srgbClr val="FFFFFF"/>
                </a:solidFill>
                <a:latin typeface="Inter" panose="02000503000000020004" pitchFamily="2" charset="0"/>
                <a:ea typeface="Inter" panose="02000503000000020004" pitchFamily="2" charset="0"/>
                <a:cs typeface="Tahoma"/>
              </a:rPr>
              <a:t>ing</a:t>
            </a:r>
            <a:endParaRPr sz="1200" dirty="0">
              <a:latin typeface="Inter" panose="02000503000000020004" pitchFamily="2" charset="0"/>
              <a:ea typeface="Inter" panose="02000503000000020004" pitchFamily="2" charset="0"/>
              <a:cs typeface="Tahoma"/>
            </a:endParaRPr>
          </a:p>
        </p:txBody>
      </p:sp>
      <p:grpSp>
        <p:nvGrpSpPr>
          <p:cNvPr id="6" name="object 6"/>
          <p:cNvGrpSpPr/>
          <p:nvPr/>
        </p:nvGrpSpPr>
        <p:grpSpPr>
          <a:xfrm>
            <a:off x="5124158" y="1163010"/>
            <a:ext cx="4020185" cy="3764915"/>
            <a:chOff x="5124158" y="1163010"/>
            <a:chExt cx="4020185" cy="3764915"/>
          </a:xfrm>
        </p:grpSpPr>
        <p:pic>
          <p:nvPicPr>
            <p:cNvPr id="7" name="object 7"/>
            <p:cNvPicPr/>
            <p:nvPr/>
          </p:nvPicPr>
          <p:blipFill>
            <a:blip r:embed="rId3" cstate="print"/>
            <a:stretch>
              <a:fillRect/>
            </a:stretch>
          </p:blipFill>
          <p:spPr>
            <a:xfrm>
              <a:off x="8397232" y="4550625"/>
              <a:ext cx="746767" cy="377000"/>
            </a:xfrm>
            <a:prstGeom prst="rect">
              <a:avLst/>
            </a:prstGeom>
          </p:spPr>
        </p:pic>
        <p:pic>
          <p:nvPicPr>
            <p:cNvPr id="8" name="object 8"/>
            <p:cNvPicPr/>
            <p:nvPr/>
          </p:nvPicPr>
          <p:blipFill>
            <a:blip r:embed="rId4" cstate="print"/>
            <a:stretch>
              <a:fillRect/>
            </a:stretch>
          </p:blipFill>
          <p:spPr>
            <a:xfrm>
              <a:off x="5124158" y="1163010"/>
              <a:ext cx="3350507" cy="3167673"/>
            </a:xfrm>
            <a:prstGeom prst="rect">
              <a:avLst/>
            </a:prstGeom>
          </p:spPr>
        </p:pic>
      </p:grpSp>
      <p:sp>
        <p:nvSpPr>
          <p:cNvPr id="9" name="object 9"/>
          <p:cNvSpPr txBox="1">
            <a:spLocks noGrp="1"/>
          </p:cNvSpPr>
          <p:nvPr>
            <p:ph type="title"/>
          </p:nvPr>
        </p:nvSpPr>
        <p:spPr>
          <a:prstGeom prst="rect">
            <a:avLst/>
          </a:prstGeom>
        </p:spPr>
        <p:txBody>
          <a:bodyPr vert="horz" wrap="square" lIns="0" tIns="12700" rIns="0" bIns="0" rtlCol="0">
            <a:spAutoFit/>
          </a:bodyPr>
          <a:lstStyle/>
          <a:p>
            <a:pPr marL="46990">
              <a:lnSpc>
                <a:spcPct val="100000"/>
              </a:lnSpc>
              <a:spcBef>
                <a:spcPts val="100"/>
              </a:spcBef>
            </a:pPr>
            <a:r>
              <a:rPr sz="2600" dirty="0"/>
              <a:t>What</a:t>
            </a:r>
            <a:r>
              <a:rPr sz="2600" spc="-30" dirty="0"/>
              <a:t> </a:t>
            </a:r>
            <a:r>
              <a:rPr sz="2600" dirty="0"/>
              <a:t>can</a:t>
            </a:r>
            <a:r>
              <a:rPr sz="2600" spc="-30" dirty="0"/>
              <a:t> </a:t>
            </a:r>
            <a:r>
              <a:rPr sz="2600" dirty="0"/>
              <a:t>businesses</a:t>
            </a:r>
            <a:r>
              <a:rPr sz="2600" spc="-30" dirty="0"/>
              <a:t> </a:t>
            </a:r>
            <a:r>
              <a:rPr sz="2600" spc="-25" dirty="0"/>
              <a:t>do?</a:t>
            </a:r>
            <a:endParaRPr sz="2600"/>
          </a:p>
        </p:txBody>
      </p:sp>
      <p:sp>
        <p:nvSpPr>
          <p:cNvPr id="10" name="object 10"/>
          <p:cNvSpPr txBox="1"/>
          <p:nvPr/>
        </p:nvSpPr>
        <p:spPr>
          <a:xfrm>
            <a:off x="556125" y="1143277"/>
            <a:ext cx="4097020" cy="3797935"/>
          </a:xfrm>
          <a:prstGeom prst="rect">
            <a:avLst/>
          </a:prstGeom>
        </p:spPr>
        <p:txBody>
          <a:bodyPr vert="horz" wrap="square" lIns="0" tIns="12700" rIns="0" bIns="0" rtlCol="0">
            <a:spAutoFit/>
          </a:bodyPr>
          <a:lstStyle/>
          <a:p>
            <a:pPr marL="12700" marR="5080">
              <a:lnSpc>
                <a:spcPct val="114999"/>
              </a:lnSpc>
              <a:spcBef>
                <a:spcPts val="100"/>
              </a:spcBef>
            </a:pPr>
            <a:r>
              <a:rPr sz="1300" b="0" dirty="0">
                <a:latin typeface="Inter Medium"/>
                <a:cs typeface="Inter Medium"/>
              </a:rPr>
              <a:t>Businesses</a:t>
            </a:r>
            <a:r>
              <a:rPr sz="1300" b="0" spc="-20" dirty="0">
                <a:latin typeface="Inter Medium"/>
                <a:cs typeface="Inter Medium"/>
              </a:rPr>
              <a:t> </a:t>
            </a:r>
            <a:r>
              <a:rPr sz="1300" b="0" dirty="0">
                <a:latin typeface="Inter Medium"/>
                <a:cs typeface="Inter Medium"/>
              </a:rPr>
              <a:t>make</a:t>
            </a:r>
            <a:r>
              <a:rPr sz="1300" b="0" spc="-15" dirty="0">
                <a:latin typeface="Inter Medium"/>
                <a:cs typeface="Inter Medium"/>
              </a:rPr>
              <a:t> </a:t>
            </a:r>
            <a:r>
              <a:rPr sz="1300" b="0" dirty="0">
                <a:latin typeface="Inter Medium"/>
                <a:cs typeface="Inter Medium"/>
              </a:rPr>
              <a:t>a</a:t>
            </a:r>
            <a:r>
              <a:rPr sz="1300" b="0" spc="-20" dirty="0">
                <a:latin typeface="Inter Medium"/>
                <a:cs typeface="Inter Medium"/>
              </a:rPr>
              <a:t> </a:t>
            </a:r>
            <a:r>
              <a:rPr sz="1300" b="0" dirty="0">
                <a:latin typeface="Inter Medium"/>
                <a:cs typeface="Inter Medium"/>
              </a:rPr>
              <a:t>significant</a:t>
            </a:r>
            <a:r>
              <a:rPr sz="1300" b="0" spc="-15" dirty="0">
                <a:latin typeface="Inter Medium"/>
                <a:cs typeface="Inter Medium"/>
              </a:rPr>
              <a:t> </a:t>
            </a:r>
            <a:r>
              <a:rPr sz="1300" b="0" spc="-20" dirty="0">
                <a:latin typeface="Inter Medium"/>
                <a:cs typeface="Inter Medium"/>
              </a:rPr>
              <a:t>investment</a:t>
            </a:r>
            <a:r>
              <a:rPr sz="1300" b="0" spc="-15" dirty="0">
                <a:latin typeface="Inter Medium"/>
                <a:cs typeface="Inter Medium"/>
              </a:rPr>
              <a:t> </a:t>
            </a:r>
            <a:r>
              <a:rPr sz="1300" b="0" dirty="0">
                <a:latin typeface="Inter Medium"/>
                <a:cs typeface="Inter Medium"/>
              </a:rPr>
              <a:t>in</a:t>
            </a:r>
            <a:r>
              <a:rPr sz="1300" b="0" spc="-20" dirty="0">
                <a:latin typeface="Inter Medium"/>
                <a:cs typeface="Inter Medium"/>
              </a:rPr>
              <a:t> </a:t>
            </a:r>
            <a:r>
              <a:rPr sz="1300" b="0" spc="-10" dirty="0">
                <a:latin typeface="Inter Medium"/>
                <a:cs typeface="Inter Medium"/>
              </a:rPr>
              <a:t>benefit </a:t>
            </a:r>
            <a:r>
              <a:rPr sz="1300" b="0" dirty="0">
                <a:latin typeface="Inter Medium"/>
                <a:cs typeface="Inter Medium"/>
              </a:rPr>
              <a:t>plans,</a:t>
            </a:r>
            <a:r>
              <a:rPr sz="1300" b="0" spc="-55" dirty="0">
                <a:latin typeface="Inter Medium"/>
                <a:cs typeface="Inter Medium"/>
              </a:rPr>
              <a:t> </a:t>
            </a:r>
            <a:r>
              <a:rPr sz="1300" b="0" dirty="0">
                <a:latin typeface="Inter Medium"/>
                <a:cs typeface="Inter Medium"/>
              </a:rPr>
              <a:t>but</a:t>
            </a:r>
            <a:r>
              <a:rPr sz="1300" b="0" spc="-40" dirty="0">
                <a:latin typeface="Inter Medium"/>
                <a:cs typeface="Inter Medium"/>
              </a:rPr>
              <a:t> </a:t>
            </a:r>
            <a:r>
              <a:rPr sz="1300" b="0" spc="-10" dirty="0">
                <a:latin typeface="Inter Medium"/>
                <a:cs typeface="Inter Medium"/>
              </a:rPr>
              <a:t>optimizing</a:t>
            </a:r>
            <a:r>
              <a:rPr sz="1300" b="0" spc="-40" dirty="0">
                <a:latin typeface="Inter Medium"/>
                <a:cs typeface="Inter Medium"/>
              </a:rPr>
              <a:t> </a:t>
            </a:r>
            <a:r>
              <a:rPr sz="1300" b="0" spc="-10" dirty="0">
                <a:latin typeface="Inter Medium"/>
                <a:cs typeface="Inter Medium"/>
              </a:rPr>
              <a:t>those</a:t>
            </a:r>
            <a:r>
              <a:rPr sz="1300" b="0" spc="-40" dirty="0">
                <a:latin typeface="Inter Medium"/>
                <a:cs typeface="Inter Medium"/>
              </a:rPr>
              <a:t> </a:t>
            </a:r>
            <a:r>
              <a:rPr sz="1300" b="0" spc="-10" dirty="0">
                <a:latin typeface="Inter Medium"/>
                <a:cs typeface="Inter Medium"/>
              </a:rPr>
              <a:t>benefits</a:t>
            </a:r>
            <a:r>
              <a:rPr sz="1300" b="0" spc="-40" dirty="0">
                <a:latin typeface="Inter Medium"/>
                <a:cs typeface="Inter Medium"/>
              </a:rPr>
              <a:t> </a:t>
            </a:r>
            <a:r>
              <a:rPr sz="1300" b="0" dirty="0">
                <a:latin typeface="Inter Medium"/>
                <a:cs typeface="Inter Medium"/>
              </a:rPr>
              <a:t>requires</a:t>
            </a:r>
            <a:r>
              <a:rPr sz="1300" b="0" spc="-25" dirty="0">
                <a:latin typeface="Inter Medium"/>
                <a:cs typeface="Inter Medium"/>
              </a:rPr>
              <a:t> </a:t>
            </a:r>
            <a:r>
              <a:rPr sz="1300" b="1" spc="-20" dirty="0">
                <a:solidFill>
                  <a:srgbClr val="F9791F"/>
                </a:solidFill>
                <a:latin typeface="Inter"/>
                <a:cs typeface="Inter"/>
              </a:rPr>
              <a:t>more </a:t>
            </a:r>
            <a:r>
              <a:rPr sz="1300" b="1" dirty="0">
                <a:solidFill>
                  <a:srgbClr val="F9791F"/>
                </a:solidFill>
                <a:latin typeface="Inter"/>
                <a:cs typeface="Inter"/>
              </a:rPr>
              <a:t>than</a:t>
            </a:r>
            <a:r>
              <a:rPr sz="1300" b="1" spc="-35" dirty="0">
                <a:solidFill>
                  <a:srgbClr val="F9791F"/>
                </a:solidFill>
                <a:latin typeface="Inter"/>
                <a:cs typeface="Inter"/>
              </a:rPr>
              <a:t> </a:t>
            </a:r>
            <a:r>
              <a:rPr sz="1300" b="1" dirty="0">
                <a:solidFill>
                  <a:srgbClr val="F9791F"/>
                </a:solidFill>
                <a:latin typeface="Inter"/>
                <a:cs typeface="Inter"/>
              </a:rPr>
              <a:t>checking</a:t>
            </a:r>
            <a:r>
              <a:rPr sz="1300" b="1" spc="-30" dirty="0">
                <a:solidFill>
                  <a:srgbClr val="F9791F"/>
                </a:solidFill>
                <a:latin typeface="Inter"/>
                <a:cs typeface="Inter"/>
              </a:rPr>
              <a:t> </a:t>
            </a:r>
            <a:r>
              <a:rPr sz="1300" b="1" dirty="0">
                <a:solidFill>
                  <a:srgbClr val="F9791F"/>
                </a:solidFill>
                <a:latin typeface="Inter"/>
                <a:cs typeface="Inter"/>
              </a:rPr>
              <a:t>a</a:t>
            </a:r>
            <a:r>
              <a:rPr sz="1300" b="1" spc="-30" dirty="0">
                <a:solidFill>
                  <a:srgbClr val="F9791F"/>
                </a:solidFill>
                <a:latin typeface="Inter"/>
                <a:cs typeface="Inter"/>
              </a:rPr>
              <a:t> </a:t>
            </a:r>
            <a:r>
              <a:rPr sz="1300" b="1" spc="-20" dirty="0">
                <a:solidFill>
                  <a:srgbClr val="F9791F"/>
                </a:solidFill>
                <a:latin typeface="Inter"/>
                <a:cs typeface="Inter"/>
              </a:rPr>
              <a:t>box</a:t>
            </a:r>
            <a:r>
              <a:rPr sz="1300" b="0" spc="-20" dirty="0">
                <a:solidFill>
                  <a:srgbClr val="F9791F"/>
                </a:solidFill>
                <a:latin typeface="Inter Medium"/>
                <a:cs typeface="Inter Medium"/>
              </a:rPr>
              <a:t>.</a:t>
            </a:r>
            <a:endParaRPr sz="1300">
              <a:latin typeface="Inter Medium"/>
              <a:cs typeface="Inter Medium"/>
            </a:endParaRPr>
          </a:p>
          <a:p>
            <a:pPr>
              <a:lnSpc>
                <a:spcPct val="100000"/>
              </a:lnSpc>
              <a:spcBef>
                <a:spcPts val="450"/>
              </a:spcBef>
            </a:pPr>
            <a:endParaRPr sz="1300">
              <a:latin typeface="Inter Medium"/>
              <a:cs typeface="Inter Medium"/>
            </a:endParaRPr>
          </a:p>
          <a:p>
            <a:pPr marL="12700">
              <a:lnSpc>
                <a:spcPct val="100000"/>
              </a:lnSpc>
              <a:spcBef>
                <a:spcPts val="5"/>
              </a:spcBef>
            </a:pPr>
            <a:r>
              <a:rPr sz="1300" b="1" dirty="0">
                <a:solidFill>
                  <a:srgbClr val="F9791F"/>
                </a:solidFill>
                <a:latin typeface="Inter"/>
                <a:cs typeface="Inter"/>
              </a:rPr>
              <a:t>Minimizing</a:t>
            </a:r>
            <a:r>
              <a:rPr sz="1300" b="1" spc="-40" dirty="0">
                <a:solidFill>
                  <a:srgbClr val="F9791F"/>
                </a:solidFill>
                <a:latin typeface="Inter"/>
                <a:cs typeface="Inter"/>
              </a:rPr>
              <a:t> </a:t>
            </a:r>
            <a:r>
              <a:rPr sz="1300" b="1" dirty="0">
                <a:solidFill>
                  <a:srgbClr val="F9791F"/>
                </a:solidFill>
                <a:latin typeface="Inter"/>
                <a:cs typeface="Inter"/>
              </a:rPr>
              <a:t>costs</a:t>
            </a:r>
            <a:r>
              <a:rPr sz="1300" b="1" spc="-35" dirty="0">
                <a:solidFill>
                  <a:srgbClr val="F9791F"/>
                </a:solidFill>
                <a:latin typeface="Inter"/>
                <a:cs typeface="Inter"/>
              </a:rPr>
              <a:t> </a:t>
            </a:r>
            <a:r>
              <a:rPr sz="1300" b="1" dirty="0">
                <a:solidFill>
                  <a:srgbClr val="F9791F"/>
                </a:solidFill>
                <a:latin typeface="Inter"/>
                <a:cs typeface="Inter"/>
              </a:rPr>
              <a:t>and</a:t>
            </a:r>
            <a:r>
              <a:rPr sz="1300" b="1" spc="-40" dirty="0">
                <a:solidFill>
                  <a:srgbClr val="F9791F"/>
                </a:solidFill>
                <a:latin typeface="Inter"/>
                <a:cs typeface="Inter"/>
              </a:rPr>
              <a:t> </a:t>
            </a:r>
            <a:r>
              <a:rPr sz="1300" b="1" dirty="0">
                <a:solidFill>
                  <a:srgbClr val="F9791F"/>
                </a:solidFill>
                <a:latin typeface="Inter"/>
                <a:cs typeface="Inter"/>
              </a:rPr>
              <a:t>maximizing</a:t>
            </a:r>
            <a:r>
              <a:rPr sz="1300" b="1" spc="-35" dirty="0">
                <a:solidFill>
                  <a:srgbClr val="F9791F"/>
                </a:solidFill>
                <a:latin typeface="Inter"/>
                <a:cs typeface="Inter"/>
              </a:rPr>
              <a:t> </a:t>
            </a:r>
            <a:r>
              <a:rPr sz="1300" b="1" dirty="0">
                <a:solidFill>
                  <a:srgbClr val="F9791F"/>
                </a:solidFill>
                <a:latin typeface="Inter"/>
                <a:cs typeface="Inter"/>
              </a:rPr>
              <a:t>value</a:t>
            </a:r>
            <a:r>
              <a:rPr sz="1300" b="1" spc="-40" dirty="0">
                <a:solidFill>
                  <a:srgbClr val="F9791F"/>
                </a:solidFill>
                <a:latin typeface="Inter"/>
                <a:cs typeface="Inter"/>
              </a:rPr>
              <a:t> </a:t>
            </a:r>
            <a:r>
              <a:rPr sz="1300" b="1" spc="-10" dirty="0">
                <a:solidFill>
                  <a:srgbClr val="F9791F"/>
                </a:solidFill>
                <a:latin typeface="Inter"/>
                <a:cs typeface="Inter"/>
              </a:rPr>
              <a:t>requires:</a:t>
            </a:r>
            <a:endParaRPr sz="1300">
              <a:latin typeface="Inter"/>
              <a:cs typeface="Inter"/>
            </a:endParaRPr>
          </a:p>
          <a:p>
            <a:pPr marL="469900" marR="732155" indent="-328295">
              <a:lnSpc>
                <a:spcPct val="114999"/>
              </a:lnSpc>
              <a:spcBef>
                <a:spcPts val="1000"/>
              </a:spcBef>
              <a:buClr>
                <a:srgbClr val="F9791F"/>
              </a:buClr>
              <a:buFont typeface="Arial"/>
              <a:buChar char="●"/>
              <a:tabLst>
                <a:tab pos="469900" algn="l"/>
              </a:tabLst>
            </a:pPr>
            <a:r>
              <a:rPr sz="1300" b="1" spc="-10" dirty="0">
                <a:latin typeface="Inter"/>
                <a:cs typeface="Inter"/>
              </a:rPr>
              <a:t>Strategic</a:t>
            </a:r>
            <a:r>
              <a:rPr sz="1300" b="1" dirty="0">
                <a:latin typeface="Inter"/>
                <a:cs typeface="Inter"/>
              </a:rPr>
              <a:t> </a:t>
            </a:r>
            <a:r>
              <a:rPr sz="1300" b="1" spc="-10" dirty="0">
                <a:latin typeface="Inter"/>
                <a:cs typeface="Inter"/>
              </a:rPr>
              <a:t>communication:</a:t>
            </a:r>
            <a:r>
              <a:rPr sz="1300" b="1" spc="15" dirty="0">
                <a:latin typeface="Inter"/>
                <a:cs typeface="Inter"/>
              </a:rPr>
              <a:t> </a:t>
            </a:r>
            <a:r>
              <a:rPr sz="1300" b="0" spc="-10" dirty="0">
                <a:latin typeface="Inter Medium"/>
                <a:cs typeface="Inter Medium"/>
              </a:rPr>
              <a:t>in-person </a:t>
            </a:r>
            <a:r>
              <a:rPr sz="1300" b="0" dirty="0">
                <a:latin typeface="Inter Medium"/>
                <a:cs typeface="Inter Medium"/>
              </a:rPr>
              <a:t>discussions,</a:t>
            </a:r>
            <a:r>
              <a:rPr sz="1300" b="0" spc="-60" dirty="0">
                <a:latin typeface="Inter Medium"/>
                <a:cs typeface="Inter Medium"/>
              </a:rPr>
              <a:t> </a:t>
            </a:r>
            <a:r>
              <a:rPr sz="1300" b="0" dirty="0">
                <a:latin typeface="Inter Medium"/>
                <a:cs typeface="Inter Medium"/>
              </a:rPr>
              <a:t>seminars,</a:t>
            </a:r>
            <a:r>
              <a:rPr sz="1300" b="0" spc="-60" dirty="0">
                <a:latin typeface="Inter Medium"/>
                <a:cs typeface="Inter Medium"/>
              </a:rPr>
              <a:t> </a:t>
            </a:r>
            <a:r>
              <a:rPr sz="1300" b="0" dirty="0">
                <a:latin typeface="Inter Medium"/>
                <a:cs typeface="Inter Medium"/>
              </a:rPr>
              <a:t>mailers,</a:t>
            </a:r>
            <a:r>
              <a:rPr sz="1300" b="0" spc="-55" dirty="0">
                <a:latin typeface="Inter Medium"/>
                <a:cs typeface="Inter Medium"/>
              </a:rPr>
              <a:t> </a:t>
            </a:r>
            <a:r>
              <a:rPr sz="1300" b="0" spc="-25" dirty="0">
                <a:latin typeface="Inter Medium"/>
                <a:cs typeface="Inter Medium"/>
              </a:rPr>
              <a:t>etc</a:t>
            </a:r>
            <a:endParaRPr sz="1300">
              <a:latin typeface="Inter Medium"/>
              <a:cs typeface="Inter Medium"/>
            </a:endParaRPr>
          </a:p>
          <a:p>
            <a:pPr>
              <a:lnSpc>
                <a:spcPct val="100000"/>
              </a:lnSpc>
              <a:spcBef>
                <a:spcPts val="220"/>
              </a:spcBef>
              <a:buClr>
                <a:srgbClr val="F9791F"/>
              </a:buClr>
              <a:buFont typeface="Arial"/>
              <a:buChar char="●"/>
            </a:pPr>
            <a:endParaRPr sz="1300">
              <a:latin typeface="Inter Medium"/>
              <a:cs typeface="Inter Medium"/>
            </a:endParaRPr>
          </a:p>
          <a:p>
            <a:pPr marL="469900" marR="167005" indent="-328295">
              <a:lnSpc>
                <a:spcPct val="114999"/>
              </a:lnSpc>
              <a:buClr>
                <a:srgbClr val="F9791F"/>
              </a:buClr>
              <a:buFont typeface="Arial"/>
              <a:buChar char="●"/>
              <a:tabLst>
                <a:tab pos="469900" algn="l"/>
              </a:tabLst>
            </a:pPr>
            <a:r>
              <a:rPr sz="1300" b="1" dirty="0">
                <a:latin typeface="Inter"/>
                <a:cs typeface="Inter"/>
              </a:rPr>
              <a:t>Inclusive</a:t>
            </a:r>
            <a:r>
              <a:rPr sz="1300" b="1" spc="-60" dirty="0">
                <a:latin typeface="Inter"/>
                <a:cs typeface="Inter"/>
              </a:rPr>
              <a:t> </a:t>
            </a:r>
            <a:r>
              <a:rPr sz="1300" b="1" dirty="0">
                <a:latin typeface="Inter"/>
                <a:cs typeface="Inter"/>
              </a:rPr>
              <a:t>feedback</a:t>
            </a:r>
            <a:r>
              <a:rPr sz="1300" b="1" spc="-55" dirty="0">
                <a:latin typeface="Inter"/>
                <a:cs typeface="Inter"/>
              </a:rPr>
              <a:t> </a:t>
            </a:r>
            <a:r>
              <a:rPr sz="1300" b="1" dirty="0">
                <a:latin typeface="Inter"/>
                <a:cs typeface="Inter"/>
              </a:rPr>
              <a:t>mechanisms:</a:t>
            </a:r>
            <a:r>
              <a:rPr sz="1300" b="1" spc="-35" dirty="0">
                <a:latin typeface="Inter"/>
                <a:cs typeface="Inter"/>
              </a:rPr>
              <a:t> </a:t>
            </a:r>
            <a:r>
              <a:rPr sz="1300" b="0" spc="-10" dirty="0">
                <a:latin typeface="Inter Medium"/>
                <a:cs typeface="Inter Medium"/>
              </a:rPr>
              <a:t>employee </a:t>
            </a:r>
            <a:r>
              <a:rPr sz="1300" b="0" dirty="0">
                <a:latin typeface="Inter Medium"/>
                <a:cs typeface="Inter Medium"/>
              </a:rPr>
              <a:t>surveys,</a:t>
            </a:r>
            <a:r>
              <a:rPr sz="1300" b="0" spc="-60" dirty="0">
                <a:latin typeface="Inter Medium"/>
                <a:cs typeface="Inter Medium"/>
              </a:rPr>
              <a:t> </a:t>
            </a:r>
            <a:r>
              <a:rPr sz="1300" b="0" dirty="0">
                <a:latin typeface="Inter Medium"/>
                <a:cs typeface="Inter Medium"/>
              </a:rPr>
              <a:t>focus</a:t>
            </a:r>
            <a:r>
              <a:rPr sz="1300" b="0" spc="-45" dirty="0">
                <a:latin typeface="Inter Medium"/>
                <a:cs typeface="Inter Medium"/>
              </a:rPr>
              <a:t> </a:t>
            </a:r>
            <a:r>
              <a:rPr sz="1300" b="0" dirty="0">
                <a:latin typeface="Inter Medium"/>
                <a:cs typeface="Inter Medium"/>
              </a:rPr>
              <a:t>group</a:t>
            </a:r>
            <a:r>
              <a:rPr sz="1300" b="0" spc="-45" dirty="0">
                <a:latin typeface="Inter Medium"/>
                <a:cs typeface="Inter Medium"/>
              </a:rPr>
              <a:t> </a:t>
            </a:r>
            <a:r>
              <a:rPr sz="1300" b="0" dirty="0">
                <a:latin typeface="Inter Medium"/>
                <a:cs typeface="Inter Medium"/>
              </a:rPr>
              <a:t>discussions,</a:t>
            </a:r>
            <a:r>
              <a:rPr sz="1300" b="0" spc="-60" dirty="0">
                <a:latin typeface="Inter Medium"/>
                <a:cs typeface="Inter Medium"/>
              </a:rPr>
              <a:t> </a:t>
            </a:r>
            <a:r>
              <a:rPr sz="1300" b="0" spc="-25" dirty="0">
                <a:latin typeface="Inter Medium"/>
                <a:cs typeface="Inter Medium"/>
              </a:rPr>
              <a:t>etc</a:t>
            </a:r>
            <a:endParaRPr sz="1300">
              <a:latin typeface="Inter Medium"/>
              <a:cs typeface="Inter Medium"/>
            </a:endParaRPr>
          </a:p>
          <a:p>
            <a:pPr>
              <a:lnSpc>
                <a:spcPct val="100000"/>
              </a:lnSpc>
              <a:spcBef>
                <a:spcPts val="220"/>
              </a:spcBef>
              <a:buClr>
                <a:srgbClr val="F9791F"/>
              </a:buClr>
              <a:buFont typeface="Arial"/>
              <a:buChar char="●"/>
            </a:pPr>
            <a:endParaRPr sz="1300">
              <a:latin typeface="Inter Medium"/>
              <a:cs typeface="Inter Medium"/>
            </a:endParaRPr>
          </a:p>
          <a:p>
            <a:pPr marL="469900" marR="194945" indent="-328295">
              <a:lnSpc>
                <a:spcPct val="114999"/>
              </a:lnSpc>
              <a:buClr>
                <a:srgbClr val="F9791F"/>
              </a:buClr>
              <a:buFont typeface="Arial"/>
              <a:buChar char="●"/>
              <a:tabLst>
                <a:tab pos="469900" algn="l"/>
              </a:tabLst>
            </a:pPr>
            <a:r>
              <a:rPr sz="1300" b="1" spc="-10" dirty="0">
                <a:latin typeface="Inter"/>
                <a:cs typeface="Inter"/>
              </a:rPr>
              <a:t>Creative implementation:</a:t>
            </a:r>
            <a:r>
              <a:rPr sz="1300" b="1" spc="5" dirty="0">
                <a:latin typeface="Inter"/>
                <a:cs typeface="Inter"/>
              </a:rPr>
              <a:t> </a:t>
            </a:r>
            <a:r>
              <a:rPr sz="1300" b="0" spc="-10" dirty="0">
                <a:latin typeface="Inter Medium"/>
                <a:cs typeface="Inter Medium"/>
              </a:rPr>
              <a:t>customizable, </a:t>
            </a:r>
            <a:r>
              <a:rPr sz="1300" b="0" dirty="0">
                <a:latin typeface="Inter Medium"/>
                <a:cs typeface="Inter Medium"/>
              </a:rPr>
              <a:t>flexible</a:t>
            </a:r>
            <a:r>
              <a:rPr sz="1300" b="0" spc="-35" dirty="0">
                <a:latin typeface="Inter Medium"/>
                <a:cs typeface="Inter Medium"/>
              </a:rPr>
              <a:t> </a:t>
            </a:r>
            <a:r>
              <a:rPr sz="1300" b="0" dirty="0">
                <a:latin typeface="Inter Medium"/>
                <a:cs typeface="Inter Medium"/>
              </a:rPr>
              <a:t>and</a:t>
            </a:r>
            <a:r>
              <a:rPr sz="1300" b="0" spc="-30" dirty="0">
                <a:latin typeface="Inter Medium"/>
                <a:cs typeface="Inter Medium"/>
              </a:rPr>
              <a:t> fit-</a:t>
            </a:r>
            <a:r>
              <a:rPr sz="1300" b="0" spc="-25" dirty="0">
                <a:latin typeface="Inter Medium"/>
                <a:cs typeface="Inter Medium"/>
              </a:rPr>
              <a:t>to-</a:t>
            </a:r>
            <a:r>
              <a:rPr sz="1300" b="0" dirty="0">
                <a:latin typeface="Inter Medium"/>
                <a:cs typeface="Inter Medium"/>
              </a:rPr>
              <a:t>purpose</a:t>
            </a:r>
            <a:r>
              <a:rPr sz="1300" b="0" spc="-30" dirty="0">
                <a:latin typeface="Inter Medium"/>
                <a:cs typeface="Inter Medium"/>
              </a:rPr>
              <a:t> </a:t>
            </a:r>
            <a:r>
              <a:rPr sz="1300" b="0" dirty="0">
                <a:latin typeface="Inter Medium"/>
                <a:cs typeface="Inter Medium"/>
              </a:rPr>
              <a:t>benefit</a:t>
            </a:r>
            <a:r>
              <a:rPr sz="1300" b="0" spc="-30" dirty="0">
                <a:latin typeface="Inter Medium"/>
                <a:cs typeface="Inter Medium"/>
              </a:rPr>
              <a:t> </a:t>
            </a:r>
            <a:r>
              <a:rPr sz="1300" b="0" spc="-10" dirty="0">
                <a:latin typeface="Inter Medium"/>
                <a:cs typeface="Inter Medium"/>
              </a:rPr>
              <a:t>offerings</a:t>
            </a:r>
            <a:endParaRPr sz="1300">
              <a:latin typeface="Inter Medium"/>
              <a:cs typeface="Inter Medium"/>
            </a:endParaRPr>
          </a:p>
          <a:p>
            <a:pPr>
              <a:lnSpc>
                <a:spcPct val="100000"/>
              </a:lnSpc>
              <a:spcBef>
                <a:spcPts val="220"/>
              </a:spcBef>
              <a:buClr>
                <a:srgbClr val="F9791F"/>
              </a:buClr>
              <a:buFont typeface="Arial"/>
              <a:buChar char="●"/>
            </a:pPr>
            <a:endParaRPr sz="1300">
              <a:latin typeface="Inter Medium"/>
              <a:cs typeface="Inter Medium"/>
            </a:endParaRPr>
          </a:p>
          <a:p>
            <a:pPr marL="469900" marR="46355" indent="-328295">
              <a:lnSpc>
                <a:spcPct val="114999"/>
              </a:lnSpc>
              <a:buClr>
                <a:srgbClr val="F9791F"/>
              </a:buClr>
              <a:buFont typeface="Arial"/>
              <a:buChar char="●"/>
              <a:tabLst>
                <a:tab pos="469900" algn="l"/>
              </a:tabLst>
            </a:pPr>
            <a:r>
              <a:rPr sz="1300" b="1" dirty="0">
                <a:latin typeface="Inter"/>
                <a:cs typeface="Inter"/>
              </a:rPr>
              <a:t>Measurement:</a:t>
            </a:r>
            <a:r>
              <a:rPr sz="1300" b="1" spc="-35" dirty="0">
                <a:latin typeface="Inter"/>
                <a:cs typeface="Inter"/>
              </a:rPr>
              <a:t> </a:t>
            </a:r>
            <a:r>
              <a:rPr sz="1300" b="0" dirty="0">
                <a:latin typeface="Inter Medium"/>
                <a:cs typeface="Inter Medium"/>
              </a:rPr>
              <a:t>assessing</a:t>
            </a:r>
            <a:r>
              <a:rPr sz="1300" b="0" spc="-45" dirty="0">
                <a:latin typeface="Inter Medium"/>
                <a:cs typeface="Inter Medium"/>
              </a:rPr>
              <a:t> </a:t>
            </a:r>
            <a:r>
              <a:rPr sz="1300" b="0" dirty="0">
                <a:latin typeface="Inter Medium"/>
                <a:cs typeface="Inter Medium"/>
              </a:rPr>
              <a:t>ROI</a:t>
            </a:r>
            <a:r>
              <a:rPr sz="1300" b="0" spc="-45" dirty="0">
                <a:latin typeface="Inter Medium"/>
                <a:cs typeface="Inter Medium"/>
              </a:rPr>
              <a:t> </a:t>
            </a:r>
            <a:r>
              <a:rPr sz="1300" b="0" dirty="0">
                <a:latin typeface="Inter Medium"/>
                <a:cs typeface="Inter Medium"/>
              </a:rPr>
              <a:t>against</a:t>
            </a:r>
            <a:r>
              <a:rPr sz="1300" b="0" spc="-50" dirty="0">
                <a:latin typeface="Inter Medium"/>
                <a:cs typeface="Inter Medium"/>
              </a:rPr>
              <a:t> </a:t>
            </a:r>
            <a:r>
              <a:rPr sz="1300" b="0" dirty="0">
                <a:latin typeface="Inter Medium"/>
                <a:cs typeface="Inter Medium"/>
              </a:rPr>
              <a:t>a</a:t>
            </a:r>
            <a:r>
              <a:rPr sz="1300" b="0" spc="-45" dirty="0">
                <a:latin typeface="Inter Medium"/>
                <a:cs typeface="Inter Medium"/>
              </a:rPr>
              <a:t> </a:t>
            </a:r>
            <a:r>
              <a:rPr sz="1300" b="0" dirty="0">
                <a:latin typeface="Inter Medium"/>
                <a:cs typeface="Inter Medium"/>
              </a:rPr>
              <a:t>set</a:t>
            </a:r>
            <a:r>
              <a:rPr sz="1300" b="0" spc="-45" dirty="0">
                <a:latin typeface="Inter Medium"/>
                <a:cs typeface="Inter Medium"/>
              </a:rPr>
              <a:t> </a:t>
            </a:r>
            <a:r>
              <a:rPr sz="1300" b="0" spc="-25" dirty="0">
                <a:latin typeface="Inter Medium"/>
                <a:cs typeface="Inter Medium"/>
              </a:rPr>
              <a:t>of </a:t>
            </a:r>
            <a:r>
              <a:rPr sz="1300" b="0" dirty="0">
                <a:latin typeface="Inter Medium"/>
                <a:cs typeface="Inter Medium"/>
              </a:rPr>
              <a:t>measurable</a:t>
            </a:r>
            <a:r>
              <a:rPr sz="1300" b="0" spc="-65" dirty="0">
                <a:latin typeface="Inter Medium"/>
                <a:cs typeface="Inter Medium"/>
              </a:rPr>
              <a:t> </a:t>
            </a:r>
            <a:r>
              <a:rPr sz="1300" b="0" spc="-20" dirty="0">
                <a:latin typeface="Inter Medium"/>
                <a:cs typeface="Inter Medium"/>
              </a:rPr>
              <a:t>goals</a:t>
            </a:r>
            <a:endParaRPr sz="1300">
              <a:latin typeface="Inter Medium"/>
              <a:cs typeface="Inter Medium"/>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14823" y="1749956"/>
            <a:ext cx="3836670" cy="903605"/>
          </a:xfrm>
          <a:prstGeom prst="rect">
            <a:avLst/>
          </a:prstGeom>
        </p:spPr>
        <p:txBody>
          <a:bodyPr vert="horz" wrap="square" lIns="0" tIns="120014" rIns="0" bIns="0" rtlCol="0">
            <a:spAutoFit/>
          </a:bodyPr>
          <a:lstStyle/>
          <a:p>
            <a:pPr algn="ctr">
              <a:lnSpc>
                <a:spcPct val="100000"/>
              </a:lnSpc>
              <a:spcBef>
                <a:spcPts val="944"/>
              </a:spcBef>
            </a:pPr>
            <a:r>
              <a:rPr sz="2800" dirty="0">
                <a:solidFill>
                  <a:srgbClr val="000000"/>
                </a:solidFill>
              </a:rPr>
              <a:t>Beneﬁts 2.0 deeper </a:t>
            </a:r>
            <a:r>
              <a:rPr sz="2800" spc="-10" dirty="0">
                <a:solidFill>
                  <a:srgbClr val="000000"/>
                </a:solidFill>
              </a:rPr>
              <a:t>dives</a:t>
            </a:r>
            <a:endParaRPr sz="2800"/>
          </a:p>
          <a:p>
            <a:pPr algn="ctr">
              <a:lnSpc>
                <a:spcPct val="100000"/>
              </a:lnSpc>
              <a:spcBef>
                <a:spcPts val="545"/>
              </a:spcBef>
            </a:pPr>
            <a:r>
              <a:rPr sz="1800" i="1" spc="-10" dirty="0">
                <a:solidFill>
                  <a:srgbClr val="000000"/>
                </a:solidFill>
                <a:latin typeface="Archivo Narrow"/>
                <a:cs typeface="Archivo Narrow"/>
              </a:rPr>
              <a:t>Trends</a:t>
            </a:r>
            <a:r>
              <a:rPr sz="1800" i="1" spc="-45" dirty="0">
                <a:solidFill>
                  <a:srgbClr val="000000"/>
                </a:solidFill>
                <a:latin typeface="Archivo Narrow"/>
                <a:cs typeface="Archivo Narrow"/>
              </a:rPr>
              <a:t> </a:t>
            </a:r>
            <a:r>
              <a:rPr sz="1800" i="1" dirty="0">
                <a:solidFill>
                  <a:srgbClr val="000000"/>
                </a:solidFill>
                <a:latin typeface="Archivo Narrow"/>
                <a:cs typeface="Archivo Narrow"/>
              </a:rPr>
              <a:t>across</a:t>
            </a:r>
            <a:r>
              <a:rPr sz="1800" i="1" spc="-45" dirty="0">
                <a:solidFill>
                  <a:srgbClr val="000000"/>
                </a:solidFill>
                <a:latin typeface="Archivo Narrow"/>
                <a:cs typeface="Archivo Narrow"/>
              </a:rPr>
              <a:t> </a:t>
            </a:r>
            <a:r>
              <a:rPr sz="1800" i="1" dirty="0">
                <a:solidFill>
                  <a:srgbClr val="000000"/>
                </a:solidFill>
                <a:latin typeface="Archivo Narrow"/>
                <a:cs typeface="Archivo Narrow"/>
              </a:rPr>
              <a:t>industries</a:t>
            </a:r>
            <a:r>
              <a:rPr sz="1800" i="1" spc="-45" dirty="0">
                <a:solidFill>
                  <a:srgbClr val="000000"/>
                </a:solidFill>
                <a:latin typeface="Archivo Narrow"/>
                <a:cs typeface="Archivo Narrow"/>
              </a:rPr>
              <a:t> </a:t>
            </a:r>
            <a:r>
              <a:rPr sz="1800" i="1" dirty="0">
                <a:solidFill>
                  <a:srgbClr val="000000"/>
                </a:solidFill>
                <a:latin typeface="Archivo Narrow"/>
                <a:cs typeface="Archivo Narrow"/>
              </a:rPr>
              <a:t>and</a:t>
            </a:r>
            <a:r>
              <a:rPr sz="1800" i="1" spc="-45" dirty="0">
                <a:solidFill>
                  <a:srgbClr val="000000"/>
                </a:solidFill>
                <a:latin typeface="Archivo Narrow"/>
                <a:cs typeface="Archivo Narrow"/>
              </a:rPr>
              <a:t> </a:t>
            </a:r>
            <a:r>
              <a:rPr sz="1800" i="1" dirty="0">
                <a:solidFill>
                  <a:srgbClr val="000000"/>
                </a:solidFill>
                <a:latin typeface="Archivo Narrow"/>
                <a:cs typeface="Archivo Narrow"/>
              </a:rPr>
              <a:t>beneﬁt</a:t>
            </a:r>
            <a:r>
              <a:rPr sz="1800" i="1" spc="-45" dirty="0">
                <a:solidFill>
                  <a:srgbClr val="000000"/>
                </a:solidFill>
                <a:latin typeface="Archivo Narrow"/>
                <a:cs typeface="Archivo Narrow"/>
              </a:rPr>
              <a:t> </a:t>
            </a:r>
            <a:r>
              <a:rPr sz="1800" i="1" spc="-10" dirty="0">
                <a:solidFill>
                  <a:srgbClr val="000000"/>
                </a:solidFill>
                <a:latin typeface="Archivo Narrow"/>
                <a:cs typeface="Archivo Narrow"/>
              </a:rPr>
              <a:t>types</a:t>
            </a:r>
            <a:endParaRPr sz="1800">
              <a:latin typeface="Archivo Narrow"/>
              <a:cs typeface="Archivo Narrow"/>
            </a:endParaRPr>
          </a:p>
        </p:txBody>
      </p:sp>
      <p:grpSp>
        <p:nvGrpSpPr>
          <p:cNvPr id="3" name="object 3"/>
          <p:cNvGrpSpPr/>
          <p:nvPr/>
        </p:nvGrpSpPr>
        <p:grpSpPr>
          <a:xfrm>
            <a:off x="2" y="575925"/>
            <a:ext cx="9144000" cy="4568190"/>
            <a:chOff x="2" y="575925"/>
            <a:chExt cx="9144000" cy="4568190"/>
          </a:xfrm>
        </p:grpSpPr>
        <p:sp>
          <p:nvSpPr>
            <p:cNvPr id="4" name="object 4"/>
            <p:cNvSpPr/>
            <p:nvPr/>
          </p:nvSpPr>
          <p:spPr>
            <a:xfrm>
              <a:off x="1154174" y="1159699"/>
              <a:ext cx="5958205" cy="2656205"/>
            </a:xfrm>
            <a:custGeom>
              <a:avLst/>
              <a:gdLst/>
              <a:ahLst/>
              <a:cxnLst/>
              <a:rect l="l" t="t" r="r" b="b"/>
              <a:pathLst>
                <a:path w="5958205" h="2656204">
                  <a:moveTo>
                    <a:pt x="5957824" y="1776649"/>
                  </a:moveTo>
                  <a:lnTo>
                    <a:pt x="5951524" y="13249"/>
                  </a:lnTo>
                </a:path>
                <a:path w="5958205" h="2656204">
                  <a:moveTo>
                    <a:pt x="5944224" y="13299"/>
                  </a:moveTo>
                  <a:lnTo>
                    <a:pt x="13224" y="13299"/>
                  </a:lnTo>
                </a:path>
                <a:path w="5958205" h="2656204">
                  <a:moveTo>
                    <a:pt x="12824" y="2656199"/>
                  </a:moveTo>
                  <a:lnTo>
                    <a:pt x="12824" y="0"/>
                  </a:lnTo>
                </a:path>
                <a:path w="5958205" h="2656204">
                  <a:moveTo>
                    <a:pt x="5218499" y="2642749"/>
                  </a:moveTo>
                  <a:lnTo>
                    <a:pt x="0" y="2644849"/>
                  </a:lnTo>
                </a:path>
              </a:pathLst>
            </a:custGeom>
            <a:ln w="28574">
              <a:solidFill>
                <a:srgbClr val="E6000D"/>
              </a:solidFill>
            </a:ln>
          </p:spPr>
          <p:txBody>
            <a:bodyPr wrap="square" lIns="0" tIns="0" rIns="0" bIns="0" rtlCol="0"/>
            <a:lstStyle/>
            <a:p>
              <a:endParaRPr/>
            </a:p>
          </p:txBody>
        </p:sp>
        <p:pic>
          <p:nvPicPr>
            <p:cNvPr id="5" name="object 5"/>
            <p:cNvPicPr/>
            <p:nvPr/>
          </p:nvPicPr>
          <p:blipFill>
            <a:blip r:embed="rId3" cstate="print"/>
            <a:stretch>
              <a:fillRect/>
            </a:stretch>
          </p:blipFill>
          <p:spPr>
            <a:xfrm>
              <a:off x="4991375" y="1951025"/>
              <a:ext cx="4152624" cy="3192474"/>
            </a:xfrm>
            <a:prstGeom prst="rect">
              <a:avLst/>
            </a:prstGeom>
          </p:spPr>
        </p:pic>
        <p:pic>
          <p:nvPicPr>
            <p:cNvPr id="6" name="object 6"/>
            <p:cNvPicPr/>
            <p:nvPr/>
          </p:nvPicPr>
          <p:blipFill>
            <a:blip r:embed="rId4" cstate="print"/>
            <a:stretch>
              <a:fillRect/>
            </a:stretch>
          </p:blipFill>
          <p:spPr>
            <a:xfrm>
              <a:off x="2" y="575925"/>
              <a:ext cx="1167523" cy="583774"/>
            </a:xfrm>
            <a:prstGeom prst="rect">
              <a:avLst/>
            </a:prstGeom>
          </p:spPr>
        </p:pic>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54624" y="1025997"/>
            <a:ext cx="7942580" cy="1751964"/>
          </a:xfrm>
          <a:custGeom>
            <a:avLst/>
            <a:gdLst/>
            <a:ahLst/>
            <a:cxnLst/>
            <a:rect l="l" t="t" r="r" b="b"/>
            <a:pathLst>
              <a:path w="7942580" h="1751964">
                <a:moveTo>
                  <a:pt x="7942484" y="1751696"/>
                </a:moveTo>
                <a:lnTo>
                  <a:pt x="0" y="1751696"/>
                </a:lnTo>
                <a:lnTo>
                  <a:pt x="0" y="0"/>
                </a:lnTo>
                <a:lnTo>
                  <a:pt x="7942484" y="0"/>
                </a:lnTo>
                <a:lnTo>
                  <a:pt x="7942484" y="1751696"/>
                </a:lnTo>
                <a:close/>
              </a:path>
            </a:pathLst>
          </a:custGeom>
          <a:solidFill>
            <a:srgbClr val="EDEDED"/>
          </a:solidFill>
        </p:spPr>
        <p:txBody>
          <a:bodyPr wrap="square" lIns="0" tIns="0" rIns="0" bIns="0" rtlCol="0"/>
          <a:lstStyle/>
          <a:p>
            <a:endParaRPr/>
          </a:p>
        </p:txBody>
      </p:sp>
      <p:sp>
        <p:nvSpPr>
          <p:cNvPr id="3" name="object 3"/>
          <p:cNvSpPr/>
          <p:nvPr/>
        </p:nvSpPr>
        <p:spPr>
          <a:xfrm>
            <a:off x="6435123" y="81225"/>
            <a:ext cx="2708910" cy="223520"/>
          </a:xfrm>
          <a:custGeom>
            <a:avLst/>
            <a:gdLst/>
            <a:ahLst/>
            <a:cxnLst/>
            <a:rect l="l" t="t" r="r" b="b"/>
            <a:pathLst>
              <a:path w="2708909" h="223520">
                <a:moveTo>
                  <a:pt x="2708875" y="223199"/>
                </a:moveTo>
                <a:lnTo>
                  <a:pt x="0" y="223199"/>
                </a:lnTo>
                <a:lnTo>
                  <a:pt x="0" y="0"/>
                </a:lnTo>
                <a:lnTo>
                  <a:pt x="2708875" y="0"/>
                </a:lnTo>
                <a:lnTo>
                  <a:pt x="2708875" y="223199"/>
                </a:lnTo>
                <a:close/>
              </a:path>
            </a:pathLst>
          </a:custGeom>
          <a:solidFill>
            <a:srgbClr val="F9CF53"/>
          </a:solidFill>
        </p:spPr>
        <p:txBody>
          <a:bodyPr wrap="square" lIns="0" tIns="0" rIns="0" bIns="0" rtlCol="0"/>
          <a:lstStyle/>
          <a:p>
            <a:endParaRPr/>
          </a:p>
        </p:txBody>
      </p:sp>
      <p:sp>
        <p:nvSpPr>
          <p:cNvPr id="4" name="object 4"/>
          <p:cNvSpPr txBox="1"/>
          <p:nvPr/>
        </p:nvSpPr>
        <p:spPr>
          <a:xfrm>
            <a:off x="6671319" y="83541"/>
            <a:ext cx="2274570" cy="197490"/>
          </a:xfrm>
          <a:prstGeom prst="rect">
            <a:avLst/>
          </a:prstGeom>
        </p:spPr>
        <p:txBody>
          <a:bodyPr vert="horz" wrap="square" lIns="0" tIns="12700" rIns="0" bIns="0" rtlCol="0">
            <a:spAutoFit/>
          </a:bodyPr>
          <a:lstStyle/>
          <a:p>
            <a:pPr marL="12700">
              <a:lnSpc>
                <a:spcPct val="100000"/>
              </a:lnSpc>
              <a:spcBef>
                <a:spcPts val="100"/>
              </a:spcBef>
            </a:pPr>
            <a:r>
              <a:rPr sz="1200" b="1" spc="-80" dirty="0">
                <a:solidFill>
                  <a:srgbClr val="FFFFFF"/>
                </a:solidFill>
                <a:latin typeface="Inter" panose="02000503000000020004" pitchFamily="2" charset="0"/>
                <a:ea typeface="Inter" panose="02000503000000020004" pitchFamily="2" charset="0"/>
                <a:cs typeface="Tahoma"/>
              </a:rPr>
              <a:t>Manufacturing</a:t>
            </a:r>
            <a:r>
              <a:rPr sz="1200" b="1" spc="-40" dirty="0">
                <a:solidFill>
                  <a:srgbClr val="FFFFFF"/>
                </a:solidFill>
                <a:latin typeface="Inter" panose="02000503000000020004" pitchFamily="2" charset="0"/>
                <a:ea typeface="Inter" panose="02000503000000020004" pitchFamily="2" charset="0"/>
                <a:cs typeface="Tahoma"/>
              </a:rPr>
              <a:t> </a:t>
            </a:r>
            <a:r>
              <a:rPr sz="1200" b="1" spc="-75" dirty="0">
                <a:solidFill>
                  <a:srgbClr val="FFFFFF"/>
                </a:solidFill>
                <a:latin typeface="Inter" panose="02000503000000020004" pitchFamily="2" charset="0"/>
                <a:ea typeface="Inter" panose="02000503000000020004" pitchFamily="2" charset="0"/>
                <a:cs typeface="Tahoma"/>
              </a:rPr>
              <a:t>industry</a:t>
            </a:r>
            <a:r>
              <a:rPr sz="1200" b="1" spc="-40" dirty="0">
                <a:solidFill>
                  <a:srgbClr val="FFFFFF"/>
                </a:solidFill>
                <a:latin typeface="Inter" panose="02000503000000020004" pitchFamily="2" charset="0"/>
                <a:ea typeface="Inter" panose="02000503000000020004" pitchFamily="2" charset="0"/>
                <a:cs typeface="Tahoma"/>
              </a:rPr>
              <a:t> spotlight</a:t>
            </a:r>
            <a:endParaRPr sz="1200" dirty="0">
              <a:latin typeface="Inter" panose="02000503000000020004" pitchFamily="2" charset="0"/>
              <a:ea typeface="Inter" panose="02000503000000020004" pitchFamily="2" charset="0"/>
              <a:cs typeface="Tahoma"/>
            </a:endParaRPr>
          </a:p>
        </p:txBody>
      </p:sp>
      <p:sp>
        <p:nvSpPr>
          <p:cNvPr id="5" name="object 5"/>
          <p:cNvSpPr txBox="1">
            <a:spLocks noGrp="1"/>
          </p:cNvSpPr>
          <p:nvPr>
            <p:ph type="title"/>
          </p:nvPr>
        </p:nvSpPr>
        <p:spPr>
          <a:prstGeom prst="rect">
            <a:avLst/>
          </a:prstGeom>
        </p:spPr>
        <p:txBody>
          <a:bodyPr vert="horz" wrap="square" lIns="0" tIns="12700" rIns="0" bIns="0" rtlCol="0">
            <a:spAutoFit/>
          </a:bodyPr>
          <a:lstStyle/>
          <a:p>
            <a:pPr marL="3175">
              <a:lnSpc>
                <a:spcPct val="100000"/>
              </a:lnSpc>
              <a:spcBef>
                <a:spcPts val="100"/>
              </a:spcBef>
            </a:pPr>
            <a:r>
              <a:rPr dirty="0"/>
              <a:t>Manufacturing</a:t>
            </a:r>
            <a:r>
              <a:rPr spc="-30" dirty="0"/>
              <a:t> </a:t>
            </a:r>
            <a:r>
              <a:rPr dirty="0"/>
              <a:t>faces</a:t>
            </a:r>
            <a:r>
              <a:rPr spc="-30" dirty="0"/>
              <a:t> </a:t>
            </a:r>
            <a:r>
              <a:rPr dirty="0"/>
              <a:t>talent</a:t>
            </a:r>
            <a:r>
              <a:rPr spc="-25" dirty="0"/>
              <a:t> </a:t>
            </a:r>
            <a:r>
              <a:rPr dirty="0"/>
              <a:t>challenges,</a:t>
            </a:r>
            <a:r>
              <a:rPr spc="-30" dirty="0"/>
              <a:t> </a:t>
            </a:r>
            <a:r>
              <a:rPr dirty="0"/>
              <a:t>but</a:t>
            </a:r>
            <a:r>
              <a:rPr spc="-25" dirty="0"/>
              <a:t> </a:t>
            </a:r>
            <a:r>
              <a:rPr dirty="0"/>
              <a:t>beneﬁts</a:t>
            </a:r>
            <a:r>
              <a:rPr spc="-30" dirty="0"/>
              <a:t> </a:t>
            </a:r>
            <a:r>
              <a:rPr dirty="0"/>
              <a:t>can</a:t>
            </a:r>
            <a:r>
              <a:rPr spc="-30" dirty="0"/>
              <a:t> </a:t>
            </a:r>
            <a:r>
              <a:rPr spc="-20" dirty="0"/>
              <a:t>help</a:t>
            </a:r>
          </a:p>
        </p:txBody>
      </p:sp>
      <p:pic>
        <p:nvPicPr>
          <p:cNvPr id="6" name="object 6"/>
          <p:cNvPicPr/>
          <p:nvPr/>
        </p:nvPicPr>
        <p:blipFill>
          <a:blip r:embed="rId3" cstate="print"/>
          <a:stretch>
            <a:fillRect/>
          </a:stretch>
        </p:blipFill>
        <p:spPr>
          <a:xfrm>
            <a:off x="8397216" y="4550615"/>
            <a:ext cx="746784" cy="377000"/>
          </a:xfrm>
          <a:prstGeom prst="rect">
            <a:avLst/>
          </a:prstGeom>
        </p:spPr>
      </p:pic>
      <p:sp>
        <p:nvSpPr>
          <p:cNvPr id="7" name="object 7"/>
          <p:cNvSpPr txBox="1"/>
          <p:nvPr/>
        </p:nvSpPr>
        <p:spPr>
          <a:xfrm>
            <a:off x="4723090" y="2017998"/>
            <a:ext cx="3169285" cy="411480"/>
          </a:xfrm>
          <a:prstGeom prst="rect">
            <a:avLst/>
          </a:prstGeom>
        </p:spPr>
        <p:txBody>
          <a:bodyPr vert="horz" wrap="square" lIns="0" tIns="12700" rIns="0" bIns="0" rtlCol="0">
            <a:spAutoFit/>
          </a:bodyPr>
          <a:lstStyle/>
          <a:p>
            <a:pPr marR="5080">
              <a:lnSpc>
                <a:spcPct val="114999"/>
              </a:lnSpc>
              <a:spcBef>
                <a:spcPts val="100"/>
              </a:spcBef>
            </a:pPr>
            <a:r>
              <a:rPr sz="1100" b="1" spc="-40" dirty="0">
                <a:solidFill>
                  <a:srgbClr val="3B8F9E"/>
                </a:solidFill>
                <a:latin typeface="Inter"/>
                <a:cs typeface="Inter"/>
              </a:rPr>
              <a:t>Two-</a:t>
            </a:r>
            <a:r>
              <a:rPr sz="1100" b="1" dirty="0">
                <a:solidFill>
                  <a:srgbClr val="3B8F9E"/>
                </a:solidFill>
                <a:latin typeface="Inter"/>
                <a:cs typeface="Inter"/>
              </a:rPr>
              <a:t>thirds</a:t>
            </a:r>
            <a:r>
              <a:rPr sz="1100" b="1" spc="5" dirty="0">
                <a:solidFill>
                  <a:srgbClr val="3B8F9E"/>
                </a:solidFill>
                <a:latin typeface="Inter"/>
                <a:cs typeface="Inter"/>
              </a:rPr>
              <a:t> </a:t>
            </a:r>
            <a:r>
              <a:rPr sz="1100" b="0" dirty="0">
                <a:latin typeface="Inter Medium"/>
                <a:cs typeface="Inter Medium"/>
              </a:rPr>
              <a:t>of</a:t>
            </a:r>
            <a:r>
              <a:rPr sz="1100" b="0" spc="-20" dirty="0">
                <a:latin typeface="Inter Medium"/>
                <a:cs typeface="Inter Medium"/>
              </a:rPr>
              <a:t> </a:t>
            </a:r>
            <a:r>
              <a:rPr sz="1100" b="0" spc="-10" dirty="0">
                <a:latin typeface="Inter Medium"/>
                <a:cs typeface="Inter Medium"/>
              </a:rPr>
              <a:t>manufacturing</a:t>
            </a:r>
            <a:r>
              <a:rPr sz="1100" b="0" spc="-25" dirty="0">
                <a:latin typeface="Inter Medium"/>
                <a:cs typeface="Inter Medium"/>
              </a:rPr>
              <a:t> </a:t>
            </a:r>
            <a:r>
              <a:rPr sz="1100" b="0" dirty="0">
                <a:latin typeface="Inter Medium"/>
                <a:cs typeface="Inter Medium"/>
              </a:rPr>
              <a:t>workers</a:t>
            </a:r>
            <a:r>
              <a:rPr sz="1100" b="0" spc="-20" dirty="0">
                <a:latin typeface="Inter Medium"/>
                <a:cs typeface="Inter Medium"/>
              </a:rPr>
              <a:t> </a:t>
            </a:r>
            <a:r>
              <a:rPr sz="1100" b="0" dirty="0">
                <a:latin typeface="Inter Medium"/>
                <a:cs typeface="Inter Medium"/>
              </a:rPr>
              <a:t>would</a:t>
            </a:r>
            <a:r>
              <a:rPr sz="1100" b="0" spc="-25" dirty="0">
                <a:latin typeface="Inter Medium"/>
                <a:cs typeface="Inter Medium"/>
              </a:rPr>
              <a:t> be </a:t>
            </a:r>
            <a:r>
              <a:rPr sz="1100" b="0" dirty="0">
                <a:latin typeface="Inter Medium"/>
                <a:cs typeface="Inter Medium"/>
              </a:rPr>
              <a:t>willing</a:t>
            </a:r>
            <a:r>
              <a:rPr sz="1100" b="0" spc="-30" dirty="0">
                <a:latin typeface="Inter Medium"/>
                <a:cs typeface="Inter Medium"/>
              </a:rPr>
              <a:t> </a:t>
            </a:r>
            <a:r>
              <a:rPr sz="1100" b="0" dirty="0">
                <a:latin typeface="Inter Medium"/>
                <a:cs typeface="Inter Medium"/>
              </a:rPr>
              <a:t>to</a:t>
            </a:r>
            <a:r>
              <a:rPr sz="1100" b="0" spc="-25" dirty="0">
                <a:latin typeface="Inter Medium"/>
                <a:cs typeface="Inter Medium"/>
              </a:rPr>
              <a:t> </a:t>
            </a:r>
            <a:r>
              <a:rPr sz="1100" b="0" spc="-10" dirty="0">
                <a:latin typeface="Inter Medium"/>
                <a:cs typeface="Inter Medium"/>
              </a:rPr>
              <a:t>switch</a:t>
            </a:r>
            <a:r>
              <a:rPr sz="1100" b="0" spc="-25" dirty="0">
                <a:latin typeface="Inter Medium"/>
                <a:cs typeface="Inter Medium"/>
              </a:rPr>
              <a:t> </a:t>
            </a:r>
            <a:r>
              <a:rPr sz="1100" b="0" dirty="0">
                <a:latin typeface="Inter Medium"/>
                <a:cs typeface="Inter Medium"/>
              </a:rPr>
              <a:t>jobs</a:t>
            </a:r>
            <a:r>
              <a:rPr sz="1100" b="0" spc="-30" dirty="0">
                <a:latin typeface="Inter Medium"/>
                <a:cs typeface="Inter Medium"/>
              </a:rPr>
              <a:t> </a:t>
            </a:r>
            <a:r>
              <a:rPr sz="1100" b="0" dirty="0">
                <a:latin typeface="Inter Medium"/>
                <a:cs typeface="Inter Medium"/>
              </a:rPr>
              <a:t>for</a:t>
            </a:r>
            <a:r>
              <a:rPr sz="1100" b="0" spc="-25" dirty="0">
                <a:latin typeface="Inter Medium"/>
                <a:cs typeface="Inter Medium"/>
              </a:rPr>
              <a:t> </a:t>
            </a:r>
            <a:r>
              <a:rPr sz="1100" b="0" spc="-20" dirty="0">
                <a:latin typeface="Inter Medium"/>
                <a:cs typeface="Inter Medium"/>
              </a:rPr>
              <a:t>better</a:t>
            </a:r>
            <a:r>
              <a:rPr sz="1100" b="0" spc="-25" dirty="0">
                <a:latin typeface="Inter Medium"/>
                <a:cs typeface="Inter Medium"/>
              </a:rPr>
              <a:t> </a:t>
            </a:r>
            <a:r>
              <a:rPr sz="1100" b="0" spc="-10" dirty="0">
                <a:latin typeface="Inter Medium"/>
                <a:cs typeface="Inter Medium"/>
              </a:rPr>
              <a:t>benefits</a:t>
            </a:r>
            <a:endParaRPr sz="1100" dirty="0">
              <a:latin typeface="Inter Medium"/>
              <a:cs typeface="Inter Medium"/>
            </a:endParaRPr>
          </a:p>
        </p:txBody>
      </p:sp>
      <p:pic>
        <p:nvPicPr>
          <p:cNvPr id="8" name="object 8"/>
          <p:cNvPicPr/>
          <p:nvPr/>
        </p:nvPicPr>
        <p:blipFill>
          <a:blip r:embed="rId4" cstate="print"/>
          <a:stretch>
            <a:fillRect/>
          </a:stretch>
        </p:blipFill>
        <p:spPr>
          <a:xfrm>
            <a:off x="3690417" y="1810196"/>
            <a:ext cx="912722" cy="912722"/>
          </a:xfrm>
          <a:prstGeom prst="rect">
            <a:avLst/>
          </a:prstGeom>
        </p:spPr>
      </p:pic>
      <p:sp>
        <p:nvSpPr>
          <p:cNvPr id="9" name="object 9"/>
          <p:cNvSpPr txBox="1"/>
          <p:nvPr/>
        </p:nvSpPr>
        <p:spPr>
          <a:xfrm>
            <a:off x="3923873" y="1993714"/>
            <a:ext cx="447040" cy="482600"/>
          </a:xfrm>
          <a:prstGeom prst="rect">
            <a:avLst/>
          </a:prstGeom>
        </p:spPr>
        <p:txBody>
          <a:bodyPr vert="horz" wrap="square" lIns="0" tIns="12700" rIns="0" bIns="0" rtlCol="0">
            <a:spAutoFit/>
          </a:bodyPr>
          <a:lstStyle/>
          <a:p>
            <a:pPr>
              <a:lnSpc>
                <a:spcPct val="100000"/>
              </a:lnSpc>
              <a:spcBef>
                <a:spcPts val="100"/>
              </a:spcBef>
            </a:pPr>
            <a:r>
              <a:rPr sz="3000" b="1" spc="-25" dirty="0">
                <a:solidFill>
                  <a:srgbClr val="29719F"/>
                </a:solidFill>
                <a:latin typeface="Archivo Narrow"/>
                <a:cs typeface="Archivo Narrow"/>
              </a:rPr>
              <a:t>2/3</a:t>
            </a:r>
            <a:endParaRPr sz="3000">
              <a:latin typeface="Archivo Narrow"/>
              <a:cs typeface="Archivo Narrow"/>
            </a:endParaRPr>
          </a:p>
        </p:txBody>
      </p:sp>
      <p:sp>
        <p:nvSpPr>
          <p:cNvPr id="10" name="object 10"/>
          <p:cNvSpPr txBox="1"/>
          <p:nvPr/>
        </p:nvSpPr>
        <p:spPr>
          <a:xfrm>
            <a:off x="753449" y="2017998"/>
            <a:ext cx="2229485" cy="411480"/>
          </a:xfrm>
          <a:prstGeom prst="rect">
            <a:avLst/>
          </a:prstGeom>
        </p:spPr>
        <p:txBody>
          <a:bodyPr vert="horz" wrap="square" lIns="0" tIns="12700" rIns="0" bIns="0" rtlCol="0">
            <a:spAutoFit/>
          </a:bodyPr>
          <a:lstStyle/>
          <a:p>
            <a:pPr marR="5080">
              <a:lnSpc>
                <a:spcPct val="114999"/>
              </a:lnSpc>
              <a:spcBef>
                <a:spcPts val="100"/>
              </a:spcBef>
            </a:pPr>
            <a:r>
              <a:rPr sz="1100" b="1" dirty="0">
                <a:solidFill>
                  <a:srgbClr val="3B8F9E"/>
                </a:solidFill>
                <a:latin typeface="Inter"/>
                <a:cs typeface="Inter"/>
              </a:rPr>
              <a:t>But</a:t>
            </a:r>
            <a:r>
              <a:rPr sz="1100" b="1" spc="-25" dirty="0">
                <a:solidFill>
                  <a:srgbClr val="3B8F9E"/>
                </a:solidFill>
                <a:latin typeface="Inter"/>
                <a:cs typeface="Inter"/>
              </a:rPr>
              <a:t> </a:t>
            </a:r>
            <a:r>
              <a:rPr sz="1100" b="1" spc="-20" dirty="0">
                <a:solidFill>
                  <a:srgbClr val="3B8F9E"/>
                </a:solidFill>
                <a:latin typeface="Inter"/>
                <a:cs typeface="Inter"/>
              </a:rPr>
              <a:t>better</a:t>
            </a:r>
            <a:r>
              <a:rPr sz="1100" b="1" spc="-25" dirty="0">
                <a:solidFill>
                  <a:srgbClr val="3B8F9E"/>
                </a:solidFill>
                <a:latin typeface="Inter"/>
                <a:cs typeface="Inter"/>
              </a:rPr>
              <a:t> </a:t>
            </a:r>
            <a:r>
              <a:rPr sz="1100" b="1" spc="-10" dirty="0">
                <a:solidFill>
                  <a:srgbClr val="3B8F9E"/>
                </a:solidFill>
                <a:latin typeface="Inter"/>
                <a:cs typeface="Inter"/>
              </a:rPr>
              <a:t>benefits</a:t>
            </a:r>
            <a:r>
              <a:rPr sz="1100" b="1" spc="-20" dirty="0">
                <a:solidFill>
                  <a:srgbClr val="3B8F9E"/>
                </a:solidFill>
                <a:latin typeface="Inter"/>
                <a:cs typeface="Inter"/>
              </a:rPr>
              <a:t> </a:t>
            </a:r>
            <a:r>
              <a:rPr sz="1100" b="1" dirty="0">
                <a:solidFill>
                  <a:srgbClr val="3B8F9E"/>
                </a:solidFill>
                <a:latin typeface="Inter"/>
                <a:cs typeface="Inter"/>
              </a:rPr>
              <a:t>can</a:t>
            </a:r>
            <a:r>
              <a:rPr sz="1100" b="1" spc="-25" dirty="0">
                <a:solidFill>
                  <a:srgbClr val="3B8F9E"/>
                </a:solidFill>
                <a:latin typeface="Inter"/>
                <a:cs typeface="Inter"/>
              </a:rPr>
              <a:t> </a:t>
            </a:r>
            <a:r>
              <a:rPr sz="1100" b="1" spc="-20" dirty="0">
                <a:solidFill>
                  <a:srgbClr val="3B8F9E"/>
                </a:solidFill>
                <a:latin typeface="Inter"/>
                <a:cs typeface="Inter"/>
              </a:rPr>
              <a:t>give </a:t>
            </a:r>
            <a:r>
              <a:rPr sz="1100" b="1" spc="-10" dirty="0">
                <a:solidFill>
                  <a:srgbClr val="3B8F9E"/>
                </a:solidFill>
                <a:latin typeface="Inter"/>
                <a:cs typeface="Inter"/>
              </a:rPr>
              <a:t>employers</a:t>
            </a:r>
            <a:r>
              <a:rPr sz="1100" b="1" spc="-30" dirty="0">
                <a:solidFill>
                  <a:srgbClr val="3B8F9E"/>
                </a:solidFill>
                <a:latin typeface="Inter"/>
                <a:cs typeface="Inter"/>
              </a:rPr>
              <a:t> </a:t>
            </a:r>
            <a:r>
              <a:rPr sz="1100" b="1" dirty="0">
                <a:solidFill>
                  <a:srgbClr val="3B8F9E"/>
                </a:solidFill>
                <a:latin typeface="Inter"/>
                <a:cs typeface="Inter"/>
              </a:rPr>
              <a:t>a</a:t>
            </a:r>
            <a:r>
              <a:rPr sz="1100" b="1" spc="-25" dirty="0">
                <a:solidFill>
                  <a:srgbClr val="3B8F9E"/>
                </a:solidFill>
                <a:latin typeface="Inter"/>
                <a:cs typeface="Inter"/>
              </a:rPr>
              <a:t> </a:t>
            </a:r>
            <a:r>
              <a:rPr sz="1100" b="1" spc="-10" dirty="0">
                <a:solidFill>
                  <a:srgbClr val="3B8F9E"/>
                </a:solidFill>
                <a:latin typeface="Inter"/>
                <a:cs typeface="Inter"/>
              </a:rPr>
              <a:t>competitive</a:t>
            </a:r>
            <a:r>
              <a:rPr sz="1100" b="1" spc="-25" dirty="0">
                <a:solidFill>
                  <a:srgbClr val="3B8F9E"/>
                </a:solidFill>
                <a:latin typeface="Inter"/>
                <a:cs typeface="Inter"/>
              </a:rPr>
              <a:t> </a:t>
            </a:r>
            <a:r>
              <a:rPr sz="1100" b="1" dirty="0">
                <a:solidFill>
                  <a:srgbClr val="3B8F9E"/>
                </a:solidFill>
                <a:latin typeface="Inter"/>
                <a:cs typeface="Inter"/>
              </a:rPr>
              <a:t>edge</a:t>
            </a:r>
            <a:r>
              <a:rPr sz="1100" b="1" spc="-25" dirty="0">
                <a:solidFill>
                  <a:srgbClr val="3B8F9E"/>
                </a:solidFill>
                <a:latin typeface="Inter"/>
                <a:cs typeface="Inter"/>
              </a:rPr>
              <a:t> </a:t>
            </a:r>
            <a:r>
              <a:rPr sz="1100" b="1" spc="-50" dirty="0">
                <a:solidFill>
                  <a:srgbClr val="3B8F9E"/>
                </a:solidFill>
                <a:latin typeface="Inter"/>
                <a:cs typeface="Inter"/>
              </a:rPr>
              <a:t>→</a:t>
            </a:r>
            <a:endParaRPr sz="1100">
              <a:latin typeface="Inter"/>
              <a:cs typeface="Inter"/>
            </a:endParaRPr>
          </a:p>
        </p:txBody>
      </p:sp>
      <p:sp>
        <p:nvSpPr>
          <p:cNvPr id="11" name="object 11"/>
          <p:cNvSpPr txBox="1"/>
          <p:nvPr/>
        </p:nvSpPr>
        <p:spPr>
          <a:xfrm>
            <a:off x="499449" y="1021721"/>
            <a:ext cx="5937885" cy="727710"/>
          </a:xfrm>
          <a:prstGeom prst="rect">
            <a:avLst/>
          </a:prstGeom>
        </p:spPr>
        <p:txBody>
          <a:bodyPr vert="horz" wrap="square" lIns="0" tIns="12700" rIns="0" bIns="0" rtlCol="0">
            <a:spAutoFit/>
          </a:bodyPr>
          <a:lstStyle/>
          <a:p>
            <a:pPr marL="25400">
              <a:lnSpc>
                <a:spcPct val="100000"/>
              </a:lnSpc>
              <a:spcBef>
                <a:spcPts val="100"/>
              </a:spcBef>
            </a:pPr>
            <a:r>
              <a:rPr sz="1300" b="1" dirty="0">
                <a:latin typeface="Inter"/>
                <a:cs typeface="Inter"/>
              </a:rPr>
              <a:t>Industry</a:t>
            </a:r>
            <a:r>
              <a:rPr sz="1300" b="1" spc="-45" dirty="0">
                <a:latin typeface="Inter"/>
                <a:cs typeface="Inter"/>
              </a:rPr>
              <a:t> </a:t>
            </a:r>
            <a:r>
              <a:rPr sz="1300" b="1" spc="-10" dirty="0">
                <a:latin typeface="Inter"/>
                <a:cs typeface="Inter"/>
              </a:rPr>
              <a:t>overview</a:t>
            </a:r>
            <a:endParaRPr sz="1300" dirty="0">
              <a:latin typeface="Inter"/>
              <a:cs typeface="Inter"/>
            </a:endParaRPr>
          </a:p>
          <a:p>
            <a:pPr marL="1445260" marR="30480" indent="-1191895">
              <a:lnSpc>
                <a:spcPct val="114999"/>
              </a:lnSpc>
              <a:spcBef>
                <a:spcPts val="930"/>
              </a:spcBef>
            </a:pPr>
            <a:r>
              <a:rPr sz="1100" b="1" spc="-25" dirty="0">
                <a:solidFill>
                  <a:srgbClr val="3B8F9E"/>
                </a:solidFill>
                <a:latin typeface="Inter"/>
                <a:cs typeface="Inter"/>
              </a:rPr>
              <a:t>Talent</a:t>
            </a:r>
            <a:r>
              <a:rPr sz="1100" b="1" spc="-10" dirty="0">
                <a:solidFill>
                  <a:srgbClr val="3B8F9E"/>
                </a:solidFill>
                <a:latin typeface="Inter"/>
                <a:cs typeface="Inter"/>
              </a:rPr>
              <a:t> shortfalls:</a:t>
            </a:r>
            <a:r>
              <a:rPr sz="1100" b="1" spc="25" dirty="0">
                <a:solidFill>
                  <a:srgbClr val="3B8F9E"/>
                </a:solidFill>
                <a:latin typeface="Inter"/>
                <a:cs typeface="Inter"/>
              </a:rPr>
              <a:t> </a:t>
            </a:r>
            <a:r>
              <a:rPr sz="1100" b="0" dirty="0">
                <a:latin typeface="Inter Medium"/>
                <a:cs typeface="Inter Medium"/>
              </a:rPr>
              <a:t>nearly</a:t>
            </a:r>
            <a:r>
              <a:rPr sz="1100" b="0" spc="-5" dirty="0">
                <a:latin typeface="Inter Medium"/>
                <a:cs typeface="Inter Medium"/>
              </a:rPr>
              <a:t> </a:t>
            </a:r>
            <a:r>
              <a:rPr sz="1100" b="0" spc="-10" dirty="0">
                <a:latin typeface="Inter Medium"/>
                <a:cs typeface="Inter Medium"/>
              </a:rPr>
              <a:t>500,000 manufacturing</a:t>
            </a:r>
            <a:r>
              <a:rPr sz="1100" b="0" spc="-5" dirty="0">
                <a:latin typeface="Inter Medium"/>
                <a:cs typeface="Inter Medium"/>
              </a:rPr>
              <a:t> </a:t>
            </a:r>
            <a:r>
              <a:rPr sz="1100" b="0" spc="-10" dirty="0">
                <a:latin typeface="Inter Medium"/>
                <a:cs typeface="Inter Medium"/>
              </a:rPr>
              <a:t>positions remained </a:t>
            </a:r>
            <a:r>
              <a:rPr sz="1100" b="0" dirty="0">
                <a:latin typeface="Inter Medium"/>
                <a:cs typeface="Inter Medium"/>
              </a:rPr>
              <a:t>unfilled</a:t>
            </a:r>
            <a:r>
              <a:rPr sz="1100" b="0" spc="-5" dirty="0">
                <a:latin typeface="Inter Medium"/>
                <a:cs typeface="Inter Medium"/>
              </a:rPr>
              <a:t> </a:t>
            </a:r>
            <a:r>
              <a:rPr sz="1100" b="0" dirty="0">
                <a:latin typeface="Inter Medium"/>
                <a:cs typeface="Inter Medium"/>
              </a:rPr>
              <a:t>in</a:t>
            </a:r>
            <a:r>
              <a:rPr sz="1100" b="0" spc="-10" dirty="0">
                <a:latin typeface="Inter Medium"/>
                <a:cs typeface="Inter Medium"/>
              </a:rPr>
              <a:t> 2023; </a:t>
            </a:r>
            <a:r>
              <a:rPr sz="1100" b="0" dirty="0">
                <a:latin typeface="Inter Medium"/>
                <a:cs typeface="Inter Medium"/>
              </a:rPr>
              <a:t>one</a:t>
            </a:r>
            <a:r>
              <a:rPr sz="1100" b="0" spc="-35" dirty="0">
                <a:latin typeface="Inter Medium"/>
                <a:cs typeface="Inter Medium"/>
              </a:rPr>
              <a:t> </a:t>
            </a:r>
            <a:r>
              <a:rPr sz="1100" b="0" dirty="0">
                <a:latin typeface="Inter Medium"/>
                <a:cs typeface="Inter Medium"/>
              </a:rPr>
              <a:t>in</a:t>
            </a:r>
            <a:r>
              <a:rPr sz="1100" b="0" spc="-35" dirty="0">
                <a:latin typeface="Inter Medium"/>
                <a:cs typeface="Inter Medium"/>
              </a:rPr>
              <a:t> </a:t>
            </a:r>
            <a:r>
              <a:rPr sz="1100" b="0" dirty="0">
                <a:latin typeface="Inter Medium"/>
                <a:cs typeface="Inter Medium"/>
              </a:rPr>
              <a:t>four</a:t>
            </a:r>
            <a:r>
              <a:rPr sz="1100" b="0" spc="-35" dirty="0">
                <a:latin typeface="Inter Medium"/>
                <a:cs typeface="Inter Medium"/>
              </a:rPr>
              <a:t> </a:t>
            </a:r>
            <a:r>
              <a:rPr sz="1100" b="0" spc="-10" dirty="0">
                <a:latin typeface="Inter Medium"/>
                <a:cs typeface="Inter Medium"/>
              </a:rPr>
              <a:t>women</a:t>
            </a:r>
            <a:r>
              <a:rPr sz="1100" b="0" spc="-35" dirty="0">
                <a:latin typeface="Inter Medium"/>
                <a:cs typeface="Inter Medium"/>
              </a:rPr>
              <a:t> </a:t>
            </a:r>
            <a:r>
              <a:rPr sz="1100" b="0" dirty="0">
                <a:latin typeface="Inter Medium"/>
                <a:cs typeface="Inter Medium"/>
              </a:rPr>
              <a:t>are</a:t>
            </a:r>
            <a:r>
              <a:rPr sz="1100" b="0" spc="-30" dirty="0">
                <a:latin typeface="Inter Medium"/>
                <a:cs typeface="Inter Medium"/>
              </a:rPr>
              <a:t> </a:t>
            </a:r>
            <a:r>
              <a:rPr sz="1100" b="0" dirty="0">
                <a:latin typeface="Inter Medium"/>
                <a:cs typeface="Inter Medium"/>
              </a:rPr>
              <a:t>considering</a:t>
            </a:r>
            <a:r>
              <a:rPr sz="1100" b="0" spc="-35" dirty="0">
                <a:latin typeface="Inter Medium"/>
                <a:cs typeface="Inter Medium"/>
              </a:rPr>
              <a:t> </a:t>
            </a:r>
            <a:r>
              <a:rPr sz="1100" b="0" dirty="0">
                <a:latin typeface="Inter Medium"/>
                <a:cs typeface="Inter Medium"/>
              </a:rPr>
              <a:t>leaving</a:t>
            </a:r>
            <a:r>
              <a:rPr sz="1100" b="0" spc="-35" dirty="0">
                <a:latin typeface="Inter Medium"/>
                <a:cs typeface="Inter Medium"/>
              </a:rPr>
              <a:t> </a:t>
            </a:r>
            <a:r>
              <a:rPr sz="1100" b="0" dirty="0">
                <a:latin typeface="Inter Medium"/>
                <a:cs typeface="Inter Medium"/>
              </a:rPr>
              <a:t>the</a:t>
            </a:r>
            <a:r>
              <a:rPr sz="1100" b="0" spc="-35" dirty="0">
                <a:latin typeface="Inter Medium"/>
                <a:cs typeface="Inter Medium"/>
              </a:rPr>
              <a:t> </a:t>
            </a:r>
            <a:r>
              <a:rPr sz="1100" b="0" spc="-10" dirty="0">
                <a:latin typeface="Inter Medium"/>
                <a:cs typeface="Inter Medium"/>
              </a:rPr>
              <a:t>industry</a:t>
            </a:r>
            <a:r>
              <a:rPr sz="1050" b="0" spc="-15" baseline="31746" dirty="0">
                <a:latin typeface="Inter Medium"/>
                <a:cs typeface="Inter Medium"/>
              </a:rPr>
              <a:t>1</a:t>
            </a:r>
            <a:endParaRPr sz="1050" baseline="31746" dirty="0">
              <a:latin typeface="Inter Medium"/>
              <a:cs typeface="Inter Medium"/>
            </a:endParaRPr>
          </a:p>
        </p:txBody>
      </p:sp>
      <p:sp>
        <p:nvSpPr>
          <p:cNvPr id="12" name="object 12"/>
          <p:cNvSpPr txBox="1"/>
          <p:nvPr/>
        </p:nvSpPr>
        <p:spPr>
          <a:xfrm>
            <a:off x="528323" y="4054537"/>
            <a:ext cx="2100580" cy="551180"/>
          </a:xfrm>
          <a:prstGeom prst="rect">
            <a:avLst/>
          </a:prstGeom>
        </p:spPr>
        <p:txBody>
          <a:bodyPr vert="horz" wrap="square" lIns="0" tIns="12700" rIns="0" bIns="0" rtlCol="0">
            <a:spAutoFit/>
          </a:bodyPr>
          <a:lstStyle/>
          <a:p>
            <a:pPr marL="12700" marR="5080" algn="just">
              <a:lnSpc>
                <a:spcPct val="114999"/>
              </a:lnSpc>
              <a:spcBef>
                <a:spcPts val="100"/>
              </a:spcBef>
            </a:pPr>
            <a:r>
              <a:rPr sz="1000" b="1" dirty="0">
                <a:latin typeface="Inter"/>
                <a:cs typeface="Inter"/>
              </a:rPr>
              <a:t>Nearly</a:t>
            </a:r>
            <a:r>
              <a:rPr sz="1000" b="1" spc="-45" dirty="0">
                <a:latin typeface="Inter"/>
                <a:cs typeface="Inter"/>
              </a:rPr>
              <a:t> </a:t>
            </a:r>
            <a:r>
              <a:rPr sz="1000" b="1" dirty="0">
                <a:latin typeface="Inter"/>
                <a:cs typeface="Inter"/>
              </a:rPr>
              <a:t>half</a:t>
            </a:r>
            <a:r>
              <a:rPr lang="en-US" sz="1000" b="1" spc="15" dirty="0">
                <a:latin typeface="Inter"/>
                <a:cs typeface="Inter"/>
              </a:rPr>
              <a:t> </a:t>
            </a:r>
            <a:r>
              <a:rPr lang="en-US" sz="1000" b="1" spc="-135" dirty="0">
                <a:latin typeface="Inter"/>
                <a:cs typeface="Inter"/>
              </a:rPr>
              <a:t>(</a:t>
            </a:r>
            <a:r>
              <a:rPr sz="1000" b="1" spc="-135" dirty="0">
                <a:latin typeface="Inter"/>
                <a:cs typeface="Inter"/>
              </a:rPr>
              <a:t>43%)</a:t>
            </a:r>
            <a:r>
              <a:rPr sz="1000" b="1" spc="80" dirty="0">
                <a:latin typeface="Inter"/>
                <a:cs typeface="Inter"/>
              </a:rPr>
              <a:t> </a:t>
            </a:r>
            <a:r>
              <a:rPr sz="1000" b="1" dirty="0">
                <a:latin typeface="Inter"/>
                <a:cs typeface="Inter"/>
              </a:rPr>
              <a:t>of</a:t>
            </a:r>
            <a:r>
              <a:rPr sz="1000" b="1" spc="15" dirty="0">
                <a:latin typeface="Inter"/>
                <a:cs typeface="Inter"/>
              </a:rPr>
              <a:t> </a:t>
            </a:r>
            <a:r>
              <a:rPr sz="1000" b="1" spc="-10" dirty="0">
                <a:latin typeface="Inter"/>
                <a:cs typeface="Inter"/>
              </a:rPr>
              <a:t>workers</a:t>
            </a:r>
            <a:r>
              <a:rPr sz="1000" b="1" spc="15" dirty="0">
                <a:latin typeface="Inter"/>
                <a:cs typeface="Inter"/>
              </a:rPr>
              <a:t> </a:t>
            </a:r>
            <a:r>
              <a:rPr sz="1000" b="1" spc="-25" dirty="0">
                <a:latin typeface="Inter"/>
                <a:cs typeface="Inter"/>
              </a:rPr>
              <a:t>say </a:t>
            </a:r>
            <a:r>
              <a:rPr sz="1000" b="1" dirty="0">
                <a:latin typeface="Inter"/>
                <a:cs typeface="Inter"/>
              </a:rPr>
              <a:t>they</a:t>
            </a:r>
            <a:r>
              <a:rPr sz="1000" b="1" spc="-45" dirty="0">
                <a:latin typeface="Inter"/>
                <a:cs typeface="Inter"/>
              </a:rPr>
              <a:t> </a:t>
            </a:r>
            <a:r>
              <a:rPr sz="1000" b="1" dirty="0">
                <a:latin typeface="Inter"/>
                <a:cs typeface="Inter"/>
              </a:rPr>
              <a:t>are</a:t>
            </a:r>
            <a:r>
              <a:rPr sz="1000" b="1" spc="-40" dirty="0">
                <a:latin typeface="Inter"/>
                <a:cs typeface="Inter"/>
              </a:rPr>
              <a:t> </a:t>
            </a:r>
            <a:r>
              <a:rPr sz="1000" b="1" dirty="0">
                <a:solidFill>
                  <a:srgbClr val="E2120A"/>
                </a:solidFill>
                <a:latin typeface="Inter"/>
                <a:cs typeface="Inter"/>
              </a:rPr>
              <a:t>not</a:t>
            </a:r>
            <a:r>
              <a:rPr sz="1000" b="1" spc="-45" dirty="0">
                <a:solidFill>
                  <a:srgbClr val="E2120A"/>
                </a:solidFill>
                <a:latin typeface="Inter"/>
                <a:cs typeface="Inter"/>
              </a:rPr>
              <a:t> </a:t>
            </a:r>
            <a:r>
              <a:rPr sz="1000" b="1" dirty="0">
                <a:solidFill>
                  <a:srgbClr val="E2120A"/>
                </a:solidFill>
                <a:latin typeface="Inter"/>
                <a:cs typeface="Inter"/>
              </a:rPr>
              <a:t>healthy</a:t>
            </a:r>
            <a:r>
              <a:rPr sz="1000" b="1" spc="-45" dirty="0">
                <a:solidFill>
                  <a:srgbClr val="E2120A"/>
                </a:solidFill>
                <a:latin typeface="Inter"/>
                <a:cs typeface="Inter"/>
              </a:rPr>
              <a:t> </a:t>
            </a:r>
            <a:r>
              <a:rPr sz="1000" b="1" dirty="0">
                <a:solidFill>
                  <a:srgbClr val="E2120A"/>
                </a:solidFill>
                <a:latin typeface="Inter"/>
                <a:cs typeface="Inter"/>
              </a:rPr>
              <a:t>enough</a:t>
            </a:r>
            <a:r>
              <a:rPr sz="1000" b="1" spc="-35" dirty="0">
                <a:solidFill>
                  <a:srgbClr val="E2120A"/>
                </a:solidFill>
                <a:latin typeface="Inter"/>
                <a:cs typeface="Inter"/>
              </a:rPr>
              <a:t> </a:t>
            </a:r>
            <a:r>
              <a:rPr sz="1000" b="1" dirty="0">
                <a:latin typeface="Inter"/>
                <a:cs typeface="Inter"/>
              </a:rPr>
              <a:t>to</a:t>
            </a:r>
            <a:r>
              <a:rPr sz="1000" b="1" spc="-45" dirty="0">
                <a:latin typeface="Inter"/>
                <a:cs typeface="Inter"/>
              </a:rPr>
              <a:t> </a:t>
            </a:r>
            <a:r>
              <a:rPr sz="1000" b="1" spc="-25" dirty="0">
                <a:latin typeface="Inter"/>
                <a:cs typeface="Inter"/>
              </a:rPr>
              <a:t>do </a:t>
            </a:r>
            <a:r>
              <a:rPr sz="1000" b="1" dirty="0">
                <a:latin typeface="Inter"/>
                <a:cs typeface="Inter"/>
              </a:rPr>
              <a:t>their</a:t>
            </a:r>
            <a:r>
              <a:rPr sz="1000" b="1" spc="-45" dirty="0">
                <a:latin typeface="Inter"/>
                <a:cs typeface="Inter"/>
              </a:rPr>
              <a:t> </a:t>
            </a:r>
            <a:r>
              <a:rPr sz="1000" b="1" dirty="0">
                <a:latin typeface="Inter"/>
                <a:cs typeface="Inter"/>
              </a:rPr>
              <a:t>job</a:t>
            </a:r>
            <a:r>
              <a:rPr sz="1000" b="1" spc="-40" dirty="0">
                <a:latin typeface="Inter"/>
                <a:cs typeface="Inter"/>
              </a:rPr>
              <a:t> </a:t>
            </a:r>
            <a:r>
              <a:rPr sz="1000" b="1" spc="-10" dirty="0">
                <a:latin typeface="Inter"/>
                <a:cs typeface="Inter"/>
              </a:rPr>
              <a:t>effectively</a:t>
            </a:r>
            <a:endParaRPr sz="1000" dirty="0">
              <a:latin typeface="Inter"/>
              <a:cs typeface="Inter"/>
            </a:endParaRPr>
          </a:p>
        </p:txBody>
      </p:sp>
      <p:sp>
        <p:nvSpPr>
          <p:cNvPr id="13" name="object 13"/>
          <p:cNvSpPr txBox="1"/>
          <p:nvPr/>
        </p:nvSpPr>
        <p:spPr>
          <a:xfrm>
            <a:off x="5896162" y="4054537"/>
            <a:ext cx="2118995" cy="551180"/>
          </a:xfrm>
          <a:prstGeom prst="rect">
            <a:avLst/>
          </a:prstGeom>
        </p:spPr>
        <p:txBody>
          <a:bodyPr vert="horz" wrap="square" lIns="0" tIns="12700" rIns="0" bIns="0" rtlCol="0">
            <a:spAutoFit/>
          </a:bodyPr>
          <a:lstStyle/>
          <a:p>
            <a:pPr marL="12700" marR="5080">
              <a:lnSpc>
                <a:spcPct val="114999"/>
              </a:lnSpc>
              <a:spcBef>
                <a:spcPts val="100"/>
              </a:spcBef>
            </a:pPr>
            <a:r>
              <a:rPr sz="1000" b="1" dirty="0">
                <a:latin typeface="Inter"/>
                <a:cs typeface="Inter"/>
              </a:rPr>
              <a:t>Only</a:t>
            </a:r>
            <a:r>
              <a:rPr sz="1000" b="1" spc="15" dirty="0">
                <a:latin typeface="Inter"/>
                <a:cs typeface="Inter"/>
              </a:rPr>
              <a:t> </a:t>
            </a:r>
            <a:r>
              <a:rPr sz="1000" b="1" dirty="0">
                <a:latin typeface="Inter"/>
                <a:cs typeface="Inter"/>
              </a:rPr>
              <a:t>43%</a:t>
            </a:r>
            <a:r>
              <a:rPr sz="1000" b="1" spc="20" dirty="0">
                <a:latin typeface="Inter"/>
                <a:cs typeface="Inter"/>
              </a:rPr>
              <a:t> </a:t>
            </a:r>
            <a:r>
              <a:rPr sz="1000" b="1" dirty="0">
                <a:latin typeface="Inter"/>
                <a:cs typeface="Inter"/>
              </a:rPr>
              <a:t>of</a:t>
            </a:r>
            <a:r>
              <a:rPr sz="1000" b="1" spc="15" dirty="0">
                <a:latin typeface="Inter"/>
                <a:cs typeface="Inter"/>
              </a:rPr>
              <a:t> </a:t>
            </a:r>
            <a:r>
              <a:rPr sz="1000" b="1" spc="-10" dirty="0">
                <a:latin typeface="Inter"/>
                <a:cs typeface="Inter"/>
              </a:rPr>
              <a:t>younger</a:t>
            </a:r>
            <a:r>
              <a:rPr sz="1000" b="1" spc="20" dirty="0">
                <a:latin typeface="Inter"/>
                <a:cs typeface="Inter"/>
              </a:rPr>
              <a:t> </a:t>
            </a:r>
            <a:r>
              <a:rPr sz="1000" b="1" spc="-10" dirty="0">
                <a:latin typeface="Inter"/>
                <a:cs typeface="Inter"/>
              </a:rPr>
              <a:t>workers</a:t>
            </a:r>
            <a:r>
              <a:rPr sz="1000" b="1" spc="15" dirty="0">
                <a:latin typeface="Inter"/>
                <a:cs typeface="Inter"/>
              </a:rPr>
              <a:t> </a:t>
            </a:r>
            <a:r>
              <a:rPr sz="1000" b="1" spc="-25" dirty="0">
                <a:latin typeface="Inter"/>
                <a:cs typeface="Inter"/>
              </a:rPr>
              <a:t>are </a:t>
            </a:r>
            <a:r>
              <a:rPr sz="1000" b="1" spc="-10" dirty="0">
                <a:solidFill>
                  <a:srgbClr val="E2120A"/>
                </a:solidFill>
                <a:latin typeface="Inter"/>
                <a:cs typeface="Inter"/>
              </a:rPr>
              <a:t>satisfied</a:t>
            </a:r>
            <a:r>
              <a:rPr sz="1000" b="1" spc="-35" dirty="0">
                <a:solidFill>
                  <a:srgbClr val="E2120A"/>
                </a:solidFill>
                <a:latin typeface="Inter"/>
                <a:cs typeface="Inter"/>
              </a:rPr>
              <a:t> </a:t>
            </a:r>
            <a:r>
              <a:rPr sz="1000" b="1" dirty="0">
                <a:solidFill>
                  <a:srgbClr val="E2120A"/>
                </a:solidFill>
                <a:latin typeface="Inter"/>
                <a:cs typeface="Inter"/>
              </a:rPr>
              <a:t>with</a:t>
            </a:r>
            <a:r>
              <a:rPr sz="1000" b="1" spc="-35" dirty="0">
                <a:solidFill>
                  <a:srgbClr val="E2120A"/>
                </a:solidFill>
                <a:latin typeface="Inter"/>
                <a:cs typeface="Inter"/>
              </a:rPr>
              <a:t> </a:t>
            </a:r>
            <a:r>
              <a:rPr sz="1000" b="1" dirty="0">
                <a:solidFill>
                  <a:srgbClr val="E2120A"/>
                </a:solidFill>
                <a:latin typeface="Inter"/>
                <a:cs typeface="Inter"/>
              </a:rPr>
              <a:t>their</a:t>
            </a:r>
            <a:r>
              <a:rPr sz="1000" b="1" spc="-35" dirty="0">
                <a:solidFill>
                  <a:srgbClr val="E2120A"/>
                </a:solidFill>
                <a:latin typeface="Inter"/>
                <a:cs typeface="Inter"/>
              </a:rPr>
              <a:t> </a:t>
            </a:r>
            <a:r>
              <a:rPr sz="1000" b="1" spc="-10" dirty="0">
                <a:solidFill>
                  <a:srgbClr val="E2120A"/>
                </a:solidFill>
                <a:latin typeface="Inter"/>
                <a:cs typeface="Inter"/>
              </a:rPr>
              <a:t>retirement benefits</a:t>
            </a:r>
            <a:r>
              <a:rPr sz="1000" b="1" spc="20" dirty="0">
                <a:solidFill>
                  <a:srgbClr val="E2120A"/>
                </a:solidFill>
                <a:latin typeface="Inter"/>
                <a:cs typeface="Inter"/>
              </a:rPr>
              <a:t> </a:t>
            </a:r>
            <a:r>
              <a:rPr sz="1000" b="1" dirty="0">
                <a:latin typeface="Inter"/>
                <a:cs typeface="Inter"/>
              </a:rPr>
              <a:t>vs.</a:t>
            </a:r>
            <a:r>
              <a:rPr sz="1000" b="1" spc="-15" dirty="0">
                <a:latin typeface="Inter"/>
                <a:cs typeface="Inter"/>
              </a:rPr>
              <a:t> </a:t>
            </a:r>
            <a:r>
              <a:rPr sz="1000" b="1" dirty="0">
                <a:latin typeface="Inter"/>
                <a:cs typeface="Inter"/>
              </a:rPr>
              <a:t>95%</a:t>
            </a:r>
            <a:r>
              <a:rPr sz="1000" b="1" spc="15" dirty="0">
                <a:latin typeface="Inter"/>
                <a:cs typeface="Inter"/>
              </a:rPr>
              <a:t> </a:t>
            </a:r>
            <a:r>
              <a:rPr sz="1000" b="1" dirty="0">
                <a:latin typeface="Inter"/>
                <a:cs typeface="Inter"/>
              </a:rPr>
              <a:t>of</a:t>
            </a:r>
            <a:r>
              <a:rPr sz="1000" b="1" spc="15" dirty="0">
                <a:latin typeface="Inter"/>
                <a:cs typeface="Inter"/>
              </a:rPr>
              <a:t> </a:t>
            </a:r>
            <a:r>
              <a:rPr sz="1000" b="1" dirty="0">
                <a:latin typeface="Inter"/>
                <a:cs typeface="Inter"/>
              </a:rPr>
              <a:t>older</a:t>
            </a:r>
            <a:r>
              <a:rPr sz="1000" b="1" spc="20" dirty="0">
                <a:latin typeface="Inter"/>
                <a:cs typeface="Inter"/>
              </a:rPr>
              <a:t> </a:t>
            </a:r>
            <a:r>
              <a:rPr sz="1000" b="1" spc="-10" dirty="0">
                <a:latin typeface="Inter"/>
                <a:cs typeface="Inter"/>
              </a:rPr>
              <a:t>workers</a:t>
            </a:r>
            <a:endParaRPr sz="1000">
              <a:latin typeface="Inter"/>
              <a:cs typeface="Inter"/>
            </a:endParaRPr>
          </a:p>
        </p:txBody>
      </p:sp>
      <p:sp>
        <p:nvSpPr>
          <p:cNvPr id="14" name="object 14"/>
          <p:cNvSpPr txBox="1"/>
          <p:nvPr/>
        </p:nvSpPr>
        <p:spPr>
          <a:xfrm>
            <a:off x="3316244" y="4054537"/>
            <a:ext cx="2254885" cy="551180"/>
          </a:xfrm>
          <a:prstGeom prst="rect">
            <a:avLst/>
          </a:prstGeom>
        </p:spPr>
        <p:txBody>
          <a:bodyPr vert="horz" wrap="square" lIns="0" tIns="12700" rIns="0" bIns="0" rtlCol="0">
            <a:spAutoFit/>
          </a:bodyPr>
          <a:lstStyle/>
          <a:p>
            <a:pPr marL="12700" marR="5080" algn="just">
              <a:lnSpc>
                <a:spcPct val="114999"/>
              </a:lnSpc>
              <a:spcBef>
                <a:spcPts val="100"/>
              </a:spcBef>
            </a:pPr>
            <a:r>
              <a:rPr sz="1000" b="1" dirty="0">
                <a:latin typeface="Inter"/>
                <a:cs typeface="Inter"/>
              </a:rPr>
              <a:t>More</a:t>
            </a:r>
            <a:r>
              <a:rPr sz="1000" b="1" spc="-15" dirty="0">
                <a:latin typeface="Inter"/>
                <a:cs typeface="Inter"/>
              </a:rPr>
              <a:t> </a:t>
            </a:r>
            <a:r>
              <a:rPr sz="1000" b="1" dirty="0">
                <a:latin typeface="Inter"/>
                <a:cs typeface="Inter"/>
              </a:rPr>
              <a:t>than</a:t>
            </a:r>
            <a:r>
              <a:rPr sz="1000" b="1" spc="-15" dirty="0">
                <a:latin typeface="Inter"/>
                <a:cs typeface="Inter"/>
              </a:rPr>
              <a:t> </a:t>
            </a:r>
            <a:r>
              <a:rPr sz="1000" b="1" spc="-25" dirty="0">
                <a:latin typeface="Inter"/>
                <a:cs typeface="Inter"/>
              </a:rPr>
              <a:t>one-</a:t>
            </a:r>
            <a:r>
              <a:rPr sz="1000" b="1" spc="-10" dirty="0">
                <a:latin typeface="Inter"/>
                <a:cs typeface="Inter"/>
              </a:rPr>
              <a:t>third</a:t>
            </a:r>
            <a:r>
              <a:rPr sz="1000" b="1" spc="-15" dirty="0">
                <a:latin typeface="Inter"/>
                <a:cs typeface="Inter"/>
              </a:rPr>
              <a:t> </a:t>
            </a:r>
            <a:r>
              <a:rPr sz="1000" b="1" dirty="0">
                <a:latin typeface="Inter"/>
                <a:cs typeface="Inter"/>
              </a:rPr>
              <a:t>of</a:t>
            </a:r>
            <a:r>
              <a:rPr sz="1000" b="1" spc="-10" dirty="0">
                <a:latin typeface="Inter"/>
                <a:cs typeface="Inter"/>
              </a:rPr>
              <a:t> workers</a:t>
            </a:r>
            <a:r>
              <a:rPr sz="1000" b="1" spc="-15" dirty="0">
                <a:latin typeface="Inter"/>
                <a:cs typeface="Inter"/>
              </a:rPr>
              <a:t> </a:t>
            </a:r>
            <a:r>
              <a:rPr sz="1000" b="1" spc="-25" dirty="0">
                <a:latin typeface="Inter"/>
                <a:cs typeface="Inter"/>
              </a:rPr>
              <a:t>who </a:t>
            </a:r>
            <a:r>
              <a:rPr sz="1000" b="1" spc="-10" dirty="0">
                <a:latin typeface="Inter"/>
                <a:cs typeface="Inter"/>
              </a:rPr>
              <a:t>desire caregiving</a:t>
            </a:r>
            <a:r>
              <a:rPr sz="1000" b="1" spc="-5" dirty="0">
                <a:latin typeface="Inter"/>
                <a:cs typeface="Inter"/>
              </a:rPr>
              <a:t> </a:t>
            </a:r>
            <a:r>
              <a:rPr sz="1000" b="1" spc="-10" dirty="0">
                <a:latin typeface="Inter"/>
                <a:cs typeface="Inter"/>
              </a:rPr>
              <a:t>benefits</a:t>
            </a:r>
            <a:r>
              <a:rPr sz="1000" b="1" spc="10" dirty="0">
                <a:latin typeface="Inter"/>
                <a:cs typeface="Inter"/>
              </a:rPr>
              <a:t> </a:t>
            </a:r>
            <a:r>
              <a:rPr sz="1000" b="1" spc="-10" dirty="0">
                <a:solidFill>
                  <a:srgbClr val="E2120A"/>
                </a:solidFill>
                <a:latin typeface="Inter"/>
                <a:cs typeface="Inter"/>
              </a:rPr>
              <a:t>currently </a:t>
            </a:r>
            <a:r>
              <a:rPr sz="1000" b="1" dirty="0">
                <a:solidFill>
                  <a:srgbClr val="E2120A"/>
                </a:solidFill>
                <a:latin typeface="Inter"/>
                <a:cs typeface="Inter"/>
              </a:rPr>
              <a:t>lack</a:t>
            </a:r>
            <a:r>
              <a:rPr sz="1000" b="1" spc="-40" dirty="0">
                <a:solidFill>
                  <a:srgbClr val="E2120A"/>
                </a:solidFill>
                <a:latin typeface="Inter"/>
                <a:cs typeface="Inter"/>
              </a:rPr>
              <a:t> </a:t>
            </a:r>
            <a:r>
              <a:rPr sz="1000" b="1" spc="-10" dirty="0">
                <a:solidFill>
                  <a:srgbClr val="E2120A"/>
                </a:solidFill>
                <a:latin typeface="Inter"/>
                <a:cs typeface="Inter"/>
              </a:rPr>
              <a:t>access</a:t>
            </a:r>
            <a:endParaRPr sz="1000">
              <a:latin typeface="Inter"/>
              <a:cs typeface="Inter"/>
            </a:endParaRPr>
          </a:p>
        </p:txBody>
      </p:sp>
      <p:sp>
        <p:nvSpPr>
          <p:cNvPr id="15" name="object 15"/>
          <p:cNvSpPr txBox="1"/>
          <p:nvPr/>
        </p:nvSpPr>
        <p:spPr>
          <a:xfrm>
            <a:off x="505024" y="2910417"/>
            <a:ext cx="1656714" cy="223520"/>
          </a:xfrm>
          <a:prstGeom prst="rect">
            <a:avLst/>
          </a:prstGeom>
        </p:spPr>
        <p:txBody>
          <a:bodyPr vert="horz" wrap="square" lIns="0" tIns="12700" rIns="0" bIns="0" rtlCol="0">
            <a:spAutoFit/>
          </a:bodyPr>
          <a:lstStyle/>
          <a:p>
            <a:pPr marL="12700">
              <a:lnSpc>
                <a:spcPct val="100000"/>
              </a:lnSpc>
              <a:spcBef>
                <a:spcPts val="100"/>
              </a:spcBef>
            </a:pPr>
            <a:r>
              <a:rPr sz="1300" b="1" dirty="0">
                <a:solidFill>
                  <a:srgbClr val="E2120A"/>
                </a:solidFill>
                <a:latin typeface="Inter"/>
                <a:cs typeface="Inter"/>
              </a:rPr>
              <a:t>Key</a:t>
            </a:r>
            <a:r>
              <a:rPr sz="1300" b="1" spc="-45" dirty="0">
                <a:solidFill>
                  <a:srgbClr val="E2120A"/>
                </a:solidFill>
                <a:latin typeface="Inter"/>
                <a:cs typeface="Inter"/>
              </a:rPr>
              <a:t> </a:t>
            </a:r>
            <a:r>
              <a:rPr sz="1300" b="1" dirty="0">
                <a:solidFill>
                  <a:srgbClr val="E2120A"/>
                </a:solidFill>
                <a:latin typeface="Inter"/>
                <a:cs typeface="Inter"/>
              </a:rPr>
              <a:t>gaps</a:t>
            </a:r>
            <a:r>
              <a:rPr sz="1300" b="1" spc="-40" dirty="0">
                <a:solidFill>
                  <a:srgbClr val="E2120A"/>
                </a:solidFill>
                <a:latin typeface="Inter"/>
                <a:cs typeface="Inter"/>
              </a:rPr>
              <a:t> </a:t>
            </a:r>
            <a:r>
              <a:rPr sz="1300" b="1" dirty="0">
                <a:solidFill>
                  <a:srgbClr val="E2120A"/>
                </a:solidFill>
                <a:latin typeface="Inter"/>
                <a:cs typeface="Inter"/>
              </a:rPr>
              <a:t>to</a:t>
            </a:r>
            <a:r>
              <a:rPr sz="1300" b="1" spc="-40" dirty="0">
                <a:solidFill>
                  <a:srgbClr val="E2120A"/>
                </a:solidFill>
                <a:latin typeface="Inter"/>
                <a:cs typeface="Inter"/>
              </a:rPr>
              <a:t> </a:t>
            </a:r>
            <a:r>
              <a:rPr sz="1300" b="1" spc="-10" dirty="0">
                <a:solidFill>
                  <a:srgbClr val="E2120A"/>
                </a:solidFill>
                <a:latin typeface="Inter"/>
                <a:cs typeface="Inter"/>
              </a:rPr>
              <a:t>address</a:t>
            </a:r>
            <a:endParaRPr sz="1300">
              <a:latin typeface="Inter"/>
              <a:cs typeface="Inter"/>
            </a:endParaRPr>
          </a:p>
        </p:txBody>
      </p:sp>
      <p:pic>
        <p:nvPicPr>
          <p:cNvPr id="16" name="object 16"/>
          <p:cNvPicPr/>
          <p:nvPr/>
        </p:nvPicPr>
        <p:blipFill>
          <a:blip r:embed="rId5" cstate="print"/>
          <a:stretch>
            <a:fillRect/>
          </a:stretch>
        </p:blipFill>
        <p:spPr>
          <a:xfrm>
            <a:off x="854373" y="3242679"/>
            <a:ext cx="1373166" cy="768214"/>
          </a:xfrm>
          <a:prstGeom prst="rect">
            <a:avLst/>
          </a:prstGeom>
        </p:spPr>
      </p:pic>
      <p:pic>
        <p:nvPicPr>
          <p:cNvPr id="17" name="object 17"/>
          <p:cNvPicPr/>
          <p:nvPr/>
        </p:nvPicPr>
        <p:blipFill>
          <a:blip r:embed="rId6" cstate="print"/>
          <a:stretch>
            <a:fillRect/>
          </a:stretch>
        </p:blipFill>
        <p:spPr>
          <a:xfrm>
            <a:off x="3724717" y="3201418"/>
            <a:ext cx="1094500" cy="813234"/>
          </a:xfrm>
          <a:prstGeom prst="rect">
            <a:avLst/>
          </a:prstGeom>
        </p:spPr>
      </p:pic>
      <p:pic>
        <p:nvPicPr>
          <p:cNvPr id="18" name="object 18"/>
          <p:cNvPicPr/>
          <p:nvPr/>
        </p:nvPicPr>
        <p:blipFill>
          <a:blip r:embed="rId7" cstate="print"/>
          <a:stretch>
            <a:fillRect/>
          </a:stretch>
        </p:blipFill>
        <p:spPr>
          <a:xfrm>
            <a:off x="6413298" y="3189131"/>
            <a:ext cx="919787" cy="837810"/>
          </a:xfrm>
          <a:prstGeom prst="rect">
            <a:avLst/>
          </a:prstGeom>
        </p:spPr>
      </p:pic>
      <p:grpSp>
        <p:nvGrpSpPr>
          <p:cNvPr id="19" name="object 19"/>
          <p:cNvGrpSpPr/>
          <p:nvPr/>
        </p:nvGrpSpPr>
        <p:grpSpPr>
          <a:xfrm>
            <a:off x="580210" y="1395663"/>
            <a:ext cx="98640" cy="787832"/>
            <a:chOff x="581694" y="1434260"/>
            <a:chExt cx="97155" cy="775970"/>
          </a:xfrm>
        </p:grpSpPr>
        <p:pic>
          <p:nvPicPr>
            <p:cNvPr id="20" name="object 20"/>
            <p:cNvPicPr/>
            <p:nvPr/>
          </p:nvPicPr>
          <p:blipFill>
            <a:blip r:embed="rId8" cstate="print"/>
            <a:stretch>
              <a:fillRect/>
            </a:stretch>
          </p:blipFill>
          <p:spPr>
            <a:xfrm>
              <a:off x="581694" y="1434260"/>
              <a:ext cx="96599" cy="101699"/>
            </a:xfrm>
            <a:prstGeom prst="rect">
              <a:avLst/>
            </a:prstGeom>
          </p:spPr>
        </p:pic>
        <p:pic>
          <p:nvPicPr>
            <p:cNvPr id="21" name="object 21"/>
            <p:cNvPicPr/>
            <p:nvPr/>
          </p:nvPicPr>
          <p:blipFill>
            <a:blip r:embed="rId9" cstate="print"/>
            <a:stretch>
              <a:fillRect/>
            </a:stretch>
          </p:blipFill>
          <p:spPr>
            <a:xfrm>
              <a:off x="581694" y="2108382"/>
              <a:ext cx="96599" cy="101699"/>
            </a:xfrm>
            <a:prstGeom prst="rect">
              <a:avLst/>
            </a:prstGeom>
          </p:spPr>
        </p:pic>
      </p:grpSp>
      <p:sp>
        <p:nvSpPr>
          <p:cNvPr id="22" name="object 22"/>
          <p:cNvSpPr txBox="1"/>
          <p:nvPr/>
        </p:nvSpPr>
        <p:spPr>
          <a:xfrm>
            <a:off x="514173" y="4963645"/>
            <a:ext cx="3142615" cy="101600"/>
          </a:xfrm>
          <a:prstGeom prst="rect">
            <a:avLst/>
          </a:prstGeom>
        </p:spPr>
        <p:txBody>
          <a:bodyPr vert="horz" wrap="square" lIns="0" tIns="12700" rIns="0" bIns="0" rtlCol="0">
            <a:spAutoFit/>
          </a:bodyPr>
          <a:lstStyle/>
          <a:p>
            <a:pPr marL="12700">
              <a:lnSpc>
                <a:spcPct val="100000"/>
              </a:lnSpc>
              <a:spcBef>
                <a:spcPts val="100"/>
              </a:spcBef>
            </a:pPr>
            <a:r>
              <a:rPr sz="500" dirty="0">
                <a:solidFill>
                  <a:srgbClr val="9E9E9E"/>
                </a:solidFill>
                <a:latin typeface="Inter"/>
                <a:cs typeface="Inter"/>
              </a:rPr>
              <a:t>1</a:t>
            </a:r>
            <a:r>
              <a:rPr sz="500" spc="310" dirty="0">
                <a:solidFill>
                  <a:srgbClr val="9E9E9E"/>
                </a:solidFill>
                <a:latin typeface="Inter"/>
                <a:cs typeface="Inter"/>
              </a:rPr>
              <a:t> </a:t>
            </a:r>
            <a:r>
              <a:rPr sz="500" spc="-10" dirty="0">
                <a:solidFill>
                  <a:srgbClr val="9E9E9E"/>
                </a:solidFill>
                <a:latin typeface="Inter"/>
                <a:cs typeface="Inter"/>
              </a:rPr>
              <a:t>Deloitte.</a:t>
            </a:r>
            <a:r>
              <a:rPr sz="500" spc="10" dirty="0">
                <a:solidFill>
                  <a:srgbClr val="9E9E9E"/>
                </a:solidFill>
                <a:latin typeface="Inter"/>
                <a:cs typeface="Inter"/>
              </a:rPr>
              <a:t> </a:t>
            </a:r>
            <a:r>
              <a:rPr sz="500" dirty="0">
                <a:solidFill>
                  <a:srgbClr val="9E9E9E"/>
                </a:solidFill>
                <a:latin typeface="Inter"/>
                <a:cs typeface="Inter"/>
              </a:rPr>
              <a:t>“Beyond</a:t>
            </a:r>
            <a:r>
              <a:rPr sz="500" spc="10" dirty="0">
                <a:solidFill>
                  <a:srgbClr val="9E9E9E"/>
                </a:solidFill>
                <a:latin typeface="Inter"/>
                <a:cs typeface="Inter"/>
              </a:rPr>
              <a:t> </a:t>
            </a:r>
            <a:r>
              <a:rPr sz="500" dirty="0">
                <a:solidFill>
                  <a:srgbClr val="9E9E9E"/>
                </a:solidFill>
                <a:latin typeface="Inter"/>
                <a:cs typeface="Inter"/>
              </a:rPr>
              <a:t>reskilling:</a:t>
            </a:r>
            <a:r>
              <a:rPr sz="500" spc="5" dirty="0">
                <a:solidFill>
                  <a:srgbClr val="9E9E9E"/>
                </a:solidFill>
                <a:latin typeface="Inter"/>
                <a:cs typeface="Inter"/>
              </a:rPr>
              <a:t> </a:t>
            </a:r>
            <a:r>
              <a:rPr sz="500" spc="-10" dirty="0">
                <a:solidFill>
                  <a:srgbClr val="9E9E9E"/>
                </a:solidFill>
                <a:latin typeface="Inter"/>
                <a:cs typeface="Inter"/>
              </a:rPr>
              <a:t>Manufacturingʼs</a:t>
            </a:r>
            <a:r>
              <a:rPr sz="500" spc="10" dirty="0">
                <a:solidFill>
                  <a:srgbClr val="9E9E9E"/>
                </a:solidFill>
                <a:latin typeface="Inter"/>
                <a:cs typeface="Inter"/>
              </a:rPr>
              <a:t> </a:t>
            </a:r>
            <a:r>
              <a:rPr sz="500" dirty="0">
                <a:solidFill>
                  <a:srgbClr val="9E9E9E"/>
                </a:solidFill>
                <a:latin typeface="Inter"/>
                <a:cs typeface="Inter"/>
              </a:rPr>
              <a:t>future</a:t>
            </a:r>
            <a:r>
              <a:rPr sz="500" spc="10" dirty="0">
                <a:solidFill>
                  <a:srgbClr val="9E9E9E"/>
                </a:solidFill>
                <a:latin typeface="Inter"/>
                <a:cs typeface="Inter"/>
              </a:rPr>
              <a:t> </a:t>
            </a:r>
            <a:r>
              <a:rPr sz="500" spc="-10" dirty="0">
                <a:solidFill>
                  <a:srgbClr val="9E9E9E"/>
                </a:solidFill>
                <a:latin typeface="Inter"/>
                <a:cs typeface="Inter"/>
              </a:rPr>
              <a:t>depends</a:t>
            </a:r>
            <a:r>
              <a:rPr sz="500" spc="10" dirty="0">
                <a:solidFill>
                  <a:srgbClr val="9E9E9E"/>
                </a:solidFill>
                <a:latin typeface="Inter"/>
                <a:cs typeface="Inter"/>
              </a:rPr>
              <a:t> </a:t>
            </a:r>
            <a:r>
              <a:rPr sz="500" dirty="0">
                <a:solidFill>
                  <a:srgbClr val="9E9E9E"/>
                </a:solidFill>
                <a:latin typeface="Inter"/>
                <a:cs typeface="Inter"/>
              </a:rPr>
              <a:t>on</a:t>
            </a:r>
            <a:r>
              <a:rPr sz="500" spc="5" dirty="0">
                <a:solidFill>
                  <a:srgbClr val="9E9E9E"/>
                </a:solidFill>
                <a:latin typeface="Inter"/>
                <a:cs typeface="Inter"/>
              </a:rPr>
              <a:t> </a:t>
            </a:r>
            <a:r>
              <a:rPr sz="500" spc="-10" dirty="0">
                <a:solidFill>
                  <a:srgbClr val="9E9E9E"/>
                </a:solidFill>
                <a:latin typeface="Inter"/>
                <a:cs typeface="Inter"/>
              </a:rPr>
              <a:t>diversity,</a:t>
            </a:r>
            <a:r>
              <a:rPr sz="500" spc="10" dirty="0">
                <a:solidFill>
                  <a:srgbClr val="9E9E9E"/>
                </a:solidFill>
                <a:latin typeface="Inter"/>
                <a:cs typeface="Inter"/>
              </a:rPr>
              <a:t> </a:t>
            </a:r>
            <a:r>
              <a:rPr sz="500" dirty="0">
                <a:solidFill>
                  <a:srgbClr val="9E9E9E"/>
                </a:solidFill>
                <a:latin typeface="Inter"/>
                <a:cs typeface="Inter"/>
              </a:rPr>
              <a:t>equity,</a:t>
            </a:r>
            <a:r>
              <a:rPr sz="500" spc="10" dirty="0">
                <a:solidFill>
                  <a:srgbClr val="9E9E9E"/>
                </a:solidFill>
                <a:latin typeface="Inter"/>
                <a:cs typeface="Inter"/>
              </a:rPr>
              <a:t> </a:t>
            </a:r>
            <a:r>
              <a:rPr sz="500" dirty="0">
                <a:solidFill>
                  <a:srgbClr val="9E9E9E"/>
                </a:solidFill>
                <a:latin typeface="Inter"/>
                <a:cs typeface="Inter"/>
              </a:rPr>
              <a:t>and</a:t>
            </a:r>
            <a:r>
              <a:rPr sz="500" spc="10" dirty="0">
                <a:solidFill>
                  <a:srgbClr val="9E9E9E"/>
                </a:solidFill>
                <a:latin typeface="Inter"/>
                <a:cs typeface="Inter"/>
              </a:rPr>
              <a:t> </a:t>
            </a:r>
            <a:r>
              <a:rPr sz="500" dirty="0">
                <a:solidFill>
                  <a:srgbClr val="9E9E9E"/>
                </a:solidFill>
                <a:latin typeface="Inter"/>
                <a:cs typeface="Inter"/>
              </a:rPr>
              <a:t>inclusion.ˮ</a:t>
            </a:r>
            <a:r>
              <a:rPr sz="500" spc="5" dirty="0">
                <a:solidFill>
                  <a:srgbClr val="9E9E9E"/>
                </a:solidFill>
                <a:latin typeface="Inter"/>
                <a:cs typeface="Inter"/>
              </a:rPr>
              <a:t> </a:t>
            </a:r>
            <a:r>
              <a:rPr sz="500" spc="-10" dirty="0">
                <a:solidFill>
                  <a:srgbClr val="9E9E9E"/>
                </a:solidFill>
                <a:latin typeface="Inter"/>
                <a:cs typeface="Inter"/>
              </a:rPr>
              <a:t>2021.</a:t>
            </a:r>
            <a:endParaRPr sz="500">
              <a:latin typeface="Inter"/>
              <a:cs typeface="Inte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54624" y="893221"/>
            <a:ext cx="7942580" cy="1925955"/>
          </a:xfrm>
          <a:custGeom>
            <a:avLst/>
            <a:gdLst/>
            <a:ahLst/>
            <a:cxnLst/>
            <a:rect l="l" t="t" r="r" b="b"/>
            <a:pathLst>
              <a:path w="7942580" h="1925955">
                <a:moveTo>
                  <a:pt x="7942484" y="1925696"/>
                </a:moveTo>
                <a:lnTo>
                  <a:pt x="0" y="1925696"/>
                </a:lnTo>
                <a:lnTo>
                  <a:pt x="0" y="0"/>
                </a:lnTo>
                <a:lnTo>
                  <a:pt x="7942484" y="0"/>
                </a:lnTo>
                <a:lnTo>
                  <a:pt x="7942484" y="1925696"/>
                </a:lnTo>
                <a:close/>
              </a:path>
            </a:pathLst>
          </a:custGeom>
          <a:solidFill>
            <a:srgbClr val="EDEDED"/>
          </a:solidFill>
        </p:spPr>
        <p:txBody>
          <a:bodyPr wrap="square" lIns="0" tIns="0" rIns="0" bIns="0" rtlCol="0"/>
          <a:lstStyle/>
          <a:p>
            <a:endParaRPr/>
          </a:p>
        </p:txBody>
      </p:sp>
      <p:sp>
        <p:nvSpPr>
          <p:cNvPr id="3" name="object 3"/>
          <p:cNvSpPr/>
          <p:nvPr/>
        </p:nvSpPr>
        <p:spPr>
          <a:xfrm>
            <a:off x="6140275" y="81225"/>
            <a:ext cx="3004185" cy="223520"/>
          </a:xfrm>
          <a:custGeom>
            <a:avLst/>
            <a:gdLst/>
            <a:ahLst/>
            <a:cxnLst/>
            <a:rect l="l" t="t" r="r" b="b"/>
            <a:pathLst>
              <a:path w="3004184" h="223520">
                <a:moveTo>
                  <a:pt x="3003724" y="223199"/>
                </a:moveTo>
                <a:lnTo>
                  <a:pt x="0" y="223199"/>
                </a:lnTo>
                <a:lnTo>
                  <a:pt x="0" y="0"/>
                </a:lnTo>
                <a:lnTo>
                  <a:pt x="3003724" y="0"/>
                </a:lnTo>
                <a:lnTo>
                  <a:pt x="3003724" y="223199"/>
                </a:lnTo>
                <a:close/>
              </a:path>
            </a:pathLst>
          </a:custGeom>
          <a:solidFill>
            <a:srgbClr val="2D45B8"/>
          </a:solidFill>
        </p:spPr>
        <p:txBody>
          <a:bodyPr wrap="square" lIns="0" tIns="0" rIns="0" bIns="0" rtlCol="0"/>
          <a:lstStyle/>
          <a:p>
            <a:endParaRPr/>
          </a:p>
        </p:txBody>
      </p:sp>
      <p:sp>
        <p:nvSpPr>
          <p:cNvPr id="4" name="object 4"/>
          <p:cNvSpPr txBox="1"/>
          <p:nvPr/>
        </p:nvSpPr>
        <p:spPr>
          <a:xfrm>
            <a:off x="6377732" y="83541"/>
            <a:ext cx="2567305" cy="197490"/>
          </a:xfrm>
          <a:prstGeom prst="rect">
            <a:avLst/>
          </a:prstGeom>
        </p:spPr>
        <p:txBody>
          <a:bodyPr vert="horz" wrap="square" lIns="0" tIns="12700" rIns="0" bIns="0" rtlCol="0">
            <a:spAutoFit/>
          </a:bodyPr>
          <a:lstStyle/>
          <a:p>
            <a:pPr marL="12700">
              <a:lnSpc>
                <a:spcPct val="100000"/>
              </a:lnSpc>
              <a:spcBef>
                <a:spcPts val="100"/>
              </a:spcBef>
            </a:pPr>
            <a:r>
              <a:rPr sz="1200" b="1" spc="-80" dirty="0">
                <a:solidFill>
                  <a:srgbClr val="FFFFFF"/>
                </a:solidFill>
                <a:latin typeface="Inter" panose="02000503000000020004" pitchFamily="2" charset="0"/>
                <a:ea typeface="Inter" panose="02000503000000020004" pitchFamily="2" charset="0"/>
                <a:cs typeface="Tahoma"/>
              </a:rPr>
              <a:t>Energy</a:t>
            </a:r>
            <a:r>
              <a:rPr sz="1200" b="1" spc="-75" dirty="0">
                <a:solidFill>
                  <a:srgbClr val="FFFFFF"/>
                </a:solidFill>
                <a:latin typeface="Inter" panose="02000503000000020004" pitchFamily="2" charset="0"/>
                <a:ea typeface="Inter" panose="02000503000000020004" pitchFamily="2" charset="0"/>
                <a:cs typeface="Tahoma"/>
              </a:rPr>
              <a:t> </a:t>
            </a:r>
            <a:r>
              <a:rPr sz="1200" b="1" spc="-90" dirty="0">
                <a:solidFill>
                  <a:srgbClr val="FFFFFF"/>
                </a:solidFill>
                <a:latin typeface="Inter" panose="02000503000000020004" pitchFamily="2" charset="0"/>
                <a:ea typeface="Inter" panose="02000503000000020004" pitchFamily="2" charset="0"/>
                <a:cs typeface="Tahoma"/>
              </a:rPr>
              <a:t>and</a:t>
            </a:r>
            <a:r>
              <a:rPr sz="1200" b="1" spc="-65" dirty="0">
                <a:solidFill>
                  <a:srgbClr val="FFFFFF"/>
                </a:solidFill>
                <a:latin typeface="Inter" panose="02000503000000020004" pitchFamily="2" charset="0"/>
                <a:ea typeface="Inter" panose="02000503000000020004" pitchFamily="2" charset="0"/>
                <a:cs typeface="Tahoma"/>
              </a:rPr>
              <a:t> utilities </a:t>
            </a:r>
            <a:r>
              <a:rPr sz="1200" b="1" spc="-75" dirty="0">
                <a:solidFill>
                  <a:srgbClr val="FFFFFF"/>
                </a:solidFill>
                <a:latin typeface="Inter" panose="02000503000000020004" pitchFamily="2" charset="0"/>
                <a:ea typeface="Inter" panose="02000503000000020004" pitchFamily="2" charset="0"/>
                <a:cs typeface="Tahoma"/>
              </a:rPr>
              <a:t>industry</a:t>
            </a:r>
            <a:r>
              <a:rPr sz="1200" b="1" spc="-70" dirty="0">
                <a:solidFill>
                  <a:srgbClr val="FFFFFF"/>
                </a:solidFill>
                <a:latin typeface="Inter" panose="02000503000000020004" pitchFamily="2" charset="0"/>
                <a:ea typeface="Inter" panose="02000503000000020004" pitchFamily="2" charset="0"/>
                <a:cs typeface="Tahoma"/>
              </a:rPr>
              <a:t> </a:t>
            </a:r>
            <a:r>
              <a:rPr sz="1200" b="1" spc="-50" dirty="0">
                <a:solidFill>
                  <a:srgbClr val="FFFFFF"/>
                </a:solidFill>
                <a:latin typeface="Inter" panose="02000503000000020004" pitchFamily="2" charset="0"/>
                <a:ea typeface="Inter" panose="02000503000000020004" pitchFamily="2" charset="0"/>
                <a:cs typeface="Tahoma"/>
              </a:rPr>
              <a:t>spotlight</a:t>
            </a:r>
            <a:endParaRPr sz="1200" dirty="0">
              <a:latin typeface="Inter" panose="02000503000000020004" pitchFamily="2" charset="0"/>
              <a:ea typeface="Inter" panose="02000503000000020004" pitchFamily="2" charset="0"/>
              <a:cs typeface="Tahoma"/>
            </a:endParaRPr>
          </a:p>
        </p:txBody>
      </p:sp>
      <p:sp>
        <p:nvSpPr>
          <p:cNvPr id="5" name="object 5"/>
          <p:cNvSpPr txBox="1">
            <a:spLocks noGrp="1"/>
          </p:cNvSpPr>
          <p:nvPr>
            <p:ph type="title"/>
          </p:nvPr>
        </p:nvSpPr>
        <p:spPr>
          <a:prstGeom prst="rect">
            <a:avLst/>
          </a:prstGeom>
        </p:spPr>
        <p:txBody>
          <a:bodyPr vert="horz" wrap="square" lIns="0" tIns="12700" rIns="0" bIns="0" rtlCol="0">
            <a:spAutoFit/>
          </a:bodyPr>
          <a:lstStyle/>
          <a:p>
            <a:pPr marL="3175">
              <a:lnSpc>
                <a:spcPct val="100000"/>
              </a:lnSpc>
              <a:spcBef>
                <a:spcPts val="100"/>
              </a:spcBef>
            </a:pPr>
            <a:r>
              <a:rPr dirty="0"/>
              <a:t>With</a:t>
            </a:r>
            <a:r>
              <a:rPr spc="-15" dirty="0"/>
              <a:t> </a:t>
            </a:r>
            <a:r>
              <a:rPr dirty="0"/>
              <a:t>the</a:t>
            </a:r>
            <a:r>
              <a:rPr spc="-15" dirty="0"/>
              <a:t> </a:t>
            </a:r>
            <a:r>
              <a:rPr dirty="0"/>
              <a:t>sector</a:t>
            </a:r>
            <a:r>
              <a:rPr spc="-15" dirty="0"/>
              <a:t> </a:t>
            </a:r>
            <a:r>
              <a:rPr dirty="0"/>
              <a:t>in</a:t>
            </a:r>
            <a:r>
              <a:rPr spc="-15" dirty="0"/>
              <a:t> </a:t>
            </a:r>
            <a:r>
              <a:rPr dirty="0"/>
              <a:t>ﬂux,</a:t>
            </a:r>
            <a:r>
              <a:rPr spc="-15" dirty="0"/>
              <a:t> </a:t>
            </a:r>
            <a:r>
              <a:rPr dirty="0"/>
              <a:t>strong</a:t>
            </a:r>
            <a:r>
              <a:rPr spc="-15" dirty="0"/>
              <a:t> </a:t>
            </a:r>
            <a:r>
              <a:rPr dirty="0"/>
              <a:t>beneﬁts</a:t>
            </a:r>
            <a:r>
              <a:rPr spc="-15" dirty="0"/>
              <a:t> </a:t>
            </a:r>
            <a:r>
              <a:rPr dirty="0"/>
              <a:t>can</a:t>
            </a:r>
            <a:r>
              <a:rPr spc="-15" dirty="0"/>
              <a:t> </a:t>
            </a:r>
            <a:r>
              <a:rPr dirty="0"/>
              <a:t>be</a:t>
            </a:r>
            <a:r>
              <a:rPr spc="-15" dirty="0"/>
              <a:t> </a:t>
            </a:r>
            <a:r>
              <a:rPr dirty="0"/>
              <a:t>crucial</a:t>
            </a:r>
            <a:r>
              <a:rPr spc="-15" dirty="0"/>
              <a:t> </a:t>
            </a:r>
            <a:r>
              <a:rPr spc="-10" dirty="0"/>
              <a:t>tools</a:t>
            </a:r>
          </a:p>
        </p:txBody>
      </p:sp>
      <p:pic>
        <p:nvPicPr>
          <p:cNvPr id="6" name="object 6"/>
          <p:cNvPicPr/>
          <p:nvPr/>
        </p:nvPicPr>
        <p:blipFill>
          <a:blip r:embed="rId3" cstate="print"/>
          <a:stretch>
            <a:fillRect/>
          </a:stretch>
        </p:blipFill>
        <p:spPr>
          <a:xfrm>
            <a:off x="8397216" y="4550615"/>
            <a:ext cx="746784" cy="377000"/>
          </a:xfrm>
          <a:prstGeom prst="rect">
            <a:avLst/>
          </a:prstGeom>
        </p:spPr>
      </p:pic>
      <p:sp>
        <p:nvSpPr>
          <p:cNvPr id="7" name="object 7"/>
          <p:cNvSpPr txBox="1"/>
          <p:nvPr/>
        </p:nvSpPr>
        <p:spPr>
          <a:xfrm>
            <a:off x="5479286" y="1528399"/>
            <a:ext cx="2303780" cy="411480"/>
          </a:xfrm>
          <a:prstGeom prst="rect">
            <a:avLst/>
          </a:prstGeom>
        </p:spPr>
        <p:txBody>
          <a:bodyPr vert="horz" wrap="square" lIns="0" tIns="12700" rIns="0" bIns="0" rtlCol="0">
            <a:spAutoFit/>
          </a:bodyPr>
          <a:lstStyle/>
          <a:p>
            <a:pPr marL="25400" marR="30480">
              <a:lnSpc>
                <a:spcPct val="114999"/>
              </a:lnSpc>
              <a:spcBef>
                <a:spcPts val="100"/>
              </a:spcBef>
            </a:pPr>
            <a:r>
              <a:rPr sz="1100" b="0" dirty="0">
                <a:latin typeface="Inter Medium"/>
                <a:cs typeface="Inter Medium"/>
              </a:rPr>
              <a:t>More</a:t>
            </a:r>
            <a:r>
              <a:rPr sz="1100" b="0" spc="-35" dirty="0">
                <a:latin typeface="Inter Medium"/>
                <a:cs typeface="Inter Medium"/>
              </a:rPr>
              <a:t> </a:t>
            </a:r>
            <a:r>
              <a:rPr sz="1100" b="0" dirty="0">
                <a:latin typeface="Inter Medium"/>
                <a:cs typeface="Inter Medium"/>
              </a:rPr>
              <a:t>than</a:t>
            </a:r>
            <a:r>
              <a:rPr sz="1100" b="0" spc="-35" dirty="0">
                <a:latin typeface="Inter Medium"/>
                <a:cs typeface="Inter Medium"/>
              </a:rPr>
              <a:t> </a:t>
            </a:r>
            <a:r>
              <a:rPr sz="1100" b="1" dirty="0">
                <a:solidFill>
                  <a:srgbClr val="2D45B8"/>
                </a:solidFill>
                <a:latin typeface="Inter"/>
                <a:cs typeface="Inter"/>
              </a:rPr>
              <a:t>9</a:t>
            </a:r>
            <a:r>
              <a:rPr sz="1100" b="1" spc="-30" dirty="0">
                <a:solidFill>
                  <a:srgbClr val="2D45B8"/>
                </a:solidFill>
                <a:latin typeface="Inter"/>
                <a:cs typeface="Inter"/>
              </a:rPr>
              <a:t> </a:t>
            </a:r>
            <a:r>
              <a:rPr sz="1100" b="1" spc="-10" dirty="0">
                <a:solidFill>
                  <a:srgbClr val="2D45B8"/>
                </a:solidFill>
                <a:latin typeface="Inter"/>
                <a:cs typeface="Inter"/>
              </a:rPr>
              <a:t>million</a:t>
            </a:r>
            <a:r>
              <a:rPr sz="1100" b="1" spc="-30" dirty="0">
                <a:solidFill>
                  <a:srgbClr val="2D45B8"/>
                </a:solidFill>
                <a:latin typeface="Inter"/>
                <a:cs typeface="Inter"/>
              </a:rPr>
              <a:t> </a:t>
            </a:r>
            <a:r>
              <a:rPr sz="1100" b="1" dirty="0">
                <a:solidFill>
                  <a:srgbClr val="2D45B8"/>
                </a:solidFill>
                <a:latin typeface="Inter"/>
                <a:cs typeface="Inter"/>
              </a:rPr>
              <a:t>new</a:t>
            </a:r>
            <a:r>
              <a:rPr sz="1100" b="1" spc="-30" dirty="0">
                <a:solidFill>
                  <a:srgbClr val="2D45B8"/>
                </a:solidFill>
                <a:latin typeface="Inter"/>
                <a:cs typeface="Inter"/>
              </a:rPr>
              <a:t> </a:t>
            </a:r>
            <a:r>
              <a:rPr sz="1100" b="1" dirty="0">
                <a:solidFill>
                  <a:srgbClr val="2D45B8"/>
                </a:solidFill>
                <a:latin typeface="Inter"/>
                <a:cs typeface="Inter"/>
              </a:rPr>
              <a:t>jobs</a:t>
            </a:r>
            <a:r>
              <a:rPr sz="1050" b="0" baseline="31746" dirty="0">
                <a:latin typeface="Inter Medium"/>
                <a:cs typeface="Inter Medium"/>
              </a:rPr>
              <a:t>3</a:t>
            </a:r>
            <a:r>
              <a:rPr sz="1050" b="0" spc="104" baseline="31746" dirty="0">
                <a:latin typeface="Inter Medium"/>
                <a:cs typeface="Inter Medium"/>
              </a:rPr>
              <a:t> </a:t>
            </a:r>
            <a:r>
              <a:rPr sz="1100" b="0" spc="-25" dirty="0">
                <a:latin typeface="Inter Medium"/>
                <a:cs typeface="Inter Medium"/>
              </a:rPr>
              <a:t>are </a:t>
            </a:r>
            <a:r>
              <a:rPr sz="1100" b="0" spc="-10" dirty="0">
                <a:latin typeface="Inter Medium"/>
                <a:cs typeface="Inter Medium"/>
              </a:rPr>
              <a:t>expected</a:t>
            </a:r>
            <a:r>
              <a:rPr sz="1100" b="0" spc="-55" dirty="0">
                <a:latin typeface="Inter Medium"/>
                <a:cs typeface="Inter Medium"/>
              </a:rPr>
              <a:t> </a:t>
            </a:r>
            <a:r>
              <a:rPr sz="1100" b="0" dirty="0">
                <a:latin typeface="Inter Medium"/>
                <a:cs typeface="Inter Medium"/>
              </a:rPr>
              <a:t>over</a:t>
            </a:r>
            <a:r>
              <a:rPr sz="1100" b="0" spc="-55" dirty="0">
                <a:latin typeface="Inter Medium"/>
                <a:cs typeface="Inter Medium"/>
              </a:rPr>
              <a:t> </a:t>
            </a:r>
            <a:r>
              <a:rPr sz="1100" b="0" dirty="0">
                <a:latin typeface="Inter Medium"/>
                <a:cs typeface="Inter Medium"/>
              </a:rPr>
              <a:t>the</a:t>
            </a:r>
            <a:r>
              <a:rPr sz="1100" b="0" spc="-50" dirty="0">
                <a:latin typeface="Inter Medium"/>
                <a:cs typeface="Inter Medium"/>
              </a:rPr>
              <a:t> </a:t>
            </a:r>
            <a:r>
              <a:rPr sz="1100" b="0" dirty="0">
                <a:latin typeface="Inter Medium"/>
                <a:cs typeface="Inter Medium"/>
              </a:rPr>
              <a:t>next</a:t>
            </a:r>
            <a:r>
              <a:rPr sz="1100" b="0" spc="-55" dirty="0">
                <a:latin typeface="Inter Medium"/>
                <a:cs typeface="Inter Medium"/>
              </a:rPr>
              <a:t> </a:t>
            </a:r>
            <a:r>
              <a:rPr sz="1100" b="0" spc="-10" dirty="0">
                <a:latin typeface="Inter Medium"/>
                <a:cs typeface="Inter Medium"/>
              </a:rPr>
              <a:t>decade…</a:t>
            </a:r>
            <a:endParaRPr sz="1100">
              <a:latin typeface="Inter Medium"/>
              <a:cs typeface="Inter Medium"/>
            </a:endParaRPr>
          </a:p>
        </p:txBody>
      </p:sp>
      <p:sp>
        <p:nvSpPr>
          <p:cNvPr id="8" name="object 8"/>
          <p:cNvSpPr txBox="1"/>
          <p:nvPr/>
        </p:nvSpPr>
        <p:spPr>
          <a:xfrm>
            <a:off x="4814815" y="1190568"/>
            <a:ext cx="1486535" cy="193040"/>
          </a:xfrm>
          <a:prstGeom prst="rect">
            <a:avLst/>
          </a:prstGeom>
        </p:spPr>
        <p:txBody>
          <a:bodyPr vert="horz" wrap="square" lIns="0" tIns="12700" rIns="0" bIns="0" rtlCol="0">
            <a:spAutoFit/>
          </a:bodyPr>
          <a:lstStyle/>
          <a:p>
            <a:pPr>
              <a:lnSpc>
                <a:spcPct val="100000"/>
              </a:lnSpc>
              <a:spcBef>
                <a:spcPts val="100"/>
              </a:spcBef>
            </a:pPr>
            <a:r>
              <a:rPr sz="1100" b="1" spc="-25" dirty="0">
                <a:solidFill>
                  <a:srgbClr val="2D45B8"/>
                </a:solidFill>
                <a:latin typeface="Inter"/>
                <a:cs typeface="Inter"/>
              </a:rPr>
              <a:t>Green-</a:t>
            </a:r>
            <a:r>
              <a:rPr sz="1100" b="1" dirty="0">
                <a:solidFill>
                  <a:srgbClr val="2D45B8"/>
                </a:solidFill>
                <a:latin typeface="Inter"/>
                <a:cs typeface="Inter"/>
              </a:rPr>
              <a:t>fueled</a:t>
            </a:r>
            <a:r>
              <a:rPr sz="1100" b="1" spc="-20" dirty="0">
                <a:solidFill>
                  <a:srgbClr val="2D45B8"/>
                </a:solidFill>
                <a:latin typeface="Inter"/>
                <a:cs typeface="Inter"/>
              </a:rPr>
              <a:t> </a:t>
            </a:r>
            <a:r>
              <a:rPr sz="1100" b="1" spc="-10" dirty="0">
                <a:solidFill>
                  <a:srgbClr val="2D45B8"/>
                </a:solidFill>
                <a:latin typeface="Inter"/>
                <a:cs typeface="Inter"/>
              </a:rPr>
              <a:t>growth:</a:t>
            </a:r>
            <a:endParaRPr sz="1100">
              <a:latin typeface="Inter"/>
              <a:cs typeface="Inter"/>
            </a:endParaRPr>
          </a:p>
        </p:txBody>
      </p:sp>
      <p:sp>
        <p:nvSpPr>
          <p:cNvPr id="9" name="object 9"/>
          <p:cNvSpPr txBox="1"/>
          <p:nvPr/>
        </p:nvSpPr>
        <p:spPr>
          <a:xfrm>
            <a:off x="541023" y="903622"/>
            <a:ext cx="2876550" cy="507365"/>
          </a:xfrm>
          <a:prstGeom prst="rect">
            <a:avLst/>
          </a:prstGeom>
        </p:spPr>
        <p:txBody>
          <a:bodyPr vert="horz" wrap="square" lIns="0" tIns="12700" rIns="0" bIns="0" rtlCol="0">
            <a:spAutoFit/>
          </a:bodyPr>
          <a:lstStyle/>
          <a:p>
            <a:pPr>
              <a:lnSpc>
                <a:spcPct val="100000"/>
              </a:lnSpc>
              <a:spcBef>
                <a:spcPts val="100"/>
              </a:spcBef>
            </a:pPr>
            <a:r>
              <a:rPr sz="1300" b="1" dirty="0">
                <a:latin typeface="Inter"/>
                <a:cs typeface="Inter"/>
              </a:rPr>
              <a:t>Industry</a:t>
            </a:r>
            <a:r>
              <a:rPr sz="1300" b="1" spc="-45" dirty="0">
                <a:latin typeface="Inter"/>
                <a:cs typeface="Inter"/>
              </a:rPr>
              <a:t> </a:t>
            </a:r>
            <a:r>
              <a:rPr sz="1300" b="1" spc="-10" dirty="0">
                <a:latin typeface="Inter"/>
                <a:cs typeface="Inter"/>
              </a:rPr>
              <a:t>overview</a:t>
            </a:r>
            <a:endParaRPr sz="1300">
              <a:latin typeface="Inter"/>
              <a:cs typeface="Inter"/>
            </a:endParaRPr>
          </a:p>
          <a:p>
            <a:pPr>
              <a:lnSpc>
                <a:spcPct val="100000"/>
              </a:lnSpc>
              <a:spcBef>
                <a:spcPts val="910"/>
              </a:spcBef>
            </a:pPr>
            <a:r>
              <a:rPr sz="1100" b="1" spc="-20" dirty="0">
                <a:solidFill>
                  <a:srgbClr val="2D45B8"/>
                </a:solidFill>
                <a:latin typeface="Inter"/>
                <a:cs typeface="Inter"/>
              </a:rPr>
              <a:t>Turnover</a:t>
            </a:r>
            <a:r>
              <a:rPr sz="1100" b="1" spc="-30" dirty="0">
                <a:solidFill>
                  <a:srgbClr val="2D45B8"/>
                </a:solidFill>
                <a:latin typeface="Inter"/>
                <a:cs typeface="Inter"/>
              </a:rPr>
              <a:t> </a:t>
            </a:r>
            <a:r>
              <a:rPr sz="1100" b="1" dirty="0">
                <a:solidFill>
                  <a:srgbClr val="2D45B8"/>
                </a:solidFill>
                <a:latin typeface="Inter"/>
                <a:cs typeface="Inter"/>
              </a:rPr>
              <a:t>and</a:t>
            </a:r>
            <a:r>
              <a:rPr sz="1100" b="1" spc="-25" dirty="0">
                <a:solidFill>
                  <a:srgbClr val="2D45B8"/>
                </a:solidFill>
                <a:latin typeface="Inter"/>
                <a:cs typeface="Inter"/>
              </a:rPr>
              <a:t> </a:t>
            </a:r>
            <a:r>
              <a:rPr sz="1100" b="1" spc="-10" dirty="0">
                <a:solidFill>
                  <a:srgbClr val="2D45B8"/>
                </a:solidFill>
                <a:latin typeface="Inter"/>
                <a:cs typeface="Inter"/>
              </a:rPr>
              <a:t>diversity</a:t>
            </a:r>
            <a:r>
              <a:rPr sz="1100" b="1" spc="-25" dirty="0">
                <a:solidFill>
                  <a:srgbClr val="2D45B8"/>
                </a:solidFill>
                <a:latin typeface="Inter"/>
                <a:cs typeface="Inter"/>
              </a:rPr>
              <a:t> </a:t>
            </a:r>
            <a:r>
              <a:rPr sz="1100" b="1" dirty="0">
                <a:solidFill>
                  <a:srgbClr val="2D45B8"/>
                </a:solidFill>
                <a:latin typeface="Inter"/>
                <a:cs typeface="Inter"/>
              </a:rPr>
              <a:t>are</a:t>
            </a:r>
            <a:r>
              <a:rPr sz="1100" b="1" spc="-25" dirty="0">
                <a:solidFill>
                  <a:srgbClr val="2D45B8"/>
                </a:solidFill>
                <a:latin typeface="Inter"/>
                <a:cs typeface="Inter"/>
              </a:rPr>
              <a:t> </a:t>
            </a:r>
            <a:r>
              <a:rPr sz="1100" b="1" dirty="0">
                <a:solidFill>
                  <a:srgbClr val="2D45B8"/>
                </a:solidFill>
                <a:latin typeface="Inter"/>
                <a:cs typeface="Inter"/>
              </a:rPr>
              <a:t>big</a:t>
            </a:r>
            <a:r>
              <a:rPr sz="1100" b="1" spc="-25" dirty="0">
                <a:solidFill>
                  <a:srgbClr val="2D45B8"/>
                </a:solidFill>
                <a:latin typeface="Inter"/>
                <a:cs typeface="Inter"/>
              </a:rPr>
              <a:t> </a:t>
            </a:r>
            <a:r>
              <a:rPr sz="1100" b="1" spc="-10" dirty="0">
                <a:solidFill>
                  <a:srgbClr val="2D45B8"/>
                </a:solidFill>
                <a:latin typeface="Inter"/>
                <a:cs typeface="Inter"/>
              </a:rPr>
              <a:t>challenges:</a:t>
            </a:r>
            <a:endParaRPr sz="1100">
              <a:latin typeface="Inter"/>
              <a:cs typeface="Inter"/>
            </a:endParaRPr>
          </a:p>
        </p:txBody>
      </p:sp>
      <p:sp>
        <p:nvSpPr>
          <p:cNvPr id="10" name="object 10"/>
          <p:cNvSpPr txBox="1"/>
          <p:nvPr/>
        </p:nvSpPr>
        <p:spPr>
          <a:xfrm>
            <a:off x="528323" y="4054537"/>
            <a:ext cx="2120265" cy="551180"/>
          </a:xfrm>
          <a:prstGeom prst="rect">
            <a:avLst/>
          </a:prstGeom>
        </p:spPr>
        <p:txBody>
          <a:bodyPr vert="horz" wrap="square" lIns="0" tIns="12700" rIns="0" bIns="0" rtlCol="0">
            <a:spAutoFit/>
          </a:bodyPr>
          <a:lstStyle/>
          <a:p>
            <a:pPr marL="12700" marR="5080">
              <a:lnSpc>
                <a:spcPct val="114999"/>
              </a:lnSpc>
              <a:spcBef>
                <a:spcPts val="100"/>
              </a:spcBef>
            </a:pPr>
            <a:r>
              <a:rPr sz="1000" b="1" spc="-10" dirty="0">
                <a:solidFill>
                  <a:srgbClr val="E2120A"/>
                </a:solidFill>
                <a:latin typeface="Inter"/>
                <a:cs typeface="Inter"/>
              </a:rPr>
              <a:t>Three</a:t>
            </a:r>
            <a:r>
              <a:rPr sz="1000" b="1" spc="-25" dirty="0">
                <a:solidFill>
                  <a:srgbClr val="E2120A"/>
                </a:solidFill>
                <a:latin typeface="Inter"/>
                <a:cs typeface="Inter"/>
              </a:rPr>
              <a:t> </a:t>
            </a:r>
            <a:r>
              <a:rPr sz="1000" b="1" dirty="0">
                <a:solidFill>
                  <a:srgbClr val="E2120A"/>
                </a:solidFill>
                <a:latin typeface="Inter"/>
                <a:cs typeface="Inter"/>
              </a:rPr>
              <a:t>in</a:t>
            </a:r>
            <a:r>
              <a:rPr sz="1000" b="1" spc="-20" dirty="0">
                <a:solidFill>
                  <a:srgbClr val="E2120A"/>
                </a:solidFill>
                <a:latin typeface="Inter"/>
                <a:cs typeface="Inter"/>
              </a:rPr>
              <a:t> </a:t>
            </a:r>
            <a:r>
              <a:rPr sz="1000" b="1" dirty="0">
                <a:solidFill>
                  <a:srgbClr val="E2120A"/>
                </a:solidFill>
                <a:latin typeface="Inter"/>
                <a:cs typeface="Inter"/>
              </a:rPr>
              <a:t>four</a:t>
            </a:r>
            <a:r>
              <a:rPr sz="1000" b="1" spc="-15" dirty="0">
                <a:solidFill>
                  <a:srgbClr val="E2120A"/>
                </a:solidFill>
                <a:latin typeface="Inter"/>
                <a:cs typeface="Inter"/>
              </a:rPr>
              <a:t> </a:t>
            </a:r>
            <a:r>
              <a:rPr sz="1000" b="1" spc="-10" dirty="0">
                <a:latin typeface="Inter"/>
                <a:cs typeface="Inter"/>
              </a:rPr>
              <a:t>workers</a:t>
            </a:r>
            <a:r>
              <a:rPr sz="1000" b="1" spc="-20" dirty="0">
                <a:latin typeface="Inter"/>
                <a:cs typeface="Inter"/>
              </a:rPr>
              <a:t> </a:t>
            </a:r>
            <a:r>
              <a:rPr sz="1000" b="1" dirty="0">
                <a:latin typeface="Inter"/>
                <a:cs typeface="Inter"/>
              </a:rPr>
              <a:t>say</a:t>
            </a:r>
            <a:r>
              <a:rPr sz="1000" b="1" spc="-20" dirty="0">
                <a:latin typeface="Inter"/>
                <a:cs typeface="Inter"/>
              </a:rPr>
              <a:t> they </a:t>
            </a:r>
            <a:r>
              <a:rPr sz="1000" b="1" dirty="0">
                <a:latin typeface="Inter"/>
                <a:cs typeface="Inter"/>
              </a:rPr>
              <a:t>would</a:t>
            </a:r>
            <a:r>
              <a:rPr sz="1000" b="1" spc="-30" dirty="0">
                <a:latin typeface="Inter"/>
                <a:cs typeface="Inter"/>
              </a:rPr>
              <a:t> </a:t>
            </a:r>
            <a:r>
              <a:rPr sz="1000" b="1" dirty="0">
                <a:latin typeface="Inter"/>
                <a:cs typeface="Inter"/>
              </a:rPr>
              <a:t>be</a:t>
            </a:r>
            <a:r>
              <a:rPr sz="1000" b="1" spc="-20" dirty="0">
                <a:latin typeface="Inter"/>
                <a:cs typeface="Inter"/>
              </a:rPr>
              <a:t> </a:t>
            </a:r>
            <a:r>
              <a:rPr sz="1000" b="1" spc="-10" dirty="0">
                <a:solidFill>
                  <a:srgbClr val="E2120A"/>
                </a:solidFill>
                <a:latin typeface="Inter"/>
                <a:cs typeface="Inter"/>
              </a:rPr>
              <a:t>willing</a:t>
            </a:r>
            <a:r>
              <a:rPr sz="1000" b="1" spc="-25" dirty="0">
                <a:solidFill>
                  <a:srgbClr val="E2120A"/>
                </a:solidFill>
                <a:latin typeface="Inter"/>
                <a:cs typeface="Inter"/>
              </a:rPr>
              <a:t> </a:t>
            </a:r>
            <a:r>
              <a:rPr sz="1000" b="1" dirty="0">
                <a:solidFill>
                  <a:srgbClr val="E2120A"/>
                </a:solidFill>
                <a:latin typeface="Inter"/>
                <a:cs typeface="Inter"/>
              </a:rPr>
              <a:t>to</a:t>
            </a:r>
            <a:r>
              <a:rPr sz="1000" b="1" spc="-25" dirty="0">
                <a:solidFill>
                  <a:srgbClr val="E2120A"/>
                </a:solidFill>
                <a:latin typeface="Inter"/>
                <a:cs typeface="Inter"/>
              </a:rPr>
              <a:t> </a:t>
            </a:r>
            <a:r>
              <a:rPr sz="1000" b="1" spc="-10" dirty="0">
                <a:solidFill>
                  <a:srgbClr val="E2120A"/>
                </a:solidFill>
                <a:latin typeface="Inter"/>
                <a:cs typeface="Inter"/>
              </a:rPr>
              <a:t>switch</a:t>
            </a:r>
            <a:r>
              <a:rPr sz="1000" b="1" spc="-25" dirty="0">
                <a:solidFill>
                  <a:srgbClr val="E2120A"/>
                </a:solidFill>
                <a:latin typeface="Inter"/>
                <a:cs typeface="Inter"/>
              </a:rPr>
              <a:t> </a:t>
            </a:r>
            <a:r>
              <a:rPr sz="1000" b="1" dirty="0">
                <a:solidFill>
                  <a:srgbClr val="E2120A"/>
                </a:solidFill>
                <a:latin typeface="Inter"/>
                <a:cs typeface="Inter"/>
              </a:rPr>
              <a:t>jobs</a:t>
            </a:r>
            <a:r>
              <a:rPr sz="1000" b="1" spc="-20" dirty="0">
                <a:solidFill>
                  <a:srgbClr val="E2120A"/>
                </a:solidFill>
                <a:latin typeface="Inter"/>
                <a:cs typeface="Inter"/>
              </a:rPr>
              <a:t> </a:t>
            </a:r>
            <a:r>
              <a:rPr sz="1000" b="1" spc="-25" dirty="0">
                <a:latin typeface="Inter"/>
                <a:cs typeface="Inter"/>
              </a:rPr>
              <a:t>for </a:t>
            </a:r>
            <a:r>
              <a:rPr sz="1000" b="1" spc="-20" dirty="0">
                <a:latin typeface="Inter"/>
                <a:cs typeface="Inter"/>
              </a:rPr>
              <a:t>better</a:t>
            </a:r>
            <a:r>
              <a:rPr sz="1000" b="1" spc="-5" dirty="0">
                <a:latin typeface="Inter"/>
                <a:cs typeface="Inter"/>
              </a:rPr>
              <a:t> </a:t>
            </a:r>
            <a:r>
              <a:rPr sz="1000" b="1" spc="-10" dirty="0">
                <a:latin typeface="Inter"/>
                <a:cs typeface="Inter"/>
              </a:rPr>
              <a:t>benefits</a:t>
            </a:r>
            <a:endParaRPr sz="1000">
              <a:latin typeface="Inter"/>
              <a:cs typeface="Inter"/>
            </a:endParaRPr>
          </a:p>
        </p:txBody>
      </p:sp>
      <p:sp>
        <p:nvSpPr>
          <p:cNvPr id="11" name="object 11"/>
          <p:cNvSpPr txBox="1"/>
          <p:nvPr/>
        </p:nvSpPr>
        <p:spPr>
          <a:xfrm>
            <a:off x="5896162" y="4054537"/>
            <a:ext cx="2040255" cy="726440"/>
          </a:xfrm>
          <a:prstGeom prst="rect">
            <a:avLst/>
          </a:prstGeom>
        </p:spPr>
        <p:txBody>
          <a:bodyPr vert="horz" wrap="square" lIns="0" tIns="12700" rIns="0" bIns="0" rtlCol="0">
            <a:spAutoFit/>
          </a:bodyPr>
          <a:lstStyle/>
          <a:p>
            <a:pPr marL="12700" marR="5080">
              <a:lnSpc>
                <a:spcPct val="114999"/>
              </a:lnSpc>
              <a:spcBef>
                <a:spcPts val="100"/>
              </a:spcBef>
            </a:pPr>
            <a:r>
              <a:rPr sz="1000" b="1" spc="-10" dirty="0">
                <a:latin typeface="Inter"/>
                <a:cs typeface="Inter"/>
              </a:rPr>
              <a:t>Women</a:t>
            </a:r>
            <a:r>
              <a:rPr sz="1000" b="1" spc="-40" dirty="0">
                <a:latin typeface="Inter"/>
                <a:cs typeface="Inter"/>
              </a:rPr>
              <a:t> </a:t>
            </a:r>
            <a:r>
              <a:rPr sz="1000" b="1" dirty="0">
                <a:latin typeface="Inter"/>
                <a:cs typeface="Inter"/>
              </a:rPr>
              <a:t>are</a:t>
            </a:r>
            <a:r>
              <a:rPr sz="1000" b="1" spc="-35" dirty="0">
                <a:latin typeface="Inter"/>
                <a:cs typeface="Inter"/>
              </a:rPr>
              <a:t> </a:t>
            </a:r>
            <a:r>
              <a:rPr sz="1000" b="1" spc="-10" dirty="0">
                <a:latin typeface="Inter"/>
                <a:cs typeface="Inter"/>
              </a:rPr>
              <a:t>more</a:t>
            </a:r>
            <a:r>
              <a:rPr sz="1000" b="1" spc="-40" dirty="0">
                <a:latin typeface="Inter"/>
                <a:cs typeface="Inter"/>
              </a:rPr>
              <a:t> </a:t>
            </a:r>
            <a:r>
              <a:rPr sz="1000" b="1" dirty="0">
                <a:latin typeface="Inter"/>
                <a:cs typeface="Inter"/>
              </a:rPr>
              <a:t>likely</a:t>
            </a:r>
            <a:r>
              <a:rPr sz="1000" b="1" spc="-35" dirty="0">
                <a:latin typeface="Inter"/>
                <a:cs typeface="Inter"/>
              </a:rPr>
              <a:t> </a:t>
            </a:r>
            <a:r>
              <a:rPr sz="1000" b="1" dirty="0">
                <a:latin typeface="Inter"/>
                <a:cs typeface="Inter"/>
              </a:rPr>
              <a:t>to</a:t>
            </a:r>
            <a:r>
              <a:rPr sz="1000" b="1" spc="-40" dirty="0">
                <a:latin typeface="Inter"/>
                <a:cs typeface="Inter"/>
              </a:rPr>
              <a:t> </a:t>
            </a:r>
            <a:r>
              <a:rPr sz="1000" b="1" spc="-25" dirty="0">
                <a:latin typeface="Inter"/>
                <a:cs typeface="Inter"/>
              </a:rPr>
              <a:t>say </a:t>
            </a:r>
            <a:r>
              <a:rPr sz="1000" b="1" spc="-20" dirty="0">
                <a:solidFill>
                  <a:srgbClr val="E2120A"/>
                </a:solidFill>
                <a:latin typeface="Inter"/>
                <a:cs typeface="Inter"/>
              </a:rPr>
              <a:t>retirement,</a:t>
            </a:r>
            <a:r>
              <a:rPr sz="1000" b="1" spc="-25" dirty="0">
                <a:solidFill>
                  <a:srgbClr val="E2120A"/>
                </a:solidFill>
                <a:latin typeface="Inter"/>
                <a:cs typeface="Inter"/>
              </a:rPr>
              <a:t> </a:t>
            </a:r>
            <a:r>
              <a:rPr sz="1000" b="1" dirty="0">
                <a:solidFill>
                  <a:srgbClr val="E2120A"/>
                </a:solidFill>
                <a:latin typeface="Inter"/>
                <a:cs typeface="Inter"/>
              </a:rPr>
              <a:t>health</a:t>
            </a:r>
            <a:r>
              <a:rPr sz="1000" b="1" spc="10" dirty="0">
                <a:solidFill>
                  <a:srgbClr val="E2120A"/>
                </a:solidFill>
                <a:latin typeface="Inter"/>
                <a:cs typeface="Inter"/>
              </a:rPr>
              <a:t> </a:t>
            </a:r>
            <a:r>
              <a:rPr sz="1000" b="1" spc="-10" dirty="0">
                <a:solidFill>
                  <a:srgbClr val="E2120A"/>
                </a:solidFill>
                <a:latin typeface="Inter"/>
                <a:cs typeface="Inter"/>
              </a:rPr>
              <a:t>insurance</a:t>
            </a:r>
            <a:r>
              <a:rPr sz="1000" b="1" spc="10" dirty="0">
                <a:solidFill>
                  <a:srgbClr val="E2120A"/>
                </a:solidFill>
                <a:latin typeface="Inter"/>
                <a:cs typeface="Inter"/>
              </a:rPr>
              <a:t> </a:t>
            </a:r>
            <a:r>
              <a:rPr sz="1000" b="1" spc="-25" dirty="0">
                <a:solidFill>
                  <a:srgbClr val="E2120A"/>
                </a:solidFill>
                <a:latin typeface="Inter"/>
                <a:cs typeface="Inter"/>
              </a:rPr>
              <a:t>and </a:t>
            </a:r>
            <a:r>
              <a:rPr sz="1000" b="1" dirty="0">
                <a:solidFill>
                  <a:srgbClr val="E2120A"/>
                </a:solidFill>
                <a:latin typeface="Inter"/>
                <a:cs typeface="Inter"/>
              </a:rPr>
              <a:t>paid</a:t>
            </a:r>
            <a:r>
              <a:rPr sz="1000" b="1" spc="-40" dirty="0">
                <a:solidFill>
                  <a:srgbClr val="E2120A"/>
                </a:solidFill>
                <a:latin typeface="Inter"/>
                <a:cs typeface="Inter"/>
              </a:rPr>
              <a:t> </a:t>
            </a:r>
            <a:r>
              <a:rPr sz="1000" b="1" dirty="0">
                <a:solidFill>
                  <a:srgbClr val="E2120A"/>
                </a:solidFill>
                <a:latin typeface="Inter"/>
                <a:cs typeface="Inter"/>
              </a:rPr>
              <a:t>time</a:t>
            </a:r>
            <a:r>
              <a:rPr sz="1000" b="1" spc="-40" dirty="0">
                <a:solidFill>
                  <a:srgbClr val="E2120A"/>
                </a:solidFill>
                <a:latin typeface="Inter"/>
                <a:cs typeface="Inter"/>
              </a:rPr>
              <a:t> </a:t>
            </a:r>
            <a:r>
              <a:rPr sz="1000" b="1" dirty="0">
                <a:solidFill>
                  <a:srgbClr val="E2120A"/>
                </a:solidFill>
                <a:latin typeface="Inter"/>
                <a:cs typeface="Inter"/>
              </a:rPr>
              <a:t>off</a:t>
            </a:r>
            <a:r>
              <a:rPr sz="1000" b="1" spc="-30" dirty="0">
                <a:solidFill>
                  <a:srgbClr val="E2120A"/>
                </a:solidFill>
                <a:latin typeface="Inter"/>
                <a:cs typeface="Inter"/>
              </a:rPr>
              <a:t> </a:t>
            </a:r>
            <a:r>
              <a:rPr sz="1000" b="1" dirty="0">
                <a:latin typeface="Inter"/>
                <a:cs typeface="Inter"/>
              </a:rPr>
              <a:t>are</a:t>
            </a:r>
            <a:r>
              <a:rPr sz="1000" b="1" spc="-40" dirty="0">
                <a:latin typeface="Inter"/>
                <a:cs typeface="Inter"/>
              </a:rPr>
              <a:t> </a:t>
            </a:r>
            <a:r>
              <a:rPr sz="1000" b="1" spc="-10" dirty="0">
                <a:latin typeface="Inter"/>
                <a:cs typeface="Inter"/>
              </a:rPr>
              <a:t>important considerations </a:t>
            </a:r>
            <a:r>
              <a:rPr sz="1000" b="1" dirty="0">
                <a:latin typeface="Inter"/>
                <a:cs typeface="Inter"/>
              </a:rPr>
              <a:t>in</a:t>
            </a:r>
            <a:r>
              <a:rPr sz="1000" b="1" spc="-5" dirty="0">
                <a:latin typeface="Inter"/>
                <a:cs typeface="Inter"/>
              </a:rPr>
              <a:t> </a:t>
            </a:r>
            <a:r>
              <a:rPr sz="1000" b="1" spc="-10" dirty="0">
                <a:latin typeface="Inter"/>
                <a:cs typeface="Inter"/>
              </a:rPr>
              <a:t>choosing</a:t>
            </a:r>
            <a:r>
              <a:rPr sz="1000" b="1" spc="-5" dirty="0">
                <a:latin typeface="Inter"/>
                <a:cs typeface="Inter"/>
              </a:rPr>
              <a:t> </a:t>
            </a:r>
            <a:r>
              <a:rPr sz="1000" b="1" dirty="0">
                <a:latin typeface="Inter"/>
                <a:cs typeface="Inter"/>
              </a:rPr>
              <a:t>a</a:t>
            </a:r>
            <a:r>
              <a:rPr sz="1000" b="1" spc="-5" dirty="0">
                <a:latin typeface="Inter"/>
                <a:cs typeface="Inter"/>
              </a:rPr>
              <a:t> </a:t>
            </a:r>
            <a:r>
              <a:rPr sz="1000" b="1" spc="-25" dirty="0">
                <a:latin typeface="Inter"/>
                <a:cs typeface="Inter"/>
              </a:rPr>
              <a:t>job</a:t>
            </a:r>
            <a:endParaRPr sz="1000">
              <a:latin typeface="Inter"/>
              <a:cs typeface="Inter"/>
            </a:endParaRPr>
          </a:p>
        </p:txBody>
      </p:sp>
      <p:sp>
        <p:nvSpPr>
          <p:cNvPr id="12" name="object 12"/>
          <p:cNvSpPr txBox="1"/>
          <p:nvPr/>
        </p:nvSpPr>
        <p:spPr>
          <a:xfrm>
            <a:off x="3316244" y="4054537"/>
            <a:ext cx="2188845" cy="726440"/>
          </a:xfrm>
          <a:prstGeom prst="rect">
            <a:avLst/>
          </a:prstGeom>
        </p:spPr>
        <p:txBody>
          <a:bodyPr vert="horz" wrap="square" lIns="0" tIns="12700" rIns="0" bIns="0" rtlCol="0">
            <a:spAutoFit/>
          </a:bodyPr>
          <a:lstStyle/>
          <a:p>
            <a:pPr marL="12700" marR="5080">
              <a:lnSpc>
                <a:spcPct val="114999"/>
              </a:lnSpc>
              <a:spcBef>
                <a:spcPts val="100"/>
              </a:spcBef>
            </a:pPr>
            <a:r>
              <a:rPr sz="1000" b="1" dirty="0">
                <a:latin typeface="Inter"/>
                <a:cs typeface="Inter"/>
              </a:rPr>
              <a:t>80%</a:t>
            </a:r>
            <a:r>
              <a:rPr sz="1000" b="1" spc="5" dirty="0">
                <a:latin typeface="Inter"/>
                <a:cs typeface="Inter"/>
              </a:rPr>
              <a:t> </a:t>
            </a:r>
            <a:r>
              <a:rPr sz="1000" b="1" dirty="0">
                <a:latin typeface="Inter"/>
                <a:cs typeface="Inter"/>
              </a:rPr>
              <a:t>of</a:t>
            </a:r>
            <a:r>
              <a:rPr sz="1000" b="1" spc="10" dirty="0">
                <a:latin typeface="Inter"/>
                <a:cs typeface="Inter"/>
              </a:rPr>
              <a:t> </a:t>
            </a:r>
            <a:r>
              <a:rPr sz="1000" b="1" dirty="0">
                <a:latin typeface="Inter"/>
                <a:cs typeface="Inter"/>
              </a:rPr>
              <a:t>Gen</a:t>
            </a:r>
            <a:r>
              <a:rPr sz="1000" b="1" spc="5" dirty="0">
                <a:latin typeface="Inter"/>
                <a:cs typeface="Inter"/>
              </a:rPr>
              <a:t> </a:t>
            </a:r>
            <a:r>
              <a:rPr sz="1000" b="1" dirty="0">
                <a:latin typeface="Inter"/>
                <a:cs typeface="Inter"/>
              </a:rPr>
              <a:t>Z</a:t>
            </a:r>
            <a:r>
              <a:rPr sz="1000" b="1" spc="10" dirty="0">
                <a:latin typeface="Inter"/>
                <a:cs typeface="Inter"/>
              </a:rPr>
              <a:t> </a:t>
            </a:r>
            <a:r>
              <a:rPr sz="1000" b="1" spc="-10" dirty="0">
                <a:latin typeface="Inter"/>
                <a:cs typeface="Inter"/>
              </a:rPr>
              <a:t>workers</a:t>
            </a:r>
            <a:r>
              <a:rPr sz="1000" b="1" spc="10" dirty="0">
                <a:latin typeface="Inter"/>
                <a:cs typeface="Inter"/>
              </a:rPr>
              <a:t> </a:t>
            </a:r>
            <a:r>
              <a:rPr sz="1000" b="1" dirty="0">
                <a:latin typeface="Inter"/>
                <a:cs typeface="Inter"/>
              </a:rPr>
              <a:t>say</a:t>
            </a:r>
            <a:r>
              <a:rPr sz="1000" b="1" spc="5" dirty="0">
                <a:latin typeface="Inter"/>
                <a:cs typeface="Inter"/>
              </a:rPr>
              <a:t> </a:t>
            </a:r>
            <a:r>
              <a:rPr sz="1000" b="1" spc="-20" dirty="0">
                <a:latin typeface="Inter"/>
                <a:cs typeface="Inter"/>
              </a:rPr>
              <a:t>that </a:t>
            </a:r>
            <a:r>
              <a:rPr sz="1000" b="1" spc="-10" dirty="0">
                <a:solidFill>
                  <a:srgbClr val="E2120A"/>
                </a:solidFill>
                <a:latin typeface="Inter"/>
                <a:cs typeface="Inter"/>
              </a:rPr>
              <a:t>education</a:t>
            </a:r>
            <a:r>
              <a:rPr sz="1000" b="1" spc="-15" dirty="0">
                <a:solidFill>
                  <a:srgbClr val="E2120A"/>
                </a:solidFill>
                <a:latin typeface="Inter"/>
                <a:cs typeface="Inter"/>
              </a:rPr>
              <a:t> </a:t>
            </a:r>
            <a:r>
              <a:rPr sz="1000" b="1" dirty="0">
                <a:solidFill>
                  <a:srgbClr val="E2120A"/>
                </a:solidFill>
                <a:latin typeface="Inter"/>
                <a:cs typeface="Inter"/>
              </a:rPr>
              <a:t>and</a:t>
            </a:r>
            <a:r>
              <a:rPr sz="1000" b="1" spc="-15" dirty="0">
                <a:solidFill>
                  <a:srgbClr val="E2120A"/>
                </a:solidFill>
                <a:latin typeface="Inter"/>
                <a:cs typeface="Inter"/>
              </a:rPr>
              <a:t> </a:t>
            </a:r>
            <a:r>
              <a:rPr sz="1000" b="1" spc="-10" dirty="0">
                <a:solidFill>
                  <a:srgbClr val="E2120A"/>
                </a:solidFill>
                <a:latin typeface="Inter"/>
                <a:cs typeface="Inter"/>
              </a:rPr>
              <a:t>training</a:t>
            </a:r>
            <a:r>
              <a:rPr sz="1000" b="1" spc="-15" dirty="0">
                <a:solidFill>
                  <a:srgbClr val="E2120A"/>
                </a:solidFill>
                <a:latin typeface="Inter"/>
                <a:cs typeface="Inter"/>
              </a:rPr>
              <a:t> </a:t>
            </a:r>
            <a:r>
              <a:rPr sz="1000" b="1" spc="-10" dirty="0">
                <a:solidFill>
                  <a:srgbClr val="E2120A"/>
                </a:solidFill>
                <a:latin typeface="Inter"/>
                <a:cs typeface="Inter"/>
              </a:rPr>
              <a:t>benefits</a:t>
            </a:r>
            <a:r>
              <a:rPr sz="1000" b="1" dirty="0">
                <a:solidFill>
                  <a:srgbClr val="E2120A"/>
                </a:solidFill>
                <a:latin typeface="Inter"/>
                <a:cs typeface="Inter"/>
              </a:rPr>
              <a:t> </a:t>
            </a:r>
            <a:r>
              <a:rPr sz="1000" b="1" spc="-25" dirty="0">
                <a:latin typeface="Inter"/>
                <a:cs typeface="Inter"/>
              </a:rPr>
              <a:t>are </a:t>
            </a:r>
            <a:r>
              <a:rPr sz="1000" b="1" dirty="0">
                <a:latin typeface="Inter"/>
                <a:cs typeface="Inter"/>
              </a:rPr>
              <a:t>an</a:t>
            </a:r>
            <a:r>
              <a:rPr sz="1000" b="1" spc="-10" dirty="0">
                <a:latin typeface="Inter"/>
                <a:cs typeface="Inter"/>
              </a:rPr>
              <a:t> important</a:t>
            </a:r>
            <a:r>
              <a:rPr sz="1000" b="1" spc="-5" dirty="0">
                <a:latin typeface="Inter"/>
                <a:cs typeface="Inter"/>
              </a:rPr>
              <a:t> </a:t>
            </a:r>
            <a:r>
              <a:rPr sz="1000" b="1" spc="-10" dirty="0">
                <a:latin typeface="Inter"/>
                <a:cs typeface="Inter"/>
              </a:rPr>
              <a:t>consideration </a:t>
            </a:r>
            <a:r>
              <a:rPr sz="1000" b="1" spc="-20" dirty="0">
                <a:latin typeface="Inter"/>
                <a:cs typeface="Inter"/>
              </a:rPr>
              <a:t>when </a:t>
            </a:r>
            <a:r>
              <a:rPr sz="1000" b="1" spc="-10" dirty="0">
                <a:latin typeface="Inter"/>
                <a:cs typeface="Inter"/>
              </a:rPr>
              <a:t>choosing</a:t>
            </a:r>
            <a:r>
              <a:rPr sz="1000" b="1" spc="-5" dirty="0">
                <a:latin typeface="Inter"/>
                <a:cs typeface="Inter"/>
              </a:rPr>
              <a:t> </a:t>
            </a:r>
            <a:r>
              <a:rPr sz="1000" b="1" dirty="0">
                <a:latin typeface="Inter"/>
                <a:cs typeface="Inter"/>
              </a:rPr>
              <a:t>a </a:t>
            </a:r>
            <a:r>
              <a:rPr sz="1000" b="1" spc="-25" dirty="0">
                <a:latin typeface="Inter"/>
                <a:cs typeface="Inter"/>
              </a:rPr>
              <a:t>job</a:t>
            </a:r>
            <a:endParaRPr sz="1000">
              <a:latin typeface="Inter"/>
              <a:cs typeface="Inter"/>
            </a:endParaRPr>
          </a:p>
        </p:txBody>
      </p:sp>
      <p:sp>
        <p:nvSpPr>
          <p:cNvPr id="13" name="object 13"/>
          <p:cNvSpPr txBox="1"/>
          <p:nvPr/>
        </p:nvSpPr>
        <p:spPr>
          <a:xfrm>
            <a:off x="505024" y="2864217"/>
            <a:ext cx="2404745" cy="223520"/>
          </a:xfrm>
          <a:prstGeom prst="rect">
            <a:avLst/>
          </a:prstGeom>
        </p:spPr>
        <p:txBody>
          <a:bodyPr vert="horz" wrap="square" lIns="0" tIns="12700" rIns="0" bIns="0" rtlCol="0">
            <a:spAutoFit/>
          </a:bodyPr>
          <a:lstStyle/>
          <a:p>
            <a:pPr marL="12700">
              <a:lnSpc>
                <a:spcPct val="100000"/>
              </a:lnSpc>
              <a:spcBef>
                <a:spcPts val="100"/>
              </a:spcBef>
            </a:pPr>
            <a:r>
              <a:rPr sz="1300" b="1" dirty="0">
                <a:solidFill>
                  <a:srgbClr val="E2120A"/>
                </a:solidFill>
                <a:latin typeface="Inter"/>
                <a:cs typeface="Inter"/>
              </a:rPr>
              <a:t>Key</a:t>
            </a:r>
            <a:r>
              <a:rPr sz="1300" b="1" spc="-25" dirty="0">
                <a:solidFill>
                  <a:srgbClr val="E2120A"/>
                </a:solidFill>
                <a:latin typeface="Inter"/>
                <a:cs typeface="Inter"/>
              </a:rPr>
              <a:t> </a:t>
            </a:r>
            <a:r>
              <a:rPr sz="1300" b="1" spc="-10" dirty="0">
                <a:solidFill>
                  <a:srgbClr val="E2120A"/>
                </a:solidFill>
                <a:latin typeface="Inter"/>
                <a:cs typeface="Inter"/>
              </a:rPr>
              <a:t>opportunities</a:t>
            </a:r>
            <a:r>
              <a:rPr sz="1300" b="1" spc="-25" dirty="0">
                <a:solidFill>
                  <a:srgbClr val="E2120A"/>
                </a:solidFill>
                <a:latin typeface="Inter"/>
                <a:cs typeface="Inter"/>
              </a:rPr>
              <a:t> </a:t>
            </a:r>
            <a:r>
              <a:rPr sz="1300" b="1" dirty="0">
                <a:solidFill>
                  <a:srgbClr val="E2120A"/>
                </a:solidFill>
                <a:latin typeface="Inter"/>
                <a:cs typeface="Inter"/>
              </a:rPr>
              <a:t>to</a:t>
            </a:r>
            <a:r>
              <a:rPr sz="1300" b="1" spc="-20" dirty="0">
                <a:solidFill>
                  <a:srgbClr val="E2120A"/>
                </a:solidFill>
                <a:latin typeface="Inter"/>
                <a:cs typeface="Inter"/>
              </a:rPr>
              <a:t> </a:t>
            </a:r>
            <a:r>
              <a:rPr sz="1300" b="1" spc="-10" dirty="0">
                <a:solidFill>
                  <a:srgbClr val="E2120A"/>
                </a:solidFill>
                <a:latin typeface="Inter"/>
                <a:cs typeface="Inter"/>
              </a:rPr>
              <a:t>consider</a:t>
            </a:r>
            <a:endParaRPr sz="1300">
              <a:latin typeface="Inter"/>
              <a:cs typeface="Inter"/>
            </a:endParaRPr>
          </a:p>
        </p:txBody>
      </p:sp>
      <p:pic>
        <p:nvPicPr>
          <p:cNvPr id="14" name="object 14"/>
          <p:cNvPicPr/>
          <p:nvPr/>
        </p:nvPicPr>
        <p:blipFill>
          <a:blip r:embed="rId4" cstate="print"/>
          <a:stretch>
            <a:fillRect/>
          </a:stretch>
        </p:blipFill>
        <p:spPr>
          <a:xfrm>
            <a:off x="652299" y="3173193"/>
            <a:ext cx="1554541" cy="869698"/>
          </a:xfrm>
          <a:prstGeom prst="rect">
            <a:avLst/>
          </a:prstGeom>
        </p:spPr>
      </p:pic>
      <p:pic>
        <p:nvPicPr>
          <p:cNvPr id="15" name="object 15"/>
          <p:cNvPicPr/>
          <p:nvPr/>
        </p:nvPicPr>
        <p:blipFill>
          <a:blip r:embed="rId5" cstate="print"/>
          <a:stretch>
            <a:fillRect/>
          </a:stretch>
        </p:blipFill>
        <p:spPr>
          <a:xfrm>
            <a:off x="3766198" y="3201418"/>
            <a:ext cx="1011537" cy="813234"/>
          </a:xfrm>
          <a:prstGeom prst="rect">
            <a:avLst/>
          </a:prstGeom>
        </p:spPr>
      </p:pic>
      <p:pic>
        <p:nvPicPr>
          <p:cNvPr id="16" name="object 16"/>
          <p:cNvPicPr/>
          <p:nvPr/>
        </p:nvPicPr>
        <p:blipFill>
          <a:blip r:embed="rId6" cstate="print"/>
          <a:stretch>
            <a:fillRect/>
          </a:stretch>
        </p:blipFill>
        <p:spPr>
          <a:xfrm>
            <a:off x="6413298" y="3189131"/>
            <a:ext cx="919787" cy="837811"/>
          </a:xfrm>
          <a:prstGeom prst="rect">
            <a:avLst/>
          </a:prstGeom>
        </p:spPr>
      </p:pic>
      <p:pic>
        <p:nvPicPr>
          <p:cNvPr id="17" name="object 17"/>
          <p:cNvPicPr/>
          <p:nvPr/>
        </p:nvPicPr>
        <p:blipFill>
          <a:blip r:embed="rId7" cstate="print"/>
          <a:stretch>
            <a:fillRect/>
          </a:stretch>
        </p:blipFill>
        <p:spPr>
          <a:xfrm>
            <a:off x="534023" y="1513311"/>
            <a:ext cx="548698" cy="548698"/>
          </a:xfrm>
          <a:prstGeom prst="rect">
            <a:avLst/>
          </a:prstGeom>
        </p:spPr>
      </p:pic>
      <p:sp>
        <p:nvSpPr>
          <p:cNvPr id="18" name="object 18"/>
          <p:cNvSpPr txBox="1"/>
          <p:nvPr/>
        </p:nvSpPr>
        <p:spPr>
          <a:xfrm>
            <a:off x="683150" y="1669284"/>
            <a:ext cx="283845" cy="223520"/>
          </a:xfrm>
          <a:prstGeom prst="rect">
            <a:avLst/>
          </a:prstGeom>
        </p:spPr>
        <p:txBody>
          <a:bodyPr vert="horz" wrap="square" lIns="0" tIns="12700" rIns="0" bIns="0" rtlCol="0">
            <a:spAutoFit/>
          </a:bodyPr>
          <a:lstStyle/>
          <a:p>
            <a:pPr>
              <a:lnSpc>
                <a:spcPct val="100000"/>
              </a:lnSpc>
              <a:spcBef>
                <a:spcPts val="100"/>
              </a:spcBef>
            </a:pPr>
            <a:r>
              <a:rPr sz="1300" b="1" spc="-25" dirty="0">
                <a:solidFill>
                  <a:srgbClr val="2D45B8"/>
                </a:solidFill>
                <a:latin typeface="Archivo Narrow"/>
                <a:cs typeface="Archivo Narrow"/>
              </a:rPr>
              <a:t>56%</a:t>
            </a:r>
            <a:endParaRPr sz="1300">
              <a:latin typeface="Archivo Narrow"/>
              <a:cs typeface="Archivo Narrow"/>
            </a:endParaRPr>
          </a:p>
        </p:txBody>
      </p:sp>
      <p:sp>
        <p:nvSpPr>
          <p:cNvPr id="19" name="object 19"/>
          <p:cNvSpPr txBox="1"/>
          <p:nvPr/>
        </p:nvSpPr>
        <p:spPr>
          <a:xfrm>
            <a:off x="1251229" y="1559496"/>
            <a:ext cx="2245360" cy="411480"/>
          </a:xfrm>
          <a:prstGeom prst="rect">
            <a:avLst/>
          </a:prstGeom>
        </p:spPr>
        <p:txBody>
          <a:bodyPr vert="horz" wrap="square" lIns="0" tIns="12700" rIns="0" bIns="0" rtlCol="0">
            <a:spAutoFit/>
          </a:bodyPr>
          <a:lstStyle/>
          <a:p>
            <a:pPr marL="25400" marR="30480">
              <a:lnSpc>
                <a:spcPct val="114999"/>
              </a:lnSpc>
              <a:spcBef>
                <a:spcPts val="100"/>
              </a:spcBef>
            </a:pPr>
            <a:r>
              <a:rPr sz="1100" b="0" dirty="0">
                <a:latin typeface="Inter Medium"/>
                <a:cs typeface="Inter Medium"/>
              </a:rPr>
              <a:t>of</a:t>
            </a:r>
            <a:r>
              <a:rPr sz="1100" b="0" spc="-45" dirty="0">
                <a:latin typeface="Inter Medium"/>
                <a:cs typeface="Inter Medium"/>
              </a:rPr>
              <a:t> </a:t>
            </a:r>
            <a:r>
              <a:rPr sz="1100" b="0" dirty="0">
                <a:latin typeface="Inter Medium"/>
                <a:cs typeface="Inter Medium"/>
              </a:rPr>
              <a:t>workers</a:t>
            </a:r>
            <a:r>
              <a:rPr sz="1100" b="0" spc="-45" dirty="0">
                <a:latin typeface="Inter Medium"/>
                <a:cs typeface="Inter Medium"/>
              </a:rPr>
              <a:t> </a:t>
            </a:r>
            <a:r>
              <a:rPr sz="1100" b="0" dirty="0">
                <a:latin typeface="Inter Medium"/>
                <a:cs typeface="Inter Medium"/>
              </a:rPr>
              <a:t>have</a:t>
            </a:r>
            <a:r>
              <a:rPr sz="1100" b="0" spc="-45" dirty="0">
                <a:latin typeface="Inter Medium"/>
                <a:cs typeface="Inter Medium"/>
              </a:rPr>
              <a:t> </a:t>
            </a:r>
            <a:r>
              <a:rPr sz="1100" b="1" dirty="0">
                <a:solidFill>
                  <a:srgbClr val="2D45B8"/>
                </a:solidFill>
                <a:latin typeface="Inter"/>
                <a:cs typeface="Inter"/>
              </a:rPr>
              <a:t>under</a:t>
            </a:r>
            <a:r>
              <a:rPr sz="1100" b="1" spc="-35" dirty="0">
                <a:solidFill>
                  <a:srgbClr val="2D45B8"/>
                </a:solidFill>
                <a:latin typeface="Inter"/>
                <a:cs typeface="Inter"/>
              </a:rPr>
              <a:t> </a:t>
            </a:r>
            <a:r>
              <a:rPr sz="1100" b="1" dirty="0">
                <a:solidFill>
                  <a:srgbClr val="2D45B8"/>
                </a:solidFill>
                <a:latin typeface="Inter"/>
                <a:cs typeface="Inter"/>
              </a:rPr>
              <a:t>ten</a:t>
            </a:r>
            <a:r>
              <a:rPr sz="1100" b="1" spc="-40" dirty="0">
                <a:solidFill>
                  <a:srgbClr val="2D45B8"/>
                </a:solidFill>
                <a:latin typeface="Inter"/>
                <a:cs typeface="Inter"/>
              </a:rPr>
              <a:t> </a:t>
            </a:r>
            <a:r>
              <a:rPr sz="1100" b="1" spc="-10" dirty="0">
                <a:solidFill>
                  <a:srgbClr val="2D45B8"/>
                </a:solidFill>
                <a:latin typeface="Inter"/>
                <a:cs typeface="Inter"/>
              </a:rPr>
              <a:t>years </a:t>
            </a:r>
            <a:r>
              <a:rPr sz="1100" b="1" dirty="0">
                <a:solidFill>
                  <a:srgbClr val="2D45B8"/>
                </a:solidFill>
                <a:latin typeface="Inter"/>
                <a:cs typeface="Inter"/>
              </a:rPr>
              <a:t>of</a:t>
            </a:r>
            <a:r>
              <a:rPr sz="1100" b="1" spc="-15" dirty="0">
                <a:solidFill>
                  <a:srgbClr val="2D45B8"/>
                </a:solidFill>
                <a:latin typeface="Inter"/>
                <a:cs typeface="Inter"/>
              </a:rPr>
              <a:t> </a:t>
            </a:r>
            <a:r>
              <a:rPr sz="1100" b="1" spc="-10" dirty="0">
                <a:solidFill>
                  <a:srgbClr val="2D45B8"/>
                </a:solidFill>
                <a:latin typeface="Inter"/>
                <a:cs typeface="Inter"/>
              </a:rPr>
              <a:t>experience</a:t>
            </a:r>
            <a:r>
              <a:rPr sz="1100" b="1" spc="30" dirty="0">
                <a:solidFill>
                  <a:srgbClr val="2D45B8"/>
                </a:solidFill>
                <a:latin typeface="Inter"/>
                <a:cs typeface="Inter"/>
              </a:rPr>
              <a:t> </a:t>
            </a:r>
            <a:r>
              <a:rPr sz="1100" b="0" dirty="0">
                <a:latin typeface="Inter Medium"/>
                <a:cs typeface="Inter Medium"/>
              </a:rPr>
              <a:t>in</a:t>
            </a:r>
            <a:r>
              <a:rPr sz="1100" b="0" spc="-15" dirty="0">
                <a:latin typeface="Inter Medium"/>
                <a:cs typeface="Inter Medium"/>
              </a:rPr>
              <a:t> </a:t>
            </a:r>
            <a:r>
              <a:rPr sz="1100" b="0" dirty="0">
                <a:latin typeface="Inter Medium"/>
                <a:cs typeface="Inter Medium"/>
              </a:rPr>
              <a:t>the</a:t>
            </a:r>
            <a:r>
              <a:rPr sz="1100" b="0" spc="-20" dirty="0">
                <a:latin typeface="Inter Medium"/>
                <a:cs typeface="Inter Medium"/>
              </a:rPr>
              <a:t> </a:t>
            </a:r>
            <a:r>
              <a:rPr sz="1100" b="0" spc="-10" dirty="0">
                <a:latin typeface="Inter Medium"/>
                <a:cs typeface="Inter Medium"/>
              </a:rPr>
              <a:t>sector</a:t>
            </a:r>
            <a:r>
              <a:rPr sz="1050" b="0" spc="-15" baseline="31746" dirty="0">
                <a:latin typeface="Inter Medium"/>
                <a:cs typeface="Inter Medium"/>
              </a:rPr>
              <a:t>1</a:t>
            </a:r>
            <a:endParaRPr sz="1050" baseline="31746">
              <a:latin typeface="Inter Medium"/>
              <a:cs typeface="Inter Medium"/>
            </a:endParaRPr>
          </a:p>
        </p:txBody>
      </p:sp>
      <p:sp>
        <p:nvSpPr>
          <p:cNvPr id="20" name="object 20"/>
          <p:cNvSpPr txBox="1"/>
          <p:nvPr/>
        </p:nvSpPr>
        <p:spPr>
          <a:xfrm>
            <a:off x="1251229" y="2212657"/>
            <a:ext cx="2018030" cy="411480"/>
          </a:xfrm>
          <a:prstGeom prst="rect">
            <a:avLst/>
          </a:prstGeom>
        </p:spPr>
        <p:txBody>
          <a:bodyPr vert="horz" wrap="square" lIns="0" tIns="12700" rIns="0" bIns="0" rtlCol="0">
            <a:spAutoFit/>
          </a:bodyPr>
          <a:lstStyle/>
          <a:p>
            <a:pPr marL="25400" marR="30480">
              <a:lnSpc>
                <a:spcPct val="114999"/>
              </a:lnSpc>
              <a:spcBef>
                <a:spcPts val="100"/>
              </a:spcBef>
            </a:pPr>
            <a:r>
              <a:rPr sz="1100" b="0" dirty="0">
                <a:latin typeface="Inter Medium"/>
                <a:cs typeface="Inter Medium"/>
              </a:rPr>
              <a:t>Women</a:t>
            </a:r>
            <a:r>
              <a:rPr sz="1100" b="0" spc="-15" dirty="0">
                <a:latin typeface="Inter Medium"/>
                <a:cs typeface="Inter Medium"/>
              </a:rPr>
              <a:t> </a:t>
            </a:r>
            <a:r>
              <a:rPr sz="1100" b="0" dirty="0">
                <a:latin typeface="Inter Medium"/>
                <a:cs typeface="Inter Medium"/>
              </a:rPr>
              <a:t>only</a:t>
            </a:r>
            <a:r>
              <a:rPr sz="1100" b="0" spc="-15" dirty="0">
                <a:latin typeface="Inter Medium"/>
                <a:cs typeface="Inter Medium"/>
              </a:rPr>
              <a:t> </a:t>
            </a:r>
            <a:r>
              <a:rPr sz="1100" b="0" dirty="0">
                <a:latin typeface="Inter Medium"/>
                <a:cs typeface="Inter Medium"/>
              </a:rPr>
              <a:t>make</a:t>
            </a:r>
            <a:r>
              <a:rPr sz="1100" b="0" spc="-20" dirty="0">
                <a:latin typeface="Inter Medium"/>
                <a:cs typeface="Inter Medium"/>
              </a:rPr>
              <a:t> </a:t>
            </a:r>
            <a:r>
              <a:rPr sz="1100" b="0" dirty="0">
                <a:latin typeface="Inter Medium"/>
                <a:cs typeface="Inter Medium"/>
              </a:rPr>
              <a:t>up</a:t>
            </a:r>
            <a:r>
              <a:rPr sz="1100" b="0" spc="-10" dirty="0">
                <a:latin typeface="Inter Medium"/>
                <a:cs typeface="Inter Medium"/>
              </a:rPr>
              <a:t> </a:t>
            </a:r>
            <a:r>
              <a:rPr sz="1100" b="1" dirty="0">
                <a:solidFill>
                  <a:srgbClr val="2D45B8"/>
                </a:solidFill>
                <a:latin typeface="Inter"/>
                <a:cs typeface="Inter"/>
              </a:rPr>
              <a:t>25%</a:t>
            </a:r>
            <a:r>
              <a:rPr sz="1100" b="1" spc="20" dirty="0">
                <a:solidFill>
                  <a:srgbClr val="2D45B8"/>
                </a:solidFill>
                <a:latin typeface="Inter"/>
                <a:cs typeface="Inter"/>
              </a:rPr>
              <a:t> </a:t>
            </a:r>
            <a:r>
              <a:rPr sz="1100" b="0" spc="-25" dirty="0">
                <a:latin typeface="Inter Medium"/>
                <a:cs typeface="Inter Medium"/>
              </a:rPr>
              <a:t>of </a:t>
            </a:r>
            <a:r>
              <a:rPr sz="1100" b="0" dirty="0">
                <a:latin typeface="Inter Medium"/>
                <a:cs typeface="Inter Medium"/>
              </a:rPr>
              <a:t>the</a:t>
            </a:r>
            <a:r>
              <a:rPr sz="1100" b="0" spc="-60" dirty="0">
                <a:latin typeface="Inter Medium"/>
                <a:cs typeface="Inter Medium"/>
              </a:rPr>
              <a:t> </a:t>
            </a:r>
            <a:r>
              <a:rPr sz="1100" b="0" dirty="0">
                <a:latin typeface="Inter Medium"/>
                <a:cs typeface="Inter Medium"/>
              </a:rPr>
              <a:t>industryʼs</a:t>
            </a:r>
            <a:r>
              <a:rPr sz="1100" b="0" spc="-60" dirty="0">
                <a:latin typeface="Inter Medium"/>
                <a:cs typeface="Inter Medium"/>
              </a:rPr>
              <a:t> </a:t>
            </a:r>
            <a:r>
              <a:rPr sz="1100" b="0" spc="-10" dirty="0">
                <a:latin typeface="Inter Medium"/>
                <a:cs typeface="Inter Medium"/>
              </a:rPr>
              <a:t>workforce</a:t>
            </a:r>
            <a:r>
              <a:rPr sz="1050" b="0" spc="-15" baseline="31746" dirty="0">
                <a:latin typeface="Inter Medium"/>
                <a:cs typeface="Inter Medium"/>
              </a:rPr>
              <a:t>2</a:t>
            </a:r>
            <a:endParaRPr sz="1050" baseline="31746">
              <a:latin typeface="Inter Medium"/>
              <a:cs typeface="Inter Medium"/>
            </a:endParaRPr>
          </a:p>
        </p:txBody>
      </p:sp>
      <p:pic>
        <p:nvPicPr>
          <p:cNvPr id="21" name="object 21"/>
          <p:cNvPicPr/>
          <p:nvPr/>
        </p:nvPicPr>
        <p:blipFill>
          <a:blip r:embed="rId8" cstate="print"/>
          <a:stretch>
            <a:fillRect/>
          </a:stretch>
        </p:blipFill>
        <p:spPr>
          <a:xfrm>
            <a:off x="544223" y="2217010"/>
            <a:ext cx="548698" cy="548698"/>
          </a:xfrm>
          <a:prstGeom prst="rect">
            <a:avLst/>
          </a:prstGeom>
        </p:spPr>
      </p:pic>
      <p:sp>
        <p:nvSpPr>
          <p:cNvPr id="22" name="object 22"/>
          <p:cNvSpPr txBox="1"/>
          <p:nvPr/>
        </p:nvSpPr>
        <p:spPr>
          <a:xfrm>
            <a:off x="693350" y="2372984"/>
            <a:ext cx="283845" cy="223520"/>
          </a:xfrm>
          <a:prstGeom prst="rect">
            <a:avLst/>
          </a:prstGeom>
        </p:spPr>
        <p:txBody>
          <a:bodyPr vert="horz" wrap="square" lIns="0" tIns="12700" rIns="0" bIns="0" rtlCol="0">
            <a:spAutoFit/>
          </a:bodyPr>
          <a:lstStyle/>
          <a:p>
            <a:pPr>
              <a:lnSpc>
                <a:spcPct val="100000"/>
              </a:lnSpc>
              <a:spcBef>
                <a:spcPts val="100"/>
              </a:spcBef>
            </a:pPr>
            <a:r>
              <a:rPr sz="1300" b="1" spc="-25" dirty="0">
                <a:solidFill>
                  <a:srgbClr val="2D45B8"/>
                </a:solidFill>
                <a:latin typeface="Archivo Narrow"/>
                <a:cs typeface="Archivo Narrow"/>
              </a:rPr>
              <a:t>25%</a:t>
            </a:r>
            <a:endParaRPr sz="1300">
              <a:latin typeface="Archivo Narrow"/>
              <a:cs typeface="Archivo Narrow"/>
            </a:endParaRPr>
          </a:p>
        </p:txBody>
      </p:sp>
      <p:sp>
        <p:nvSpPr>
          <p:cNvPr id="23" name="object 23"/>
          <p:cNvSpPr txBox="1"/>
          <p:nvPr/>
        </p:nvSpPr>
        <p:spPr>
          <a:xfrm>
            <a:off x="5504689" y="2196087"/>
            <a:ext cx="2625090" cy="411480"/>
          </a:xfrm>
          <a:prstGeom prst="rect">
            <a:avLst/>
          </a:prstGeom>
        </p:spPr>
        <p:txBody>
          <a:bodyPr vert="horz" wrap="square" lIns="0" tIns="12700" rIns="0" bIns="0" rtlCol="0">
            <a:spAutoFit/>
          </a:bodyPr>
          <a:lstStyle/>
          <a:p>
            <a:pPr marR="5080">
              <a:lnSpc>
                <a:spcPct val="114999"/>
              </a:lnSpc>
              <a:spcBef>
                <a:spcPts val="100"/>
              </a:spcBef>
            </a:pPr>
            <a:r>
              <a:rPr sz="1100" b="0" dirty="0">
                <a:latin typeface="Inter Medium"/>
                <a:cs typeface="Inter Medium"/>
              </a:rPr>
              <a:t>…fueled</a:t>
            </a:r>
            <a:r>
              <a:rPr sz="1100" b="0" spc="-15" dirty="0">
                <a:latin typeface="Inter Medium"/>
                <a:cs typeface="Inter Medium"/>
              </a:rPr>
              <a:t> </a:t>
            </a:r>
            <a:r>
              <a:rPr sz="1100" b="0" dirty="0">
                <a:latin typeface="Inter Medium"/>
                <a:cs typeface="Inter Medium"/>
              </a:rPr>
              <a:t>by</a:t>
            </a:r>
            <a:r>
              <a:rPr sz="1100" b="0" spc="-15" dirty="0">
                <a:latin typeface="Inter Medium"/>
                <a:cs typeface="Inter Medium"/>
              </a:rPr>
              <a:t> </a:t>
            </a:r>
            <a:r>
              <a:rPr sz="1100" b="0" dirty="0">
                <a:latin typeface="Inter Medium"/>
                <a:cs typeface="Inter Medium"/>
              </a:rPr>
              <a:t>clean</a:t>
            </a:r>
            <a:r>
              <a:rPr sz="1100" b="0" spc="-15" dirty="0">
                <a:latin typeface="Inter Medium"/>
                <a:cs typeface="Inter Medium"/>
              </a:rPr>
              <a:t> </a:t>
            </a:r>
            <a:r>
              <a:rPr sz="1100" b="0" dirty="0">
                <a:latin typeface="Inter Medium"/>
                <a:cs typeface="Inter Medium"/>
              </a:rPr>
              <a:t>energy</a:t>
            </a:r>
            <a:r>
              <a:rPr sz="1100" b="0" spc="-15" dirty="0">
                <a:latin typeface="Inter Medium"/>
                <a:cs typeface="Inter Medium"/>
              </a:rPr>
              <a:t> </a:t>
            </a:r>
            <a:r>
              <a:rPr sz="1100" b="0" spc="-10" dirty="0">
                <a:latin typeface="Inter Medium"/>
                <a:cs typeface="Inter Medium"/>
              </a:rPr>
              <a:t>investments </a:t>
            </a:r>
            <a:r>
              <a:rPr sz="1100" b="0" dirty="0">
                <a:latin typeface="Inter Medium"/>
                <a:cs typeface="Inter Medium"/>
              </a:rPr>
              <a:t>and</a:t>
            </a:r>
            <a:r>
              <a:rPr sz="1100" b="0" spc="-30" dirty="0">
                <a:latin typeface="Inter Medium"/>
                <a:cs typeface="Inter Medium"/>
              </a:rPr>
              <a:t> </a:t>
            </a:r>
            <a:r>
              <a:rPr sz="1100" b="0" dirty="0">
                <a:latin typeface="Inter Medium"/>
                <a:cs typeface="Inter Medium"/>
              </a:rPr>
              <a:t>increasingly</a:t>
            </a:r>
            <a:r>
              <a:rPr sz="1100" b="0" spc="-30" dirty="0">
                <a:latin typeface="Inter Medium"/>
                <a:cs typeface="Inter Medium"/>
              </a:rPr>
              <a:t> </a:t>
            </a:r>
            <a:r>
              <a:rPr sz="1100" b="0" spc="-10" dirty="0">
                <a:latin typeface="Inter Medium"/>
                <a:cs typeface="Inter Medium"/>
              </a:rPr>
              <a:t>reliant</a:t>
            </a:r>
            <a:r>
              <a:rPr sz="1100" b="0" spc="-30" dirty="0">
                <a:latin typeface="Inter Medium"/>
                <a:cs typeface="Inter Medium"/>
              </a:rPr>
              <a:t> </a:t>
            </a:r>
            <a:r>
              <a:rPr sz="1100" b="0" dirty="0">
                <a:latin typeface="Inter Medium"/>
                <a:cs typeface="Inter Medium"/>
              </a:rPr>
              <a:t>on</a:t>
            </a:r>
            <a:r>
              <a:rPr sz="1100" b="0" spc="-25" dirty="0">
                <a:latin typeface="Inter Medium"/>
                <a:cs typeface="Inter Medium"/>
              </a:rPr>
              <a:t> </a:t>
            </a:r>
            <a:r>
              <a:rPr sz="1100" b="0" dirty="0">
                <a:latin typeface="Inter Medium"/>
                <a:cs typeface="Inter Medium"/>
              </a:rPr>
              <a:t>global</a:t>
            </a:r>
            <a:r>
              <a:rPr sz="1100" b="0" spc="-30" dirty="0">
                <a:latin typeface="Inter Medium"/>
                <a:cs typeface="Inter Medium"/>
              </a:rPr>
              <a:t> </a:t>
            </a:r>
            <a:r>
              <a:rPr sz="1100" b="0" spc="-10" dirty="0">
                <a:latin typeface="Inter Medium"/>
                <a:cs typeface="Inter Medium"/>
              </a:rPr>
              <a:t>talent</a:t>
            </a:r>
            <a:endParaRPr sz="1100">
              <a:latin typeface="Inter Medium"/>
              <a:cs typeface="Inter Medium"/>
            </a:endParaRPr>
          </a:p>
        </p:txBody>
      </p:sp>
      <p:grpSp>
        <p:nvGrpSpPr>
          <p:cNvPr id="24" name="object 24"/>
          <p:cNvGrpSpPr/>
          <p:nvPr/>
        </p:nvGrpSpPr>
        <p:grpSpPr>
          <a:xfrm>
            <a:off x="4140495" y="1220057"/>
            <a:ext cx="1178560" cy="1496060"/>
            <a:chOff x="4140495" y="1220057"/>
            <a:chExt cx="1178560" cy="1496060"/>
          </a:xfrm>
        </p:grpSpPr>
        <p:sp>
          <p:nvSpPr>
            <p:cNvPr id="25" name="object 25"/>
            <p:cNvSpPr/>
            <p:nvPr/>
          </p:nvSpPr>
          <p:spPr>
            <a:xfrm>
              <a:off x="4145258" y="1220057"/>
              <a:ext cx="0" cy="1496060"/>
            </a:xfrm>
            <a:custGeom>
              <a:avLst/>
              <a:gdLst/>
              <a:ahLst/>
              <a:cxnLst/>
              <a:rect l="l" t="t" r="r" b="b"/>
              <a:pathLst>
                <a:path h="1496060">
                  <a:moveTo>
                    <a:pt x="0" y="0"/>
                  </a:moveTo>
                  <a:lnTo>
                    <a:pt x="0" y="1495496"/>
                  </a:lnTo>
                </a:path>
              </a:pathLst>
            </a:custGeom>
            <a:ln w="9524">
              <a:solidFill>
                <a:srgbClr val="2D45B8"/>
              </a:solidFill>
            </a:ln>
          </p:spPr>
          <p:txBody>
            <a:bodyPr wrap="square" lIns="0" tIns="0" rIns="0" bIns="0" rtlCol="0"/>
            <a:lstStyle/>
            <a:p>
              <a:endParaRPr/>
            </a:p>
          </p:txBody>
        </p:sp>
        <p:pic>
          <p:nvPicPr>
            <p:cNvPr id="26" name="object 26"/>
            <p:cNvPicPr/>
            <p:nvPr/>
          </p:nvPicPr>
          <p:blipFill>
            <a:blip r:embed="rId9" cstate="print"/>
            <a:stretch>
              <a:fillRect/>
            </a:stretch>
          </p:blipFill>
          <p:spPr>
            <a:xfrm>
              <a:off x="4863723" y="1477126"/>
              <a:ext cx="418068" cy="492057"/>
            </a:xfrm>
            <a:prstGeom prst="rect">
              <a:avLst/>
            </a:prstGeom>
          </p:spPr>
        </p:pic>
        <p:pic>
          <p:nvPicPr>
            <p:cNvPr id="27" name="object 27"/>
            <p:cNvPicPr/>
            <p:nvPr/>
          </p:nvPicPr>
          <p:blipFill>
            <a:blip r:embed="rId10" cstate="print"/>
            <a:stretch>
              <a:fillRect/>
            </a:stretch>
          </p:blipFill>
          <p:spPr>
            <a:xfrm>
              <a:off x="4825990" y="2149020"/>
              <a:ext cx="492598" cy="492598"/>
            </a:xfrm>
            <a:prstGeom prst="rect">
              <a:avLst/>
            </a:prstGeom>
          </p:spPr>
        </p:pic>
      </p:grpSp>
      <p:sp>
        <p:nvSpPr>
          <p:cNvPr id="28" name="object 28"/>
          <p:cNvSpPr txBox="1"/>
          <p:nvPr/>
        </p:nvSpPr>
        <p:spPr>
          <a:xfrm>
            <a:off x="506628" y="4853584"/>
            <a:ext cx="3835400" cy="320601"/>
          </a:xfrm>
          <a:prstGeom prst="rect">
            <a:avLst/>
          </a:prstGeom>
        </p:spPr>
        <p:txBody>
          <a:bodyPr vert="horz" wrap="square" lIns="0" tIns="12700" rIns="0" bIns="0" rtlCol="0">
            <a:spAutoFit/>
          </a:bodyPr>
          <a:lstStyle/>
          <a:p>
            <a:pPr marL="58419" indent="-45720">
              <a:lnSpc>
                <a:spcPct val="100000"/>
              </a:lnSpc>
              <a:spcBef>
                <a:spcPts val="100"/>
              </a:spcBef>
              <a:buAutoNum type="arabicPlain"/>
              <a:tabLst>
                <a:tab pos="58419" algn="l"/>
              </a:tabLst>
            </a:pPr>
            <a:r>
              <a:rPr sz="500" dirty="0">
                <a:solidFill>
                  <a:srgbClr val="9E9E9E"/>
                </a:solidFill>
                <a:latin typeface="Inter"/>
                <a:cs typeface="Inter"/>
                <a:hlinkClick r:id="rId11"/>
              </a:rPr>
              <a:t>https://cewd.org/wp-content/uploads/2023/01/CEWD-2023-Workforce-Report-Executive-Summary_2023-FINAL-</a:t>
            </a:r>
            <a:r>
              <a:rPr sz="500" spc="-10" dirty="0">
                <a:solidFill>
                  <a:srgbClr val="9E9E9E"/>
                </a:solidFill>
                <a:latin typeface="Inter"/>
                <a:cs typeface="Inter"/>
                <a:hlinkClick r:id="rId11"/>
              </a:rPr>
              <a:t>1.pdf</a:t>
            </a:r>
            <a:endParaRPr sz="500" dirty="0">
              <a:latin typeface="Inter"/>
              <a:cs typeface="Inter"/>
            </a:endParaRPr>
          </a:p>
          <a:p>
            <a:pPr marL="67945" indent="-55244">
              <a:lnSpc>
                <a:spcPct val="100000"/>
              </a:lnSpc>
              <a:buAutoNum type="arabicPlain"/>
              <a:tabLst>
                <a:tab pos="67945" algn="l"/>
              </a:tabLst>
            </a:pPr>
            <a:r>
              <a:rPr sz="500" dirty="0">
                <a:solidFill>
                  <a:srgbClr val="9E9E9E"/>
                </a:solidFill>
                <a:latin typeface="Inter"/>
                <a:cs typeface="Inter"/>
                <a:hlinkClick r:id="rId11"/>
              </a:rPr>
              <a:t>https://cewd.org/wp-content/uploads/2023/01/CEWD-2023-Workforce-Report-Executive-Summary_2023-FINAL-</a:t>
            </a:r>
            <a:r>
              <a:rPr sz="500" spc="-10" dirty="0">
                <a:solidFill>
                  <a:srgbClr val="9E9E9E"/>
                </a:solidFill>
                <a:latin typeface="Inter"/>
                <a:cs typeface="Inter"/>
                <a:hlinkClick r:id="rId11"/>
              </a:rPr>
              <a:t>1.pdf</a:t>
            </a:r>
            <a:endParaRPr lang="en-US" sz="500" spc="-10" dirty="0">
              <a:solidFill>
                <a:srgbClr val="9E9E9E"/>
              </a:solidFill>
              <a:latin typeface="Inter"/>
              <a:cs typeface="Inter"/>
            </a:endParaRPr>
          </a:p>
          <a:p>
            <a:pPr marL="67945" indent="-55244">
              <a:buFontTx/>
              <a:buAutoNum type="arabicPlain"/>
              <a:tabLst>
                <a:tab pos="67945" algn="l"/>
              </a:tabLst>
            </a:pPr>
            <a:r>
              <a:rPr lang="en-US" sz="500" dirty="0">
                <a:solidFill>
                  <a:srgbClr val="9E9E9E"/>
                </a:solidFill>
                <a:latin typeface="Inter"/>
                <a:cs typeface="Inter"/>
                <a:hlinkClick r:id="rId12"/>
              </a:rPr>
              <a:t>https://www.bluegreenalliance.org/site/jobs-from-climate-action-the-inflation-reduction-acts-impact-on-state-job-</a:t>
            </a:r>
            <a:r>
              <a:rPr lang="en-US" sz="500" spc="-10" dirty="0">
                <a:solidFill>
                  <a:srgbClr val="9E9E9E"/>
                </a:solidFill>
                <a:latin typeface="Inter"/>
                <a:cs typeface="Inter"/>
                <a:hlinkClick r:id="rId12"/>
              </a:rPr>
              <a:t>creation</a:t>
            </a:r>
            <a:r>
              <a:rPr lang="en-US" sz="500" spc="-10" dirty="0">
                <a:solidFill>
                  <a:srgbClr val="9E9E9E"/>
                </a:solidFill>
                <a:latin typeface="Inter"/>
                <a:cs typeface="Inter"/>
                <a:hlinkClick r:id="rId13"/>
              </a:rPr>
              <a:t>/</a:t>
            </a:r>
            <a:endParaRPr lang="en-US" sz="500" dirty="0">
              <a:latin typeface="Inter"/>
              <a:cs typeface="Inter"/>
            </a:endParaRPr>
          </a:p>
          <a:p>
            <a:pPr marL="67945" indent="-55244">
              <a:lnSpc>
                <a:spcPct val="100000"/>
              </a:lnSpc>
              <a:buAutoNum type="arabicPlain"/>
              <a:tabLst>
                <a:tab pos="67945" algn="l"/>
              </a:tabLst>
            </a:pPr>
            <a:endParaRPr sz="500" dirty="0">
              <a:latin typeface="Inter"/>
              <a:cs typeface="Inte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5332889" y="81224"/>
            <a:ext cx="3811270" cy="223520"/>
          </a:xfrm>
          <a:custGeom>
            <a:avLst/>
            <a:gdLst/>
            <a:ahLst/>
            <a:cxnLst/>
            <a:rect l="l" t="t" r="r" b="b"/>
            <a:pathLst>
              <a:path w="3811270" h="223520">
                <a:moveTo>
                  <a:pt x="3811110" y="223199"/>
                </a:moveTo>
                <a:lnTo>
                  <a:pt x="0" y="223199"/>
                </a:lnTo>
                <a:lnTo>
                  <a:pt x="0" y="0"/>
                </a:lnTo>
                <a:lnTo>
                  <a:pt x="3811110" y="0"/>
                </a:lnTo>
                <a:lnTo>
                  <a:pt x="3811110" y="223199"/>
                </a:lnTo>
                <a:close/>
              </a:path>
            </a:pathLst>
          </a:custGeom>
          <a:solidFill>
            <a:srgbClr val="2B739E"/>
          </a:solidFill>
        </p:spPr>
        <p:txBody>
          <a:bodyPr wrap="square" lIns="0" tIns="0" rIns="0" bIns="0" rtlCol="0"/>
          <a:lstStyle/>
          <a:p>
            <a:endParaRPr/>
          </a:p>
        </p:txBody>
      </p:sp>
      <p:sp>
        <p:nvSpPr>
          <p:cNvPr id="3" name="object 3"/>
          <p:cNvSpPr txBox="1"/>
          <p:nvPr/>
        </p:nvSpPr>
        <p:spPr>
          <a:xfrm>
            <a:off x="5513437" y="83541"/>
            <a:ext cx="3488690" cy="197490"/>
          </a:xfrm>
          <a:prstGeom prst="rect">
            <a:avLst/>
          </a:prstGeom>
        </p:spPr>
        <p:txBody>
          <a:bodyPr vert="horz" wrap="square" lIns="0" tIns="12700" rIns="0" bIns="0" rtlCol="0">
            <a:spAutoFit/>
          </a:bodyPr>
          <a:lstStyle/>
          <a:p>
            <a:pPr marL="12700">
              <a:lnSpc>
                <a:spcPct val="100000"/>
              </a:lnSpc>
              <a:spcBef>
                <a:spcPts val="100"/>
              </a:spcBef>
            </a:pPr>
            <a:r>
              <a:rPr sz="1200" b="1" spc="-80" dirty="0">
                <a:solidFill>
                  <a:srgbClr val="FFFFFF"/>
                </a:solidFill>
                <a:latin typeface="Inter" panose="02000503000000020004" pitchFamily="2" charset="0"/>
                <a:ea typeface="Inter" panose="02000503000000020004" pitchFamily="2" charset="0"/>
                <a:cs typeface="Tahoma"/>
              </a:rPr>
              <a:t>Sports,</a:t>
            </a:r>
            <a:r>
              <a:rPr sz="1200" b="1" spc="-60" dirty="0">
                <a:solidFill>
                  <a:srgbClr val="FFFFFF"/>
                </a:solidFill>
                <a:latin typeface="Inter" panose="02000503000000020004" pitchFamily="2" charset="0"/>
                <a:ea typeface="Inter" panose="02000503000000020004" pitchFamily="2" charset="0"/>
                <a:cs typeface="Tahoma"/>
              </a:rPr>
              <a:t> </a:t>
            </a:r>
            <a:r>
              <a:rPr sz="1200" b="1" spc="-95" dirty="0">
                <a:solidFill>
                  <a:srgbClr val="FFFFFF"/>
                </a:solidFill>
                <a:latin typeface="Inter" panose="02000503000000020004" pitchFamily="2" charset="0"/>
                <a:ea typeface="Inter" panose="02000503000000020004" pitchFamily="2" charset="0"/>
                <a:cs typeface="Tahoma"/>
              </a:rPr>
              <a:t>media</a:t>
            </a:r>
            <a:r>
              <a:rPr sz="1200" b="1" spc="-70" dirty="0">
                <a:solidFill>
                  <a:srgbClr val="FFFFFF"/>
                </a:solidFill>
                <a:latin typeface="Inter" panose="02000503000000020004" pitchFamily="2" charset="0"/>
                <a:ea typeface="Inter" panose="02000503000000020004" pitchFamily="2" charset="0"/>
                <a:cs typeface="Tahoma"/>
              </a:rPr>
              <a:t> </a:t>
            </a:r>
            <a:r>
              <a:rPr sz="1200" b="1" spc="-90" dirty="0">
                <a:solidFill>
                  <a:srgbClr val="FFFFFF"/>
                </a:solidFill>
                <a:latin typeface="Inter" panose="02000503000000020004" pitchFamily="2" charset="0"/>
                <a:ea typeface="Inter" panose="02000503000000020004" pitchFamily="2" charset="0"/>
                <a:cs typeface="Tahoma"/>
              </a:rPr>
              <a:t>and</a:t>
            </a:r>
            <a:r>
              <a:rPr sz="1200" b="1" spc="-60" dirty="0">
                <a:solidFill>
                  <a:srgbClr val="FFFFFF"/>
                </a:solidFill>
                <a:latin typeface="Inter" panose="02000503000000020004" pitchFamily="2" charset="0"/>
                <a:ea typeface="Inter" panose="02000503000000020004" pitchFamily="2" charset="0"/>
                <a:cs typeface="Tahoma"/>
              </a:rPr>
              <a:t> </a:t>
            </a:r>
            <a:r>
              <a:rPr sz="1200" b="1" spc="-75" dirty="0">
                <a:solidFill>
                  <a:srgbClr val="FFFFFF"/>
                </a:solidFill>
                <a:latin typeface="Inter" panose="02000503000000020004" pitchFamily="2" charset="0"/>
                <a:ea typeface="Inter" panose="02000503000000020004" pitchFamily="2" charset="0"/>
                <a:cs typeface="Tahoma"/>
              </a:rPr>
              <a:t>entertainment</a:t>
            </a:r>
            <a:r>
              <a:rPr sz="1200" b="1" spc="-55" dirty="0">
                <a:solidFill>
                  <a:srgbClr val="FFFFFF"/>
                </a:solidFill>
                <a:latin typeface="Inter" panose="02000503000000020004" pitchFamily="2" charset="0"/>
                <a:ea typeface="Inter" panose="02000503000000020004" pitchFamily="2" charset="0"/>
                <a:cs typeface="Tahoma"/>
              </a:rPr>
              <a:t> </a:t>
            </a:r>
            <a:r>
              <a:rPr sz="1200" b="1" spc="-75" dirty="0">
                <a:solidFill>
                  <a:srgbClr val="FFFFFF"/>
                </a:solidFill>
                <a:latin typeface="Inter" panose="02000503000000020004" pitchFamily="2" charset="0"/>
                <a:ea typeface="Inter" panose="02000503000000020004" pitchFamily="2" charset="0"/>
                <a:cs typeface="Tahoma"/>
              </a:rPr>
              <a:t>industry</a:t>
            </a:r>
            <a:r>
              <a:rPr sz="1200" b="1" spc="-70" dirty="0">
                <a:solidFill>
                  <a:srgbClr val="FFFFFF"/>
                </a:solidFill>
                <a:latin typeface="Inter" panose="02000503000000020004" pitchFamily="2" charset="0"/>
                <a:ea typeface="Inter" panose="02000503000000020004" pitchFamily="2" charset="0"/>
                <a:cs typeface="Tahoma"/>
              </a:rPr>
              <a:t> </a:t>
            </a:r>
            <a:r>
              <a:rPr sz="1200" b="1" spc="-50" dirty="0">
                <a:solidFill>
                  <a:srgbClr val="FFFFFF"/>
                </a:solidFill>
                <a:latin typeface="Inter" panose="02000503000000020004" pitchFamily="2" charset="0"/>
                <a:ea typeface="Inter" panose="02000503000000020004" pitchFamily="2" charset="0"/>
                <a:cs typeface="Tahoma"/>
              </a:rPr>
              <a:t>spotlight</a:t>
            </a:r>
            <a:endParaRPr sz="1200" dirty="0">
              <a:latin typeface="Inter" panose="02000503000000020004" pitchFamily="2" charset="0"/>
              <a:ea typeface="Inter" panose="02000503000000020004" pitchFamily="2" charset="0"/>
              <a:cs typeface="Tahoma"/>
            </a:endParaRPr>
          </a:p>
        </p:txBody>
      </p:sp>
      <p:sp>
        <p:nvSpPr>
          <p:cNvPr id="4" name="object 4"/>
          <p:cNvSpPr txBox="1">
            <a:spLocks noGrp="1"/>
          </p:cNvSpPr>
          <p:nvPr>
            <p:ph type="title"/>
          </p:nvPr>
        </p:nvSpPr>
        <p:spPr>
          <a:xfrm>
            <a:off x="512149" y="433751"/>
            <a:ext cx="8388350" cy="406400"/>
          </a:xfrm>
          <a:prstGeom prst="rect">
            <a:avLst/>
          </a:prstGeom>
        </p:spPr>
        <p:txBody>
          <a:bodyPr vert="horz" wrap="square" lIns="0" tIns="12700" rIns="0" bIns="0" rtlCol="0">
            <a:spAutoFit/>
          </a:bodyPr>
          <a:lstStyle/>
          <a:p>
            <a:pPr marL="12700">
              <a:lnSpc>
                <a:spcPct val="100000"/>
              </a:lnSpc>
              <a:spcBef>
                <a:spcPts val="100"/>
              </a:spcBef>
            </a:pPr>
            <a:r>
              <a:rPr dirty="0"/>
              <a:t>Beneﬁt</a:t>
            </a:r>
            <a:r>
              <a:rPr spc="-30" dirty="0"/>
              <a:t> </a:t>
            </a:r>
            <a:r>
              <a:rPr dirty="0"/>
              <a:t>gaps</a:t>
            </a:r>
            <a:r>
              <a:rPr spc="-30" dirty="0"/>
              <a:t> </a:t>
            </a:r>
            <a:r>
              <a:rPr dirty="0"/>
              <a:t>hinder</a:t>
            </a:r>
            <a:r>
              <a:rPr spc="-30" dirty="0"/>
              <a:t> </a:t>
            </a:r>
            <a:r>
              <a:rPr dirty="0"/>
              <a:t>talent</a:t>
            </a:r>
            <a:r>
              <a:rPr spc="-35" dirty="0"/>
              <a:t> </a:t>
            </a:r>
            <a:r>
              <a:rPr dirty="0"/>
              <a:t>acquisition</a:t>
            </a:r>
            <a:r>
              <a:rPr spc="-30" dirty="0"/>
              <a:t> </a:t>
            </a:r>
            <a:r>
              <a:rPr dirty="0"/>
              <a:t>in</a:t>
            </a:r>
            <a:r>
              <a:rPr spc="-30" dirty="0"/>
              <a:t> </a:t>
            </a:r>
            <a:r>
              <a:rPr dirty="0"/>
              <a:t>an</a:t>
            </a:r>
            <a:r>
              <a:rPr spc="-30" dirty="0"/>
              <a:t> </a:t>
            </a:r>
            <a:r>
              <a:rPr dirty="0"/>
              <a:t>already</a:t>
            </a:r>
            <a:r>
              <a:rPr spc="-30" dirty="0"/>
              <a:t> </a:t>
            </a:r>
            <a:r>
              <a:rPr dirty="0"/>
              <a:t>turbulent</a:t>
            </a:r>
            <a:r>
              <a:rPr spc="-30" dirty="0"/>
              <a:t> </a:t>
            </a:r>
            <a:r>
              <a:rPr spc="-10" dirty="0"/>
              <a:t>sector</a:t>
            </a:r>
          </a:p>
        </p:txBody>
      </p:sp>
      <p:pic>
        <p:nvPicPr>
          <p:cNvPr id="5" name="object 5"/>
          <p:cNvPicPr/>
          <p:nvPr/>
        </p:nvPicPr>
        <p:blipFill>
          <a:blip r:embed="rId3" cstate="print"/>
          <a:stretch>
            <a:fillRect/>
          </a:stretch>
        </p:blipFill>
        <p:spPr>
          <a:xfrm>
            <a:off x="8397216" y="4550615"/>
            <a:ext cx="746784" cy="377000"/>
          </a:xfrm>
          <a:prstGeom prst="rect">
            <a:avLst/>
          </a:prstGeom>
        </p:spPr>
      </p:pic>
      <p:sp>
        <p:nvSpPr>
          <p:cNvPr id="6" name="object 6"/>
          <p:cNvSpPr txBox="1"/>
          <p:nvPr/>
        </p:nvSpPr>
        <p:spPr>
          <a:xfrm>
            <a:off x="528323" y="4054537"/>
            <a:ext cx="2115185" cy="551180"/>
          </a:xfrm>
          <a:prstGeom prst="rect">
            <a:avLst/>
          </a:prstGeom>
        </p:spPr>
        <p:txBody>
          <a:bodyPr vert="horz" wrap="square" lIns="0" tIns="12700" rIns="0" bIns="0" rtlCol="0">
            <a:spAutoFit/>
          </a:bodyPr>
          <a:lstStyle/>
          <a:p>
            <a:pPr marL="12700" marR="5080">
              <a:lnSpc>
                <a:spcPct val="114999"/>
              </a:lnSpc>
              <a:spcBef>
                <a:spcPts val="100"/>
              </a:spcBef>
            </a:pPr>
            <a:r>
              <a:rPr sz="1000" b="1" dirty="0">
                <a:latin typeface="Inter"/>
                <a:cs typeface="Inter"/>
              </a:rPr>
              <a:t>Nearly</a:t>
            </a:r>
            <a:r>
              <a:rPr sz="1000" b="1" spc="5" dirty="0">
                <a:latin typeface="Inter"/>
                <a:cs typeface="Inter"/>
              </a:rPr>
              <a:t> </a:t>
            </a:r>
            <a:r>
              <a:rPr sz="1000" b="1" spc="-10" dirty="0">
                <a:latin typeface="Inter"/>
                <a:cs typeface="Inter"/>
              </a:rPr>
              <a:t>three</a:t>
            </a:r>
            <a:r>
              <a:rPr sz="1000" b="1" spc="10" dirty="0">
                <a:latin typeface="Inter"/>
                <a:cs typeface="Inter"/>
              </a:rPr>
              <a:t> </a:t>
            </a:r>
            <a:r>
              <a:rPr sz="1000" b="1" spc="-10" dirty="0">
                <a:latin typeface="Inter"/>
                <a:cs typeface="Inter"/>
              </a:rPr>
              <a:t>quarters</a:t>
            </a:r>
            <a:r>
              <a:rPr sz="1000" b="1" spc="10" dirty="0">
                <a:latin typeface="Inter"/>
                <a:cs typeface="Inter"/>
              </a:rPr>
              <a:t> </a:t>
            </a:r>
            <a:r>
              <a:rPr lang="en-US" sz="1000" b="1" spc="-130" dirty="0">
                <a:latin typeface="Inter"/>
                <a:cs typeface="Inter"/>
              </a:rPr>
              <a:t>(</a:t>
            </a:r>
            <a:r>
              <a:rPr sz="1000" b="1" spc="-130" dirty="0">
                <a:latin typeface="Inter"/>
                <a:cs typeface="Inter"/>
              </a:rPr>
              <a:t>73%)</a:t>
            </a:r>
            <a:r>
              <a:rPr sz="1000" b="1" spc="10" dirty="0">
                <a:latin typeface="Inter"/>
                <a:cs typeface="Inter"/>
              </a:rPr>
              <a:t> </a:t>
            </a:r>
            <a:r>
              <a:rPr sz="1000" b="1" spc="-25" dirty="0">
                <a:latin typeface="Inter"/>
                <a:cs typeface="Inter"/>
              </a:rPr>
              <a:t>of </a:t>
            </a:r>
            <a:r>
              <a:rPr sz="1000" b="1" spc="-10" dirty="0">
                <a:latin typeface="Inter"/>
                <a:cs typeface="Inter"/>
              </a:rPr>
              <a:t>workers</a:t>
            </a:r>
            <a:r>
              <a:rPr sz="1000" b="1" spc="-30" dirty="0">
                <a:latin typeface="Inter"/>
                <a:cs typeface="Inter"/>
              </a:rPr>
              <a:t> </a:t>
            </a:r>
            <a:r>
              <a:rPr sz="1000" b="1" dirty="0">
                <a:latin typeface="Inter"/>
                <a:cs typeface="Inter"/>
              </a:rPr>
              <a:t>say</a:t>
            </a:r>
            <a:r>
              <a:rPr sz="1000" b="1" spc="-30" dirty="0">
                <a:latin typeface="Inter"/>
                <a:cs typeface="Inter"/>
              </a:rPr>
              <a:t> </a:t>
            </a:r>
            <a:r>
              <a:rPr sz="1000" b="1" dirty="0">
                <a:latin typeface="Inter"/>
                <a:cs typeface="Inter"/>
              </a:rPr>
              <a:t>they</a:t>
            </a:r>
            <a:r>
              <a:rPr sz="1000" b="1" spc="-30" dirty="0">
                <a:latin typeface="Inter"/>
                <a:cs typeface="Inter"/>
              </a:rPr>
              <a:t> </a:t>
            </a:r>
            <a:r>
              <a:rPr sz="1000" b="1" dirty="0">
                <a:latin typeface="Inter"/>
                <a:cs typeface="Inter"/>
              </a:rPr>
              <a:t>would</a:t>
            </a:r>
            <a:r>
              <a:rPr sz="1000" b="1" spc="-25" dirty="0">
                <a:latin typeface="Inter"/>
                <a:cs typeface="Inter"/>
              </a:rPr>
              <a:t> </a:t>
            </a:r>
            <a:r>
              <a:rPr sz="1000" b="1" dirty="0">
                <a:latin typeface="Inter"/>
                <a:cs typeface="Inter"/>
              </a:rPr>
              <a:t>be</a:t>
            </a:r>
            <a:r>
              <a:rPr sz="1000" b="1" spc="-25" dirty="0">
                <a:latin typeface="Inter"/>
                <a:cs typeface="Inter"/>
              </a:rPr>
              <a:t> </a:t>
            </a:r>
            <a:r>
              <a:rPr sz="1000" b="1" spc="-10" dirty="0">
                <a:solidFill>
                  <a:srgbClr val="E2120A"/>
                </a:solidFill>
                <a:latin typeface="Inter"/>
                <a:cs typeface="Inter"/>
              </a:rPr>
              <a:t>willing </a:t>
            </a:r>
            <a:r>
              <a:rPr sz="1000" b="1" dirty="0">
                <a:solidFill>
                  <a:srgbClr val="E2120A"/>
                </a:solidFill>
                <a:latin typeface="Inter"/>
                <a:cs typeface="Inter"/>
              </a:rPr>
              <a:t>to</a:t>
            </a:r>
            <a:r>
              <a:rPr sz="1000" b="1" spc="-30" dirty="0">
                <a:solidFill>
                  <a:srgbClr val="E2120A"/>
                </a:solidFill>
                <a:latin typeface="Inter"/>
                <a:cs typeface="Inter"/>
              </a:rPr>
              <a:t> </a:t>
            </a:r>
            <a:r>
              <a:rPr sz="1000" b="1" spc="-10" dirty="0">
                <a:solidFill>
                  <a:srgbClr val="E2120A"/>
                </a:solidFill>
                <a:latin typeface="Inter"/>
                <a:cs typeface="Inter"/>
              </a:rPr>
              <a:t>switch</a:t>
            </a:r>
            <a:r>
              <a:rPr sz="1000" b="1" spc="-25" dirty="0">
                <a:solidFill>
                  <a:srgbClr val="E2120A"/>
                </a:solidFill>
                <a:latin typeface="Inter"/>
                <a:cs typeface="Inter"/>
              </a:rPr>
              <a:t> </a:t>
            </a:r>
            <a:r>
              <a:rPr sz="1000" b="1" dirty="0">
                <a:solidFill>
                  <a:srgbClr val="E2120A"/>
                </a:solidFill>
                <a:latin typeface="Inter"/>
                <a:cs typeface="Inter"/>
              </a:rPr>
              <a:t>jobs</a:t>
            </a:r>
            <a:r>
              <a:rPr sz="1000" b="1" spc="-25" dirty="0">
                <a:solidFill>
                  <a:srgbClr val="E2120A"/>
                </a:solidFill>
                <a:latin typeface="Inter"/>
                <a:cs typeface="Inter"/>
              </a:rPr>
              <a:t> </a:t>
            </a:r>
            <a:r>
              <a:rPr sz="1000" b="1" dirty="0">
                <a:latin typeface="Inter"/>
                <a:cs typeface="Inter"/>
              </a:rPr>
              <a:t>for</a:t>
            </a:r>
            <a:r>
              <a:rPr sz="1000" b="1" spc="-25" dirty="0">
                <a:latin typeface="Inter"/>
                <a:cs typeface="Inter"/>
              </a:rPr>
              <a:t> </a:t>
            </a:r>
            <a:r>
              <a:rPr sz="1000" b="1" spc="-20" dirty="0">
                <a:latin typeface="Inter"/>
                <a:cs typeface="Inter"/>
              </a:rPr>
              <a:t>better</a:t>
            </a:r>
            <a:r>
              <a:rPr sz="1000" b="1" spc="-25" dirty="0">
                <a:latin typeface="Inter"/>
                <a:cs typeface="Inter"/>
              </a:rPr>
              <a:t> </a:t>
            </a:r>
            <a:r>
              <a:rPr sz="1000" b="1" spc="-10" dirty="0">
                <a:latin typeface="Inter"/>
                <a:cs typeface="Inter"/>
              </a:rPr>
              <a:t>benefits</a:t>
            </a:r>
            <a:endParaRPr sz="1000" dirty="0">
              <a:latin typeface="Inter"/>
              <a:cs typeface="Inter"/>
            </a:endParaRPr>
          </a:p>
        </p:txBody>
      </p:sp>
      <p:sp>
        <p:nvSpPr>
          <p:cNvPr id="7" name="object 7"/>
          <p:cNvSpPr txBox="1"/>
          <p:nvPr/>
        </p:nvSpPr>
        <p:spPr>
          <a:xfrm>
            <a:off x="5896162" y="4054537"/>
            <a:ext cx="1772285" cy="726440"/>
          </a:xfrm>
          <a:prstGeom prst="rect">
            <a:avLst/>
          </a:prstGeom>
        </p:spPr>
        <p:txBody>
          <a:bodyPr vert="horz" wrap="square" lIns="0" tIns="12700" rIns="0" bIns="0" rtlCol="0">
            <a:spAutoFit/>
          </a:bodyPr>
          <a:lstStyle/>
          <a:p>
            <a:pPr marL="12700" marR="5080">
              <a:lnSpc>
                <a:spcPct val="114999"/>
              </a:lnSpc>
              <a:spcBef>
                <a:spcPts val="100"/>
              </a:spcBef>
            </a:pPr>
            <a:r>
              <a:rPr sz="1000" b="1" dirty="0">
                <a:latin typeface="Inter"/>
                <a:cs typeface="Inter"/>
              </a:rPr>
              <a:t>Minority</a:t>
            </a:r>
            <a:r>
              <a:rPr sz="1000" b="1" spc="-25" dirty="0">
                <a:latin typeface="Inter"/>
                <a:cs typeface="Inter"/>
              </a:rPr>
              <a:t> </a:t>
            </a:r>
            <a:r>
              <a:rPr sz="1000" b="1" spc="-10" dirty="0">
                <a:latin typeface="Inter"/>
                <a:cs typeface="Inter"/>
              </a:rPr>
              <a:t>workers</a:t>
            </a:r>
            <a:r>
              <a:rPr sz="1000" b="1" spc="-25" dirty="0">
                <a:latin typeface="Inter"/>
                <a:cs typeface="Inter"/>
              </a:rPr>
              <a:t> </a:t>
            </a:r>
            <a:r>
              <a:rPr sz="1000" b="1" dirty="0">
                <a:latin typeface="Inter"/>
                <a:cs typeface="Inter"/>
              </a:rPr>
              <a:t>are</a:t>
            </a:r>
            <a:r>
              <a:rPr sz="1000" b="1" spc="-15" dirty="0">
                <a:latin typeface="Inter"/>
                <a:cs typeface="Inter"/>
              </a:rPr>
              <a:t> </a:t>
            </a:r>
            <a:r>
              <a:rPr sz="1000" b="1" spc="-20" dirty="0">
                <a:solidFill>
                  <a:srgbClr val="E2120A"/>
                </a:solidFill>
                <a:latin typeface="Inter"/>
                <a:cs typeface="Inter"/>
              </a:rPr>
              <a:t>less </a:t>
            </a:r>
            <a:r>
              <a:rPr sz="1000" b="1" spc="-10" dirty="0">
                <a:solidFill>
                  <a:srgbClr val="E2120A"/>
                </a:solidFill>
                <a:latin typeface="Inter"/>
                <a:cs typeface="Inter"/>
              </a:rPr>
              <a:t>confident </a:t>
            </a:r>
            <a:r>
              <a:rPr sz="1000" b="1" dirty="0">
                <a:latin typeface="Inter"/>
                <a:cs typeface="Inter"/>
              </a:rPr>
              <a:t>they</a:t>
            </a:r>
            <a:r>
              <a:rPr sz="1000" b="1" spc="-15" dirty="0">
                <a:latin typeface="Inter"/>
                <a:cs typeface="Inter"/>
              </a:rPr>
              <a:t> </a:t>
            </a:r>
            <a:r>
              <a:rPr sz="1000" b="1" dirty="0">
                <a:latin typeface="Inter"/>
                <a:cs typeface="Inter"/>
              </a:rPr>
              <a:t>can</a:t>
            </a:r>
            <a:r>
              <a:rPr sz="1000" b="1" spc="-10" dirty="0">
                <a:latin typeface="Inter"/>
                <a:cs typeface="Inter"/>
              </a:rPr>
              <a:t> afford healthcare,</a:t>
            </a:r>
            <a:r>
              <a:rPr sz="1000" b="1" spc="-40" dirty="0">
                <a:latin typeface="Inter"/>
                <a:cs typeface="Inter"/>
              </a:rPr>
              <a:t> </a:t>
            </a:r>
            <a:r>
              <a:rPr sz="1000" b="1" spc="-20" dirty="0">
                <a:latin typeface="Inter"/>
                <a:cs typeface="Inter"/>
              </a:rPr>
              <a:t>retire</a:t>
            </a:r>
            <a:r>
              <a:rPr sz="1000" b="1" spc="-5" dirty="0">
                <a:latin typeface="Inter"/>
                <a:cs typeface="Inter"/>
              </a:rPr>
              <a:t> </a:t>
            </a:r>
            <a:r>
              <a:rPr sz="1000" b="1" dirty="0">
                <a:latin typeface="Inter"/>
                <a:cs typeface="Inter"/>
              </a:rPr>
              <a:t>on</a:t>
            </a:r>
            <a:r>
              <a:rPr sz="1000" b="1" spc="-5" dirty="0">
                <a:latin typeface="Inter"/>
                <a:cs typeface="Inter"/>
              </a:rPr>
              <a:t> </a:t>
            </a:r>
            <a:r>
              <a:rPr sz="1000" b="1" dirty="0">
                <a:latin typeface="Inter"/>
                <a:cs typeface="Inter"/>
              </a:rPr>
              <a:t>time</a:t>
            </a:r>
            <a:r>
              <a:rPr sz="1000" b="1" spc="-10" dirty="0">
                <a:latin typeface="Inter"/>
                <a:cs typeface="Inter"/>
              </a:rPr>
              <a:t> </a:t>
            </a:r>
            <a:r>
              <a:rPr sz="1000" b="1" spc="-25" dirty="0">
                <a:latin typeface="Inter"/>
                <a:cs typeface="Inter"/>
              </a:rPr>
              <a:t>or </a:t>
            </a:r>
            <a:r>
              <a:rPr sz="1000" b="1" spc="-10" dirty="0">
                <a:latin typeface="Inter"/>
                <a:cs typeface="Inter"/>
              </a:rPr>
              <a:t>access</a:t>
            </a:r>
            <a:r>
              <a:rPr sz="1000" b="1" spc="-25" dirty="0">
                <a:latin typeface="Inter"/>
                <a:cs typeface="Inter"/>
              </a:rPr>
              <a:t> </a:t>
            </a:r>
            <a:r>
              <a:rPr sz="1000" b="1" spc="-10" dirty="0">
                <a:latin typeface="Inter"/>
                <a:cs typeface="Inter"/>
              </a:rPr>
              <a:t>enough</a:t>
            </a:r>
            <a:r>
              <a:rPr sz="1000" b="1" spc="-25" dirty="0">
                <a:latin typeface="Inter"/>
                <a:cs typeface="Inter"/>
              </a:rPr>
              <a:t> </a:t>
            </a:r>
            <a:r>
              <a:rPr sz="1000" b="1" dirty="0">
                <a:latin typeface="Inter"/>
                <a:cs typeface="Inter"/>
              </a:rPr>
              <a:t>paid</a:t>
            </a:r>
            <a:r>
              <a:rPr sz="1000" b="1" spc="-20" dirty="0">
                <a:latin typeface="Inter"/>
                <a:cs typeface="Inter"/>
              </a:rPr>
              <a:t> </a:t>
            </a:r>
            <a:r>
              <a:rPr sz="1000" b="1" dirty="0">
                <a:latin typeface="Inter"/>
                <a:cs typeface="Inter"/>
              </a:rPr>
              <a:t>time</a:t>
            </a:r>
            <a:r>
              <a:rPr sz="1000" b="1" spc="-25" dirty="0">
                <a:latin typeface="Inter"/>
                <a:cs typeface="Inter"/>
              </a:rPr>
              <a:t> off</a:t>
            </a:r>
            <a:endParaRPr sz="1000">
              <a:latin typeface="Inter"/>
              <a:cs typeface="Inter"/>
            </a:endParaRPr>
          </a:p>
        </p:txBody>
      </p:sp>
      <p:sp>
        <p:nvSpPr>
          <p:cNvPr id="8" name="object 8"/>
          <p:cNvSpPr txBox="1"/>
          <p:nvPr/>
        </p:nvSpPr>
        <p:spPr>
          <a:xfrm>
            <a:off x="3316244" y="4054537"/>
            <a:ext cx="2078355" cy="551180"/>
          </a:xfrm>
          <a:prstGeom prst="rect">
            <a:avLst/>
          </a:prstGeom>
        </p:spPr>
        <p:txBody>
          <a:bodyPr vert="horz" wrap="square" lIns="0" tIns="12700" rIns="0" bIns="0" rtlCol="0">
            <a:spAutoFit/>
          </a:bodyPr>
          <a:lstStyle/>
          <a:p>
            <a:pPr marL="12700" marR="5080" algn="just">
              <a:lnSpc>
                <a:spcPct val="114999"/>
              </a:lnSpc>
              <a:spcBef>
                <a:spcPts val="100"/>
              </a:spcBef>
            </a:pPr>
            <a:r>
              <a:rPr sz="1000" b="1" spc="-25" dirty="0">
                <a:solidFill>
                  <a:srgbClr val="E2120A"/>
                </a:solidFill>
                <a:latin typeface="Inter"/>
                <a:cs typeface="Inter"/>
              </a:rPr>
              <a:t>One-</a:t>
            </a:r>
            <a:r>
              <a:rPr sz="1000" b="1" spc="-10" dirty="0">
                <a:solidFill>
                  <a:srgbClr val="E2120A"/>
                </a:solidFill>
                <a:latin typeface="Inter"/>
                <a:cs typeface="Inter"/>
              </a:rPr>
              <a:t>third</a:t>
            </a:r>
            <a:r>
              <a:rPr sz="1000" b="1" spc="-15" dirty="0">
                <a:solidFill>
                  <a:srgbClr val="E2120A"/>
                </a:solidFill>
                <a:latin typeface="Inter"/>
                <a:cs typeface="Inter"/>
              </a:rPr>
              <a:t> </a:t>
            </a:r>
            <a:r>
              <a:rPr sz="1000" b="1" dirty="0">
                <a:latin typeface="Inter"/>
                <a:cs typeface="Inter"/>
              </a:rPr>
              <a:t>of</a:t>
            </a:r>
            <a:r>
              <a:rPr sz="1000" b="1" spc="-10" dirty="0">
                <a:latin typeface="Inter"/>
                <a:cs typeface="Inter"/>
              </a:rPr>
              <a:t> workers </a:t>
            </a:r>
            <a:r>
              <a:rPr sz="1000" b="1" dirty="0">
                <a:latin typeface="Inter"/>
                <a:cs typeface="Inter"/>
              </a:rPr>
              <a:t>say</a:t>
            </a:r>
            <a:r>
              <a:rPr sz="1000" b="1" spc="-15" dirty="0">
                <a:latin typeface="Inter"/>
                <a:cs typeface="Inter"/>
              </a:rPr>
              <a:t> </a:t>
            </a:r>
            <a:r>
              <a:rPr sz="1000" b="1" dirty="0">
                <a:latin typeface="Inter"/>
                <a:cs typeface="Inter"/>
              </a:rPr>
              <a:t>they</a:t>
            </a:r>
            <a:r>
              <a:rPr sz="1000" b="1" spc="-10" dirty="0">
                <a:latin typeface="Inter"/>
                <a:cs typeface="Inter"/>
              </a:rPr>
              <a:t> </a:t>
            </a:r>
            <a:r>
              <a:rPr sz="1000" b="1" spc="-25" dirty="0">
                <a:latin typeface="Inter"/>
                <a:cs typeface="Inter"/>
              </a:rPr>
              <a:t>let </a:t>
            </a:r>
            <a:r>
              <a:rPr sz="1000" b="1" dirty="0">
                <a:latin typeface="Inter"/>
                <a:cs typeface="Inter"/>
              </a:rPr>
              <a:t>key</a:t>
            </a:r>
            <a:r>
              <a:rPr sz="1000" b="1" spc="-25" dirty="0">
                <a:latin typeface="Inter"/>
                <a:cs typeface="Inter"/>
              </a:rPr>
              <a:t> </a:t>
            </a:r>
            <a:r>
              <a:rPr sz="1000" b="1" spc="-10" dirty="0">
                <a:latin typeface="Inter"/>
                <a:cs typeface="Inter"/>
              </a:rPr>
              <a:t>benefits</a:t>
            </a:r>
            <a:r>
              <a:rPr sz="1000" b="1" spc="-25" dirty="0">
                <a:latin typeface="Inter"/>
                <a:cs typeface="Inter"/>
              </a:rPr>
              <a:t> </a:t>
            </a:r>
            <a:r>
              <a:rPr sz="1000" b="1" spc="-10" dirty="0">
                <a:latin typeface="Inter"/>
                <a:cs typeface="Inter"/>
              </a:rPr>
              <a:t>like</a:t>
            </a:r>
            <a:r>
              <a:rPr sz="1000" b="1" spc="-20" dirty="0">
                <a:latin typeface="Inter"/>
                <a:cs typeface="Inter"/>
              </a:rPr>
              <a:t> retirement</a:t>
            </a:r>
            <a:r>
              <a:rPr sz="1000" b="1" spc="-25" dirty="0">
                <a:latin typeface="Inter"/>
                <a:cs typeface="Inter"/>
              </a:rPr>
              <a:t> </a:t>
            </a:r>
            <a:r>
              <a:rPr sz="1000" b="1" spc="-10" dirty="0">
                <a:latin typeface="Inter"/>
                <a:cs typeface="Inter"/>
              </a:rPr>
              <a:t>plans </a:t>
            </a:r>
            <a:r>
              <a:rPr sz="1000" b="1" dirty="0">
                <a:latin typeface="Inter"/>
                <a:cs typeface="Inter"/>
              </a:rPr>
              <a:t>and</a:t>
            </a:r>
            <a:r>
              <a:rPr sz="1000" b="1" spc="-30" dirty="0">
                <a:latin typeface="Inter"/>
                <a:cs typeface="Inter"/>
              </a:rPr>
              <a:t> </a:t>
            </a:r>
            <a:r>
              <a:rPr sz="1000" b="1" dirty="0">
                <a:latin typeface="Inter"/>
                <a:cs typeface="Inter"/>
              </a:rPr>
              <a:t>family</a:t>
            </a:r>
            <a:r>
              <a:rPr sz="1000" b="1" spc="-25" dirty="0">
                <a:latin typeface="Inter"/>
                <a:cs typeface="Inter"/>
              </a:rPr>
              <a:t> </a:t>
            </a:r>
            <a:r>
              <a:rPr sz="1000" b="1" dirty="0">
                <a:latin typeface="Inter"/>
                <a:cs typeface="Inter"/>
              </a:rPr>
              <a:t>care</a:t>
            </a:r>
            <a:r>
              <a:rPr sz="1000" b="1" spc="-20" dirty="0">
                <a:latin typeface="Inter"/>
                <a:cs typeface="Inter"/>
              </a:rPr>
              <a:t> </a:t>
            </a:r>
            <a:r>
              <a:rPr sz="1000" b="1" dirty="0">
                <a:solidFill>
                  <a:srgbClr val="E2120A"/>
                </a:solidFill>
                <a:latin typeface="Inter"/>
                <a:cs typeface="Inter"/>
              </a:rPr>
              <a:t>go</a:t>
            </a:r>
            <a:r>
              <a:rPr sz="1000" b="1" spc="-25" dirty="0">
                <a:solidFill>
                  <a:srgbClr val="E2120A"/>
                </a:solidFill>
                <a:latin typeface="Inter"/>
                <a:cs typeface="Inter"/>
              </a:rPr>
              <a:t> </a:t>
            </a:r>
            <a:r>
              <a:rPr sz="1000" b="1" spc="-10" dirty="0">
                <a:solidFill>
                  <a:srgbClr val="E2120A"/>
                </a:solidFill>
                <a:latin typeface="Inter"/>
                <a:cs typeface="Inter"/>
              </a:rPr>
              <a:t>unused</a:t>
            </a:r>
            <a:endParaRPr sz="1000">
              <a:latin typeface="Inter"/>
              <a:cs typeface="Inter"/>
            </a:endParaRPr>
          </a:p>
        </p:txBody>
      </p:sp>
      <p:sp>
        <p:nvSpPr>
          <p:cNvPr id="9" name="object 9"/>
          <p:cNvSpPr txBox="1"/>
          <p:nvPr/>
        </p:nvSpPr>
        <p:spPr>
          <a:xfrm>
            <a:off x="505024" y="2910417"/>
            <a:ext cx="1656714" cy="223520"/>
          </a:xfrm>
          <a:prstGeom prst="rect">
            <a:avLst/>
          </a:prstGeom>
        </p:spPr>
        <p:txBody>
          <a:bodyPr vert="horz" wrap="square" lIns="0" tIns="12700" rIns="0" bIns="0" rtlCol="0">
            <a:spAutoFit/>
          </a:bodyPr>
          <a:lstStyle/>
          <a:p>
            <a:pPr marL="12700">
              <a:lnSpc>
                <a:spcPct val="100000"/>
              </a:lnSpc>
              <a:spcBef>
                <a:spcPts val="100"/>
              </a:spcBef>
            </a:pPr>
            <a:r>
              <a:rPr sz="1300" b="1" dirty="0">
                <a:solidFill>
                  <a:srgbClr val="E2120A"/>
                </a:solidFill>
                <a:latin typeface="Inter"/>
                <a:cs typeface="Inter"/>
              </a:rPr>
              <a:t>Key</a:t>
            </a:r>
            <a:r>
              <a:rPr sz="1300" b="1" spc="-45" dirty="0">
                <a:solidFill>
                  <a:srgbClr val="E2120A"/>
                </a:solidFill>
                <a:latin typeface="Inter"/>
                <a:cs typeface="Inter"/>
              </a:rPr>
              <a:t> </a:t>
            </a:r>
            <a:r>
              <a:rPr sz="1300" b="1" dirty="0">
                <a:solidFill>
                  <a:srgbClr val="E2120A"/>
                </a:solidFill>
                <a:latin typeface="Inter"/>
                <a:cs typeface="Inter"/>
              </a:rPr>
              <a:t>gaps</a:t>
            </a:r>
            <a:r>
              <a:rPr sz="1300" b="1" spc="-40" dirty="0">
                <a:solidFill>
                  <a:srgbClr val="E2120A"/>
                </a:solidFill>
                <a:latin typeface="Inter"/>
                <a:cs typeface="Inter"/>
              </a:rPr>
              <a:t> </a:t>
            </a:r>
            <a:r>
              <a:rPr sz="1300" b="1" dirty="0">
                <a:solidFill>
                  <a:srgbClr val="E2120A"/>
                </a:solidFill>
                <a:latin typeface="Inter"/>
                <a:cs typeface="Inter"/>
              </a:rPr>
              <a:t>to</a:t>
            </a:r>
            <a:r>
              <a:rPr sz="1300" b="1" spc="-40" dirty="0">
                <a:solidFill>
                  <a:srgbClr val="E2120A"/>
                </a:solidFill>
                <a:latin typeface="Inter"/>
                <a:cs typeface="Inter"/>
              </a:rPr>
              <a:t> </a:t>
            </a:r>
            <a:r>
              <a:rPr sz="1300" b="1" spc="-10" dirty="0">
                <a:solidFill>
                  <a:srgbClr val="E2120A"/>
                </a:solidFill>
                <a:latin typeface="Inter"/>
                <a:cs typeface="Inter"/>
              </a:rPr>
              <a:t>address</a:t>
            </a:r>
            <a:endParaRPr sz="1300">
              <a:latin typeface="Inter"/>
              <a:cs typeface="Inter"/>
            </a:endParaRPr>
          </a:p>
        </p:txBody>
      </p:sp>
      <p:pic>
        <p:nvPicPr>
          <p:cNvPr id="10" name="object 10"/>
          <p:cNvPicPr/>
          <p:nvPr/>
        </p:nvPicPr>
        <p:blipFill>
          <a:blip r:embed="rId4" cstate="print"/>
          <a:stretch>
            <a:fillRect/>
          </a:stretch>
        </p:blipFill>
        <p:spPr>
          <a:xfrm>
            <a:off x="992712" y="3141193"/>
            <a:ext cx="1082442" cy="927398"/>
          </a:xfrm>
          <a:prstGeom prst="rect">
            <a:avLst/>
          </a:prstGeom>
        </p:spPr>
      </p:pic>
      <p:pic>
        <p:nvPicPr>
          <p:cNvPr id="11" name="object 11"/>
          <p:cNvPicPr/>
          <p:nvPr/>
        </p:nvPicPr>
        <p:blipFill>
          <a:blip r:embed="rId5" cstate="print"/>
          <a:stretch>
            <a:fillRect/>
          </a:stretch>
        </p:blipFill>
        <p:spPr>
          <a:xfrm>
            <a:off x="3724717" y="3201418"/>
            <a:ext cx="1094501" cy="813234"/>
          </a:xfrm>
          <a:prstGeom prst="rect">
            <a:avLst/>
          </a:prstGeom>
        </p:spPr>
      </p:pic>
      <p:pic>
        <p:nvPicPr>
          <p:cNvPr id="12" name="object 12"/>
          <p:cNvPicPr/>
          <p:nvPr/>
        </p:nvPicPr>
        <p:blipFill>
          <a:blip r:embed="rId6" cstate="print"/>
          <a:stretch>
            <a:fillRect/>
          </a:stretch>
        </p:blipFill>
        <p:spPr>
          <a:xfrm>
            <a:off x="6311657" y="3215941"/>
            <a:ext cx="783015" cy="811001"/>
          </a:xfrm>
          <a:prstGeom prst="rect">
            <a:avLst/>
          </a:prstGeom>
        </p:spPr>
      </p:pic>
      <p:sp>
        <p:nvSpPr>
          <p:cNvPr id="13" name="object 13"/>
          <p:cNvSpPr txBox="1"/>
          <p:nvPr/>
        </p:nvSpPr>
        <p:spPr>
          <a:xfrm>
            <a:off x="514172" y="4930965"/>
            <a:ext cx="3181985" cy="166712"/>
          </a:xfrm>
          <a:prstGeom prst="rect">
            <a:avLst/>
          </a:prstGeom>
        </p:spPr>
        <p:txBody>
          <a:bodyPr vert="horz" wrap="square" lIns="0" tIns="12700" rIns="0" bIns="0" rtlCol="0">
            <a:spAutoFit/>
          </a:bodyPr>
          <a:lstStyle/>
          <a:p>
            <a:pPr marL="90170" indent="-77470">
              <a:lnSpc>
                <a:spcPct val="100000"/>
              </a:lnSpc>
              <a:spcBef>
                <a:spcPts val="100"/>
              </a:spcBef>
              <a:buAutoNum type="arabicPlain"/>
              <a:tabLst>
                <a:tab pos="90170" algn="l"/>
              </a:tabLst>
            </a:pPr>
            <a:r>
              <a:rPr sz="500" spc="-10" dirty="0">
                <a:solidFill>
                  <a:srgbClr val="9E9E9E"/>
                </a:solidFill>
                <a:latin typeface="Inter"/>
                <a:cs typeface="Inter"/>
                <a:hlinkClick r:id="rId7"/>
              </a:rPr>
              <a:t>https://www.pwc.com/gx/en/industries/tmt/entertainment-media-declining-employee-confidence.html</a:t>
            </a:r>
            <a:endParaRPr sz="500" dirty="0">
              <a:latin typeface="Inter"/>
              <a:cs typeface="Inter"/>
            </a:endParaRPr>
          </a:p>
          <a:p>
            <a:pPr marL="85090" indent="-72390">
              <a:lnSpc>
                <a:spcPct val="100000"/>
              </a:lnSpc>
              <a:buAutoNum type="arabicPlain"/>
              <a:tabLst>
                <a:tab pos="85090" algn="l"/>
              </a:tabLst>
            </a:pPr>
            <a:r>
              <a:rPr sz="500" spc="-10" dirty="0">
                <a:solidFill>
                  <a:srgbClr val="9E9E9E"/>
                </a:solidFill>
                <a:latin typeface="Inter"/>
                <a:cs typeface="Inter"/>
                <a:hlinkClick r:id="rId8"/>
              </a:rPr>
              <a:t>https://financesonline.com/number-of-freelancers-in-the-</a:t>
            </a:r>
            <a:r>
              <a:rPr sz="500" spc="-25" dirty="0">
                <a:solidFill>
                  <a:srgbClr val="9E9E9E"/>
                </a:solidFill>
                <a:latin typeface="Inter"/>
                <a:cs typeface="Inter"/>
                <a:hlinkClick r:id="rId8"/>
              </a:rPr>
              <a:t>us/</a:t>
            </a:r>
            <a:endParaRPr lang="en-US" sz="500" spc="-25" dirty="0">
              <a:solidFill>
                <a:srgbClr val="9E9E9E"/>
              </a:solidFill>
              <a:latin typeface="Inter"/>
              <a:cs typeface="Inter"/>
            </a:endParaRPr>
          </a:p>
        </p:txBody>
      </p:sp>
      <p:sp>
        <p:nvSpPr>
          <p:cNvPr id="14" name="object 14"/>
          <p:cNvSpPr/>
          <p:nvPr/>
        </p:nvSpPr>
        <p:spPr>
          <a:xfrm>
            <a:off x="454623" y="893221"/>
            <a:ext cx="7942580" cy="1951355"/>
          </a:xfrm>
          <a:custGeom>
            <a:avLst/>
            <a:gdLst/>
            <a:ahLst/>
            <a:cxnLst/>
            <a:rect l="l" t="t" r="r" b="b"/>
            <a:pathLst>
              <a:path w="7942580" h="1951355">
                <a:moveTo>
                  <a:pt x="7942484" y="1950896"/>
                </a:moveTo>
                <a:lnTo>
                  <a:pt x="0" y="1950896"/>
                </a:lnTo>
                <a:lnTo>
                  <a:pt x="0" y="0"/>
                </a:lnTo>
                <a:lnTo>
                  <a:pt x="7942484" y="0"/>
                </a:lnTo>
                <a:lnTo>
                  <a:pt x="7942484" y="1950896"/>
                </a:lnTo>
                <a:close/>
              </a:path>
            </a:pathLst>
          </a:custGeom>
          <a:solidFill>
            <a:srgbClr val="EDEDED"/>
          </a:solidFill>
        </p:spPr>
        <p:txBody>
          <a:bodyPr wrap="square" lIns="0" tIns="0" rIns="0" bIns="0" rtlCol="0"/>
          <a:lstStyle/>
          <a:p>
            <a:endParaRPr/>
          </a:p>
        </p:txBody>
      </p:sp>
      <p:sp>
        <p:nvSpPr>
          <p:cNvPr id="15" name="object 15"/>
          <p:cNvSpPr txBox="1"/>
          <p:nvPr/>
        </p:nvSpPr>
        <p:spPr>
          <a:xfrm>
            <a:off x="5858205" y="1815147"/>
            <a:ext cx="1804035" cy="603885"/>
          </a:xfrm>
          <a:prstGeom prst="rect">
            <a:avLst/>
          </a:prstGeom>
        </p:spPr>
        <p:txBody>
          <a:bodyPr vert="horz" wrap="square" lIns="0" tIns="12700" rIns="0" bIns="0" rtlCol="0">
            <a:spAutoFit/>
          </a:bodyPr>
          <a:lstStyle/>
          <a:p>
            <a:pPr marR="5080" algn="just">
              <a:lnSpc>
                <a:spcPct val="114999"/>
              </a:lnSpc>
              <a:spcBef>
                <a:spcPts val="100"/>
              </a:spcBef>
            </a:pPr>
            <a:r>
              <a:rPr sz="1100" b="0" spc="-40" dirty="0">
                <a:latin typeface="Inter Medium"/>
                <a:cs typeface="Inter Medium"/>
              </a:rPr>
              <a:t>Two-</a:t>
            </a:r>
            <a:r>
              <a:rPr sz="1100" b="0" spc="-10" dirty="0">
                <a:latin typeface="Inter Medium"/>
                <a:cs typeface="Inter Medium"/>
              </a:rPr>
              <a:t>thirds</a:t>
            </a:r>
            <a:r>
              <a:rPr sz="1100" b="0" spc="-55" dirty="0">
                <a:latin typeface="Inter Medium"/>
                <a:cs typeface="Inter Medium"/>
              </a:rPr>
              <a:t> </a:t>
            </a:r>
            <a:r>
              <a:rPr sz="1100" b="0" dirty="0">
                <a:latin typeface="Inter Medium"/>
                <a:cs typeface="Inter Medium"/>
              </a:rPr>
              <a:t>do</a:t>
            </a:r>
            <a:r>
              <a:rPr sz="1100" b="0" spc="-30" dirty="0">
                <a:latin typeface="Inter Medium"/>
                <a:cs typeface="Inter Medium"/>
              </a:rPr>
              <a:t> </a:t>
            </a:r>
            <a:r>
              <a:rPr sz="1100" b="0" dirty="0">
                <a:latin typeface="Inter Medium"/>
                <a:cs typeface="Inter Medium"/>
              </a:rPr>
              <a:t>not</a:t>
            </a:r>
            <a:r>
              <a:rPr sz="1100" b="0" spc="-25" dirty="0">
                <a:latin typeface="Inter Medium"/>
                <a:cs typeface="Inter Medium"/>
              </a:rPr>
              <a:t> </a:t>
            </a:r>
            <a:r>
              <a:rPr sz="1100" b="0" spc="-10" dirty="0">
                <a:latin typeface="Inter Medium"/>
                <a:cs typeface="Inter Medium"/>
              </a:rPr>
              <a:t>believe </a:t>
            </a:r>
            <a:r>
              <a:rPr sz="1100" b="0" dirty="0">
                <a:latin typeface="Inter Medium"/>
                <a:cs typeface="Inter Medium"/>
              </a:rPr>
              <a:t>their</a:t>
            </a:r>
            <a:r>
              <a:rPr sz="1100" b="0" spc="-35" dirty="0">
                <a:latin typeface="Inter Medium"/>
                <a:cs typeface="Inter Medium"/>
              </a:rPr>
              <a:t> </a:t>
            </a:r>
            <a:r>
              <a:rPr sz="1100" b="0" dirty="0">
                <a:latin typeface="Inter Medium"/>
                <a:cs typeface="Inter Medium"/>
              </a:rPr>
              <a:t>company</a:t>
            </a:r>
            <a:r>
              <a:rPr sz="1100" b="0" spc="-35" dirty="0">
                <a:latin typeface="Inter Medium"/>
                <a:cs typeface="Inter Medium"/>
              </a:rPr>
              <a:t> </a:t>
            </a:r>
            <a:r>
              <a:rPr sz="1100" b="0" dirty="0">
                <a:latin typeface="Inter Medium"/>
                <a:cs typeface="Inter Medium"/>
              </a:rPr>
              <a:t>is</a:t>
            </a:r>
            <a:r>
              <a:rPr sz="1100" b="0" spc="-35" dirty="0">
                <a:latin typeface="Inter Medium"/>
                <a:cs typeface="Inter Medium"/>
              </a:rPr>
              <a:t> </a:t>
            </a:r>
            <a:r>
              <a:rPr sz="1100" b="0" spc="-10" dirty="0">
                <a:latin typeface="Inter Medium"/>
                <a:cs typeface="Inter Medium"/>
              </a:rPr>
              <a:t>effective </a:t>
            </a:r>
            <a:r>
              <a:rPr sz="1100" b="0" dirty="0">
                <a:latin typeface="Inter Medium"/>
                <a:cs typeface="Inter Medium"/>
              </a:rPr>
              <a:t>in</a:t>
            </a:r>
            <a:r>
              <a:rPr sz="1100" b="0" spc="-25" dirty="0">
                <a:latin typeface="Inter Medium"/>
                <a:cs typeface="Inter Medium"/>
              </a:rPr>
              <a:t> </a:t>
            </a:r>
            <a:r>
              <a:rPr sz="1100" b="1" spc="-10" dirty="0">
                <a:solidFill>
                  <a:srgbClr val="2B739E"/>
                </a:solidFill>
                <a:latin typeface="Inter"/>
                <a:cs typeface="Inter"/>
              </a:rPr>
              <a:t>attracting</a:t>
            </a:r>
            <a:r>
              <a:rPr sz="1100" b="1" spc="-15" dirty="0">
                <a:solidFill>
                  <a:srgbClr val="2B739E"/>
                </a:solidFill>
                <a:latin typeface="Inter"/>
                <a:cs typeface="Inter"/>
              </a:rPr>
              <a:t> </a:t>
            </a:r>
            <a:r>
              <a:rPr sz="1100" b="1" spc="-10" dirty="0">
                <a:solidFill>
                  <a:srgbClr val="2B739E"/>
                </a:solidFill>
                <a:latin typeface="Inter"/>
                <a:cs typeface="Inter"/>
              </a:rPr>
              <a:t>diverse</a:t>
            </a:r>
            <a:r>
              <a:rPr sz="1100" b="1" spc="-20" dirty="0">
                <a:solidFill>
                  <a:srgbClr val="2B739E"/>
                </a:solidFill>
                <a:latin typeface="Inter"/>
                <a:cs typeface="Inter"/>
              </a:rPr>
              <a:t> </a:t>
            </a:r>
            <a:r>
              <a:rPr sz="1100" b="1" spc="-10" dirty="0">
                <a:solidFill>
                  <a:srgbClr val="2B739E"/>
                </a:solidFill>
                <a:latin typeface="Inter"/>
                <a:cs typeface="Inter"/>
              </a:rPr>
              <a:t>talent</a:t>
            </a:r>
            <a:endParaRPr sz="1100">
              <a:latin typeface="Inter"/>
              <a:cs typeface="Inter"/>
            </a:endParaRPr>
          </a:p>
        </p:txBody>
      </p:sp>
      <p:sp>
        <p:nvSpPr>
          <p:cNvPr id="16" name="object 16"/>
          <p:cNvSpPr txBox="1"/>
          <p:nvPr/>
        </p:nvSpPr>
        <p:spPr>
          <a:xfrm>
            <a:off x="4866515" y="1217743"/>
            <a:ext cx="2720340" cy="193040"/>
          </a:xfrm>
          <a:prstGeom prst="rect">
            <a:avLst/>
          </a:prstGeom>
        </p:spPr>
        <p:txBody>
          <a:bodyPr vert="horz" wrap="square" lIns="0" tIns="12700" rIns="0" bIns="0" rtlCol="0">
            <a:spAutoFit/>
          </a:bodyPr>
          <a:lstStyle/>
          <a:p>
            <a:pPr>
              <a:lnSpc>
                <a:spcPct val="100000"/>
              </a:lnSpc>
              <a:spcBef>
                <a:spcPts val="100"/>
              </a:spcBef>
            </a:pPr>
            <a:r>
              <a:rPr sz="1100" b="1" spc="-10" dirty="0">
                <a:solidFill>
                  <a:srgbClr val="2B739E"/>
                </a:solidFill>
                <a:latin typeface="Inter"/>
                <a:cs typeface="Inter"/>
              </a:rPr>
              <a:t>Workers</a:t>
            </a:r>
            <a:r>
              <a:rPr sz="1100" b="1" spc="-25" dirty="0">
                <a:solidFill>
                  <a:srgbClr val="2B739E"/>
                </a:solidFill>
                <a:latin typeface="Inter"/>
                <a:cs typeface="Inter"/>
              </a:rPr>
              <a:t> </a:t>
            </a:r>
            <a:r>
              <a:rPr sz="1100" b="1" spc="-20" dirty="0">
                <a:solidFill>
                  <a:srgbClr val="2B739E"/>
                </a:solidFill>
                <a:latin typeface="Inter"/>
                <a:cs typeface="Inter"/>
              </a:rPr>
              <a:t>expect better </a:t>
            </a:r>
            <a:r>
              <a:rPr sz="1100" b="1" dirty="0">
                <a:solidFill>
                  <a:srgbClr val="2B739E"/>
                </a:solidFill>
                <a:latin typeface="Inter"/>
                <a:cs typeface="Inter"/>
              </a:rPr>
              <a:t>from</a:t>
            </a:r>
            <a:r>
              <a:rPr sz="1100" b="1" spc="-20" dirty="0">
                <a:solidFill>
                  <a:srgbClr val="2B739E"/>
                </a:solidFill>
                <a:latin typeface="Inter"/>
                <a:cs typeface="Inter"/>
              </a:rPr>
              <a:t> </a:t>
            </a:r>
            <a:r>
              <a:rPr sz="1100" b="1" spc="-10" dirty="0">
                <a:solidFill>
                  <a:srgbClr val="2B739E"/>
                </a:solidFill>
                <a:latin typeface="Inter"/>
                <a:cs typeface="Inter"/>
              </a:rPr>
              <a:t>companies:</a:t>
            </a:r>
            <a:endParaRPr sz="1100">
              <a:latin typeface="Inter"/>
              <a:cs typeface="Inter"/>
            </a:endParaRPr>
          </a:p>
        </p:txBody>
      </p:sp>
      <p:sp>
        <p:nvSpPr>
          <p:cNvPr id="17" name="object 17"/>
          <p:cNvSpPr txBox="1"/>
          <p:nvPr/>
        </p:nvSpPr>
        <p:spPr>
          <a:xfrm>
            <a:off x="541023" y="903622"/>
            <a:ext cx="2052955" cy="507365"/>
          </a:xfrm>
          <a:prstGeom prst="rect">
            <a:avLst/>
          </a:prstGeom>
        </p:spPr>
        <p:txBody>
          <a:bodyPr vert="horz" wrap="square" lIns="0" tIns="12700" rIns="0" bIns="0" rtlCol="0">
            <a:spAutoFit/>
          </a:bodyPr>
          <a:lstStyle/>
          <a:p>
            <a:pPr>
              <a:lnSpc>
                <a:spcPct val="100000"/>
              </a:lnSpc>
              <a:spcBef>
                <a:spcPts val="100"/>
              </a:spcBef>
            </a:pPr>
            <a:r>
              <a:rPr sz="1300" b="1" dirty="0">
                <a:latin typeface="Inter"/>
                <a:cs typeface="Inter"/>
              </a:rPr>
              <a:t>Industry</a:t>
            </a:r>
            <a:r>
              <a:rPr sz="1300" b="1" spc="-45" dirty="0">
                <a:latin typeface="Inter"/>
                <a:cs typeface="Inter"/>
              </a:rPr>
              <a:t> </a:t>
            </a:r>
            <a:r>
              <a:rPr sz="1300" b="1" spc="-10" dirty="0">
                <a:latin typeface="Inter"/>
                <a:cs typeface="Inter"/>
              </a:rPr>
              <a:t>overview</a:t>
            </a:r>
            <a:endParaRPr sz="1300">
              <a:latin typeface="Inter"/>
              <a:cs typeface="Inter"/>
            </a:endParaRPr>
          </a:p>
          <a:p>
            <a:pPr>
              <a:lnSpc>
                <a:spcPct val="100000"/>
              </a:lnSpc>
              <a:spcBef>
                <a:spcPts val="910"/>
              </a:spcBef>
            </a:pPr>
            <a:r>
              <a:rPr sz="1100" b="1" spc="-10" dirty="0">
                <a:solidFill>
                  <a:srgbClr val="2B739E"/>
                </a:solidFill>
                <a:latin typeface="Inter"/>
                <a:cs typeface="Inter"/>
              </a:rPr>
              <a:t>Widespread</a:t>
            </a:r>
            <a:r>
              <a:rPr sz="1100" b="1" spc="-30" dirty="0">
                <a:solidFill>
                  <a:srgbClr val="2B739E"/>
                </a:solidFill>
                <a:latin typeface="Inter"/>
                <a:cs typeface="Inter"/>
              </a:rPr>
              <a:t> </a:t>
            </a:r>
            <a:r>
              <a:rPr sz="1100" b="1" spc="-10" dirty="0">
                <a:solidFill>
                  <a:srgbClr val="2B739E"/>
                </a:solidFill>
                <a:latin typeface="Inter"/>
                <a:cs typeface="Inter"/>
              </a:rPr>
              <a:t>workforce</a:t>
            </a:r>
            <a:r>
              <a:rPr sz="1100" b="1" spc="-25" dirty="0">
                <a:solidFill>
                  <a:srgbClr val="2B739E"/>
                </a:solidFill>
                <a:latin typeface="Inter"/>
                <a:cs typeface="Inter"/>
              </a:rPr>
              <a:t> </a:t>
            </a:r>
            <a:r>
              <a:rPr sz="1100" b="1" spc="-10" dirty="0">
                <a:solidFill>
                  <a:srgbClr val="2B739E"/>
                </a:solidFill>
                <a:latin typeface="Inter"/>
                <a:cs typeface="Inter"/>
              </a:rPr>
              <a:t>churn:</a:t>
            </a:r>
            <a:endParaRPr sz="1100">
              <a:latin typeface="Inter"/>
              <a:cs typeface="Inter"/>
            </a:endParaRPr>
          </a:p>
        </p:txBody>
      </p:sp>
      <p:pic>
        <p:nvPicPr>
          <p:cNvPr id="18" name="object 18"/>
          <p:cNvPicPr/>
          <p:nvPr/>
        </p:nvPicPr>
        <p:blipFill>
          <a:blip r:embed="rId9" cstate="print"/>
          <a:stretch>
            <a:fillRect/>
          </a:stretch>
        </p:blipFill>
        <p:spPr>
          <a:xfrm>
            <a:off x="534023" y="1513311"/>
            <a:ext cx="548698" cy="548698"/>
          </a:xfrm>
          <a:prstGeom prst="rect">
            <a:avLst/>
          </a:prstGeom>
        </p:spPr>
      </p:pic>
      <p:sp>
        <p:nvSpPr>
          <p:cNvPr id="19" name="object 19"/>
          <p:cNvSpPr txBox="1"/>
          <p:nvPr/>
        </p:nvSpPr>
        <p:spPr>
          <a:xfrm>
            <a:off x="683150" y="1669284"/>
            <a:ext cx="283845" cy="223520"/>
          </a:xfrm>
          <a:prstGeom prst="rect">
            <a:avLst/>
          </a:prstGeom>
        </p:spPr>
        <p:txBody>
          <a:bodyPr vert="horz" wrap="square" lIns="0" tIns="12700" rIns="0" bIns="0" rtlCol="0">
            <a:spAutoFit/>
          </a:bodyPr>
          <a:lstStyle/>
          <a:p>
            <a:pPr>
              <a:lnSpc>
                <a:spcPct val="100000"/>
              </a:lnSpc>
              <a:spcBef>
                <a:spcPts val="100"/>
              </a:spcBef>
            </a:pPr>
            <a:r>
              <a:rPr sz="1300" b="1" spc="-25" dirty="0">
                <a:solidFill>
                  <a:srgbClr val="29719F"/>
                </a:solidFill>
                <a:latin typeface="Archivo Narrow"/>
                <a:cs typeface="Archivo Narrow"/>
              </a:rPr>
              <a:t>60%</a:t>
            </a:r>
            <a:endParaRPr sz="1300">
              <a:latin typeface="Archivo Narrow"/>
              <a:cs typeface="Archivo Narrow"/>
            </a:endParaRPr>
          </a:p>
        </p:txBody>
      </p:sp>
      <p:sp>
        <p:nvSpPr>
          <p:cNvPr id="20" name="object 20"/>
          <p:cNvSpPr txBox="1"/>
          <p:nvPr/>
        </p:nvSpPr>
        <p:spPr>
          <a:xfrm>
            <a:off x="1251229" y="1534350"/>
            <a:ext cx="2146935" cy="411480"/>
          </a:xfrm>
          <a:prstGeom prst="rect">
            <a:avLst/>
          </a:prstGeom>
        </p:spPr>
        <p:txBody>
          <a:bodyPr vert="horz" wrap="square" lIns="0" tIns="37465" rIns="0" bIns="0" rtlCol="0">
            <a:spAutoFit/>
          </a:bodyPr>
          <a:lstStyle/>
          <a:p>
            <a:pPr marL="25400">
              <a:lnSpc>
                <a:spcPct val="100000"/>
              </a:lnSpc>
              <a:spcBef>
                <a:spcPts val="295"/>
              </a:spcBef>
            </a:pPr>
            <a:r>
              <a:rPr sz="1100" b="0" dirty="0">
                <a:latin typeface="Inter Medium"/>
                <a:cs typeface="Inter Medium"/>
              </a:rPr>
              <a:t>of</a:t>
            </a:r>
            <a:r>
              <a:rPr sz="1100" b="0" spc="-25" dirty="0">
                <a:latin typeface="Inter Medium"/>
                <a:cs typeface="Inter Medium"/>
              </a:rPr>
              <a:t> </a:t>
            </a:r>
            <a:r>
              <a:rPr sz="1100" b="0" dirty="0">
                <a:latin typeface="Inter Medium"/>
                <a:cs typeface="Inter Medium"/>
              </a:rPr>
              <a:t>workers</a:t>
            </a:r>
            <a:r>
              <a:rPr sz="1100" b="0" spc="-15" dirty="0">
                <a:latin typeface="Inter Medium"/>
                <a:cs typeface="Inter Medium"/>
              </a:rPr>
              <a:t> </a:t>
            </a:r>
            <a:r>
              <a:rPr sz="1100" b="1" dirty="0">
                <a:solidFill>
                  <a:srgbClr val="2B739E"/>
                </a:solidFill>
                <a:latin typeface="Inter"/>
                <a:cs typeface="Inter"/>
              </a:rPr>
              <a:t>plan</a:t>
            </a:r>
            <a:r>
              <a:rPr sz="1100" b="1" spc="-20" dirty="0">
                <a:solidFill>
                  <a:srgbClr val="2B739E"/>
                </a:solidFill>
                <a:latin typeface="Inter"/>
                <a:cs typeface="Inter"/>
              </a:rPr>
              <a:t> </a:t>
            </a:r>
            <a:r>
              <a:rPr sz="1100" b="1" dirty="0">
                <a:solidFill>
                  <a:srgbClr val="2B739E"/>
                </a:solidFill>
                <a:latin typeface="Inter"/>
                <a:cs typeface="Inter"/>
              </a:rPr>
              <a:t>to</a:t>
            </a:r>
            <a:r>
              <a:rPr sz="1100" b="1" spc="-20" dirty="0">
                <a:solidFill>
                  <a:srgbClr val="2B739E"/>
                </a:solidFill>
                <a:latin typeface="Inter"/>
                <a:cs typeface="Inter"/>
              </a:rPr>
              <a:t> </a:t>
            </a:r>
            <a:r>
              <a:rPr sz="1100" b="1" spc="-10" dirty="0">
                <a:solidFill>
                  <a:srgbClr val="2B739E"/>
                </a:solidFill>
                <a:latin typeface="Inter"/>
                <a:cs typeface="Inter"/>
              </a:rPr>
              <a:t>change</a:t>
            </a:r>
            <a:r>
              <a:rPr sz="1100" b="1" spc="-20" dirty="0">
                <a:solidFill>
                  <a:srgbClr val="2B739E"/>
                </a:solidFill>
                <a:latin typeface="Inter"/>
                <a:cs typeface="Inter"/>
              </a:rPr>
              <a:t> jobs</a:t>
            </a:r>
            <a:endParaRPr sz="1100">
              <a:latin typeface="Inter"/>
              <a:cs typeface="Inter"/>
            </a:endParaRPr>
          </a:p>
          <a:p>
            <a:pPr marL="25400">
              <a:lnSpc>
                <a:spcPct val="100000"/>
              </a:lnSpc>
              <a:spcBef>
                <a:spcPts val="200"/>
              </a:spcBef>
            </a:pPr>
            <a:r>
              <a:rPr sz="1100" b="0" dirty="0">
                <a:latin typeface="Inter Medium"/>
                <a:cs typeface="Inter Medium"/>
              </a:rPr>
              <a:t>in</a:t>
            </a:r>
            <a:r>
              <a:rPr sz="1100" b="0" spc="-50" dirty="0">
                <a:latin typeface="Inter Medium"/>
                <a:cs typeface="Inter Medium"/>
              </a:rPr>
              <a:t> </a:t>
            </a:r>
            <a:r>
              <a:rPr sz="1100" b="0" dirty="0">
                <a:latin typeface="Inter Medium"/>
                <a:cs typeface="Inter Medium"/>
              </a:rPr>
              <a:t>the</a:t>
            </a:r>
            <a:r>
              <a:rPr sz="1100" b="0" spc="-45" dirty="0">
                <a:latin typeface="Inter Medium"/>
                <a:cs typeface="Inter Medium"/>
              </a:rPr>
              <a:t> </a:t>
            </a:r>
            <a:r>
              <a:rPr sz="1100" b="0" dirty="0">
                <a:latin typeface="Inter Medium"/>
                <a:cs typeface="Inter Medium"/>
              </a:rPr>
              <a:t>next</a:t>
            </a:r>
            <a:r>
              <a:rPr sz="1100" b="0" spc="-45" dirty="0">
                <a:latin typeface="Inter Medium"/>
                <a:cs typeface="Inter Medium"/>
              </a:rPr>
              <a:t> </a:t>
            </a:r>
            <a:r>
              <a:rPr sz="1100" b="0" spc="-10" dirty="0">
                <a:latin typeface="Inter Medium"/>
                <a:cs typeface="Inter Medium"/>
              </a:rPr>
              <a:t>12</a:t>
            </a:r>
            <a:r>
              <a:rPr sz="1100" b="0" spc="-50" dirty="0">
                <a:latin typeface="Inter Medium"/>
                <a:cs typeface="Inter Medium"/>
              </a:rPr>
              <a:t> </a:t>
            </a:r>
            <a:r>
              <a:rPr sz="1100" b="0" spc="-10" dirty="0">
                <a:latin typeface="Inter Medium"/>
                <a:cs typeface="Inter Medium"/>
              </a:rPr>
              <a:t>months</a:t>
            </a:r>
            <a:r>
              <a:rPr sz="1050" b="0" spc="-15" baseline="31746" dirty="0">
                <a:latin typeface="Inter Medium"/>
                <a:cs typeface="Inter Medium"/>
              </a:rPr>
              <a:t>1</a:t>
            </a:r>
            <a:endParaRPr sz="1050" baseline="31746">
              <a:latin typeface="Inter Medium"/>
              <a:cs typeface="Inter Medium"/>
            </a:endParaRPr>
          </a:p>
        </p:txBody>
      </p:sp>
      <p:sp>
        <p:nvSpPr>
          <p:cNvPr id="21" name="object 21"/>
          <p:cNvSpPr txBox="1"/>
          <p:nvPr/>
        </p:nvSpPr>
        <p:spPr>
          <a:xfrm>
            <a:off x="1251229" y="2187511"/>
            <a:ext cx="2161540" cy="411480"/>
          </a:xfrm>
          <a:prstGeom prst="rect">
            <a:avLst/>
          </a:prstGeom>
        </p:spPr>
        <p:txBody>
          <a:bodyPr vert="horz" wrap="square" lIns="0" tIns="12700" rIns="0" bIns="0" rtlCol="0">
            <a:spAutoFit/>
          </a:bodyPr>
          <a:lstStyle/>
          <a:p>
            <a:pPr marL="25400" marR="30480">
              <a:lnSpc>
                <a:spcPct val="114999"/>
              </a:lnSpc>
              <a:spcBef>
                <a:spcPts val="100"/>
              </a:spcBef>
            </a:pPr>
            <a:r>
              <a:rPr sz="1100" b="0" dirty="0">
                <a:latin typeface="Inter Medium"/>
                <a:cs typeface="Inter Medium"/>
              </a:rPr>
              <a:t>Freelancers</a:t>
            </a:r>
            <a:r>
              <a:rPr sz="1100" b="0" spc="-20" dirty="0">
                <a:latin typeface="Inter Medium"/>
                <a:cs typeface="Inter Medium"/>
              </a:rPr>
              <a:t> </a:t>
            </a:r>
            <a:r>
              <a:rPr sz="1100" b="0" dirty="0">
                <a:latin typeface="Inter Medium"/>
                <a:cs typeface="Inter Medium"/>
              </a:rPr>
              <a:t>make</a:t>
            </a:r>
            <a:r>
              <a:rPr sz="1100" b="0" spc="-15" dirty="0">
                <a:latin typeface="Inter Medium"/>
                <a:cs typeface="Inter Medium"/>
              </a:rPr>
              <a:t> </a:t>
            </a:r>
            <a:r>
              <a:rPr sz="1100" b="0" dirty="0">
                <a:latin typeface="Inter Medium"/>
                <a:cs typeface="Inter Medium"/>
              </a:rPr>
              <a:t>up</a:t>
            </a:r>
            <a:r>
              <a:rPr sz="1100" b="0" spc="-10" dirty="0">
                <a:latin typeface="Inter Medium"/>
                <a:cs typeface="Inter Medium"/>
              </a:rPr>
              <a:t> </a:t>
            </a:r>
            <a:r>
              <a:rPr sz="1100" b="1" dirty="0">
                <a:solidFill>
                  <a:srgbClr val="2B739E"/>
                </a:solidFill>
                <a:latin typeface="Inter"/>
                <a:cs typeface="Inter"/>
              </a:rPr>
              <a:t>55%</a:t>
            </a:r>
            <a:r>
              <a:rPr sz="1100" b="1" spc="20" dirty="0">
                <a:solidFill>
                  <a:srgbClr val="2B739E"/>
                </a:solidFill>
                <a:latin typeface="Inter"/>
                <a:cs typeface="Inter"/>
              </a:rPr>
              <a:t> </a:t>
            </a:r>
            <a:r>
              <a:rPr sz="1100" b="0" dirty="0">
                <a:latin typeface="Inter Medium"/>
                <a:cs typeface="Inter Medium"/>
              </a:rPr>
              <a:t>of</a:t>
            </a:r>
            <a:r>
              <a:rPr sz="1100" b="0" spc="-15" dirty="0">
                <a:latin typeface="Inter Medium"/>
                <a:cs typeface="Inter Medium"/>
              </a:rPr>
              <a:t> </a:t>
            </a:r>
            <a:r>
              <a:rPr sz="1100" b="0" spc="-25" dirty="0">
                <a:latin typeface="Inter Medium"/>
                <a:cs typeface="Inter Medium"/>
              </a:rPr>
              <a:t>all </a:t>
            </a:r>
            <a:r>
              <a:rPr sz="1100" b="0" spc="-20" dirty="0">
                <a:latin typeface="Inter Medium"/>
                <a:cs typeface="Inter Medium"/>
              </a:rPr>
              <a:t>entertainment</a:t>
            </a:r>
            <a:r>
              <a:rPr sz="1100" b="0" spc="50" dirty="0">
                <a:latin typeface="Inter Medium"/>
                <a:cs typeface="Inter Medium"/>
              </a:rPr>
              <a:t> </a:t>
            </a:r>
            <a:r>
              <a:rPr sz="1100" b="0" spc="-10" dirty="0">
                <a:latin typeface="Inter Medium"/>
                <a:cs typeface="Inter Medium"/>
              </a:rPr>
              <a:t>workers</a:t>
            </a:r>
            <a:r>
              <a:rPr sz="1050" b="0" spc="-15" baseline="31746" dirty="0">
                <a:latin typeface="Inter Medium"/>
                <a:cs typeface="Inter Medium"/>
              </a:rPr>
              <a:t>2</a:t>
            </a:r>
            <a:endParaRPr sz="1050" baseline="31746">
              <a:latin typeface="Inter Medium"/>
              <a:cs typeface="Inter Medium"/>
            </a:endParaRPr>
          </a:p>
        </p:txBody>
      </p:sp>
      <p:pic>
        <p:nvPicPr>
          <p:cNvPr id="22" name="object 22"/>
          <p:cNvPicPr/>
          <p:nvPr/>
        </p:nvPicPr>
        <p:blipFill>
          <a:blip r:embed="rId10" cstate="print"/>
          <a:stretch>
            <a:fillRect/>
          </a:stretch>
        </p:blipFill>
        <p:spPr>
          <a:xfrm>
            <a:off x="544223" y="2217010"/>
            <a:ext cx="548698" cy="548698"/>
          </a:xfrm>
          <a:prstGeom prst="rect">
            <a:avLst/>
          </a:prstGeom>
        </p:spPr>
      </p:pic>
      <p:sp>
        <p:nvSpPr>
          <p:cNvPr id="23" name="object 23"/>
          <p:cNvSpPr txBox="1"/>
          <p:nvPr/>
        </p:nvSpPr>
        <p:spPr>
          <a:xfrm>
            <a:off x="693350" y="2372984"/>
            <a:ext cx="283845" cy="223520"/>
          </a:xfrm>
          <a:prstGeom prst="rect">
            <a:avLst/>
          </a:prstGeom>
        </p:spPr>
        <p:txBody>
          <a:bodyPr vert="horz" wrap="square" lIns="0" tIns="12700" rIns="0" bIns="0" rtlCol="0">
            <a:spAutoFit/>
          </a:bodyPr>
          <a:lstStyle/>
          <a:p>
            <a:pPr>
              <a:lnSpc>
                <a:spcPct val="100000"/>
              </a:lnSpc>
              <a:spcBef>
                <a:spcPts val="100"/>
              </a:spcBef>
            </a:pPr>
            <a:r>
              <a:rPr sz="1300" b="1" spc="-25" dirty="0">
                <a:solidFill>
                  <a:srgbClr val="29719F"/>
                </a:solidFill>
                <a:latin typeface="Archivo Narrow"/>
                <a:cs typeface="Archivo Narrow"/>
              </a:rPr>
              <a:t>55%</a:t>
            </a:r>
            <a:endParaRPr sz="1300">
              <a:latin typeface="Archivo Narrow"/>
              <a:cs typeface="Archivo Narrow"/>
            </a:endParaRPr>
          </a:p>
        </p:txBody>
      </p:sp>
      <p:grpSp>
        <p:nvGrpSpPr>
          <p:cNvPr id="24" name="object 24"/>
          <p:cNvGrpSpPr/>
          <p:nvPr/>
        </p:nvGrpSpPr>
        <p:grpSpPr>
          <a:xfrm>
            <a:off x="4140495" y="1220057"/>
            <a:ext cx="1511300" cy="1496060"/>
            <a:chOff x="4140495" y="1220057"/>
            <a:chExt cx="1511300" cy="1496060"/>
          </a:xfrm>
        </p:grpSpPr>
        <p:sp>
          <p:nvSpPr>
            <p:cNvPr id="25" name="object 25"/>
            <p:cNvSpPr/>
            <p:nvPr/>
          </p:nvSpPr>
          <p:spPr>
            <a:xfrm>
              <a:off x="4145258" y="1220057"/>
              <a:ext cx="0" cy="1496060"/>
            </a:xfrm>
            <a:custGeom>
              <a:avLst/>
              <a:gdLst/>
              <a:ahLst/>
              <a:cxnLst/>
              <a:rect l="l" t="t" r="r" b="b"/>
              <a:pathLst>
                <a:path h="1496060">
                  <a:moveTo>
                    <a:pt x="0" y="0"/>
                  </a:moveTo>
                  <a:lnTo>
                    <a:pt x="0" y="1495496"/>
                  </a:lnTo>
                </a:path>
              </a:pathLst>
            </a:custGeom>
            <a:ln w="9524">
              <a:solidFill>
                <a:srgbClr val="2D45B8"/>
              </a:solidFill>
            </a:ln>
          </p:spPr>
          <p:txBody>
            <a:bodyPr wrap="square" lIns="0" tIns="0" rIns="0" bIns="0" rtlCol="0"/>
            <a:lstStyle/>
            <a:p>
              <a:endParaRPr/>
            </a:p>
          </p:txBody>
        </p:sp>
        <p:sp>
          <p:nvSpPr>
            <p:cNvPr id="26" name="object 26"/>
            <p:cNvSpPr/>
            <p:nvPr/>
          </p:nvSpPr>
          <p:spPr>
            <a:xfrm>
              <a:off x="4846828" y="1999411"/>
              <a:ext cx="379730" cy="474980"/>
            </a:xfrm>
            <a:custGeom>
              <a:avLst/>
              <a:gdLst/>
              <a:ahLst/>
              <a:cxnLst/>
              <a:rect l="l" t="t" r="r" b="b"/>
              <a:pathLst>
                <a:path w="379729" h="474980">
                  <a:moveTo>
                    <a:pt x="166801" y="338162"/>
                  </a:moveTo>
                  <a:lnTo>
                    <a:pt x="0" y="338162"/>
                  </a:lnTo>
                  <a:lnTo>
                    <a:pt x="0" y="474967"/>
                  </a:lnTo>
                  <a:lnTo>
                    <a:pt x="166801" y="474967"/>
                  </a:lnTo>
                  <a:lnTo>
                    <a:pt x="166801" y="338162"/>
                  </a:lnTo>
                  <a:close/>
                </a:path>
                <a:path w="379729" h="474980">
                  <a:moveTo>
                    <a:pt x="166801" y="0"/>
                  </a:moveTo>
                  <a:lnTo>
                    <a:pt x="0" y="0"/>
                  </a:lnTo>
                  <a:lnTo>
                    <a:pt x="0" y="136804"/>
                  </a:lnTo>
                  <a:lnTo>
                    <a:pt x="166801" y="136804"/>
                  </a:lnTo>
                  <a:lnTo>
                    <a:pt x="166801" y="0"/>
                  </a:lnTo>
                  <a:close/>
                </a:path>
                <a:path w="379729" h="474980">
                  <a:moveTo>
                    <a:pt x="168833" y="169087"/>
                  </a:moveTo>
                  <a:lnTo>
                    <a:pt x="2032" y="169087"/>
                  </a:lnTo>
                  <a:lnTo>
                    <a:pt x="2032" y="305879"/>
                  </a:lnTo>
                  <a:lnTo>
                    <a:pt x="168833" y="305879"/>
                  </a:lnTo>
                  <a:lnTo>
                    <a:pt x="168833" y="169087"/>
                  </a:lnTo>
                  <a:close/>
                </a:path>
                <a:path w="379729" h="474980">
                  <a:moveTo>
                    <a:pt x="379437" y="338162"/>
                  </a:moveTo>
                  <a:lnTo>
                    <a:pt x="212648" y="338162"/>
                  </a:lnTo>
                  <a:lnTo>
                    <a:pt x="212648" y="474967"/>
                  </a:lnTo>
                  <a:lnTo>
                    <a:pt x="379437" y="474967"/>
                  </a:lnTo>
                  <a:lnTo>
                    <a:pt x="379437" y="338162"/>
                  </a:lnTo>
                  <a:close/>
                </a:path>
                <a:path w="379729" h="474980">
                  <a:moveTo>
                    <a:pt x="379437" y="169087"/>
                  </a:moveTo>
                  <a:lnTo>
                    <a:pt x="212648" y="169087"/>
                  </a:lnTo>
                  <a:lnTo>
                    <a:pt x="212648" y="305879"/>
                  </a:lnTo>
                  <a:lnTo>
                    <a:pt x="379437" y="305879"/>
                  </a:lnTo>
                  <a:lnTo>
                    <a:pt x="379437" y="169087"/>
                  </a:lnTo>
                  <a:close/>
                </a:path>
                <a:path w="379729" h="474980">
                  <a:moveTo>
                    <a:pt x="379437" y="0"/>
                  </a:moveTo>
                  <a:lnTo>
                    <a:pt x="212648" y="0"/>
                  </a:lnTo>
                  <a:lnTo>
                    <a:pt x="212648" y="136804"/>
                  </a:lnTo>
                  <a:lnTo>
                    <a:pt x="379437" y="136804"/>
                  </a:lnTo>
                  <a:lnTo>
                    <a:pt x="379437" y="0"/>
                  </a:lnTo>
                  <a:close/>
                </a:path>
              </a:pathLst>
            </a:custGeom>
            <a:solidFill>
              <a:srgbClr val="2B739E"/>
            </a:solidFill>
          </p:spPr>
          <p:txBody>
            <a:bodyPr wrap="square" lIns="0" tIns="0" rIns="0" bIns="0" rtlCol="0"/>
            <a:lstStyle/>
            <a:p>
              <a:endParaRPr/>
            </a:p>
          </p:txBody>
        </p:sp>
        <p:sp>
          <p:nvSpPr>
            <p:cNvPr id="27" name="object 27"/>
            <p:cNvSpPr/>
            <p:nvPr/>
          </p:nvSpPr>
          <p:spPr>
            <a:xfrm>
              <a:off x="4846828" y="1661223"/>
              <a:ext cx="379730" cy="306070"/>
            </a:xfrm>
            <a:custGeom>
              <a:avLst/>
              <a:gdLst/>
              <a:ahLst/>
              <a:cxnLst/>
              <a:rect l="l" t="t" r="r" b="b"/>
              <a:pathLst>
                <a:path w="379729" h="306069">
                  <a:moveTo>
                    <a:pt x="166801" y="169100"/>
                  </a:moveTo>
                  <a:lnTo>
                    <a:pt x="0" y="169100"/>
                  </a:lnTo>
                  <a:lnTo>
                    <a:pt x="0" y="305892"/>
                  </a:lnTo>
                  <a:lnTo>
                    <a:pt x="166801" y="305892"/>
                  </a:lnTo>
                  <a:lnTo>
                    <a:pt x="166801" y="169100"/>
                  </a:lnTo>
                  <a:close/>
                </a:path>
                <a:path w="379729" h="306069">
                  <a:moveTo>
                    <a:pt x="166801" y="0"/>
                  </a:moveTo>
                  <a:lnTo>
                    <a:pt x="0" y="0"/>
                  </a:lnTo>
                  <a:lnTo>
                    <a:pt x="0" y="136804"/>
                  </a:lnTo>
                  <a:lnTo>
                    <a:pt x="166801" y="136804"/>
                  </a:lnTo>
                  <a:lnTo>
                    <a:pt x="166801" y="0"/>
                  </a:lnTo>
                  <a:close/>
                </a:path>
                <a:path w="379729" h="306069">
                  <a:moveTo>
                    <a:pt x="379450" y="169100"/>
                  </a:moveTo>
                  <a:lnTo>
                    <a:pt x="212648" y="169100"/>
                  </a:lnTo>
                  <a:lnTo>
                    <a:pt x="212648" y="305892"/>
                  </a:lnTo>
                  <a:lnTo>
                    <a:pt x="379450" y="305892"/>
                  </a:lnTo>
                  <a:lnTo>
                    <a:pt x="379450" y="169100"/>
                  </a:lnTo>
                  <a:close/>
                </a:path>
                <a:path w="379729" h="306069">
                  <a:moveTo>
                    <a:pt x="379450" y="0"/>
                  </a:moveTo>
                  <a:lnTo>
                    <a:pt x="212648" y="0"/>
                  </a:lnTo>
                  <a:lnTo>
                    <a:pt x="212648" y="136804"/>
                  </a:lnTo>
                  <a:lnTo>
                    <a:pt x="379450" y="136804"/>
                  </a:lnTo>
                  <a:lnTo>
                    <a:pt x="379450" y="0"/>
                  </a:lnTo>
                  <a:close/>
                </a:path>
              </a:pathLst>
            </a:custGeom>
            <a:solidFill>
              <a:srgbClr val="CCCCCC"/>
            </a:solidFill>
          </p:spPr>
          <p:txBody>
            <a:bodyPr wrap="square" lIns="0" tIns="0" rIns="0" bIns="0" rtlCol="0"/>
            <a:lstStyle/>
            <a:p>
              <a:endParaRPr/>
            </a:p>
          </p:txBody>
        </p:sp>
        <p:sp>
          <p:nvSpPr>
            <p:cNvPr id="28" name="object 28"/>
            <p:cNvSpPr/>
            <p:nvPr/>
          </p:nvSpPr>
          <p:spPr>
            <a:xfrm>
              <a:off x="5272125" y="1999411"/>
              <a:ext cx="167005" cy="474980"/>
            </a:xfrm>
            <a:custGeom>
              <a:avLst/>
              <a:gdLst/>
              <a:ahLst/>
              <a:cxnLst/>
              <a:rect l="l" t="t" r="r" b="b"/>
              <a:pathLst>
                <a:path w="167004" h="474980">
                  <a:moveTo>
                    <a:pt x="166801" y="338162"/>
                  </a:moveTo>
                  <a:lnTo>
                    <a:pt x="0" y="338162"/>
                  </a:lnTo>
                  <a:lnTo>
                    <a:pt x="0" y="474967"/>
                  </a:lnTo>
                  <a:lnTo>
                    <a:pt x="166801" y="474967"/>
                  </a:lnTo>
                  <a:lnTo>
                    <a:pt x="166801" y="338162"/>
                  </a:lnTo>
                  <a:close/>
                </a:path>
                <a:path w="167004" h="474980">
                  <a:moveTo>
                    <a:pt x="166801" y="169087"/>
                  </a:moveTo>
                  <a:lnTo>
                    <a:pt x="0" y="169087"/>
                  </a:lnTo>
                  <a:lnTo>
                    <a:pt x="0" y="305879"/>
                  </a:lnTo>
                  <a:lnTo>
                    <a:pt x="166801" y="305879"/>
                  </a:lnTo>
                  <a:lnTo>
                    <a:pt x="166801" y="169087"/>
                  </a:lnTo>
                  <a:close/>
                </a:path>
                <a:path w="167004" h="474980">
                  <a:moveTo>
                    <a:pt x="166801" y="0"/>
                  </a:moveTo>
                  <a:lnTo>
                    <a:pt x="0" y="0"/>
                  </a:lnTo>
                  <a:lnTo>
                    <a:pt x="0" y="136804"/>
                  </a:lnTo>
                  <a:lnTo>
                    <a:pt x="166801" y="136804"/>
                  </a:lnTo>
                  <a:lnTo>
                    <a:pt x="166801" y="0"/>
                  </a:lnTo>
                  <a:close/>
                </a:path>
              </a:pathLst>
            </a:custGeom>
            <a:solidFill>
              <a:srgbClr val="2B739E"/>
            </a:solidFill>
          </p:spPr>
          <p:txBody>
            <a:bodyPr wrap="square" lIns="0" tIns="0" rIns="0" bIns="0" rtlCol="0"/>
            <a:lstStyle/>
            <a:p>
              <a:endParaRPr/>
            </a:p>
          </p:txBody>
        </p:sp>
        <p:sp>
          <p:nvSpPr>
            <p:cNvPr id="29" name="object 29"/>
            <p:cNvSpPr/>
            <p:nvPr/>
          </p:nvSpPr>
          <p:spPr>
            <a:xfrm>
              <a:off x="5272125" y="1661223"/>
              <a:ext cx="167005" cy="306070"/>
            </a:xfrm>
            <a:custGeom>
              <a:avLst/>
              <a:gdLst/>
              <a:ahLst/>
              <a:cxnLst/>
              <a:rect l="l" t="t" r="r" b="b"/>
              <a:pathLst>
                <a:path w="167004" h="306069">
                  <a:moveTo>
                    <a:pt x="166801" y="169100"/>
                  </a:moveTo>
                  <a:lnTo>
                    <a:pt x="0" y="169100"/>
                  </a:lnTo>
                  <a:lnTo>
                    <a:pt x="0" y="305892"/>
                  </a:lnTo>
                  <a:lnTo>
                    <a:pt x="166801" y="305892"/>
                  </a:lnTo>
                  <a:lnTo>
                    <a:pt x="166801" y="169100"/>
                  </a:lnTo>
                  <a:close/>
                </a:path>
                <a:path w="167004" h="306069">
                  <a:moveTo>
                    <a:pt x="166801" y="0"/>
                  </a:moveTo>
                  <a:lnTo>
                    <a:pt x="0" y="0"/>
                  </a:lnTo>
                  <a:lnTo>
                    <a:pt x="0" y="136804"/>
                  </a:lnTo>
                  <a:lnTo>
                    <a:pt x="166801" y="136804"/>
                  </a:lnTo>
                  <a:lnTo>
                    <a:pt x="166801" y="0"/>
                  </a:lnTo>
                  <a:close/>
                </a:path>
              </a:pathLst>
            </a:custGeom>
            <a:solidFill>
              <a:srgbClr val="CCCCCC"/>
            </a:solidFill>
          </p:spPr>
          <p:txBody>
            <a:bodyPr wrap="square" lIns="0" tIns="0" rIns="0" bIns="0" rtlCol="0"/>
            <a:lstStyle/>
            <a:p>
              <a:endParaRPr/>
            </a:p>
          </p:txBody>
        </p:sp>
        <p:sp>
          <p:nvSpPr>
            <p:cNvPr id="30" name="object 30"/>
            <p:cNvSpPr/>
            <p:nvPr/>
          </p:nvSpPr>
          <p:spPr>
            <a:xfrm>
              <a:off x="5484774" y="1830323"/>
              <a:ext cx="167005" cy="644525"/>
            </a:xfrm>
            <a:custGeom>
              <a:avLst/>
              <a:gdLst/>
              <a:ahLst/>
              <a:cxnLst/>
              <a:rect l="l" t="t" r="r" b="b"/>
              <a:pathLst>
                <a:path w="167004" h="644525">
                  <a:moveTo>
                    <a:pt x="166801" y="507250"/>
                  </a:moveTo>
                  <a:lnTo>
                    <a:pt x="0" y="507250"/>
                  </a:lnTo>
                  <a:lnTo>
                    <a:pt x="0" y="644055"/>
                  </a:lnTo>
                  <a:lnTo>
                    <a:pt x="166801" y="644055"/>
                  </a:lnTo>
                  <a:lnTo>
                    <a:pt x="166801" y="507250"/>
                  </a:lnTo>
                  <a:close/>
                </a:path>
                <a:path w="167004" h="644525">
                  <a:moveTo>
                    <a:pt x="166801" y="338175"/>
                  </a:moveTo>
                  <a:lnTo>
                    <a:pt x="0" y="338175"/>
                  </a:lnTo>
                  <a:lnTo>
                    <a:pt x="0" y="474967"/>
                  </a:lnTo>
                  <a:lnTo>
                    <a:pt x="166801" y="474967"/>
                  </a:lnTo>
                  <a:lnTo>
                    <a:pt x="166801" y="338175"/>
                  </a:lnTo>
                  <a:close/>
                </a:path>
                <a:path w="167004" h="644525">
                  <a:moveTo>
                    <a:pt x="166801" y="169087"/>
                  </a:moveTo>
                  <a:lnTo>
                    <a:pt x="0" y="169087"/>
                  </a:lnTo>
                  <a:lnTo>
                    <a:pt x="0" y="305892"/>
                  </a:lnTo>
                  <a:lnTo>
                    <a:pt x="166801" y="305892"/>
                  </a:lnTo>
                  <a:lnTo>
                    <a:pt x="166801" y="169087"/>
                  </a:lnTo>
                  <a:close/>
                </a:path>
                <a:path w="167004" h="644525">
                  <a:moveTo>
                    <a:pt x="166801" y="0"/>
                  </a:moveTo>
                  <a:lnTo>
                    <a:pt x="0" y="0"/>
                  </a:lnTo>
                  <a:lnTo>
                    <a:pt x="0" y="136791"/>
                  </a:lnTo>
                  <a:lnTo>
                    <a:pt x="166801" y="136791"/>
                  </a:lnTo>
                  <a:lnTo>
                    <a:pt x="166801" y="0"/>
                  </a:lnTo>
                  <a:close/>
                </a:path>
              </a:pathLst>
            </a:custGeom>
            <a:solidFill>
              <a:srgbClr val="2B739E"/>
            </a:solidFill>
          </p:spPr>
          <p:txBody>
            <a:bodyPr wrap="square" lIns="0" tIns="0" rIns="0" bIns="0" rtlCol="0"/>
            <a:lstStyle/>
            <a:p>
              <a:endParaRPr/>
            </a:p>
          </p:txBody>
        </p:sp>
        <p:sp>
          <p:nvSpPr>
            <p:cNvPr id="31" name="object 31"/>
            <p:cNvSpPr/>
            <p:nvPr/>
          </p:nvSpPr>
          <p:spPr>
            <a:xfrm>
              <a:off x="5484780" y="1661218"/>
              <a:ext cx="167005" cy="137160"/>
            </a:xfrm>
            <a:custGeom>
              <a:avLst/>
              <a:gdLst/>
              <a:ahLst/>
              <a:cxnLst/>
              <a:rect l="l" t="t" r="r" b="b"/>
              <a:pathLst>
                <a:path w="167004" h="137160">
                  <a:moveTo>
                    <a:pt x="166799" y="136799"/>
                  </a:moveTo>
                  <a:lnTo>
                    <a:pt x="0" y="136799"/>
                  </a:lnTo>
                  <a:lnTo>
                    <a:pt x="0" y="0"/>
                  </a:lnTo>
                  <a:lnTo>
                    <a:pt x="166799" y="0"/>
                  </a:lnTo>
                  <a:lnTo>
                    <a:pt x="166799" y="136799"/>
                  </a:lnTo>
                  <a:close/>
                </a:path>
              </a:pathLst>
            </a:custGeom>
            <a:solidFill>
              <a:srgbClr val="CCCCCC"/>
            </a:solidFill>
          </p:spPr>
          <p:txBody>
            <a:bodyPr wrap="square" lIns="0" tIns="0" rIns="0" bIns="0" rtlCol="0"/>
            <a:lstStyle/>
            <a:p>
              <a:endParaRPr/>
            </a:p>
          </p:txBody>
        </p:sp>
        <p:sp>
          <p:nvSpPr>
            <p:cNvPr id="32" name="object 32"/>
            <p:cNvSpPr/>
            <p:nvPr/>
          </p:nvSpPr>
          <p:spPr>
            <a:xfrm>
              <a:off x="5392232" y="1832017"/>
              <a:ext cx="46990" cy="137160"/>
            </a:xfrm>
            <a:custGeom>
              <a:avLst/>
              <a:gdLst/>
              <a:ahLst/>
              <a:cxnLst/>
              <a:rect l="l" t="t" r="r" b="b"/>
              <a:pathLst>
                <a:path w="46989" h="137160">
                  <a:moveTo>
                    <a:pt x="46499" y="136799"/>
                  </a:moveTo>
                  <a:lnTo>
                    <a:pt x="0" y="136799"/>
                  </a:lnTo>
                  <a:lnTo>
                    <a:pt x="0" y="0"/>
                  </a:lnTo>
                  <a:lnTo>
                    <a:pt x="46499" y="0"/>
                  </a:lnTo>
                  <a:lnTo>
                    <a:pt x="46499" y="136799"/>
                  </a:lnTo>
                  <a:close/>
                </a:path>
              </a:pathLst>
            </a:custGeom>
            <a:solidFill>
              <a:srgbClr val="2B739E"/>
            </a:solidFill>
          </p:spPr>
          <p:txBody>
            <a:bodyPr wrap="square" lIns="0" tIns="0" rIns="0" bIns="0" rtlCol="0"/>
            <a:lstStyle/>
            <a:p>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07774" y="0"/>
            <a:ext cx="9036685" cy="5144135"/>
            <a:chOff x="107774" y="0"/>
            <a:chExt cx="9036685" cy="5144135"/>
          </a:xfrm>
        </p:grpSpPr>
        <p:pic>
          <p:nvPicPr>
            <p:cNvPr id="3" name="object 3"/>
            <p:cNvPicPr/>
            <p:nvPr/>
          </p:nvPicPr>
          <p:blipFill>
            <a:blip r:embed="rId3" cstate="print"/>
            <a:stretch>
              <a:fillRect/>
            </a:stretch>
          </p:blipFill>
          <p:spPr>
            <a:xfrm>
              <a:off x="107774" y="0"/>
              <a:ext cx="9036224" cy="5143511"/>
            </a:xfrm>
            <a:prstGeom prst="rect">
              <a:avLst/>
            </a:prstGeom>
          </p:spPr>
        </p:pic>
        <p:pic>
          <p:nvPicPr>
            <p:cNvPr id="4" name="object 4"/>
            <p:cNvPicPr/>
            <p:nvPr/>
          </p:nvPicPr>
          <p:blipFill>
            <a:blip r:embed="rId4" cstate="print"/>
            <a:stretch>
              <a:fillRect/>
            </a:stretch>
          </p:blipFill>
          <p:spPr>
            <a:xfrm>
              <a:off x="5535206" y="810000"/>
              <a:ext cx="3343670" cy="2656498"/>
            </a:xfrm>
            <a:prstGeom prst="rect">
              <a:avLst/>
            </a:prstGeom>
          </p:spPr>
        </p:pic>
      </p:grpSp>
      <p:sp>
        <p:nvSpPr>
          <p:cNvPr id="5" name="object 5"/>
          <p:cNvSpPr txBox="1"/>
          <p:nvPr/>
        </p:nvSpPr>
        <p:spPr>
          <a:xfrm>
            <a:off x="530850" y="923258"/>
            <a:ext cx="3954145" cy="3240405"/>
          </a:xfrm>
          <a:prstGeom prst="rect">
            <a:avLst/>
          </a:prstGeom>
        </p:spPr>
        <p:txBody>
          <a:bodyPr vert="horz" wrap="square" lIns="0" tIns="12700" rIns="0" bIns="0" rtlCol="0">
            <a:spAutoFit/>
          </a:bodyPr>
          <a:lstStyle/>
          <a:p>
            <a:pPr marL="12700">
              <a:lnSpc>
                <a:spcPct val="100000"/>
              </a:lnSpc>
              <a:spcBef>
                <a:spcPts val="100"/>
              </a:spcBef>
            </a:pPr>
            <a:r>
              <a:rPr sz="1300" b="0" spc="-10" dirty="0">
                <a:latin typeface="Inter Medium"/>
                <a:cs typeface="Inter Medium"/>
              </a:rPr>
              <a:t>Understanding</a:t>
            </a:r>
            <a:r>
              <a:rPr sz="1300" b="0" spc="-35" dirty="0">
                <a:latin typeface="Inter Medium"/>
                <a:cs typeface="Inter Medium"/>
              </a:rPr>
              <a:t> </a:t>
            </a:r>
            <a:r>
              <a:rPr sz="1300" b="0" dirty="0">
                <a:latin typeface="Inter Medium"/>
                <a:cs typeface="Inter Medium"/>
              </a:rPr>
              <a:t>research</a:t>
            </a:r>
            <a:r>
              <a:rPr sz="1300" b="0" spc="-20" dirty="0">
                <a:latin typeface="Inter Medium"/>
                <a:cs typeface="Inter Medium"/>
              </a:rPr>
              <a:t> </a:t>
            </a:r>
            <a:r>
              <a:rPr sz="1300" b="0" spc="-10" dirty="0">
                <a:latin typeface="Inter Medium"/>
                <a:cs typeface="Inter Medium"/>
              </a:rPr>
              <a:t>questions</a:t>
            </a:r>
            <a:endParaRPr sz="1300" dirty="0">
              <a:latin typeface="Inter Medium"/>
              <a:cs typeface="Inter Medium"/>
            </a:endParaRPr>
          </a:p>
          <a:p>
            <a:pPr>
              <a:lnSpc>
                <a:spcPct val="100000"/>
              </a:lnSpc>
              <a:spcBef>
                <a:spcPts val="1475"/>
              </a:spcBef>
            </a:pPr>
            <a:endParaRPr sz="1300" dirty="0">
              <a:latin typeface="Inter Medium"/>
              <a:cs typeface="Inter Medium"/>
            </a:endParaRPr>
          </a:p>
          <a:p>
            <a:pPr marL="390525" marR="474345" indent="-359410">
              <a:lnSpc>
                <a:spcPct val="114999"/>
              </a:lnSpc>
              <a:buAutoNum type="arabicPeriod"/>
              <a:tabLst>
                <a:tab pos="390525" algn="l"/>
              </a:tabLst>
            </a:pPr>
            <a:r>
              <a:rPr sz="1500" b="1" dirty="0">
                <a:latin typeface="Archivo Narrow"/>
                <a:cs typeface="Archivo Narrow"/>
              </a:rPr>
              <a:t>Can</a:t>
            </a:r>
            <a:r>
              <a:rPr sz="1500" b="1" spc="-20" dirty="0">
                <a:latin typeface="Archivo Narrow"/>
                <a:cs typeface="Archivo Narrow"/>
              </a:rPr>
              <a:t> </a:t>
            </a:r>
            <a:r>
              <a:rPr sz="1500" b="1" dirty="0">
                <a:latin typeface="Archivo Narrow"/>
                <a:cs typeface="Archivo Narrow"/>
              </a:rPr>
              <a:t>companies</a:t>
            </a:r>
            <a:r>
              <a:rPr sz="1500" b="1" spc="-15" dirty="0">
                <a:latin typeface="Archivo Narrow"/>
                <a:cs typeface="Archivo Narrow"/>
              </a:rPr>
              <a:t> </a:t>
            </a:r>
            <a:r>
              <a:rPr sz="1500" b="1" dirty="0">
                <a:latin typeface="Archivo Narrow"/>
                <a:cs typeface="Archivo Narrow"/>
              </a:rPr>
              <a:t>use</a:t>
            </a:r>
            <a:r>
              <a:rPr sz="1500" b="1" spc="-15" dirty="0">
                <a:latin typeface="Archivo Narrow"/>
                <a:cs typeface="Archivo Narrow"/>
              </a:rPr>
              <a:t> </a:t>
            </a:r>
            <a:r>
              <a:rPr sz="1500" b="1" dirty="0">
                <a:latin typeface="Archivo Narrow"/>
                <a:cs typeface="Archivo Narrow"/>
              </a:rPr>
              <a:t>beneﬁt</a:t>
            </a:r>
            <a:r>
              <a:rPr sz="1500" b="1" spc="-15" dirty="0">
                <a:latin typeface="Archivo Narrow"/>
                <a:cs typeface="Archivo Narrow"/>
              </a:rPr>
              <a:t> </a:t>
            </a:r>
            <a:r>
              <a:rPr sz="1500" b="1" dirty="0">
                <a:latin typeface="Archivo Narrow"/>
                <a:cs typeface="Archivo Narrow"/>
              </a:rPr>
              <a:t>plans</a:t>
            </a:r>
            <a:r>
              <a:rPr sz="1500" b="1" spc="-20" dirty="0">
                <a:latin typeface="Archivo Narrow"/>
                <a:cs typeface="Archivo Narrow"/>
              </a:rPr>
              <a:t> </a:t>
            </a:r>
            <a:r>
              <a:rPr sz="1500" b="1" dirty="0">
                <a:latin typeface="Archivo Narrow"/>
                <a:cs typeface="Archivo Narrow"/>
              </a:rPr>
              <a:t>to</a:t>
            </a:r>
            <a:r>
              <a:rPr sz="1500" b="1" spc="-15" dirty="0">
                <a:latin typeface="Archivo Narrow"/>
                <a:cs typeface="Archivo Narrow"/>
              </a:rPr>
              <a:t> </a:t>
            </a:r>
            <a:r>
              <a:rPr sz="1500" b="1" spc="-10" dirty="0">
                <a:latin typeface="Archivo Narrow"/>
                <a:cs typeface="Archivo Narrow"/>
              </a:rPr>
              <a:t>build </a:t>
            </a:r>
            <a:r>
              <a:rPr sz="1500" b="1" dirty="0">
                <a:solidFill>
                  <a:srgbClr val="E3120B"/>
                </a:solidFill>
                <a:latin typeface="Archivo Narrow"/>
                <a:cs typeface="Archivo Narrow"/>
              </a:rPr>
              <a:t>competitive</a:t>
            </a:r>
            <a:r>
              <a:rPr sz="1500" b="1" spc="-70" dirty="0">
                <a:solidFill>
                  <a:srgbClr val="E3120B"/>
                </a:solidFill>
                <a:latin typeface="Archivo Narrow"/>
                <a:cs typeface="Archivo Narrow"/>
              </a:rPr>
              <a:t> </a:t>
            </a:r>
            <a:r>
              <a:rPr sz="1500" b="1" spc="-10" dirty="0">
                <a:solidFill>
                  <a:srgbClr val="E3120B"/>
                </a:solidFill>
                <a:latin typeface="Archivo Narrow"/>
                <a:cs typeface="Archivo Narrow"/>
              </a:rPr>
              <a:t>advantage</a:t>
            </a:r>
            <a:r>
              <a:rPr sz="1500" b="1" spc="-10" dirty="0">
                <a:latin typeface="Archivo Narrow"/>
                <a:cs typeface="Archivo Narrow"/>
              </a:rPr>
              <a:t>?</a:t>
            </a:r>
            <a:endParaRPr sz="1500" dirty="0">
              <a:latin typeface="Archivo Narrow"/>
              <a:cs typeface="Archivo Narrow"/>
            </a:endParaRPr>
          </a:p>
          <a:p>
            <a:pPr>
              <a:lnSpc>
                <a:spcPct val="100000"/>
              </a:lnSpc>
              <a:buFont typeface="Archivo Narrow"/>
              <a:buAutoNum type="arabicPeriod"/>
            </a:pPr>
            <a:endParaRPr sz="1500" dirty="0">
              <a:latin typeface="Archivo Narrow"/>
              <a:cs typeface="Archivo Narrow"/>
            </a:endParaRPr>
          </a:p>
          <a:p>
            <a:pPr>
              <a:lnSpc>
                <a:spcPct val="100000"/>
              </a:lnSpc>
              <a:spcBef>
                <a:spcPts val="80"/>
              </a:spcBef>
              <a:buFont typeface="Archivo Narrow"/>
              <a:buAutoNum type="arabicPeriod"/>
            </a:pPr>
            <a:endParaRPr sz="1500" dirty="0">
              <a:latin typeface="Archivo Narrow"/>
              <a:cs typeface="Archivo Narrow"/>
            </a:endParaRPr>
          </a:p>
          <a:p>
            <a:pPr marL="390525" marR="255904" indent="-359410">
              <a:lnSpc>
                <a:spcPct val="114999"/>
              </a:lnSpc>
              <a:buAutoNum type="arabicPeriod"/>
              <a:tabLst>
                <a:tab pos="390525" algn="l"/>
              </a:tabLst>
            </a:pPr>
            <a:r>
              <a:rPr sz="1500" b="1" dirty="0">
                <a:latin typeface="Archivo Narrow"/>
                <a:cs typeface="Archivo Narrow"/>
              </a:rPr>
              <a:t>Is</a:t>
            </a:r>
            <a:r>
              <a:rPr sz="1500" b="1" spc="-15" dirty="0">
                <a:latin typeface="Archivo Narrow"/>
                <a:cs typeface="Archivo Narrow"/>
              </a:rPr>
              <a:t> </a:t>
            </a:r>
            <a:r>
              <a:rPr sz="1500" b="1" dirty="0">
                <a:latin typeface="Archivo Narrow"/>
                <a:cs typeface="Archivo Narrow"/>
              </a:rPr>
              <a:t>beneﬁt</a:t>
            </a:r>
            <a:r>
              <a:rPr sz="1500" b="1" spc="-15" dirty="0">
                <a:latin typeface="Archivo Narrow"/>
                <a:cs typeface="Archivo Narrow"/>
              </a:rPr>
              <a:t> </a:t>
            </a:r>
            <a:r>
              <a:rPr sz="1500" b="1" dirty="0">
                <a:latin typeface="Archivo Narrow"/>
                <a:cs typeface="Archivo Narrow"/>
              </a:rPr>
              <a:t>provision</a:t>
            </a:r>
            <a:r>
              <a:rPr sz="1500" b="1" spc="-15" dirty="0">
                <a:latin typeface="Archivo Narrow"/>
                <a:cs typeface="Archivo Narrow"/>
              </a:rPr>
              <a:t> </a:t>
            </a:r>
            <a:r>
              <a:rPr sz="1500" b="1" dirty="0">
                <a:solidFill>
                  <a:srgbClr val="E3120B"/>
                </a:solidFill>
                <a:latin typeface="Archivo Narrow"/>
                <a:cs typeface="Archivo Narrow"/>
              </a:rPr>
              <a:t>evolving</a:t>
            </a:r>
            <a:r>
              <a:rPr sz="1500" b="1" spc="-10" dirty="0">
                <a:solidFill>
                  <a:srgbClr val="E3120B"/>
                </a:solidFill>
                <a:latin typeface="Archivo Narrow"/>
                <a:cs typeface="Archivo Narrow"/>
              </a:rPr>
              <a:t> </a:t>
            </a:r>
            <a:r>
              <a:rPr sz="1500" b="1" dirty="0">
                <a:latin typeface="Archivo Narrow"/>
                <a:cs typeface="Archivo Narrow"/>
              </a:rPr>
              <a:t>to</a:t>
            </a:r>
            <a:r>
              <a:rPr sz="1500" b="1" spc="-15" dirty="0">
                <a:latin typeface="Archivo Narrow"/>
                <a:cs typeface="Archivo Narrow"/>
              </a:rPr>
              <a:t> </a:t>
            </a:r>
            <a:r>
              <a:rPr sz="1500" b="1" dirty="0">
                <a:latin typeface="Archivo Narrow"/>
                <a:cs typeface="Archivo Narrow"/>
              </a:rPr>
              <a:t>meet</a:t>
            </a:r>
            <a:r>
              <a:rPr sz="1500" b="1" spc="-15" dirty="0">
                <a:latin typeface="Archivo Narrow"/>
                <a:cs typeface="Archivo Narrow"/>
              </a:rPr>
              <a:t> </a:t>
            </a:r>
            <a:r>
              <a:rPr sz="1500" b="1" spc="-10" dirty="0">
                <a:latin typeface="Archivo Narrow"/>
                <a:cs typeface="Archivo Narrow"/>
              </a:rPr>
              <a:t>diverse </a:t>
            </a:r>
            <a:r>
              <a:rPr sz="1500" b="1" dirty="0">
                <a:latin typeface="Archivo Narrow"/>
                <a:cs typeface="Archivo Narrow"/>
              </a:rPr>
              <a:t>needs</a:t>
            </a:r>
            <a:r>
              <a:rPr sz="1500" b="1" spc="-35" dirty="0">
                <a:latin typeface="Archivo Narrow"/>
                <a:cs typeface="Archivo Narrow"/>
              </a:rPr>
              <a:t> </a:t>
            </a:r>
            <a:r>
              <a:rPr sz="1500" b="1" dirty="0">
                <a:latin typeface="Archivo Narrow"/>
                <a:cs typeface="Archivo Narrow"/>
              </a:rPr>
              <a:t>across</a:t>
            </a:r>
            <a:r>
              <a:rPr sz="1500" b="1" spc="-30" dirty="0">
                <a:latin typeface="Archivo Narrow"/>
                <a:cs typeface="Archivo Narrow"/>
              </a:rPr>
              <a:t> </a:t>
            </a:r>
            <a:r>
              <a:rPr sz="1500" b="1" dirty="0">
                <a:latin typeface="Archivo Narrow"/>
                <a:cs typeface="Archivo Narrow"/>
              </a:rPr>
              <a:t>the</a:t>
            </a:r>
            <a:r>
              <a:rPr sz="1500" b="1" spc="-30" dirty="0">
                <a:latin typeface="Archivo Narrow"/>
                <a:cs typeface="Archivo Narrow"/>
              </a:rPr>
              <a:t> </a:t>
            </a:r>
            <a:r>
              <a:rPr sz="1500" b="1" spc="-10" dirty="0">
                <a:latin typeface="Archivo Narrow"/>
                <a:cs typeface="Archivo Narrow"/>
              </a:rPr>
              <a:t>workforce?</a:t>
            </a:r>
            <a:endParaRPr sz="1500" dirty="0">
              <a:latin typeface="Archivo Narrow"/>
              <a:cs typeface="Archivo Narrow"/>
            </a:endParaRPr>
          </a:p>
          <a:p>
            <a:pPr>
              <a:lnSpc>
                <a:spcPct val="100000"/>
              </a:lnSpc>
              <a:buFont typeface="Archivo Narrow"/>
              <a:buAutoNum type="arabicPeriod"/>
            </a:pPr>
            <a:endParaRPr sz="1500" dirty="0">
              <a:latin typeface="Archivo Narrow"/>
              <a:cs typeface="Archivo Narrow"/>
            </a:endParaRPr>
          </a:p>
          <a:p>
            <a:pPr>
              <a:lnSpc>
                <a:spcPct val="100000"/>
              </a:lnSpc>
              <a:spcBef>
                <a:spcPts val="80"/>
              </a:spcBef>
              <a:buFont typeface="Archivo Narrow"/>
              <a:buAutoNum type="arabicPeriod"/>
            </a:pPr>
            <a:endParaRPr sz="1500" dirty="0">
              <a:latin typeface="Archivo Narrow"/>
              <a:cs typeface="Archivo Narrow"/>
            </a:endParaRPr>
          </a:p>
          <a:p>
            <a:pPr marL="390525" marR="5080" indent="-359410">
              <a:lnSpc>
                <a:spcPct val="114999"/>
              </a:lnSpc>
              <a:buAutoNum type="arabicPeriod"/>
              <a:tabLst>
                <a:tab pos="390525" algn="l"/>
              </a:tabLst>
            </a:pPr>
            <a:r>
              <a:rPr sz="1500" b="1" dirty="0">
                <a:latin typeface="Archivo Narrow"/>
                <a:cs typeface="Archivo Narrow"/>
              </a:rPr>
              <a:t>How</a:t>
            </a:r>
            <a:r>
              <a:rPr sz="1500" b="1" spc="-15" dirty="0">
                <a:latin typeface="Archivo Narrow"/>
                <a:cs typeface="Archivo Narrow"/>
              </a:rPr>
              <a:t> </a:t>
            </a:r>
            <a:r>
              <a:rPr sz="1500" b="1" dirty="0">
                <a:latin typeface="Archivo Narrow"/>
                <a:cs typeface="Archivo Narrow"/>
              </a:rPr>
              <a:t>can</a:t>
            </a:r>
            <a:r>
              <a:rPr sz="1500" b="1" spc="-10" dirty="0">
                <a:latin typeface="Archivo Narrow"/>
                <a:cs typeface="Archivo Narrow"/>
              </a:rPr>
              <a:t> </a:t>
            </a:r>
            <a:r>
              <a:rPr sz="1500" b="1" dirty="0">
                <a:latin typeface="Archivo Narrow"/>
                <a:cs typeface="Archivo Narrow"/>
              </a:rPr>
              <a:t>organizations</a:t>
            </a:r>
            <a:r>
              <a:rPr sz="1500" b="1" spc="-15" dirty="0">
                <a:latin typeface="Archivo Narrow"/>
                <a:cs typeface="Archivo Narrow"/>
              </a:rPr>
              <a:t> </a:t>
            </a:r>
            <a:r>
              <a:rPr sz="1500" b="1" dirty="0">
                <a:latin typeface="Archivo Narrow"/>
                <a:cs typeface="Archivo Narrow"/>
              </a:rPr>
              <a:t>improve</a:t>
            </a:r>
            <a:r>
              <a:rPr sz="1500" b="1" spc="-10" dirty="0">
                <a:latin typeface="Archivo Narrow"/>
                <a:cs typeface="Archivo Narrow"/>
              </a:rPr>
              <a:t> </a:t>
            </a:r>
            <a:r>
              <a:rPr sz="1500" b="1" spc="-10" dirty="0">
                <a:solidFill>
                  <a:srgbClr val="E3120B"/>
                </a:solidFill>
                <a:latin typeface="Archivo Narrow"/>
                <a:cs typeface="Archivo Narrow"/>
              </a:rPr>
              <a:t>communication </a:t>
            </a:r>
            <a:r>
              <a:rPr sz="1500" b="1" dirty="0">
                <a:latin typeface="Archivo Narrow"/>
                <a:cs typeface="Archivo Narrow"/>
              </a:rPr>
              <a:t>and</a:t>
            </a:r>
            <a:r>
              <a:rPr sz="1500" b="1" spc="-20" dirty="0">
                <a:latin typeface="Archivo Narrow"/>
                <a:cs typeface="Archivo Narrow"/>
              </a:rPr>
              <a:t> </a:t>
            </a:r>
            <a:r>
              <a:rPr sz="1500" b="1" dirty="0">
                <a:solidFill>
                  <a:srgbClr val="E3120B"/>
                </a:solidFill>
                <a:latin typeface="Archivo Narrow"/>
                <a:cs typeface="Archivo Narrow"/>
              </a:rPr>
              <a:t>implementation</a:t>
            </a:r>
            <a:r>
              <a:rPr sz="1500" b="1" spc="-15" dirty="0">
                <a:solidFill>
                  <a:srgbClr val="E3120B"/>
                </a:solidFill>
                <a:latin typeface="Archivo Narrow"/>
                <a:cs typeface="Archivo Narrow"/>
              </a:rPr>
              <a:t> </a:t>
            </a:r>
            <a:r>
              <a:rPr sz="1500" b="1" dirty="0">
                <a:latin typeface="Archivo Narrow"/>
                <a:cs typeface="Archivo Narrow"/>
              </a:rPr>
              <a:t>when</a:t>
            </a:r>
            <a:r>
              <a:rPr sz="1500" b="1" spc="-20" dirty="0">
                <a:latin typeface="Archivo Narrow"/>
                <a:cs typeface="Archivo Narrow"/>
              </a:rPr>
              <a:t> </a:t>
            </a:r>
            <a:r>
              <a:rPr sz="1500" b="1" dirty="0">
                <a:latin typeface="Archivo Narrow"/>
                <a:cs typeface="Archivo Narrow"/>
              </a:rPr>
              <a:t>it</a:t>
            </a:r>
            <a:r>
              <a:rPr sz="1500" b="1" spc="-15" dirty="0">
                <a:latin typeface="Archivo Narrow"/>
                <a:cs typeface="Archivo Narrow"/>
              </a:rPr>
              <a:t> </a:t>
            </a:r>
            <a:r>
              <a:rPr sz="1500" b="1" dirty="0">
                <a:latin typeface="Archivo Narrow"/>
                <a:cs typeface="Archivo Narrow"/>
              </a:rPr>
              <a:t>comes</a:t>
            </a:r>
            <a:r>
              <a:rPr sz="1500" b="1" spc="-20" dirty="0">
                <a:latin typeface="Archivo Narrow"/>
                <a:cs typeface="Archivo Narrow"/>
              </a:rPr>
              <a:t> </a:t>
            </a:r>
            <a:r>
              <a:rPr sz="1500" b="1" dirty="0">
                <a:latin typeface="Archivo Narrow"/>
                <a:cs typeface="Archivo Narrow"/>
              </a:rPr>
              <a:t>to</a:t>
            </a:r>
            <a:r>
              <a:rPr sz="1500" b="1" spc="-15" dirty="0">
                <a:latin typeface="Archivo Narrow"/>
                <a:cs typeface="Archivo Narrow"/>
              </a:rPr>
              <a:t> </a:t>
            </a:r>
            <a:r>
              <a:rPr sz="1500" b="1" spc="-10" dirty="0">
                <a:latin typeface="Archivo Narrow"/>
                <a:cs typeface="Archivo Narrow"/>
              </a:rPr>
              <a:t>beneﬁts?</a:t>
            </a:r>
            <a:endParaRPr sz="1500" dirty="0">
              <a:latin typeface="Archivo Narrow"/>
              <a:cs typeface="Archivo Narrow"/>
            </a:endParaRPr>
          </a:p>
        </p:txBody>
      </p:sp>
      <p:sp>
        <p:nvSpPr>
          <p:cNvPr id="6" name="object 6"/>
          <p:cNvSpPr txBox="1">
            <a:spLocks noGrp="1"/>
          </p:cNvSpPr>
          <p:nvPr>
            <p:ph type="title"/>
          </p:nvPr>
        </p:nvSpPr>
        <p:spPr>
          <a:prstGeom prst="rect">
            <a:avLst/>
          </a:prstGeom>
        </p:spPr>
        <p:txBody>
          <a:bodyPr vert="horz" wrap="square" lIns="0" tIns="12700" rIns="0" bIns="0" rtlCol="0">
            <a:spAutoFit/>
          </a:bodyPr>
          <a:lstStyle/>
          <a:p>
            <a:pPr marL="22225">
              <a:lnSpc>
                <a:spcPct val="100000"/>
              </a:lnSpc>
              <a:spcBef>
                <a:spcPts val="100"/>
              </a:spcBef>
            </a:pPr>
            <a:r>
              <a:rPr sz="2600" dirty="0">
                <a:solidFill>
                  <a:srgbClr val="000000"/>
                </a:solidFill>
              </a:rPr>
              <a:t>Getting</a:t>
            </a:r>
            <a:r>
              <a:rPr sz="2600" spc="-85" dirty="0">
                <a:solidFill>
                  <a:srgbClr val="000000"/>
                </a:solidFill>
              </a:rPr>
              <a:t> </a:t>
            </a:r>
            <a:r>
              <a:rPr sz="2600" spc="-10" dirty="0">
                <a:solidFill>
                  <a:srgbClr val="000000"/>
                </a:solidFill>
              </a:rPr>
              <a:t>started…</a:t>
            </a:r>
            <a:endParaRPr sz="2600"/>
          </a:p>
        </p:txBody>
      </p:sp>
      <p:pic>
        <p:nvPicPr>
          <p:cNvPr id="7" name="object 7"/>
          <p:cNvPicPr/>
          <p:nvPr/>
        </p:nvPicPr>
        <p:blipFill>
          <a:blip r:embed="rId5" cstate="print"/>
          <a:stretch>
            <a:fillRect/>
          </a:stretch>
        </p:blipFill>
        <p:spPr>
          <a:xfrm>
            <a:off x="8397232" y="4550624"/>
            <a:ext cx="746767" cy="3770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5143500"/>
          </a:xfrm>
          <a:custGeom>
            <a:avLst/>
            <a:gdLst/>
            <a:ahLst/>
            <a:cxnLst/>
            <a:rect l="l" t="t" r="r" b="b"/>
            <a:pathLst>
              <a:path w="9144000" h="5143500">
                <a:moveTo>
                  <a:pt x="9143981" y="5143489"/>
                </a:moveTo>
                <a:lnTo>
                  <a:pt x="0" y="5143489"/>
                </a:lnTo>
                <a:lnTo>
                  <a:pt x="0" y="0"/>
                </a:lnTo>
                <a:lnTo>
                  <a:pt x="9143981" y="0"/>
                </a:lnTo>
                <a:lnTo>
                  <a:pt x="9143981" y="5143489"/>
                </a:lnTo>
                <a:close/>
              </a:path>
            </a:pathLst>
          </a:custGeom>
          <a:solidFill>
            <a:srgbClr val="F3F3F3"/>
          </a:solidFill>
        </p:spPr>
        <p:txBody>
          <a:bodyPr wrap="square" lIns="0" tIns="0" rIns="0" bIns="0" rtlCol="0"/>
          <a:lstStyle/>
          <a:p>
            <a:endParaRPr/>
          </a:p>
        </p:txBody>
      </p:sp>
      <p:sp>
        <p:nvSpPr>
          <p:cNvPr id="3" name="object 3"/>
          <p:cNvSpPr txBox="1">
            <a:spLocks noGrp="1"/>
          </p:cNvSpPr>
          <p:nvPr>
            <p:ph type="title"/>
          </p:nvPr>
        </p:nvSpPr>
        <p:spPr>
          <a:xfrm>
            <a:off x="232699" y="433751"/>
            <a:ext cx="6825615" cy="406400"/>
          </a:xfrm>
          <a:prstGeom prst="rect">
            <a:avLst/>
          </a:prstGeom>
        </p:spPr>
        <p:txBody>
          <a:bodyPr vert="horz" wrap="square" lIns="0" tIns="12700" rIns="0" bIns="0" rtlCol="0">
            <a:spAutoFit/>
          </a:bodyPr>
          <a:lstStyle/>
          <a:p>
            <a:pPr marL="12700">
              <a:lnSpc>
                <a:spcPct val="100000"/>
              </a:lnSpc>
              <a:spcBef>
                <a:spcPts val="100"/>
              </a:spcBef>
            </a:pPr>
            <a:r>
              <a:rPr spc="-10" dirty="0"/>
              <a:t>Implementation</a:t>
            </a:r>
            <a:r>
              <a:rPr spc="-25" dirty="0"/>
              <a:t> </a:t>
            </a:r>
            <a:r>
              <a:rPr dirty="0"/>
              <a:t>of</a:t>
            </a:r>
            <a:r>
              <a:rPr spc="-20" dirty="0"/>
              <a:t> </a:t>
            </a:r>
            <a:r>
              <a:rPr dirty="0"/>
              <a:t>retirement</a:t>
            </a:r>
            <a:r>
              <a:rPr spc="-25" dirty="0"/>
              <a:t> </a:t>
            </a:r>
            <a:r>
              <a:rPr dirty="0"/>
              <a:t>beneﬁts</a:t>
            </a:r>
            <a:r>
              <a:rPr spc="-20" dirty="0"/>
              <a:t> </a:t>
            </a:r>
            <a:r>
              <a:rPr dirty="0"/>
              <a:t>can</a:t>
            </a:r>
            <a:r>
              <a:rPr spc="-20" dirty="0"/>
              <a:t> </a:t>
            </a:r>
            <a:r>
              <a:rPr dirty="0"/>
              <a:t>be</a:t>
            </a:r>
            <a:r>
              <a:rPr spc="-25" dirty="0"/>
              <a:t> </a:t>
            </a:r>
            <a:r>
              <a:rPr spc="-10" dirty="0"/>
              <a:t>improved</a:t>
            </a:r>
          </a:p>
        </p:txBody>
      </p:sp>
      <p:sp>
        <p:nvSpPr>
          <p:cNvPr id="4" name="object 4"/>
          <p:cNvSpPr/>
          <p:nvPr/>
        </p:nvSpPr>
        <p:spPr>
          <a:xfrm>
            <a:off x="6395974" y="81224"/>
            <a:ext cx="2748280" cy="223520"/>
          </a:xfrm>
          <a:custGeom>
            <a:avLst/>
            <a:gdLst/>
            <a:ahLst/>
            <a:cxnLst/>
            <a:rect l="l" t="t" r="r" b="b"/>
            <a:pathLst>
              <a:path w="2748279" h="223520">
                <a:moveTo>
                  <a:pt x="2747988" y="223199"/>
                </a:moveTo>
                <a:lnTo>
                  <a:pt x="0" y="223199"/>
                </a:lnTo>
                <a:lnTo>
                  <a:pt x="0" y="0"/>
                </a:lnTo>
                <a:lnTo>
                  <a:pt x="2747988" y="0"/>
                </a:lnTo>
                <a:lnTo>
                  <a:pt x="2747988" y="223199"/>
                </a:lnTo>
                <a:close/>
              </a:path>
            </a:pathLst>
          </a:custGeom>
          <a:solidFill>
            <a:srgbClr val="F9CF53"/>
          </a:solidFill>
        </p:spPr>
        <p:txBody>
          <a:bodyPr wrap="square" lIns="0" tIns="0" rIns="0" bIns="0" rtlCol="0"/>
          <a:lstStyle/>
          <a:p>
            <a:endParaRPr/>
          </a:p>
        </p:txBody>
      </p:sp>
      <p:sp>
        <p:nvSpPr>
          <p:cNvPr id="5" name="object 5"/>
          <p:cNvSpPr txBox="1"/>
          <p:nvPr/>
        </p:nvSpPr>
        <p:spPr>
          <a:xfrm>
            <a:off x="6758011" y="83541"/>
            <a:ext cx="2024380" cy="197490"/>
          </a:xfrm>
          <a:prstGeom prst="rect">
            <a:avLst/>
          </a:prstGeom>
        </p:spPr>
        <p:txBody>
          <a:bodyPr vert="horz" wrap="square" lIns="0" tIns="12700" rIns="0" bIns="0" rtlCol="0">
            <a:spAutoFit/>
          </a:bodyPr>
          <a:lstStyle/>
          <a:p>
            <a:pPr marL="12700">
              <a:lnSpc>
                <a:spcPct val="100000"/>
              </a:lnSpc>
              <a:spcBef>
                <a:spcPts val="100"/>
              </a:spcBef>
            </a:pPr>
            <a:r>
              <a:rPr sz="1200" b="1" spc="-75" dirty="0">
                <a:solidFill>
                  <a:srgbClr val="FFFFFF"/>
                </a:solidFill>
                <a:latin typeface="Inter" panose="02000503000000020004" pitchFamily="2" charset="0"/>
                <a:ea typeface="Inter" panose="02000503000000020004" pitchFamily="2" charset="0"/>
                <a:cs typeface="Tahoma"/>
              </a:rPr>
              <a:t>Retirement</a:t>
            </a:r>
            <a:r>
              <a:rPr sz="1200" b="1" spc="-60" dirty="0">
                <a:solidFill>
                  <a:srgbClr val="FFFFFF"/>
                </a:solidFill>
                <a:latin typeface="Inter" panose="02000503000000020004" pitchFamily="2" charset="0"/>
                <a:ea typeface="Inter" panose="02000503000000020004" pitchFamily="2" charset="0"/>
                <a:cs typeface="Tahoma"/>
              </a:rPr>
              <a:t> </a:t>
            </a:r>
            <a:r>
              <a:rPr sz="1200" b="1" spc="-85" dirty="0">
                <a:solidFill>
                  <a:srgbClr val="FFFFFF"/>
                </a:solidFill>
                <a:latin typeface="Inter" panose="02000503000000020004" pitchFamily="2" charset="0"/>
                <a:ea typeface="Inter" panose="02000503000000020004" pitchFamily="2" charset="0"/>
                <a:cs typeface="Tahoma"/>
              </a:rPr>
              <a:t>beneﬁts</a:t>
            </a:r>
            <a:r>
              <a:rPr sz="1200" b="1" spc="-55" dirty="0">
                <a:solidFill>
                  <a:srgbClr val="FFFFFF"/>
                </a:solidFill>
                <a:latin typeface="Inter" panose="02000503000000020004" pitchFamily="2" charset="0"/>
                <a:ea typeface="Inter" panose="02000503000000020004" pitchFamily="2" charset="0"/>
                <a:cs typeface="Tahoma"/>
              </a:rPr>
              <a:t> </a:t>
            </a:r>
            <a:r>
              <a:rPr sz="1200" b="1" spc="-60" dirty="0">
                <a:solidFill>
                  <a:srgbClr val="FFFFFF"/>
                </a:solidFill>
                <a:latin typeface="Inter" panose="02000503000000020004" pitchFamily="2" charset="0"/>
                <a:ea typeface="Inter" panose="02000503000000020004" pitchFamily="2" charset="0"/>
                <a:cs typeface="Tahoma"/>
              </a:rPr>
              <a:t>spotlight</a:t>
            </a:r>
            <a:endParaRPr sz="1200" dirty="0">
              <a:latin typeface="Inter" panose="02000503000000020004" pitchFamily="2" charset="0"/>
              <a:ea typeface="Inter" panose="02000503000000020004" pitchFamily="2" charset="0"/>
              <a:cs typeface="Tahoma"/>
            </a:endParaRPr>
          </a:p>
        </p:txBody>
      </p:sp>
      <p:sp>
        <p:nvSpPr>
          <p:cNvPr id="6" name="object 6"/>
          <p:cNvSpPr/>
          <p:nvPr/>
        </p:nvSpPr>
        <p:spPr>
          <a:xfrm>
            <a:off x="3078887" y="1023570"/>
            <a:ext cx="4445" cy="3891279"/>
          </a:xfrm>
          <a:custGeom>
            <a:avLst/>
            <a:gdLst/>
            <a:ahLst/>
            <a:cxnLst/>
            <a:rect l="l" t="t" r="r" b="b"/>
            <a:pathLst>
              <a:path w="4444" h="3891279">
                <a:moveTo>
                  <a:pt x="4199" y="0"/>
                </a:moveTo>
                <a:lnTo>
                  <a:pt x="0" y="3891284"/>
                </a:lnTo>
              </a:path>
            </a:pathLst>
          </a:custGeom>
          <a:ln w="9524">
            <a:solidFill>
              <a:srgbClr val="2D45B8"/>
            </a:solidFill>
          </a:ln>
        </p:spPr>
        <p:txBody>
          <a:bodyPr wrap="square" lIns="0" tIns="0" rIns="0" bIns="0" rtlCol="0"/>
          <a:lstStyle/>
          <a:p>
            <a:endParaRPr/>
          </a:p>
        </p:txBody>
      </p:sp>
      <p:sp>
        <p:nvSpPr>
          <p:cNvPr id="7" name="object 7"/>
          <p:cNvSpPr/>
          <p:nvPr/>
        </p:nvSpPr>
        <p:spPr>
          <a:xfrm>
            <a:off x="6146300" y="1023570"/>
            <a:ext cx="0" cy="3891279"/>
          </a:xfrm>
          <a:custGeom>
            <a:avLst/>
            <a:gdLst/>
            <a:ahLst/>
            <a:cxnLst/>
            <a:rect l="l" t="t" r="r" b="b"/>
            <a:pathLst>
              <a:path h="3891279">
                <a:moveTo>
                  <a:pt x="0" y="0"/>
                </a:moveTo>
                <a:lnTo>
                  <a:pt x="0" y="3891284"/>
                </a:lnTo>
              </a:path>
            </a:pathLst>
          </a:custGeom>
          <a:ln w="9524">
            <a:solidFill>
              <a:srgbClr val="2D45B8"/>
            </a:solidFill>
          </a:ln>
        </p:spPr>
        <p:txBody>
          <a:bodyPr wrap="square" lIns="0" tIns="0" rIns="0" bIns="0" rtlCol="0"/>
          <a:lstStyle/>
          <a:p>
            <a:endParaRPr/>
          </a:p>
        </p:txBody>
      </p:sp>
      <p:sp>
        <p:nvSpPr>
          <p:cNvPr id="8" name="object 8"/>
          <p:cNvSpPr txBox="1"/>
          <p:nvPr/>
        </p:nvSpPr>
        <p:spPr>
          <a:xfrm>
            <a:off x="159674" y="1036333"/>
            <a:ext cx="2748280" cy="199413"/>
          </a:xfrm>
          <a:prstGeom prst="rect">
            <a:avLst/>
          </a:prstGeom>
          <a:solidFill>
            <a:srgbClr val="F9D050"/>
          </a:solidFill>
        </p:spPr>
        <p:txBody>
          <a:bodyPr vert="horz" wrap="square" lIns="0" tIns="14604" rIns="0" bIns="0" rtlCol="0">
            <a:spAutoFit/>
          </a:bodyPr>
          <a:lstStyle/>
          <a:p>
            <a:pPr marL="866140">
              <a:lnSpc>
                <a:spcPct val="100000"/>
              </a:lnSpc>
              <a:spcBef>
                <a:spcPts val="114"/>
              </a:spcBef>
            </a:pPr>
            <a:r>
              <a:rPr sz="1200" b="1" spc="-10" dirty="0">
                <a:latin typeface="Inter" panose="02000503000000020004" pitchFamily="2" charset="0"/>
                <a:ea typeface="Inter" panose="02000503000000020004" pitchFamily="2" charset="0"/>
                <a:cs typeface="Tahoma"/>
              </a:rPr>
              <a:t>Manufacturing</a:t>
            </a:r>
            <a:endParaRPr sz="1200" dirty="0">
              <a:latin typeface="Inter" panose="02000503000000020004" pitchFamily="2" charset="0"/>
              <a:ea typeface="Inter" panose="02000503000000020004" pitchFamily="2" charset="0"/>
              <a:cs typeface="Tahoma"/>
            </a:endParaRPr>
          </a:p>
        </p:txBody>
      </p:sp>
      <p:sp>
        <p:nvSpPr>
          <p:cNvPr id="9" name="object 9"/>
          <p:cNvSpPr txBox="1"/>
          <p:nvPr/>
        </p:nvSpPr>
        <p:spPr>
          <a:xfrm>
            <a:off x="3232586" y="1036345"/>
            <a:ext cx="2748280" cy="199413"/>
          </a:xfrm>
          <a:prstGeom prst="rect">
            <a:avLst/>
          </a:prstGeom>
          <a:solidFill>
            <a:srgbClr val="2B739E"/>
          </a:solidFill>
        </p:spPr>
        <p:txBody>
          <a:bodyPr vert="horz" wrap="square" lIns="0" tIns="14604" rIns="0" bIns="0" rtlCol="0">
            <a:spAutoFit/>
          </a:bodyPr>
          <a:lstStyle/>
          <a:p>
            <a:pPr marL="259079">
              <a:lnSpc>
                <a:spcPct val="100000"/>
              </a:lnSpc>
              <a:spcBef>
                <a:spcPts val="114"/>
              </a:spcBef>
            </a:pPr>
            <a:r>
              <a:rPr lang="en-US" sz="1200" b="1" spc="-80" dirty="0">
                <a:solidFill>
                  <a:srgbClr val="EDEDED"/>
                </a:solidFill>
                <a:latin typeface="Inter" panose="02000503000000020004" pitchFamily="2" charset="0"/>
                <a:ea typeface="Inter" panose="02000503000000020004" pitchFamily="2" charset="0"/>
                <a:cs typeface="Tahoma"/>
              </a:rPr>
              <a:t>Sports, </a:t>
            </a:r>
            <a:r>
              <a:rPr lang="en-US" sz="1200" b="1" spc="-95" dirty="0">
                <a:solidFill>
                  <a:srgbClr val="EDEDED"/>
                </a:solidFill>
                <a:latin typeface="Inter" panose="02000503000000020004" pitchFamily="2" charset="0"/>
                <a:ea typeface="Inter" panose="02000503000000020004" pitchFamily="2" charset="0"/>
                <a:cs typeface="Tahoma"/>
              </a:rPr>
              <a:t>media</a:t>
            </a:r>
            <a:r>
              <a:rPr lang="en-US" sz="1200" b="1" spc="-85" dirty="0">
                <a:solidFill>
                  <a:srgbClr val="EDEDED"/>
                </a:solidFill>
                <a:latin typeface="Inter" panose="02000503000000020004" pitchFamily="2" charset="0"/>
                <a:ea typeface="Inter" panose="02000503000000020004" pitchFamily="2" charset="0"/>
                <a:cs typeface="Tahoma"/>
              </a:rPr>
              <a:t> </a:t>
            </a:r>
            <a:r>
              <a:rPr lang="en-US" sz="1200" b="1" spc="-90" dirty="0">
                <a:solidFill>
                  <a:srgbClr val="EDEDED"/>
                </a:solidFill>
                <a:latin typeface="Inter" panose="02000503000000020004" pitchFamily="2" charset="0"/>
                <a:ea typeface="Inter" panose="02000503000000020004" pitchFamily="2" charset="0"/>
                <a:cs typeface="Tahoma"/>
              </a:rPr>
              <a:t>and</a:t>
            </a:r>
            <a:r>
              <a:rPr lang="en-US" sz="1200" b="1" spc="-80" dirty="0">
                <a:solidFill>
                  <a:srgbClr val="EDEDED"/>
                </a:solidFill>
                <a:latin typeface="Inter" panose="02000503000000020004" pitchFamily="2" charset="0"/>
                <a:ea typeface="Inter" panose="02000503000000020004" pitchFamily="2" charset="0"/>
                <a:cs typeface="Tahoma"/>
              </a:rPr>
              <a:t> </a:t>
            </a:r>
            <a:r>
              <a:rPr lang="en-US" sz="1200" b="1" spc="-10" dirty="0">
                <a:solidFill>
                  <a:srgbClr val="EDEDED"/>
                </a:solidFill>
                <a:latin typeface="Inter" panose="02000503000000020004" pitchFamily="2" charset="0"/>
                <a:ea typeface="Inter" panose="02000503000000020004" pitchFamily="2" charset="0"/>
                <a:cs typeface="Tahoma"/>
              </a:rPr>
              <a:t>entertainment</a:t>
            </a:r>
            <a:endParaRPr lang="en-US" sz="1200" dirty="0">
              <a:latin typeface="Inter" panose="02000503000000020004" pitchFamily="2" charset="0"/>
              <a:ea typeface="Inter" panose="02000503000000020004" pitchFamily="2" charset="0"/>
              <a:cs typeface="Tahoma"/>
            </a:endParaRPr>
          </a:p>
        </p:txBody>
      </p:sp>
      <p:sp>
        <p:nvSpPr>
          <p:cNvPr id="10" name="object 10"/>
          <p:cNvSpPr txBox="1"/>
          <p:nvPr/>
        </p:nvSpPr>
        <p:spPr>
          <a:xfrm>
            <a:off x="6300024" y="1025795"/>
            <a:ext cx="2748280" cy="199413"/>
          </a:xfrm>
          <a:prstGeom prst="rect">
            <a:avLst/>
          </a:prstGeom>
          <a:solidFill>
            <a:srgbClr val="2D45B8"/>
          </a:solidFill>
        </p:spPr>
        <p:txBody>
          <a:bodyPr vert="horz" wrap="square" lIns="0" tIns="14604" rIns="0" bIns="0" rtlCol="0">
            <a:spAutoFit/>
          </a:bodyPr>
          <a:lstStyle/>
          <a:p>
            <a:pPr marL="720090">
              <a:lnSpc>
                <a:spcPct val="100000"/>
              </a:lnSpc>
              <a:spcBef>
                <a:spcPts val="114"/>
              </a:spcBef>
            </a:pPr>
            <a:r>
              <a:rPr sz="1200" b="1" spc="-80" dirty="0">
                <a:solidFill>
                  <a:srgbClr val="EDEDED"/>
                </a:solidFill>
                <a:latin typeface="Inter" panose="02000503000000020004" pitchFamily="2" charset="0"/>
                <a:ea typeface="Inter" panose="02000503000000020004" pitchFamily="2" charset="0"/>
                <a:cs typeface="Tahoma"/>
              </a:rPr>
              <a:t>Energy</a:t>
            </a:r>
            <a:r>
              <a:rPr sz="1200" b="1" spc="-95" dirty="0">
                <a:solidFill>
                  <a:srgbClr val="EDEDED"/>
                </a:solidFill>
                <a:latin typeface="Inter" panose="02000503000000020004" pitchFamily="2" charset="0"/>
                <a:ea typeface="Inter" panose="02000503000000020004" pitchFamily="2" charset="0"/>
                <a:cs typeface="Tahoma"/>
              </a:rPr>
              <a:t> </a:t>
            </a:r>
            <a:r>
              <a:rPr sz="1200" b="1" spc="-90" dirty="0">
                <a:solidFill>
                  <a:srgbClr val="EDEDED"/>
                </a:solidFill>
                <a:latin typeface="Inter" panose="02000503000000020004" pitchFamily="2" charset="0"/>
                <a:ea typeface="Inter" panose="02000503000000020004" pitchFamily="2" charset="0"/>
                <a:cs typeface="Tahoma"/>
              </a:rPr>
              <a:t>and </a:t>
            </a:r>
            <a:r>
              <a:rPr sz="1200" b="1" spc="-10" dirty="0">
                <a:solidFill>
                  <a:srgbClr val="EDEDED"/>
                </a:solidFill>
                <a:latin typeface="Inter" panose="02000503000000020004" pitchFamily="2" charset="0"/>
                <a:ea typeface="Inter" panose="02000503000000020004" pitchFamily="2" charset="0"/>
                <a:cs typeface="Tahoma"/>
              </a:rPr>
              <a:t>utilities</a:t>
            </a:r>
            <a:endParaRPr sz="1200" dirty="0">
              <a:latin typeface="Inter" panose="02000503000000020004" pitchFamily="2" charset="0"/>
              <a:ea typeface="Inter" panose="02000503000000020004" pitchFamily="2" charset="0"/>
              <a:cs typeface="Tahoma"/>
            </a:endParaRPr>
          </a:p>
        </p:txBody>
      </p:sp>
      <p:sp>
        <p:nvSpPr>
          <p:cNvPr id="11" name="object 11"/>
          <p:cNvSpPr txBox="1"/>
          <p:nvPr/>
        </p:nvSpPr>
        <p:spPr>
          <a:xfrm>
            <a:off x="232699" y="1411263"/>
            <a:ext cx="2399665" cy="411480"/>
          </a:xfrm>
          <a:prstGeom prst="rect">
            <a:avLst/>
          </a:prstGeom>
        </p:spPr>
        <p:txBody>
          <a:bodyPr vert="horz" wrap="square" lIns="0" tIns="12700" rIns="0" bIns="0" rtlCol="0">
            <a:spAutoFit/>
          </a:bodyPr>
          <a:lstStyle/>
          <a:p>
            <a:pPr marL="12700" marR="5080">
              <a:lnSpc>
                <a:spcPct val="114999"/>
              </a:lnSpc>
              <a:spcBef>
                <a:spcPts val="100"/>
              </a:spcBef>
            </a:pPr>
            <a:r>
              <a:rPr sz="1100" b="1" spc="-25" dirty="0">
                <a:latin typeface="Inter"/>
                <a:cs typeface="Inter"/>
              </a:rPr>
              <a:t>Younger</a:t>
            </a:r>
            <a:r>
              <a:rPr sz="1100" b="1" spc="-30" dirty="0">
                <a:latin typeface="Inter"/>
                <a:cs typeface="Inter"/>
              </a:rPr>
              <a:t> </a:t>
            </a:r>
            <a:r>
              <a:rPr sz="1100" b="1" spc="-10" dirty="0">
                <a:latin typeface="Inter"/>
                <a:cs typeface="Inter"/>
              </a:rPr>
              <a:t>workers</a:t>
            </a:r>
            <a:r>
              <a:rPr sz="1100" b="1" spc="-25" dirty="0">
                <a:latin typeface="Inter"/>
                <a:cs typeface="Inter"/>
              </a:rPr>
              <a:t> </a:t>
            </a:r>
            <a:r>
              <a:rPr sz="1100" b="1" dirty="0">
                <a:latin typeface="Inter"/>
                <a:cs typeface="Inter"/>
              </a:rPr>
              <a:t>lack</a:t>
            </a:r>
            <a:r>
              <a:rPr sz="1100" b="1" spc="-25" dirty="0">
                <a:latin typeface="Inter"/>
                <a:cs typeface="Inter"/>
              </a:rPr>
              <a:t> </a:t>
            </a:r>
            <a:r>
              <a:rPr sz="1100" b="1" dirty="0">
                <a:latin typeface="Inter"/>
                <a:cs typeface="Inter"/>
              </a:rPr>
              <a:t>clarity</a:t>
            </a:r>
            <a:r>
              <a:rPr sz="1100" b="1" spc="-25" dirty="0">
                <a:latin typeface="Inter"/>
                <a:cs typeface="Inter"/>
              </a:rPr>
              <a:t> </a:t>
            </a:r>
            <a:r>
              <a:rPr sz="1100" b="1" spc="-10" dirty="0">
                <a:latin typeface="Inter"/>
                <a:cs typeface="Inter"/>
              </a:rPr>
              <a:t>about </a:t>
            </a:r>
            <a:r>
              <a:rPr sz="1100" b="1" spc="-20" dirty="0">
                <a:latin typeface="Inter"/>
                <a:cs typeface="Inter"/>
              </a:rPr>
              <a:t>retirement</a:t>
            </a:r>
            <a:r>
              <a:rPr sz="1100" b="1" spc="-5" dirty="0">
                <a:latin typeface="Inter"/>
                <a:cs typeface="Inter"/>
              </a:rPr>
              <a:t> </a:t>
            </a:r>
            <a:r>
              <a:rPr sz="1100" b="1" spc="-10" dirty="0">
                <a:latin typeface="Inter"/>
                <a:cs typeface="Inter"/>
              </a:rPr>
              <a:t>income</a:t>
            </a:r>
            <a:endParaRPr sz="1100">
              <a:latin typeface="Inter"/>
              <a:cs typeface="Inter"/>
            </a:endParaRPr>
          </a:p>
        </p:txBody>
      </p:sp>
      <p:sp>
        <p:nvSpPr>
          <p:cNvPr id="12" name="object 12"/>
          <p:cNvSpPr txBox="1"/>
          <p:nvPr/>
        </p:nvSpPr>
        <p:spPr>
          <a:xfrm>
            <a:off x="3262568" y="1411263"/>
            <a:ext cx="2585720" cy="411480"/>
          </a:xfrm>
          <a:prstGeom prst="rect">
            <a:avLst/>
          </a:prstGeom>
        </p:spPr>
        <p:txBody>
          <a:bodyPr vert="horz" wrap="square" lIns="0" tIns="12700" rIns="0" bIns="0" rtlCol="0">
            <a:spAutoFit/>
          </a:bodyPr>
          <a:lstStyle/>
          <a:p>
            <a:pPr marL="12700" marR="5080">
              <a:lnSpc>
                <a:spcPct val="114999"/>
              </a:lnSpc>
              <a:spcBef>
                <a:spcPts val="100"/>
              </a:spcBef>
            </a:pPr>
            <a:r>
              <a:rPr sz="1100" b="1" spc="-10" dirty="0">
                <a:latin typeface="Inter"/>
                <a:cs typeface="Inter"/>
              </a:rPr>
              <a:t>Confidence</a:t>
            </a:r>
            <a:r>
              <a:rPr sz="1100" b="1" spc="-20" dirty="0">
                <a:latin typeface="Inter"/>
                <a:cs typeface="Inter"/>
              </a:rPr>
              <a:t> </a:t>
            </a:r>
            <a:r>
              <a:rPr sz="1100" b="1" dirty="0">
                <a:latin typeface="Inter"/>
                <a:cs typeface="Inter"/>
              </a:rPr>
              <a:t>about</a:t>
            </a:r>
            <a:r>
              <a:rPr sz="1100" b="1" spc="-20" dirty="0">
                <a:latin typeface="Inter"/>
                <a:cs typeface="Inter"/>
              </a:rPr>
              <a:t> retirement</a:t>
            </a:r>
            <a:r>
              <a:rPr sz="1100" b="1" spc="-15" dirty="0">
                <a:latin typeface="Inter"/>
                <a:cs typeface="Inter"/>
              </a:rPr>
              <a:t> </a:t>
            </a:r>
            <a:r>
              <a:rPr sz="1100" b="1" spc="-10" dirty="0">
                <a:latin typeface="Inter"/>
                <a:cs typeface="Inter"/>
              </a:rPr>
              <a:t>benefits </a:t>
            </a:r>
            <a:r>
              <a:rPr sz="1100" b="1" dirty="0">
                <a:latin typeface="Inter"/>
                <a:cs typeface="Inter"/>
              </a:rPr>
              <a:t>is</a:t>
            </a:r>
            <a:r>
              <a:rPr sz="1100" b="1" spc="-25" dirty="0">
                <a:latin typeface="Inter"/>
                <a:cs typeface="Inter"/>
              </a:rPr>
              <a:t> </a:t>
            </a:r>
            <a:r>
              <a:rPr sz="1100" b="1" spc="-10" dirty="0">
                <a:latin typeface="Inter"/>
                <a:cs typeface="Inter"/>
              </a:rPr>
              <a:t>falling</a:t>
            </a:r>
            <a:r>
              <a:rPr sz="1100" b="1" spc="-20" dirty="0">
                <a:latin typeface="Inter"/>
                <a:cs typeface="Inter"/>
              </a:rPr>
              <a:t> </a:t>
            </a:r>
            <a:r>
              <a:rPr sz="1100" b="1" dirty="0">
                <a:latin typeface="Inter"/>
                <a:cs typeface="Inter"/>
              </a:rPr>
              <a:t>short</a:t>
            </a:r>
            <a:r>
              <a:rPr sz="1100" b="1" spc="-20" dirty="0">
                <a:latin typeface="Inter"/>
                <a:cs typeface="Inter"/>
              </a:rPr>
              <a:t> </a:t>
            </a:r>
            <a:r>
              <a:rPr sz="1100" b="1" dirty="0">
                <a:latin typeface="Inter"/>
                <a:cs typeface="Inter"/>
              </a:rPr>
              <a:t>for</a:t>
            </a:r>
            <a:r>
              <a:rPr sz="1100" b="1" spc="-20" dirty="0">
                <a:latin typeface="Inter"/>
                <a:cs typeface="Inter"/>
              </a:rPr>
              <a:t> </a:t>
            </a:r>
            <a:r>
              <a:rPr sz="1100" b="1" spc="-10" dirty="0">
                <a:latin typeface="Inter"/>
                <a:cs typeface="Inter"/>
              </a:rPr>
              <a:t>minorities</a:t>
            </a:r>
            <a:endParaRPr sz="1100" dirty="0">
              <a:latin typeface="Inter"/>
              <a:cs typeface="Inter"/>
            </a:endParaRPr>
          </a:p>
        </p:txBody>
      </p:sp>
      <p:sp>
        <p:nvSpPr>
          <p:cNvPr id="13" name="object 13"/>
          <p:cNvSpPr txBox="1"/>
          <p:nvPr/>
        </p:nvSpPr>
        <p:spPr>
          <a:xfrm>
            <a:off x="6373061" y="1400713"/>
            <a:ext cx="2282825" cy="411480"/>
          </a:xfrm>
          <a:prstGeom prst="rect">
            <a:avLst/>
          </a:prstGeom>
        </p:spPr>
        <p:txBody>
          <a:bodyPr vert="horz" wrap="square" lIns="0" tIns="12700" rIns="0" bIns="0" rtlCol="0">
            <a:spAutoFit/>
          </a:bodyPr>
          <a:lstStyle/>
          <a:p>
            <a:pPr marL="12700" marR="5080">
              <a:lnSpc>
                <a:spcPct val="114999"/>
              </a:lnSpc>
              <a:spcBef>
                <a:spcPts val="100"/>
              </a:spcBef>
            </a:pPr>
            <a:r>
              <a:rPr sz="1100" b="1" spc="-10" dirty="0">
                <a:latin typeface="Inter"/>
                <a:cs typeface="Inter"/>
              </a:rPr>
              <a:t>Communication</a:t>
            </a:r>
            <a:r>
              <a:rPr sz="1100" b="1" spc="-15" dirty="0">
                <a:latin typeface="Inter"/>
                <a:cs typeface="Inter"/>
              </a:rPr>
              <a:t> </a:t>
            </a:r>
            <a:r>
              <a:rPr sz="1100" b="1" dirty="0">
                <a:latin typeface="Inter"/>
                <a:cs typeface="Inter"/>
              </a:rPr>
              <a:t>is</a:t>
            </a:r>
            <a:r>
              <a:rPr sz="1100" b="1" spc="-10" dirty="0">
                <a:latin typeface="Inter"/>
                <a:cs typeface="Inter"/>
              </a:rPr>
              <a:t> inadequate </a:t>
            </a:r>
            <a:r>
              <a:rPr sz="1100" b="1" spc="-25" dirty="0">
                <a:latin typeface="Inter"/>
                <a:cs typeface="Inter"/>
              </a:rPr>
              <a:t>for </a:t>
            </a:r>
            <a:r>
              <a:rPr sz="1100" b="1" spc="-10" dirty="0">
                <a:latin typeface="Inter"/>
                <a:cs typeface="Inter"/>
              </a:rPr>
              <a:t>younger workers</a:t>
            </a:r>
            <a:endParaRPr sz="1100">
              <a:latin typeface="Inter"/>
              <a:cs typeface="Inter"/>
            </a:endParaRPr>
          </a:p>
        </p:txBody>
      </p:sp>
      <p:sp>
        <p:nvSpPr>
          <p:cNvPr id="14" name="object 14"/>
          <p:cNvSpPr txBox="1"/>
          <p:nvPr/>
        </p:nvSpPr>
        <p:spPr>
          <a:xfrm>
            <a:off x="7235910" y="2299118"/>
            <a:ext cx="1210945" cy="177800"/>
          </a:xfrm>
          <a:prstGeom prst="rect">
            <a:avLst/>
          </a:prstGeom>
        </p:spPr>
        <p:txBody>
          <a:bodyPr vert="horz" wrap="square" lIns="0" tIns="12700" rIns="0" bIns="0" rtlCol="0">
            <a:spAutoFit/>
          </a:bodyPr>
          <a:lstStyle/>
          <a:p>
            <a:pPr marL="12700">
              <a:lnSpc>
                <a:spcPct val="100000"/>
              </a:lnSpc>
              <a:spcBef>
                <a:spcPts val="100"/>
              </a:spcBef>
            </a:pPr>
            <a:r>
              <a:rPr sz="1000" b="0" dirty="0">
                <a:latin typeface="Inter Medium"/>
                <a:cs typeface="Inter Medium"/>
              </a:rPr>
              <a:t>of</a:t>
            </a:r>
            <a:r>
              <a:rPr sz="1000" b="0" spc="-20" dirty="0">
                <a:latin typeface="Inter Medium"/>
                <a:cs typeface="Inter Medium"/>
              </a:rPr>
              <a:t> </a:t>
            </a:r>
            <a:r>
              <a:rPr sz="1000" b="0" dirty="0">
                <a:latin typeface="Inter Medium"/>
                <a:cs typeface="Inter Medium"/>
              </a:rPr>
              <a:t>younger</a:t>
            </a:r>
            <a:r>
              <a:rPr sz="1000" b="0" spc="-20" dirty="0">
                <a:latin typeface="Inter Medium"/>
                <a:cs typeface="Inter Medium"/>
              </a:rPr>
              <a:t> </a:t>
            </a:r>
            <a:r>
              <a:rPr sz="1000" b="0" spc="-10" dirty="0">
                <a:latin typeface="Inter Medium"/>
                <a:cs typeface="Inter Medium"/>
              </a:rPr>
              <a:t>workers</a:t>
            </a:r>
            <a:endParaRPr sz="1000">
              <a:latin typeface="Inter Medium"/>
              <a:cs typeface="Inter Medium"/>
            </a:endParaRPr>
          </a:p>
        </p:txBody>
      </p:sp>
      <p:sp>
        <p:nvSpPr>
          <p:cNvPr id="15" name="object 15"/>
          <p:cNvSpPr txBox="1"/>
          <p:nvPr/>
        </p:nvSpPr>
        <p:spPr>
          <a:xfrm>
            <a:off x="7235910" y="2603918"/>
            <a:ext cx="1312545" cy="482600"/>
          </a:xfrm>
          <a:prstGeom prst="rect">
            <a:avLst/>
          </a:prstGeom>
        </p:spPr>
        <p:txBody>
          <a:bodyPr vert="horz" wrap="square" lIns="0" tIns="12700" rIns="0" bIns="0" rtlCol="0">
            <a:spAutoFit/>
          </a:bodyPr>
          <a:lstStyle/>
          <a:p>
            <a:pPr marL="12700" marR="5080">
              <a:lnSpc>
                <a:spcPct val="100000"/>
              </a:lnSpc>
              <a:spcBef>
                <a:spcPts val="100"/>
              </a:spcBef>
            </a:pPr>
            <a:r>
              <a:rPr sz="1000" b="0" spc="-10" dirty="0">
                <a:latin typeface="Inter Medium"/>
                <a:cs typeface="Inter Medium"/>
              </a:rPr>
              <a:t>communication</a:t>
            </a:r>
            <a:r>
              <a:rPr sz="1000" b="0" spc="30" dirty="0">
                <a:latin typeface="Inter Medium"/>
                <a:cs typeface="Inter Medium"/>
              </a:rPr>
              <a:t> </a:t>
            </a:r>
            <a:r>
              <a:rPr sz="1000" b="0" spc="-25" dirty="0">
                <a:latin typeface="Inter Medium"/>
                <a:cs typeface="Inter Medium"/>
              </a:rPr>
              <a:t>on </a:t>
            </a:r>
            <a:r>
              <a:rPr sz="1000" b="0" spc="-20" dirty="0">
                <a:latin typeface="Inter Medium"/>
                <a:cs typeface="Inter Medium"/>
              </a:rPr>
              <a:t>retirement</a:t>
            </a:r>
            <a:r>
              <a:rPr sz="1000" b="0" spc="-5" dirty="0">
                <a:latin typeface="Inter Medium"/>
                <a:cs typeface="Inter Medium"/>
              </a:rPr>
              <a:t> </a:t>
            </a:r>
            <a:r>
              <a:rPr sz="1000" b="0" spc="-10" dirty="0">
                <a:latin typeface="Inter Medium"/>
                <a:cs typeface="Inter Medium"/>
              </a:rPr>
              <a:t>benefits</a:t>
            </a:r>
            <a:r>
              <a:rPr sz="1000" b="0" spc="-5" dirty="0">
                <a:latin typeface="Inter Medium"/>
                <a:cs typeface="Inter Medium"/>
              </a:rPr>
              <a:t> </a:t>
            </a:r>
            <a:r>
              <a:rPr sz="1000" b="0" spc="-25" dirty="0">
                <a:latin typeface="Inter Medium"/>
                <a:cs typeface="Inter Medium"/>
              </a:rPr>
              <a:t>is </a:t>
            </a:r>
            <a:r>
              <a:rPr sz="1000" b="0" spc="-10" dirty="0">
                <a:latin typeface="Inter Medium"/>
                <a:cs typeface="Inter Medium"/>
              </a:rPr>
              <a:t>adequate</a:t>
            </a:r>
            <a:endParaRPr sz="1000">
              <a:latin typeface="Inter Medium"/>
              <a:cs typeface="Inter Medium"/>
            </a:endParaRPr>
          </a:p>
        </p:txBody>
      </p:sp>
      <p:sp>
        <p:nvSpPr>
          <p:cNvPr id="16" name="object 16"/>
          <p:cNvSpPr txBox="1"/>
          <p:nvPr/>
        </p:nvSpPr>
        <p:spPr>
          <a:xfrm>
            <a:off x="3525468" y="2021298"/>
            <a:ext cx="2026920" cy="299720"/>
          </a:xfrm>
          <a:prstGeom prst="rect">
            <a:avLst/>
          </a:prstGeom>
        </p:spPr>
        <p:txBody>
          <a:bodyPr vert="horz" wrap="square" lIns="0" tIns="12700" rIns="0" bIns="0" rtlCol="0">
            <a:spAutoFit/>
          </a:bodyPr>
          <a:lstStyle/>
          <a:p>
            <a:pPr marL="12700" marR="5080">
              <a:lnSpc>
                <a:spcPct val="100000"/>
              </a:lnSpc>
              <a:spcBef>
                <a:spcPts val="100"/>
              </a:spcBef>
            </a:pPr>
            <a:r>
              <a:rPr sz="900" b="0" spc="-10" dirty="0">
                <a:latin typeface="Inter Medium"/>
                <a:cs typeface="Inter Medium"/>
              </a:rPr>
              <a:t>Percentage</a:t>
            </a:r>
            <a:r>
              <a:rPr sz="900" b="0" spc="5" dirty="0">
                <a:latin typeface="Inter Medium"/>
                <a:cs typeface="Inter Medium"/>
              </a:rPr>
              <a:t> </a:t>
            </a:r>
            <a:r>
              <a:rPr sz="900" b="0" dirty="0">
                <a:latin typeface="Inter Medium"/>
                <a:cs typeface="Inter Medium"/>
              </a:rPr>
              <a:t>who</a:t>
            </a:r>
            <a:r>
              <a:rPr sz="900" b="0" spc="10" dirty="0">
                <a:latin typeface="Inter Medium"/>
                <a:cs typeface="Inter Medium"/>
              </a:rPr>
              <a:t> </a:t>
            </a:r>
            <a:r>
              <a:rPr sz="900" b="0" dirty="0">
                <a:latin typeface="Inter Medium"/>
                <a:cs typeface="Inter Medium"/>
              </a:rPr>
              <a:t>are</a:t>
            </a:r>
            <a:r>
              <a:rPr sz="900" b="0" spc="10" dirty="0">
                <a:latin typeface="Inter Medium"/>
                <a:cs typeface="Inter Medium"/>
              </a:rPr>
              <a:t> </a:t>
            </a:r>
            <a:r>
              <a:rPr sz="900" b="0" spc="-10" dirty="0">
                <a:latin typeface="Inter Medium"/>
                <a:cs typeface="Inter Medium"/>
              </a:rPr>
              <a:t>confident</a:t>
            </a:r>
            <a:r>
              <a:rPr sz="900" b="0" spc="10" dirty="0">
                <a:latin typeface="Inter Medium"/>
                <a:cs typeface="Inter Medium"/>
              </a:rPr>
              <a:t> </a:t>
            </a:r>
            <a:r>
              <a:rPr sz="900" b="0" spc="-10" dirty="0">
                <a:latin typeface="Inter Medium"/>
                <a:cs typeface="Inter Medium"/>
              </a:rPr>
              <a:t>about </a:t>
            </a:r>
            <a:r>
              <a:rPr sz="900" b="0" dirty="0">
                <a:latin typeface="Inter Medium"/>
                <a:cs typeface="Inter Medium"/>
              </a:rPr>
              <a:t>retiring</a:t>
            </a:r>
            <a:r>
              <a:rPr sz="900" b="0" spc="-35" dirty="0">
                <a:latin typeface="Inter Medium"/>
                <a:cs typeface="Inter Medium"/>
              </a:rPr>
              <a:t> </a:t>
            </a:r>
            <a:r>
              <a:rPr sz="900" b="0" dirty="0">
                <a:latin typeface="Inter Medium"/>
                <a:cs typeface="Inter Medium"/>
              </a:rPr>
              <a:t>at</a:t>
            </a:r>
            <a:r>
              <a:rPr sz="900" b="0" spc="-35" dirty="0">
                <a:latin typeface="Inter Medium"/>
                <a:cs typeface="Inter Medium"/>
              </a:rPr>
              <a:t> </a:t>
            </a:r>
            <a:r>
              <a:rPr sz="900" b="0" dirty="0">
                <a:latin typeface="Inter Medium"/>
                <a:cs typeface="Inter Medium"/>
              </a:rPr>
              <a:t>the</a:t>
            </a:r>
            <a:r>
              <a:rPr sz="900" b="0" spc="-35" dirty="0">
                <a:latin typeface="Inter Medium"/>
                <a:cs typeface="Inter Medium"/>
              </a:rPr>
              <a:t> </a:t>
            </a:r>
            <a:r>
              <a:rPr sz="900" b="0" spc="-10" dirty="0">
                <a:latin typeface="Inter Medium"/>
                <a:cs typeface="Inter Medium"/>
              </a:rPr>
              <a:t>federal</a:t>
            </a:r>
            <a:r>
              <a:rPr sz="900" b="0" spc="-30" dirty="0">
                <a:latin typeface="Inter Medium"/>
                <a:cs typeface="Inter Medium"/>
              </a:rPr>
              <a:t> </a:t>
            </a:r>
            <a:r>
              <a:rPr sz="900" b="0" spc="-10" dirty="0">
                <a:latin typeface="Inter Medium"/>
                <a:cs typeface="Inter Medium"/>
              </a:rPr>
              <a:t>retirement</a:t>
            </a:r>
            <a:r>
              <a:rPr sz="900" b="0" spc="-35" dirty="0">
                <a:latin typeface="Inter Medium"/>
                <a:cs typeface="Inter Medium"/>
              </a:rPr>
              <a:t> </a:t>
            </a:r>
            <a:r>
              <a:rPr sz="900" b="0" spc="-20" dirty="0">
                <a:latin typeface="Inter Medium"/>
                <a:cs typeface="Inter Medium"/>
              </a:rPr>
              <a:t>age:</a:t>
            </a:r>
            <a:endParaRPr sz="900">
              <a:latin typeface="Inter Medium"/>
              <a:cs typeface="Inter Medium"/>
            </a:endParaRPr>
          </a:p>
        </p:txBody>
      </p:sp>
      <p:pic>
        <p:nvPicPr>
          <p:cNvPr id="17" name="object 17"/>
          <p:cNvPicPr/>
          <p:nvPr/>
        </p:nvPicPr>
        <p:blipFill>
          <a:blip r:embed="rId3" cstate="print"/>
          <a:stretch>
            <a:fillRect/>
          </a:stretch>
        </p:blipFill>
        <p:spPr>
          <a:xfrm>
            <a:off x="3644822" y="2412127"/>
            <a:ext cx="676598" cy="676598"/>
          </a:xfrm>
          <a:prstGeom prst="rect">
            <a:avLst/>
          </a:prstGeom>
        </p:spPr>
      </p:pic>
      <p:sp>
        <p:nvSpPr>
          <p:cNvPr id="18" name="object 18"/>
          <p:cNvSpPr txBox="1"/>
          <p:nvPr/>
        </p:nvSpPr>
        <p:spPr>
          <a:xfrm>
            <a:off x="3845379" y="2649042"/>
            <a:ext cx="312420" cy="177800"/>
          </a:xfrm>
          <a:prstGeom prst="rect">
            <a:avLst/>
          </a:prstGeom>
        </p:spPr>
        <p:txBody>
          <a:bodyPr vert="horz" wrap="square" lIns="0" tIns="12700" rIns="0" bIns="0" rtlCol="0">
            <a:spAutoFit/>
          </a:bodyPr>
          <a:lstStyle/>
          <a:p>
            <a:pPr marL="12700">
              <a:lnSpc>
                <a:spcPct val="100000"/>
              </a:lnSpc>
              <a:spcBef>
                <a:spcPts val="100"/>
              </a:spcBef>
            </a:pPr>
            <a:r>
              <a:rPr sz="1000" b="1" spc="-25" dirty="0">
                <a:latin typeface="Inter"/>
                <a:cs typeface="Inter"/>
              </a:rPr>
              <a:t>55%</a:t>
            </a:r>
            <a:endParaRPr sz="1000">
              <a:latin typeface="Inter"/>
              <a:cs typeface="Inter"/>
            </a:endParaRPr>
          </a:p>
        </p:txBody>
      </p:sp>
      <p:sp>
        <p:nvSpPr>
          <p:cNvPr id="19" name="object 19"/>
          <p:cNvSpPr txBox="1"/>
          <p:nvPr/>
        </p:nvSpPr>
        <p:spPr>
          <a:xfrm>
            <a:off x="3815025" y="3123884"/>
            <a:ext cx="336550" cy="162560"/>
          </a:xfrm>
          <a:prstGeom prst="rect">
            <a:avLst/>
          </a:prstGeom>
        </p:spPr>
        <p:txBody>
          <a:bodyPr vert="horz" wrap="square" lIns="0" tIns="12700" rIns="0" bIns="0" rtlCol="0">
            <a:spAutoFit/>
          </a:bodyPr>
          <a:lstStyle/>
          <a:p>
            <a:pPr marL="12700">
              <a:lnSpc>
                <a:spcPct val="100000"/>
              </a:lnSpc>
              <a:spcBef>
                <a:spcPts val="100"/>
              </a:spcBef>
            </a:pPr>
            <a:r>
              <a:rPr sz="900" spc="-10" dirty="0">
                <a:latin typeface="Inter"/>
                <a:cs typeface="Inter"/>
              </a:rPr>
              <a:t>White</a:t>
            </a:r>
            <a:endParaRPr sz="900">
              <a:latin typeface="Inter"/>
              <a:cs typeface="Inter"/>
            </a:endParaRPr>
          </a:p>
        </p:txBody>
      </p:sp>
      <p:pic>
        <p:nvPicPr>
          <p:cNvPr id="20" name="object 20"/>
          <p:cNvPicPr/>
          <p:nvPr/>
        </p:nvPicPr>
        <p:blipFill>
          <a:blip r:embed="rId4" cstate="print"/>
          <a:stretch>
            <a:fillRect/>
          </a:stretch>
        </p:blipFill>
        <p:spPr>
          <a:xfrm>
            <a:off x="4756930" y="2412127"/>
            <a:ext cx="676609" cy="676609"/>
          </a:xfrm>
          <a:prstGeom prst="rect">
            <a:avLst/>
          </a:prstGeom>
        </p:spPr>
      </p:pic>
      <p:sp>
        <p:nvSpPr>
          <p:cNvPr id="21" name="object 21"/>
          <p:cNvSpPr txBox="1"/>
          <p:nvPr/>
        </p:nvSpPr>
        <p:spPr>
          <a:xfrm>
            <a:off x="4942527" y="2649018"/>
            <a:ext cx="318770" cy="177800"/>
          </a:xfrm>
          <a:prstGeom prst="rect">
            <a:avLst/>
          </a:prstGeom>
        </p:spPr>
        <p:txBody>
          <a:bodyPr vert="horz" wrap="square" lIns="0" tIns="12700" rIns="0" bIns="0" rtlCol="0">
            <a:spAutoFit/>
          </a:bodyPr>
          <a:lstStyle/>
          <a:p>
            <a:pPr marL="12700">
              <a:lnSpc>
                <a:spcPct val="100000"/>
              </a:lnSpc>
              <a:spcBef>
                <a:spcPts val="100"/>
              </a:spcBef>
            </a:pPr>
            <a:r>
              <a:rPr sz="1000" b="1" spc="-25" dirty="0">
                <a:latin typeface="Inter"/>
                <a:cs typeface="Inter"/>
              </a:rPr>
              <a:t>36%</a:t>
            </a:r>
            <a:endParaRPr sz="1000">
              <a:latin typeface="Inter"/>
              <a:cs typeface="Inter"/>
            </a:endParaRPr>
          </a:p>
        </p:txBody>
      </p:sp>
      <p:sp>
        <p:nvSpPr>
          <p:cNvPr id="22" name="object 22"/>
          <p:cNvSpPr txBox="1"/>
          <p:nvPr/>
        </p:nvSpPr>
        <p:spPr>
          <a:xfrm>
            <a:off x="4823765" y="3091435"/>
            <a:ext cx="555625" cy="162560"/>
          </a:xfrm>
          <a:prstGeom prst="rect">
            <a:avLst/>
          </a:prstGeom>
        </p:spPr>
        <p:txBody>
          <a:bodyPr vert="horz" wrap="square" lIns="0" tIns="12700" rIns="0" bIns="0" rtlCol="0">
            <a:spAutoFit/>
          </a:bodyPr>
          <a:lstStyle/>
          <a:p>
            <a:pPr marL="12700">
              <a:lnSpc>
                <a:spcPct val="100000"/>
              </a:lnSpc>
              <a:spcBef>
                <a:spcPts val="100"/>
              </a:spcBef>
            </a:pPr>
            <a:r>
              <a:rPr sz="900" spc="-10" dirty="0">
                <a:latin typeface="Inter"/>
                <a:cs typeface="Inter"/>
              </a:rPr>
              <a:t>Minorities</a:t>
            </a:r>
            <a:endParaRPr sz="900">
              <a:latin typeface="Inter"/>
              <a:cs typeface="Inter"/>
            </a:endParaRPr>
          </a:p>
        </p:txBody>
      </p:sp>
      <p:sp>
        <p:nvSpPr>
          <p:cNvPr id="23" name="object 23"/>
          <p:cNvSpPr txBox="1"/>
          <p:nvPr/>
        </p:nvSpPr>
        <p:spPr>
          <a:xfrm>
            <a:off x="6373061" y="2084494"/>
            <a:ext cx="304800" cy="177800"/>
          </a:xfrm>
          <a:prstGeom prst="rect">
            <a:avLst/>
          </a:prstGeom>
        </p:spPr>
        <p:txBody>
          <a:bodyPr vert="horz" wrap="square" lIns="0" tIns="12700" rIns="0" bIns="0" rtlCol="0">
            <a:spAutoFit/>
          </a:bodyPr>
          <a:lstStyle/>
          <a:p>
            <a:pPr marL="12700">
              <a:lnSpc>
                <a:spcPct val="100000"/>
              </a:lnSpc>
              <a:spcBef>
                <a:spcPts val="100"/>
              </a:spcBef>
            </a:pPr>
            <a:r>
              <a:rPr sz="1000" b="0" spc="-20" dirty="0">
                <a:latin typeface="Inter Medium"/>
                <a:cs typeface="Inter Medium"/>
              </a:rPr>
              <a:t>Only</a:t>
            </a:r>
            <a:endParaRPr sz="1000">
              <a:latin typeface="Inter Medium"/>
              <a:cs typeface="Inter Medium"/>
            </a:endParaRPr>
          </a:p>
        </p:txBody>
      </p:sp>
      <p:sp>
        <p:nvSpPr>
          <p:cNvPr id="24" name="object 24"/>
          <p:cNvSpPr txBox="1"/>
          <p:nvPr/>
        </p:nvSpPr>
        <p:spPr>
          <a:xfrm>
            <a:off x="6362212" y="2225999"/>
            <a:ext cx="1514475" cy="452120"/>
          </a:xfrm>
          <a:prstGeom prst="rect">
            <a:avLst/>
          </a:prstGeom>
        </p:spPr>
        <p:txBody>
          <a:bodyPr vert="horz" wrap="square" lIns="0" tIns="12700" rIns="0" bIns="0" rtlCol="0">
            <a:spAutoFit/>
          </a:bodyPr>
          <a:lstStyle/>
          <a:p>
            <a:pPr marL="12700">
              <a:lnSpc>
                <a:spcPct val="100000"/>
              </a:lnSpc>
              <a:spcBef>
                <a:spcPts val="100"/>
              </a:spcBef>
              <a:tabLst>
                <a:tab pos="885825" algn="l"/>
              </a:tabLst>
            </a:pPr>
            <a:r>
              <a:rPr sz="2800" b="1" spc="45" dirty="0">
                <a:solidFill>
                  <a:srgbClr val="2D45B8"/>
                </a:solidFill>
                <a:latin typeface="Inter"/>
                <a:cs typeface="Inter"/>
              </a:rPr>
              <a:t>19%</a:t>
            </a:r>
            <a:r>
              <a:rPr sz="2800" b="1" dirty="0">
                <a:solidFill>
                  <a:srgbClr val="2D45B8"/>
                </a:solidFill>
                <a:latin typeface="Inter"/>
                <a:cs typeface="Inter"/>
              </a:rPr>
              <a:t>	</a:t>
            </a:r>
            <a:r>
              <a:rPr sz="1000" b="0" dirty="0">
                <a:latin typeface="Inter Medium"/>
                <a:cs typeface="Inter Medium"/>
              </a:rPr>
              <a:t>agree</a:t>
            </a:r>
            <a:r>
              <a:rPr sz="1000" b="0" spc="-65" dirty="0">
                <a:latin typeface="Inter Medium"/>
                <a:cs typeface="Inter Medium"/>
              </a:rPr>
              <a:t> </a:t>
            </a:r>
            <a:r>
              <a:rPr sz="1000" b="0" spc="-20" dirty="0">
                <a:latin typeface="Inter Medium"/>
                <a:cs typeface="Inter Medium"/>
              </a:rPr>
              <a:t>that</a:t>
            </a:r>
            <a:endParaRPr sz="1000">
              <a:latin typeface="Inter Medium"/>
              <a:cs typeface="Inter Medium"/>
            </a:endParaRPr>
          </a:p>
        </p:txBody>
      </p:sp>
      <p:pic>
        <p:nvPicPr>
          <p:cNvPr id="25" name="object 25"/>
          <p:cNvPicPr/>
          <p:nvPr/>
        </p:nvPicPr>
        <p:blipFill>
          <a:blip r:embed="rId5" cstate="print"/>
          <a:stretch>
            <a:fillRect/>
          </a:stretch>
        </p:blipFill>
        <p:spPr>
          <a:xfrm>
            <a:off x="8397199" y="4550606"/>
            <a:ext cx="746800" cy="376999"/>
          </a:xfrm>
          <a:prstGeom prst="rect">
            <a:avLst/>
          </a:prstGeom>
        </p:spPr>
      </p:pic>
      <p:pic>
        <p:nvPicPr>
          <p:cNvPr id="26" name="object 26"/>
          <p:cNvPicPr/>
          <p:nvPr/>
        </p:nvPicPr>
        <p:blipFill>
          <a:blip r:embed="rId6" cstate="print"/>
          <a:stretch>
            <a:fillRect/>
          </a:stretch>
        </p:blipFill>
        <p:spPr>
          <a:xfrm>
            <a:off x="293848" y="2028679"/>
            <a:ext cx="676598" cy="676598"/>
          </a:xfrm>
          <a:prstGeom prst="rect">
            <a:avLst/>
          </a:prstGeom>
        </p:spPr>
      </p:pic>
      <p:sp>
        <p:nvSpPr>
          <p:cNvPr id="27" name="object 27"/>
          <p:cNvSpPr txBox="1"/>
          <p:nvPr/>
        </p:nvSpPr>
        <p:spPr>
          <a:xfrm>
            <a:off x="489346" y="2265593"/>
            <a:ext cx="322580" cy="177800"/>
          </a:xfrm>
          <a:prstGeom prst="rect">
            <a:avLst/>
          </a:prstGeom>
        </p:spPr>
        <p:txBody>
          <a:bodyPr vert="horz" wrap="square" lIns="0" tIns="12700" rIns="0" bIns="0" rtlCol="0">
            <a:spAutoFit/>
          </a:bodyPr>
          <a:lstStyle/>
          <a:p>
            <a:pPr marL="12700">
              <a:lnSpc>
                <a:spcPct val="100000"/>
              </a:lnSpc>
              <a:spcBef>
                <a:spcPts val="100"/>
              </a:spcBef>
            </a:pPr>
            <a:r>
              <a:rPr sz="1000" b="1" spc="-25" dirty="0">
                <a:latin typeface="Inter"/>
                <a:cs typeface="Inter"/>
              </a:rPr>
              <a:t>90%</a:t>
            </a:r>
            <a:endParaRPr sz="1000">
              <a:latin typeface="Inter"/>
              <a:cs typeface="Inter"/>
            </a:endParaRPr>
          </a:p>
        </p:txBody>
      </p:sp>
      <p:pic>
        <p:nvPicPr>
          <p:cNvPr id="28" name="object 28"/>
          <p:cNvPicPr/>
          <p:nvPr/>
        </p:nvPicPr>
        <p:blipFill>
          <a:blip r:embed="rId7" cstate="print"/>
          <a:stretch>
            <a:fillRect/>
          </a:stretch>
        </p:blipFill>
        <p:spPr>
          <a:xfrm>
            <a:off x="1115308" y="2927312"/>
            <a:ext cx="676609" cy="676609"/>
          </a:xfrm>
          <a:prstGeom prst="rect">
            <a:avLst/>
          </a:prstGeom>
        </p:spPr>
      </p:pic>
      <p:sp>
        <p:nvSpPr>
          <p:cNvPr id="29" name="object 29"/>
          <p:cNvSpPr txBox="1"/>
          <p:nvPr/>
        </p:nvSpPr>
        <p:spPr>
          <a:xfrm>
            <a:off x="1315218" y="3164204"/>
            <a:ext cx="290195" cy="177800"/>
          </a:xfrm>
          <a:prstGeom prst="rect">
            <a:avLst/>
          </a:prstGeom>
        </p:spPr>
        <p:txBody>
          <a:bodyPr vert="horz" wrap="square" lIns="0" tIns="12700" rIns="0" bIns="0" rtlCol="0">
            <a:spAutoFit/>
          </a:bodyPr>
          <a:lstStyle/>
          <a:p>
            <a:pPr marL="12700">
              <a:lnSpc>
                <a:spcPct val="100000"/>
              </a:lnSpc>
              <a:spcBef>
                <a:spcPts val="100"/>
              </a:spcBef>
            </a:pPr>
            <a:r>
              <a:rPr sz="1000" b="1" spc="-25" dirty="0">
                <a:latin typeface="Inter"/>
                <a:cs typeface="Inter"/>
              </a:rPr>
              <a:t>41%</a:t>
            </a:r>
            <a:endParaRPr sz="1000">
              <a:latin typeface="Inter"/>
              <a:cs typeface="Inter"/>
            </a:endParaRPr>
          </a:p>
        </p:txBody>
      </p:sp>
      <p:sp>
        <p:nvSpPr>
          <p:cNvPr id="30" name="object 30"/>
          <p:cNvSpPr txBox="1"/>
          <p:nvPr/>
        </p:nvSpPr>
        <p:spPr>
          <a:xfrm>
            <a:off x="1043363" y="2035494"/>
            <a:ext cx="1666875" cy="635000"/>
          </a:xfrm>
          <a:prstGeom prst="rect">
            <a:avLst/>
          </a:prstGeom>
        </p:spPr>
        <p:txBody>
          <a:bodyPr vert="horz" wrap="square" lIns="0" tIns="12700" rIns="0" bIns="0" rtlCol="0">
            <a:spAutoFit/>
          </a:bodyPr>
          <a:lstStyle/>
          <a:p>
            <a:pPr marL="12700" marR="5080">
              <a:lnSpc>
                <a:spcPct val="100000"/>
              </a:lnSpc>
              <a:spcBef>
                <a:spcPts val="100"/>
              </a:spcBef>
            </a:pPr>
            <a:r>
              <a:rPr sz="1000" b="0" dirty="0">
                <a:latin typeface="Inter Medium"/>
                <a:cs typeface="Inter Medium"/>
              </a:rPr>
              <a:t>of</a:t>
            </a:r>
            <a:r>
              <a:rPr sz="1000" b="0" spc="-35" dirty="0">
                <a:latin typeface="Inter Medium"/>
                <a:cs typeface="Inter Medium"/>
              </a:rPr>
              <a:t> </a:t>
            </a:r>
            <a:r>
              <a:rPr sz="1000" b="0" dirty="0">
                <a:solidFill>
                  <a:srgbClr val="F47920"/>
                </a:solidFill>
                <a:latin typeface="Inter Medium"/>
                <a:cs typeface="Inter Medium"/>
              </a:rPr>
              <a:t>older</a:t>
            </a:r>
            <a:r>
              <a:rPr sz="1000" b="0" spc="-30" dirty="0">
                <a:solidFill>
                  <a:srgbClr val="F47920"/>
                </a:solidFill>
                <a:latin typeface="Inter Medium"/>
                <a:cs typeface="Inter Medium"/>
              </a:rPr>
              <a:t> </a:t>
            </a:r>
            <a:r>
              <a:rPr sz="1000" b="0" dirty="0">
                <a:solidFill>
                  <a:srgbClr val="F47920"/>
                </a:solidFill>
                <a:latin typeface="Inter Medium"/>
                <a:cs typeface="Inter Medium"/>
              </a:rPr>
              <a:t>workers</a:t>
            </a:r>
            <a:r>
              <a:rPr sz="1000" b="0" spc="-30" dirty="0">
                <a:solidFill>
                  <a:srgbClr val="F47920"/>
                </a:solidFill>
                <a:latin typeface="Inter Medium"/>
                <a:cs typeface="Inter Medium"/>
              </a:rPr>
              <a:t> </a:t>
            </a:r>
            <a:r>
              <a:rPr sz="1000" b="0" dirty="0">
                <a:latin typeface="Inter Medium"/>
                <a:cs typeface="Inter Medium"/>
              </a:rPr>
              <a:t>say</a:t>
            </a:r>
            <a:r>
              <a:rPr sz="1000" b="0" spc="-30" dirty="0">
                <a:latin typeface="Inter Medium"/>
                <a:cs typeface="Inter Medium"/>
              </a:rPr>
              <a:t> </a:t>
            </a:r>
            <a:r>
              <a:rPr sz="1000" b="0" spc="-20" dirty="0">
                <a:latin typeface="Inter Medium"/>
                <a:cs typeface="Inter Medium"/>
              </a:rPr>
              <a:t>they </a:t>
            </a:r>
            <a:r>
              <a:rPr sz="1000" b="0" dirty="0">
                <a:latin typeface="Inter Medium"/>
                <a:cs typeface="Inter Medium"/>
              </a:rPr>
              <a:t>have</a:t>
            </a:r>
            <a:r>
              <a:rPr sz="1000" b="0" spc="-35" dirty="0">
                <a:latin typeface="Inter Medium"/>
                <a:cs typeface="Inter Medium"/>
              </a:rPr>
              <a:t> </a:t>
            </a:r>
            <a:r>
              <a:rPr sz="1000" b="0" dirty="0">
                <a:latin typeface="Inter Medium"/>
                <a:cs typeface="Inter Medium"/>
              </a:rPr>
              <a:t>enough</a:t>
            </a:r>
            <a:r>
              <a:rPr sz="1000" b="0" spc="-35" dirty="0">
                <a:latin typeface="Inter Medium"/>
                <a:cs typeface="Inter Medium"/>
              </a:rPr>
              <a:t> </a:t>
            </a:r>
            <a:r>
              <a:rPr sz="1000" b="0" dirty="0">
                <a:latin typeface="Inter Medium"/>
                <a:cs typeface="Inter Medium"/>
              </a:rPr>
              <a:t>clarity</a:t>
            </a:r>
            <a:r>
              <a:rPr sz="1000" b="0" spc="-35" dirty="0">
                <a:latin typeface="Inter Medium"/>
                <a:cs typeface="Inter Medium"/>
              </a:rPr>
              <a:t> </a:t>
            </a:r>
            <a:r>
              <a:rPr sz="1000" b="0" spc="-10" dirty="0">
                <a:latin typeface="Inter Medium"/>
                <a:cs typeface="Inter Medium"/>
              </a:rPr>
              <a:t>about </a:t>
            </a:r>
            <a:r>
              <a:rPr sz="1000" b="0" dirty="0">
                <a:latin typeface="Inter Medium"/>
                <a:cs typeface="Inter Medium"/>
              </a:rPr>
              <a:t>how</a:t>
            </a:r>
            <a:r>
              <a:rPr sz="1000" b="0" spc="-35" dirty="0">
                <a:latin typeface="Inter Medium"/>
                <a:cs typeface="Inter Medium"/>
              </a:rPr>
              <a:t> </a:t>
            </a:r>
            <a:r>
              <a:rPr sz="1000" b="0" dirty="0">
                <a:latin typeface="Inter Medium"/>
                <a:cs typeface="Inter Medium"/>
              </a:rPr>
              <a:t>much</a:t>
            </a:r>
            <a:r>
              <a:rPr sz="1000" b="0" spc="-30" dirty="0">
                <a:latin typeface="Inter Medium"/>
                <a:cs typeface="Inter Medium"/>
              </a:rPr>
              <a:t> </a:t>
            </a:r>
            <a:r>
              <a:rPr sz="1000" b="0" dirty="0">
                <a:latin typeface="Inter Medium"/>
                <a:cs typeface="Inter Medium"/>
              </a:rPr>
              <a:t>income</a:t>
            </a:r>
            <a:r>
              <a:rPr sz="1000" b="0" spc="-30" dirty="0">
                <a:latin typeface="Inter Medium"/>
                <a:cs typeface="Inter Medium"/>
              </a:rPr>
              <a:t> </a:t>
            </a:r>
            <a:r>
              <a:rPr sz="1000" b="0" dirty="0">
                <a:latin typeface="Inter Medium"/>
                <a:cs typeface="Inter Medium"/>
              </a:rPr>
              <a:t>they</a:t>
            </a:r>
            <a:r>
              <a:rPr sz="1000" b="0" spc="-35" dirty="0">
                <a:latin typeface="Inter Medium"/>
                <a:cs typeface="Inter Medium"/>
              </a:rPr>
              <a:t> </a:t>
            </a:r>
            <a:r>
              <a:rPr sz="1000" b="0" spc="-20" dirty="0">
                <a:latin typeface="Inter Medium"/>
                <a:cs typeface="Inter Medium"/>
              </a:rPr>
              <a:t>will </a:t>
            </a:r>
            <a:r>
              <a:rPr sz="1000" b="0" dirty="0">
                <a:latin typeface="Inter Medium"/>
                <a:cs typeface="Inter Medium"/>
              </a:rPr>
              <a:t>receive</a:t>
            </a:r>
            <a:r>
              <a:rPr sz="1000" b="0" spc="-25" dirty="0">
                <a:latin typeface="Inter Medium"/>
                <a:cs typeface="Inter Medium"/>
              </a:rPr>
              <a:t> </a:t>
            </a:r>
            <a:r>
              <a:rPr sz="1000" b="0" dirty="0">
                <a:latin typeface="Inter Medium"/>
                <a:cs typeface="Inter Medium"/>
              </a:rPr>
              <a:t>in</a:t>
            </a:r>
            <a:r>
              <a:rPr sz="1000" b="0" spc="-25" dirty="0">
                <a:latin typeface="Inter Medium"/>
                <a:cs typeface="Inter Medium"/>
              </a:rPr>
              <a:t> </a:t>
            </a:r>
            <a:r>
              <a:rPr sz="1000" b="0" spc="-10" dirty="0">
                <a:latin typeface="Inter Medium"/>
                <a:cs typeface="Inter Medium"/>
              </a:rPr>
              <a:t>retirement</a:t>
            </a:r>
            <a:endParaRPr sz="1000">
              <a:latin typeface="Inter Medium"/>
              <a:cs typeface="Inter Medium"/>
            </a:endParaRPr>
          </a:p>
        </p:txBody>
      </p:sp>
      <p:sp>
        <p:nvSpPr>
          <p:cNvPr id="31" name="object 31"/>
          <p:cNvSpPr txBox="1"/>
          <p:nvPr/>
        </p:nvSpPr>
        <p:spPr>
          <a:xfrm>
            <a:off x="375684" y="3087266"/>
            <a:ext cx="640080" cy="330200"/>
          </a:xfrm>
          <a:prstGeom prst="rect">
            <a:avLst/>
          </a:prstGeom>
        </p:spPr>
        <p:txBody>
          <a:bodyPr vert="horz" wrap="square" lIns="0" tIns="12700" rIns="0" bIns="0" rtlCol="0">
            <a:spAutoFit/>
          </a:bodyPr>
          <a:lstStyle/>
          <a:p>
            <a:pPr marL="12700" marR="5080">
              <a:lnSpc>
                <a:spcPct val="100000"/>
              </a:lnSpc>
              <a:spcBef>
                <a:spcPts val="100"/>
              </a:spcBef>
            </a:pPr>
            <a:r>
              <a:rPr sz="1000" b="0" spc="-10" dirty="0">
                <a:latin typeface="Inter Medium"/>
                <a:cs typeface="Inter Medium"/>
              </a:rPr>
              <a:t>compared </a:t>
            </a:r>
            <a:r>
              <a:rPr sz="1000" b="0" dirty="0">
                <a:latin typeface="Inter Medium"/>
                <a:cs typeface="Inter Medium"/>
              </a:rPr>
              <a:t>with</a:t>
            </a:r>
            <a:r>
              <a:rPr sz="1000" b="0" spc="-60" dirty="0">
                <a:latin typeface="Inter Medium"/>
                <a:cs typeface="Inter Medium"/>
              </a:rPr>
              <a:t> </a:t>
            </a:r>
            <a:r>
              <a:rPr sz="1000" b="0" spc="-20" dirty="0">
                <a:latin typeface="Inter Medium"/>
                <a:cs typeface="Inter Medium"/>
              </a:rPr>
              <a:t>just</a:t>
            </a:r>
            <a:endParaRPr sz="1000">
              <a:latin typeface="Inter Medium"/>
              <a:cs typeface="Inter Medium"/>
            </a:endParaRPr>
          </a:p>
        </p:txBody>
      </p:sp>
      <p:sp>
        <p:nvSpPr>
          <p:cNvPr id="32" name="object 32"/>
          <p:cNvSpPr txBox="1"/>
          <p:nvPr/>
        </p:nvSpPr>
        <p:spPr>
          <a:xfrm>
            <a:off x="1864921" y="3087255"/>
            <a:ext cx="686435" cy="330200"/>
          </a:xfrm>
          <a:prstGeom prst="rect">
            <a:avLst/>
          </a:prstGeom>
        </p:spPr>
        <p:txBody>
          <a:bodyPr vert="horz" wrap="square" lIns="0" tIns="12700" rIns="0" bIns="0" rtlCol="0">
            <a:spAutoFit/>
          </a:bodyPr>
          <a:lstStyle/>
          <a:p>
            <a:pPr marL="12700" marR="5080">
              <a:lnSpc>
                <a:spcPct val="100000"/>
              </a:lnSpc>
              <a:spcBef>
                <a:spcPts val="100"/>
              </a:spcBef>
            </a:pPr>
            <a:r>
              <a:rPr sz="1000" b="0" dirty="0">
                <a:latin typeface="Inter Medium"/>
                <a:cs typeface="Inter Medium"/>
              </a:rPr>
              <a:t>of</a:t>
            </a:r>
            <a:r>
              <a:rPr sz="1000" b="0" spc="-5" dirty="0">
                <a:latin typeface="Inter Medium"/>
                <a:cs typeface="Inter Medium"/>
              </a:rPr>
              <a:t> </a:t>
            </a:r>
            <a:r>
              <a:rPr sz="1000" b="0" spc="-10" dirty="0">
                <a:solidFill>
                  <a:srgbClr val="F47920"/>
                </a:solidFill>
                <a:latin typeface="Inter Medium"/>
                <a:cs typeface="Inter Medium"/>
              </a:rPr>
              <a:t>younger workers</a:t>
            </a:r>
            <a:endParaRPr sz="1000">
              <a:latin typeface="Inter Medium"/>
              <a:cs typeface="Inter Medium"/>
            </a:endParaRPr>
          </a:p>
        </p:txBody>
      </p:sp>
      <p:sp>
        <p:nvSpPr>
          <p:cNvPr id="33" name="object 33"/>
          <p:cNvSpPr txBox="1"/>
          <p:nvPr/>
        </p:nvSpPr>
        <p:spPr>
          <a:xfrm>
            <a:off x="6362212" y="3390124"/>
            <a:ext cx="2184400" cy="643890"/>
          </a:xfrm>
          <a:prstGeom prst="rect">
            <a:avLst/>
          </a:prstGeom>
        </p:spPr>
        <p:txBody>
          <a:bodyPr vert="horz" wrap="square" lIns="0" tIns="22860" rIns="0" bIns="0" rtlCol="0">
            <a:spAutoFit/>
          </a:bodyPr>
          <a:lstStyle/>
          <a:p>
            <a:pPr marL="12700">
              <a:lnSpc>
                <a:spcPct val="100000"/>
              </a:lnSpc>
              <a:spcBef>
                <a:spcPts val="180"/>
              </a:spcBef>
            </a:pPr>
            <a:r>
              <a:rPr sz="1000" b="0" dirty="0">
                <a:latin typeface="Inter Medium"/>
                <a:cs typeface="Inter Medium"/>
              </a:rPr>
              <a:t>…compared</a:t>
            </a:r>
            <a:r>
              <a:rPr sz="1000" b="0" spc="35" dirty="0">
                <a:latin typeface="Inter Medium"/>
                <a:cs typeface="Inter Medium"/>
              </a:rPr>
              <a:t> </a:t>
            </a:r>
            <a:r>
              <a:rPr sz="1000" b="0" spc="-20" dirty="0">
                <a:latin typeface="Inter Medium"/>
                <a:cs typeface="Inter Medium"/>
              </a:rPr>
              <a:t>with</a:t>
            </a:r>
            <a:endParaRPr sz="1000">
              <a:latin typeface="Inter Medium"/>
              <a:cs typeface="Inter Medium"/>
            </a:endParaRPr>
          </a:p>
          <a:p>
            <a:pPr marL="12700">
              <a:lnSpc>
                <a:spcPct val="100000"/>
              </a:lnSpc>
              <a:spcBef>
                <a:spcPts val="229"/>
              </a:spcBef>
            </a:pPr>
            <a:r>
              <a:rPr sz="2800" b="1" spc="114" dirty="0">
                <a:solidFill>
                  <a:srgbClr val="2D45B8"/>
                </a:solidFill>
                <a:latin typeface="Inter"/>
                <a:cs typeface="Inter"/>
              </a:rPr>
              <a:t>42%</a:t>
            </a:r>
            <a:r>
              <a:rPr sz="2800" b="1" spc="-270" dirty="0">
                <a:solidFill>
                  <a:srgbClr val="2D45B8"/>
                </a:solidFill>
                <a:latin typeface="Inter"/>
                <a:cs typeface="Inter"/>
              </a:rPr>
              <a:t> </a:t>
            </a:r>
            <a:r>
              <a:rPr sz="1000" b="0" dirty="0">
                <a:latin typeface="Inter Medium"/>
                <a:cs typeface="Inter Medium"/>
              </a:rPr>
              <a:t>among</a:t>
            </a:r>
            <a:r>
              <a:rPr sz="1000" b="0" spc="-40" dirty="0">
                <a:latin typeface="Inter Medium"/>
                <a:cs typeface="Inter Medium"/>
              </a:rPr>
              <a:t> </a:t>
            </a:r>
            <a:r>
              <a:rPr sz="1000" b="0" dirty="0">
                <a:latin typeface="Inter Medium"/>
                <a:cs typeface="Inter Medium"/>
              </a:rPr>
              <a:t>older</a:t>
            </a:r>
            <a:r>
              <a:rPr sz="1000" b="0" spc="-15" dirty="0">
                <a:latin typeface="Inter Medium"/>
                <a:cs typeface="Inter Medium"/>
              </a:rPr>
              <a:t> </a:t>
            </a:r>
            <a:r>
              <a:rPr sz="1000" b="0" spc="-10" dirty="0">
                <a:latin typeface="Inter Medium"/>
                <a:cs typeface="Inter Medium"/>
              </a:rPr>
              <a:t>workers</a:t>
            </a:r>
            <a:endParaRPr sz="1000">
              <a:latin typeface="Inter Medium"/>
              <a:cs typeface="Inter Medium"/>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6435137" y="81224"/>
            <a:ext cx="2708910" cy="223520"/>
          </a:xfrm>
          <a:custGeom>
            <a:avLst/>
            <a:gdLst/>
            <a:ahLst/>
            <a:cxnLst/>
            <a:rect l="l" t="t" r="r" b="b"/>
            <a:pathLst>
              <a:path w="2708909" h="223520">
                <a:moveTo>
                  <a:pt x="2708862" y="223199"/>
                </a:moveTo>
                <a:lnTo>
                  <a:pt x="0" y="223199"/>
                </a:lnTo>
                <a:lnTo>
                  <a:pt x="0" y="0"/>
                </a:lnTo>
                <a:lnTo>
                  <a:pt x="2708862" y="0"/>
                </a:lnTo>
                <a:lnTo>
                  <a:pt x="2708862" y="223199"/>
                </a:lnTo>
                <a:close/>
              </a:path>
            </a:pathLst>
          </a:custGeom>
          <a:solidFill>
            <a:srgbClr val="F9CF53"/>
          </a:solidFill>
        </p:spPr>
        <p:txBody>
          <a:bodyPr wrap="square" lIns="0" tIns="0" rIns="0" bIns="0" rtlCol="0"/>
          <a:lstStyle/>
          <a:p>
            <a:endParaRPr/>
          </a:p>
        </p:txBody>
      </p:sp>
      <p:sp>
        <p:nvSpPr>
          <p:cNvPr id="3" name="object 3"/>
          <p:cNvSpPr txBox="1"/>
          <p:nvPr/>
        </p:nvSpPr>
        <p:spPr>
          <a:xfrm>
            <a:off x="6851416" y="83541"/>
            <a:ext cx="1914525" cy="197490"/>
          </a:xfrm>
          <a:prstGeom prst="rect">
            <a:avLst/>
          </a:prstGeom>
        </p:spPr>
        <p:txBody>
          <a:bodyPr vert="horz" wrap="square" lIns="0" tIns="12700" rIns="0" bIns="0" rtlCol="0">
            <a:spAutoFit/>
          </a:bodyPr>
          <a:lstStyle/>
          <a:p>
            <a:pPr marL="12700">
              <a:lnSpc>
                <a:spcPct val="100000"/>
              </a:lnSpc>
              <a:spcBef>
                <a:spcPts val="100"/>
              </a:spcBef>
            </a:pPr>
            <a:r>
              <a:rPr sz="1200" b="1" spc="-90" dirty="0">
                <a:solidFill>
                  <a:srgbClr val="FFFFFF"/>
                </a:solidFill>
                <a:latin typeface="Inter" panose="02000503000000020004" pitchFamily="2" charset="0"/>
                <a:ea typeface="Inter" panose="02000503000000020004" pitchFamily="2" charset="0"/>
                <a:cs typeface="Tahoma"/>
              </a:rPr>
              <a:t>Race and</a:t>
            </a:r>
            <a:r>
              <a:rPr sz="1200" b="1" spc="-85" dirty="0">
                <a:solidFill>
                  <a:srgbClr val="FFFFFF"/>
                </a:solidFill>
                <a:latin typeface="Inter" panose="02000503000000020004" pitchFamily="2" charset="0"/>
                <a:ea typeface="Inter" panose="02000503000000020004" pitchFamily="2" charset="0"/>
                <a:cs typeface="Tahoma"/>
              </a:rPr>
              <a:t> </a:t>
            </a:r>
            <a:r>
              <a:rPr sz="1200" b="1" spc="-70" dirty="0">
                <a:solidFill>
                  <a:srgbClr val="FFFFFF"/>
                </a:solidFill>
                <a:latin typeface="Inter" panose="02000503000000020004" pitchFamily="2" charset="0"/>
                <a:ea typeface="Inter" panose="02000503000000020004" pitchFamily="2" charset="0"/>
                <a:cs typeface="Tahoma"/>
              </a:rPr>
              <a:t>ethnicity</a:t>
            </a:r>
            <a:r>
              <a:rPr sz="1200" b="1" spc="-90" dirty="0">
                <a:solidFill>
                  <a:srgbClr val="FFFFFF"/>
                </a:solidFill>
                <a:latin typeface="Inter" panose="02000503000000020004" pitchFamily="2" charset="0"/>
                <a:ea typeface="Inter" panose="02000503000000020004" pitchFamily="2" charset="0"/>
                <a:cs typeface="Tahoma"/>
              </a:rPr>
              <a:t> </a:t>
            </a:r>
            <a:r>
              <a:rPr sz="1200" b="1" spc="-50" dirty="0">
                <a:solidFill>
                  <a:srgbClr val="FFFFFF"/>
                </a:solidFill>
                <a:latin typeface="Inter" panose="02000503000000020004" pitchFamily="2" charset="0"/>
                <a:ea typeface="Inter" panose="02000503000000020004" pitchFamily="2" charset="0"/>
                <a:cs typeface="Tahoma"/>
              </a:rPr>
              <a:t>spotlight</a:t>
            </a:r>
            <a:endParaRPr sz="1200" dirty="0">
              <a:latin typeface="Inter" panose="02000503000000020004" pitchFamily="2" charset="0"/>
              <a:ea typeface="Inter" panose="02000503000000020004" pitchFamily="2" charset="0"/>
              <a:cs typeface="Tahoma"/>
            </a:endParaRPr>
          </a:p>
        </p:txBody>
      </p:sp>
      <p:sp>
        <p:nvSpPr>
          <p:cNvPr id="4" name="object 4"/>
          <p:cNvSpPr/>
          <p:nvPr/>
        </p:nvSpPr>
        <p:spPr>
          <a:xfrm>
            <a:off x="3078887" y="1023570"/>
            <a:ext cx="4445" cy="3891279"/>
          </a:xfrm>
          <a:custGeom>
            <a:avLst/>
            <a:gdLst/>
            <a:ahLst/>
            <a:cxnLst/>
            <a:rect l="l" t="t" r="r" b="b"/>
            <a:pathLst>
              <a:path w="4444" h="3891279">
                <a:moveTo>
                  <a:pt x="4199" y="0"/>
                </a:moveTo>
                <a:lnTo>
                  <a:pt x="0" y="3891284"/>
                </a:lnTo>
              </a:path>
            </a:pathLst>
          </a:custGeom>
          <a:ln w="9524">
            <a:solidFill>
              <a:srgbClr val="2D45B8"/>
            </a:solidFill>
          </a:ln>
        </p:spPr>
        <p:txBody>
          <a:bodyPr wrap="square" lIns="0" tIns="0" rIns="0" bIns="0" rtlCol="0"/>
          <a:lstStyle/>
          <a:p>
            <a:endParaRPr/>
          </a:p>
        </p:txBody>
      </p:sp>
      <p:sp>
        <p:nvSpPr>
          <p:cNvPr id="5" name="object 5"/>
          <p:cNvSpPr/>
          <p:nvPr/>
        </p:nvSpPr>
        <p:spPr>
          <a:xfrm>
            <a:off x="6146300" y="1023570"/>
            <a:ext cx="0" cy="3891279"/>
          </a:xfrm>
          <a:custGeom>
            <a:avLst/>
            <a:gdLst/>
            <a:ahLst/>
            <a:cxnLst/>
            <a:rect l="l" t="t" r="r" b="b"/>
            <a:pathLst>
              <a:path h="3891279">
                <a:moveTo>
                  <a:pt x="0" y="0"/>
                </a:moveTo>
                <a:lnTo>
                  <a:pt x="0" y="3891284"/>
                </a:lnTo>
              </a:path>
            </a:pathLst>
          </a:custGeom>
          <a:ln w="9524">
            <a:solidFill>
              <a:srgbClr val="2D45B8"/>
            </a:solidFill>
          </a:ln>
        </p:spPr>
        <p:txBody>
          <a:bodyPr wrap="square" lIns="0" tIns="0" rIns="0" bIns="0" rtlCol="0"/>
          <a:lstStyle/>
          <a:p>
            <a:endParaRPr/>
          </a:p>
        </p:txBody>
      </p:sp>
      <p:sp>
        <p:nvSpPr>
          <p:cNvPr id="6" name="object 6"/>
          <p:cNvSpPr txBox="1"/>
          <p:nvPr/>
        </p:nvSpPr>
        <p:spPr>
          <a:xfrm>
            <a:off x="159674" y="1036333"/>
            <a:ext cx="2748280" cy="199413"/>
          </a:xfrm>
          <a:prstGeom prst="rect">
            <a:avLst/>
          </a:prstGeom>
          <a:solidFill>
            <a:srgbClr val="F9D050"/>
          </a:solidFill>
        </p:spPr>
        <p:txBody>
          <a:bodyPr vert="horz" wrap="square" lIns="0" tIns="14604" rIns="0" bIns="0" rtlCol="0">
            <a:spAutoFit/>
          </a:bodyPr>
          <a:lstStyle/>
          <a:p>
            <a:pPr marL="866140">
              <a:lnSpc>
                <a:spcPct val="100000"/>
              </a:lnSpc>
              <a:spcBef>
                <a:spcPts val="114"/>
              </a:spcBef>
            </a:pPr>
            <a:r>
              <a:rPr sz="1200" b="1" spc="-10" dirty="0">
                <a:latin typeface="Inter" panose="02000503000000020004" pitchFamily="2" charset="0"/>
                <a:ea typeface="Inter" panose="02000503000000020004" pitchFamily="2" charset="0"/>
                <a:cs typeface="Tahoma"/>
              </a:rPr>
              <a:t>Manufacturing</a:t>
            </a:r>
            <a:endParaRPr sz="1200" dirty="0">
              <a:latin typeface="Inter" panose="02000503000000020004" pitchFamily="2" charset="0"/>
              <a:ea typeface="Inter" panose="02000503000000020004" pitchFamily="2" charset="0"/>
              <a:cs typeface="Tahoma"/>
            </a:endParaRPr>
          </a:p>
        </p:txBody>
      </p:sp>
      <p:sp>
        <p:nvSpPr>
          <p:cNvPr id="7" name="object 7"/>
          <p:cNvSpPr txBox="1"/>
          <p:nvPr/>
        </p:nvSpPr>
        <p:spPr>
          <a:xfrm>
            <a:off x="3232586" y="1036345"/>
            <a:ext cx="2748280" cy="199413"/>
          </a:xfrm>
          <a:prstGeom prst="rect">
            <a:avLst/>
          </a:prstGeom>
          <a:solidFill>
            <a:srgbClr val="2B739E"/>
          </a:solidFill>
        </p:spPr>
        <p:txBody>
          <a:bodyPr vert="horz" wrap="square" lIns="0" tIns="14604" rIns="0" bIns="0" rtlCol="0">
            <a:spAutoFit/>
          </a:bodyPr>
          <a:lstStyle/>
          <a:p>
            <a:pPr marL="259079">
              <a:lnSpc>
                <a:spcPct val="100000"/>
              </a:lnSpc>
              <a:spcBef>
                <a:spcPts val="114"/>
              </a:spcBef>
            </a:pPr>
            <a:r>
              <a:rPr sz="1200" b="1" spc="-80" dirty="0">
                <a:solidFill>
                  <a:srgbClr val="EDEDED"/>
                </a:solidFill>
                <a:latin typeface="Inter" panose="02000503000000020004" pitchFamily="2" charset="0"/>
                <a:ea typeface="Inter" panose="02000503000000020004" pitchFamily="2" charset="0"/>
                <a:cs typeface="Tahoma"/>
              </a:rPr>
              <a:t>Sports, </a:t>
            </a:r>
            <a:r>
              <a:rPr sz="1200" b="1" spc="-95" dirty="0">
                <a:solidFill>
                  <a:srgbClr val="EDEDED"/>
                </a:solidFill>
                <a:latin typeface="Inter" panose="02000503000000020004" pitchFamily="2" charset="0"/>
                <a:ea typeface="Inter" panose="02000503000000020004" pitchFamily="2" charset="0"/>
                <a:cs typeface="Tahoma"/>
              </a:rPr>
              <a:t>media</a:t>
            </a:r>
            <a:r>
              <a:rPr sz="1200" b="1" spc="-85" dirty="0">
                <a:solidFill>
                  <a:srgbClr val="EDEDED"/>
                </a:solidFill>
                <a:latin typeface="Inter" panose="02000503000000020004" pitchFamily="2" charset="0"/>
                <a:ea typeface="Inter" panose="02000503000000020004" pitchFamily="2" charset="0"/>
                <a:cs typeface="Tahoma"/>
              </a:rPr>
              <a:t> </a:t>
            </a:r>
            <a:r>
              <a:rPr sz="1200" b="1" spc="-90" dirty="0">
                <a:solidFill>
                  <a:srgbClr val="EDEDED"/>
                </a:solidFill>
                <a:latin typeface="Inter" panose="02000503000000020004" pitchFamily="2" charset="0"/>
                <a:ea typeface="Inter" panose="02000503000000020004" pitchFamily="2" charset="0"/>
                <a:cs typeface="Tahoma"/>
              </a:rPr>
              <a:t>and</a:t>
            </a:r>
            <a:r>
              <a:rPr sz="1200" b="1" spc="-80" dirty="0">
                <a:solidFill>
                  <a:srgbClr val="EDEDED"/>
                </a:solidFill>
                <a:latin typeface="Inter" panose="02000503000000020004" pitchFamily="2" charset="0"/>
                <a:ea typeface="Inter" panose="02000503000000020004" pitchFamily="2" charset="0"/>
                <a:cs typeface="Tahoma"/>
              </a:rPr>
              <a:t> </a:t>
            </a:r>
            <a:r>
              <a:rPr sz="1200" b="1" spc="-10" dirty="0">
                <a:solidFill>
                  <a:srgbClr val="EDEDED"/>
                </a:solidFill>
                <a:latin typeface="Inter" panose="02000503000000020004" pitchFamily="2" charset="0"/>
                <a:ea typeface="Inter" panose="02000503000000020004" pitchFamily="2" charset="0"/>
                <a:cs typeface="Tahoma"/>
              </a:rPr>
              <a:t>entertainment</a:t>
            </a:r>
            <a:endParaRPr sz="1200" dirty="0">
              <a:latin typeface="Inter" panose="02000503000000020004" pitchFamily="2" charset="0"/>
              <a:ea typeface="Inter" panose="02000503000000020004" pitchFamily="2" charset="0"/>
              <a:cs typeface="Tahoma"/>
            </a:endParaRPr>
          </a:p>
        </p:txBody>
      </p:sp>
      <p:sp>
        <p:nvSpPr>
          <p:cNvPr id="8" name="object 8"/>
          <p:cNvSpPr txBox="1"/>
          <p:nvPr/>
        </p:nvSpPr>
        <p:spPr>
          <a:xfrm>
            <a:off x="6300024" y="1025795"/>
            <a:ext cx="2748280" cy="199413"/>
          </a:xfrm>
          <a:prstGeom prst="rect">
            <a:avLst/>
          </a:prstGeom>
          <a:solidFill>
            <a:srgbClr val="2D45B8"/>
          </a:solidFill>
        </p:spPr>
        <p:txBody>
          <a:bodyPr vert="horz" wrap="square" lIns="0" tIns="14604" rIns="0" bIns="0" rtlCol="0">
            <a:spAutoFit/>
          </a:bodyPr>
          <a:lstStyle/>
          <a:p>
            <a:pPr marL="720090">
              <a:lnSpc>
                <a:spcPct val="100000"/>
              </a:lnSpc>
              <a:spcBef>
                <a:spcPts val="114"/>
              </a:spcBef>
            </a:pPr>
            <a:r>
              <a:rPr sz="1200" b="1" spc="-80" dirty="0">
                <a:solidFill>
                  <a:srgbClr val="EDEDED"/>
                </a:solidFill>
                <a:latin typeface="Inter" panose="02000503000000020004" pitchFamily="2" charset="0"/>
                <a:ea typeface="Inter" panose="02000503000000020004" pitchFamily="2" charset="0"/>
                <a:cs typeface="Tahoma"/>
              </a:rPr>
              <a:t>Energy</a:t>
            </a:r>
            <a:r>
              <a:rPr sz="1200" b="1" spc="-95" dirty="0">
                <a:solidFill>
                  <a:srgbClr val="EDEDED"/>
                </a:solidFill>
                <a:latin typeface="Inter" panose="02000503000000020004" pitchFamily="2" charset="0"/>
                <a:ea typeface="Inter" panose="02000503000000020004" pitchFamily="2" charset="0"/>
                <a:cs typeface="Tahoma"/>
              </a:rPr>
              <a:t> </a:t>
            </a:r>
            <a:r>
              <a:rPr sz="1200" b="1" spc="-90" dirty="0">
                <a:solidFill>
                  <a:srgbClr val="EDEDED"/>
                </a:solidFill>
                <a:latin typeface="Inter" panose="02000503000000020004" pitchFamily="2" charset="0"/>
                <a:ea typeface="Inter" panose="02000503000000020004" pitchFamily="2" charset="0"/>
                <a:cs typeface="Tahoma"/>
              </a:rPr>
              <a:t>and </a:t>
            </a:r>
            <a:r>
              <a:rPr sz="1200" b="1" spc="-10" dirty="0">
                <a:solidFill>
                  <a:srgbClr val="EDEDED"/>
                </a:solidFill>
                <a:latin typeface="Inter" panose="02000503000000020004" pitchFamily="2" charset="0"/>
                <a:ea typeface="Inter" panose="02000503000000020004" pitchFamily="2" charset="0"/>
                <a:cs typeface="Tahoma"/>
              </a:rPr>
              <a:t>utilities</a:t>
            </a:r>
            <a:endParaRPr sz="1200" dirty="0">
              <a:latin typeface="Inter" panose="02000503000000020004" pitchFamily="2" charset="0"/>
              <a:ea typeface="Inter" panose="02000503000000020004" pitchFamily="2" charset="0"/>
              <a:cs typeface="Tahoma"/>
            </a:endParaRPr>
          </a:p>
        </p:txBody>
      </p:sp>
      <p:sp>
        <p:nvSpPr>
          <p:cNvPr id="9" name="object 9"/>
          <p:cNvSpPr txBox="1"/>
          <p:nvPr/>
        </p:nvSpPr>
        <p:spPr>
          <a:xfrm>
            <a:off x="232699" y="1411263"/>
            <a:ext cx="2089785" cy="411480"/>
          </a:xfrm>
          <a:prstGeom prst="rect">
            <a:avLst/>
          </a:prstGeom>
        </p:spPr>
        <p:txBody>
          <a:bodyPr vert="horz" wrap="square" lIns="0" tIns="12700" rIns="0" bIns="0" rtlCol="0">
            <a:spAutoFit/>
          </a:bodyPr>
          <a:lstStyle/>
          <a:p>
            <a:pPr marL="12700" marR="5080">
              <a:lnSpc>
                <a:spcPct val="114999"/>
              </a:lnSpc>
              <a:spcBef>
                <a:spcPts val="100"/>
              </a:spcBef>
            </a:pPr>
            <a:r>
              <a:rPr sz="1100" b="1" dirty="0">
                <a:latin typeface="Inter"/>
                <a:cs typeface="Inter"/>
              </a:rPr>
              <a:t>Black</a:t>
            </a:r>
            <a:r>
              <a:rPr sz="1100" b="1" spc="-35" dirty="0">
                <a:latin typeface="Inter"/>
                <a:cs typeface="Inter"/>
              </a:rPr>
              <a:t> </a:t>
            </a:r>
            <a:r>
              <a:rPr sz="1100" b="1" spc="-10" dirty="0">
                <a:latin typeface="Inter"/>
                <a:cs typeface="Inter"/>
              </a:rPr>
              <a:t>workers</a:t>
            </a:r>
            <a:r>
              <a:rPr sz="1100" b="1" spc="-25" dirty="0">
                <a:latin typeface="Inter"/>
                <a:cs typeface="Inter"/>
              </a:rPr>
              <a:t> </a:t>
            </a:r>
            <a:r>
              <a:rPr sz="1100" b="1" spc="-10" dirty="0">
                <a:latin typeface="Inter"/>
                <a:cs typeface="Inter"/>
              </a:rPr>
              <a:t>struggle</a:t>
            </a:r>
            <a:r>
              <a:rPr sz="1100" b="1" spc="-25" dirty="0">
                <a:latin typeface="Inter"/>
                <a:cs typeface="Inter"/>
              </a:rPr>
              <a:t> </a:t>
            </a:r>
            <a:r>
              <a:rPr sz="1100" b="1" dirty="0">
                <a:latin typeface="Inter"/>
                <a:cs typeface="Inter"/>
              </a:rPr>
              <a:t>to</a:t>
            </a:r>
            <a:r>
              <a:rPr sz="1100" b="1" spc="-25" dirty="0">
                <a:latin typeface="Inter"/>
                <a:cs typeface="Inter"/>
              </a:rPr>
              <a:t> </a:t>
            </a:r>
            <a:r>
              <a:rPr sz="1100" b="1" spc="-20" dirty="0">
                <a:latin typeface="Inter"/>
                <a:cs typeface="Inter"/>
              </a:rPr>
              <a:t>take </a:t>
            </a:r>
            <a:r>
              <a:rPr sz="1100" b="1" spc="-10" dirty="0">
                <a:latin typeface="Inter"/>
                <a:cs typeface="Inter"/>
              </a:rPr>
              <a:t>advantage</a:t>
            </a:r>
            <a:r>
              <a:rPr sz="1100" b="1" spc="-15" dirty="0">
                <a:latin typeface="Inter"/>
                <a:cs typeface="Inter"/>
              </a:rPr>
              <a:t> </a:t>
            </a:r>
            <a:r>
              <a:rPr sz="1100" b="1" dirty="0">
                <a:latin typeface="Inter"/>
                <a:cs typeface="Inter"/>
              </a:rPr>
              <a:t>of</a:t>
            </a:r>
            <a:r>
              <a:rPr sz="1100" b="1" spc="-10" dirty="0">
                <a:latin typeface="Inter"/>
                <a:cs typeface="Inter"/>
              </a:rPr>
              <a:t> </a:t>
            </a:r>
            <a:r>
              <a:rPr sz="1100" b="1" dirty="0">
                <a:latin typeface="Inter"/>
                <a:cs typeface="Inter"/>
              </a:rPr>
              <a:t>paid</a:t>
            </a:r>
            <a:r>
              <a:rPr sz="1100" b="1" spc="-15" dirty="0">
                <a:latin typeface="Inter"/>
                <a:cs typeface="Inter"/>
              </a:rPr>
              <a:t> </a:t>
            </a:r>
            <a:r>
              <a:rPr sz="1100" b="1" spc="-10" dirty="0">
                <a:latin typeface="Inter"/>
                <a:cs typeface="Inter"/>
              </a:rPr>
              <a:t>time </a:t>
            </a:r>
            <a:r>
              <a:rPr sz="1100" b="1" spc="-25" dirty="0">
                <a:latin typeface="Inter"/>
                <a:cs typeface="Inter"/>
              </a:rPr>
              <a:t>off</a:t>
            </a:r>
            <a:endParaRPr sz="1100" dirty="0">
              <a:latin typeface="Inter"/>
              <a:cs typeface="Inter"/>
            </a:endParaRPr>
          </a:p>
        </p:txBody>
      </p:sp>
      <p:sp>
        <p:nvSpPr>
          <p:cNvPr id="10" name="object 10"/>
          <p:cNvSpPr txBox="1"/>
          <p:nvPr/>
        </p:nvSpPr>
        <p:spPr>
          <a:xfrm>
            <a:off x="3262568" y="1411263"/>
            <a:ext cx="2356485" cy="411480"/>
          </a:xfrm>
          <a:prstGeom prst="rect">
            <a:avLst/>
          </a:prstGeom>
        </p:spPr>
        <p:txBody>
          <a:bodyPr vert="horz" wrap="square" lIns="0" tIns="12700" rIns="0" bIns="0" rtlCol="0">
            <a:spAutoFit/>
          </a:bodyPr>
          <a:lstStyle/>
          <a:p>
            <a:pPr marL="12700" marR="5080">
              <a:lnSpc>
                <a:spcPct val="114999"/>
              </a:lnSpc>
              <a:spcBef>
                <a:spcPts val="100"/>
              </a:spcBef>
            </a:pPr>
            <a:r>
              <a:rPr sz="1100" b="1" spc="-10" dirty="0">
                <a:latin typeface="Inter"/>
                <a:cs typeface="Inter"/>
              </a:rPr>
              <a:t>Minorities</a:t>
            </a:r>
            <a:r>
              <a:rPr sz="1100" b="1" spc="-15" dirty="0">
                <a:latin typeface="Inter"/>
                <a:cs typeface="Inter"/>
              </a:rPr>
              <a:t> </a:t>
            </a:r>
            <a:r>
              <a:rPr sz="1100" b="1" spc="-10" dirty="0">
                <a:latin typeface="Inter"/>
                <a:cs typeface="Inter"/>
              </a:rPr>
              <a:t>struggle </a:t>
            </a:r>
            <a:r>
              <a:rPr sz="1100" b="1" dirty="0">
                <a:latin typeface="Inter"/>
                <a:cs typeface="Inter"/>
              </a:rPr>
              <a:t>to</a:t>
            </a:r>
            <a:r>
              <a:rPr sz="1100" b="1" spc="-10" dirty="0">
                <a:latin typeface="Inter"/>
                <a:cs typeface="Inter"/>
              </a:rPr>
              <a:t> derive equal </a:t>
            </a:r>
            <a:r>
              <a:rPr sz="1100" b="1" dirty="0">
                <a:latin typeface="Inter"/>
                <a:cs typeface="Inter"/>
              </a:rPr>
              <a:t>value</a:t>
            </a:r>
            <a:r>
              <a:rPr sz="1100" b="1" spc="-40" dirty="0">
                <a:latin typeface="Inter"/>
                <a:cs typeface="Inter"/>
              </a:rPr>
              <a:t> </a:t>
            </a:r>
            <a:r>
              <a:rPr sz="1100" b="1" dirty="0">
                <a:latin typeface="Inter"/>
                <a:cs typeface="Inter"/>
              </a:rPr>
              <a:t>from</a:t>
            </a:r>
            <a:r>
              <a:rPr sz="1100" b="1" spc="-40" dirty="0">
                <a:latin typeface="Inter"/>
                <a:cs typeface="Inter"/>
              </a:rPr>
              <a:t> </a:t>
            </a:r>
            <a:r>
              <a:rPr sz="1100" b="1" spc="-10" dirty="0">
                <a:latin typeface="Inter"/>
                <a:cs typeface="Inter"/>
              </a:rPr>
              <a:t>benefits</a:t>
            </a:r>
            <a:endParaRPr sz="1100">
              <a:latin typeface="Inter"/>
              <a:cs typeface="Inter"/>
            </a:endParaRPr>
          </a:p>
        </p:txBody>
      </p:sp>
      <p:sp>
        <p:nvSpPr>
          <p:cNvPr id="11" name="object 11"/>
          <p:cNvSpPr txBox="1"/>
          <p:nvPr/>
        </p:nvSpPr>
        <p:spPr>
          <a:xfrm>
            <a:off x="6373061" y="1436405"/>
            <a:ext cx="2312670" cy="360680"/>
          </a:xfrm>
          <a:prstGeom prst="rect">
            <a:avLst/>
          </a:prstGeom>
        </p:spPr>
        <p:txBody>
          <a:bodyPr vert="horz" wrap="square" lIns="0" tIns="12700" rIns="0" bIns="0" rtlCol="0">
            <a:spAutoFit/>
          </a:bodyPr>
          <a:lstStyle/>
          <a:p>
            <a:pPr marL="12700" marR="5080">
              <a:lnSpc>
                <a:spcPct val="100000"/>
              </a:lnSpc>
              <a:spcBef>
                <a:spcPts val="100"/>
              </a:spcBef>
            </a:pPr>
            <a:r>
              <a:rPr sz="1100" b="1" spc="-10" dirty="0">
                <a:latin typeface="Inter"/>
                <a:cs typeface="Inter"/>
              </a:rPr>
              <a:t>Wellness</a:t>
            </a:r>
            <a:r>
              <a:rPr sz="1100" b="1" spc="-30" dirty="0">
                <a:latin typeface="Inter"/>
                <a:cs typeface="Inter"/>
              </a:rPr>
              <a:t> </a:t>
            </a:r>
            <a:r>
              <a:rPr sz="1100" b="1" spc="-10" dirty="0">
                <a:latin typeface="Inter"/>
                <a:cs typeface="Inter"/>
              </a:rPr>
              <a:t>benefits</a:t>
            </a:r>
            <a:r>
              <a:rPr sz="1100" b="1" spc="-25" dirty="0">
                <a:latin typeface="Inter"/>
                <a:cs typeface="Inter"/>
              </a:rPr>
              <a:t> </a:t>
            </a:r>
            <a:r>
              <a:rPr sz="1100" b="1" dirty="0">
                <a:latin typeface="Inter"/>
                <a:cs typeface="Inter"/>
              </a:rPr>
              <a:t>are</a:t>
            </a:r>
            <a:r>
              <a:rPr sz="1100" b="1" spc="-30" dirty="0">
                <a:latin typeface="Inter"/>
                <a:cs typeface="Inter"/>
              </a:rPr>
              <a:t> </a:t>
            </a:r>
            <a:r>
              <a:rPr sz="1100" b="1" spc="-10" dirty="0">
                <a:latin typeface="Inter"/>
                <a:cs typeface="Inter"/>
              </a:rPr>
              <a:t>working</a:t>
            </a:r>
            <a:r>
              <a:rPr sz="1100" b="1" spc="-25" dirty="0">
                <a:latin typeface="Inter"/>
                <a:cs typeface="Inter"/>
              </a:rPr>
              <a:t> for </a:t>
            </a:r>
            <a:r>
              <a:rPr sz="1100" b="1" spc="-10" dirty="0">
                <a:latin typeface="Inter"/>
                <a:cs typeface="Inter"/>
              </a:rPr>
              <a:t>minorities</a:t>
            </a:r>
            <a:endParaRPr sz="1100">
              <a:latin typeface="Inter"/>
              <a:cs typeface="Inter"/>
            </a:endParaRPr>
          </a:p>
        </p:txBody>
      </p:sp>
      <p:pic>
        <p:nvPicPr>
          <p:cNvPr id="12" name="object 12"/>
          <p:cNvPicPr/>
          <p:nvPr/>
        </p:nvPicPr>
        <p:blipFill>
          <a:blip r:embed="rId3" cstate="print"/>
          <a:stretch>
            <a:fillRect/>
          </a:stretch>
        </p:blipFill>
        <p:spPr>
          <a:xfrm>
            <a:off x="8397199" y="4550606"/>
            <a:ext cx="746800" cy="376999"/>
          </a:xfrm>
          <a:prstGeom prst="rect">
            <a:avLst/>
          </a:prstGeom>
        </p:spPr>
      </p:pic>
      <p:pic>
        <p:nvPicPr>
          <p:cNvPr id="13" name="object 13"/>
          <p:cNvPicPr/>
          <p:nvPr/>
        </p:nvPicPr>
        <p:blipFill>
          <a:blip r:embed="rId4" cstate="print"/>
          <a:stretch>
            <a:fillRect/>
          </a:stretch>
        </p:blipFill>
        <p:spPr>
          <a:xfrm>
            <a:off x="358486" y="2168378"/>
            <a:ext cx="676598" cy="676598"/>
          </a:xfrm>
          <a:prstGeom prst="rect">
            <a:avLst/>
          </a:prstGeom>
        </p:spPr>
      </p:pic>
      <p:sp>
        <p:nvSpPr>
          <p:cNvPr id="14" name="object 14"/>
          <p:cNvSpPr txBox="1"/>
          <p:nvPr/>
        </p:nvSpPr>
        <p:spPr>
          <a:xfrm>
            <a:off x="557083" y="2251393"/>
            <a:ext cx="1960880" cy="482600"/>
          </a:xfrm>
          <a:prstGeom prst="rect">
            <a:avLst/>
          </a:prstGeom>
        </p:spPr>
        <p:txBody>
          <a:bodyPr vert="horz" wrap="square" lIns="0" tIns="12700" rIns="0" bIns="0" rtlCol="0">
            <a:spAutoFit/>
          </a:bodyPr>
          <a:lstStyle/>
          <a:p>
            <a:pPr marL="563245">
              <a:lnSpc>
                <a:spcPct val="100000"/>
              </a:lnSpc>
              <a:spcBef>
                <a:spcPts val="100"/>
              </a:spcBef>
            </a:pPr>
            <a:r>
              <a:rPr sz="1000" b="0" dirty="0">
                <a:latin typeface="Inter Medium"/>
                <a:cs typeface="Inter Medium"/>
              </a:rPr>
              <a:t>of</a:t>
            </a:r>
            <a:r>
              <a:rPr sz="1000" b="0" spc="-30" dirty="0">
                <a:latin typeface="Inter Medium"/>
                <a:cs typeface="Inter Medium"/>
              </a:rPr>
              <a:t> </a:t>
            </a:r>
            <a:r>
              <a:rPr sz="1000" b="0" dirty="0">
                <a:solidFill>
                  <a:srgbClr val="F8791F"/>
                </a:solidFill>
                <a:latin typeface="Inter Medium"/>
                <a:cs typeface="Inter Medium"/>
              </a:rPr>
              <a:t>black</a:t>
            </a:r>
            <a:r>
              <a:rPr sz="1000" b="0" spc="-25" dirty="0">
                <a:solidFill>
                  <a:srgbClr val="F8791F"/>
                </a:solidFill>
                <a:latin typeface="Inter Medium"/>
                <a:cs typeface="Inter Medium"/>
              </a:rPr>
              <a:t> </a:t>
            </a:r>
            <a:r>
              <a:rPr sz="1000" b="0" spc="-10" dirty="0">
                <a:solidFill>
                  <a:srgbClr val="F8791F"/>
                </a:solidFill>
                <a:latin typeface="Inter Medium"/>
                <a:cs typeface="Inter Medium"/>
              </a:rPr>
              <a:t>workers</a:t>
            </a:r>
            <a:endParaRPr sz="1000">
              <a:latin typeface="Inter Medium"/>
              <a:cs typeface="Inter Medium"/>
            </a:endParaRPr>
          </a:p>
          <a:p>
            <a:pPr marL="563245" marR="5080" indent="-551180">
              <a:lnSpc>
                <a:spcPts val="1190"/>
              </a:lnSpc>
              <a:spcBef>
                <a:spcPts val="60"/>
              </a:spcBef>
              <a:tabLst>
                <a:tab pos="563245" algn="l"/>
              </a:tabLst>
            </a:pPr>
            <a:r>
              <a:rPr sz="1000" b="1" spc="-25" dirty="0">
                <a:latin typeface="Inter"/>
                <a:cs typeface="Inter"/>
              </a:rPr>
              <a:t>23%</a:t>
            </a:r>
            <a:r>
              <a:rPr sz="1000" b="1" dirty="0">
                <a:latin typeface="Inter"/>
                <a:cs typeface="Inter"/>
              </a:rPr>
              <a:t>	</a:t>
            </a:r>
            <a:r>
              <a:rPr sz="1000" b="0" spc="-10" dirty="0">
                <a:latin typeface="Inter Medium"/>
                <a:cs typeface="Inter Medium"/>
              </a:rPr>
              <a:t>struggle</a:t>
            </a:r>
            <a:r>
              <a:rPr sz="1000" b="0" spc="-20" dirty="0">
                <a:latin typeface="Inter Medium"/>
                <a:cs typeface="Inter Medium"/>
              </a:rPr>
              <a:t> </a:t>
            </a:r>
            <a:r>
              <a:rPr sz="1000" b="0" dirty="0">
                <a:latin typeface="Inter Medium"/>
                <a:cs typeface="Inter Medium"/>
              </a:rPr>
              <a:t>to</a:t>
            </a:r>
            <a:r>
              <a:rPr sz="1000" b="0" spc="-20" dirty="0">
                <a:latin typeface="Inter Medium"/>
                <a:cs typeface="Inter Medium"/>
              </a:rPr>
              <a:t> </a:t>
            </a:r>
            <a:r>
              <a:rPr sz="1000" b="0" dirty="0">
                <a:latin typeface="Inter Medium"/>
                <a:cs typeface="Inter Medium"/>
              </a:rPr>
              <a:t>use</a:t>
            </a:r>
            <a:r>
              <a:rPr sz="1000" b="0" spc="-15" dirty="0">
                <a:latin typeface="Inter Medium"/>
                <a:cs typeface="Inter Medium"/>
              </a:rPr>
              <a:t> </a:t>
            </a:r>
            <a:r>
              <a:rPr sz="1000" b="0" dirty="0">
                <a:latin typeface="Inter Medium"/>
                <a:cs typeface="Inter Medium"/>
              </a:rPr>
              <a:t>all</a:t>
            </a:r>
            <a:r>
              <a:rPr sz="1000" b="0" spc="-20" dirty="0">
                <a:latin typeface="Inter Medium"/>
                <a:cs typeface="Inter Medium"/>
              </a:rPr>
              <a:t> </a:t>
            </a:r>
            <a:r>
              <a:rPr sz="1000" b="0" spc="-10" dirty="0">
                <a:latin typeface="Inter Medium"/>
                <a:cs typeface="Inter Medium"/>
              </a:rPr>
              <a:t>their vacation</a:t>
            </a:r>
            <a:r>
              <a:rPr sz="1000" b="0" spc="10" dirty="0">
                <a:latin typeface="Inter Medium"/>
                <a:cs typeface="Inter Medium"/>
              </a:rPr>
              <a:t> </a:t>
            </a:r>
            <a:r>
              <a:rPr sz="1000" b="0" spc="-20" dirty="0">
                <a:latin typeface="Inter Medium"/>
                <a:cs typeface="Inter Medium"/>
              </a:rPr>
              <a:t>days</a:t>
            </a:r>
            <a:endParaRPr sz="1000">
              <a:latin typeface="Inter Medium"/>
              <a:cs typeface="Inter Medium"/>
            </a:endParaRPr>
          </a:p>
        </p:txBody>
      </p:sp>
      <p:pic>
        <p:nvPicPr>
          <p:cNvPr id="15" name="object 15"/>
          <p:cNvPicPr/>
          <p:nvPr/>
        </p:nvPicPr>
        <p:blipFill>
          <a:blip r:embed="rId5" cstate="print"/>
          <a:stretch>
            <a:fillRect/>
          </a:stretch>
        </p:blipFill>
        <p:spPr>
          <a:xfrm>
            <a:off x="1179945" y="3067012"/>
            <a:ext cx="676609" cy="676609"/>
          </a:xfrm>
          <a:prstGeom prst="rect">
            <a:avLst/>
          </a:prstGeom>
        </p:spPr>
      </p:pic>
      <p:sp>
        <p:nvSpPr>
          <p:cNvPr id="16" name="object 16"/>
          <p:cNvSpPr txBox="1"/>
          <p:nvPr/>
        </p:nvSpPr>
        <p:spPr>
          <a:xfrm>
            <a:off x="1410817" y="3303903"/>
            <a:ext cx="228600" cy="177800"/>
          </a:xfrm>
          <a:prstGeom prst="rect">
            <a:avLst/>
          </a:prstGeom>
        </p:spPr>
        <p:txBody>
          <a:bodyPr vert="horz" wrap="square" lIns="0" tIns="12700" rIns="0" bIns="0" rtlCol="0">
            <a:spAutoFit/>
          </a:bodyPr>
          <a:lstStyle/>
          <a:p>
            <a:pPr marL="12700">
              <a:lnSpc>
                <a:spcPct val="100000"/>
              </a:lnSpc>
              <a:spcBef>
                <a:spcPts val="100"/>
              </a:spcBef>
            </a:pPr>
            <a:r>
              <a:rPr sz="1000" b="1" spc="35" dirty="0">
                <a:latin typeface="Inter"/>
                <a:cs typeface="Inter"/>
              </a:rPr>
              <a:t>7%</a:t>
            </a:r>
            <a:endParaRPr sz="1000">
              <a:latin typeface="Inter"/>
              <a:cs typeface="Inter"/>
            </a:endParaRPr>
          </a:p>
        </p:txBody>
      </p:sp>
      <p:sp>
        <p:nvSpPr>
          <p:cNvPr id="17" name="object 17"/>
          <p:cNvSpPr txBox="1"/>
          <p:nvPr/>
        </p:nvSpPr>
        <p:spPr>
          <a:xfrm>
            <a:off x="440322" y="3226966"/>
            <a:ext cx="640080" cy="330200"/>
          </a:xfrm>
          <a:prstGeom prst="rect">
            <a:avLst/>
          </a:prstGeom>
        </p:spPr>
        <p:txBody>
          <a:bodyPr vert="horz" wrap="square" lIns="0" tIns="12700" rIns="0" bIns="0" rtlCol="0">
            <a:spAutoFit/>
          </a:bodyPr>
          <a:lstStyle/>
          <a:p>
            <a:pPr marL="12700" marR="5080">
              <a:lnSpc>
                <a:spcPct val="100000"/>
              </a:lnSpc>
              <a:spcBef>
                <a:spcPts val="100"/>
              </a:spcBef>
            </a:pPr>
            <a:r>
              <a:rPr sz="1000" b="0" spc="-10" dirty="0">
                <a:latin typeface="Inter Medium"/>
                <a:cs typeface="Inter Medium"/>
              </a:rPr>
              <a:t>compared </a:t>
            </a:r>
            <a:r>
              <a:rPr sz="1000" b="0" dirty="0">
                <a:latin typeface="Inter Medium"/>
                <a:cs typeface="Inter Medium"/>
              </a:rPr>
              <a:t>with</a:t>
            </a:r>
            <a:r>
              <a:rPr sz="1000" b="0" spc="-60" dirty="0">
                <a:latin typeface="Inter Medium"/>
                <a:cs typeface="Inter Medium"/>
              </a:rPr>
              <a:t> </a:t>
            </a:r>
            <a:r>
              <a:rPr sz="1000" b="0" spc="-20" dirty="0">
                <a:latin typeface="Inter Medium"/>
                <a:cs typeface="Inter Medium"/>
              </a:rPr>
              <a:t>just</a:t>
            </a:r>
            <a:endParaRPr sz="1000">
              <a:latin typeface="Inter Medium"/>
              <a:cs typeface="Inter Medium"/>
            </a:endParaRPr>
          </a:p>
        </p:txBody>
      </p:sp>
      <p:sp>
        <p:nvSpPr>
          <p:cNvPr id="18" name="object 18"/>
          <p:cNvSpPr txBox="1"/>
          <p:nvPr/>
        </p:nvSpPr>
        <p:spPr>
          <a:xfrm>
            <a:off x="1929559" y="3226953"/>
            <a:ext cx="516890" cy="330200"/>
          </a:xfrm>
          <a:prstGeom prst="rect">
            <a:avLst/>
          </a:prstGeom>
        </p:spPr>
        <p:txBody>
          <a:bodyPr vert="horz" wrap="square" lIns="0" tIns="12700" rIns="0" bIns="0" rtlCol="0">
            <a:spAutoFit/>
          </a:bodyPr>
          <a:lstStyle/>
          <a:p>
            <a:pPr marL="12700" marR="5080">
              <a:lnSpc>
                <a:spcPct val="100000"/>
              </a:lnSpc>
              <a:spcBef>
                <a:spcPts val="100"/>
              </a:spcBef>
            </a:pPr>
            <a:r>
              <a:rPr sz="1000" b="0" dirty="0">
                <a:latin typeface="Inter Medium"/>
                <a:cs typeface="Inter Medium"/>
              </a:rPr>
              <a:t>of</a:t>
            </a:r>
            <a:r>
              <a:rPr sz="1000" b="0" spc="-5" dirty="0">
                <a:latin typeface="Inter Medium"/>
                <a:cs typeface="Inter Medium"/>
              </a:rPr>
              <a:t> </a:t>
            </a:r>
            <a:r>
              <a:rPr sz="1000" b="0" spc="-10" dirty="0">
                <a:solidFill>
                  <a:srgbClr val="F8791F"/>
                </a:solidFill>
                <a:latin typeface="Inter Medium"/>
                <a:cs typeface="Inter Medium"/>
              </a:rPr>
              <a:t>white workers</a:t>
            </a:r>
            <a:endParaRPr sz="1000">
              <a:latin typeface="Inter Medium"/>
              <a:cs typeface="Inter Medium"/>
            </a:endParaRPr>
          </a:p>
        </p:txBody>
      </p:sp>
      <p:sp>
        <p:nvSpPr>
          <p:cNvPr id="19" name="object 19"/>
          <p:cNvSpPr txBox="1">
            <a:spLocks noGrp="1"/>
          </p:cNvSpPr>
          <p:nvPr>
            <p:ph type="title"/>
          </p:nvPr>
        </p:nvSpPr>
        <p:spPr>
          <a:xfrm>
            <a:off x="232699" y="433751"/>
            <a:ext cx="5770245" cy="406400"/>
          </a:xfrm>
          <a:prstGeom prst="rect">
            <a:avLst/>
          </a:prstGeom>
        </p:spPr>
        <p:txBody>
          <a:bodyPr vert="horz" wrap="square" lIns="0" tIns="12700" rIns="0" bIns="0" rtlCol="0">
            <a:spAutoFit/>
          </a:bodyPr>
          <a:lstStyle/>
          <a:p>
            <a:pPr marL="12700">
              <a:lnSpc>
                <a:spcPct val="100000"/>
              </a:lnSpc>
              <a:spcBef>
                <a:spcPts val="100"/>
              </a:spcBef>
            </a:pPr>
            <a:r>
              <a:rPr dirty="0"/>
              <a:t>Beneﬁt</a:t>
            </a:r>
            <a:r>
              <a:rPr spc="-15" dirty="0"/>
              <a:t> </a:t>
            </a:r>
            <a:r>
              <a:rPr dirty="0"/>
              <a:t>impacts</a:t>
            </a:r>
            <a:r>
              <a:rPr spc="-15" dirty="0"/>
              <a:t> </a:t>
            </a:r>
            <a:r>
              <a:rPr dirty="0"/>
              <a:t>vary</a:t>
            </a:r>
            <a:r>
              <a:rPr spc="-10" dirty="0"/>
              <a:t> </a:t>
            </a:r>
            <a:r>
              <a:rPr dirty="0"/>
              <a:t>across</a:t>
            </a:r>
            <a:r>
              <a:rPr spc="-15" dirty="0"/>
              <a:t> </a:t>
            </a:r>
            <a:r>
              <a:rPr dirty="0"/>
              <a:t>race</a:t>
            </a:r>
            <a:r>
              <a:rPr spc="-10" dirty="0"/>
              <a:t> </a:t>
            </a:r>
            <a:r>
              <a:rPr dirty="0"/>
              <a:t>and</a:t>
            </a:r>
            <a:r>
              <a:rPr spc="-15" dirty="0"/>
              <a:t> </a:t>
            </a:r>
            <a:r>
              <a:rPr spc="-10" dirty="0"/>
              <a:t>ethnicity</a:t>
            </a:r>
          </a:p>
        </p:txBody>
      </p:sp>
      <p:sp>
        <p:nvSpPr>
          <p:cNvPr id="20" name="object 20"/>
          <p:cNvSpPr txBox="1"/>
          <p:nvPr/>
        </p:nvSpPr>
        <p:spPr>
          <a:xfrm>
            <a:off x="6351612" y="2056732"/>
            <a:ext cx="2731135" cy="640080"/>
          </a:xfrm>
          <a:prstGeom prst="rect">
            <a:avLst/>
          </a:prstGeom>
        </p:spPr>
        <p:txBody>
          <a:bodyPr vert="horz" wrap="square" lIns="0" tIns="7620" rIns="0" bIns="0" rtlCol="0">
            <a:spAutoFit/>
          </a:bodyPr>
          <a:lstStyle/>
          <a:p>
            <a:pPr marL="12700" marR="5080">
              <a:lnSpc>
                <a:spcPct val="101699"/>
              </a:lnSpc>
              <a:spcBef>
                <a:spcPts val="60"/>
              </a:spcBef>
            </a:pPr>
            <a:r>
              <a:rPr sz="2000" b="1" spc="85" dirty="0">
                <a:solidFill>
                  <a:srgbClr val="2D45B8"/>
                </a:solidFill>
                <a:latin typeface="Inter"/>
                <a:cs typeface="Inter"/>
              </a:rPr>
              <a:t>77%</a:t>
            </a:r>
            <a:r>
              <a:rPr sz="2000" b="1" spc="-60" dirty="0">
                <a:solidFill>
                  <a:srgbClr val="2D45B8"/>
                </a:solidFill>
                <a:latin typeface="Inter"/>
                <a:cs typeface="Inter"/>
              </a:rPr>
              <a:t> </a:t>
            </a:r>
            <a:r>
              <a:rPr sz="1000" b="0" dirty="0">
                <a:solidFill>
                  <a:srgbClr val="2D45B8"/>
                </a:solidFill>
                <a:latin typeface="Inter Medium"/>
                <a:cs typeface="Inter Medium"/>
              </a:rPr>
              <a:t>of</a:t>
            </a:r>
            <a:r>
              <a:rPr sz="1000" b="0" spc="-5" dirty="0">
                <a:solidFill>
                  <a:srgbClr val="2D45B8"/>
                </a:solidFill>
                <a:latin typeface="Inter Medium"/>
                <a:cs typeface="Inter Medium"/>
              </a:rPr>
              <a:t> </a:t>
            </a:r>
            <a:r>
              <a:rPr sz="1000" b="0" spc="-10" dirty="0">
                <a:solidFill>
                  <a:srgbClr val="2D45B8"/>
                </a:solidFill>
                <a:latin typeface="Inter Medium"/>
                <a:cs typeface="Inter Medium"/>
              </a:rPr>
              <a:t>minorities</a:t>
            </a:r>
            <a:r>
              <a:rPr sz="1000" b="0" spc="-5" dirty="0">
                <a:solidFill>
                  <a:srgbClr val="2D45B8"/>
                </a:solidFill>
                <a:latin typeface="Inter Medium"/>
                <a:cs typeface="Inter Medium"/>
              </a:rPr>
              <a:t> </a:t>
            </a:r>
            <a:r>
              <a:rPr sz="1000" b="0" dirty="0">
                <a:latin typeface="Inter Medium"/>
                <a:cs typeface="Inter Medium"/>
              </a:rPr>
              <a:t>say</a:t>
            </a:r>
            <a:r>
              <a:rPr sz="1000" b="0" spc="-10" dirty="0">
                <a:latin typeface="Inter Medium"/>
                <a:cs typeface="Inter Medium"/>
              </a:rPr>
              <a:t> </a:t>
            </a:r>
            <a:r>
              <a:rPr sz="1000" b="0" dirty="0">
                <a:latin typeface="Inter Medium"/>
                <a:cs typeface="Inter Medium"/>
              </a:rPr>
              <a:t>wellness</a:t>
            </a:r>
            <a:r>
              <a:rPr sz="1000" b="0" spc="-10" dirty="0">
                <a:latin typeface="Inter Medium"/>
                <a:cs typeface="Inter Medium"/>
              </a:rPr>
              <a:t> benefits contribute</a:t>
            </a:r>
            <a:r>
              <a:rPr sz="1000" b="0" spc="-40" dirty="0">
                <a:latin typeface="Inter Medium"/>
                <a:cs typeface="Inter Medium"/>
              </a:rPr>
              <a:t> </a:t>
            </a:r>
            <a:r>
              <a:rPr sz="1000" b="0" dirty="0">
                <a:latin typeface="Inter Medium"/>
                <a:cs typeface="Inter Medium"/>
              </a:rPr>
              <a:t>to</a:t>
            </a:r>
            <a:r>
              <a:rPr sz="1000" b="0" spc="-35" dirty="0">
                <a:latin typeface="Inter Medium"/>
                <a:cs typeface="Inter Medium"/>
              </a:rPr>
              <a:t> </a:t>
            </a:r>
            <a:r>
              <a:rPr sz="1000" b="0" dirty="0">
                <a:latin typeface="Inter Medium"/>
                <a:cs typeface="Inter Medium"/>
              </a:rPr>
              <a:t>their</a:t>
            </a:r>
            <a:r>
              <a:rPr sz="1000" b="0" spc="-40" dirty="0">
                <a:latin typeface="Inter Medium"/>
                <a:cs typeface="Inter Medium"/>
              </a:rPr>
              <a:t> </a:t>
            </a:r>
            <a:r>
              <a:rPr sz="1000" b="0" spc="-10" dirty="0">
                <a:latin typeface="Inter Medium"/>
                <a:cs typeface="Inter Medium"/>
              </a:rPr>
              <a:t>overall</a:t>
            </a:r>
            <a:r>
              <a:rPr sz="1000" b="0" spc="-35" dirty="0">
                <a:latin typeface="Inter Medium"/>
                <a:cs typeface="Inter Medium"/>
              </a:rPr>
              <a:t> </a:t>
            </a:r>
            <a:r>
              <a:rPr sz="1000" b="0" dirty="0">
                <a:latin typeface="Inter Medium"/>
                <a:cs typeface="Inter Medium"/>
              </a:rPr>
              <a:t>health</a:t>
            </a:r>
            <a:r>
              <a:rPr sz="1000" b="0" spc="-35" dirty="0">
                <a:latin typeface="Inter Medium"/>
                <a:cs typeface="Inter Medium"/>
              </a:rPr>
              <a:t> </a:t>
            </a:r>
            <a:r>
              <a:rPr sz="1000" b="0" spc="-25" dirty="0">
                <a:latin typeface="Inter Medium"/>
                <a:cs typeface="Inter Medium"/>
              </a:rPr>
              <a:t>and</a:t>
            </a:r>
            <a:endParaRPr sz="1000">
              <a:latin typeface="Inter Medium"/>
              <a:cs typeface="Inter Medium"/>
            </a:endParaRPr>
          </a:p>
          <a:p>
            <a:pPr marL="12700">
              <a:lnSpc>
                <a:spcPct val="100000"/>
              </a:lnSpc>
            </a:pPr>
            <a:r>
              <a:rPr sz="1000" b="0" spc="-10" dirty="0">
                <a:latin typeface="Inter Medium"/>
                <a:cs typeface="Inter Medium"/>
              </a:rPr>
              <a:t>well-being</a:t>
            </a:r>
            <a:endParaRPr sz="1000">
              <a:latin typeface="Inter Medium"/>
              <a:cs typeface="Inter Medium"/>
            </a:endParaRPr>
          </a:p>
        </p:txBody>
      </p:sp>
      <p:sp>
        <p:nvSpPr>
          <p:cNvPr id="21" name="object 21"/>
          <p:cNvSpPr txBox="1"/>
          <p:nvPr/>
        </p:nvSpPr>
        <p:spPr>
          <a:xfrm>
            <a:off x="6351612" y="2818730"/>
            <a:ext cx="2508885" cy="487680"/>
          </a:xfrm>
          <a:prstGeom prst="rect">
            <a:avLst/>
          </a:prstGeom>
        </p:spPr>
        <p:txBody>
          <a:bodyPr vert="horz" wrap="square" lIns="0" tIns="7620" rIns="0" bIns="0" rtlCol="0">
            <a:spAutoFit/>
          </a:bodyPr>
          <a:lstStyle/>
          <a:p>
            <a:pPr marL="12700" marR="5080">
              <a:lnSpc>
                <a:spcPct val="101699"/>
              </a:lnSpc>
              <a:spcBef>
                <a:spcPts val="60"/>
              </a:spcBef>
            </a:pPr>
            <a:r>
              <a:rPr sz="1000" b="0" dirty="0">
                <a:latin typeface="Inter Medium"/>
                <a:cs typeface="Inter Medium"/>
              </a:rPr>
              <a:t>…compared</a:t>
            </a:r>
            <a:r>
              <a:rPr sz="1000" b="0" spc="-10" dirty="0">
                <a:latin typeface="Inter Medium"/>
                <a:cs typeface="Inter Medium"/>
              </a:rPr>
              <a:t> </a:t>
            </a:r>
            <a:r>
              <a:rPr sz="1000" b="0" dirty="0">
                <a:latin typeface="Inter Medium"/>
                <a:cs typeface="Inter Medium"/>
              </a:rPr>
              <a:t>with </a:t>
            </a:r>
            <a:r>
              <a:rPr sz="2000" b="1" spc="80" dirty="0">
                <a:solidFill>
                  <a:srgbClr val="2D45B8"/>
                </a:solidFill>
                <a:latin typeface="Inter"/>
                <a:cs typeface="Inter"/>
              </a:rPr>
              <a:t>64%</a:t>
            </a:r>
            <a:r>
              <a:rPr sz="2000" b="1" spc="-45" dirty="0">
                <a:solidFill>
                  <a:srgbClr val="2D45B8"/>
                </a:solidFill>
                <a:latin typeface="Inter"/>
                <a:cs typeface="Inter"/>
              </a:rPr>
              <a:t> </a:t>
            </a:r>
            <a:r>
              <a:rPr sz="1000" b="0" dirty="0">
                <a:solidFill>
                  <a:srgbClr val="2D45B8"/>
                </a:solidFill>
                <a:latin typeface="Inter Medium"/>
                <a:cs typeface="Inter Medium"/>
              </a:rPr>
              <a:t>among</a:t>
            </a:r>
            <a:r>
              <a:rPr sz="1000" b="0" spc="-5" dirty="0">
                <a:solidFill>
                  <a:srgbClr val="2D45B8"/>
                </a:solidFill>
                <a:latin typeface="Inter Medium"/>
                <a:cs typeface="Inter Medium"/>
              </a:rPr>
              <a:t> </a:t>
            </a:r>
            <a:r>
              <a:rPr sz="1000" b="0" spc="-10" dirty="0">
                <a:solidFill>
                  <a:srgbClr val="2D45B8"/>
                </a:solidFill>
                <a:latin typeface="Inter Medium"/>
                <a:cs typeface="Inter Medium"/>
              </a:rPr>
              <a:t>white workers</a:t>
            </a:r>
            <a:endParaRPr sz="1000">
              <a:latin typeface="Inter Medium"/>
              <a:cs typeface="Inter Medium"/>
            </a:endParaRPr>
          </a:p>
        </p:txBody>
      </p:sp>
      <p:sp>
        <p:nvSpPr>
          <p:cNvPr id="22" name="object 22"/>
          <p:cNvSpPr txBox="1"/>
          <p:nvPr/>
        </p:nvSpPr>
        <p:spPr>
          <a:xfrm>
            <a:off x="3398253" y="2927313"/>
            <a:ext cx="337185" cy="1056005"/>
          </a:xfrm>
          <a:prstGeom prst="rect">
            <a:avLst/>
          </a:prstGeom>
          <a:solidFill>
            <a:srgbClr val="82C5C1"/>
          </a:solidFill>
        </p:spPr>
        <p:txBody>
          <a:bodyPr vert="horz" wrap="square" lIns="0" tIns="0" rIns="0" bIns="0" rtlCol="0">
            <a:spAutoFit/>
          </a:bodyPr>
          <a:lstStyle/>
          <a:p>
            <a:pPr>
              <a:lnSpc>
                <a:spcPct val="100000"/>
              </a:lnSpc>
            </a:pPr>
            <a:endParaRPr sz="1000">
              <a:latin typeface="Times New Roman"/>
              <a:cs typeface="Times New Roman"/>
            </a:endParaRPr>
          </a:p>
          <a:p>
            <a:pPr>
              <a:lnSpc>
                <a:spcPct val="100000"/>
              </a:lnSpc>
            </a:pPr>
            <a:endParaRPr sz="1000">
              <a:latin typeface="Times New Roman"/>
              <a:cs typeface="Times New Roman"/>
            </a:endParaRPr>
          </a:p>
          <a:p>
            <a:pPr>
              <a:lnSpc>
                <a:spcPct val="100000"/>
              </a:lnSpc>
            </a:pPr>
            <a:endParaRPr sz="1000">
              <a:latin typeface="Times New Roman"/>
              <a:cs typeface="Times New Roman"/>
            </a:endParaRPr>
          </a:p>
          <a:p>
            <a:pPr>
              <a:lnSpc>
                <a:spcPct val="100000"/>
              </a:lnSpc>
              <a:spcBef>
                <a:spcPts val="280"/>
              </a:spcBef>
            </a:pPr>
            <a:endParaRPr sz="1000">
              <a:latin typeface="Times New Roman"/>
              <a:cs typeface="Times New Roman"/>
            </a:endParaRPr>
          </a:p>
          <a:p>
            <a:pPr marL="58419">
              <a:lnSpc>
                <a:spcPct val="100000"/>
              </a:lnSpc>
            </a:pPr>
            <a:r>
              <a:rPr sz="1000" b="0" spc="-25" dirty="0">
                <a:solidFill>
                  <a:srgbClr val="FFFFFF"/>
                </a:solidFill>
                <a:latin typeface="Inter Medium"/>
                <a:cs typeface="Inter Medium"/>
              </a:rPr>
              <a:t>52</a:t>
            </a:r>
            <a:endParaRPr sz="1000">
              <a:latin typeface="Inter Medium"/>
              <a:cs typeface="Inter Medium"/>
            </a:endParaRPr>
          </a:p>
        </p:txBody>
      </p:sp>
      <p:sp>
        <p:nvSpPr>
          <p:cNvPr id="23" name="object 23"/>
          <p:cNvSpPr txBox="1"/>
          <p:nvPr/>
        </p:nvSpPr>
        <p:spPr>
          <a:xfrm>
            <a:off x="4779532" y="2867713"/>
            <a:ext cx="349885" cy="1116965"/>
          </a:xfrm>
          <a:prstGeom prst="rect">
            <a:avLst/>
          </a:prstGeom>
          <a:solidFill>
            <a:srgbClr val="82C5C1"/>
          </a:solidFill>
        </p:spPr>
        <p:txBody>
          <a:bodyPr vert="horz" wrap="square" lIns="0" tIns="0" rIns="0" bIns="0" rtlCol="0">
            <a:spAutoFit/>
          </a:bodyPr>
          <a:lstStyle/>
          <a:p>
            <a:pPr>
              <a:lnSpc>
                <a:spcPct val="100000"/>
              </a:lnSpc>
            </a:pPr>
            <a:endParaRPr sz="1000">
              <a:latin typeface="Times New Roman"/>
              <a:cs typeface="Times New Roman"/>
            </a:endParaRPr>
          </a:p>
          <a:p>
            <a:pPr>
              <a:lnSpc>
                <a:spcPct val="100000"/>
              </a:lnSpc>
            </a:pPr>
            <a:endParaRPr sz="1000">
              <a:latin typeface="Times New Roman"/>
              <a:cs typeface="Times New Roman"/>
            </a:endParaRPr>
          </a:p>
          <a:p>
            <a:pPr>
              <a:lnSpc>
                <a:spcPct val="100000"/>
              </a:lnSpc>
            </a:pPr>
            <a:endParaRPr sz="1000">
              <a:latin typeface="Times New Roman"/>
              <a:cs typeface="Times New Roman"/>
            </a:endParaRPr>
          </a:p>
          <a:p>
            <a:pPr>
              <a:lnSpc>
                <a:spcPct val="100000"/>
              </a:lnSpc>
              <a:spcBef>
                <a:spcPts val="760"/>
              </a:spcBef>
            </a:pPr>
            <a:endParaRPr sz="1000">
              <a:latin typeface="Times New Roman"/>
              <a:cs typeface="Times New Roman"/>
            </a:endParaRPr>
          </a:p>
          <a:p>
            <a:pPr marL="85725">
              <a:lnSpc>
                <a:spcPct val="100000"/>
              </a:lnSpc>
              <a:spcBef>
                <a:spcPts val="5"/>
              </a:spcBef>
            </a:pPr>
            <a:r>
              <a:rPr sz="1000" b="0" spc="-25" dirty="0">
                <a:solidFill>
                  <a:srgbClr val="FFFFFF"/>
                </a:solidFill>
                <a:latin typeface="Inter Medium"/>
                <a:cs typeface="Inter Medium"/>
              </a:rPr>
              <a:t>55</a:t>
            </a:r>
            <a:endParaRPr sz="1000">
              <a:latin typeface="Inter Medium"/>
              <a:cs typeface="Inter Medium"/>
            </a:endParaRPr>
          </a:p>
        </p:txBody>
      </p:sp>
      <p:sp>
        <p:nvSpPr>
          <p:cNvPr id="24" name="object 24"/>
          <p:cNvSpPr txBox="1"/>
          <p:nvPr/>
        </p:nvSpPr>
        <p:spPr>
          <a:xfrm>
            <a:off x="3790570" y="3227803"/>
            <a:ext cx="337185" cy="755650"/>
          </a:xfrm>
          <a:prstGeom prst="rect">
            <a:avLst/>
          </a:prstGeom>
          <a:solidFill>
            <a:srgbClr val="F8C31F"/>
          </a:solidFill>
        </p:spPr>
        <p:txBody>
          <a:bodyPr vert="horz" wrap="square" lIns="0" tIns="0" rIns="0" bIns="0" rtlCol="0">
            <a:spAutoFit/>
          </a:bodyPr>
          <a:lstStyle/>
          <a:p>
            <a:pPr>
              <a:lnSpc>
                <a:spcPct val="100000"/>
              </a:lnSpc>
            </a:pPr>
            <a:endParaRPr sz="1000">
              <a:latin typeface="Times New Roman"/>
              <a:cs typeface="Times New Roman"/>
            </a:endParaRPr>
          </a:p>
          <a:p>
            <a:pPr>
              <a:lnSpc>
                <a:spcPct val="100000"/>
              </a:lnSpc>
              <a:spcBef>
                <a:spcPts val="215"/>
              </a:spcBef>
            </a:pPr>
            <a:endParaRPr sz="1000">
              <a:latin typeface="Times New Roman"/>
              <a:cs typeface="Times New Roman"/>
            </a:endParaRPr>
          </a:p>
          <a:p>
            <a:pPr marL="89535">
              <a:lnSpc>
                <a:spcPct val="100000"/>
              </a:lnSpc>
            </a:pPr>
            <a:r>
              <a:rPr sz="1000" b="0" spc="-25" dirty="0">
                <a:solidFill>
                  <a:srgbClr val="FFFFFF"/>
                </a:solidFill>
                <a:latin typeface="Inter Medium"/>
                <a:cs typeface="Inter Medium"/>
              </a:rPr>
              <a:t>37</a:t>
            </a:r>
            <a:endParaRPr sz="1000">
              <a:latin typeface="Inter Medium"/>
              <a:cs typeface="Inter Medium"/>
            </a:endParaRPr>
          </a:p>
        </p:txBody>
      </p:sp>
      <p:sp>
        <p:nvSpPr>
          <p:cNvPr id="25" name="object 25"/>
          <p:cNvSpPr txBox="1"/>
          <p:nvPr/>
        </p:nvSpPr>
        <p:spPr>
          <a:xfrm>
            <a:off x="5181544" y="3259917"/>
            <a:ext cx="349885" cy="720090"/>
          </a:xfrm>
          <a:prstGeom prst="rect">
            <a:avLst/>
          </a:prstGeom>
          <a:solidFill>
            <a:srgbClr val="F8C31F"/>
          </a:solidFill>
        </p:spPr>
        <p:txBody>
          <a:bodyPr vert="horz" wrap="square" lIns="0" tIns="142875" rIns="0" bIns="0" rtlCol="0">
            <a:spAutoFit/>
          </a:bodyPr>
          <a:lstStyle/>
          <a:p>
            <a:pPr>
              <a:lnSpc>
                <a:spcPct val="100000"/>
              </a:lnSpc>
              <a:spcBef>
                <a:spcPts val="1125"/>
              </a:spcBef>
            </a:pPr>
            <a:endParaRPr sz="1000">
              <a:latin typeface="Times New Roman"/>
              <a:cs typeface="Times New Roman"/>
            </a:endParaRPr>
          </a:p>
          <a:p>
            <a:pPr marL="85725">
              <a:lnSpc>
                <a:spcPct val="100000"/>
              </a:lnSpc>
            </a:pPr>
            <a:r>
              <a:rPr sz="1000" b="0" spc="-25" dirty="0">
                <a:solidFill>
                  <a:srgbClr val="FFFFFF"/>
                </a:solidFill>
                <a:latin typeface="Inter Medium"/>
                <a:cs typeface="Inter Medium"/>
              </a:rPr>
              <a:t>36</a:t>
            </a:r>
            <a:endParaRPr sz="1000">
              <a:latin typeface="Inter Medium"/>
              <a:cs typeface="Inter Medium"/>
            </a:endParaRPr>
          </a:p>
        </p:txBody>
      </p:sp>
      <p:sp>
        <p:nvSpPr>
          <p:cNvPr id="26" name="object 26"/>
          <p:cNvSpPr txBox="1"/>
          <p:nvPr/>
        </p:nvSpPr>
        <p:spPr>
          <a:xfrm>
            <a:off x="4183642" y="3227803"/>
            <a:ext cx="357505" cy="755650"/>
          </a:xfrm>
          <a:prstGeom prst="rect">
            <a:avLst/>
          </a:prstGeom>
          <a:solidFill>
            <a:srgbClr val="F8791F"/>
          </a:solidFill>
        </p:spPr>
        <p:txBody>
          <a:bodyPr vert="horz" wrap="square" lIns="0" tIns="0" rIns="0" bIns="0" rtlCol="0">
            <a:spAutoFit/>
          </a:bodyPr>
          <a:lstStyle/>
          <a:p>
            <a:pPr>
              <a:lnSpc>
                <a:spcPct val="100000"/>
              </a:lnSpc>
            </a:pPr>
            <a:endParaRPr sz="1000">
              <a:latin typeface="Times New Roman"/>
              <a:cs typeface="Times New Roman"/>
            </a:endParaRPr>
          </a:p>
          <a:p>
            <a:pPr>
              <a:lnSpc>
                <a:spcPct val="100000"/>
              </a:lnSpc>
              <a:spcBef>
                <a:spcPts val="215"/>
              </a:spcBef>
            </a:pPr>
            <a:endParaRPr sz="1000">
              <a:latin typeface="Times New Roman"/>
              <a:cs typeface="Times New Roman"/>
            </a:endParaRPr>
          </a:p>
          <a:p>
            <a:pPr marL="84455">
              <a:lnSpc>
                <a:spcPct val="100000"/>
              </a:lnSpc>
            </a:pPr>
            <a:r>
              <a:rPr sz="1000" b="0" spc="-25" dirty="0">
                <a:solidFill>
                  <a:srgbClr val="FFFFFF"/>
                </a:solidFill>
                <a:latin typeface="Inter Medium"/>
                <a:cs typeface="Inter Medium"/>
              </a:rPr>
              <a:t>37</a:t>
            </a:r>
            <a:endParaRPr sz="1000">
              <a:latin typeface="Inter Medium"/>
              <a:cs typeface="Inter Medium"/>
            </a:endParaRPr>
          </a:p>
        </p:txBody>
      </p:sp>
      <p:sp>
        <p:nvSpPr>
          <p:cNvPr id="27" name="object 27"/>
          <p:cNvSpPr txBox="1"/>
          <p:nvPr/>
        </p:nvSpPr>
        <p:spPr>
          <a:xfrm>
            <a:off x="5583828" y="3372649"/>
            <a:ext cx="349885" cy="607695"/>
          </a:xfrm>
          <a:prstGeom prst="rect">
            <a:avLst/>
          </a:prstGeom>
          <a:solidFill>
            <a:srgbClr val="F8791F"/>
          </a:solidFill>
        </p:spPr>
        <p:txBody>
          <a:bodyPr vert="horz" wrap="square" lIns="0" tIns="29845" rIns="0" bIns="0" rtlCol="0">
            <a:spAutoFit/>
          </a:bodyPr>
          <a:lstStyle/>
          <a:p>
            <a:pPr>
              <a:lnSpc>
                <a:spcPct val="100000"/>
              </a:lnSpc>
              <a:spcBef>
                <a:spcPts val="235"/>
              </a:spcBef>
            </a:pPr>
            <a:endParaRPr sz="1000">
              <a:latin typeface="Times New Roman"/>
              <a:cs typeface="Times New Roman"/>
            </a:endParaRPr>
          </a:p>
          <a:p>
            <a:pPr marL="85090">
              <a:lnSpc>
                <a:spcPct val="100000"/>
              </a:lnSpc>
            </a:pPr>
            <a:r>
              <a:rPr sz="1000" b="0" spc="-25" dirty="0">
                <a:solidFill>
                  <a:srgbClr val="FFFFFF"/>
                </a:solidFill>
                <a:latin typeface="Inter Medium"/>
                <a:cs typeface="Inter Medium"/>
              </a:rPr>
              <a:t>30</a:t>
            </a:r>
            <a:endParaRPr sz="1000">
              <a:latin typeface="Inter Medium"/>
              <a:cs typeface="Inter Medium"/>
            </a:endParaRPr>
          </a:p>
        </p:txBody>
      </p:sp>
      <p:sp>
        <p:nvSpPr>
          <p:cNvPr id="28" name="object 28"/>
          <p:cNvSpPr/>
          <p:nvPr/>
        </p:nvSpPr>
        <p:spPr>
          <a:xfrm>
            <a:off x="3367223" y="2462315"/>
            <a:ext cx="132080" cy="135255"/>
          </a:xfrm>
          <a:custGeom>
            <a:avLst/>
            <a:gdLst/>
            <a:ahLst/>
            <a:cxnLst/>
            <a:rect l="l" t="t" r="r" b="b"/>
            <a:pathLst>
              <a:path w="132079" h="135255">
                <a:moveTo>
                  <a:pt x="131699" y="134999"/>
                </a:moveTo>
                <a:lnTo>
                  <a:pt x="0" y="134999"/>
                </a:lnTo>
                <a:lnTo>
                  <a:pt x="0" y="0"/>
                </a:lnTo>
                <a:lnTo>
                  <a:pt x="131699" y="0"/>
                </a:lnTo>
                <a:lnTo>
                  <a:pt x="131699" y="134999"/>
                </a:lnTo>
                <a:close/>
              </a:path>
            </a:pathLst>
          </a:custGeom>
          <a:solidFill>
            <a:srgbClr val="82C5C1"/>
          </a:solidFill>
        </p:spPr>
        <p:txBody>
          <a:bodyPr wrap="square" lIns="0" tIns="0" rIns="0" bIns="0" rtlCol="0"/>
          <a:lstStyle/>
          <a:p>
            <a:endParaRPr/>
          </a:p>
        </p:txBody>
      </p:sp>
      <p:sp>
        <p:nvSpPr>
          <p:cNvPr id="29" name="object 29"/>
          <p:cNvSpPr txBox="1"/>
          <p:nvPr/>
        </p:nvSpPr>
        <p:spPr>
          <a:xfrm>
            <a:off x="3403567" y="4045232"/>
            <a:ext cx="1146175" cy="162560"/>
          </a:xfrm>
          <a:prstGeom prst="rect">
            <a:avLst/>
          </a:prstGeom>
        </p:spPr>
        <p:txBody>
          <a:bodyPr vert="horz" wrap="square" lIns="0" tIns="12700" rIns="0" bIns="0" rtlCol="0">
            <a:spAutoFit/>
          </a:bodyPr>
          <a:lstStyle/>
          <a:p>
            <a:pPr marL="12700">
              <a:lnSpc>
                <a:spcPct val="100000"/>
              </a:lnSpc>
              <a:spcBef>
                <a:spcPts val="100"/>
              </a:spcBef>
            </a:pPr>
            <a:r>
              <a:rPr sz="900" b="0" spc="-10" dirty="0">
                <a:latin typeface="Inter Medium"/>
                <a:cs typeface="Inter Medium"/>
              </a:rPr>
              <a:t>Affording</a:t>
            </a:r>
            <a:r>
              <a:rPr sz="900" b="0" spc="-5" dirty="0">
                <a:latin typeface="Inter Medium"/>
                <a:cs typeface="Inter Medium"/>
              </a:rPr>
              <a:t> </a:t>
            </a:r>
            <a:r>
              <a:rPr sz="900" b="0" spc="-10" dirty="0">
                <a:latin typeface="Inter Medium"/>
                <a:cs typeface="Inter Medium"/>
              </a:rPr>
              <a:t>healthcare</a:t>
            </a:r>
            <a:endParaRPr sz="900">
              <a:latin typeface="Inter Medium"/>
              <a:cs typeface="Inter Medium"/>
            </a:endParaRPr>
          </a:p>
        </p:txBody>
      </p:sp>
      <p:sp>
        <p:nvSpPr>
          <p:cNvPr id="30" name="object 30"/>
          <p:cNvSpPr txBox="1"/>
          <p:nvPr/>
        </p:nvSpPr>
        <p:spPr>
          <a:xfrm>
            <a:off x="4916840" y="4045232"/>
            <a:ext cx="880744" cy="162560"/>
          </a:xfrm>
          <a:prstGeom prst="rect">
            <a:avLst/>
          </a:prstGeom>
        </p:spPr>
        <p:txBody>
          <a:bodyPr vert="horz" wrap="square" lIns="0" tIns="12700" rIns="0" bIns="0" rtlCol="0">
            <a:spAutoFit/>
          </a:bodyPr>
          <a:lstStyle/>
          <a:p>
            <a:pPr marL="12700">
              <a:lnSpc>
                <a:spcPct val="100000"/>
              </a:lnSpc>
              <a:spcBef>
                <a:spcPts val="100"/>
              </a:spcBef>
            </a:pPr>
            <a:r>
              <a:rPr sz="900" b="0" dirty="0">
                <a:latin typeface="Inter Medium"/>
                <a:cs typeface="Inter Medium"/>
              </a:rPr>
              <a:t>Retiring</a:t>
            </a:r>
            <a:r>
              <a:rPr sz="900" b="0" spc="-25" dirty="0">
                <a:latin typeface="Inter Medium"/>
                <a:cs typeface="Inter Medium"/>
              </a:rPr>
              <a:t> </a:t>
            </a:r>
            <a:r>
              <a:rPr sz="900" b="0" dirty="0">
                <a:latin typeface="Inter Medium"/>
                <a:cs typeface="Inter Medium"/>
              </a:rPr>
              <a:t>on</a:t>
            </a:r>
            <a:r>
              <a:rPr sz="900" b="0" spc="-25" dirty="0">
                <a:latin typeface="Inter Medium"/>
                <a:cs typeface="Inter Medium"/>
              </a:rPr>
              <a:t> </a:t>
            </a:r>
            <a:r>
              <a:rPr sz="900" b="0" spc="-20" dirty="0">
                <a:latin typeface="Inter Medium"/>
                <a:cs typeface="Inter Medium"/>
              </a:rPr>
              <a:t>time</a:t>
            </a:r>
            <a:endParaRPr sz="900">
              <a:latin typeface="Inter Medium"/>
              <a:cs typeface="Inter Medium"/>
            </a:endParaRPr>
          </a:p>
        </p:txBody>
      </p:sp>
      <p:sp>
        <p:nvSpPr>
          <p:cNvPr id="31" name="object 31"/>
          <p:cNvSpPr/>
          <p:nvPr/>
        </p:nvSpPr>
        <p:spPr>
          <a:xfrm>
            <a:off x="4078321" y="2462315"/>
            <a:ext cx="132080" cy="135255"/>
          </a:xfrm>
          <a:custGeom>
            <a:avLst/>
            <a:gdLst/>
            <a:ahLst/>
            <a:cxnLst/>
            <a:rect l="l" t="t" r="r" b="b"/>
            <a:pathLst>
              <a:path w="132079" h="135255">
                <a:moveTo>
                  <a:pt x="131699" y="134999"/>
                </a:moveTo>
                <a:lnTo>
                  <a:pt x="0" y="134999"/>
                </a:lnTo>
                <a:lnTo>
                  <a:pt x="0" y="0"/>
                </a:lnTo>
                <a:lnTo>
                  <a:pt x="131699" y="0"/>
                </a:lnTo>
                <a:lnTo>
                  <a:pt x="131699" y="134999"/>
                </a:lnTo>
                <a:close/>
              </a:path>
            </a:pathLst>
          </a:custGeom>
          <a:solidFill>
            <a:srgbClr val="F8C31F"/>
          </a:solidFill>
        </p:spPr>
        <p:txBody>
          <a:bodyPr wrap="square" lIns="0" tIns="0" rIns="0" bIns="0" rtlCol="0"/>
          <a:lstStyle/>
          <a:p>
            <a:endParaRPr/>
          </a:p>
        </p:txBody>
      </p:sp>
      <p:sp>
        <p:nvSpPr>
          <p:cNvPr id="32" name="object 32"/>
          <p:cNvSpPr txBox="1"/>
          <p:nvPr/>
        </p:nvSpPr>
        <p:spPr>
          <a:xfrm>
            <a:off x="3285055" y="2143493"/>
            <a:ext cx="2271395" cy="454025"/>
          </a:xfrm>
          <a:prstGeom prst="rect">
            <a:avLst/>
          </a:prstGeom>
        </p:spPr>
        <p:txBody>
          <a:bodyPr vert="horz" wrap="square" lIns="0" tIns="12700" rIns="0" bIns="0" rtlCol="0">
            <a:spAutoFit/>
          </a:bodyPr>
          <a:lstStyle/>
          <a:p>
            <a:pPr marL="12700">
              <a:lnSpc>
                <a:spcPct val="100000"/>
              </a:lnSpc>
              <a:spcBef>
                <a:spcPts val="100"/>
              </a:spcBef>
            </a:pPr>
            <a:r>
              <a:rPr sz="1000" b="0" spc="-10" dirty="0">
                <a:latin typeface="Inter Medium"/>
                <a:cs typeface="Inter Medium"/>
              </a:rPr>
              <a:t>Percentage</a:t>
            </a:r>
            <a:r>
              <a:rPr sz="1000" b="0" spc="-35" dirty="0">
                <a:latin typeface="Inter Medium"/>
                <a:cs typeface="Inter Medium"/>
              </a:rPr>
              <a:t> </a:t>
            </a:r>
            <a:r>
              <a:rPr sz="1000" b="0" dirty="0">
                <a:latin typeface="Inter Medium"/>
                <a:cs typeface="Inter Medium"/>
              </a:rPr>
              <a:t>who</a:t>
            </a:r>
            <a:r>
              <a:rPr sz="1000" b="0" spc="-25" dirty="0">
                <a:latin typeface="Inter Medium"/>
                <a:cs typeface="Inter Medium"/>
              </a:rPr>
              <a:t> </a:t>
            </a:r>
            <a:r>
              <a:rPr sz="1000" b="0" dirty="0">
                <a:latin typeface="Inter Medium"/>
                <a:cs typeface="Inter Medium"/>
              </a:rPr>
              <a:t>are</a:t>
            </a:r>
            <a:r>
              <a:rPr sz="1000" b="0" spc="-30" dirty="0">
                <a:latin typeface="Inter Medium"/>
                <a:cs typeface="Inter Medium"/>
              </a:rPr>
              <a:t> </a:t>
            </a:r>
            <a:r>
              <a:rPr sz="1000" b="0" dirty="0">
                <a:latin typeface="Inter Medium"/>
                <a:cs typeface="Inter Medium"/>
              </a:rPr>
              <a:t>confident</a:t>
            </a:r>
            <a:r>
              <a:rPr sz="1000" b="0" spc="-25" dirty="0">
                <a:latin typeface="Inter Medium"/>
                <a:cs typeface="Inter Medium"/>
              </a:rPr>
              <a:t> </a:t>
            </a:r>
            <a:r>
              <a:rPr sz="1000" b="0" spc="-10" dirty="0">
                <a:latin typeface="Inter Medium"/>
                <a:cs typeface="Inter Medium"/>
              </a:rPr>
              <a:t>about:</a:t>
            </a:r>
            <a:endParaRPr sz="1000">
              <a:latin typeface="Inter Medium"/>
              <a:cs typeface="Inter Medium"/>
            </a:endParaRPr>
          </a:p>
          <a:p>
            <a:pPr marL="275590">
              <a:lnSpc>
                <a:spcPct val="100000"/>
              </a:lnSpc>
              <a:spcBef>
                <a:spcPts val="1095"/>
              </a:spcBef>
              <a:tabLst>
                <a:tab pos="986790" algn="l"/>
                <a:tab pos="1697989" algn="l"/>
              </a:tabLst>
            </a:pPr>
            <a:r>
              <a:rPr sz="900" b="0" spc="-10" dirty="0">
                <a:latin typeface="Inter Medium"/>
                <a:cs typeface="Inter Medium"/>
              </a:rPr>
              <a:t>White</a:t>
            </a:r>
            <a:r>
              <a:rPr sz="900" b="0" dirty="0">
                <a:latin typeface="Inter Medium"/>
                <a:cs typeface="Inter Medium"/>
              </a:rPr>
              <a:t>	</a:t>
            </a:r>
            <a:r>
              <a:rPr sz="900" b="0" spc="-10" dirty="0">
                <a:latin typeface="Inter Medium"/>
                <a:cs typeface="Inter Medium"/>
              </a:rPr>
              <a:t>Black</a:t>
            </a:r>
            <a:r>
              <a:rPr sz="900" b="0" dirty="0">
                <a:latin typeface="Inter Medium"/>
                <a:cs typeface="Inter Medium"/>
              </a:rPr>
              <a:t>	</a:t>
            </a:r>
            <a:r>
              <a:rPr sz="900" b="0" spc="-10" dirty="0">
                <a:latin typeface="Inter Medium"/>
                <a:cs typeface="Inter Medium"/>
              </a:rPr>
              <a:t>Hispanic</a:t>
            </a:r>
            <a:endParaRPr sz="900">
              <a:latin typeface="Inter Medium"/>
              <a:cs typeface="Inter Medium"/>
            </a:endParaRPr>
          </a:p>
        </p:txBody>
      </p:sp>
      <p:sp>
        <p:nvSpPr>
          <p:cNvPr id="33" name="object 33"/>
          <p:cNvSpPr/>
          <p:nvPr/>
        </p:nvSpPr>
        <p:spPr>
          <a:xfrm>
            <a:off x="4789418" y="2462302"/>
            <a:ext cx="132080" cy="135255"/>
          </a:xfrm>
          <a:custGeom>
            <a:avLst/>
            <a:gdLst/>
            <a:ahLst/>
            <a:cxnLst/>
            <a:rect l="l" t="t" r="r" b="b"/>
            <a:pathLst>
              <a:path w="132079" h="135255">
                <a:moveTo>
                  <a:pt x="131699" y="134999"/>
                </a:moveTo>
                <a:lnTo>
                  <a:pt x="0" y="134999"/>
                </a:lnTo>
                <a:lnTo>
                  <a:pt x="0" y="0"/>
                </a:lnTo>
                <a:lnTo>
                  <a:pt x="131699" y="0"/>
                </a:lnTo>
                <a:lnTo>
                  <a:pt x="131699" y="134999"/>
                </a:lnTo>
                <a:close/>
              </a:path>
            </a:pathLst>
          </a:custGeom>
          <a:solidFill>
            <a:srgbClr val="F8791F"/>
          </a:solidFill>
        </p:spPr>
        <p:txBody>
          <a:bodyPr wrap="square" lIns="0" tIns="0" rIns="0" bIns="0" rtlCol="0"/>
          <a:lstStyle/>
          <a:p>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5143500"/>
          </a:xfrm>
          <a:custGeom>
            <a:avLst/>
            <a:gdLst/>
            <a:ahLst/>
            <a:cxnLst/>
            <a:rect l="l" t="t" r="r" b="b"/>
            <a:pathLst>
              <a:path w="9144000" h="5143500">
                <a:moveTo>
                  <a:pt x="9143999" y="5143499"/>
                </a:moveTo>
                <a:lnTo>
                  <a:pt x="0" y="5143499"/>
                </a:lnTo>
                <a:lnTo>
                  <a:pt x="0" y="0"/>
                </a:lnTo>
                <a:lnTo>
                  <a:pt x="9143999" y="0"/>
                </a:lnTo>
                <a:lnTo>
                  <a:pt x="9143999" y="5143499"/>
                </a:lnTo>
                <a:close/>
              </a:path>
            </a:pathLst>
          </a:custGeom>
          <a:solidFill>
            <a:srgbClr val="ECEEFC"/>
          </a:solidFill>
        </p:spPr>
        <p:txBody>
          <a:bodyPr wrap="square" lIns="0" tIns="0" rIns="0" bIns="0" rtlCol="0"/>
          <a:lstStyle/>
          <a:p>
            <a:endParaRPr/>
          </a:p>
        </p:txBody>
      </p:sp>
      <p:pic>
        <p:nvPicPr>
          <p:cNvPr id="3" name="object 3"/>
          <p:cNvPicPr/>
          <p:nvPr/>
        </p:nvPicPr>
        <p:blipFill>
          <a:blip r:embed="rId2" cstate="print"/>
          <a:stretch>
            <a:fillRect/>
          </a:stretch>
        </p:blipFill>
        <p:spPr>
          <a:xfrm>
            <a:off x="2" y="273825"/>
            <a:ext cx="1167523" cy="583774"/>
          </a:xfrm>
          <a:prstGeom prst="rect">
            <a:avLst/>
          </a:prstGeom>
        </p:spPr>
      </p:pic>
      <p:sp>
        <p:nvSpPr>
          <p:cNvPr id="4" name="object 4"/>
          <p:cNvSpPr txBox="1"/>
          <p:nvPr/>
        </p:nvSpPr>
        <p:spPr>
          <a:xfrm>
            <a:off x="1167524" y="857599"/>
            <a:ext cx="6800215" cy="3452495"/>
          </a:xfrm>
          <a:prstGeom prst="rect">
            <a:avLst/>
          </a:prstGeom>
          <a:ln w="28574">
            <a:solidFill>
              <a:srgbClr val="E6000D"/>
            </a:solidFill>
          </a:ln>
        </p:spPr>
        <p:txBody>
          <a:bodyPr vert="horz" wrap="square" lIns="0" tIns="0" rIns="0" bIns="0" rtlCol="0">
            <a:spAutoFit/>
          </a:bodyPr>
          <a:lstStyle/>
          <a:p>
            <a:pPr>
              <a:lnSpc>
                <a:spcPct val="100000"/>
              </a:lnSpc>
            </a:pPr>
            <a:endParaRPr sz="2800">
              <a:latin typeface="Times New Roman"/>
              <a:cs typeface="Times New Roman"/>
            </a:endParaRPr>
          </a:p>
          <a:p>
            <a:pPr>
              <a:lnSpc>
                <a:spcPct val="100000"/>
              </a:lnSpc>
              <a:spcBef>
                <a:spcPts val="615"/>
              </a:spcBef>
            </a:pPr>
            <a:endParaRPr sz="2800">
              <a:latin typeface="Times New Roman"/>
              <a:cs typeface="Times New Roman"/>
            </a:endParaRPr>
          </a:p>
          <a:p>
            <a:pPr marL="8890" algn="ctr">
              <a:lnSpc>
                <a:spcPct val="100000"/>
              </a:lnSpc>
            </a:pPr>
            <a:r>
              <a:rPr sz="2800" b="1" dirty="0">
                <a:latin typeface="Archivo Narrow"/>
                <a:cs typeface="Archivo Narrow"/>
              </a:rPr>
              <a:t>Thank </a:t>
            </a:r>
            <a:r>
              <a:rPr sz="2800" b="1" spc="-25" dirty="0">
                <a:latin typeface="Archivo Narrow"/>
                <a:cs typeface="Archivo Narrow"/>
              </a:rPr>
              <a:t>you</a:t>
            </a:r>
            <a:endParaRPr sz="2800">
              <a:latin typeface="Archivo Narrow"/>
              <a:cs typeface="Archivo Narrow"/>
            </a:endParaRPr>
          </a:p>
          <a:p>
            <a:pPr marL="8255" algn="ctr">
              <a:lnSpc>
                <a:spcPct val="100000"/>
              </a:lnSpc>
            </a:pPr>
            <a:r>
              <a:rPr sz="2800" b="1" spc="-50" dirty="0">
                <a:solidFill>
                  <a:srgbClr val="E6000D"/>
                </a:solidFill>
                <a:latin typeface="Archivo Narrow"/>
                <a:cs typeface="Archivo Narrow"/>
              </a:rPr>
              <a:t>-</a:t>
            </a:r>
            <a:endParaRPr sz="2800">
              <a:latin typeface="Archivo Narrow"/>
              <a:cs typeface="Archivo Narrow"/>
            </a:endParaRPr>
          </a:p>
          <a:p>
            <a:pPr marL="89535" algn="ctr">
              <a:lnSpc>
                <a:spcPct val="100000"/>
              </a:lnSpc>
            </a:pPr>
            <a:r>
              <a:rPr sz="2800" b="1" spc="-10" dirty="0">
                <a:latin typeface="Archivo Narrow"/>
                <a:cs typeface="Archivo Narrow"/>
              </a:rPr>
              <a:t>Questions?</a:t>
            </a:r>
            <a:endParaRPr sz="2800">
              <a:latin typeface="Archivo Narrow"/>
              <a:cs typeface="Archivo Narrow"/>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167317" y="1009665"/>
            <a:ext cx="6572884" cy="3164840"/>
          </a:xfrm>
          <a:custGeom>
            <a:avLst/>
            <a:gdLst/>
            <a:ahLst/>
            <a:cxnLst/>
            <a:rect l="l" t="t" r="r" b="b"/>
            <a:pathLst>
              <a:path w="6572884" h="3164840">
                <a:moveTo>
                  <a:pt x="6572656" y="1666671"/>
                </a:moveTo>
                <a:lnTo>
                  <a:pt x="6572656" y="0"/>
                </a:lnTo>
                <a:lnTo>
                  <a:pt x="0" y="0"/>
                </a:lnTo>
                <a:lnTo>
                  <a:pt x="0" y="3164725"/>
                </a:lnTo>
                <a:lnTo>
                  <a:pt x="6553200" y="3164725"/>
                </a:lnTo>
                <a:lnTo>
                  <a:pt x="6558976" y="2293191"/>
                </a:lnTo>
                <a:lnTo>
                  <a:pt x="6562928" y="1846632"/>
                </a:lnTo>
                <a:lnTo>
                  <a:pt x="6566880" y="1684606"/>
                </a:lnTo>
                <a:lnTo>
                  <a:pt x="6572656" y="1666671"/>
                </a:lnTo>
                <a:close/>
              </a:path>
            </a:pathLst>
          </a:custGeom>
          <a:ln w="25400">
            <a:solidFill>
              <a:srgbClr val="E1130A"/>
            </a:solidFill>
          </a:ln>
        </p:spPr>
        <p:txBody>
          <a:bodyPr wrap="square" lIns="0" tIns="0" rIns="0" bIns="0" rtlCol="0"/>
          <a:lstStyle/>
          <a:p>
            <a:endParaRPr/>
          </a:p>
        </p:txBody>
      </p:sp>
      <p:sp>
        <p:nvSpPr>
          <p:cNvPr id="3" name="object 3"/>
          <p:cNvSpPr txBox="1"/>
          <p:nvPr/>
        </p:nvSpPr>
        <p:spPr>
          <a:xfrm>
            <a:off x="1180017" y="1964944"/>
            <a:ext cx="6540500" cy="1305560"/>
          </a:xfrm>
          <a:prstGeom prst="rect">
            <a:avLst/>
          </a:prstGeom>
        </p:spPr>
        <p:txBody>
          <a:bodyPr vert="horz" wrap="square" lIns="0" tIns="12700" rIns="0" bIns="0" rtlCol="0">
            <a:spAutoFit/>
          </a:bodyPr>
          <a:lstStyle/>
          <a:p>
            <a:pPr marL="574040" marR="541020">
              <a:lnSpc>
                <a:spcPct val="100000"/>
              </a:lnSpc>
              <a:spcBef>
                <a:spcPts val="100"/>
              </a:spcBef>
            </a:pPr>
            <a:r>
              <a:rPr sz="700" spc="-10" dirty="0">
                <a:latin typeface="Inter"/>
                <a:cs typeface="Inter"/>
              </a:rPr>
              <a:t>Nuveen</a:t>
            </a:r>
            <a:r>
              <a:rPr sz="700" spc="-20" dirty="0">
                <a:latin typeface="Inter"/>
                <a:cs typeface="Inter"/>
              </a:rPr>
              <a:t> </a:t>
            </a:r>
            <a:r>
              <a:rPr sz="700" dirty="0">
                <a:latin typeface="Inter"/>
                <a:cs typeface="Inter"/>
              </a:rPr>
              <a:t>and</a:t>
            </a:r>
            <a:r>
              <a:rPr sz="700" spc="-15" dirty="0">
                <a:latin typeface="Inter"/>
                <a:cs typeface="Inter"/>
              </a:rPr>
              <a:t> </a:t>
            </a:r>
            <a:r>
              <a:rPr sz="700" dirty="0">
                <a:latin typeface="Inter"/>
                <a:cs typeface="Inter"/>
              </a:rPr>
              <a:t>Economist</a:t>
            </a:r>
            <a:r>
              <a:rPr sz="700" spc="-20" dirty="0">
                <a:latin typeface="Inter"/>
                <a:cs typeface="Inter"/>
              </a:rPr>
              <a:t> </a:t>
            </a:r>
            <a:r>
              <a:rPr sz="700" dirty="0">
                <a:latin typeface="Inter"/>
                <a:cs typeface="Inter"/>
              </a:rPr>
              <a:t>Impact,</a:t>
            </a:r>
            <a:r>
              <a:rPr sz="700" spc="-15" dirty="0">
                <a:latin typeface="Inter"/>
                <a:cs typeface="Inter"/>
              </a:rPr>
              <a:t> </a:t>
            </a:r>
            <a:r>
              <a:rPr sz="700" dirty="0">
                <a:latin typeface="Inter"/>
                <a:cs typeface="Inter"/>
              </a:rPr>
              <a:t>or</a:t>
            </a:r>
            <a:r>
              <a:rPr sz="700" spc="-20" dirty="0">
                <a:latin typeface="Inter"/>
                <a:cs typeface="Inter"/>
              </a:rPr>
              <a:t> </a:t>
            </a:r>
            <a:r>
              <a:rPr sz="700" dirty="0">
                <a:latin typeface="Inter"/>
                <a:cs typeface="Inter"/>
              </a:rPr>
              <a:t>any</a:t>
            </a:r>
            <a:r>
              <a:rPr sz="700" spc="-15" dirty="0">
                <a:latin typeface="Inter"/>
                <a:cs typeface="Inter"/>
              </a:rPr>
              <a:t> </a:t>
            </a:r>
            <a:r>
              <a:rPr sz="700" dirty="0">
                <a:latin typeface="Inter"/>
                <a:cs typeface="Inter"/>
              </a:rPr>
              <a:t>of</a:t>
            </a:r>
            <a:r>
              <a:rPr sz="700" spc="-15" dirty="0">
                <a:latin typeface="Inter"/>
                <a:cs typeface="Inter"/>
              </a:rPr>
              <a:t> </a:t>
            </a:r>
            <a:r>
              <a:rPr sz="700" dirty="0">
                <a:latin typeface="Inter"/>
                <a:cs typeface="Inter"/>
              </a:rPr>
              <a:t>their</a:t>
            </a:r>
            <a:r>
              <a:rPr sz="700" spc="-20" dirty="0">
                <a:latin typeface="Inter"/>
                <a:cs typeface="Inter"/>
              </a:rPr>
              <a:t> </a:t>
            </a:r>
            <a:r>
              <a:rPr sz="700" dirty="0">
                <a:latin typeface="Inter"/>
                <a:cs typeface="Inter"/>
              </a:rPr>
              <a:t>affiliates</a:t>
            </a:r>
            <a:r>
              <a:rPr sz="700" spc="-15" dirty="0">
                <a:latin typeface="Inter"/>
                <a:cs typeface="Inter"/>
              </a:rPr>
              <a:t> </a:t>
            </a:r>
            <a:r>
              <a:rPr sz="700" dirty="0">
                <a:latin typeface="Inter"/>
                <a:cs typeface="Inter"/>
              </a:rPr>
              <a:t>or</a:t>
            </a:r>
            <a:r>
              <a:rPr sz="700" spc="-20" dirty="0">
                <a:latin typeface="Inter"/>
                <a:cs typeface="Inter"/>
              </a:rPr>
              <a:t> </a:t>
            </a:r>
            <a:r>
              <a:rPr sz="700" dirty="0">
                <a:latin typeface="Inter"/>
                <a:cs typeface="Inter"/>
              </a:rPr>
              <a:t>subsidiaries</a:t>
            </a:r>
            <a:r>
              <a:rPr sz="700" spc="-15" dirty="0">
                <a:latin typeface="Inter"/>
                <a:cs typeface="Inter"/>
              </a:rPr>
              <a:t> </a:t>
            </a:r>
            <a:r>
              <a:rPr sz="700" dirty="0">
                <a:latin typeface="Inter"/>
                <a:cs typeface="Inter"/>
              </a:rPr>
              <a:t>are</a:t>
            </a:r>
            <a:r>
              <a:rPr sz="700" spc="-20" dirty="0">
                <a:latin typeface="Inter"/>
                <a:cs typeface="Inter"/>
              </a:rPr>
              <a:t> </a:t>
            </a:r>
            <a:r>
              <a:rPr sz="700" dirty="0">
                <a:latin typeface="Inter"/>
                <a:cs typeface="Inter"/>
              </a:rPr>
              <a:t>not</a:t>
            </a:r>
            <a:r>
              <a:rPr sz="700" spc="-15" dirty="0">
                <a:latin typeface="Inter"/>
                <a:cs typeface="Inter"/>
              </a:rPr>
              <a:t> </a:t>
            </a:r>
            <a:r>
              <a:rPr sz="700" dirty="0">
                <a:latin typeface="Inter"/>
                <a:cs typeface="Inter"/>
              </a:rPr>
              <a:t>affiliated</a:t>
            </a:r>
            <a:r>
              <a:rPr sz="700" spc="-15" dirty="0">
                <a:latin typeface="Inter"/>
                <a:cs typeface="Inter"/>
              </a:rPr>
              <a:t> </a:t>
            </a:r>
            <a:r>
              <a:rPr sz="700" dirty="0">
                <a:latin typeface="Inter"/>
                <a:cs typeface="Inter"/>
              </a:rPr>
              <a:t>with</a:t>
            </a:r>
            <a:r>
              <a:rPr sz="700" spc="-20" dirty="0">
                <a:latin typeface="Inter"/>
                <a:cs typeface="Inter"/>
              </a:rPr>
              <a:t> </a:t>
            </a:r>
            <a:r>
              <a:rPr sz="700" dirty="0">
                <a:latin typeface="Inter"/>
                <a:cs typeface="Inter"/>
              </a:rPr>
              <a:t>or</a:t>
            </a:r>
            <a:r>
              <a:rPr sz="700" spc="-20" dirty="0">
                <a:latin typeface="Inter"/>
                <a:cs typeface="Inter"/>
              </a:rPr>
              <a:t> </a:t>
            </a:r>
            <a:r>
              <a:rPr sz="700" dirty="0">
                <a:latin typeface="Inter"/>
                <a:cs typeface="Inter"/>
              </a:rPr>
              <a:t>in</a:t>
            </a:r>
            <a:r>
              <a:rPr sz="700" spc="-20" dirty="0">
                <a:latin typeface="Inter"/>
                <a:cs typeface="Inter"/>
              </a:rPr>
              <a:t> </a:t>
            </a:r>
            <a:r>
              <a:rPr sz="700" dirty="0">
                <a:latin typeface="Inter"/>
                <a:cs typeface="Inter"/>
              </a:rPr>
              <a:t>any</a:t>
            </a:r>
            <a:r>
              <a:rPr sz="700" spc="-15" dirty="0">
                <a:latin typeface="Inter"/>
                <a:cs typeface="Inter"/>
              </a:rPr>
              <a:t> </a:t>
            </a:r>
            <a:r>
              <a:rPr sz="700" dirty="0">
                <a:latin typeface="Inter"/>
                <a:cs typeface="Inter"/>
              </a:rPr>
              <a:t>way</a:t>
            </a:r>
            <a:r>
              <a:rPr sz="700" spc="-15" dirty="0">
                <a:latin typeface="Inter"/>
                <a:cs typeface="Inter"/>
              </a:rPr>
              <a:t> </a:t>
            </a:r>
            <a:r>
              <a:rPr sz="700" dirty="0">
                <a:latin typeface="Inter"/>
                <a:cs typeface="Inter"/>
              </a:rPr>
              <a:t>related</a:t>
            </a:r>
            <a:r>
              <a:rPr sz="700" spc="-15" dirty="0">
                <a:latin typeface="Inter"/>
                <a:cs typeface="Inter"/>
              </a:rPr>
              <a:t> </a:t>
            </a:r>
            <a:r>
              <a:rPr sz="700" dirty="0">
                <a:latin typeface="Inter"/>
                <a:cs typeface="Inter"/>
              </a:rPr>
              <a:t>to</a:t>
            </a:r>
            <a:r>
              <a:rPr sz="700" spc="-30" dirty="0">
                <a:latin typeface="Inter"/>
                <a:cs typeface="Inter"/>
              </a:rPr>
              <a:t> </a:t>
            </a:r>
            <a:r>
              <a:rPr sz="700" dirty="0">
                <a:latin typeface="Inter"/>
                <a:cs typeface="Inter"/>
              </a:rPr>
              <a:t>each</a:t>
            </a:r>
            <a:r>
              <a:rPr sz="700" spc="-20" dirty="0">
                <a:latin typeface="Inter"/>
                <a:cs typeface="Inter"/>
              </a:rPr>
              <a:t> </a:t>
            </a:r>
            <a:r>
              <a:rPr sz="700" spc="-10" dirty="0">
                <a:latin typeface="Inter"/>
                <a:cs typeface="Inter"/>
              </a:rPr>
              <a:t>other.</a:t>
            </a:r>
            <a:r>
              <a:rPr sz="700" spc="500" dirty="0">
                <a:latin typeface="Inter"/>
                <a:cs typeface="Inter"/>
              </a:rPr>
              <a:t> </a:t>
            </a:r>
            <a:r>
              <a:rPr sz="700" dirty="0">
                <a:latin typeface="Inter"/>
                <a:cs typeface="Inter"/>
              </a:rPr>
              <a:t>The</a:t>
            </a:r>
            <a:r>
              <a:rPr sz="700" spc="-10" dirty="0">
                <a:latin typeface="Inter"/>
                <a:cs typeface="Inter"/>
              </a:rPr>
              <a:t> research </a:t>
            </a:r>
            <a:r>
              <a:rPr sz="700" dirty="0">
                <a:latin typeface="Inter"/>
                <a:cs typeface="Inter"/>
              </a:rPr>
              <a:t>was </a:t>
            </a:r>
            <a:r>
              <a:rPr sz="700" spc="-10" dirty="0">
                <a:latin typeface="Inter"/>
                <a:cs typeface="Inter"/>
              </a:rPr>
              <a:t>independently</a:t>
            </a:r>
            <a:r>
              <a:rPr sz="700" spc="-5" dirty="0">
                <a:latin typeface="Inter"/>
                <a:cs typeface="Inter"/>
              </a:rPr>
              <a:t> </a:t>
            </a:r>
            <a:r>
              <a:rPr sz="700" spc="-10" dirty="0">
                <a:latin typeface="Inter"/>
                <a:cs typeface="Inter"/>
              </a:rPr>
              <a:t>developed</a:t>
            </a:r>
            <a:r>
              <a:rPr sz="700" dirty="0">
                <a:latin typeface="Inter"/>
                <a:cs typeface="Inter"/>
              </a:rPr>
              <a:t> by</a:t>
            </a:r>
            <a:r>
              <a:rPr sz="700" spc="-5" dirty="0">
                <a:latin typeface="Inter"/>
                <a:cs typeface="Inter"/>
              </a:rPr>
              <a:t> </a:t>
            </a:r>
            <a:r>
              <a:rPr sz="700" dirty="0">
                <a:latin typeface="Inter"/>
                <a:cs typeface="Inter"/>
              </a:rPr>
              <a:t>Economist Impact</a:t>
            </a:r>
            <a:r>
              <a:rPr sz="700" spc="-5" dirty="0">
                <a:latin typeface="Inter"/>
                <a:cs typeface="Inter"/>
              </a:rPr>
              <a:t> </a:t>
            </a:r>
            <a:r>
              <a:rPr sz="700" dirty="0">
                <a:latin typeface="Inter"/>
                <a:cs typeface="Inter"/>
              </a:rPr>
              <a:t>and is</a:t>
            </a:r>
            <a:r>
              <a:rPr sz="700" spc="-5" dirty="0">
                <a:latin typeface="Inter"/>
                <a:cs typeface="Inter"/>
              </a:rPr>
              <a:t> </a:t>
            </a:r>
            <a:r>
              <a:rPr sz="700" spc="-10" dirty="0">
                <a:latin typeface="Inter"/>
                <a:cs typeface="Inter"/>
              </a:rPr>
              <a:t>sponsored</a:t>
            </a:r>
            <a:r>
              <a:rPr sz="700" dirty="0">
                <a:latin typeface="Inter"/>
                <a:cs typeface="Inter"/>
              </a:rPr>
              <a:t> by</a:t>
            </a:r>
            <a:r>
              <a:rPr sz="700" spc="-5" dirty="0">
                <a:latin typeface="Inter"/>
                <a:cs typeface="Inter"/>
              </a:rPr>
              <a:t> </a:t>
            </a:r>
            <a:r>
              <a:rPr sz="700" spc="-10" dirty="0">
                <a:latin typeface="Inter"/>
                <a:cs typeface="Inter"/>
              </a:rPr>
              <a:t>Nuveen,</a:t>
            </a:r>
            <a:r>
              <a:rPr sz="700" spc="-5" dirty="0">
                <a:latin typeface="Inter"/>
                <a:cs typeface="Inter"/>
              </a:rPr>
              <a:t> </a:t>
            </a:r>
            <a:r>
              <a:rPr sz="700" dirty="0">
                <a:latin typeface="Inter"/>
                <a:cs typeface="Inter"/>
              </a:rPr>
              <a:t>LLC.</a:t>
            </a:r>
            <a:r>
              <a:rPr sz="700" spc="-10" dirty="0">
                <a:latin typeface="Inter"/>
                <a:cs typeface="Inter"/>
              </a:rPr>
              <a:t> </a:t>
            </a:r>
            <a:r>
              <a:rPr sz="700" dirty="0">
                <a:latin typeface="Inter"/>
                <a:cs typeface="Inter"/>
              </a:rPr>
              <a:t>The</a:t>
            </a:r>
            <a:r>
              <a:rPr sz="700" spc="-5" dirty="0">
                <a:latin typeface="Inter"/>
                <a:cs typeface="Inter"/>
              </a:rPr>
              <a:t> </a:t>
            </a:r>
            <a:r>
              <a:rPr sz="700" dirty="0">
                <a:latin typeface="Inter"/>
                <a:cs typeface="Inter"/>
              </a:rPr>
              <a:t>views</a:t>
            </a:r>
            <a:r>
              <a:rPr sz="700" spc="-5" dirty="0">
                <a:latin typeface="Inter"/>
                <a:cs typeface="Inter"/>
              </a:rPr>
              <a:t> </a:t>
            </a:r>
            <a:r>
              <a:rPr sz="700" dirty="0">
                <a:latin typeface="Inter"/>
                <a:cs typeface="Inter"/>
              </a:rPr>
              <a:t>and </a:t>
            </a:r>
            <a:r>
              <a:rPr sz="700" spc="-10" dirty="0">
                <a:latin typeface="Inter"/>
                <a:cs typeface="Inter"/>
              </a:rPr>
              <a:t>opinions</a:t>
            </a:r>
            <a:r>
              <a:rPr sz="700" spc="500" dirty="0">
                <a:latin typeface="Inter"/>
                <a:cs typeface="Inter"/>
              </a:rPr>
              <a:t> </a:t>
            </a:r>
            <a:r>
              <a:rPr sz="700" spc="-10" dirty="0">
                <a:latin typeface="Inter"/>
                <a:cs typeface="Inter"/>
              </a:rPr>
              <a:t>expressed</a:t>
            </a:r>
            <a:r>
              <a:rPr sz="700" spc="-5" dirty="0">
                <a:latin typeface="Inter"/>
                <a:cs typeface="Inter"/>
              </a:rPr>
              <a:t> </a:t>
            </a:r>
            <a:r>
              <a:rPr sz="700" dirty="0">
                <a:latin typeface="Inter"/>
                <a:cs typeface="Inter"/>
              </a:rPr>
              <a:t>in</a:t>
            </a:r>
            <a:r>
              <a:rPr sz="700" spc="-5" dirty="0">
                <a:latin typeface="Inter"/>
                <a:cs typeface="Inter"/>
              </a:rPr>
              <a:t> </a:t>
            </a:r>
            <a:r>
              <a:rPr sz="700" dirty="0">
                <a:latin typeface="Inter"/>
                <a:cs typeface="Inter"/>
              </a:rPr>
              <a:t>this </a:t>
            </a:r>
            <a:r>
              <a:rPr sz="700" spc="-10" dirty="0">
                <a:latin typeface="Inter"/>
                <a:cs typeface="Inter"/>
              </a:rPr>
              <a:t>publication</a:t>
            </a:r>
            <a:r>
              <a:rPr sz="700" spc="-5" dirty="0">
                <a:latin typeface="Inter"/>
                <a:cs typeface="Inter"/>
              </a:rPr>
              <a:t> </a:t>
            </a:r>
            <a:r>
              <a:rPr sz="700" dirty="0">
                <a:latin typeface="Inter"/>
                <a:cs typeface="Inter"/>
              </a:rPr>
              <a:t>are</a:t>
            </a:r>
            <a:r>
              <a:rPr sz="700" spc="-5" dirty="0">
                <a:latin typeface="Inter"/>
                <a:cs typeface="Inter"/>
              </a:rPr>
              <a:t> </a:t>
            </a:r>
            <a:r>
              <a:rPr sz="700" dirty="0">
                <a:latin typeface="Inter"/>
                <a:cs typeface="Inter"/>
              </a:rPr>
              <a:t>those</a:t>
            </a:r>
            <a:r>
              <a:rPr sz="700" spc="-5" dirty="0">
                <a:latin typeface="Inter"/>
                <a:cs typeface="Inter"/>
              </a:rPr>
              <a:t> </a:t>
            </a:r>
            <a:r>
              <a:rPr sz="700" dirty="0">
                <a:latin typeface="Inter"/>
                <a:cs typeface="Inter"/>
              </a:rPr>
              <a:t>of</a:t>
            </a:r>
            <a:r>
              <a:rPr sz="700" spc="-5" dirty="0">
                <a:latin typeface="Inter"/>
                <a:cs typeface="Inter"/>
              </a:rPr>
              <a:t> </a:t>
            </a:r>
            <a:r>
              <a:rPr sz="700" dirty="0">
                <a:latin typeface="Inter"/>
                <a:cs typeface="Inter"/>
              </a:rPr>
              <a:t>Economist Impact and do not necessarily reflect</a:t>
            </a:r>
            <a:r>
              <a:rPr sz="700" spc="-5" dirty="0">
                <a:latin typeface="Inter"/>
                <a:cs typeface="Inter"/>
              </a:rPr>
              <a:t> </a:t>
            </a:r>
            <a:r>
              <a:rPr sz="700" dirty="0">
                <a:latin typeface="Inter"/>
                <a:cs typeface="Inter"/>
              </a:rPr>
              <a:t>the</a:t>
            </a:r>
            <a:r>
              <a:rPr sz="700" spc="-5" dirty="0">
                <a:latin typeface="Inter"/>
                <a:cs typeface="Inter"/>
              </a:rPr>
              <a:t> </a:t>
            </a:r>
            <a:r>
              <a:rPr sz="700" dirty="0">
                <a:latin typeface="Inter"/>
                <a:cs typeface="Inter"/>
              </a:rPr>
              <a:t>view and policies of </a:t>
            </a:r>
            <a:r>
              <a:rPr sz="700" spc="-10" dirty="0">
                <a:latin typeface="Inter"/>
                <a:cs typeface="Inter"/>
              </a:rPr>
              <a:t>Nuveen, </a:t>
            </a:r>
            <a:r>
              <a:rPr sz="700" spc="-20" dirty="0">
                <a:latin typeface="Inter"/>
                <a:cs typeface="Inter"/>
              </a:rPr>
              <a:t>LLC.</a:t>
            </a:r>
            <a:r>
              <a:rPr sz="700" spc="500" dirty="0">
                <a:latin typeface="Inter"/>
                <a:cs typeface="Inter"/>
              </a:rPr>
              <a:t> </a:t>
            </a:r>
            <a:r>
              <a:rPr sz="700" dirty="0">
                <a:latin typeface="Inter"/>
                <a:cs typeface="Inter"/>
              </a:rPr>
              <a:t>This</a:t>
            </a:r>
            <a:r>
              <a:rPr sz="700" spc="-10" dirty="0">
                <a:latin typeface="Inter"/>
                <a:cs typeface="Inter"/>
              </a:rPr>
              <a:t> material</a:t>
            </a:r>
            <a:r>
              <a:rPr sz="700" dirty="0">
                <a:latin typeface="Inter"/>
                <a:cs typeface="Inter"/>
              </a:rPr>
              <a:t> is</a:t>
            </a:r>
            <a:r>
              <a:rPr sz="700" spc="5" dirty="0">
                <a:latin typeface="Inter"/>
                <a:cs typeface="Inter"/>
              </a:rPr>
              <a:t> </a:t>
            </a:r>
            <a:r>
              <a:rPr sz="700" dirty="0">
                <a:latin typeface="Inter"/>
                <a:cs typeface="Inter"/>
              </a:rPr>
              <a:t>for </a:t>
            </a:r>
            <a:r>
              <a:rPr sz="700" spc="-10" dirty="0">
                <a:latin typeface="Inter"/>
                <a:cs typeface="Inter"/>
              </a:rPr>
              <a:t>informational</a:t>
            </a:r>
            <a:r>
              <a:rPr sz="700" dirty="0">
                <a:latin typeface="Inter"/>
                <a:cs typeface="Inter"/>
              </a:rPr>
              <a:t> and</a:t>
            </a:r>
            <a:r>
              <a:rPr sz="700" spc="5" dirty="0">
                <a:latin typeface="Inter"/>
                <a:cs typeface="Inter"/>
              </a:rPr>
              <a:t> </a:t>
            </a:r>
            <a:r>
              <a:rPr sz="700" dirty="0">
                <a:latin typeface="Inter"/>
                <a:cs typeface="Inter"/>
              </a:rPr>
              <a:t>educational</a:t>
            </a:r>
            <a:r>
              <a:rPr sz="700" spc="-5" dirty="0">
                <a:latin typeface="Inter"/>
                <a:cs typeface="Inter"/>
              </a:rPr>
              <a:t> </a:t>
            </a:r>
            <a:r>
              <a:rPr sz="700" dirty="0">
                <a:latin typeface="Inter"/>
                <a:cs typeface="Inter"/>
              </a:rPr>
              <a:t>purposes</a:t>
            </a:r>
            <a:r>
              <a:rPr sz="700" spc="5" dirty="0">
                <a:latin typeface="Inter"/>
                <a:cs typeface="Inter"/>
              </a:rPr>
              <a:t> </a:t>
            </a:r>
            <a:r>
              <a:rPr sz="700" dirty="0">
                <a:latin typeface="Inter"/>
                <a:cs typeface="Inter"/>
              </a:rPr>
              <a:t>only</a:t>
            </a:r>
            <a:r>
              <a:rPr sz="700" spc="5" dirty="0">
                <a:latin typeface="Inter"/>
                <a:cs typeface="Inter"/>
              </a:rPr>
              <a:t> </a:t>
            </a:r>
            <a:r>
              <a:rPr sz="700" dirty="0">
                <a:latin typeface="Inter"/>
                <a:cs typeface="Inter"/>
              </a:rPr>
              <a:t>as</a:t>
            </a:r>
            <a:r>
              <a:rPr sz="700" spc="5" dirty="0">
                <a:latin typeface="Inter"/>
                <a:cs typeface="Inter"/>
              </a:rPr>
              <a:t> </a:t>
            </a:r>
            <a:r>
              <a:rPr sz="700" dirty="0">
                <a:latin typeface="Inter"/>
                <a:cs typeface="Inter"/>
              </a:rPr>
              <a:t>of</a:t>
            </a:r>
            <a:r>
              <a:rPr sz="700" spc="5" dirty="0">
                <a:latin typeface="Inter"/>
                <a:cs typeface="Inter"/>
              </a:rPr>
              <a:t> </a:t>
            </a:r>
            <a:r>
              <a:rPr sz="700" dirty="0">
                <a:latin typeface="Inter"/>
                <a:cs typeface="Inter"/>
              </a:rPr>
              <a:t>the date</a:t>
            </a:r>
            <a:r>
              <a:rPr sz="700" spc="-5" dirty="0">
                <a:latin typeface="Inter"/>
                <a:cs typeface="Inter"/>
              </a:rPr>
              <a:t> </a:t>
            </a:r>
            <a:r>
              <a:rPr sz="700" dirty="0">
                <a:latin typeface="Inter"/>
                <a:cs typeface="Inter"/>
              </a:rPr>
              <a:t>of</a:t>
            </a:r>
            <a:r>
              <a:rPr sz="700" spc="5" dirty="0">
                <a:latin typeface="Inter"/>
                <a:cs typeface="Inter"/>
              </a:rPr>
              <a:t> </a:t>
            </a:r>
            <a:r>
              <a:rPr sz="700" spc="-10" dirty="0">
                <a:latin typeface="Inter"/>
                <a:cs typeface="Inter"/>
              </a:rPr>
              <a:t>production/writing</a:t>
            </a:r>
            <a:r>
              <a:rPr sz="700" dirty="0">
                <a:latin typeface="Inter"/>
                <a:cs typeface="Inter"/>
              </a:rPr>
              <a:t> and</a:t>
            </a:r>
            <a:r>
              <a:rPr sz="700" spc="5" dirty="0">
                <a:latin typeface="Inter"/>
                <a:cs typeface="Inter"/>
              </a:rPr>
              <a:t> </a:t>
            </a:r>
            <a:r>
              <a:rPr sz="700" dirty="0">
                <a:latin typeface="Inter"/>
                <a:cs typeface="Inter"/>
              </a:rPr>
              <a:t>may</a:t>
            </a:r>
            <a:r>
              <a:rPr sz="700" spc="5" dirty="0">
                <a:latin typeface="Inter"/>
                <a:cs typeface="Inter"/>
              </a:rPr>
              <a:t> </a:t>
            </a:r>
            <a:r>
              <a:rPr sz="700" spc="-10" dirty="0">
                <a:latin typeface="Inter"/>
                <a:cs typeface="Inter"/>
              </a:rPr>
              <a:t>change</a:t>
            </a:r>
            <a:r>
              <a:rPr sz="700" dirty="0">
                <a:latin typeface="Inter"/>
                <a:cs typeface="Inter"/>
              </a:rPr>
              <a:t> </a:t>
            </a:r>
            <a:r>
              <a:rPr sz="700" spc="-10" dirty="0">
                <a:latin typeface="Inter"/>
                <a:cs typeface="Inter"/>
              </a:rPr>
              <a:t>without</a:t>
            </a:r>
            <a:r>
              <a:rPr sz="700" spc="500" dirty="0">
                <a:latin typeface="Inter"/>
                <a:cs typeface="Inter"/>
              </a:rPr>
              <a:t> </a:t>
            </a:r>
            <a:r>
              <a:rPr sz="700" dirty="0">
                <a:latin typeface="Inter"/>
                <a:cs typeface="Inter"/>
              </a:rPr>
              <a:t>notice</a:t>
            </a:r>
            <a:r>
              <a:rPr sz="700" spc="-20" dirty="0">
                <a:latin typeface="Inter"/>
                <a:cs typeface="Inter"/>
              </a:rPr>
              <a:t> </a:t>
            </a:r>
            <a:r>
              <a:rPr sz="700" dirty="0">
                <a:latin typeface="Inter"/>
                <a:cs typeface="Inter"/>
              </a:rPr>
              <a:t>at</a:t>
            </a:r>
            <a:r>
              <a:rPr sz="700" spc="-10" dirty="0">
                <a:latin typeface="Inter"/>
                <a:cs typeface="Inter"/>
              </a:rPr>
              <a:t> </a:t>
            </a:r>
            <a:r>
              <a:rPr sz="700" dirty="0">
                <a:latin typeface="Inter"/>
                <a:cs typeface="Inter"/>
              </a:rPr>
              <a:t>any</a:t>
            </a:r>
            <a:r>
              <a:rPr sz="700" spc="-15" dirty="0">
                <a:latin typeface="Inter"/>
                <a:cs typeface="Inter"/>
              </a:rPr>
              <a:t> </a:t>
            </a:r>
            <a:r>
              <a:rPr sz="700" dirty="0">
                <a:latin typeface="Inter"/>
                <a:cs typeface="Inter"/>
              </a:rPr>
              <a:t>time</a:t>
            </a:r>
            <a:r>
              <a:rPr sz="700" spc="-15" dirty="0">
                <a:latin typeface="Inter"/>
                <a:cs typeface="Inter"/>
              </a:rPr>
              <a:t> </a:t>
            </a:r>
            <a:r>
              <a:rPr sz="700" dirty="0">
                <a:latin typeface="Inter"/>
                <a:cs typeface="Inter"/>
              </a:rPr>
              <a:t>based</a:t>
            </a:r>
            <a:r>
              <a:rPr sz="700" spc="-15" dirty="0">
                <a:latin typeface="Inter"/>
                <a:cs typeface="Inter"/>
              </a:rPr>
              <a:t> </a:t>
            </a:r>
            <a:r>
              <a:rPr sz="700" dirty="0">
                <a:latin typeface="Inter"/>
                <a:cs typeface="Inter"/>
              </a:rPr>
              <a:t>on</a:t>
            </a:r>
            <a:r>
              <a:rPr sz="700" spc="-15" dirty="0">
                <a:latin typeface="Inter"/>
                <a:cs typeface="Inter"/>
              </a:rPr>
              <a:t> </a:t>
            </a:r>
            <a:r>
              <a:rPr sz="700" spc="-10" dirty="0">
                <a:latin typeface="Inter"/>
                <a:cs typeface="Inter"/>
              </a:rPr>
              <a:t>numerous</a:t>
            </a:r>
            <a:r>
              <a:rPr sz="700" spc="-15" dirty="0">
                <a:latin typeface="Inter"/>
                <a:cs typeface="Inter"/>
              </a:rPr>
              <a:t> </a:t>
            </a:r>
            <a:r>
              <a:rPr sz="700" dirty="0">
                <a:latin typeface="Inter"/>
                <a:cs typeface="Inter"/>
              </a:rPr>
              <a:t>factors,</a:t>
            </a:r>
            <a:r>
              <a:rPr sz="700" spc="-15" dirty="0">
                <a:latin typeface="Inter"/>
                <a:cs typeface="Inter"/>
              </a:rPr>
              <a:t> </a:t>
            </a:r>
            <a:r>
              <a:rPr sz="700" dirty="0">
                <a:latin typeface="Inter"/>
                <a:cs typeface="Inter"/>
              </a:rPr>
              <a:t>such</a:t>
            </a:r>
            <a:r>
              <a:rPr sz="700" spc="-20" dirty="0">
                <a:latin typeface="Inter"/>
                <a:cs typeface="Inter"/>
              </a:rPr>
              <a:t> </a:t>
            </a:r>
            <a:r>
              <a:rPr sz="700" dirty="0">
                <a:latin typeface="Inter"/>
                <a:cs typeface="Inter"/>
              </a:rPr>
              <a:t>as</a:t>
            </a:r>
            <a:r>
              <a:rPr sz="700" spc="-10" dirty="0">
                <a:latin typeface="Inter"/>
                <a:cs typeface="Inter"/>
              </a:rPr>
              <a:t> market,</a:t>
            </a:r>
            <a:r>
              <a:rPr sz="700" spc="-20" dirty="0">
                <a:latin typeface="Inter"/>
                <a:cs typeface="Inter"/>
              </a:rPr>
              <a:t> </a:t>
            </a:r>
            <a:r>
              <a:rPr sz="700" dirty="0">
                <a:latin typeface="Inter"/>
                <a:cs typeface="Inter"/>
              </a:rPr>
              <a:t>economic</a:t>
            </a:r>
            <a:r>
              <a:rPr sz="700" spc="-15" dirty="0">
                <a:latin typeface="Inter"/>
                <a:cs typeface="Inter"/>
              </a:rPr>
              <a:t> </a:t>
            </a:r>
            <a:r>
              <a:rPr sz="700" dirty="0">
                <a:latin typeface="Inter"/>
                <a:cs typeface="Inter"/>
              </a:rPr>
              <a:t>or</a:t>
            </a:r>
            <a:r>
              <a:rPr sz="700" spc="-20" dirty="0">
                <a:latin typeface="Inter"/>
                <a:cs typeface="Inter"/>
              </a:rPr>
              <a:t> </a:t>
            </a:r>
            <a:r>
              <a:rPr sz="700" dirty="0">
                <a:latin typeface="Inter"/>
                <a:cs typeface="Inter"/>
              </a:rPr>
              <a:t>other</a:t>
            </a:r>
            <a:r>
              <a:rPr sz="700" spc="-15" dirty="0">
                <a:latin typeface="Inter"/>
                <a:cs typeface="Inter"/>
              </a:rPr>
              <a:t> </a:t>
            </a:r>
            <a:r>
              <a:rPr sz="700" dirty="0">
                <a:latin typeface="Inter"/>
                <a:cs typeface="Inter"/>
              </a:rPr>
              <a:t>conditions,</a:t>
            </a:r>
            <a:r>
              <a:rPr sz="700" spc="-20" dirty="0">
                <a:latin typeface="Inter"/>
                <a:cs typeface="Inter"/>
              </a:rPr>
              <a:t> </a:t>
            </a:r>
            <a:r>
              <a:rPr sz="700" dirty="0">
                <a:latin typeface="Inter"/>
                <a:cs typeface="Inter"/>
              </a:rPr>
              <a:t>legal</a:t>
            </a:r>
            <a:r>
              <a:rPr sz="700" spc="-15" dirty="0">
                <a:latin typeface="Inter"/>
                <a:cs typeface="Inter"/>
              </a:rPr>
              <a:t> </a:t>
            </a:r>
            <a:r>
              <a:rPr sz="700" dirty="0">
                <a:latin typeface="Inter"/>
                <a:cs typeface="Inter"/>
              </a:rPr>
              <a:t>and</a:t>
            </a:r>
            <a:r>
              <a:rPr sz="700" spc="-10" dirty="0">
                <a:latin typeface="Inter"/>
                <a:cs typeface="Inter"/>
              </a:rPr>
              <a:t> </a:t>
            </a:r>
            <a:r>
              <a:rPr sz="700" dirty="0">
                <a:latin typeface="Inter"/>
                <a:cs typeface="Inter"/>
              </a:rPr>
              <a:t>regulatory</a:t>
            </a:r>
            <a:r>
              <a:rPr sz="700" spc="-15" dirty="0">
                <a:latin typeface="Inter"/>
                <a:cs typeface="Inter"/>
              </a:rPr>
              <a:t> </a:t>
            </a:r>
            <a:r>
              <a:rPr sz="700" spc="-10" dirty="0">
                <a:latin typeface="Inter"/>
                <a:cs typeface="Inter"/>
              </a:rPr>
              <a:t>developments,</a:t>
            </a:r>
            <a:r>
              <a:rPr sz="700" spc="500" dirty="0">
                <a:latin typeface="Inter"/>
                <a:cs typeface="Inter"/>
              </a:rPr>
              <a:t> </a:t>
            </a:r>
            <a:r>
              <a:rPr sz="700" dirty="0">
                <a:latin typeface="Inter"/>
                <a:cs typeface="Inter"/>
              </a:rPr>
              <a:t>additional</a:t>
            </a:r>
            <a:r>
              <a:rPr sz="700" spc="-10" dirty="0">
                <a:latin typeface="Inter"/>
                <a:cs typeface="Inter"/>
              </a:rPr>
              <a:t> </a:t>
            </a:r>
            <a:r>
              <a:rPr sz="700" dirty="0">
                <a:latin typeface="Inter"/>
                <a:cs typeface="Inter"/>
              </a:rPr>
              <a:t>risks</a:t>
            </a:r>
            <a:r>
              <a:rPr sz="700" spc="-5" dirty="0">
                <a:latin typeface="Inter"/>
                <a:cs typeface="Inter"/>
              </a:rPr>
              <a:t> </a:t>
            </a:r>
            <a:r>
              <a:rPr sz="700" dirty="0">
                <a:latin typeface="Inter"/>
                <a:cs typeface="Inter"/>
              </a:rPr>
              <a:t>and</a:t>
            </a:r>
            <a:r>
              <a:rPr sz="700" spc="-5" dirty="0">
                <a:latin typeface="Inter"/>
                <a:cs typeface="Inter"/>
              </a:rPr>
              <a:t> </a:t>
            </a:r>
            <a:r>
              <a:rPr sz="700" dirty="0">
                <a:latin typeface="Inter"/>
                <a:cs typeface="Inter"/>
              </a:rPr>
              <a:t>uncertainties</a:t>
            </a:r>
            <a:r>
              <a:rPr sz="700" spc="-5" dirty="0">
                <a:latin typeface="Inter"/>
                <a:cs typeface="Inter"/>
              </a:rPr>
              <a:t> </a:t>
            </a:r>
            <a:r>
              <a:rPr sz="700" dirty="0">
                <a:latin typeface="Inter"/>
                <a:cs typeface="Inter"/>
              </a:rPr>
              <a:t>and</a:t>
            </a:r>
            <a:r>
              <a:rPr sz="700" spc="-5" dirty="0">
                <a:latin typeface="Inter"/>
                <a:cs typeface="Inter"/>
              </a:rPr>
              <a:t> </a:t>
            </a:r>
            <a:r>
              <a:rPr sz="700" dirty="0">
                <a:latin typeface="Inter"/>
                <a:cs typeface="Inter"/>
              </a:rPr>
              <a:t>may not</a:t>
            </a:r>
            <a:r>
              <a:rPr sz="700" spc="-5" dirty="0">
                <a:latin typeface="Inter"/>
                <a:cs typeface="Inter"/>
              </a:rPr>
              <a:t> </a:t>
            </a:r>
            <a:r>
              <a:rPr sz="700" dirty="0">
                <a:latin typeface="Inter"/>
                <a:cs typeface="Inter"/>
              </a:rPr>
              <a:t>come</a:t>
            </a:r>
            <a:r>
              <a:rPr sz="700" spc="-10" dirty="0">
                <a:latin typeface="Inter"/>
                <a:cs typeface="Inter"/>
              </a:rPr>
              <a:t> </a:t>
            </a:r>
            <a:r>
              <a:rPr sz="700" dirty="0">
                <a:latin typeface="Inter"/>
                <a:cs typeface="Inter"/>
              </a:rPr>
              <a:t>to</a:t>
            </a:r>
            <a:r>
              <a:rPr sz="700" spc="-15" dirty="0">
                <a:latin typeface="Inter"/>
                <a:cs typeface="Inter"/>
              </a:rPr>
              <a:t> </a:t>
            </a:r>
            <a:r>
              <a:rPr sz="700" dirty="0">
                <a:latin typeface="Inter"/>
                <a:cs typeface="Inter"/>
              </a:rPr>
              <a:t>pass.</a:t>
            </a:r>
            <a:r>
              <a:rPr sz="700" spc="-5" dirty="0">
                <a:latin typeface="Inter"/>
                <a:cs typeface="Inter"/>
              </a:rPr>
              <a:t> </a:t>
            </a:r>
            <a:r>
              <a:rPr sz="700" spc="-10" dirty="0">
                <a:latin typeface="Inter"/>
                <a:cs typeface="Inter"/>
              </a:rPr>
              <a:t>There </a:t>
            </a:r>
            <a:r>
              <a:rPr sz="700" dirty="0">
                <a:latin typeface="Inter"/>
                <a:cs typeface="Inter"/>
              </a:rPr>
              <a:t>is no</a:t>
            </a:r>
            <a:r>
              <a:rPr sz="700" spc="-5" dirty="0">
                <a:latin typeface="Inter"/>
                <a:cs typeface="Inter"/>
              </a:rPr>
              <a:t> </a:t>
            </a:r>
            <a:r>
              <a:rPr sz="700" spc="-10" dirty="0">
                <a:latin typeface="Inter"/>
                <a:cs typeface="Inter"/>
              </a:rPr>
              <a:t>representation </a:t>
            </a:r>
            <a:r>
              <a:rPr sz="700" dirty="0">
                <a:latin typeface="Inter"/>
                <a:cs typeface="Inter"/>
              </a:rPr>
              <a:t>or</a:t>
            </a:r>
            <a:r>
              <a:rPr sz="700" spc="-10" dirty="0">
                <a:latin typeface="Inter"/>
                <a:cs typeface="Inter"/>
              </a:rPr>
              <a:t> </a:t>
            </a:r>
            <a:r>
              <a:rPr sz="700" dirty="0">
                <a:latin typeface="Inter"/>
                <a:cs typeface="Inter"/>
              </a:rPr>
              <a:t>warranty</a:t>
            </a:r>
            <a:r>
              <a:rPr sz="700" spc="-5" dirty="0">
                <a:latin typeface="Inter"/>
                <a:cs typeface="Inter"/>
              </a:rPr>
              <a:t> </a:t>
            </a:r>
            <a:r>
              <a:rPr sz="700" spc="-10" dirty="0">
                <a:latin typeface="Inter"/>
                <a:cs typeface="Inter"/>
              </a:rPr>
              <a:t>(express</a:t>
            </a:r>
            <a:r>
              <a:rPr sz="700" spc="-5" dirty="0">
                <a:latin typeface="Inter"/>
                <a:cs typeface="Inter"/>
              </a:rPr>
              <a:t> </a:t>
            </a:r>
            <a:r>
              <a:rPr sz="700" dirty="0">
                <a:latin typeface="Inter"/>
                <a:cs typeface="Inter"/>
              </a:rPr>
              <a:t>or</a:t>
            </a:r>
            <a:r>
              <a:rPr sz="700" spc="-5" dirty="0">
                <a:latin typeface="Inter"/>
                <a:cs typeface="Inter"/>
              </a:rPr>
              <a:t> </a:t>
            </a:r>
            <a:r>
              <a:rPr sz="700" dirty="0">
                <a:latin typeface="Inter"/>
                <a:cs typeface="Inter"/>
              </a:rPr>
              <a:t>implied)</a:t>
            </a:r>
            <a:r>
              <a:rPr sz="700" spc="-10" dirty="0">
                <a:latin typeface="Inter"/>
                <a:cs typeface="Inter"/>
              </a:rPr>
              <a:t> </a:t>
            </a:r>
            <a:r>
              <a:rPr sz="700" dirty="0">
                <a:latin typeface="Inter"/>
                <a:cs typeface="Inter"/>
              </a:rPr>
              <a:t>as</a:t>
            </a:r>
            <a:r>
              <a:rPr sz="700" spc="-5" dirty="0">
                <a:latin typeface="Inter"/>
                <a:cs typeface="Inter"/>
              </a:rPr>
              <a:t> </a:t>
            </a:r>
            <a:r>
              <a:rPr sz="700" spc="-25" dirty="0">
                <a:latin typeface="Inter"/>
                <a:cs typeface="Inter"/>
              </a:rPr>
              <a:t>to</a:t>
            </a:r>
            <a:r>
              <a:rPr sz="700" spc="500" dirty="0">
                <a:latin typeface="Inter"/>
                <a:cs typeface="Inter"/>
              </a:rPr>
              <a:t> </a:t>
            </a:r>
            <a:r>
              <a:rPr sz="700" dirty="0">
                <a:latin typeface="Inter"/>
                <a:cs typeface="Inter"/>
              </a:rPr>
              <a:t>the</a:t>
            </a:r>
            <a:r>
              <a:rPr sz="700" spc="-10" dirty="0">
                <a:latin typeface="Inter"/>
                <a:cs typeface="Inter"/>
              </a:rPr>
              <a:t> current</a:t>
            </a:r>
            <a:r>
              <a:rPr sz="700" spc="-5" dirty="0">
                <a:latin typeface="Inter"/>
                <a:cs typeface="Inter"/>
              </a:rPr>
              <a:t> </a:t>
            </a:r>
            <a:r>
              <a:rPr sz="700" spc="-10" dirty="0">
                <a:latin typeface="Inter"/>
                <a:cs typeface="Inter"/>
              </a:rPr>
              <a:t>accuracy, </a:t>
            </a:r>
            <a:r>
              <a:rPr sz="700" dirty="0">
                <a:latin typeface="Inter"/>
                <a:cs typeface="Inter"/>
              </a:rPr>
              <a:t>reliability or</a:t>
            </a:r>
            <a:r>
              <a:rPr sz="700" spc="-10" dirty="0">
                <a:latin typeface="Inter"/>
                <a:cs typeface="Inter"/>
              </a:rPr>
              <a:t> completeness</a:t>
            </a:r>
            <a:r>
              <a:rPr sz="700" spc="-5" dirty="0">
                <a:latin typeface="Inter"/>
                <a:cs typeface="Inter"/>
              </a:rPr>
              <a:t> </a:t>
            </a:r>
            <a:r>
              <a:rPr sz="700" dirty="0">
                <a:latin typeface="Inter"/>
                <a:cs typeface="Inter"/>
              </a:rPr>
              <a:t>of,</a:t>
            </a:r>
            <a:r>
              <a:rPr sz="700" spc="-10" dirty="0">
                <a:latin typeface="Inter"/>
                <a:cs typeface="Inter"/>
              </a:rPr>
              <a:t> </a:t>
            </a:r>
            <a:r>
              <a:rPr sz="700" dirty="0">
                <a:latin typeface="Inter"/>
                <a:cs typeface="Inter"/>
              </a:rPr>
              <a:t>nor</a:t>
            </a:r>
            <a:r>
              <a:rPr sz="700" spc="-5" dirty="0">
                <a:latin typeface="Inter"/>
                <a:cs typeface="Inter"/>
              </a:rPr>
              <a:t> </a:t>
            </a:r>
            <a:r>
              <a:rPr sz="700" dirty="0">
                <a:latin typeface="Inter"/>
                <a:cs typeface="Inter"/>
              </a:rPr>
              <a:t>liability</a:t>
            </a:r>
            <a:r>
              <a:rPr sz="700" spc="-5" dirty="0">
                <a:latin typeface="Inter"/>
                <a:cs typeface="Inter"/>
              </a:rPr>
              <a:t> </a:t>
            </a:r>
            <a:r>
              <a:rPr sz="700" spc="-10" dirty="0">
                <a:latin typeface="Inter"/>
                <a:cs typeface="Inter"/>
              </a:rPr>
              <a:t>for, </a:t>
            </a:r>
            <a:r>
              <a:rPr sz="700" dirty="0">
                <a:latin typeface="Inter"/>
                <a:cs typeface="Inter"/>
              </a:rPr>
              <a:t>decisions based</a:t>
            </a:r>
            <a:r>
              <a:rPr sz="700" spc="-5" dirty="0">
                <a:latin typeface="Inter"/>
                <a:cs typeface="Inter"/>
              </a:rPr>
              <a:t> </a:t>
            </a:r>
            <a:r>
              <a:rPr sz="700" dirty="0">
                <a:latin typeface="Inter"/>
                <a:cs typeface="Inter"/>
              </a:rPr>
              <a:t>on</a:t>
            </a:r>
            <a:r>
              <a:rPr sz="700" spc="-10" dirty="0">
                <a:latin typeface="Inter"/>
                <a:cs typeface="Inter"/>
              </a:rPr>
              <a:t> </a:t>
            </a:r>
            <a:r>
              <a:rPr sz="700" dirty="0">
                <a:latin typeface="Inter"/>
                <a:cs typeface="Inter"/>
              </a:rPr>
              <a:t>such</a:t>
            </a:r>
            <a:r>
              <a:rPr sz="700" spc="-10" dirty="0">
                <a:latin typeface="Inter"/>
                <a:cs typeface="Inter"/>
              </a:rPr>
              <a:t> </a:t>
            </a:r>
            <a:r>
              <a:rPr sz="700" dirty="0">
                <a:latin typeface="Inter"/>
                <a:cs typeface="Inter"/>
              </a:rPr>
              <a:t>information,</a:t>
            </a:r>
            <a:r>
              <a:rPr sz="700" spc="-5" dirty="0">
                <a:latin typeface="Inter"/>
                <a:cs typeface="Inter"/>
              </a:rPr>
              <a:t> </a:t>
            </a:r>
            <a:r>
              <a:rPr sz="700" dirty="0">
                <a:latin typeface="Inter"/>
                <a:cs typeface="Inter"/>
              </a:rPr>
              <a:t>and</a:t>
            </a:r>
            <a:r>
              <a:rPr sz="700" spc="-5" dirty="0">
                <a:latin typeface="Inter"/>
                <a:cs typeface="Inter"/>
              </a:rPr>
              <a:t> </a:t>
            </a:r>
            <a:r>
              <a:rPr sz="700" dirty="0">
                <a:latin typeface="Inter"/>
                <a:cs typeface="Inter"/>
              </a:rPr>
              <a:t>it</a:t>
            </a:r>
            <a:r>
              <a:rPr sz="700" spc="-5" dirty="0">
                <a:latin typeface="Inter"/>
                <a:cs typeface="Inter"/>
              </a:rPr>
              <a:t> </a:t>
            </a:r>
            <a:r>
              <a:rPr sz="700" dirty="0">
                <a:latin typeface="Inter"/>
                <a:cs typeface="Inter"/>
              </a:rPr>
              <a:t>should not</a:t>
            </a:r>
            <a:r>
              <a:rPr sz="700" spc="-5" dirty="0">
                <a:latin typeface="Inter"/>
                <a:cs typeface="Inter"/>
              </a:rPr>
              <a:t> </a:t>
            </a:r>
            <a:r>
              <a:rPr sz="700" spc="-25" dirty="0">
                <a:latin typeface="Inter"/>
                <a:cs typeface="Inter"/>
              </a:rPr>
              <a:t>be</a:t>
            </a:r>
            <a:r>
              <a:rPr sz="700" spc="500" dirty="0">
                <a:latin typeface="Inter"/>
                <a:cs typeface="Inter"/>
              </a:rPr>
              <a:t> </a:t>
            </a:r>
            <a:r>
              <a:rPr sz="700" dirty="0">
                <a:latin typeface="Inter"/>
                <a:cs typeface="Inter"/>
              </a:rPr>
              <a:t>relied</a:t>
            </a:r>
            <a:r>
              <a:rPr sz="700" spc="-20" dirty="0">
                <a:latin typeface="Inter"/>
                <a:cs typeface="Inter"/>
              </a:rPr>
              <a:t> </a:t>
            </a:r>
            <a:r>
              <a:rPr sz="700" dirty="0">
                <a:latin typeface="Inter"/>
                <a:cs typeface="Inter"/>
              </a:rPr>
              <a:t>on</a:t>
            </a:r>
            <a:r>
              <a:rPr sz="700" spc="-20" dirty="0">
                <a:latin typeface="Inter"/>
                <a:cs typeface="Inter"/>
              </a:rPr>
              <a:t> </a:t>
            </a:r>
            <a:r>
              <a:rPr sz="700" dirty="0">
                <a:latin typeface="Inter"/>
                <a:cs typeface="Inter"/>
              </a:rPr>
              <a:t>as</a:t>
            </a:r>
            <a:r>
              <a:rPr sz="700" spc="-15" dirty="0">
                <a:latin typeface="Inter"/>
                <a:cs typeface="Inter"/>
              </a:rPr>
              <a:t> </a:t>
            </a:r>
            <a:r>
              <a:rPr sz="700" spc="-10" dirty="0">
                <a:latin typeface="Inter"/>
                <a:cs typeface="Inter"/>
              </a:rPr>
              <a:t>such.</a:t>
            </a:r>
            <a:endParaRPr sz="700" dirty="0">
              <a:latin typeface="Inter"/>
              <a:cs typeface="Inter"/>
            </a:endParaRPr>
          </a:p>
          <a:p>
            <a:pPr marL="574040">
              <a:lnSpc>
                <a:spcPct val="100000"/>
              </a:lnSpc>
              <a:spcBef>
                <a:spcPts val="840"/>
              </a:spcBef>
            </a:pPr>
            <a:r>
              <a:rPr sz="700" dirty="0">
                <a:latin typeface="Inter"/>
                <a:cs typeface="Inter"/>
              </a:rPr>
              <a:t>Nuveen,</a:t>
            </a:r>
            <a:r>
              <a:rPr sz="700" spc="-25" dirty="0">
                <a:latin typeface="Inter"/>
                <a:cs typeface="Inter"/>
              </a:rPr>
              <a:t> </a:t>
            </a:r>
            <a:r>
              <a:rPr sz="700" dirty="0">
                <a:latin typeface="Inter"/>
                <a:cs typeface="Inter"/>
              </a:rPr>
              <a:t>LLC</a:t>
            </a:r>
            <a:r>
              <a:rPr sz="700" spc="-20" dirty="0">
                <a:latin typeface="Inter"/>
                <a:cs typeface="Inter"/>
              </a:rPr>
              <a:t> </a:t>
            </a:r>
            <a:r>
              <a:rPr sz="700" dirty="0">
                <a:latin typeface="Inter"/>
                <a:cs typeface="Inter"/>
              </a:rPr>
              <a:t>provides</a:t>
            </a:r>
            <a:r>
              <a:rPr sz="700" spc="-15" dirty="0">
                <a:latin typeface="Inter"/>
                <a:cs typeface="Inter"/>
              </a:rPr>
              <a:t> </a:t>
            </a:r>
            <a:r>
              <a:rPr sz="700" dirty="0">
                <a:latin typeface="Inter"/>
                <a:cs typeface="Inter"/>
              </a:rPr>
              <a:t>investment</a:t>
            </a:r>
            <a:r>
              <a:rPr sz="700" spc="-15" dirty="0">
                <a:latin typeface="Inter"/>
                <a:cs typeface="Inter"/>
              </a:rPr>
              <a:t> </a:t>
            </a:r>
            <a:r>
              <a:rPr sz="700" dirty="0">
                <a:latin typeface="Inter"/>
                <a:cs typeface="Inter"/>
              </a:rPr>
              <a:t>solutions</a:t>
            </a:r>
            <a:r>
              <a:rPr sz="700" spc="-20" dirty="0">
                <a:latin typeface="Inter"/>
                <a:cs typeface="Inter"/>
              </a:rPr>
              <a:t> </a:t>
            </a:r>
            <a:r>
              <a:rPr sz="700" dirty="0">
                <a:latin typeface="Inter"/>
                <a:cs typeface="Inter"/>
              </a:rPr>
              <a:t>through</a:t>
            </a:r>
            <a:r>
              <a:rPr sz="700" spc="-20" dirty="0">
                <a:latin typeface="Inter"/>
                <a:cs typeface="Inter"/>
              </a:rPr>
              <a:t> </a:t>
            </a:r>
            <a:r>
              <a:rPr sz="700" dirty="0">
                <a:latin typeface="Inter"/>
                <a:cs typeface="Inter"/>
              </a:rPr>
              <a:t>its</a:t>
            </a:r>
            <a:r>
              <a:rPr sz="700" spc="-15" dirty="0">
                <a:latin typeface="Inter"/>
                <a:cs typeface="Inter"/>
              </a:rPr>
              <a:t> </a:t>
            </a:r>
            <a:r>
              <a:rPr sz="700" dirty="0">
                <a:latin typeface="Inter"/>
                <a:cs typeface="Inter"/>
              </a:rPr>
              <a:t>investment</a:t>
            </a:r>
            <a:r>
              <a:rPr sz="700" spc="-15" dirty="0">
                <a:latin typeface="Inter"/>
                <a:cs typeface="Inter"/>
              </a:rPr>
              <a:t> </a:t>
            </a:r>
            <a:r>
              <a:rPr sz="700" spc="-10" dirty="0">
                <a:latin typeface="Inter"/>
                <a:cs typeface="Inter"/>
              </a:rPr>
              <a:t>specialists.</a:t>
            </a:r>
            <a:endParaRPr sz="700" dirty="0">
              <a:latin typeface="Inter"/>
              <a:cs typeface="Inter"/>
            </a:endParaRPr>
          </a:p>
          <a:p>
            <a:pPr marL="574040">
              <a:lnSpc>
                <a:spcPct val="100000"/>
              </a:lnSpc>
              <a:spcBef>
                <a:spcPts val="840"/>
              </a:spcBef>
            </a:pPr>
            <a:r>
              <a:rPr lang="en-US" sz="700" spc="-10" dirty="0">
                <a:latin typeface="Inter"/>
                <a:cs typeface="Inter"/>
              </a:rPr>
              <a:t>4510617 </a:t>
            </a:r>
            <a:endParaRPr sz="700" dirty="0">
              <a:latin typeface="Inter"/>
              <a:cs typeface="Inter"/>
            </a:endParaRPr>
          </a:p>
        </p:txBody>
      </p:sp>
      <p:grpSp>
        <p:nvGrpSpPr>
          <p:cNvPr id="4" name="object 4"/>
          <p:cNvGrpSpPr/>
          <p:nvPr/>
        </p:nvGrpSpPr>
        <p:grpSpPr>
          <a:xfrm>
            <a:off x="1181" y="425323"/>
            <a:ext cx="1165860" cy="582930"/>
            <a:chOff x="1181" y="425323"/>
            <a:chExt cx="1165860" cy="582930"/>
          </a:xfrm>
        </p:grpSpPr>
        <p:sp>
          <p:nvSpPr>
            <p:cNvPr id="5" name="object 5"/>
            <p:cNvSpPr/>
            <p:nvPr/>
          </p:nvSpPr>
          <p:spPr>
            <a:xfrm>
              <a:off x="1181" y="425323"/>
              <a:ext cx="1165860" cy="582930"/>
            </a:xfrm>
            <a:custGeom>
              <a:avLst/>
              <a:gdLst/>
              <a:ahLst/>
              <a:cxnLst/>
              <a:rect l="l" t="t" r="r" b="b"/>
              <a:pathLst>
                <a:path w="1165860" h="582930">
                  <a:moveTo>
                    <a:pt x="1165694" y="0"/>
                  </a:moveTo>
                  <a:lnTo>
                    <a:pt x="0" y="0"/>
                  </a:lnTo>
                  <a:lnTo>
                    <a:pt x="0" y="582853"/>
                  </a:lnTo>
                  <a:lnTo>
                    <a:pt x="1165694" y="582853"/>
                  </a:lnTo>
                  <a:lnTo>
                    <a:pt x="1165694" y="0"/>
                  </a:lnTo>
                  <a:close/>
                </a:path>
              </a:pathLst>
            </a:custGeom>
            <a:solidFill>
              <a:srgbClr val="E2120A"/>
            </a:solidFill>
          </p:spPr>
          <p:txBody>
            <a:bodyPr wrap="square" lIns="0" tIns="0" rIns="0" bIns="0" rtlCol="0"/>
            <a:lstStyle/>
            <a:p>
              <a:endParaRPr/>
            </a:p>
          </p:txBody>
        </p:sp>
        <p:pic>
          <p:nvPicPr>
            <p:cNvPr id="6" name="object 6"/>
            <p:cNvPicPr/>
            <p:nvPr/>
          </p:nvPicPr>
          <p:blipFill>
            <a:blip r:embed="rId2" cstate="print"/>
            <a:stretch>
              <a:fillRect/>
            </a:stretch>
          </p:blipFill>
          <p:spPr>
            <a:xfrm>
              <a:off x="185190" y="582353"/>
              <a:ext cx="258667" cy="96570"/>
            </a:xfrm>
            <a:prstGeom prst="rect">
              <a:avLst/>
            </a:prstGeom>
          </p:spPr>
        </p:pic>
        <p:pic>
          <p:nvPicPr>
            <p:cNvPr id="7" name="object 7"/>
            <p:cNvPicPr/>
            <p:nvPr/>
          </p:nvPicPr>
          <p:blipFill>
            <a:blip r:embed="rId3" cstate="print"/>
            <a:stretch>
              <a:fillRect/>
            </a:stretch>
          </p:blipFill>
          <p:spPr>
            <a:xfrm>
              <a:off x="464736" y="584079"/>
              <a:ext cx="79527" cy="93256"/>
            </a:xfrm>
            <a:prstGeom prst="rect">
              <a:avLst/>
            </a:prstGeom>
          </p:spPr>
        </p:pic>
        <p:pic>
          <p:nvPicPr>
            <p:cNvPr id="8" name="object 8"/>
            <p:cNvPicPr/>
            <p:nvPr/>
          </p:nvPicPr>
          <p:blipFill>
            <a:blip r:embed="rId4" cstate="print"/>
            <a:stretch>
              <a:fillRect/>
            </a:stretch>
          </p:blipFill>
          <p:spPr>
            <a:xfrm>
              <a:off x="563845" y="582359"/>
              <a:ext cx="91784" cy="96558"/>
            </a:xfrm>
            <a:prstGeom prst="rect">
              <a:avLst/>
            </a:prstGeom>
          </p:spPr>
        </p:pic>
        <p:pic>
          <p:nvPicPr>
            <p:cNvPr id="9" name="object 9"/>
            <p:cNvPicPr/>
            <p:nvPr/>
          </p:nvPicPr>
          <p:blipFill>
            <a:blip r:embed="rId5" cstate="print"/>
            <a:stretch>
              <a:fillRect/>
            </a:stretch>
          </p:blipFill>
          <p:spPr>
            <a:xfrm>
              <a:off x="676511" y="584079"/>
              <a:ext cx="91541" cy="93256"/>
            </a:xfrm>
            <a:prstGeom prst="rect">
              <a:avLst/>
            </a:prstGeom>
          </p:spPr>
        </p:pic>
        <p:sp>
          <p:nvSpPr>
            <p:cNvPr id="10" name="object 10"/>
            <p:cNvSpPr/>
            <p:nvPr/>
          </p:nvSpPr>
          <p:spPr>
            <a:xfrm>
              <a:off x="792506" y="584079"/>
              <a:ext cx="21590" cy="93345"/>
            </a:xfrm>
            <a:custGeom>
              <a:avLst/>
              <a:gdLst/>
              <a:ahLst/>
              <a:cxnLst/>
              <a:rect l="l" t="t" r="r" b="b"/>
              <a:pathLst>
                <a:path w="21590" h="93345">
                  <a:moveTo>
                    <a:pt x="21526" y="0"/>
                  </a:moveTo>
                  <a:lnTo>
                    <a:pt x="0" y="0"/>
                  </a:lnTo>
                  <a:lnTo>
                    <a:pt x="0" y="93256"/>
                  </a:lnTo>
                  <a:lnTo>
                    <a:pt x="21526" y="93256"/>
                  </a:lnTo>
                  <a:lnTo>
                    <a:pt x="21526" y="0"/>
                  </a:lnTo>
                  <a:close/>
                </a:path>
              </a:pathLst>
            </a:custGeom>
            <a:solidFill>
              <a:srgbClr val="FFFFFF"/>
            </a:solidFill>
          </p:spPr>
          <p:txBody>
            <a:bodyPr wrap="square" lIns="0" tIns="0" rIns="0" bIns="0" rtlCol="0"/>
            <a:lstStyle/>
            <a:p>
              <a:endParaRPr/>
            </a:p>
          </p:txBody>
        </p:sp>
        <p:pic>
          <p:nvPicPr>
            <p:cNvPr id="11" name="object 11"/>
            <p:cNvPicPr/>
            <p:nvPr/>
          </p:nvPicPr>
          <p:blipFill>
            <a:blip r:embed="rId6" cstate="print"/>
            <a:stretch>
              <a:fillRect/>
            </a:stretch>
          </p:blipFill>
          <p:spPr>
            <a:xfrm>
              <a:off x="834122" y="582366"/>
              <a:ext cx="148752" cy="96558"/>
            </a:xfrm>
            <a:prstGeom prst="rect">
              <a:avLst/>
            </a:prstGeom>
          </p:spPr>
        </p:pic>
        <p:sp>
          <p:nvSpPr>
            <p:cNvPr id="12" name="object 12"/>
            <p:cNvSpPr/>
            <p:nvPr/>
          </p:nvSpPr>
          <p:spPr>
            <a:xfrm>
              <a:off x="336651" y="742607"/>
              <a:ext cx="21590" cy="93345"/>
            </a:xfrm>
            <a:custGeom>
              <a:avLst/>
              <a:gdLst/>
              <a:ahLst/>
              <a:cxnLst/>
              <a:rect l="l" t="t" r="r" b="b"/>
              <a:pathLst>
                <a:path w="21589" h="93344">
                  <a:moveTo>
                    <a:pt x="21526" y="0"/>
                  </a:moveTo>
                  <a:lnTo>
                    <a:pt x="0" y="0"/>
                  </a:lnTo>
                  <a:lnTo>
                    <a:pt x="0" y="93268"/>
                  </a:lnTo>
                  <a:lnTo>
                    <a:pt x="21526" y="93268"/>
                  </a:lnTo>
                  <a:lnTo>
                    <a:pt x="21526" y="0"/>
                  </a:lnTo>
                  <a:close/>
                </a:path>
              </a:pathLst>
            </a:custGeom>
            <a:solidFill>
              <a:srgbClr val="FFFFFF"/>
            </a:solidFill>
          </p:spPr>
          <p:txBody>
            <a:bodyPr wrap="square" lIns="0" tIns="0" rIns="0" bIns="0" rtlCol="0"/>
            <a:lstStyle/>
            <a:p>
              <a:endParaRPr/>
            </a:p>
          </p:txBody>
        </p:sp>
        <p:pic>
          <p:nvPicPr>
            <p:cNvPr id="13" name="object 13"/>
            <p:cNvPicPr/>
            <p:nvPr/>
          </p:nvPicPr>
          <p:blipFill>
            <a:blip r:embed="rId7" cstate="print"/>
            <a:stretch>
              <a:fillRect/>
            </a:stretch>
          </p:blipFill>
          <p:spPr>
            <a:xfrm>
              <a:off x="382628" y="742604"/>
              <a:ext cx="91541" cy="93268"/>
            </a:xfrm>
            <a:prstGeom prst="rect">
              <a:avLst/>
            </a:prstGeom>
          </p:spPr>
        </p:pic>
        <p:pic>
          <p:nvPicPr>
            <p:cNvPr id="14" name="object 14"/>
            <p:cNvPicPr/>
            <p:nvPr/>
          </p:nvPicPr>
          <p:blipFill>
            <a:blip r:embed="rId8" cstate="print"/>
            <a:stretch>
              <a:fillRect/>
            </a:stretch>
          </p:blipFill>
          <p:spPr>
            <a:xfrm>
              <a:off x="498623" y="740888"/>
              <a:ext cx="332778" cy="96570"/>
            </a:xfrm>
            <a:prstGeom prst="rect">
              <a:avLst/>
            </a:prstGeom>
          </p:spPr>
        </p:pic>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5712874" y="0"/>
            <a:ext cx="3431540" cy="5143500"/>
            <a:chOff x="5712874" y="0"/>
            <a:chExt cx="3431540" cy="5143500"/>
          </a:xfrm>
        </p:grpSpPr>
        <p:pic>
          <p:nvPicPr>
            <p:cNvPr id="3" name="object 3"/>
            <p:cNvPicPr/>
            <p:nvPr/>
          </p:nvPicPr>
          <p:blipFill>
            <a:blip r:embed="rId3" cstate="print"/>
            <a:stretch>
              <a:fillRect/>
            </a:stretch>
          </p:blipFill>
          <p:spPr>
            <a:xfrm>
              <a:off x="5712874" y="0"/>
              <a:ext cx="3431109" cy="5143488"/>
            </a:xfrm>
            <a:prstGeom prst="rect">
              <a:avLst/>
            </a:prstGeom>
          </p:spPr>
        </p:pic>
        <p:pic>
          <p:nvPicPr>
            <p:cNvPr id="4" name="object 4"/>
            <p:cNvPicPr/>
            <p:nvPr/>
          </p:nvPicPr>
          <p:blipFill>
            <a:blip r:embed="rId4" cstate="print"/>
            <a:stretch>
              <a:fillRect/>
            </a:stretch>
          </p:blipFill>
          <p:spPr>
            <a:xfrm>
              <a:off x="8390015" y="4550615"/>
              <a:ext cx="753984" cy="377000"/>
            </a:xfrm>
            <a:prstGeom prst="rect">
              <a:avLst/>
            </a:prstGeom>
          </p:spPr>
        </p:pic>
      </p:grpSp>
      <p:sp>
        <p:nvSpPr>
          <p:cNvPr id="5" name="object 5"/>
          <p:cNvSpPr txBox="1">
            <a:spLocks noGrp="1"/>
          </p:cNvSpPr>
          <p:nvPr>
            <p:ph type="title"/>
          </p:nvPr>
        </p:nvSpPr>
        <p:spPr>
          <a:prstGeom prst="rect">
            <a:avLst/>
          </a:prstGeom>
        </p:spPr>
        <p:txBody>
          <a:bodyPr vert="horz" wrap="square" lIns="0" tIns="12700" rIns="0" bIns="0" rtlCol="0">
            <a:spAutoFit/>
          </a:bodyPr>
          <a:lstStyle/>
          <a:p>
            <a:pPr>
              <a:lnSpc>
                <a:spcPct val="100000"/>
              </a:lnSpc>
              <a:spcBef>
                <a:spcPts val="100"/>
              </a:spcBef>
            </a:pPr>
            <a:r>
              <a:rPr sz="2600" dirty="0">
                <a:solidFill>
                  <a:srgbClr val="0D0D0D"/>
                </a:solidFill>
              </a:rPr>
              <a:t>Beneﬁts</a:t>
            </a:r>
            <a:r>
              <a:rPr sz="2600" spc="-45" dirty="0">
                <a:solidFill>
                  <a:srgbClr val="0D0D0D"/>
                </a:solidFill>
              </a:rPr>
              <a:t> </a:t>
            </a:r>
            <a:r>
              <a:rPr sz="2600" dirty="0">
                <a:solidFill>
                  <a:srgbClr val="0D0D0D"/>
                </a:solidFill>
              </a:rPr>
              <a:t>2.0</a:t>
            </a:r>
            <a:r>
              <a:rPr sz="2600" spc="-40" dirty="0">
                <a:solidFill>
                  <a:srgbClr val="0D0D0D"/>
                </a:solidFill>
              </a:rPr>
              <a:t> </a:t>
            </a:r>
            <a:r>
              <a:rPr sz="2600" spc="-10" dirty="0">
                <a:solidFill>
                  <a:srgbClr val="0D0D0D"/>
                </a:solidFill>
              </a:rPr>
              <a:t>overview</a:t>
            </a:r>
            <a:endParaRPr sz="2600"/>
          </a:p>
        </p:txBody>
      </p:sp>
      <p:sp>
        <p:nvSpPr>
          <p:cNvPr id="6" name="object 6"/>
          <p:cNvSpPr txBox="1"/>
          <p:nvPr/>
        </p:nvSpPr>
        <p:spPr>
          <a:xfrm>
            <a:off x="237425" y="4854971"/>
            <a:ext cx="1817370" cy="177800"/>
          </a:xfrm>
          <a:prstGeom prst="rect">
            <a:avLst/>
          </a:prstGeom>
        </p:spPr>
        <p:txBody>
          <a:bodyPr vert="horz" wrap="square" lIns="0" tIns="12700" rIns="0" bIns="0" rtlCol="0">
            <a:spAutoFit/>
          </a:bodyPr>
          <a:lstStyle/>
          <a:p>
            <a:pPr marL="12700">
              <a:lnSpc>
                <a:spcPts val="600"/>
              </a:lnSpc>
              <a:spcBef>
                <a:spcPts val="100"/>
              </a:spcBef>
            </a:pPr>
            <a:r>
              <a:rPr sz="500" spc="-50" dirty="0">
                <a:solidFill>
                  <a:srgbClr val="666666"/>
                </a:solidFill>
                <a:latin typeface="Inter"/>
                <a:cs typeface="Inter"/>
              </a:rPr>
              <a:t>4</a:t>
            </a:r>
            <a:endParaRPr sz="500">
              <a:latin typeface="Inter"/>
              <a:cs typeface="Inter"/>
            </a:endParaRPr>
          </a:p>
          <a:p>
            <a:pPr marL="288925">
              <a:lnSpc>
                <a:spcPct val="100000"/>
              </a:lnSpc>
            </a:pPr>
            <a:r>
              <a:rPr sz="500" dirty="0">
                <a:solidFill>
                  <a:srgbClr val="9E9E9E"/>
                </a:solidFill>
                <a:latin typeface="Inter"/>
                <a:cs typeface="Inter"/>
              </a:rPr>
              <a:t>1</a:t>
            </a:r>
            <a:r>
              <a:rPr sz="500" spc="235" dirty="0">
                <a:solidFill>
                  <a:srgbClr val="9E9E9E"/>
                </a:solidFill>
                <a:latin typeface="Inter"/>
                <a:cs typeface="Inter"/>
              </a:rPr>
              <a:t> </a:t>
            </a:r>
            <a:r>
              <a:rPr sz="500" spc="-10" dirty="0">
                <a:solidFill>
                  <a:srgbClr val="9E9E9E"/>
                </a:solidFill>
                <a:latin typeface="Inter"/>
                <a:cs typeface="Inter"/>
                <a:hlinkClick r:id="rId5"/>
              </a:rPr>
              <a:t>https://www.bls.gov/news.release/pdf/ecec.pdf</a:t>
            </a:r>
            <a:endParaRPr sz="500">
              <a:latin typeface="Inter"/>
              <a:cs typeface="Inter"/>
            </a:endParaRPr>
          </a:p>
        </p:txBody>
      </p:sp>
      <p:pic>
        <p:nvPicPr>
          <p:cNvPr id="7" name="object 7"/>
          <p:cNvPicPr/>
          <p:nvPr/>
        </p:nvPicPr>
        <p:blipFill>
          <a:blip r:embed="rId6" cstate="print"/>
          <a:stretch>
            <a:fillRect/>
          </a:stretch>
        </p:blipFill>
        <p:spPr>
          <a:xfrm>
            <a:off x="1301572" y="1453856"/>
            <a:ext cx="83399" cy="83399"/>
          </a:xfrm>
          <a:prstGeom prst="rect">
            <a:avLst/>
          </a:prstGeom>
        </p:spPr>
      </p:pic>
      <p:sp>
        <p:nvSpPr>
          <p:cNvPr id="8" name="object 8"/>
          <p:cNvSpPr txBox="1"/>
          <p:nvPr/>
        </p:nvSpPr>
        <p:spPr>
          <a:xfrm>
            <a:off x="1049972" y="1133608"/>
            <a:ext cx="4363720" cy="3382645"/>
          </a:xfrm>
          <a:prstGeom prst="rect">
            <a:avLst/>
          </a:prstGeom>
        </p:spPr>
        <p:txBody>
          <a:bodyPr vert="horz" wrap="square" lIns="0" tIns="27940" rIns="0" bIns="0" rtlCol="0">
            <a:spAutoFit/>
          </a:bodyPr>
          <a:lstStyle/>
          <a:p>
            <a:pPr marL="88900">
              <a:lnSpc>
                <a:spcPct val="100000"/>
              </a:lnSpc>
              <a:spcBef>
                <a:spcPts val="220"/>
              </a:spcBef>
            </a:pPr>
            <a:r>
              <a:rPr sz="1400" b="1" spc="-10" dirty="0">
                <a:solidFill>
                  <a:srgbClr val="E6000E"/>
                </a:solidFill>
                <a:latin typeface="Archivo Narrow"/>
                <a:cs typeface="Archivo Narrow"/>
              </a:rPr>
              <a:t>Background</a:t>
            </a:r>
            <a:endParaRPr sz="1400" dirty="0">
              <a:latin typeface="Archivo Narrow"/>
              <a:cs typeface="Archivo Narrow"/>
            </a:endParaRPr>
          </a:p>
          <a:p>
            <a:pPr marL="546100">
              <a:lnSpc>
                <a:spcPct val="100000"/>
              </a:lnSpc>
              <a:spcBef>
                <a:spcPts val="90"/>
              </a:spcBef>
            </a:pPr>
            <a:r>
              <a:rPr sz="1000" b="0" dirty="0">
                <a:latin typeface="Inter Medium"/>
                <a:cs typeface="Inter Medium"/>
              </a:rPr>
              <a:t>Employee</a:t>
            </a:r>
            <a:r>
              <a:rPr sz="1000" b="0" spc="-25" dirty="0">
                <a:latin typeface="Inter Medium"/>
                <a:cs typeface="Inter Medium"/>
              </a:rPr>
              <a:t> </a:t>
            </a:r>
            <a:r>
              <a:rPr sz="1000" b="0" dirty="0">
                <a:latin typeface="Inter Medium"/>
                <a:cs typeface="Inter Medium"/>
              </a:rPr>
              <a:t>benefit</a:t>
            </a:r>
            <a:r>
              <a:rPr sz="1000" b="0" spc="-25" dirty="0">
                <a:latin typeface="Inter Medium"/>
                <a:cs typeface="Inter Medium"/>
              </a:rPr>
              <a:t> </a:t>
            </a:r>
            <a:r>
              <a:rPr sz="1000" b="0" dirty="0">
                <a:latin typeface="Inter Medium"/>
                <a:cs typeface="Inter Medium"/>
              </a:rPr>
              <a:t>programs</a:t>
            </a:r>
            <a:r>
              <a:rPr sz="1000" b="0" spc="-25" dirty="0">
                <a:latin typeface="Inter Medium"/>
                <a:cs typeface="Inter Medium"/>
              </a:rPr>
              <a:t> </a:t>
            </a:r>
            <a:r>
              <a:rPr sz="1000" b="0" spc="-10" dirty="0">
                <a:latin typeface="Inter Medium"/>
                <a:cs typeface="Inter Medium"/>
              </a:rPr>
              <a:t>account</a:t>
            </a:r>
            <a:r>
              <a:rPr sz="1000" b="0" spc="-25" dirty="0">
                <a:latin typeface="Inter Medium"/>
                <a:cs typeface="Inter Medium"/>
              </a:rPr>
              <a:t> </a:t>
            </a:r>
            <a:r>
              <a:rPr sz="1000" b="0" dirty="0">
                <a:latin typeface="Inter Medium"/>
                <a:cs typeface="Inter Medium"/>
              </a:rPr>
              <a:t>for</a:t>
            </a:r>
            <a:r>
              <a:rPr sz="1000" b="0" spc="-25" dirty="0">
                <a:latin typeface="Inter Medium"/>
                <a:cs typeface="Inter Medium"/>
              </a:rPr>
              <a:t> </a:t>
            </a:r>
            <a:r>
              <a:rPr sz="1000" b="0" dirty="0">
                <a:latin typeface="Inter Medium"/>
                <a:cs typeface="Inter Medium"/>
              </a:rPr>
              <a:t>nearly</a:t>
            </a:r>
            <a:r>
              <a:rPr sz="1000" b="0" spc="-25" dirty="0">
                <a:latin typeface="Inter Medium"/>
                <a:cs typeface="Inter Medium"/>
              </a:rPr>
              <a:t> </a:t>
            </a:r>
            <a:r>
              <a:rPr sz="1000" b="0" spc="-20" dirty="0">
                <a:latin typeface="Inter Medium"/>
                <a:cs typeface="Inter Medium"/>
              </a:rPr>
              <a:t>one-</a:t>
            </a:r>
            <a:r>
              <a:rPr sz="1000" b="0" dirty="0">
                <a:latin typeface="Inter Medium"/>
                <a:cs typeface="Inter Medium"/>
              </a:rPr>
              <a:t>third</a:t>
            </a:r>
            <a:r>
              <a:rPr sz="1000" b="0" spc="-25" dirty="0">
                <a:latin typeface="Inter Medium"/>
                <a:cs typeface="Inter Medium"/>
              </a:rPr>
              <a:t> of</a:t>
            </a:r>
            <a:endParaRPr sz="1000" dirty="0">
              <a:latin typeface="Inter Medium"/>
              <a:cs typeface="Inter Medium"/>
            </a:endParaRPr>
          </a:p>
          <a:p>
            <a:pPr marL="546100" marR="81280">
              <a:lnSpc>
                <a:spcPct val="114999"/>
              </a:lnSpc>
            </a:pPr>
            <a:r>
              <a:rPr sz="1000" b="0" dirty="0">
                <a:latin typeface="Inter Medium"/>
                <a:cs typeface="Inter Medium"/>
              </a:rPr>
              <a:t>all</a:t>
            </a:r>
            <a:r>
              <a:rPr sz="1000" b="0" spc="-15" dirty="0">
                <a:latin typeface="Inter Medium"/>
                <a:cs typeface="Inter Medium"/>
              </a:rPr>
              <a:t> </a:t>
            </a:r>
            <a:r>
              <a:rPr sz="1000" b="0" spc="-10" dirty="0">
                <a:latin typeface="Inter Medium"/>
                <a:cs typeface="Inter Medium"/>
              </a:rPr>
              <a:t>compensation</a:t>
            </a:r>
            <a:r>
              <a:rPr sz="1000" b="0" spc="-15" dirty="0">
                <a:latin typeface="Inter Medium"/>
                <a:cs typeface="Inter Medium"/>
              </a:rPr>
              <a:t> </a:t>
            </a:r>
            <a:r>
              <a:rPr sz="1000" b="0" dirty="0">
                <a:latin typeface="Inter Medium"/>
                <a:cs typeface="Inter Medium"/>
              </a:rPr>
              <a:t>in</a:t>
            </a:r>
            <a:r>
              <a:rPr sz="1000" b="0" spc="-15" dirty="0">
                <a:latin typeface="Inter Medium"/>
                <a:cs typeface="Inter Medium"/>
              </a:rPr>
              <a:t> </a:t>
            </a:r>
            <a:r>
              <a:rPr sz="1000" b="0" dirty="0">
                <a:latin typeface="Inter Medium"/>
                <a:cs typeface="Inter Medium"/>
              </a:rPr>
              <a:t>the</a:t>
            </a:r>
            <a:r>
              <a:rPr sz="1000" b="0" spc="-15" dirty="0">
                <a:latin typeface="Inter Medium"/>
                <a:cs typeface="Inter Medium"/>
              </a:rPr>
              <a:t> </a:t>
            </a:r>
            <a:r>
              <a:rPr sz="1000" b="0" dirty="0">
                <a:latin typeface="Inter Medium"/>
                <a:cs typeface="Inter Medium"/>
              </a:rPr>
              <a:t>US.</a:t>
            </a:r>
            <a:r>
              <a:rPr sz="975" b="0" baseline="25641" dirty="0">
                <a:latin typeface="Inter Medium"/>
                <a:cs typeface="Inter Medium"/>
              </a:rPr>
              <a:t>1</a:t>
            </a:r>
            <a:r>
              <a:rPr sz="975" b="0" spc="120" baseline="25641" dirty="0">
                <a:latin typeface="Inter Medium"/>
                <a:cs typeface="Inter Medium"/>
              </a:rPr>
              <a:t> </a:t>
            </a:r>
            <a:r>
              <a:rPr sz="1000" b="0" spc="-10" dirty="0">
                <a:latin typeface="Inter Medium"/>
                <a:cs typeface="Inter Medium"/>
              </a:rPr>
              <a:t>Despite</a:t>
            </a:r>
            <a:r>
              <a:rPr sz="1000" b="0" spc="-15" dirty="0">
                <a:latin typeface="Inter Medium"/>
                <a:cs typeface="Inter Medium"/>
              </a:rPr>
              <a:t> </a:t>
            </a:r>
            <a:r>
              <a:rPr sz="1000" b="0" dirty="0">
                <a:latin typeface="Inter Medium"/>
                <a:cs typeface="Inter Medium"/>
              </a:rPr>
              <a:t>this</a:t>
            </a:r>
            <a:r>
              <a:rPr sz="1000" b="0" spc="-15" dirty="0">
                <a:latin typeface="Inter Medium"/>
                <a:cs typeface="Inter Medium"/>
              </a:rPr>
              <a:t> </a:t>
            </a:r>
            <a:r>
              <a:rPr sz="1000" b="0" spc="-10" dirty="0">
                <a:latin typeface="Inter Medium"/>
                <a:cs typeface="Inter Medium"/>
              </a:rPr>
              <a:t>investment,</a:t>
            </a:r>
            <a:r>
              <a:rPr sz="1000" b="0" spc="-15" dirty="0">
                <a:latin typeface="Inter Medium"/>
                <a:cs typeface="Inter Medium"/>
              </a:rPr>
              <a:t> </a:t>
            </a:r>
            <a:r>
              <a:rPr sz="1000" b="0" spc="-25" dirty="0">
                <a:latin typeface="Inter Medium"/>
                <a:cs typeface="Inter Medium"/>
              </a:rPr>
              <a:t>our </a:t>
            </a:r>
            <a:r>
              <a:rPr sz="1000" b="0" dirty="0">
                <a:latin typeface="Inter Medium"/>
                <a:cs typeface="Inter Medium"/>
              </a:rPr>
              <a:t>research</a:t>
            </a:r>
            <a:r>
              <a:rPr sz="1000" b="0" spc="-40" dirty="0">
                <a:latin typeface="Inter Medium"/>
                <a:cs typeface="Inter Medium"/>
              </a:rPr>
              <a:t> </a:t>
            </a:r>
            <a:r>
              <a:rPr sz="1000" b="0" dirty="0">
                <a:latin typeface="Inter Medium"/>
                <a:cs typeface="Inter Medium"/>
              </a:rPr>
              <a:t>shows</a:t>
            </a:r>
            <a:r>
              <a:rPr sz="1000" b="0" spc="-35" dirty="0">
                <a:latin typeface="Inter Medium"/>
                <a:cs typeface="Inter Medium"/>
              </a:rPr>
              <a:t> </a:t>
            </a:r>
            <a:r>
              <a:rPr sz="1000" b="0" spc="-10" dirty="0">
                <a:latin typeface="Inter Medium"/>
                <a:cs typeface="Inter Medium"/>
              </a:rPr>
              <a:t>that</a:t>
            </a:r>
            <a:r>
              <a:rPr sz="1000" b="0" spc="-35" dirty="0">
                <a:latin typeface="Inter Medium"/>
                <a:cs typeface="Inter Medium"/>
              </a:rPr>
              <a:t> </a:t>
            </a:r>
            <a:r>
              <a:rPr sz="1000" b="0" dirty="0">
                <a:latin typeface="Inter Medium"/>
                <a:cs typeface="Inter Medium"/>
              </a:rPr>
              <a:t>employee</a:t>
            </a:r>
            <a:r>
              <a:rPr sz="1000" b="0" spc="-40" dirty="0">
                <a:latin typeface="Inter Medium"/>
                <a:cs typeface="Inter Medium"/>
              </a:rPr>
              <a:t> </a:t>
            </a:r>
            <a:r>
              <a:rPr sz="1000" b="0" spc="-10" dirty="0">
                <a:latin typeface="Inter Medium"/>
                <a:cs typeface="Inter Medium"/>
              </a:rPr>
              <a:t>expectations</a:t>
            </a:r>
            <a:r>
              <a:rPr sz="1000" b="0" spc="-35" dirty="0">
                <a:latin typeface="Inter Medium"/>
                <a:cs typeface="Inter Medium"/>
              </a:rPr>
              <a:t> </a:t>
            </a:r>
            <a:r>
              <a:rPr sz="1000" b="0" dirty="0">
                <a:latin typeface="Inter Medium"/>
                <a:cs typeface="Inter Medium"/>
              </a:rPr>
              <a:t>arenʼt</a:t>
            </a:r>
            <a:r>
              <a:rPr sz="1000" b="0" spc="-35" dirty="0">
                <a:latin typeface="Inter Medium"/>
                <a:cs typeface="Inter Medium"/>
              </a:rPr>
              <a:t> </a:t>
            </a:r>
            <a:r>
              <a:rPr sz="1000" b="0" dirty="0">
                <a:latin typeface="Inter Medium"/>
                <a:cs typeface="Inter Medium"/>
              </a:rPr>
              <a:t>being</a:t>
            </a:r>
            <a:r>
              <a:rPr sz="1000" b="0" spc="-40" dirty="0">
                <a:latin typeface="Inter Medium"/>
                <a:cs typeface="Inter Medium"/>
              </a:rPr>
              <a:t> </a:t>
            </a:r>
            <a:r>
              <a:rPr sz="1000" b="0" spc="-20" dirty="0">
                <a:latin typeface="Inter Medium"/>
                <a:cs typeface="Inter Medium"/>
              </a:rPr>
              <a:t>met.</a:t>
            </a:r>
            <a:endParaRPr sz="1000" dirty="0">
              <a:latin typeface="Inter Medium"/>
              <a:cs typeface="Inter Medium"/>
            </a:endParaRPr>
          </a:p>
          <a:p>
            <a:pPr>
              <a:lnSpc>
                <a:spcPct val="100000"/>
              </a:lnSpc>
              <a:spcBef>
                <a:spcPts val="170"/>
              </a:spcBef>
            </a:pPr>
            <a:endParaRPr sz="1000" dirty="0">
              <a:latin typeface="Inter Medium"/>
              <a:cs typeface="Inter Medium"/>
            </a:endParaRPr>
          </a:p>
          <a:p>
            <a:pPr marL="546100" marR="323850">
              <a:lnSpc>
                <a:spcPct val="114999"/>
              </a:lnSpc>
            </a:pPr>
            <a:r>
              <a:rPr sz="1000" b="0" spc="-10" dirty="0">
                <a:latin typeface="Inter Medium"/>
                <a:cs typeface="Inter Medium"/>
              </a:rPr>
              <a:t>Benefits</a:t>
            </a:r>
            <a:r>
              <a:rPr sz="1000" b="0" spc="-25" dirty="0">
                <a:latin typeface="Inter Medium"/>
                <a:cs typeface="Inter Medium"/>
              </a:rPr>
              <a:t> </a:t>
            </a:r>
            <a:r>
              <a:rPr sz="1000" b="0" dirty="0">
                <a:latin typeface="Inter Medium"/>
                <a:cs typeface="Inter Medium"/>
              </a:rPr>
              <a:t>2.0</a:t>
            </a:r>
            <a:r>
              <a:rPr sz="1000" b="0" spc="-20" dirty="0">
                <a:latin typeface="Inter Medium"/>
                <a:cs typeface="Inter Medium"/>
              </a:rPr>
              <a:t> </a:t>
            </a:r>
            <a:r>
              <a:rPr sz="1000" b="0" dirty="0">
                <a:latin typeface="Inter Medium"/>
                <a:cs typeface="Inter Medium"/>
              </a:rPr>
              <a:t>is</a:t>
            </a:r>
            <a:r>
              <a:rPr sz="1000" b="0" spc="-25" dirty="0">
                <a:latin typeface="Inter Medium"/>
                <a:cs typeface="Inter Medium"/>
              </a:rPr>
              <a:t> </a:t>
            </a:r>
            <a:r>
              <a:rPr sz="1000" b="0" dirty="0">
                <a:latin typeface="Inter Medium"/>
                <a:cs typeface="Inter Medium"/>
              </a:rPr>
              <a:t>a</a:t>
            </a:r>
            <a:r>
              <a:rPr sz="1000" b="0" spc="-20" dirty="0">
                <a:latin typeface="Inter Medium"/>
                <a:cs typeface="Inter Medium"/>
              </a:rPr>
              <a:t> </a:t>
            </a:r>
            <a:r>
              <a:rPr sz="1000" b="0" dirty="0">
                <a:latin typeface="Inter Medium"/>
                <a:cs typeface="Inter Medium"/>
              </a:rPr>
              <a:t>new</a:t>
            </a:r>
            <a:r>
              <a:rPr sz="1000" b="0" spc="-25" dirty="0">
                <a:latin typeface="Inter Medium"/>
                <a:cs typeface="Inter Medium"/>
              </a:rPr>
              <a:t> </a:t>
            </a:r>
            <a:r>
              <a:rPr sz="1000" b="0" dirty="0">
                <a:latin typeface="Inter Medium"/>
                <a:cs typeface="Inter Medium"/>
              </a:rPr>
              <a:t>research</a:t>
            </a:r>
            <a:r>
              <a:rPr sz="1000" b="0" spc="-20" dirty="0">
                <a:latin typeface="Inter Medium"/>
                <a:cs typeface="Inter Medium"/>
              </a:rPr>
              <a:t> </a:t>
            </a:r>
            <a:r>
              <a:rPr sz="1000" b="0" dirty="0">
                <a:latin typeface="Inter Medium"/>
                <a:cs typeface="Inter Medium"/>
              </a:rPr>
              <a:t>program</a:t>
            </a:r>
            <a:r>
              <a:rPr sz="1000" b="0" spc="-25" dirty="0">
                <a:latin typeface="Inter Medium"/>
                <a:cs typeface="Inter Medium"/>
              </a:rPr>
              <a:t> </a:t>
            </a:r>
            <a:r>
              <a:rPr sz="1000" b="0" spc="-10" dirty="0">
                <a:latin typeface="Inter Medium"/>
                <a:cs typeface="Inter Medium"/>
              </a:rPr>
              <a:t>that</a:t>
            </a:r>
            <a:r>
              <a:rPr sz="1000" b="0" spc="-20" dirty="0">
                <a:latin typeface="Inter Medium"/>
                <a:cs typeface="Inter Medium"/>
              </a:rPr>
              <a:t> </a:t>
            </a:r>
            <a:r>
              <a:rPr sz="1000" b="0" spc="-10" dirty="0">
                <a:latin typeface="Inter Medium"/>
                <a:cs typeface="Inter Medium"/>
              </a:rPr>
              <a:t>explores</a:t>
            </a:r>
            <a:r>
              <a:rPr sz="1000" b="0" spc="-25" dirty="0">
                <a:latin typeface="Inter Medium"/>
                <a:cs typeface="Inter Medium"/>
              </a:rPr>
              <a:t> how </a:t>
            </a:r>
            <a:r>
              <a:rPr sz="1000" b="0" dirty="0">
                <a:latin typeface="Inter Medium"/>
                <a:cs typeface="Inter Medium"/>
              </a:rPr>
              <a:t>employers</a:t>
            </a:r>
            <a:r>
              <a:rPr sz="1000" b="0" spc="-30" dirty="0">
                <a:latin typeface="Inter Medium"/>
                <a:cs typeface="Inter Medium"/>
              </a:rPr>
              <a:t> </a:t>
            </a:r>
            <a:r>
              <a:rPr sz="1000" b="0" dirty="0">
                <a:latin typeface="Inter Medium"/>
                <a:cs typeface="Inter Medium"/>
              </a:rPr>
              <a:t>can</a:t>
            </a:r>
            <a:r>
              <a:rPr sz="1000" b="0" spc="-25" dirty="0">
                <a:latin typeface="Inter Medium"/>
                <a:cs typeface="Inter Medium"/>
              </a:rPr>
              <a:t> </a:t>
            </a:r>
            <a:r>
              <a:rPr sz="1000" b="0" spc="-10" dirty="0">
                <a:latin typeface="Inter Medium"/>
                <a:cs typeface="Inter Medium"/>
              </a:rPr>
              <a:t>optimize</a:t>
            </a:r>
            <a:r>
              <a:rPr sz="1000" b="0" spc="-25" dirty="0">
                <a:latin typeface="Inter Medium"/>
                <a:cs typeface="Inter Medium"/>
              </a:rPr>
              <a:t> </a:t>
            </a:r>
            <a:r>
              <a:rPr sz="1000" b="0" spc="-10" dirty="0">
                <a:latin typeface="Inter Medium"/>
                <a:cs typeface="Inter Medium"/>
              </a:rPr>
              <a:t>benefits</a:t>
            </a:r>
            <a:r>
              <a:rPr sz="1000" b="0" spc="-25" dirty="0">
                <a:latin typeface="Inter Medium"/>
                <a:cs typeface="Inter Medium"/>
              </a:rPr>
              <a:t> </a:t>
            </a:r>
            <a:r>
              <a:rPr sz="1000" b="0" dirty="0">
                <a:latin typeface="Inter Medium"/>
                <a:cs typeface="Inter Medium"/>
              </a:rPr>
              <a:t>to</a:t>
            </a:r>
            <a:r>
              <a:rPr sz="1000" b="0" spc="-25" dirty="0">
                <a:latin typeface="Inter Medium"/>
                <a:cs typeface="Inter Medium"/>
              </a:rPr>
              <a:t> </a:t>
            </a:r>
            <a:r>
              <a:rPr sz="1000" b="0" spc="-20" dirty="0">
                <a:latin typeface="Inter Medium"/>
                <a:cs typeface="Inter Medium"/>
              </a:rPr>
              <a:t>better</a:t>
            </a:r>
            <a:r>
              <a:rPr sz="1000" b="0" spc="-25" dirty="0">
                <a:latin typeface="Inter Medium"/>
                <a:cs typeface="Inter Medium"/>
              </a:rPr>
              <a:t> </a:t>
            </a:r>
            <a:r>
              <a:rPr sz="1000" b="0" dirty="0">
                <a:latin typeface="Inter Medium"/>
                <a:cs typeface="Inter Medium"/>
              </a:rPr>
              <a:t>meet</a:t>
            </a:r>
            <a:r>
              <a:rPr sz="1000" b="0" spc="-25" dirty="0">
                <a:latin typeface="Inter Medium"/>
                <a:cs typeface="Inter Medium"/>
              </a:rPr>
              <a:t> </a:t>
            </a:r>
            <a:r>
              <a:rPr sz="1000" b="0" spc="-10" dirty="0">
                <a:latin typeface="Inter Medium"/>
                <a:cs typeface="Inter Medium"/>
              </a:rPr>
              <a:t>workersʼ </a:t>
            </a:r>
            <a:r>
              <a:rPr sz="1000" b="0" dirty="0">
                <a:latin typeface="Inter Medium"/>
                <a:cs typeface="Inter Medium"/>
              </a:rPr>
              <a:t>needs,</a:t>
            </a:r>
            <a:r>
              <a:rPr sz="1000" b="0" spc="-30" dirty="0">
                <a:latin typeface="Inter Medium"/>
                <a:cs typeface="Inter Medium"/>
              </a:rPr>
              <a:t> </a:t>
            </a:r>
            <a:r>
              <a:rPr sz="1000" b="0" dirty="0">
                <a:latin typeface="Inter Medium"/>
                <a:cs typeface="Inter Medium"/>
              </a:rPr>
              <a:t>gain</a:t>
            </a:r>
            <a:r>
              <a:rPr sz="1000" b="0" spc="-15" dirty="0">
                <a:latin typeface="Inter Medium"/>
                <a:cs typeface="Inter Medium"/>
              </a:rPr>
              <a:t> </a:t>
            </a:r>
            <a:r>
              <a:rPr sz="1000" b="0" dirty="0">
                <a:latin typeface="Inter Medium"/>
                <a:cs typeface="Inter Medium"/>
              </a:rPr>
              <a:t>a</a:t>
            </a:r>
            <a:r>
              <a:rPr sz="1000" b="0" spc="-15" dirty="0">
                <a:latin typeface="Inter Medium"/>
                <a:cs typeface="Inter Medium"/>
              </a:rPr>
              <a:t> </a:t>
            </a:r>
            <a:r>
              <a:rPr sz="1000" b="0" spc="-10" dirty="0">
                <a:latin typeface="Inter Medium"/>
                <a:cs typeface="Inter Medium"/>
              </a:rPr>
              <a:t>competitive</a:t>
            </a:r>
            <a:r>
              <a:rPr sz="1000" b="0" spc="-15" dirty="0">
                <a:latin typeface="Inter Medium"/>
                <a:cs typeface="Inter Medium"/>
              </a:rPr>
              <a:t> </a:t>
            </a:r>
            <a:r>
              <a:rPr sz="1000" b="0" spc="-10" dirty="0">
                <a:latin typeface="Inter Medium"/>
                <a:cs typeface="Inter Medium"/>
              </a:rPr>
              <a:t>advantage</a:t>
            </a:r>
            <a:r>
              <a:rPr sz="1000" b="0" spc="-20" dirty="0">
                <a:latin typeface="Inter Medium"/>
                <a:cs typeface="Inter Medium"/>
              </a:rPr>
              <a:t> </a:t>
            </a:r>
            <a:r>
              <a:rPr sz="1000" b="0" dirty="0">
                <a:latin typeface="Inter Medium"/>
                <a:cs typeface="Inter Medium"/>
              </a:rPr>
              <a:t>and</a:t>
            </a:r>
            <a:r>
              <a:rPr sz="1000" b="0" spc="-20" dirty="0">
                <a:latin typeface="Inter Medium"/>
                <a:cs typeface="Inter Medium"/>
              </a:rPr>
              <a:t> drive </a:t>
            </a:r>
            <a:r>
              <a:rPr sz="1000" b="0" dirty="0">
                <a:latin typeface="Inter Medium"/>
                <a:cs typeface="Inter Medium"/>
              </a:rPr>
              <a:t>socioeconomic</a:t>
            </a:r>
            <a:r>
              <a:rPr sz="1000" b="0" spc="-60" dirty="0">
                <a:latin typeface="Inter Medium"/>
                <a:cs typeface="Inter Medium"/>
              </a:rPr>
              <a:t> </a:t>
            </a:r>
            <a:r>
              <a:rPr sz="1000" b="0" spc="-10" dirty="0">
                <a:latin typeface="Inter Medium"/>
                <a:cs typeface="Inter Medium"/>
              </a:rPr>
              <a:t>growth.</a:t>
            </a:r>
            <a:endParaRPr sz="1000" dirty="0">
              <a:latin typeface="Inter Medium"/>
              <a:cs typeface="Inter Medium"/>
            </a:endParaRPr>
          </a:p>
          <a:p>
            <a:pPr>
              <a:lnSpc>
                <a:spcPct val="100000"/>
              </a:lnSpc>
              <a:spcBef>
                <a:spcPts val="1040"/>
              </a:spcBef>
            </a:pPr>
            <a:endParaRPr sz="1000" dirty="0">
              <a:latin typeface="Inter Medium"/>
              <a:cs typeface="Inter Medium"/>
            </a:endParaRPr>
          </a:p>
          <a:p>
            <a:pPr marL="103505">
              <a:lnSpc>
                <a:spcPct val="100000"/>
              </a:lnSpc>
            </a:pPr>
            <a:r>
              <a:rPr sz="1400" b="1" spc="-10" dirty="0">
                <a:solidFill>
                  <a:srgbClr val="E6000E"/>
                </a:solidFill>
                <a:latin typeface="Archivo Narrow"/>
                <a:cs typeface="Archivo Narrow"/>
              </a:rPr>
              <a:t>Goals</a:t>
            </a:r>
            <a:endParaRPr sz="1400" dirty="0">
              <a:latin typeface="Archivo Narrow"/>
              <a:cs typeface="Archivo Narrow"/>
            </a:endParaRPr>
          </a:p>
          <a:p>
            <a:pPr marL="560705" marR="994410" indent="-296545">
              <a:lnSpc>
                <a:spcPct val="114999"/>
              </a:lnSpc>
              <a:spcBef>
                <a:spcPts val="90"/>
              </a:spcBef>
              <a:buChar char="•"/>
              <a:tabLst>
                <a:tab pos="560705" algn="l"/>
              </a:tabLst>
            </a:pPr>
            <a:r>
              <a:rPr sz="1000" b="0" dirty="0">
                <a:latin typeface="Inter Medium"/>
                <a:cs typeface="Inter Medium"/>
              </a:rPr>
              <a:t>to</a:t>
            </a:r>
            <a:r>
              <a:rPr sz="1000" b="0" spc="-30" dirty="0">
                <a:latin typeface="Inter Medium"/>
                <a:cs typeface="Inter Medium"/>
              </a:rPr>
              <a:t> </a:t>
            </a:r>
            <a:r>
              <a:rPr sz="1000" b="0" spc="-10" dirty="0">
                <a:latin typeface="Inter Medium"/>
                <a:cs typeface="Inter Medium"/>
              </a:rPr>
              <a:t>understand</a:t>
            </a:r>
            <a:r>
              <a:rPr sz="1000" b="0" spc="-30" dirty="0">
                <a:latin typeface="Inter Medium"/>
                <a:cs typeface="Inter Medium"/>
              </a:rPr>
              <a:t> </a:t>
            </a:r>
            <a:r>
              <a:rPr sz="1000" b="0" spc="-10" dirty="0">
                <a:latin typeface="Inter Medium"/>
                <a:cs typeface="Inter Medium"/>
              </a:rPr>
              <a:t>whether</a:t>
            </a:r>
            <a:r>
              <a:rPr sz="1000" b="0" spc="-25" dirty="0">
                <a:latin typeface="Inter Medium"/>
                <a:cs typeface="Inter Medium"/>
              </a:rPr>
              <a:t> </a:t>
            </a:r>
            <a:r>
              <a:rPr sz="1000" b="0" dirty="0">
                <a:latin typeface="Inter Medium"/>
                <a:cs typeface="Inter Medium"/>
              </a:rPr>
              <a:t>workplace</a:t>
            </a:r>
            <a:r>
              <a:rPr sz="1000" b="0" spc="-30" dirty="0">
                <a:latin typeface="Inter Medium"/>
                <a:cs typeface="Inter Medium"/>
              </a:rPr>
              <a:t> </a:t>
            </a:r>
            <a:r>
              <a:rPr sz="1000" b="0" spc="-10" dirty="0">
                <a:latin typeface="Inter Medium"/>
                <a:cs typeface="Inter Medium"/>
              </a:rPr>
              <a:t>benefits</a:t>
            </a:r>
            <a:r>
              <a:rPr sz="1000" b="0" spc="-25" dirty="0">
                <a:latin typeface="Inter Medium"/>
                <a:cs typeface="Inter Medium"/>
              </a:rPr>
              <a:t> are </a:t>
            </a:r>
            <a:r>
              <a:rPr sz="1000" b="0" dirty="0">
                <a:latin typeface="Inter Medium"/>
                <a:cs typeface="Inter Medium"/>
              </a:rPr>
              <a:t>fit</a:t>
            </a:r>
            <a:r>
              <a:rPr sz="1000" b="0" spc="-45" dirty="0">
                <a:latin typeface="Inter Medium"/>
                <a:cs typeface="Inter Medium"/>
              </a:rPr>
              <a:t> </a:t>
            </a:r>
            <a:r>
              <a:rPr sz="1000" b="0" dirty="0">
                <a:latin typeface="Inter Medium"/>
                <a:cs typeface="Inter Medium"/>
              </a:rPr>
              <a:t>to</a:t>
            </a:r>
            <a:r>
              <a:rPr sz="1000" b="0" spc="-45" dirty="0">
                <a:latin typeface="Inter Medium"/>
                <a:cs typeface="Inter Medium"/>
              </a:rPr>
              <a:t> </a:t>
            </a:r>
            <a:r>
              <a:rPr sz="1000" b="0" spc="-10" dirty="0">
                <a:latin typeface="Inter Medium"/>
                <a:cs typeface="Inter Medium"/>
              </a:rPr>
              <a:t>purpose</a:t>
            </a:r>
            <a:endParaRPr sz="1000" dirty="0">
              <a:latin typeface="Inter Medium"/>
              <a:cs typeface="Inter Medium"/>
            </a:endParaRPr>
          </a:p>
          <a:p>
            <a:pPr>
              <a:lnSpc>
                <a:spcPct val="100000"/>
              </a:lnSpc>
              <a:spcBef>
                <a:spcPts val="345"/>
              </a:spcBef>
              <a:buFont typeface="Inter Medium"/>
              <a:buChar char="•"/>
            </a:pPr>
            <a:endParaRPr sz="1000" dirty="0">
              <a:latin typeface="Inter Medium"/>
              <a:cs typeface="Inter Medium"/>
            </a:endParaRPr>
          </a:p>
          <a:p>
            <a:pPr marL="560705" indent="-296545">
              <a:lnSpc>
                <a:spcPct val="100000"/>
              </a:lnSpc>
              <a:spcBef>
                <a:spcPts val="5"/>
              </a:spcBef>
              <a:buChar char="•"/>
              <a:tabLst>
                <a:tab pos="560705" algn="l"/>
              </a:tabLst>
            </a:pPr>
            <a:r>
              <a:rPr sz="1000" b="0" dirty="0">
                <a:latin typeface="Inter Medium"/>
                <a:cs typeface="Inter Medium"/>
              </a:rPr>
              <a:t>to</a:t>
            </a:r>
            <a:r>
              <a:rPr sz="1000" b="0" spc="-35" dirty="0">
                <a:latin typeface="Inter Medium"/>
                <a:cs typeface="Inter Medium"/>
              </a:rPr>
              <a:t> </a:t>
            </a:r>
            <a:r>
              <a:rPr sz="1000" b="0" dirty="0">
                <a:latin typeface="Inter Medium"/>
                <a:cs typeface="Inter Medium"/>
              </a:rPr>
              <a:t>shed</a:t>
            </a:r>
            <a:r>
              <a:rPr sz="1000" b="0" spc="-30" dirty="0">
                <a:latin typeface="Inter Medium"/>
                <a:cs typeface="Inter Medium"/>
              </a:rPr>
              <a:t> </a:t>
            </a:r>
            <a:r>
              <a:rPr sz="1000" b="0" dirty="0">
                <a:latin typeface="Inter Medium"/>
                <a:cs typeface="Inter Medium"/>
              </a:rPr>
              <a:t>light</a:t>
            </a:r>
            <a:r>
              <a:rPr sz="1000" b="0" spc="-30" dirty="0">
                <a:latin typeface="Inter Medium"/>
                <a:cs typeface="Inter Medium"/>
              </a:rPr>
              <a:t> </a:t>
            </a:r>
            <a:r>
              <a:rPr sz="1000" b="0" dirty="0">
                <a:latin typeface="Inter Medium"/>
                <a:cs typeface="Inter Medium"/>
              </a:rPr>
              <a:t>on</a:t>
            </a:r>
            <a:r>
              <a:rPr sz="1000" b="0" spc="-30" dirty="0">
                <a:latin typeface="Inter Medium"/>
                <a:cs typeface="Inter Medium"/>
              </a:rPr>
              <a:t> </a:t>
            </a:r>
            <a:r>
              <a:rPr sz="1000" b="0" dirty="0">
                <a:latin typeface="Inter Medium"/>
                <a:cs typeface="Inter Medium"/>
              </a:rPr>
              <a:t>major</a:t>
            </a:r>
            <a:r>
              <a:rPr sz="1000" b="0" spc="-30" dirty="0">
                <a:latin typeface="Inter Medium"/>
                <a:cs typeface="Inter Medium"/>
              </a:rPr>
              <a:t> </a:t>
            </a:r>
            <a:r>
              <a:rPr sz="1000" b="0" dirty="0">
                <a:latin typeface="Inter Medium"/>
                <a:cs typeface="Inter Medium"/>
              </a:rPr>
              <a:t>gaps</a:t>
            </a:r>
            <a:r>
              <a:rPr sz="1000" b="0" spc="-30" dirty="0">
                <a:latin typeface="Inter Medium"/>
                <a:cs typeface="Inter Medium"/>
              </a:rPr>
              <a:t> </a:t>
            </a:r>
            <a:r>
              <a:rPr sz="1000" b="0" dirty="0">
                <a:latin typeface="Inter Medium"/>
                <a:cs typeface="Inter Medium"/>
              </a:rPr>
              <a:t>in</a:t>
            </a:r>
            <a:r>
              <a:rPr sz="1000" b="0" spc="-30" dirty="0">
                <a:latin typeface="Inter Medium"/>
                <a:cs typeface="Inter Medium"/>
              </a:rPr>
              <a:t> </a:t>
            </a:r>
            <a:r>
              <a:rPr sz="1000" b="0" dirty="0">
                <a:latin typeface="Inter Medium"/>
                <a:cs typeface="Inter Medium"/>
              </a:rPr>
              <a:t>access</a:t>
            </a:r>
            <a:r>
              <a:rPr sz="1000" b="0" spc="-30" dirty="0">
                <a:latin typeface="Inter Medium"/>
                <a:cs typeface="Inter Medium"/>
              </a:rPr>
              <a:t> </a:t>
            </a:r>
            <a:r>
              <a:rPr sz="1000" b="0" dirty="0">
                <a:latin typeface="Inter Medium"/>
                <a:cs typeface="Inter Medium"/>
              </a:rPr>
              <a:t>and</a:t>
            </a:r>
            <a:r>
              <a:rPr sz="1000" b="0" spc="-30" dirty="0">
                <a:latin typeface="Inter Medium"/>
                <a:cs typeface="Inter Medium"/>
              </a:rPr>
              <a:t> </a:t>
            </a:r>
            <a:r>
              <a:rPr sz="1000" b="0" spc="-25" dirty="0">
                <a:latin typeface="Inter Medium"/>
                <a:cs typeface="Inter Medium"/>
              </a:rPr>
              <a:t>use</a:t>
            </a:r>
            <a:endParaRPr sz="1000" dirty="0">
              <a:latin typeface="Inter Medium"/>
              <a:cs typeface="Inter Medium"/>
            </a:endParaRPr>
          </a:p>
          <a:p>
            <a:pPr>
              <a:lnSpc>
                <a:spcPct val="100000"/>
              </a:lnSpc>
              <a:spcBef>
                <a:spcPts val="165"/>
              </a:spcBef>
              <a:buFont typeface="Inter Medium"/>
              <a:buChar char="•"/>
            </a:pPr>
            <a:endParaRPr sz="1000" dirty="0">
              <a:latin typeface="Inter Medium"/>
              <a:cs typeface="Inter Medium"/>
            </a:endParaRPr>
          </a:p>
          <a:p>
            <a:pPr marL="560705" marR="909955" indent="-296545">
              <a:lnSpc>
                <a:spcPct val="114999"/>
              </a:lnSpc>
              <a:spcBef>
                <a:spcPts val="5"/>
              </a:spcBef>
              <a:buChar char="•"/>
              <a:tabLst>
                <a:tab pos="560705" algn="l"/>
              </a:tabLst>
            </a:pPr>
            <a:r>
              <a:rPr sz="1000" b="0" dirty="0">
                <a:latin typeface="Inter Medium"/>
                <a:cs typeface="Inter Medium"/>
              </a:rPr>
              <a:t>to</a:t>
            </a:r>
            <a:r>
              <a:rPr sz="1000" b="0" spc="-30" dirty="0">
                <a:latin typeface="Inter Medium"/>
                <a:cs typeface="Inter Medium"/>
              </a:rPr>
              <a:t> </a:t>
            </a:r>
            <a:r>
              <a:rPr sz="1000" b="0" spc="-10" dirty="0">
                <a:latin typeface="Inter Medium"/>
                <a:cs typeface="Inter Medium"/>
              </a:rPr>
              <a:t>create</a:t>
            </a:r>
            <a:r>
              <a:rPr sz="1000" b="0" spc="-30" dirty="0">
                <a:latin typeface="Inter Medium"/>
                <a:cs typeface="Inter Medium"/>
              </a:rPr>
              <a:t> </a:t>
            </a:r>
            <a:r>
              <a:rPr sz="1000" b="0" dirty="0">
                <a:latin typeface="Inter Medium"/>
                <a:cs typeface="Inter Medium"/>
              </a:rPr>
              <a:t>a</a:t>
            </a:r>
            <a:r>
              <a:rPr sz="1000" b="0" spc="-30" dirty="0">
                <a:latin typeface="Inter Medium"/>
                <a:cs typeface="Inter Medium"/>
              </a:rPr>
              <a:t> </a:t>
            </a:r>
            <a:r>
              <a:rPr sz="1000" b="0" spc="-10" dirty="0">
                <a:latin typeface="Inter Medium"/>
                <a:cs typeface="Inter Medium"/>
              </a:rPr>
              <a:t>roadmap</a:t>
            </a:r>
            <a:r>
              <a:rPr sz="1000" b="0" spc="-30" dirty="0">
                <a:latin typeface="Inter Medium"/>
                <a:cs typeface="Inter Medium"/>
              </a:rPr>
              <a:t> </a:t>
            </a:r>
            <a:r>
              <a:rPr sz="1000" b="0" dirty="0">
                <a:latin typeface="Inter Medium"/>
                <a:cs typeface="Inter Medium"/>
              </a:rPr>
              <a:t>for</a:t>
            </a:r>
            <a:r>
              <a:rPr sz="1000" b="0" spc="-25" dirty="0">
                <a:latin typeface="Inter Medium"/>
                <a:cs typeface="Inter Medium"/>
              </a:rPr>
              <a:t> </a:t>
            </a:r>
            <a:r>
              <a:rPr sz="1000" b="0" dirty="0">
                <a:latin typeface="Inter Medium"/>
                <a:cs typeface="Inter Medium"/>
              </a:rPr>
              <a:t>employers</a:t>
            </a:r>
            <a:r>
              <a:rPr sz="1000" b="0" spc="-30" dirty="0">
                <a:latin typeface="Inter Medium"/>
                <a:cs typeface="Inter Medium"/>
              </a:rPr>
              <a:t> </a:t>
            </a:r>
            <a:r>
              <a:rPr sz="1000" b="0" dirty="0">
                <a:latin typeface="Inter Medium"/>
                <a:cs typeface="Inter Medium"/>
              </a:rPr>
              <a:t>to</a:t>
            </a:r>
            <a:r>
              <a:rPr sz="1000" b="0" spc="-30" dirty="0">
                <a:latin typeface="Inter Medium"/>
                <a:cs typeface="Inter Medium"/>
              </a:rPr>
              <a:t> </a:t>
            </a:r>
            <a:r>
              <a:rPr sz="1000" b="0" spc="-10" dirty="0">
                <a:latin typeface="Inter Medium"/>
                <a:cs typeface="Inter Medium"/>
              </a:rPr>
              <a:t>optimize benefits</a:t>
            </a:r>
            <a:r>
              <a:rPr sz="1000" b="0" spc="-25" dirty="0">
                <a:latin typeface="Inter Medium"/>
                <a:cs typeface="Inter Medium"/>
              </a:rPr>
              <a:t> </a:t>
            </a:r>
            <a:r>
              <a:rPr sz="1000" b="0" spc="-10" dirty="0">
                <a:latin typeface="Inter Medium"/>
                <a:cs typeface="Inter Medium"/>
              </a:rPr>
              <a:t>provision</a:t>
            </a:r>
            <a:r>
              <a:rPr sz="1000" b="0" spc="-25" dirty="0">
                <a:latin typeface="Inter Medium"/>
                <a:cs typeface="Inter Medium"/>
              </a:rPr>
              <a:t> </a:t>
            </a:r>
            <a:r>
              <a:rPr sz="1000" b="0" dirty="0">
                <a:latin typeface="Inter Medium"/>
                <a:cs typeface="Inter Medium"/>
              </a:rPr>
              <a:t>and</a:t>
            </a:r>
            <a:r>
              <a:rPr sz="1000" b="0" spc="-25" dirty="0">
                <a:latin typeface="Inter Medium"/>
                <a:cs typeface="Inter Medium"/>
              </a:rPr>
              <a:t> </a:t>
            </a:r>
            <a:r>
              <a:rPr sz="1000" b="0" dirty="0">
                <a:latin typeface="Inter Medium"/>
                <a:cs typeface="Inter Medium"/>
              </a:rPr>
              <a:t>maximize</a:t>
            </a:r>
            <a:r>
              <a:rPr sz="1000" b="0" spc="-20" dirty="0">
                <a:latin typeface="Inter Medium"/>
                <a:cs typeface="Inter Medium"/>
              </a:rPr>
              <a:t> </a:t>
            </a:r>
            <a:r>
              <a:rPr sz="1000" b="0" dirty="0">
                <a:latin typeface="Inter Medium"/>
                <a:cs typeface="Inter Medium"/>
              </a:rPr>
              <a:t>value</a:t>
            </a:r>
            <a:r>
              <a:rPr sz="1000" b="0" spc="-25" dirty="0">
                <a:latin typeface="Inter Medium"/>
                <a:cs typeface="Inter Medium"/>
              </a:rPr>
              <a:t> </a:t>
            </a:r>
            <a:r>
              <a:rPr sz="1000" b="0" spc="-10" dirty="0">
                <a:latin typeface="Inter Medium"/>
                <a:cs typeface="Inter Medium"/>
              </a:rPr>
              <a:t>creation.</a:t>
            </a:r>
            <a:endParaRPr sz="1000" dirty="0">
              <a:latin typeface="Inter Medium"/>
              <a:cs typeface="Inter Medium"/>
            </a:endParaRPr>
          </a:p>
        </p:txBody>
      </p:sp>
      <p:pic>
        <p:nvPicPr>
          <p:cNvPr id="9" name="object 9"/>
          <p:cNvPicPr/>
          <p:nvPr/>
        </p:nvPicPr>
        <p:blipFill>
          <a:blip r:embed="rId6" cstate="print"/>
          <a:stretch>
            <a:fillRect/>
          </a:stretch>
        </p:blipFill>
        <p:spPr>
          <a:xfrm>
            <a:off x="1301572" y="2153395"/>
            <a:ext cx="83399" cy="83399"/>
          </a:xfrm>
          <a:prstGeom prst="rect">
            <a:avLst/>
          </a:prstGeom>
        </p:spPr>
      </p:pic>
      <p:pic>
        <p:nvPicPr>
          <p:cNvPr id="10" name="object 10"/>
          <p:cNvPicPr/>
          <p:nvPr/>
        </p:nvPicPr>
        <p:blipFill>
          <a:blip r:embed="rId6" cstate="print"/>
          <a:stretch>
            <a:fillRect/>
          </a:stretch>
        </p:blipFill>
        <p:spPr>
          <a:xfrm>
            <a:off x="1301572" y="3331343"/>
            <a:ext cx="83399" cy="83399"/>
          </a:xfrm>
          <a:prstGeom prst="rect">
            <a:avLst/>
          </a:prstGeom>
        </p:spPr>
      </p:pic>
      <p:pic>
        <p:nvPicPr>
          <p:cNvPr id="11" name="object 11"/>
          <p:cNvPicPr/>
          <p:nvPr/>
        </p:nvPicPr>
        <p:blipFill>
          <a:blip r:embed="rId7" cstate="print"/>
          <a:stretch>
            <a:fillRect/>
          </a:stretch>
        </p:blipFill>
        <p:spPr>
          <a:xfrm>
            <a:off x="1301572" y="3858032"/>
            <a:ext cx="83399" cy="83399"/>
          </a:xfrm>
          <a:prstGeom prst="rect">
            <a:avLst/>
          </a:prstGeom>
        </p:spPr>
      </p:pic>
      <p:pic>
        <p:nvPicPr>
          <p:cNvPr id="12" name="object 12"/>
          <p:cNvPicPr/>
          <p:nvPr/>
        </p:nvPicPr>
        <p:blipFill>
          <a:blip r:embed="rId6" cstate="print"/>
          <a:stretch>
            <a:fillRect/>
          </a:stretch>
        </p:blipFill>
        <p:spPr>
          <a:xfrm>
            <a:off x="1301572" y="4198175"/>
            <a:ext cx="83399" cy="8339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5143500"/>
          </a:xfrm>
          <a:custGeom>
            <a:avLst/>
            <a:gdLst/>
            <a:ahLst/>
            <a:cxnLst/>
            <a:rect l="l" t="t" r="r" b="b"/>
            <a:pathLst>
              <a:path w="9144000" h="5143500">
                <a:moveTo>
                  <a:pt x="9143999" y="5143499"/>
                </a:moveTo>
                <a:lnTo>
                  <a:pt x="0" y="5143499"/>
                </a:lnTo>
                <a:lnTo>
                  <a:pt x="0" y="0"/>
                </a:lnTo>
                <a:lnTo>
                  <a:pt x="9143999" y="0"/>
                </a:lnTo>
                <a:lnTo>
                  <a:pt x="9143999" y="5143499"/>
                </a:lnTo>
                <a:close/>
              </a:path>
            </a:pathLst>
          </a:custGeom>
          <a:solidFill>
            <a:srgbClr val="F4F6FF"/>
          </a:solidFill>
        </p:spPr>
        <p:txBody>
          <a:bodyPr wrap="square" lIns="0" tIns="0" rIns="0" bIns="0" rtlCol="0"/>
          <a:lstStyle/>
          <a:p>
            <a:endParaRPr/>
          </a:p>
        </p:txBody>
      </p:sp>
      <p:sp>
        <p:nvSpPr>
          <p:cNvPr id="3" name="object 3"/>
          <p:cNvSpPr txBox="1"/>
          <p:nvPr/>
        </p:nvSpPr>
        <p:spPr>
          <a:xfrm>
            <a:off x="8852129" y="4766037"/>
            <a:ext cx="96520" cy="177800"/>
          </a:xfrm>
          <a:prstGeom prst="rect">
            <a:avLst/>
          </a:prstGeom>
        </p:spPr>
        <p:txBody>
          <a:bodyPr vert="horz" wrap="square" lIns="0" tIns="12700" rIns="0" bIns="0" rtlCol="0">
            <a:spAutoFit/>
          </a:bodyPr>
          <a:lstStyle/>
          <a:p>
            <a:pPr marL="12700">
              <a:lnSpc>
                <a:spcPct val="100000"/>
              </a:lnSpc>
              <a:spcBef>
                <a:spcPts val="100"/>
              </a:spcBef>
            </a:pPr>
            <a:r>
              <a:rPr sz="1000" spc="-50" dirty="0">
                <a:solidFill>
                  <a:srgbClr val="E3120B"/>
                </a:solidFill>
                <a:latin typeface="Arial"/>
                <a:cs typeface="Arial"/>
              </a:rPr>
              <a:t>5</a:t>
            </a:r>
            <a:endParaRPr sz="1000">
              <a:latin typeface="Arial"/>
              <a:cs typeface="Arial"/>
            </a:endParaRPr>
          </a:p>
        </p:txBody>
      </p:sp>
      <p:sp>
        <p:nvSpPr>
          <p:cNvPr id="4" name="object 4"/>
          <p:cNvSpPr txBox="1">
            <a:spLocks noGrp="1"/>
          </p:cNvSpPr>
          <p:nvPr>
            <p:ph type="title"/>
          </p:nvPr>
        </p:nvSpPr>
        <p:spPr>
          <a:prstGeom prst="rect">
            <a:avLst/>
          </a:prstGeom>
        </p:spPr>
        <p:txBody>
          <a:bodyPr vert="horz" wrap="square" lIns="0" tIns="12700" rIns="0" bIns="0" rtlCol="0">
            <a:spAutoFit/>
          </a:bodyPr>
          <a:lstStyle/>
          <a:p>
            <a:pPr>
              <a:lnSpc>
                <a:spcPct val="100000"/>
              </a:lnSpc>
              <a:spcBef>
                <a:spcPts val="100"/>
              </a:spcBef>
            </a:pPr>
            <a:r>
              <a:rPr sz="2600" dirty="0">
                <a:solidFill>
                  <a:srgbClr val="0D0D0D"/>
                </a:solidFill>
              </a:rPr>
              <a:t>Beneﬁt </a:t>
            </a:r>
            <a:r>
              <a:rPr sz="2600" spc="-10" dirty="0">
                <a:solidFill>
                  <a:srgbClr val="0D0D0D"/>
                </a:solidFill>
              </a:rPr>
              <a:t>types</a:t>
            </a:r>
            <a:endParaRPr sz="2600"/>
          </a:p>
        </p:txBody>
      </p:sp>
      <p:sp>
        <p:nvSpPr>
          <p:cNvPr id="5" name="object 5"/>
          <p:cNvSpPr txBox="1"/>
          <p:nvPr/>
        </p:nvSpPr>
        <p:spPr>
          <a:xfrm>
            <a:off x="1658425" y="1181162"/>
            <a:ext cx="2484120" cy="814967"/>
          </a:xfrm>
          <a:prstGeom prst="rect">
            <a:avLst/>
          </a:prstGeom>
        </p:spPr>
        <p:txBody>
          <a:bodyPr vert="horz" wrap="square" lIns="0" tIns="60325" rIns="0" bIns="0" rtlCol="0">
            <a:spAutoFit/>
          </a:bodyPr>
          <a:lstStyle/>
          <a:p>
            <a:pPr marL="12700">
              <a:lnSpc>
                <a:spcPct val="100000"/>
              </a:lnSpc>
              <a:spcBef>
                <a:spcPts val="475"/>
              </a:spcBef>
            </a:pPr>
            <a:r>
              <a:rPr sz="1400" b="1" spc="-10" dirty="0">
                <a:solidFill>
                  <a:srgbClr val="E3120B"/>
                </a:solidFill>
                <a:latin typeface="Archivo Narrow"/>
                <a:cs typeface="Archivo Narrow"/>
              </a:rPr>
              <a:t>Retirement</a:t>
            </a:r>
            <a:endParaRPr sz="1400" dirty="0">
              <a:latin typeface="Archivo Narrow"/>
              <a:cs typeface="Archivo Narrow"/>
            </a:endParaRPr>
          </a:p>
          <a:p>
            <a:pPr marL="469265" indent="-304800">
              <a:lnSpc>
                <a:spcPct val="100000"/>
              </a:lnSpc>
              <a:spcBef>
                <a:spcPts val="265"/>
              </a:spcBef>
              <a:buFont typeface="Arial"/>
              <a:buChar char="●"/>
              <a:tabLst>
                <a:tab pos="469265" algn="l"/>
              </a:tabLst>
            </a:pPr>
            <a:r>
              <a:rPr sz="1000" b="0" spc="-10" dirty="0">
                <a:solidFill>
                  <a:srgbClr val="0D0D0D"/>
                </a:solidFill>
                <a:latin typeface="Inter Medium"/>
                <a:cs typeface="Inter Medium"/>
              </a:rPr>
              <a:t>Pensions</a:t>
            </a:r>
            <a:endParaRPr lang="en-US" sz="1000" dirty="0">
              <a:latin typeface="Inter Medium"/>
              <a:cs typeface="Inter Medium"/>
            </a:endParaRPr>
          </a:p>
          <a:p>
            <a:pPr marL="469265" indent="-304800">
              <a:lnSpc>
                <a:spcPct val="100000"/>
              </a:lnSpc>
              <a:spcBef>
                <a:spcPts val="265"/>
              </a:spcBef>
              <a:buFont typeface="Arial"/>
              <a:buChar char="●"/>
              <a:tabLst>
                <a:tab pos="469265" algn="l"/>
              </a:tabLst>
            </a:pPr>
            <a:r>
              <a:rPr sz="1000" b="0" dirty="0">
                <a:solidFill>
                  <a:srgbClr val="0D0D0D"/>
                </a:solidFill>
                <a:latin typeface="Inter Medium"/>
                <a:cs typeface="Inter Medium"/>
              </a:rPr>
              <a:t>Defined</a:t>
            </a:r>
            <a:r>
              <a:rPr sz="1000" b="0" spc="-20" dirty="0">
                <a:solidFill>
                  <a:srgbClr val="0D0D0D"/>
                </a:solidFill>
                <a:latin typeface="Inter Medium"/>
                <a:cs typeface="Inter Medium"/>
              </a:rPr>
              <a:t> </a:t>
            </a:r>
            <a:r>
              <a:rPr sz="1000" b="0" spc="-10" dirty="0">
                <a:solidFill>
                  <a:srgbClr val="0D0D0D"/>
                </a:solidFill>
                <a:latin typeface="Inter Medium"/>
                <a:cs typeface="Inter Medium"/>
              </a:rPr>
              <a:t>contribution</a:t>
            </a:r>
            <a:r>
              <a:rPr sz="1000" b="0" spc="-20" dirty="0">
                <a:solidFill>
                  <a:srgbClr val="0D0D0D"/>
                </a:solidFill>
                <a:latin typeface="Inter Medium"/>
                <a:cs typeface="Inter Medium"/>
              </a:rPr>
              <a:t> </a:t>
            </a:r>
            <a:r>
              <a:rPr sz="1000" b="0" dirty="0">
                <a:solidFill>
                  <a:srgbClr val="0D0D0D"/>
                </a:solidFill>
                <a:latin typeface="Inter Medium"/>
                <a:cs typeface="Inter Medium"/>
              </a:rPr>
              <a:t>and</a:t>
            </a:r>
            <a:r>
              <a:rPr sz="1000" b="0" spc="-20" dirty="0">
                <a:solidFill>
                  <a:srgbClr val="0D0D0D"/>
                </a:solidFill>
                <a:latin typeface="Inter Medium"/>
                <a:cs typeface="Inter Medium"/>
              </a:rPr>
              <a:t> </a:t>
            </a:r>
            <a:r>
              <a:rPr sz="1000" b="0" spc="-10" dirty="0">
                <a:solidFill>
                  <a:srgbClr val="0D0D0D"/>
                </a:solidFill>
                <a:latin typeface="Inter Medium"/>
                <a:cs typeface="Inter Medium"/>
              </a:rPr>
              <a:t>defined benefit</a:t>
            </a:r>
            <a:r>
              <a:rPr sz="1000" b="0" spc="-25" dirty="0">
                <a:solidFill>
                  <a:srgbClr val="0D0D0D"/>
                </a:solidFill>
                <a:latin typeface="Inter Medium"/>
                <a:cs typeface="Inter Medium"/>
              </a:rPr>
              <a:t> </a:t>
            </a:r>
            <a:r>
              <a:rPr sz="1000" b="0" spc="-10" dirty="0">
                <a:solidFill>
                  <a:srgbClr val="0D0D0D"/>
                </a:solidFill>
                <a:latin typeface="Inter Medium"/>
                <a:cs typeface="Inter Medium"/>
              </a:rPr>
              <a:t>plans</a:t>
            </a:r>
            <a:endParaRPr sz="1000" dirty="0">
              <a:latin typeface="Inter Medium"/>
              <a:cs typeface="Inter Medium"/>
            </a:endParaRPr>
          </a:p>
        </p:txBody>
      </p:sp>
      <p:sp>
        <p:nvSpPr>
          <p:cNvPr id="6" name="object 6"/>
          <p:cNvSpPr txBox="1"/>
          <p:nvPr/>
        </p:nvSpPr>
        <p:spPr>
          <a:xfrm>
            <a:off x="1658425" y="2478086"/>
            <a:ext cx="2505075" cy="473075"/>
          </a:xfrm>
          <a:prstGeom prst="rect">
            <a:avLst/>
          </a:prstGeom>
        </p:spPr>
        <p:txBody>
          <a:bodyPr vert="horz" wrap="square" lIns="0" tIns="60325" rIns="0" bIns="0" rtlCol="0">
            <a:spAutoFit/>
          </a:bodyPr>
          <a:lstStyle/>
          <a:p>
            <a:pPr marL="12700">
              <a:lnSpc>
                <a:spcPct val="100000"/>
              </a:lnSpc>
              <a:spcBef>
                <a:spcPts val="475"/>
              </a:spcBef>
            </a:pPr>
            <a:r>
              <a:rPr sz="1400" b="1" dirty="0">
                <a:solidFill>
                  <a:srgbClr val="E3120B"/>
                </a:solidFill>
                <a:latin typeface="Archivo Narrow"/>
                <a:cs typeface="Archivo Narrow"/>
              </a:rPr>
              <a:t>Health,</a:t>
            </a:r>
            <a:r>
              <a:rPr sz="1400" b="1" spc="-35" dirty="0">
                <a:solidFill>
                  <a:srgbClr val="E3120B"/>
                </a:solidFill>
                <a:latin typeface="Archivo Narrow"/>
                <a:cs typeface="Archivo Narrow"/>
              </a:rPr>
              <a:t> </a:t>
            </a:r>
            <a:r>
              <a:rPr sz="1400" b="1" dirty="0">
                <a:solidFill>
                  <a:srgbClr val="E3120B"/>
                </a:solidFill>
                <a:latin typeface="Archivo Narrow"/>
                <a:cs typeface="Archivo Narrow"/>
              </a:rPr>
              <a:t>life,</a:t>
            </a:r>
            <a:r>
              <a:rPr sz="1400" b="1" spc="-30" dirty="0">
                <a:solidFill>
                  <a:srgbClr val="E3120B"/>
                </a:solidFill>
                <a:latin typeface="Archivo Narrow"/>
                <a:cs typeface="Archivo Narrow"/>
              </a:rPr>
              <a:t> </a:t>
            </a:r>
            <a:r>
              <a:rPr sz="1400" b="1" dirty="0">
                <a:solidFill>
                  <a:srgbClr val="E3120B"/>
                </a:solidFill>
                <a:latin typeface="Archivo Narrow"/>
                <a:cs typeface="Archivo Narrow"/>
              </a:rPr>
              <a:t>and</a:t>
            </a:r>
            <a:r>
              <a:rPr sz="1400" b="1" spc="-35" dirty="0">
                <a:solidFill>
                  <a:srgbClr val="E3120B"/>
                </a:solidFill>
                <a:latin typeface="Archivo Narrow"/>
                <a:cs typeface="Archivo Narrow"/>
              </a:rPr>
              <a:t> </a:t>
            </a:r>
            <a:r>
              <a:rPr sz="1400" b="1" dirty="0">
                <a:solidFill>
                  <a:srgbClr val="E3120B"/>
                </a:solidFill>
                <a:latin typeface="Archivo Narrow"/>
                <a:cs typeface="Archivo Narrow"/>
              </a:rPr>
              <a:t>disability</a:t>
            </a:r>
            <a:r>
              <a:rPr sz="1400" b="1" spc="-30" dirty="0">
                <a:solidFill>
                  <a:srgbClr val="E3120B"/>
                </a:solidFill>
                <a:latin typeface="Archivo Narrow"/>
                <a:cs typeface="Archivo Narrow"/>
              </a:rPr>
              <a:t> </a:t>
            </a:r>
            <a:r>
              <a:rPr sz="1400" b="1" spc="-10" dirty="0">
                <a:solidFill>
                  <a:srgbClr val="E3120B"/>
                </a:solidFill>
                <a:latin typeface="Archivo Narrow"/>
                <a:cs typeface="Archivo Narrow"/>
              </a:rPr>
              <a:t>insurance</a:t>
            </a:r>
            <a:endParaRPr sz="1400" dirty="0">
              <a:latin typeface="Archivo Narrow"/>
              <a:cs typeface="Archivo Narrow"/>
            </a:endParaRPr>
          </a:p>
          <a:p>
            <a:pPr marL="469265" indent="-304800">
              <a:lnSpc>
                <a:spcPct val="100000"/>
              </a:lnSpc>
              <a:spcBef>
                <a:spcPts val="265"/>
              </a:spcBef>
              <a:buFont typeface="Arial"/>
              <a:buChar char="●"/>
              <a:tabLst>
                <a:tab pos="469265" algn="l"/>
              </a:tabLst>
            </a:pPr>
            <a:r>
              <a:rPr sz="1000" b="0" spc="-10" dirty="0">
                <a:solidFill>
                  <a:srgbClr val="0D0D0D"/>
                </a:solidFill>
                <a:latin typeface="Inter Medium"/>
                <a:cs typeface="Inter Medium"/>
              </a:rPr>
              <a:t>Provision</a:t>
            </a:r>
            <a:r>
              <a:rPr sz="1000" b="0" spc="-15" dirty="0">
                <a:solidFill>
                  <a:srgbClr val="0D0D0D"/>
                </a:solidFill>
                <a:latin typeface="Inter Medium"/>
                <a:cs typeface="Inter Medium"/>
              </a:rPr>
              <a:t> </a:t>
            </a:r>
            <a:r>
              <a:rPr sz="1000" b="0" dirty="0">
                <a:solidFill>
                  <a:srgbClr val="0D0D0D"/>
                </a:solidFill>
                <a:latin typeface="Inter Medium"/>
                <a:cs typeface="Inter Medium"/>
              </a:rPr>
              <a:t>and</a:t>
            </a:r>
            <a:r>
              <a:rPr sz="1000" b="0" spc="-15" dirty="0">
                <a:solidFill>
                  <a:srgbClr val="0D0D0D"/>
                </a:solidFill>
                <a:latin typeface="Inter Medium"/>
                <a:cs typeface="Inter Medium"/>
              </a:rPr>
              <a:t> </a:t>
            </a:r>
            <a:r>
              <a:rPr sz="1000" b="0" dirty="0">
                <a:solidFill>
                  <a:srgbClr val="0D0D0D"/>
                </a:solidFill>
                <a:latin typeface="Inter Medium"/>
                <a:cs typeface="Inter Medium"/>
              </a:rPr>
              <a:t>cost</a:t>
            </a:r>
            <a:r>
              <a:rPr sz="1000" b="0" spc="-15" dirty="0">
                <a:solidFill>
                  <a:srgbClr val="0D0D0D"/>
                </a:solidFill>
                <a:latin typeface="Inter Medium"/>
                <a:cs typeface="Inter Medium"/>
              </a:rPr>
              <a:t> </a:t>
            </a:r>
            <a:r>
              <a:rPr sz="1000" b="0" spc="-10" dirty="0">
                <a:solidFill>
                  <a:srgbClr val="0D0D0D"/>
                </a:solidFill>
                <a:latin typeface="Inter Medium"/>
                <a:cs typeface="Inter Medium"/>
              </a:rPr>
              <a:t>sharing</a:t>
            </a:r>
            <a:endParaRPr sz="1000" dirty="0">
              <a:latin typeface="Inter Medium"/>
              <a:cs typeface="Inter Medium"/>
            </a:endParaRPr>
          </a:p>
        </p:txBody>
      </p:sp>
      <p:sp>
        <p:nvSpPr>
          <p:cNvPr id="7" name="object 7"/>
          <p:cNvSpPr txBox="1"/>
          <p:nvPr/>
        </p:nvSpPr>
        <p:spPr>
          <a:xfrm>
            <a:off x="1658425" y="3429468"/>
            <a:ext cx="2414905" cy="648253"/>
          </a:xfrm>
          <a:prstGeom prst="rect">
            <a:avLst/>
          </a:prstGeom>
        </p:spPr>
        <p:txBody>
          <a:bodyPr vert="horz" wrap="square" lIns="0" tIns="55244" rIns="0" bIns="0" rtlCol="0">
            <a:spAutoFit/>
          </a:bodyPr>
          <a:lstStyle/>
          <a:p>
            <a:pPr marL="12700">
              <a:lnSpc>
                <a:spcPct val="100000"/>
              </a:lnSpc>
              <a:spcBef>
                <a:spcPts val="434"/>
              </a:spcBef>
            </a:pPr>
            <a:r>
              <a:rPr sz="1400" b="1" dirty="0">
                <a:solidFill>
                  <a:srgbClr val="E3120B"/>
                </a:solidFill>
                <a:latin typeface="Archivo Narrow"/>
                <a:cs typeface="Archivo Narrow"/>
              </a:rPr>
              <a:t>Paid</a:t>
            </a:r>
            <a:r>
              <a:rPr sz="1400" b="1" spc="-10" dirty="0">
                <a:solidFill>
                  <a:srgbClr val="E3120B"/>
                </a:solidFill>
                <a:latin typeface="Archivo Narrow"/>
                <a:cs typeface="Archivo Narrow"/>
              </a:rPr>
              <a:t> time-</a:t>
            </a:r>
            <a:r>
              <a:rPr sz="1400" b="1" spc="-25" dirty="0">
                <a:solidFill>
                  <a:srgbClr val="E3120B"/>
                </a:solidFill>
                <a:latin typeface="Archivo Narrow"/>
                <a:cs typeface="Archivo Narrow"/>
              </a:rPr>
              <a:t>off</a:t>
            </a:r>
            <a:endParaRPr sz="1400" dirty="0">
              <a:latin typeface="Archivo Narrow"/>
              <a:cs typeface="Archivo Narrow"/>
            </a:endParaRPr>
          </a:p>
          <a:p>
            <a:pPr marL="469265" indent="-312420">
              <a:lnSpc>
                <a:spcPct val="100000"/>
              </a:lnSpc>
              <a:spcBef>
                <a:spcPts val="265"/>
              </a:spcBef>
              <a:buFont typeface="Arial"/>
              <a:buChar char="●"/>
              <a:tabLst>
                <a:tab pos="469265" algn="l"/>
              </a:tabLst>
            </a:pPr>
            <a:r>
              <a:rPr sz="1050" b="0" spc="-10" dirty="0">
                <a:solidFill>
                  <a:srgbClr val="0D0D0D"/>
                </a:solidFill>
                <a:latin typeface="Inter Medium"/>
                <a:cs typeface="Inter Medium"/>
              </a:rPr>
              <a:t>Length</a:t>
            </a:r>
            <a:r>
              <a:rPr sz="1050" b="0" spc="-40" dirty="0">
                <a:solidFill>
                  <a:srgbClr val="0D0D0D"/>
                </a:solidFill>
                <a:latin typeface="Inter Medium"/>
                <a:cs typeface="Inter Medium"/>
              </a:rPr>
              <a:t> </a:t>
            </a:r>
            <a:r>
              <a:rPr sz="1050" b="0" dirty="0">
                <a:solidFill>
                  <a:srgbClr val="0D0D0D"/>
                </a:solidFill>
                <a:latin typeface="Inter Medium"/>
                <a:cs typeface="Inter Medium"/>
              </a:rPr>
              <a:t>of</a:t>
            </a:r>
            <a:r>
              <a:rPr sz="1050" b="0" spc="-35" dirty="0">
                <a:solidFill>
                  <a:srgbClr val="0D0D0D"/>
                </a:solidFill>
                <a:latin typeface="Inter Medium"/>
                <a:cs typeface="Inter Medium"/>
              </a:rPr>
              <a:t> </a:t>
            </a:r>
            <a:r>
              <a:rPr sz="1050" b="0" dirty="0">
                <a:solidFill>
                  <a:srgbClr val="0D0D0D"/>
                </a:solidFill>
                <a:latin typeface="Inter Medium"/>
                <a:cs typeface="Inter Medium"/>
              </a:rPr>
              <a:t>time,</a:t>
            </a:r>
            <a:r>
              <a:rPr sz="1050" b="0" spc="-55" dirty="0">
                <a:solidFill>
                  <a:srgbClr val="0D0D0D"/>
                </a:solidFill>
                <a:latin typeface="Inter Medium"/>
                <a:cs typeface="Inter Medium"/>
              </a:rPr>
              <a:t> </a:t>
            </a:r>
            <a:r>
              <a:rPr sz="1050" b="0" dirty="0">
                <a:solidFill>
                  <a:srgbClr val="0D0D0D"/>
                </a:solidFill>
                <a:latin typeface="Inter Medium"/>
                <a:cs typeface="Inter Medium"/>
              </a:rPr>
              <a:t>ability</a:t>
            </a:r>
            <a:r>
              <a:rPr sz="1050" b="0" spc="-35" dirty="0">
                <a:solidFill>
                  <a:srgbClr val="0D0D0D"/>
                </a:solidFill>
                <a:latin typeface="Inter Medium"/>
                <a:cs typeface="Inter Medium"/>
              </a:rPr>
              <a:t> </a:t>
            </a:r>
            <a:r>
              <a:rPr sz="1050" b="0" dirty="0">
                <a:solidFill>
                  <a:srgbClr val="0D0D0D"/>
                </a:solidFill>
                <a:latin typeface="Inter Medium"/>
                <a:cs typeface="Inter Medium"/>
              </a:rPr>
              <a:t>to</a:t>
            </a:r>
            <a:r>
              <a:rPr sz="1050" b="0" spc="-40" dirty="0">
                <a:solidFill>
                  <a:srgbClr val="0D0D0D"/>
                </a:solidFill>
                <a:latin typeface="Inter Medium"/>
                <a:cs typeface="Inter Medium"/>
              </a:rPr>
              <a:t> </a:t>
            </a:r>
            <a:r>
              <a:rPr sz="1050" b="0" spc="-20" dirty="0">
                <a:solidFill>
                  <a:srgbClr val="0D0D0D"/>
                </a:solidFill>
                <a:latin typeface="Inter Medium"/>
                <a:cs typeface="Inter Medium"/>
              </a:rPr>
              <a:t>take</a:t>
            </a:r>
            <a:r>
              <a:rPr lang="en-US" sz="1050" dirty="0">
                <a:latin typeface="Inter Medium"/>
                <a:cs typeface="Inter Medium"/>
              </a:rPr>
              <a:t> </a:t>
            </a:r>
            <a:r>
              <a:rPr sz="1050" b="0" dirty="0">
                <a:solidFill>
                  <a:srgbClr val="0D0D0D"/>
                </a:solidFill>
                <a:latin typeface="Inter Medium"/>
                <a:cs typeface="Inter Medium"/>
              </a:rPr>
              <a:t>time</a:t>
            </a:r>
            <a:r>
              <a:rPr sz="1050" b="0" spc="-65" dirty="0">
                <a:solidFill>
                  <a:srgbClr val="0D0D0D"/>
                </a:solidFill>
                <a:latin typeface="Inter Medium"/>
                <a:cs typeface="Inter Medium"/>
              </a:rPr>
              <a:t> </a:t>
            </a:r>
            <a:r>
              <a:rPr sz="1050" b="0" spc="-25" dirty="0">
                <a:solidFill>
                  <a:srgbClr val="0D0D0D"/>
                </a:solidFill>
                <a:latin typeface="Inter Medium"/>
                <a:cs typeface="Inter Medium"/>
              </a:rPr>
              <a:t>off</a:t>
            </a:r>
            <a:endParaRPr sz="1050" dirty="0">
              <a:latin typeface="Inter Medium"/>
              <a:cs typeface="Inter Medium"/>
            </a:endParaRPr>
          </a:p>
        </p:txBody>
      </p:sp>
      <p:sp>
        <p:nvSpPr>
          <p:cNvPr id="8" name="object 8"/>
          <p:cNvSpPr txBox="1"/>
          <p:nvPr/>
        </p:nvSpPr>
        <p:spPr>
          <a:xfrm>
            <a:off x="5567475" y="1170687"/>
            <a:ext cx="3190875" cy="835660"/>
          </a:xfrm>
          <a:prstGeom prst="rect">
            <a:avLst/>
          </a:prstGeom>
        </p:spPr>
        <p:txBody>
          <a:bodyPr vert="horz" wrap="square" lIns="0" tIns="60325" rIns="0" bIns="0" rtlCol="0">
            <a:spAutoFit/>
          </a:bodyPr>
          <a:lstStyle/>
          <a:p>
            <a:pPr marL="12700">
              <a:lnSpc>
                <a:spcPct val="100000"/>
              </a:lnSpc>
              <a:spcBef>
                <a:spcPts val="475"/>
              </a:spcBef>
            </a:pPr>
            <a:r>
              <a:rPr sz="1400" b="1" spc="-10" dirty="0">
                <a:solidFill>
                  <a:srgbClr val="E3120B"/>
                </a:solidFill>
                <a:latin typeface="Archivo Narrow"/>
                <a:cs typeface="Archivo Narrow"/>
              </a:rPr>
              <a:t>Family</a:t>
            </a:r>
            <a:r>
              <a:rPr sz="1400" b="1" spc="-30" dirty="0">
                <a:solidFill>
                  <a:srgbClr val="E3120B"/>
                </a:solidFill>
                <a:latin typeface="Archivo Narrow"/>
                <a:cs typeface="Archivo Narrow"/>
              </a:rPr>
              <a:t> </a:t>
            </a:r>
            <a:r>
              <a:rPr sz="1400" b="1" dirty="0">
                <a:solidFill>
                  <a:srgbClr val="E3120B"/>
                </a:solidFill>
                <a:latin typeface="Archivo Narrow"/>
                <a:cs typeface="Archivo Narrow"/>
              </a:rPr>
              <a:t>planning</a:t>
            </a:r>
            <a:r>
              <a:rPr sz="1400" b="1" spc="-25" dirty="0">
                <a:solidFill>
                  <a:srgbClr val="E3120B"/>
                </a:solidFill>
                <a:latin typeface="Archivo Narrow"/>
                <a:cs typeface="Archivo Narrow"/>
              </a:rPr>
              <a:t> </a:t>
            </a:r>
            <a:r>
              <a:rPr sz="1400" b="1" dirty="0">
                <a:solidFill>
                  <a:srgbClr val="E3120B"/>
                </a:solidFill>
                <a:latin typeface="Archivo Narrow"/>
                <a:cs typeface="Archivo Narrow"/>
              </a:rPr>
              <a:t>and</a:t>
            </a:r>
            <a:r>
              <a:rPr sz="1400" b="1" spc="-25" dirty="0">
                <a:solidFill>
                  <a:srgbClr val="E3120B"/>
                </a:solidFill>
                <a:latin typeface="Archivo Narrow"/>
                <a:cs typeface="Archivo Narrow"/>
              </a:rPr>
              <a:t> </a:t>
            </a:r>
            <a:r>
              <a:rPr sz="1400" b="1" spc="-20" dirty="0">
                <a:solidFill>
                  <a:srgbClr val="E3120B"/>
                </a:solidFill>
                <a:latin typeface="Archivo Narrow"/>
                <a:cs typeface="Archivo Narrow"/>
              </a:rPr>
              <a:t>care</a:t>
            </a:r>
            <a:endParaRPr sz="1400">
              <a:latin typeface="Archivo Narrow"/>
              <a:cs typeface="Archivo Narrow"/>
            </a:endParaRPr>
          </a:p>
          <a:p>
            <a:pPr marL="469265" indent="-304800">
              <a:lnSpc>
                <a:spcPct val="100000"/>
              </a:lnSpc>
              <a:spcBef>
                <a:spcPts val="265"/>
              </a:spcBef>
              <a:buFont typeface="Arial"/>
              <a:buChar char="●"/>
              <a:tabLst>
                <a:tab pos="469265" algn="l"/>
              </a:tabLst>
            </a:pPr>
            <a:r>
              <a:rPr sz="1000" b="0" spc="-10" dirty="0">
                <a:solidFill>
                  <a:srgbClr val="0D0D0D"/>
                </a:solidFill>
                <a:latin typeface="Inter Medium"/>
                <a:cs typeface="Inter Medium"/>
              </a:rPr>
              <a:t>Provision </a:t>
            </a:r>
            <a:r>
              <a:rPr sz="1000" b="0" dirty="0">
                <a:solidFill>
                  <a:srgbClr val="0D0D0D"/>
                </a:solidFill>
                <a:latin typeface="Inter Medium"/>
                <a:cs typeface="Inter Medium"/>
              </a:rPr>
              <a:t>(or</a:t>
            </a:r>
            <a:r>
              <a:rPr sz="1000" b="0" spc="-5" dirty="0">
                <a:solidFill>
                  <a:srgbClr val="0D0D0D"/>
                </a:solidFill>
                <a:latin typeface="Inter Medium"/>
                <a:cs typeface="Inter Medium"/>
              </a:rPr>
              <a:t> </a:t>
            </a:r>
            <a:r>
              <a:rPr sz="1000" b="0" spc="-10" dirty="0">
                <a:solidFill>
                  <a:srgbClr val="0D0D0D"/>
                </a:solidFill>
                <a:latin typeface="Inter Medium"/>
                <a:cs typeface="Inter Medium"/>
              </a:rPr>
              <a:t>subsidized)</a:t>
            </a:r>
            <a:r>
              <a:rPr sz="1000" b="0" spc="-5" dirty="0">
                <a:solidFill>
                  <a:srgbClr val="0D0D0D"/>
                </a:solidFill>
                <a:latin typeface="Inter Medium"/>
                <a:cs typeface="Inter Medium"/>
              </a:rPr>
              <a:t> </a:t>
            </a:r>
            <a:r>
              <a:rPr sz="1000" b="0" dirty="0">
                <a:solidFill>
                  <a:srgbClr val="0D0D0D"/>
                </a:solidFill>
                <a:latin typeface="Inter Medium"/>
                <a:cs typeface="Inter Medium"/>
              </a:rPr>
              <a:t>child/elder</a:t>
            </a:r>
            <a:r>
              <a:rPr sz="1000" b="0" spc="-5" dirty="0">
                <a:solidFill>
                  <a:srgbClr val="0D0D0D"/>
                </a:solidFill>
                <a:latin typeface="Inter Medium"/>
                <a:cs typeface="Inter Medium"/>
              </a:rPr>
              <a:t> </a:t>
            </a:r>
            <a:r>
              <a:rPr sz="1000" b="0" spc="-20" dirty="0">
                <a:solidFill>
                  <a:srgbClr val="0D0D0D"/>
                </a:solidFill>
                <a:latin typeface="Inter Medium"/>
                <a:cs typeface="Inter Medium"/>
              </a:rPr>
              <a:t>care</a:t>
            </a:r>
            <a:endParaRPr sz="1000">
              <a:latin typeface="Inter Medium"/>
              <a:cs typeface="Inter Medium"/>
            </a:endParaRPr>
          </a:p>
          <a:p>
            <a:pPr marL="469265" indent="-304800">
              <a:lnSpc>
                <a:spcPct val="100000"/>
              </a:lnSpc>
              <a:spcBef>
                <a:spcPts val="180"/>
              </a:spcBef>
              <a:buFont typeface="Arial"/>
              <a:buChar char="●"/>
              <a:tabLst>
                <a:tab pos="469265" algn="l"/>
              </a:tabLst>
            </a:pPr>
            <a:r>
              <a:rPr sz="1000" b="0" dirty="0">
                <a:solidFill>
                  <a:srgbClr val="0D0D0D"/>
                </a:solidFill>
                <a:latin typeface="Inter Medium"/>
                <a:cs typeface="Inter Medium"/>
              </a:rPr>
              <a:t>Medical</a:t>
            </a:r>
            <a:r>
              <a:rPr sz="1000" b="0" spc="-30" dirty="0">
                <a:solidFill>
                  <a:srgbClr val="0D0D0D"/>
                </a:solidFill>
                <a:latin typeface="Inter Medium"/>
                <a:cs typeface="Inter Medium"/>
              </a:rPr>
              <a:t> </a:t>
            </a:r>
            <a:r>
              <a:rPr sz="1000" b="0" spc="-10" dirty="0">
                <a:solidFill>
                  <a:srgbClr val="0D0D0D"/>
                </a:solidFill>
                <a:latin typeface="Inter Medium"/>
                <a:cs typeface="Inter Medium"/>
              </a:rPr>
              <a:t>fertility</a:t>
            </a:r>
            <a:r>
              <a:rPr sz="1000" b="0" spc="-25" dirty="0">
                <a:solidFill>
                  <a:srgbClr val="0D0D0D"/>
                </a:solidFill>
                <a:latin typeface="Inter Medium"/>
                <a:cs typeface="Inter Medium"/>
              </a:rPr>
              <a:t> </a:t>
            </a:r>
            <a:r>
              <a:rPr sz="1000" b="0" dirty="0">
                <a:solidFill>
                  <a:srgbClr val="0D0D0D"/>
                </a:solidFill>
                <a:latin typeface="Inter Medium"/>
                <a:cs typeface="Inter Medium"/>
              </a:rPr>
              <a:t>and</a:t>
            </a:r>
            <a:r>
              <a:rPr sz="1000" b="0" spc="-25" dirty="0">
                <a:solidFill>
                  <a:srgbClr val="0D0D0D"/>
                </a:solidFill>
                <a:latin typeface="Inter Medium"/>
                <a:cs typeface="Inter Medium"/>
              </a:rPr>
              <a:t> </a:t>
            </a:r>
            <a:r>
              <a:rPr sz="1000" b="0" dirty="0">
                <a:solidFill>
                  <a:srgbClr val="0D0D0D"/>
                </a:solidFill>
                <a:latin typeface="Inter Medium"/>
                <a:cs typeface="Inter Medium"/>
              </a:rPr>
              <a:t>family</a:t>
            </a:r>
            <a:r>
              <a:rPr sz="1000" b="0" spc="-25" dirty="0">
                <a:solidFill>
                  <a:srgbClr val="0D0D0D"/>
                </a:solidFill>
                <a:latin typeface="Inter Medium"/>
                <a:cs typeface="Inter Medium"/>
              </a:rPr>
              <a:t> </a:t>
            </a:r>
            <a:r>
              <a:rPr sz="1000" b="0" dirty="0">
                <a:solidFill>
                  <a:srgbClr val="0D0D0D"/>
                </a:solidFill>
                <a:latin typeface="Inter Medium"/>
                <a:cs typeface="Inter Medium"/>
              </a:rPr>
              <a:t>planning</a:t>
            </a:r>
            <a:r>
              <a:rPr sz="1000" b="0" spc="-30" dirty="0">
                <a:solidFill>
                  <a:srgbClr val="0D0D0D"/>
                </a:solidFill>
                <a:latin typeface="Inter Medium"/>
                <a:cs typeface="Inter Medium"/>
              </a:rPr>
              <a:t> </a:t>
            </a:r>
            <a:r>
              <a:rPr sz="1000" b="0" spc="-10" dirty="0">
                <a:solidFill>
                  <a:srgbClr val="0D0D0D"/>
                </a:solidFill>
                <a:latin typeface="Inter Medium"/>
                <a:cs typeface="Inter Medium"/>
              </a:rPr>
              <a:t>services</a:t>
            </a:r>
            <a:endParaRPr sz="1000">
              <a:latin typeface="Inter Medium"/>
              <a:cs typeface="Inter Medium"/>
            </a:endParaRPr>
          </a:p>
          <a:p>
            <a:pPr marL="469265" indent="-304800">
              <a:lnSpc>
                <a:spcPct val="100000"/>
              </a:lnSpc>
              <a:spcBef>
                <a:spcPts val="280"/>
              </a:spcBef>
              <a:buFont typeface="Arial"/>
              <a:buChar char="●"/>
              <a:tabLst>
                <a:tab pos="469265" algn="l"/>
              </a:tabLst>
            </a:pPr>
            <a:r>
              <a:rPr sz="1000" b="0" spc="-10" dirty="0">
                <a:solidFill>
                  <a:srgbClr val="0D0D0D"/>
                </a:solidFill>
                <a:latin typeface="Inter Medium"/>
                <a:cs typeface="Inter Medium"/>
              </a:rPr>
              <a:t>Maternity/paternity</a:t>
            </a:r>
            <a:r>
              <a:rPr sz="1000" b="0" spc="-35" dirty="0">
                <a:solidFill>
                  <a:srgbClr val="0D0D0D"/>
                </a:solidFill>
                <a:latin typeface="Inter Medium"/>
                <a:cs typeface="Inter Medium"/>
              </a:rPr>
              <a:t> </a:t>
            </a:r>
            <a:r>
              <a:rPr sz="1000" b="0" spc="-20" dirty="0">
                <a:solidFill>
                  <a:srgbClr val="0D0D0D"/>
                </a:solidFill>
                <a:latin typeface="Inter Medium"/>
                <a:cs typeface="Inter Medium"/>
              </a:rPr>
              <a:t>leave</a:t>
            </a:r>
            <a:endParaRPr sz="1000">
              <a:latin typeface="Inter Medium"/>
              <a:cs typeface="Inter Medium"/>
            </a:endParaRPr>
          </a:p>
        </p:txBody>
      </p:sp>
      <p:sp>
        <p:nvSpPr>
          <p:cNvPr id="9" name="object 9"/>
          <p:cNvSpPr txBox="1"/>
          <p:nvPr/>
        </p:nvSpPr>
        <p:spPr>
          <a:xfrm>
            <a:off x="5567475" y="2537715"/>
            <a:ext cx="1884045" cy="648335"/>
          </a:xfrm>
          <a:prstGeom prst="rect">
            <a:avLst/>
          </a:prstGeom>
        </p:spPr>
        <p:txBody>
          <a:bodyPr vert="horz" wrap="square" lIns="0" tIns="60325" rIns="0" bIns="0" rtlCol="0">
            <a:spAutoFit/>
          </a:bodyPr>
          <a:lstStyle/>
          <a:p>
            <a:pPr marL="12700">
              <a:lnSpc>
                <a:spcPct val="100000"/>
              </a:lnSpc>
              <a:spcBef>
                <a:spcPts val="475"/>
              </a:spcBef>
            </a:pPr>
            <a:r>
              <a:rPr sz="1400" b="1" dirty="0">
                <a:solidFill>
                  <a:srgbClr val="E3120B"/>
                </a:solidFill>
                <a:latin typeface="Archivo Narrow"/>
                <a:cs typeface="Archivo Narrow"/>
              </a:rPr>
              <a:t>Education</a:t>
            </a:r>
            <a:r>
              <a:rPr sz="1400" b="1" spc="-35" dirty="0">
                <a:solidFill>
                  <a:srgbClr val="E3120B"/>
                </a:solidFill>
                <a:latin typeface="Archivo Narrow"/>
                <a:cs typeface="Archivo Narrow"/>
              </a:rPr>
              <a:t> </a:t>
            </a:r>
            <a:r>
              <a:rPr sz="1400" b="1" dirty="0">
                <a:solidFill>
                  <a:srgbClr val="E3120B"/>
                </a:solidFill>
                <a:latin typeface="Archivo Narrow"/>
                <a:cs typeface="Archivo Narrow"/>
              </a:rPr>
              <a:t>and</a:t>
            </a:r>
            <a:r>
              <a:rPr sz="1400" b="1" spc="-25" dirty="0">
                <a:solidFill>
                  <a:srgbClr val="E3120B"/>
                </a:solidFill>
                <a:latin typeface="Archivo Narrow"/>
                <a:cs typeface="Archivo Narrow"/>
              </a:rPr>
              <a:t> </a:t>
            </a:r>
            <a:r>
              <a:rPr sz="1400" b="1" spc="-10" dirty="0">
                <a:solidFill>
                  <a:srgbClr val="E3120B"/>
                </a:solidFill>
                <a:latin typeface="Archivo Narrow"/>
                <a:cs typeface="Archivo Narrow"/>
              </a:rPr>
              <a:t>training</a:t>
            </a:r>
            <a:endParaRPr sz="1400" dirty="0">
              <a:latin typeface="Archivo Narrow"/>
              <a:cs typeface="Archivo Narrow"/>
            </a:endParaRPr>
          </a:p>
          <a:p>
            <a:pPr marL="469265" indent="-304800">
              <a:lnSpc>
                <a:spcPct val="100000"/>
              </a:lnSpc>
              <a:spcBef>
                <a:spcPts val="265"/>
              </a:spcBef>
              <a:buFont typeface="Arial"/>
              <a:buChar char="●"/>
              <a:tabLst>
                <a:tab pos="469265" algn="l"/>
              </a:tabLst>
            </a:pPr>
            <a:r>
              <a:rPr sz="1000" b="0" spc="-20" dirty="0">
                <a:solidFill>
                  <a:srgbClr val="0D0D0D"/>
                </a:solidFill>
                <a:latin typeface="Inter Medium"/>
                <a:cs typeface="Inter Medium"/>
              </a:rPr>
              <a:t>On-</a:t>
            </a:r>
            <a:r>
              <a:rPr sz="1000" b="0" dirty="0">
                <a:solidFill>
                  <a:srgbClr val="0D0D0D"/>
                </a:solidFill>
                <a:latin typeface="Inter Medium"/>
                <a:cs typeface="Inter Medium"/>
              </a:rPr>
              <a:t>site,</a:t>
            </a:r>
            <a:r>
              <a:rPr sz="1000" b="0" spc="-35" dirty="0">
                <a:solidFill>
                  <a:srgbClr val="0D0D0D"/>
                </a:solidFill>
                <a:latin typeface="Inter Medium"/>
                <a:cs typeface="Inter Medium"/>
              </a:rPr>
              <a:t> </a:t>
            </a:r>
            <a:r>
              <a:rPr sz="1000" b="0" dirty="0">
                <a:solidFill>
                  <a:srgbClr val="0D0D0D"/>
                </a:solidFill>
                <a:latin typeface="Inter Medium"/>
                <a:cs typeface="Inter Medium"/>
              </a:rPr>
              <a:t>formal</a:t>
            </a:r>
            <a:r>
              <a:rPr sz="1000" b="0" spc="-25" dirty="0">
                <a:solidFill>
                  <a:srgbClr val="0D0D0D"/>
                </a:solidFill>
                <a:latin typeface="Inter Medium"/>
                <a:cs typeface="Inter Medium"/>
              </a:rPr>
              <a:t> </a:t>
            </a:r>
            <a:r>
              <a:rPr sz="1000" b="0" spc="-10" dirty="0">
                <a:solidFill>
                  <a:srgbClr val="0D0D0D"/>
                </a:solidFill>
                <a:latin typeface="Inter Medium"/>
                <a:cs typeface="Inter Medium"/>
              </a:rPr>
              <a:t>training</a:t>
            </a:r>
            <a:endParaRPr sz="1000" dirty="0">
              <a:latin typeface="Inter Medium"/>
              <a:cs typeface="Inter Medium"/>
            </a:endParaRPr>
          </a:p>
          <a:p>
            <a:pPr marL="469265" indent="-304800">
              <a:lnSpc>
                <a:spcPct val="100000"/>
              </a:lnSpc>
              <a:spcBef>
                <a:spcPts val="180"/>
              </a:spcBef>
              <a:buFont typeface="Arial"/>
              <a:buChar char="●"/>
              <a:tabLst>
                <a:tab pos="469265" algn="l"/>
              </a:tabLst>
            </a:pPr>
            <a:r>
              <a:rPr sz="1000" b="0" dirty="0">
                <a:solidFill>
                  <a:srgbClr val="0D0D0D"/>
                </a:solidFill>
                <a:latin typeface="Inter Medium"/>
                <a:cs typeface="Inter Medium"/>
              </a:rPr>
              <a:t>Financial</a:t>
            </a:r>
            <a:r>
              <a:rPr sz="1000" b="0" spc="-40" dirty="0">
                <a:solidFill>
                  <a:srgbClr val="0D0D0D"/>
                </a:solidFill>
                <a:latin typeface="Inter Medium"/>
                <a:cs typeface="Inter Medium"/>
              </a:rPr>
              <a:t> </a:t>
            </a:r>
            <a:r>
              <a:rPr sz="1000" b="0" spc="-10" dirty="0">
                <a:solidFill>
                  <a:srgbClr val="0D0D0D"/>
                </a:solidFill>
                <a:latin typeface="Inter Medium"/>
                <a:cs typeface="Inter Medium"/>
              </a:rPr>
              <a:t>support</a:t>
            </a:r>
            <a:endParaRPr sz="1000" dirty="0">
              <a:latin typeface="Inter Medium"/>
              <a:cs typeface="Inter Medium"/>
            </a:endParaRPr>
          </a:p>
        </p:txBody>
      </p:sp>
      <p:sp>
        <p:nvSpPr>
          <p:cNvPr id="10" name="object 10"/>
          <p:cNvSpPr txBox="1"/>
          <p:nvPr/>
        </p:nvSpPr>
        <p:spPr>
          <a:xfrm>
            <a:off x="5567475" y="3664357"/>
            <a:ext cx="2501900" cy="482600"/>
          </a:xfrm>
          <a:prstGeom prst="rect">
            <a:avLst/>
          </a:prstGeom>
        </p:spPr>
        <p:txBody>
          <a:bodyPr vert="horz" wrap="square" lIns="0" tIns="55244" rIns="0" bIns="0" rtlCol="0">
            <a:spAutoFit/>
          </a:bodyPr>
          <a:lstStyle/>
          <a:p>
            <a:pPr marL="12700">
              <a:lnSpc>
                <a:spcPct val="100000"/>
              </a:lnSpc>
              <a:spcBef>
                <a:spcPts val="434"/>
              </a:spcBef>
            </a:pPr>
            <a:r>
              <a:rPr sz="1400" b="1" spc="-10" dirty="0">
                <a:solidFill>
                  <a:srgbClr val="E3120B"/>
                </a:solidFill>
                <a:latin typeface="Archivo Narrow"/>
                <a:cs typeface="Archivo Narrow"/>
              </a:rPr>
              <a:t>Wellness</a:t>
            </a:r>
            <a:endParaRPr sz="1400" dirty="0">
              <a:latin typeface="Archivo Narrow"/>
              <a:cs typeface="Archivo Narrow"/>
            </a:endParaRPr>
          </a:p>
          <a:p>
            <a:pPr marL="469265" indent="-312420">
              <a:lnSpc>
                <a:spcPct val="100000"/>
              </a:lnSpc>
              <a:spcBef>
                <a:spcPts val="265"/>
              </a:spcBef>
              <a:buFont typeface="Arial"/>
              <a:buChar char="●"/>
              <a:tabLst>
                <a:tab pos="469265" algn="l"/>
              </a:tabLst>
            </a:pPr>
            <a:r>
              <a:rPr sz="1050" b="0" dirty="0">
                <a:solidFill>
                  <a:srgbClr val="0D0D0D"/>
                </a:solidFill>
                <a:latin typeface="Inter Medium"/>
                <a:cs typeface="Inter Medium"/>
              </a:rPr>
              <a:t>Mental,</a:t>
            </a:r>
            <a:r>
              <a:rPr sz="1050" b="0" spc="-45" dirty="0">
                <a:solidFill>
                  <a:srgbClr val="0D0D0D"/>
                </a:solidFill>
                <a:latin typeface="Inter Medium"/>
                <a:cs typeface="Inter Medium"/>
              </a:rPr>
              <a:t> </a:t>
            </a:r>
            <a:r>
              <a:rPr sz="1050" b="0" dirty="0">
                <a:solidFill>
                  <a:srgbClr val="0D0D0D"/>
                </a:solidFill>
                <a:latin typeface="Inter Medium"/>
                <a:cs typeface="Inter Medium"/>
              </a:rPr>
              <a:t>physical,</a:t>
            </a:r>
            <a:r>
              <a:rPr sz="1050" b="0" spc="-40" dirty="0">
                <a:solidFill>
                  <a:srgbClr val="0D0D0D"/>
                </a:solidFill>
                <a:latin typeface="Inter Medium"/>
                <a:cs typeface="Inter Medium"/>
              </a:rPr>
              <a:t> </a:t>
            </a:r>
            <a:r>
              <a:rPr sz="1050" b="0" dirty="0">
                <a:solidFill>
                  <a:srgbClr val="0D0D0D"/>
                </a:solidFill>
                <a:latin typeface="Inter Medium"/>
                <a:cs typeface="Inter Medium"/>
              </a:rPr>
              <a:t>and</a:t>
            </a:r>
            <a:r>
              <a:rPr sz="1050" b="0" spc="-30" dirty="0">
                <a:solidFill>
                  <a:srgbClr val="0D0D0D"/>
                </a:solidFill>
                <a:latin typeface="Inter Medium"/>
                <a:cs typeface="Inter Medium"/>
              </a:rPr>
              <a:t> </a:t>
            </a:r>
            <a:r>
              <a:rPr sz="1050" b="0" spc="-10" dirty="0">
                <a:solidFill>
                  <a:srgbClr val="0D0D0D"/>
                </a:solidFill>
                <a:latin typeface="Inter Medium"/>
                <a:cs typeface="Inter Medium"/>
              </a:rPr>
              <a:t>financial</a:t>
            </a:r>
            <a:endParaRPr sz="1050" dirty="0">
              <a:latin typeface="Inter Medium"/>
              <a:cs typeface="Inter Medium"/>
            </a:endParaRPr>
          </a:p>
        </p:txBody>
      </p:sp>
      <p:pic>
        <p:nvPicPr>
          <p:cNvPr id="11" name="object 11"/>
          <p:cNvPicPr/>
          <p:nvPr/>
        </p:nvPicPr>
        <p:blipFill>
          <a:blip r:embed="rId3" cstate="print"/>
          <a:stretch>
            <a:fillRect/>
          </a:stretch>
        </p:blipFill>
        <p:spPr>
          <a:xfrm>
            <a:off x="1827444" y="2844665"/>
            <a:ext cx="71699" cy="75299"/>
          </a:xfrm>
          <a:prstGeom prst="rect">
            <a:avLst/>
          </a:prstGeom>
        </p:spPr>
      </p:pic>
      <p:pic>
        <p:nvPicPr>
          <p:cNvPr id="12" name="object 12"/>
          <p:cNvPicPr/>
          <p:nvPr/>
        </p:nvPicPr>
        <p:blipFill>
          <a:blip r:embed="rId4" cstate="print"/>
          <a:stretch>
            <a:fillRect/>
          </a:stretch>
        </p:blipFill>
        <p:spPr>
          <a:xfrm>
            <a:off x="1825649" y="1720245"/>
            <a:ext cx="75299" cy="75299"/>
          </a:xfrm>
          <a:prstGeom prst="rect">
            <a:avLst/>
          </a:prstGeom>
        </p:spPr>
      </p:pic>
      <p:pic>
        <p:nvPicPr>
          <p:cNvPr id="13" name="object 13"/>
          <p:cNvPicPr/>
          <p:nvPr/>
        </p:nvPicPr>
        <p:blipFill>
          <a:blip r:embed="rId4" cstate="print"/>
          <a:stretch>
            <a:fillRect/>
          </a:stretch>
        </p:blipFill>
        <p:spPr>
          <a:xfrm>
            <a:off x="1825649" y="1533162"/>
            <a:ext cx="75299" cy="75299"/>
          </a:xfrm>
          <a:prstGeom prst="rect">
            <a:avLst/>
          </a:prstGeom>
        </p:spPr>
      </p:pic>
      <p:pic>
        <p:nvPicPr>
          <p:cNvPr id="14" name="object 14"/>
          <p:cNvPicPr/>
          <p:nvPr/>
        </p:nvPicPr>
        <p:blipFill>
          <a:blip r:embed="rId3" cstate="print"/>
          <a:stretch>
            <a:fillRect/>
          </a:stretch>
        </p:blipFill>
        <p:spPr>
          <a:xfrm>
            <a:off x="5726057" y="1534065"/>
            <a:ext cx="71699" cy="75299"/>
          </a:xfrm>
          <a:prstGeom prst="rect">
            <a:avLst/>
          </a:prstGeom>
        </p:spPr>
      </p:pic>
      <p:pic>
        <p:nvPicPr>
          <p:cNvPr id="15" name="object 15"/>
          <p:cNvPicPr/>
          <p:nvPr/>
        </p:nvPicPr>
        <p:blipFill>
          <a:blip r:embed="rId3" cstate="print"/>
          <a:stretch>
            <a:fillRect/>
          </a:stretch>
        </p:blipFill>
        <p:spPr>
          <a:xfrm>
            <a:off x="5726057" y="1705590"/>
            <a:ext cx="71699" cy="75299"/>
          </a:xfrm>
          <a:prstGeom prst="rect">
            <a:avLst/>
          </a:prstGeom>
        </p:spPr>
      </p:pic>
      <p:pic>
        <p:nvPicPr>
          <p:cNvPr id="16" name="object 16"/>
          <p:cNvPicPr/>
          <p:nvPr/>
        </p:nvPicPr>
        <p:blipFill>
          <a:blip r:embed="rId3" cstate="print"/>
          <a:stretch>
            <a:fillRect/>
          </a:stretch>
        </p:blipFill>
        <p:spPr>
          <a:xfrm>
            <a:off x="5726057" y="2896140"/>
            <a:ext cx="71699" cy="75299"/>
          </a:xfrm>
          <a:prstGeom prst="rect">
            <a:avLst/>
          </a:prstGeom>
        </p:spPr>
      </p:pic>
      <p:pic>
        <p:nvPicPr>
          <p:cNvPr id="17" name="object 17"/>
          <p:cNvPicPr/>
          <p:nvPr/>
        </p:nvPicPr>
        <p:blipFill>
          <a:blip r:embed="rId3" cstate="print"/>
          <a:stretch>
            <a:fillRect/>
          </a:stretch>
        </p:blipFill>
        <p:spPr>
          <a:xfrm>
            <a:off x="5726057" y="1892965"/>
            <a:ext cx="71699" cy="75299"/>
          </a:xfrm>
          <a:prstGeom prst="rect">
            <a:avLst/>
          </a:prstGeom>
        </p:spPr>
      </p:pic>
      <p:pic>
        <p:nvPicPr>
          <p:cNvPr id="18" name="object 18"/>
          <p:cNvPicPr/>
          <p:nvPr/>
        </p:nvPicPr>
        <p:blipFill>
          <a:blip r:embed="rId3" cstate="print"/>
          <a:stretch>
            <a:fillRect/>
          </a:stretch>
        </p:blipFill>
        <p:spPr>
          <a:xfrm>
            <a:off x="5726057" y="3074040"/>
            <a:ext cx="71699" cy="75299"/>
          </a:xfrm>
          <a:prstGeom prst="rect">
            <a:avLst/>
          </a:prstGeom>
        </p:spPr>
      </p:pic>
      <p:pic>
        <p:nvPicPr>
          <p:cNvPr id="19" name="object 19"/>
          <p:cNvPicPr/>
          <p:nvPr/>
        </p:nvPicPr>
        <p:blipFill>
          <a:blip r:embed="rId3" cstate="print"/>
          <a:stretch>
            <a:fillRect/>
          </a:stretch>
        </p:blipFill>
        <p:spPr>
          <a:xfrm>
            <a:off x="5726044" y="4020590"/>
            <a:ext cx="71699" cy="75299"/>
          </a:xfrm>
          <a:prstGeom prst="rect">
            <a:avLst/>
          </a:prstGeom>
        </p:spPr>
      </p:pic>
      <p:pic>
        <p:nvPicPr>
          <p:cNvPr id="20" name="object 20"/>
          <p:cNvPicPr/>
          <p:nvPr/>
        </p:nvPicPr>
        <p:blipFill>
          <a:blip r:embed="rId5" cstate="print"/>
          <a:stretch>
            <a:fillRect/>
          </a:stretch>
        </p:blipFill>
        <p:spPr>
          <a:xfrm>
            <a:off x="8397232" y="4550624"/>
            <a:ext cx="746767" cy="377000"/>
          </a:xfrm>
          <a:prstGeom prst="rect">
            <a:avLst/>
          </a:prstGeom>
        </p:spPr>
      </p:pic>
      <p:pic>
        <p:nvPicPr>
          <p:cNvPr id="21" name="object 21"/>
          <p:cNvPicPr/>
          <p:nvPr/>
        </p:nvPicPr>
        <p:blipFill>
          <a:blip r:embed="rId6" cstate="print"/>
          <a:stretch>
            <a:fillRect/>
          </a:stretch>
        </p:blipFill>
        <p:spPr>
          <a:xfrm>
            <a:off x="946075" y="1262762"/>
            <a:ext cx="616124" cy="616124"/>
          </a:xfrm>
          <a:prstGeom prst="rect">
            <a:avLst/>
          </a:prstGeom>
        </p:spPr>
      </p:pic>
      <p:pic>
        <p:nvPicPr>
          <p:cNvPr id="22" name="object 22"/>
          <p:cNvPicPr/>
          <p:nvPr/>
        </p:nvPicPr>
        <p:blipFill>
          <a:blip r:embed="rId7" cstate="print"/>
          <a:stretch>
            <a:fillRect/>
          </a:stretch>
        </p:blipFill>
        <p:spPr>
          <a:xfrm>
            <a:off x="946075" y="2410150"/>
            <a:ext cx="616124" cy="616124"/>
          </a:xfrm>
          <a:prstGeom prst="rect">
            <a:avLst/>
          </a:prstGeom>
        </p:spPr>
      </p:pic>
      <p:pic>
        <p:nvPicPr>
          <p:cNvPr id="23" name="object 23"/>
          <p:cNvPicPr/>
          <p:nvPr/>
        </p:nvPicPr>
        <p:blipFill>
          <a:blip r:embed="rId8" cstate="print"/>
          <a:stretch>
            <a:fillRect/>
          </a:stretch>
        </p:blipFill>
        <p:spPr>
          <a:xfrm>
            <a:off x="991885" y="3673919"/>
            <a:ext cx="559862" cy="580947"/>
          </a:xfrm>
          <a:prstGeom prst="rect">
            <a:avLst/>
          </a:prstGeom>
        </p:spPr>
      </p:pic>
      <p:pic>
        <p:nvPicPr>
          <p:cNvPr id="24" name="object 24"/>
          <p:cNvPicPr/>
          <p:nvPr/>
        </p:nvPicPr>
        <p:blipFill>
          <a:blip r:embed="rId9" cstate="print"/>
          <a:stretch>
            <a:fillRect/>
          </a:stretch>
        </p:blipFill>
        <p:spPr>
          <a:xfrm>
            <a:off x="4743913" y="1248521"/>
            <a:ext cx="656676" cy="634315"/>
          </a:xfrm>
          <a:prstGeom prst="rect">
            <a:avLst/>
          </a:prstGeom>
        </p:spPr>
      </p:pic>
      <p:pic>
        <p:nvPicPr>
          <p:cNvPr id="25" name="object 25"/>
          <p:cNvPicPr/>
          <p:nvPr/>
        </p:nvPicPr>
        <p:blipFill>
          <a:blip r:embed="rId10" cstate="print"/>
          <a:stretch>
            <a:fillRect/>
          </a:stretch>
        </p:blipFill>
        <p:spPr>
          <a:xfrm>
            <a:off x="4731918" y="3652747"/>
            <a:ext cx="722458" cy="625486"/>
          </a:xfrm>
          <a:prstGeom prst="rect">
            <a:avLst/>
          </a:prstGeom>
        </p:spPr>
      </p:pic>
      <p:pic>
        <p:nvPicPr>
          <p:cNvPr id="26" name="object 26"/>
          <p:cNvPicPr/>
          <p:nvPr/>
        </p:nvPicPr>
        <p:blipFill>
          <a:blip r:embed="rId11" cstate="print"/>
          <a:stretch>
            <a:fillRect/>
          </a:stretch>
        </p:blipFill>
        <p:spPr>
          <a:xfrm>
            <a:off x="4763494" y="2523513"/>
            <a:ext cx="621497" cy="549198"/>
          </a:xfrm>
          <a:prstGeom prst="rect">
            <a:avLst/>
          </a:prstGeom>
        </p:spPr>
      </p:pic>
      <p:pic>
        <p:nvPicPr>
          <p:cNvPr id="27" name="object 27"/>
          <p:cNvPicPr/>
          <p:nvPr/>
        </p:nvPicPr>
        <p:blipFill>
          <a:blip r:embed="rId3" cstate="print"/>
          <a:stretch>
            <a:fillRect/>
          </a:stretch>
        </p:blipFill>
        <p:spPr>
          <a:xfrm>
            <a:off x="1827444" y="3797640"/>
            <a:ext cx="71699" cy="7529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884799" y="1866987"/>
            <a:ext cx="751205" cy="751205"/>
          </a:xfrm>
          <a:custGeom>
            <a:avLst/>
            <a:gdLst/>
            <a:ahLst/>
            <a:cxnLst/>
            <a:rect l="l" t="t" r="r" b="b"/>
            <a:pathLst>
              <a:path w="751205" h="751205">
                <a:moveTo>
                  <a:pt x="375599" y="751199"/>
                </a:moveTo>
                <a:lnTo>
                  <a:pt x="328485" y="748273"/>
                </a:lnTo>
                <a:lnTo>
                  <a:pt x="283117" y="739728"/>
                </a:lnTo>
                <a:lnTo>
                  <a:pt x="239847" y="725917"/>
                </a:lnTo>
                <a:lnTo>
                  <a:pt x="199028" y="707192"/>
                </a:lnTo>
                <a:lnTo>
                  <a:pt x="161011" y="683904"/>
                </a:lnTo>
                <a:lnTo>
                  <a:pt x="126149" y="656407"/>
                </a:lnTo>
                <a:lnTo>
                  <a:pt x="94792" y="625050"/>
                </a:lnTo>
                <a:lnTo>
                  <a:pt x="67294" y="590188"/>
                </a:lnTo>
                <a:lnTo>
                  <a:pt x="44007" y="552171"/>
                </a:lnTo>
                <a:lnTo>
                  <a:pt x="25282" y="511352"/>
                </a:lnTo>
                <a:lnTo>
                  <a:pt x="11471" y="468082"/>
                </a:lnTo>
                <a:lnTo>
                  <a:pt x="2926" y="422714"/>
                </a:lnTo>
                <a:lnTo>
                  <a:pt x="0" y="375599"/>
                </a:lnTo>
                <a:lnTo>
                  <a:pt x="2926" y="328485"/>
                </a:lnTo>
                <a:lnTo>
                  <a:pt x="11471" y="283117"/>
                </a:lnTo>
                <a:lnTo>
                  <a:pt x="25282" y="239847"/>
                </a:lnTo>
                <a:lnTo>
                  <a:pt x="44007" y="199028"/>
                </a:lnTo>
                <a:lnTo>
                  <a:pt x="67294" y="161011"/>
                </a:lnTo>
                <a:lnTo>
                  <a:pt x="94792" y="126149"/>
                </a:lnTo>
                <a:lnTo>
                  <a:pt x="126149" y="94792"/>
                </a:lnTo>
                <a:lnTo>
                  <a:pt x="161011" y="67295"/>
                </a:lnTo>
                <a:lnTo>
                  <a:pt x="199028" y="44007"/>
                </a:lnTo>
                <a:lnTo>
                  <a:pt x="239847" y="25282"/>
                </a:lnTo>
                <a:lnTo>
                  <a:pt x="283117" y="11471"/>
                </a:lnTo>
                <a:lnTo>
                  <a:pt x="328485" y="2926"/>
                </a:lnTo>
                <a:lnTo>
                  <a:pt x="375599" y="0"/>
                </a:lnTo>
                <a:lnTo>
                  <a:pt x="424970" y="3257"/>
                </a:lnTo>
                <a:lnTo>
                  <a:pt x="473076" y="12868"/>
                </a:lnTo>
                <a:lnTo>
                  <a:pt x="519335" y="28590"/>
                </a:lnTo>
                <a:lnTo>
                  <a:pt x="563163" y="50183"/>
                </a:lnTo>
                <a:lnTo>
                  <a:pt x="603975" y="77403"/>
                </a:lnTo>
                <a:lnTo>
                  <a:pt x="641189" y="110010"/>
                </a:lnTo>
                <a:lnTo>
                  <a:pt x="673796" y="147224"/>
                </a:lnTo>
                <a:lnTo>
                  <a:pt x="701016" y="188036"/>
                </a:lnTo>
                <a:lnTo>
                  <a:pt x="722609" y="231864"/>
                </a:lnTo>
                <a:lnTo>
                  <a:pt x="738331" y="278123"/>
                </a:lnTo>
                <a:lnTo>
                  <a:pt x="747942" y="326229"/>
                </a:lnTo>
                <a:lnTo>
                  <a:pt x="751199" y="375599"/>
                </a:lnTo>
                <a:lnTo>
                  <a:pt x="748273" y="422714"/>
                </a:lnTo>
                <a:lnTo>
                  <a:pt x="739728" y="468082"/>
                </a:lnTo>
                <a:lnTo>
                  <a:pt x="725917" y="511352"/>
                </a:lnTo>
                <a:lnTo>
                  <a:pt x="707192" y="552171"/>
                </a:lnTo>
                <a:lnTo>
                  <a:pt x="683905" y="590188"/>
                </a:lnTo>
                <a:lnTo>
                  <a:pt x="656407" y="625050"/>
                </a:lnTo>
                <a:lnTo>
                  <a:pt x="625050" y="656407"/>
                </a:lnTo>
                <a:lnTo>
                  <a:pt x="590188" y="683904"/>
                </a:lnTo>
                <a:lnTo>
                  <a:pt x="552171" y="707192"/>
                </a:lnTo>
                <a:lnTo>
                  <a:pt x="511352" y="725917"/>
                </a:lnTo>
                <a:lnTo>
                  <a:pt x="468082" y="739728"/>
                </a:lnTo>
                <a:lnTo>
                  <a:pt x="422714" y="748273"/>
                </a:lnTo>
                <a:lnTo>
                  <a:pt x="375599" y="751199"/>
                </a:lnTo>
                <a:close/>
              </a:path>
            </a:pathLst>
          </a:custGeom>
          <a:solidFill>
            <a:srgbClr val="FAD050"/>
          </a:solid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12700" rIns="0" bIns="0" rtlCol="0">
            <a:spAutoFit/>
          </a:bodyPr>
          <a:lstStyle/>
          <a:p>
            <a:pPr>
              <a:lnSpc>
                <a:spcPct val="100000"/>
              </a:lnSpc>
              <a:spcBef>
                <a:spcPts val="100"/>
              </a:spcBef>
            </a:pPr>
            <a:r>
              <a:rPr dirty="0">
                <a:solidFill>
                  <a:srgbClr val="0D0D0D"/>
                </a:solidFill>
              </a:rPr>
              <a:t>Research scope and </a:t>
            </a:r>
            <a:r>
              <a:rPr spc="-10" dirty="0">
                <a:solidFill>
                  <a:srgbClr val="0D0D0D"/>
                </a:solidFill>
              </a:rPr>
              <a:t>process</a:t>
            </a:r>
          </a:p>
        </p:txBody>
      </p:sp>
      <p:pic>
        <p:nvPicPr>
          <p:cNvPr id="4" name="object 4"/>
          <p:cNvPicPr/>
          <p:nvPr/>
        </p:nvPicPr>
        <p:blipFill>
          <a:blip r:embed="rId3" cstate="print"/>
          <a:stretch>
            <a:fillRect/>
          </a:stretch>
        </p:blipFill>
        <p:spPr>
          <a:xfrm>
            <a:off x="8397232" y="4550624"/>
            <a:ext cx="746767" cy="377000"/>
          </a:xfrm>
          <a:prstGeom prst="rect">
            <a:avLst/>
          </a:prstGeom>
        </p:spPr>
      </p:pic>
      <p:sp>
        <p:nvSpPr>
          <p:cNvPr id="5" name="object 5"/>
          <p:cNvSpPr txBox="1"/>
          <p:nvPr/>
        </p:nvSpPr>
        <p:spPr>
          <a:xfrm>
            <a:off x="237424" y="4854985"/>
            <a:ext cx="65405" cy="101600"/>
          </a:xfrm>
          <a:prstGeom prst="rect">
            <a:avLst/>
          </a:prstGeom>
        </p:spPr>
        <p:txBody>
          <a:bodyPr vert="horz" wrap="square" lIns="0" tIns="12700" rIns="0" bIns="0" rtlCol="0">
            <a:spAutoFit/>
          </a:bodyPr>
          <a:lstStyle/>
          <a:p>
            <a:pPr marL="12700">
              <a:lnSpc>
                <a:spcPct val="100000"/>
              </a:lnSpc>
              <a:spcBef>
                <a:spcPts val="100"/>
              </a:spcBef>
            </a:pPr>
            <a:r>
              <a:rPr sz="500" spc="-50" dirty="0">
                <a:solidFill>
                  <a:srgbClr val="666666"/>
                </a:solidFill>
                <a:latin typeface="Inter"/>
                <a:cs typeface="Inter"/>
              </a:rPr>
              <a:t>6</a:t>
            </a:r>
            <a:endParaRPr sz="500">
              <a:latin typeface="Inter"/>
              <a:cs typeface="Inter"/>
            </a:endParaRPr>
          </a:p>
        </p:txBody>
      </p:sp>
      <p:sp>
        <p:nvSpPr>
          <p:cNvPr id="6" name="object 6"/>
          <p:cNvSpPr txBox="1"/>
          <p:nvPr/>
        </p:nvSpPr>
        <p:spPr>
          <a:xfrm>
            <a:off x="818800" y="1484883"/>
            <a:ext cx="1725930" cy="223520"/>
          </a:xfrm>
          <a:prstGeom prst="rect">
            <a:avLst/>
          </a:prstGeom>
        </p:spPr>
        <p:txBody>
          <a:bodyPr vert="horz" wrap="square" lIns="0" tIns="12700" rIns="0" bIns="0" rtlCol="0">
            <a:spAutoFit/>
          </a:bodyPr>
          <a:lstStyle/>
          <a:p>
            <a:pPr marL="12700">
              <a:lnSpc>
                <a:spcPct val="100000"/>
              </a:lnSpc>
              <a:spcBef>
                <a:spcPts val="100"/>
              </a:spcBef>
            </a:pPr>
            <a:r>
              <a:rPr sz="1300" b="1" dirty="0">
                <a:solidFill>
                  <a:srgbClr val="E3120B"/>
                </a:solidFill>
                <a:latin typeface="Archivo Narrow"/>
                <a:cs typeface="Archivo Narrow"/>
              </a:rPr>
              <a:t>Employee survey </a:t>
            </a:r>
            <a:r>
              <a:rPr sz="1300" b="1" spc="-10" dirty="0">
                <a:solidFill>
                  <a:srgbClr val="E3120B"/>
                </a:solidFill>
                <a:latin typeface="Archivo Narrow"/>
                <a:cs typeface="Archivo Narrow"/>
              </a:rPr>
              <a:t>program</a:t>
            </a:r>
            <a:endParaRPr sz="1300">
              <a:latin typeface="Archivo Narrow"/>
              <a:cs typeface="Archivo Narrow"/>
            </a:endParaRPr>
          </a:p>
        </p:txBody>
      </p:sp>
      <p:sp>
        <p:nvSpPr>
          <p:cNvPr id="7" name="object 7"/>
          <p:cNvSpPr txBox="1"/>
          <p:nvPr/>
        </p:nvSpPr>
        <p:spPr>
          <a:xfrm>
            <a:off x="4866925" y="3095933"/>
            <a:ext cx="1478280" cy="223520"/>
          </a:xfrm>
          <a:prstGeom prst="rect">
            <a:avLst/>
          </a:prstGeom>
        </p:spPr>
        <p:txBody>
          <a:bodyPr vert="horz" wrap="square" lIns="0" tIns="12700" rIns="0" bIns="0" rtlCol="0">
            <a:spAutoFit/>
          </a:bodyPr>
          <a:lstStyle/>
          <a:p>
            <a:pPr marL="12700">
              <a:lnSpc>
                <a:spcPct val="100000"/>
              </a:lnSpc>
              <a:spcBef>
                <a:spcPts val="100"/>
              </a:spcBef>
            </a:pPr>
            <a:r>
              <a:rPr sz="1300" b="1" dirty="0">
                <a:solidFill>
                  <a:srgbClr val="E3120B"/>
                </a:solidFill>
                <a:latin typeface="Archivo Narrow"/>
                <a:cs typeface="Archivo Narrow"/>
              </a:rPr>
              <a:t>Impacts at</a:t>
            </a:r>
            <a:r>
              <a:rPr sz="1300" b="1" spc="5" dirty="0">
                <a:solidFill>
                  <a:srgbClr val="E3120B"/>
                </a:solidFill>
                <a:latin typeface="Archivo Narrow"/>
                <a:cs typeface="Archivo Narrow"/>
              </a:rPr>
              <a:t> </a:t>
            </a:r>
            <a:r>
              <a:rPr sz="1300" b="1" dirty="0">
                <a:solidFill>
                  <a:srgbClr val="E3120B"/>
                </a:solidFill>
                <a:latin typeface="Archivo Narrow"/>
                <a:cs typeface="Archivo Narrow"/>
              </a:rPr>
              <a:t>three </a:t>
            </a:r>
            <a:r>
              <a:rPr sz="1300" b="1" spc="-10" dirty="0">
                <a:solidFill>
                  <a:srgbClr val="E3120B"/>
                </a:solidFill>
                <a:latin typeface="Archivo Narrow"/>
                <a:cs typeface="Archivo Narrow"/>
              </a:rPr>
              <a:t>levels</a:t>
            </a:r>
            <a:endParaRPr sz="1300">
              <a:latin typeface="Archivo Narrow"/>
              <a:cs typeface="Archivo Narrow"/>
            </a:endParaRPr>
          </a:p>
        </p:txBody>
      </p:sp>
      <p:sp>
        <p:nvSpPr>
          <p:cNvPr id="8" name="object 8"/>
          <p:cNvSpPr txBox="1"/>
          <p:nvPr/>
        </p:nvSpPr>
        <p:spPr>
          <a:xfrm>
            <a:off x="4936750" y="1529525"/>
            <a:ext cx="2641600" cy="870585"/>
          </a:xfrm>
          <a:prstGeom prst="rect">
            <a:avLst/>
          </a:prstGeom>
        </p:spPr>
        <p:txBody>
          <a:bodyPr vert="horz" wrap="square" lIns="0" tIns="12700" rIns="0" bIns="0" rtlCol="0">
            <a:spAutoFit/>
          </a:bodyPr>
          <a:lstStyle/>
          <a:p>
            <a:pPr marL="12700">
              <a:lnSpc>
                <a:spcPct val="100000"/>
              </a:lnSpc>
              <a:spcBef>
                <a:spcPts val="100"/>
              </a:spcBef>
            </a:pPr>
            <a:r>
              <a:rPr sz="1300" b="1" dirty="0">
                <a:solidFill>
                  <a:srgbClr val="E3120B"/>
                </a:solidFill>
                <a:latin typeface="Archivo Narrow"/>
                <a:cs typeface="Archivo Narrow"/>
              </a:rPr>
              <a:t>Expert </a:t>
            </a:r>
            <a:r>
              <a:rPr sz="1300" b="1" spc="-10" dirty="0">
                <a:solidFill>
                  <a:srgbClr val="E3120B"/>
                </a:solidFill>
                <a:latin typeface="Archivo Narrow"/>
                <a:cs typeface="Archivo Narrow"/>
              </a:rPr>
              <a:t>perspectives</a:t>
            </a:r>
            <a:endParaRPr sz="1300">
              <a:latin typeface="Archivo Narrow"/>
              <a:cs typeface="Archivo Narrow"/>
            </a:endParaRPr>
          </a:p>
          <a:p>
            <a:pPr marL="857885" marR="5080">
              <a:lnSpc>
                <a:spcPct val="114999"/>
              </a:lnSpc>
              <a:spcBef>
                <a:spcPts val="1365"/>
              </a:spcBef>
            </a:pPr>
            <a:r>
              <a:rPr sz="900" b="0" spc="-10" dirty="0">
                <a:latin typeface="Inter Medium"/>
                <a:cs typeface="Inter Medium"/>
              </a:rPr>
              <a:t>In-</a:t>
            </a:r>
            <a:r>
              <a:rPr sz="900" b="0" dirty="0">
                <a:latin typeface="Inter Medium"/>
                <a:cs typeface="Inter Medium"/>
              </a:rPr>
              <a:t>depth</a:t>
            </a:r>
            <a:r>
              <a:rPr sz="900" b="0" spc="-10" dirty="0">
                <a:latin typeface="Inter Medium"/>
                <a:cs typeface="Inter Medium"/>
              </a:rPr>
              <a:t> consultations</a:t>
            </a:r>
            <a:r>
              <a:rPr sz="900" b="0" spc="-5" dirty="0">
                <a:latin typeface="Inter Medium"/>
                <a:cs typeface="Inter Medium"/>
              </a:rPr>
              <a:t> </a:t>
            </a:r>
            <a:r>
              <a:rPr sz="900" b="0" spc="-20" dirty="0">
                <a:latin typeface="Inter Medium"/>
                <a:cs typeface="Inter Medium"/>
              </a:rPr>
              <a:t>with </a:t>
            </a:r>
            <a:r>
              <a:rPr sz="900" b="0" spc="-10" dirty="0">
                <a:latin typeface="Inter Medium"/>
                <a:cs typeface="Inter Medium"/>
              </a:rPr>
              <a:t>business </a:t>
            </a:r>
            <a:r>
              <a:rPr sz="900" b="0" dirty="0">
                <a:latin typeface="Inter Medium"/>
                <a:cs typeface="Inter Medium"/>
              </a:rPr>
              <a:t>leaders,</a:t>
            </a:r>
            <a:r>
              <a:rPr sz="900" b="0" spc="-20" dirty="0">
                <a:latin typeface="Inter Medium"/>
                <a:cs typeface="Inter Medium"/>
              </a:rPr>
              <a:t> </a:t>
            </a:r>
            <a:r>
              <a:rPr sz="900" b="0" spc="-10" dirty="0">
                <a:latin typeface="Inter Medium"/>
                <a:cs typeface="Inter Medium"/>
              </a:rPr>
              <a:t>benefits providers, </a:t>
            </a:r>
            <a:r>
              <a:rPr sz="900" b="0" dirty="0">
                <a:latin typeface="Inter Medium"/>
                <a:cs typeface="Inter Medium"/>
              </a:rPr>
              <a:t>unions,</a:t>
            </a:r>
            <a:r>
              <a:rPr sz="900" b="0" spc="-10" dirty="0">
                <a:latin typeface="Inter Medium"/>
                <a:cs typeface="Inter Medium"/>
              </a:rPr>
              <a:t> consultancies</a:t>
            </a:r>
            <a:endParaRPr sz="900">
              <a:latin typeface="Inter Medium"/>
              <a:cs typeface="Inter Medium"/>
            </a:endParaRPr>
          </a:p>
        </p:txBody>
      </p:sp>
      <p:sp>
        <p:nvSpPr>
          <p:cNvPr id="9" name="object 9"/>
          <p:cNvSpPr txBox="1"/>
          <p:nvPr/>
        </p:nvSpPr>
        <p:spPr>
          <a:xfrm>
            <a:off x="1834700" y="2042066"/>
            <a:ext cx="2159000" cy="331373"/>
          </a:xfrm>
          <a:prstGeom prst="rect">
            <a:avLst/>
          </a:prstGeom>
        </p:spPr>
        <p:txBody>
          <a:bodyPr vert="horz" wrap="square" lIns="0" tIns="12700" rIns="0" bIns="0" rtlCol="0">
            <a:spAutoFit/>
          </a:bodyPr>
          <a:lstStyle/>
          <a:p>
            <a:pPr marL="12700" marR="5080">
              <a:lnSpc>
                <a:spcPct val="114999"/>
              </a:lnSpc>
              <a:spcBef>
                <a:spcPts val="100"/>
              </a:spcBef>
            </a:pPr>
            <a:r>
              <a:rPr sz="900" b="0" spc="-10" dirty="0">
                <a:latin typeface="Inter Medium"/>
                <a:cs typeface="Inter Medium"/>
              </a:rPr>
              <a:t>full-</a:t>
            </a:r>
            <a:r>
              <a:rPr sz="900" b="0" dirty="0">
                <a:latin typeface="Inter Medium"/>
                <a:cs typeface="Inter Medium"/>
              </a:rPr>
              <a:t>time</a:t>
            </a:r>
            <a:r>
              <a:rPr sz="900" b="0" spc="-40" dirty="0">
                <a:latin typeface="Inter Medium"/>
                <a:cs typeface="Inter Medium"/>
              </a:rPr>
              <a:t> </a:t>
            </a:r>
            <a:r>
              <a:rPr sz="900" b="0" dirty="0">
                <a:latin typeface="Inter Medium"/>
                <a:cs typeface="Inter Medium"/>
              </a:rPr>
              <a:t>workers</a:t>
            </a:r>
            <a:r>
              <a:rPr sz="900" b="0" spc="-35" dirty="0">
                <a:latin typeface="Inter Medium"/>
                <a:cs typeface="Inter Medium"/>
              </a:rPr>
              <a:t> </a:t>
            </a:r>
            <a:r>
              <a:rPr sz="900" b="0" dirty="0">
                <a:latin typeface="Inter Medium"/>
                <a:cs typeface="Inter Medium"/>
              </a:rPr>
              <a:t>at</a:t>
            </a:r>
            <a:r>
              <a:rPr sz="900" b="0" spc="-35" dirty="0">
                <a:latin typeface="Inter Medium"/>
                <a:cs typeface="Inter Medium"/>
              </a:rPr>
              <a:t> </a:t>
            </a:r>
            <a:r>
              <a:rPr sz="900" b="0" dirty="0">
                <a:latin typeface="Inter Medium"/>
                <a:cs typeface="Inter Medium"/>
              </a:rPr>
              <a:t>mid-</a:t>
            </a:r>
            <a:r>
              <a:rPr sz="900" b="0" spc="-35" dirty="0">
                <a:latin typeface="Inter Medium"/>
                <a:cs typeface="Inter Medium"/>
              </a:rPr>
              <a:t> </a:t>
            </a:r>
            <a:r>
              <a:rPr sz="900" b="0" dirty="0">
                <a:latin typeface="Inter Medium"/>
                <a:cs typeface="Inter Medium"/>
              </a:rPr>
              <a:t>to</a:t>
            </a:r>
            <a:r>
              <a:rPr sz="900" b="0" spc="-40" dirty="0">
                <a:latin typeface="Inter Medium"/>
                <a:cs typeface="Inter Medium"/>
              </a:rPr>
              <a:t> </a:t>
            </a:r>
            <a:r>
              <a:rPr sz="900" b="0" spc="-10" dirty="0">
                <a:latin typeface="Inter Medium"/>
                <a:cs typeface="Inter Medium"/>
              </a:rPr>
              <a:t>large-</a:t>
            </a:r>
            <a:r>
              <a:rPr sz="900" b="0" spc="-20" dirty="0">
                <a:latin typeface="Inter Medium"/>
                <a:cs typeface="Inter Medium"/>
              </a:rPr>
              <a:t>sized </a:t>
            </a:r>
            <a:r>
              <a:rPr sz="900" b="0" dirty="0">
                <a:latin typeface="Inter Medium"/>
                <a:cs typeface="Inter Medium"/>
              </a:rPr>
              <a:t>companies</a:t>
            </a:r>
            <a:r>
              <a:rPr sz="900" b="0" spc="-5" dirty="0">
                <a:latin typeface="Inter Medium"/>
                <a:cs typeface="Inter Medium"/>
              </a:rPr>
              <a:t> </a:t>
            </a:r>
            <a:r>
              <a:rPr sz="900" b="0" dirty="0">
                <a:latin typeface="Inter Medium"/>
                <a:cs typeface="Inter Medium"/>
              </a:rPr>
              <a:t>in</a:t>
            </a:r>
            <a:r>
              <a:rPr sz="900" b="0" spc="-5" dirty="0">
                <a:latin typeface="Inter Medium"/>
                <a:cs typeface="Inter Medium"/>
              </a:rPr>
              <a:t> </a:t>
            </a:r>
            <a:r>
              <a:rPr sz="900" b="0" dirty="0">
                <a:latin typeface="Inter Medium"/>
                <a:cs typeface="Inter Medium"/>
              </a:rPr>
              <a:t>US </a:t>
            </a:r>
            <a:r>
              <a:rPr lang="en-US" sz="900" dirty="0">
                <a:latin typeface="Inter Medium"/>
                <a:cs typeface="Inter Medium"/>
              </a:rPr>
              <a:t>(</a:t>
            </a:r>
            <a:r>
              <a:rPr sz="900" b="0" dirty="0">
                <a:latin typeface="Inter Medium"/>
                <a:cs typeface="Inter Medium"/>
              </a:rPr>
              <a:t>1</a:t>
            </a:r>
            <a:r>
              <a:rPr lang="en-US" sz="900" b="0" dirty="0">
                <a:latin typeface="Inter Medium"/>
                <a:cs typeface="Inter Medium"/>
              </a:rPr>
              <a:t>000</a:t>
            </a:r>
            <a:r>
              <a:rPr sz="900" b="0" dirty="0">
                <a:latin typeface="Inter Medium"/>
                <a:cs typeface="Inter Medium"/>
              </a:rPr>
              <a:t>+ employees</a:t>
            </a:r>
            <a:r>
              <a:rPr sz="900" b="0" spc="-10" dirty="0">
                <a:latin typeface="Inter Medium"/>
                <a:cs typeface="Inter Medium"/>
              </a:rPr>
              <a:t>)</a:t>
            </a:r>
            <a:endParaRPr sz="900" dirty="0">
              <a:latin typeface="Inter Medium"/>
              <a:cs typeface="Inter Medium"/>
            </a:endParaRPr>
          </a:p>
        </p:txBody>
      </p:sp>
      <p:sp>
        <p:nvSpPr>
          <p:cNvPr id="10" name="object 10"/>
          <p:cNvSpPr txBox="1"/>
          <p:nvPr/>
        </p:nvSpPr>
        <p:spPr>
          <a:xfrm>
            <a:off x="5607650" y="3622240"/>
            <a:ext cx="621665" cy="162560"/>
          </a:xfrm>
          <a:prstGeom prst="rect">
            <a:avLst/>
          </a:prstGeom>
        </p:spPr>
        <p:txBody>
          <a:bodyPr vert="horz" wrap="square" lIns="0" tIns="12700" rIns="0" bIns="0" rtlCol="0">
            <a:spAutoFit/>
          </a:bodyPr>
          <a:lstStyle/>
          <a:p>
            <a:pPr marL="12700">
              <a:lnSpc>
                <a:spcPct val="100000"/>
              </a:lnSpc>
              <a:spcBef>
                <a:spcPts val="100"/>
              </a:spcBef>
            </a:pPr>
            <a:r>
              <a:rPr sz="900" b="0" spc="-10" dirty="0">
                <a:latin typeface="Inter Medium"/>
                <a:cs typeface="Inter Medium"/>
              </a:rPr>
              <a:t>Employees</a:t>
            </a:r>
            <a:endParaRPr sz="900">
              <a:latin typeface="Inter Medium"/>
              <a:cs typeface="Inter Medium"/>
            </a:endParaRPr>
          </a:p>
        </p:txBody>
      </p:sp>
      <p:sp>
        <p:nvSpPr>
          <p:cNvPr id="11" name="object 11"/>
          <p:cNvSpPr txBox="1"/>
          <p:nvPr/>
        </p:nvSpPr>
        <p:spPr>
          <a:xfrm>
            <a:off x="7256550" y="3622252"/>
            <a:ext cx="598805" cy="162560"/>
          </a:xfrm>
          <a:prstGeom prst="rect">
            <a:avLst/>
          </a:prstGeom>
        </p:spPr>
        <p:txBody>
          <a:bodyPr vert="horz" wrap="square" lIns="0" tIns="12700" rIns="0" bIns="0" rtlCol="0">
            <a:spAutoFit/>
          </a:bodyPr>
          <a:lstStyle/>
          <a:p>
            <a:pPr marL="12700">
              <a:lnSpc>
                <a:spcPct val="100000"/>
              </a:lnSpc>
              <a:spcBef>
                <a:spcPts val="100"/>
              </a:spcBef>
            </a:pPr>
            <a:r>
              <a:rPr sz="900" b="0" spc="-10" dirty="0">
                <a:latin typeface="Inter Medium"/>
                <a:cs typeface="Inter Medium"/>
              </a:rPr>
              <a:t>Employers</a:t>
            </a:r>
            <a:endParaRPr sz="900">
              <a:latin typeface="Inter Medium"/>
              <a:cs typeface="Inter Medium"/>
            </a:endParaRPr>
          </a:p>
        </p:txBody>
      </p:sp>
      <p:sp>
        <p:nvSpPr>
          <p:cNvPr id="12" name="object 12"/>
          <p:cNvSpPr txBox="1"/>
          <p:nvPr/>
        </p:nvSpPr>
        <p:spPr>
          <a:xfrm>
            <a:off x="5868724" y="4242377"/>
            <a:ext cx="1542415" cy="162560"/>
          </a:xfrm>
          <a:prstGeom prst="rect">
            <a:avLst/>
          </a:prstGeom>
        </p:spPr>
        <p:txBody>
          <a:bodyPr vert="horz" wrap="square" lIns="0" tIns="12700" rIns="0" bIns="0" rtlCol="0">
            <a:spAutoFit/>
          </a:bodyPr>
          <a:lstStyle/>
          <a:p>
            <a:pPr marL="12700">
              <a:lnSpc>
                <a:spcPct val="100000"/>
              </a:lnSpc>
              <a:spcBef>
                <a:spcPts val="100"/>
              </a:spcBef>
            </a:pPr>
            <a:r>
              <a:rPr sz="900" b="0" spc="-10" dirty="0">
                <a:latin typeface="Inter Medium"/>
                <a:cs typeface="Inter Medium"/>
              </a:rPr>
              <a:t>Industries </a:t>
            </a:r>
            <a:r>
              <a:rPr sz="900" b="0" dirty="0">
                <a:latin typeface="Inter Medium"/>
                <a:cs typeface="Inter Medium"/>
              </a:rPr>
              <a:t>and</a:t>
            </a:r>
            <a:r>
              <a:rPr sz="900" b="0" spc="-10" dirty="0">
                <a:latin typeface="Inter Medium"/>
                <a:cs typeface="Inter Medium"/>
              </a:rPr>
              <a:t> </a:t>
            </a:r>
            <a:r>
              <a:rPr sz="900" b="0" dirty="0">
                <a:latin typeface="Inter Medium"/>
                <a:cs typeface="Inter Medium"/>
              </a:rPr>
              <a:t>the</a:t>
            </a:r>
            <a:r>
              <a:rPr sz="900" b="0" spc="-10" dirty="0">
                <a:latin typeface="Inter Medium"/>
                <a:cs typeface="Inter Medium"/>
              </a:rPr>
              <a:t> economy</a:t>
            </a:r>
            <a:endParaRPr sz="900">
              <a:latin typeface="Inter Medium"/>
              <a:cs typeface="Inter Medium"/>
            </a:endParaRPr>
          </a:p>
        </p:txBody>
      </p:sp>
      <p:sp>
        <p:nvSpPr>
          <p:cNvPr id="13" name="object 13"/>
          <p:cNvSpPr txBox="1"/>
          <p:nvPr/>
        </p:nvSpPr>
        <p:spPr>
          <a:xfrm>
            <a:off x="1026289" y="2096976"/>
            <a:ext cx="468630" cy="284480"/>
          </a:xfrm>
          <a:prstGeom prst="rect">
            <a:avLst/>
          </a:prstGeom>
        </p:spPr>
        <p:txBody>
          <a:bodyPr vert="horz" wrap="square" lIns="0" tIns="12700" rIns="0" bIns="0" rtlCol="0">
            <a:spAutoFit/>
          </a:bodyPr>
          <a:lstStyle/>
          <a:p>
            <a:pPr marL="12700">
              <a:lnSpc>
                <a:spcPct val="100000"/>
              </a:lnSpc>
              <a:spcBef>
                <a:spcPts val="100"/>
              </a:spcBef>
            </a:pPr>
            <a:r>
              <a:rPr sz="1700" b="1" spc="-10" dirty="0">
                <a:solidFill>
                  <a:srgbClr val="2B739E"/>
                </a:solidFill>
                <a:latin typeface="Archivo Narrow"/>
                <a:cs typeface="Archivo Narrow"/>
              </a:rPr>
              <a:t>1,500</a:t>
            </a:r>
            <a:endParaRPr sz="1700">
              <a:latin typeface="Archivo Narrow"/>
              <a:cs typeface="Archivo Narrow"/>
            </a:endParaRPr>
          </a:p>
        </p:txBody>
      </p:sp>
      <p:pic>
        <p:nvPicPr>
          <p:cNvPr id="14" name="object 14"/>
          <p:cNvPicPr/>
          <p:nvPr/>
        </p:nvPicPr>
        <p:blipFill>
          <a:blip r:embed="rId4" cstate="print"/>
          <a:stretch>
            <a:fillRect/>
          </a:stretch>
        </p:blipFill>
        <p:spPr>
          <a:xfrm>
            <a:off x="5469210" y="4136612"/>
            <a:ext cx="326498" cy="366505"/>
          </a:xfrm>
          <a:prstGeom prst="rect">
            <a:avLst/>
          </a:prstGeom>
        </p:spPr>
      </p:pic>
      <p:pic>
        <p:nvPicPr>
          <p:cNvPr id="15" name="object 15"/>
          <p:cNvPicPr/>
          <p:nvPr/>
        </p:nvPicPr>
        <p:blipFill>
          <a:blip r:embed="rId5" cstate="print"/>
          <a:stretch>
            <a:fillRect/>
          </a:stretch>
        </p:blipFill>
        <p:spPr>
          <a:xfrm>
            <a:off x="4935789" y="3511237"/>
            <a:ext cx="537754" cy="366505"/>
          </a:xfrm>
          <a:prstGeom prst="rect">
            <a:avLst/>
          </a:prstGeom>
        </p:spPr>
      </p:pic>
      <p:grpSp>
        <p:nvGrpSpPr>
          <p:cNvPr id="16" name="object 16"/>
          <p:cNvGrpSpPr/>
          <p:nvPr/>
        </p:nvGrpSpPr>
        <p:grpSpPr>
          <a:xfrm>
            <a:off x="6639610" y="3519312"/>
            <a:ext cx="483234" cy="361315"/>
            <a:chOff x="6639610" y="3519312"/>
            <a:chExt cx="483234" cy="361315"/>
          </a:xfrm>
        </p:grpSpPr>
        <p:pic>
          <p:nvPicPr>
            <p:cNvPr id="17" name="object 17"/>
            <p:cNvPicPr/>
            <p:nvPr/>
          </p:nvPicPr>
          <p:blipFill>
            <a:blip r:embed="rId6" cstate="print"/>
            <a:stretch>
              <a:fillRect/>
            </a:stretch>
          </p:blipFill>
          <p:spPr>
            <a:xfrm>
              <a:off x="6639610" y="3524342"/>
              <a:ext cx="136842" cy="350829"/>
            </a:xfrm>
            <a:prstGeom prst="rect">
              <a:avLst/>
            </a:prstGeom>
          </p:spPr>
        </p:pic>
        <p:pic>
          <p:nvPicPr>
            <p:cNvPr id="18" name="object 18"/>
            <p:cNvPicPr/>
            <p:nvPr/>
          </p:nvPicPr>
          <p:blipFill>
            <a:blip r:embed="rId6" cstate="print"/>
            <a:stretch>
              <a:fillRect/>
            </a:stretch>
          </p:blipFill>
          <p:spPr>
            <a:xfrm>
              <a:off x="6809229" y="3519312"/>
              <a:ext cx="140760" cy="360874"/>
            </a:xfrm>
            <a:prstGeom prst="rect">
              <a:avLst/>
            </a:prstGeom>
          </p:spPr>
        </p:pic>
        <p:pic>
          <p:nvPicPr>
            <p:cNvPr id="19" name="object 19"/>
            <p:cNvPicPr/>
            <p:nvPr/>
          </p:nvPicPr>
          <p:blipFill>
            <a:blip r:embed="rId6" cstate="print"/>
            <a:stretch>
              <a:fillRect/>
            </a:stretch>
          </p:blipFill>
          <p:spPr>
            <a:xfrm>
              <a:off x="6981676" y="3519312"/>
              <a:ext cx="140760" cy="360874"/>
            </a:xfrm>
            <a:prstGeom prst="rect">
              <a:avLst/>
            </a:prstGeom>
          </p:spPr>
        </p:pic>
      </p:grpSp>
      <p:sp>
        <p:nvSpPr>
          <p:cNvPr id="20" name="object 20"/>
          <p:cNvSpPr txBox="1"/>
          <p:nvPr/>
        </p:nvSpPr>
        <p:spPr>
          <a:xfrm>
            <a:off x="872100" y="3095933"/>
            <a:ext cx="3408679" cy="1059264"/>
          </a:xfrm>
          <a:prstGeom prst="rect">
            <a:avLst/>
          </a:prstGeom>
        </p:spPr>
        <p:txBody>
          <a:bodyPr vert="horz" wrap="square" lIns="0" tIns="12700" rIns="0" bIns="0" rtlCol="0">
            <a:spAutoFit/>
          </a:bodyPr>
          <a:lstStyle/>
          <a:p>
            <a:pPr marL="12700">
              <a:lnSpc>
                <a:spcPct val="100000"/>
              </a:lnSpc>
              <a:spcBef>
                <a:spcPts val="100"/>
              </a:spcBef>
            </a:pPr>
            <a:r>
              <a:rPr sz="1300" b="1" dirty="0">
                <a:solidFill>
                  <a:srgbClr val="E3120B"/>
                </a:solidFill>
                <a:latin typeface="Archivo Narrow"/>
                <a:cs typeface="Archivo Narrow"/>
              </a:rPr>
              <a:t>US</a:t>
            </a:r>
            <a:r>
              <a:rPr sz="1300" b="1" spc="-5" dirty="0">
                <a:solidFill>
                  <a:srgbClr val="E3120B"/>
                </a:solidFill>
                <a:latin typeface="Archivo Narrow"/>
                <a:cs typeface="Archivo Narrow"/>
              </a:rPr>
              <a:t> </a:t>
            </a:r>
            <a:r>
              <a:rPr sz="1300" b="1" dirty="0">
                <a:solidFill>
                  <a:srgbClr val="E3120B"/>
                </a:solidFill>
                <a:latin typeface="Archivo Narrow"/>
                <a:cs typeface="Archivo Narrow"/>
              </a:rPr>
              <a:t>industry analysis</a:t>
            </a:r>
            <a:r>
              <a:rPr sz="1300" b="1" spc="-5" dirty="0">
                <a:solidFill>
                  <a:srgbClr val="E3120B"/>
                </a:solidFill>
                <a:latin typeface="Archivo Narrow"/>
                <a:cs typeface="Archivo Narrow"/>
              </a:rPr>
              <a:t> </a:t>
            </a:r>
            <a:r>
              <a:rPr sz="1300" b="1" dirty="0">
                <a:solidFill>
                  <a:srgbClr val="E3120B"/>
                </a:solidFill>
                <a:latin typeface="Archivo Narrow"/>
                <a:cs typeface="Archivo Narrow"/>
              </a:rPr>
              <a:t>- starting</a:t>
            </a:r>
            <a:r>
              <a:rPr sz="1300" b="1" spc="-5" dirty="0">
                <a:solidFill>
                  <a:srgbClr val="E3120B"/>
                </a:solidFill>
                <a:latin typeface="Archivo Narrow"/>
                <a:cs typeface="Archivo Narrow"/>
              </a:rPr>
              <a:t> </a:t>
            </a:r>
            <a:r>
              <a:rPr sz="1300" b="1" spc="-10" dirty="0">
                <a:solidFill>
                  <a:srgbClr val="E3120B"/>
                </a:solidFill>
                <a:latin typeface="Archivo Narrow"/>
                <a:cs typeface="Archivo Narrow"/>
              </a:rPr>
              <a:t>point</a:t>
            </a:r>
            <a:endParaRPr sz="1300" dirty="0">
              <a:latin typeface="Archivo Narrow"/>
              <a:cs typeface="Archivo Narrow"/>
            </a:endParaRPr>
          </a:p>
          <a:p>
            <a:pPr marL="1610360" marR="411480">
              <a:lnSpc>
                <a:spcPct val="200000"/>
              </a:lnSpc>
              <a:spcBef>
                <a:spcPts val="580"/>
              </a:spcBef>
            </a:pPr>
            <a:r>
              <a:rPr sz="900" b="0" spc="-10" dirty="0">
                <a:latin typeface="Inter Medium"/>
                <a:cs typeface="Inter Medium"/>
              </a:rPr>
              <a:t>Corporate</a:t>
            </a:r>
            <a:r>
              <a:rPr sz="900" b="0" spc="25" dirty="0">
                <a:latin typeface="Inter Medium"/>
                <a:cs typeface="Inter Medium"/>
              </a:rPr>
              <a:t> </a:t>
            </a:r>
            <a:r>
              <a:rPr sz="900" b="0" spc="-10" dirty="0">
                <a:latin typeface="Inter Medium"/>
                <a:cs typeface="Inter Medium"/>
              </a:rPr>
              <a:t>manufacturing </a:t>
            </a:r>
            <a:r>
              <a:rPr sz="900" b="0" dirty="0">
                <a:latin typeface="Inter Medium"/>
                <a:cs typeface="Inter Medium"/>
              </a:rPr>
              <a:t>Energy</a:t>
            </a:r>
            <a:r>
              <a:rPr sz="900" b="0" spc="-30" dirty="0">
                <a:latin typeface="Inter Medium"/>
                <a:cs typeface="Inter Medium"/>
              </a:rPr>
              <a:t> </a:t>
            </a:r>
            <a:r>
              <a:rPr sz="900" b="0" dirty="0">
                <a:latin typeface="Inter Medium"/>
                <a:cs typeface="Inter Medium"/>
              </a:rPr>
              <a:t>and</a:t>
            </a:r>
            <a:r>
              <a:rPr sz="900" b="0" spc="-30" dirty="0">
                <a:latin typeface="Inter Medium"/>
                <a:cs typeface="Inter Medium"/>
              </a:rPr>
              <a:t> </a:t>
            </a:r>
            <a:r>
              <a:rPr sz="900" b="0" spc="-10" dirty="0">
                <a:latin typeface="Inter Medium"/>
                <a:cs typeface="Inter Medium"/>
              </a:rPr>
              <a:t>utilities</a:t>
            </a:r>
            <a:endParaRPr sz="900" dirty="0">
              <a:latin typeface="Inter Medium"/>
              <a:cs typeface="Inter Medium"/>
            </a:endParaRPr>
          </a:p>
          <a:p>
            <a:pPr marL="1610360">
              <a:lnSpc>
                <a:spcPct val="100000"/>
              </a:lnSpc>
              <a:spcBef>
                <a:spcPts val="580"/>
              </a:spcBef>
            </a:pPr>
            <a:r>
              <a:rPr sz="900" b="0" dirty="0">
                <a:latin typeface="Inter Medium"/>
                <a:cs typeface="Inter Medium"/>
              </a:rPr>
              <a:t>Sports,</a:t>
            </a:r>
            <a:r>
              <a:rPr sz="900" b="0" spc="-50" dirty="0">
                <a:latin typeface="Inter Medium"/>
                <a:cs typeface="Inter Medium"/>
              </a:rPr>
              <a:t> </a:t>
            </a:r>
            <a:r>
              <a:rPr sz="900" b="0" dirty="0">
                <a:latin typeface="Inter Medium"/>
                <a:cs typeface="Inter Medium"/>
              </a:rPr>
              <a:t>media</a:t>
            </a:r>
            <a:r>
              <a:rPr sz="900" b="0" spc="-40" dirty="0">
                <a:latin typeface="Inter Medium"/>
                <a:cs typeface="Inter Medium"/>
              </a:rPr>
              <a:t> </a:t>
            </a:r>
            <a:r>
              <a:rPr sz="900" b="0" dirty="0">
                <a:latin typeface="Inter Medium"/>
                <a:cs typeface="Inter Medium"/>
              </a:rPr>
              <a:t>and</a:t>
            </a:r>
            <a:r>
              <a:rPr sz="900" b="0" spc="-40" dirty="0">
                <a:latin typeface="Inter Medium"/>
                <a:cs typeface="Inter Medium"/>
              </a:rPr>
              <a:t> </a:t>
            </a:r>
            <a:r>
              <a:rPr sz="900" b="0" spc="-10" dirty="0">
                <a:latin typeface="Inter Medium"/>
                <a:cs typeface="Inter Medium"/>
              </a:rPr>
              <a:t>entertainment</a:t>
            </a:r>
            <a:endParaRPr sz="900" dirty="0">
              <a:latin typeface="Inter Medium"/>
              <a:cs typeface="Inter Medium"/>
            </a:endParaRPr>
          </a:p>
        </p:txBody>
      </p:sp>
      <p:pic>
        <p:nvPicPr>
          <p:cNvPr id="21" name="object 21"/>
          <p:cNvPicPr/>
          <p:nvPr/>
        </p:nvPicPr>
        <p:blipFill>
          <a:blip r:embed="rId7" cstate="print"/>
          <a:stretch>
            <a:fillRect/>
          </a:stretch>
        </p:blipFill>
        <p:spPr>
          <a:xfrm>
            <a:off x="808599" y="3402137"/>
            <a:ext cx="1339350" cy="1077404"/>
          </a:xfrm>
          <a:prstGeom prst="rect">
            <a:avLst/>
          </a:prstGeom>
        </p:spPr>
      </p:pic>
      <p:pic>
        <p:nvPicPr>
          <p:cNvPr id="22" name="object 22"/>
          <p:cNvPicPr/>
          <p:nvPr/>
        </p:nvPicPr>
        <p:blipFill>
          <a:blip r:embed="rId8" cstate="print"/>
          <a:stretch>
            <a:fillRect/>
          </a:stretch>
        </p:blipFill>
        <p:spPr>
          <a:xfrm>
            <a:off x="2316144" y="4045291"/>
            <a:ext cx="71699" cy="75299"/>
          </a:xfrm>
          <a:prstGeom prst="rect">
            <a:avLst/>
          </a:prstGeom>
        </p:spPr>
      </p:pic>
      <p:pic>
        <p:nvPicPr>
          <p:cNvPr id="23" name="object 23"/>
          <p:cNvPicPr/>
          <p:nvPr/>
        </p:nvPicPr>
        <p:blipFill>
          <a:blip r:embed="rId9" cstate="print"/>
          <a:stretch>
            <a:fillRect/>
          </a:stretch>
        </p:blipFill>
        <p:spPr>
          <a:xfrm>
            <a:off x="2314350" y="3787234"/>
            <a:ext cx="75299" cy="75299"/>
          </a:xfrm>
          <a:prstGeom prst="rect">
            <a:avLst/>
          </a:prstGeom>
        </p:spPr>
      </p:pic>
      <p:pic>
        <p:nvPicPr>
          <p:cNvPr id="24" name="object 24"/>
          <p:cNvPicPr/>
          <p:nvPr/>
        </p:nvPicPr>
        <p:blipFill>
          <a:blip r:embed="rId9" cstate="print"/>
          <a:stretch>
            <a:fillRect/>
          </a:stretch>
        </p:blipFill>
        <p:spPr>
          <a:xfrm>
            <a:off x="2314350" y="3513123"/>
            <a:ext cx="75299" cy="75299"/>
          </a:xfrm>
          <a:prstGeom prst="rect">
            <a:avLst/>
          </a:prstGeom>
        </p:spPr>
      </p:pic>
      <p:pic>
        <p:nvPicPr>
          <p:cNvPr id="25" name="object 25"/>
          <p:cNvPicPr/>
          <p:nvPr/>
        </p:nvPicPr>
        <p:blipFill>
          <a:blip r:embed="rId10" cstate="print"/>
          <a:stretch>
            <a:fillRect/>
          </a:stretch>
        </p:blipFill>
        <p:spPr>
          <a:xfrm>
            <a:off x="4955737" y="1917850"/>
            <a:ext cx="640200" cy="534738"/>
          </a:xfrm>
          <a:prstGeom prst="rect">
            <a:avLst/>
          </a:prstGeom>
        </p:spPr>
      </p:pic>
      <p:sp>
        <p:nvSpPr>
          <p:cNvPr id="26" name="object 26"/>
          <p:cNvSpPr/>
          <p:nvPr/>
        </p:nvSpPr>
        <p:spPr>
          <a:xfrm>
            <a:off x="828200" y="1277700"/>
            <a:ext cx="7366000" cy="3355975"/>
          </a:xfrm>
          <a:custGeom>
            <a:avLst/>
            <a:gdLst/>
            <a:ahLst/>
            <a:cxnLst/>
            <a:rect l="l" t="t" r="r" b="b"/>
            <a:pathLst>
              <a:path w="7366000" h="3355975">
                <a:moveTo>
                  <a:pt x="3682224" y="0"/>
                </a:moveTo>
                <a:lnTo>
                  <a:pt x="3690624" y="3355799"/>
                </a:lnTo>
              </a:path>
              <a:path w="7366000" h="3355975">
                <a:moveTo>
                  <a:pt x="0" y="1662199"/>
                </a:moveTo>
                <a:lnTo>
                  <a:pt x="7365899" y="1662199"/>
                </a:lnTo>
              </a:path>
            </a:pathLst>
          </a:custGeom>
          <a:ln w="28574">
            <a:solidFill>
              <a:srgbClr val="CED3F7"/>
            </a:solidFill>
          </a:ln>
        </p:spPr>
        <p:txBody>
          <a:bodyPr wrap="square" lIns="0" tIns="0" rIns="0" bIns="0" rtlCol="0"/>
          <a:lstStyle/>
          <a:p>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700" rIns="0" bIns="0" rtlCol="0">
            <a:spAutoFit/>
          </a:bodyPr>
          <a:lstStyle/>
          <a:p>
            <a:pPr>
              <a:lnSpc>
                <a:spcPct val="100000"/>
              </a:lnSpc>
              <a:spcBef>
                <a:spcPts val="100"/>
              </a:spcBef>
            </a:pPr>
            <a:r>
              <a:rPr sz="2600" dirty="0">
                <a:solidFill>
                  <a:srgbClr val="0D0D0D"/>
                </a:solidFill>
              </a:rPr>
              <a:t>Survey</a:t>
            </a:r>
            <a:r>
              <a:rPr sz="2600" spc="-75" dirty="0">
                <a:solidFill>
                  <a:srgbClr val="0D0D0D"/>
                </a:solidFill>
              </a:rPr>
              <a:t> </a:t>
            </a:r>
            <a:r>
              <a:rPr sz="2600" spc="-10" dirty="0">
                <a:solidFill>
                  <a:srgbClr val="0D0D0D"/>
                </a:solidFill>
              </a:rPr>
              <a:t>speciﬁcations</a:t>
            </a:r>
            <a:endParaRPr sz="2600"/>
          </a:p>
        </p:txBody>
      </p:sp>
      <p:pic>
        <p:nvPicPr>
          <p:cNvPr id="3" name="object 3"/>
          <p:cNvPicPr/>
          <p:nvPr/>
        </p:nvPicPr>
        <p:blipFill>
          <a:blip r:embed="rId3" cstate="print"/>
          <a:stretch>
            <a:fillRect/>
          </a:stretch>
        </p:blipFill>
        <p:spPr>
          <a:xfrm>
            <a:off x="8397232" y="4550624"/>
            <a:ext cx="746767" cy="377000"/>
          </a:xfrm>
          <a:prstGeom prst="rect">
            <a:avLst/>
          </a:prstGeom>
        </p:spPr>
      </p:pic>
      <p:sp>
        <p:nvSpPr>
          <p:cNvPr id="4" name="object 4"/>
          <p:cNvSpPr txBox="1"/>
          <p:nvPr/>
        </p:nvSpPr>
        <p:spPr>
          <a:xfrm>
            <a:off x="237424" y="4854985"/>
            <a:ext cx="61594" cy="101600"/>
          </a:xfrm>
          <a:prstGeom prst="rect">
            <a:avLst/>
          </a:prstGeom>
        </p:spPr>
        <p:txBody>
          <a:bodyPr vert="horz" wrap="square" lIns="0" tIns="12700" rIns="0" bIns="0" rtlCol="0">
            <a:spAutoFit/>
          </a:bodyPr>
          <a:lstStyle/>
          <a:p>
            <a:pPr marL="12700">
              <a:lnSpc>
                <a:spcPct val="100000"/>
              </a:lnSpc>
              <a:spcBef>
                <a:spcPts val="100"/>
              </a:spcBef>
            </a:pPr>
            <a:r>
              <a:rPr sz="500" spc="-50" dirty="0">
                <a:solidFill>
                  <a:srgbClr val="666666"/>
                </a:solidFill>
                <a:latin typeface="Inter"/>
                <a:cs typeface="Inter"/>
              </a:rPr>
              <a:t>7</a:t>
            </a:r>
            <a:endParaRPr sz="500">
              <a:latin typeface="Inter"/>
              <a:cs typeface="Inter"/>
            </a:endParaRPr>
          </a:p>
        </p:txBody>
      </p:sp>
      <p:sp>
        <p:nvSpPr>
          <p:cNvPr id="5" name="object 5"/>
          <p:cNvSpPr txBox="1"/>
          <p:nvPr/>
        </p:nvSpPr>
        <p:spPr>
          <a:xfrm>
            <a:off x="844175" y="2830896"/>
            <a:ext cx="597535" cy="223520"/>
          </a:xfrm>
          <a:prstGeom prst="rect">
            <a:avLst/>
          </a:prstGeom>
        </p:spPr>
        <p:txBody>
          <a:bodyPr vert="horz" wrap="square" lIns="0" tIns="12700" rIns="0" bIns="0" rtlCol="0">
            <a:spAutoFit/>
          </a:bodyPr>
          <a:lstStyle/>
          <a:p>
            <a:pPr marL="12700">
              <a:lnSpc>
                <a:spcPct val="100000"/>
              </a:lnSpc>
              <a:spcBef>
                <a:spcPts val="100"/>
              </a:spcBef>
            </a:pPr>
            <a:r>
              <a:rPr sz="1300" b="1" spc="-10" dirty="0">
                <a:solidFill>
                  <a:srgbClr val="E3120B"/>
                </a:solidFill>
                <a:latin typeface="Archivo Narrow"/>
                <a:cs typeface="Archivo Narrow"/>
              </a:rPr>
              <a:t>Ethnicity</a:t>
            </a:r>
            <a:endParaRPr sz="1300">
              <a:latin typeface="Archivo Narrow"/>
              <a:cs typeface="Archivo Narrow"/>
            </a:endParaRPr>
          </a:p>
        </p:txBody>
      </p:sp>
      <p:sp>
        <p:nvSpPr>
          <p:cNvPr id="6" name="object 6"/>
          <p:cNvSpPr txBox="1"/>
          <p:nvPr/>
        </p:nvSpPr>
        <p:spPr>
          <a:xfrm>
            <a:off x="4804900" y="1448996"/>
            <a:ext cx="605155" cy="223520"/>
          </a:xfrm>
          <a:prstGeom prst="rect">
            <a:avLst/>
          </a:prstGeom>
        </p:spPr>
        <p:txBody>
          <a:bodyPr vert="horz" wrap="square" lIns="0" tIns="12700" rIns="0" bIns="0" rtlCol="0">
            <a:spAutoFit/>
          </a:bodyPr>
          <a:lstStyle/>
          <a:p>
            <a:pPr marL="12700">
              <a:lnSpc>
                <a:spcPct val="100000"/>
              </a:lnSpc>
              <a:spcBef>
                <a:spcPts val="100"/>
              </a:spcBef>
            </a:pPr>
            <a:r>
              <a:rPr sz="1300" b="1" spc="-10" dirty="0">
                <a:solidFill>
                  <a:srgbClr val="E3120B"/>
                </a:solidFill>
                <a:latin typeface="Archivo Narrow"/>
                <a:cs typeface="Archivo Narrow"/>
              </a:rPr>
              <a:t>Seniority</a:t>
            </a:r>
            <a:endParaRPr sz="1300">
              <a:latin typeface="Archivo Narrow"/>
              <a:cs typeface="Archivo Narrow"/>
            </a:endParaRPr>
          </a:p>
        </p:txBody>
      </p:sp>
      <p:sp>
        <p:nvSpPr>
          <p:cNvPr id="7" name="object 7"/>
          <p:cNvSpPr txBox="1"/>
          <p:nvPr/>
        </p:nvSpPr>
        <p:spPr>
          <a:xfrm>
            <a:off x="4787425" y="3084083"/>
            <a:ext cx="499745" cy="223520"/>
          </a:xfrm>
          <a:prstGeom prst="rect">
            <a:avLst/>
          </a:prstGeom>
        </p:spPr>
        <p:txBody>
          <a:bodyPr vert="horz" wrap="square" lIns="0" tIns="12700" rIns="0" bIns="0" rtlCol="0">
            <a:spAutoFit/>
          </a:bodyPr>
          <a:lstStyle/>
          <a:p>
            <a:pPr marL="12700">
              <a:lnSpc>
                <a:spcPct val="100000"/>
              </a:lnSpc>
              <a:spcBef>
                <a:spcPts val="100"/>
              </a:spcBef>
            </a:pPr>
            <a:r>
              <a:rPr sz="1300" b="1" spc="-10" dirty="0">
                <a:solidFill>
                  <a:srgbClr val="E3120B"/>
                </a:solidFill>
                <a:latin typeface="Archivo Narrow"/>
                <a:cs typeface="Archivo Narrow"/>
              </a:rPr>
              <a:t>Gender</a:t>
            </a:r>
            <a:endParaRPr sz="1300">
              <a:latin typeface="Archivo Narrow"/>
              <a:cs typeface="Archivo Narrow"/>
            </a:endParaRPr>
          </a:p>
        </p:txBody>
      </p:sp>
      <p:sp>
        <p:nvSpPr>
          <p:cNvPr id="8" name="object 8"/>
          <p:cNvSpPr txBox="1"/>
          <p:nvPr/>
        </p:nvSpPr>
        <p:spPr>
          <a:xfrm>
            <a:off x="2786700" y="2155113"/>
            <a:ext cx="373380" cy="208279"/>
          </a:xfrm>
          <a:prstGeom prst="rect">
            <a:avLst/>
          </a:prstGeom>
        </p:spPr>
        <p:txBody>
          <a:bodyPr vert="horz" wrap="square" lIns="0" tIns="12700" rIns="0" bIns="0" rtlCol="0">
            <a:spAutoFit/>
          </a:bodyPr>
          <a:lstStyle/>
          <a:p>
            <a:pPr marL="12700">
              <a:lnSpc>
                <a:spcPct val="100000"/>
              </a:lnSpc>
              <a:spcBef>
                <a:spcPts val="100"/>
              </a:spcBef>
            </a:pPr>
            <a:r>
              <a:rPr sz="1200" b="1" spc="-25" dirty="0">
                <a:solidFill>
                  <a:srgbClr val="2E45B8"/>
                </a:solidFill>
                <a:latin typeface="Inter"/>
                <a:cs typeface="Inter"/>
              </a:rPr>
              <a:t>53%</a:t>
            </a:r>
            <a:endParaRPr sz="1200">
              <a:latin typeface="Inter"/>
              <a:cs typeface="Inter"/>
            </a:endParaRPr>
          </a:p>
        </p:txBody>
      </p:sp>
      <p:sp>
        <p:nvSpPr>
          <p:cNvPr id="9" name="object 9"/>
          <p:cNvSpPr txBox="1"/>
          <p:nvPr/>
        </p:nvSpPr>
        <p:spPr>
          <a:xfrm>
            <a:off x="5567500" y="3485845"/>
            <a:ext cx="2569845" cy="177800"/>
          </a:xfrm>
          <a:prstGeom prst="rect">
            <a:avLst/>
          </a:prstGeom>
        </p:spPr>
        <p:txBody>
          <a:bodyPr vert="horz" wrap="square" lIns="0" tIns="12700" rIns="0" bIns="0" rtlCol="0">
            <a:spAutoFit/>
          </a:bodyPr>
          <a:lstStyle/>
          <a:p>
            <a:pPr marL="12700">
              <a:lnSpc>
                <a:spcPct val="100000"/>
              </a:lnSpc>
              <a:spcBef>
                <a:spcPts val="100"/>
              </a:spcBef>
            </a:pPr>
            <a:r>
              <a:rPr sz="1000" b="0" dirty="0">
                <a:solidFill>
                  <a:srgbClr val="2E45B8"/>
                </a:solidFill>
                <a:latin typeface="Inter Medium"/>
                <a:cs typeface="Inter Medium"/>
              </a:rPr>
              <a:t>50%</a:t>
            </a:r>
            <a:r>
              <a:rPr sz="1000" b="0" spc="15" dirty="0">
                <a:solidFill>
                  <a:srgbClr val="2E45B8"/>
                </a:solidFill>
                <a:latin typeface="Inter Medium"/>
                <a:cs typeface="Inter Medium"/>
              </a:rPr>
              <a:t> </a:t>
            </a:r>
            <a:r>
              <a:rPr sz="1000" b="0" spc="-10" dirty="0">
                <a:latin typeface="Inter Medium"/>
                <a:cs typeface="Inter Medium"/>
              </a:rPr>
              <a:t>female</a:t>
            </a:r>
            <a:r>
              <a:rPr sz="1000" b="0" spc="20" dirty="0">
                <a:latin typeface="Inter Medium"/>
                <a:cs typeface="Inter Medium"/>
              </a:rPr>
              <a:t> </a:t>
            </a:r>
            <a:r>
              <a:rPr sz="1000" b="0" dirty="0">
                <a:latin typeface="Inter Medium"/>
                <a:cs typeface="Inter Medium"/>
              </a:rPr>
              <a:t>and</a:t>
            </a:r>
            <a:r>
              <a:rPr sz="1000" b="0" spc="20" dirty="0">
                <a:latin typeface="Inter Medium"/>
                <a:cs typeface="Inter Medium"/>
              </a:rPr>
              <a:t> </a:t>
            </a:r>
            <a:r>
              <a:rPr sz="1000" b="0" dirty="0">
                <a:solidFill>
                  <a:srgbClr val="2E45B8"/>
                </a:solidFill>
                <a:latin typeface="Inter Medium"/>
                <a:cs typeface="Inter Medium"/>
              </a:rPr>
              <a:t>50%</a:t>
            </a:r>
            <a:r>
              <a:rPr sz="1000" b="0" spc="15" dirty="0">
                <a:solidFill>
                  <a:srgbClr val="2E45B8"/>
                </a:solidFill>
                <a:latin typeface="Inter Medium"/>
                <a:cs typeface="Inter Medium"/>
              </a:rPr>
              <a:t> </a:t>
            </a:r>
            <a:r>
              <a:rPr sz="1000" b="0" dirty="0">
                <a:latin typeface="Inter Medium"/>
                <a:cs typeface="Inter Medium"/>
              </a:rPr>
              <a:t>male</a:t>
            </a:r>
            <a:r>
              <a:rPr sz="1000" b="0" spc="20" dirty="0">
                <a:latin typeface="Inter Medium"/>
                <a:cs typeface="Inter Medium"/>
              </a:rPr>
              <a:t> </a:t>
            </a:r>
            <a:r>
              <a:rPr sz="1000" b="0" dirty="0">
                <a:latin typeface="Inter Medium"/>
                <a:cs typeface="Inter Medium"/>
              </a:rPr>
              <a:t>across</a:t>
            </a:r>
            <a:r>
              <a:rPr sz="1000" b="0" spc="20" dirty="0">
                <a:latin typeface="Inter Medium"/>
                <a:cs typeface="Inter Medium"/>
              </a:rPr>
              <a:t> </a:t>
            </a:r>
            <a:r>
              <a:rPr sz="1000" b="0" spc="-10" dirty="0">
                <a:latin typeface="Inter Medium"/>
                <a:cs typeface="Inter Medium"/>
              </a:rPr>
              <a:t>sample</a:t>
            </a:r>
            <a:endParaRPr sz="1000">
              <a:latin typeface="Inter Medium"/>
              <a:cs typeface="Inter Medium"/>
            </a:endParaRPr>
          </a:p>
        </p:txBody>
      </p:sp>
      <p:pic>
        <p:nvPicPr>
          <p:cNvPr id="10" name="object 10"/>
          <p:cNvPicPr/>
          <p:nvPr/>
        </p:nvPicPr>
        <p:blipFill>
          <a:blip r:embed="rId4" cstate="print"/>
          <a:stretch>
            <a:fillRect/>
          </a:stretch>
        </p:blipFill>
        <p:spPr>
          <a:xfrm>
            <a:off x="4844990" y="3423182"/>
            <a:ext cx="560277" cy="366486"/>
          </a:xfrm>
          <a:prstGeom prst="rect">
            <a:avLst/>
          </a:prstGeom>
        </p:spPr>
      </p:pic>
      <p:sp>
        <p:nvSpPr>
          <p:cNvPr id="11" name="object 11"/>
          <p:cNvSpPr txBox="1"/>
          <p:nvPr/>
        </p:nvSpPr>
        <p:spPr>
          <a:xfrm>
            <a:off x="2336475" y="3230120"/>
            <a:ext cx="1340485" cy="1124585"/>
          </a:xfrm>
          <a:prstGeom prst="rect">
            <a:avLst/>
          </a:prstGeom>
        </p:spPr>
        <p:txBody>
          <a:bodyPr vert="horz" wrap="square" lIns="0" tIns="12700" rIns="0" bIns="0" rtlCol="0">
            <a:spAutoFit/>
          </a:bodyPr>
          <a:lstStyle/>
          <a:p>
            <a:pPr marL="12700" marR="5080">
              <a:lnSpc>
                <a:spcPct val="100000"/>
              </a:lnSpc>
              <a:spcBef>
                <a:spcPts val="100"/>
              </a:spcBef>
            </a:pPr>
            <a:r>
              <a:rPr sz="1000" b="1" dirty="0">
                <a:latin typeface="Inter SemiBold"/>
                <a:cs typeface="Inter SemiBold"/>
              </a:rPr>
              <a:t>Minimum</a:t>
            </a:r>
            <a:r>
              <a:rPr sz="1000" b="1" spc="-30" dirty="0">
                <a:latin typeface="Inter SemiBold"/>
                <a:cs typeface="Inter SemiBold"/>
              </a:rPr>
              <a:t> </a:t>
            </a:r>
            <a:r>
              <a:rPr sz="1000" b="1" spc="-10" dirty="0">
                <a:latin typeface="Inter SemiBold"/>
                <a:cs typeface="Inter SemiBold"/>
              </a:rPr>
              <a:t>100</a:t>
            </a:r>
            <a:r>
              <a:rPr sz="1000" b="1" spc="-25" dirty="0">
                <a:latin typeface="Inter SemiBold"/>
                <a:cs typeface="Inter SemiBold"/>
              </a:rPr>
              <a:t> </a:t>
            </a:r>
            <a:r>
              <a:rPr sz="1000" b="1" dirty="0">
                <a:latin typeface="Inter SemiBold"/>
                <a:cs typeface="Inter SemiBold"/>
              </a:rPr>
              <a:t>of</a:t>
            </a:r>
            <a:r>
              <a:rPr sz="1000" b="1" spc="-25" dirty="0">
                <a:latin typeface="Inter SemiBold"/>
                <a:cs typeface="Inter SemiBold"/>
              </a:rPr>
              <a:t> </a:t>
            </a:r>
            <a:r>
              <a:rPr sz="1000" b="1" spc="-20" dirty="0">
                <a:latin typeface="Inter SemiBold"/>
                <a:cs typeface="Inter SemiBold"/>
              </a:rPr>
              <a:t>each </a:t>
            </a:r>
            <a:r>
              <a:rPr sz="1000" b="1" dirty="0">
                <a:latin typeface="Inter SemiBold"/>
                <a:cs typeface="Inter SemiBold"/>
              </a:rPr>
              <a:t>ethnicity</a:t>
            </a:r>
            <a:r>
              <a:rPr sz="1000" b="1" spc="-25" dirty="0">
                <a:latin typeface="Inter SemiBold"/>
                <a:cs typeface="Inter SemiBold"/>
              </a:rPr>
              <a:t> </a:t>
            </a:r>
            <a:r>
              <a:rPr sz="1000" b="1" dirty="0">
                <a:latin typeface="Inter SemiBold"/>
                <a:cs typeface="Inter SemiBold"/>
              </a:rPr>
              <a:t>per</a:t>
            </a:r>
            <a:r>
              <a:rPr sz="1000" b="1" spc="-20" dirty="0">
                <a:latin typeface="Inter SemiBold"/>
                <a:cs typeface="Inter SemiBold"/>
              </a:rPr>
              <a:t> </a:t>
            </a:r>
            <a:r>
              <a:rPr sz="1000" b="1" spc="-10" dirty="0">
                <a:latin typeface="Inter SemiBold"/>
                <a:cs typeface="Inter SemiBold"/>
              </a:rPr>
              <a:t>industry</a:t>
            </a:r>
            <a:endParaRPr sz="1000">
              <a:latin typeface="Inter SemiBold"/>
              <a:cs typeface="Inter SemiBold"/>
            </a:endParaRPr>
          </a:p>
          <a:p>
            <a:pPr marL="12700">
              <a:lnSpc>
                <a:spcPct val="100000"/>
              </a:lnSpc>
              <a:spcBef>
                <a:spcPts val="910"/>
              </a:spcBef>
            </a:pPr>
            <a:r>
              <a:rPr sz="1000" b="0" dirty="0">
                <a:solidFill>
                  <a:srgbClr val="2E45B8"/>
                </a:solidFill>
                <a:latin typeface="Inter Medium"/>
                <a:cs typeface="Inter Medium"/>
              </a:rPr>
              <a:t>min.</a:t>
            </a:r>
            <a:r>
              <a:rPr sz="1000" b="0" spc="-15" dirty="0">
                <a:solidFill>
                  <a:srgbClr val="2E45B8"/>
                </a:solidFill>
                <a:latin typeface="Inter Medium"/>
                <a:cs typeface="Inter Medium"/>
              </a:rPr>
              <a:t> </a:t>
            </a:r>
            <a:r>
              <a:rPr sz="1000" b="0" spc="50" dirty="0">
                <a:solidFill>
                  <a:srgbClr val="2E45B8"/>
                </a:solidFill>
                <a:latin typeface="Inter Medium"/>
                <a:cs typeface="Inter Medium"/>
              </a:rPr>
              <a:t>20%</a:t>
            </a:r>
            <a:r>
              <a:rPr sz="1000" b="0" spc="-5" dirty="0">
                <a:solidFill>
                  <a:srgbClr val="2E45B8"/>
                </a:solidFill>
                <a:latin typeface="Inter Medium"/>
                <a:cs typeface="Inter Medium"/>
              </a:rPr>
              <a:t> </a:t>
            </a:r>
            <a:r>
              <a:rPr sz="1000" b="0" spc="-10" dirty="0">
                <a:solidFill>
                  <a:srgbClr val="2E45B8"/>
                </a:solidFill>
                <a:latin typeface="Inter Medium"/>
                <a:cs typeface="Inter Medium"/>
              </a:rPr>
              <a:t>Asian</a:t>
            </a:r>
            <a:endParaRPr sz="1000">
              <a:latin typeface="Inter Medium"/>
              <a:cs typeface="Inter Medium"/>
            </a:endParaRPr>
          </a:p>
          <a:p>
            <a:pPr marL="12700">
              <a:lnSpc>
                <a:spcPct val="100000"/>
              </a:lnSpc>
              <a:spcBef>
                <a:spcPts val="180"/>
              </a:spcBef>
            </a:pPr>
            <a:r>
              <a:rPr sz="1000" b="0" dirty="0">
                <a:solidFill>
                  <a:srgbClr val="2E45B8"/>
                </a:solidFill>
                <a:latin typeface="Inter Medium"/>
                <a:cs typeface="Inter Medium"/>
              </a:rPr>
              <a:t>min.</a:t>
            </a:r>
            <a:r>
              <a:rPr sz="1000" b="0" spc="-15" dirty="0">
                <a:solidFill>
                  <a:srgbClr val="2E45B8"/>
                </a:solidFill>
                <a:latin typeface="Inter Medium"/>
                <a:cs typeface="Inter Medium"/>
              </a:rPr>
              <a:t> </a:t>
            </a:r>
            <a:r>
              <a:rPr sz="1000" b="0" spc="50" dirty="0">
                <a:solidFill>
                  <a:srgbClr val="2E45B8"/>
                </a:solidFill>
                <a:latin typeface="Inter Medium"/>
                <a:cs typeface="Inter Medium"/>
              </a:rPr>
              <a:t>20%</a:t>
            </a:r>
            <a:r>
              <a:rPr sz="1000" b="0" spc="-5" dirty="0">
                <a:solidFill>
                  <a:srgbClr val="2E45B8"/>
                </a:solidFill>
                <a:latin typeface="Inter Medium"/>
                <a:cs typeface="Inter Medium"/>
              </a:rPr>
              <a:t> </a:t>
            </a:r>
            <a:r>
              <a:rPr sz="1000" b="0" spc="-10" dirty="0">
                <a:solidFill>
                  <a:srgbClr val="2E45B8"/>
                </a:solidFill>
                <a:latin typeface="Inter Medium"/>
                <a:cs typeface="Inter Medium"/>
              </a:rPr>
              <a:t>Black</a:t>
            </a:r>
            <a:endParaRPr sz="1000">
              <a:latin typeface="Inter Medium"/>
              <a:cs typeface="Inter Medium"/>
            </a:endParaRPr>
          </a:p>
          <a:p>
            <a:pPr marL="12700">
              <a:lnSpc>
                <a:spcPct val="100000"/>
              </a:lnSpc>
              <a:spcBef>
                <a:spcPts val="180"/>
              </a:spcBef>
            </a:pPr>
            <a:r>
              <a:rPr sz="1000" b="0" dirty="0">
                <a:solidFill>
                  <a:srgbClr val="2E45B8"/>
                </a:solidFill>
                <a:latin typeface="Inter Medium"/>
                <a:cs typeface="Inter Medium"/>
              </a:rPr>
              <a:t>min.</a:t>
            </a:r>
            <a:r>
              <a:rPr sz="1000" b="0" spc="-15" dirty="0">
                <a:solidFill>
                  <a:srgbClr val="2E45B8"/>
                </a:solidFill>
                <a:latin typeface="Inter Medium"/>
                <a:cs typeface="Inter Medium"/>
              </a:rPr>
              <a:t> </a:t>
            </a:r>
            <a:r>
              <a:rPr sz="1000" b="0" spc="50" dirty="0">
                <a:solidFill>
                  <a:srgbClr val="2E45B8"/>
                </a:solidFill>
                <a:latin typeface="Inter Medium"/>
                <a:cs typeface="Inter Medium"/>
              </a:rPr>
              <a:t>20%</a:t>
            </a:r>
            <a:r>
              <a:rPr sz="1000" b="0" spc="-5" dirty="0">
                <a:solidFill>
                  <a:srgbClr val="2E45B8"/>
                </a:solidFill>
                <a:latin typeface="Inter Medium"/>
                <a:cs typeface="Inter Medium"/>
              </a:rPr>
              <a:t> </a:t>
            </a:r>
            <a:r>
              <a:rPr sz="1000" b="0" spc="-10" dirty="0">
                <a:solidFill>
                  <a:srgbClr val="2E45B8"/>
                </a:solidFill>
                <a:latin typeface="Inter Medium"/>
                <a:cs typeface="Inter Medium"/>
              </a:rPr>
              <a:t>Hispanic</a:t>
            </a:r>
            <a:endParaRPr sz="1000">
              <a:latin typeface="Inter Medium"/>
              <a:cs typeface="Inter Medium"/>
            </a:endParaRPr>
          </a:p>
          <a:p>
            <a:pPr marL="12700">
              <a:lnSpc>
                <a:spcPct val="100000"/>
              </a:lnSpc>
              <a:spcBef>
                <a:spcPts val="180"/>
              </a:spcBef>
            </a:pPr>
            <a:r>
              <a:rPr sz="1000" b="0" dirty="0">
                <a:solidFill>
                  <a:srgbClr val="2E45B8"/>
                </a:solidFill>
                <a:latin typeface="Inter Medium"/>
                <a:cs typeface="Inter Medium"/>
              </a:rPr>
              <a:t>min.</a:t>
            </a:r>
            <a:r>
              <a:rPr sz="1000" b="0" spc="-15" dirty="0">
                <a:solidFill>
                  <a:srgbClr val="2E45B8"/>
                </a:solidFill>
                <a:latin typeface="Inter Medium"/>
                <a:cs typeface="Inter Medium"/>
              </a:rPr>
              <a:t> </a:t>
            </a:r>
            <a:r>
              <a:rPr sz="1000" b="0" spc="50" dirty="0">
                <a:solidFill>
                  <a:srgbClr val="2E45B8"/>
                </a:solidFill>
                <a:latin typeface="Inter Medium"/>
                <a:cs typeface="Inter Medium"/>
              </a:rPr>
              <a:t>20%</a:t>
            </a:r>
            <a:r>
              <a:rPr sz="1000" b="0" spc="-5" dirty="0">
                <a:solidFill>
                  <a:srgbClr val="2E45B8"/>
                </a:solidFill>
                <a:latin typeface="Inter Medium"/>
                <a:cs typeface="Inter Medium"/>
              </a:rPr>
              <a:t> </a:t>
            </a:r>
            <a:r>
              <a:rPr sz="1000" b="0" spc="-20" dirty="0">
                <a:solidFill>
                  <a:srgbClr val="2E45B8"/>
                </a:solidFill>
                <a:latin typeface="Inter Medium"/>
                <a:cs typeface="Inter Medium"/>
              </a:rPr>
              <a:t>White</a:t>
            </a:r>
            <a:endParaRPr sz="1000">
              <a:latin typeface="Inter Medium"/>
              <a:cs typeface="Inter Medium"/>
            </a:endParaRPr>
          </a:p>
        </p:txBody>
      </p:sp>
      <p:pic>
        <p:nvPicPr>
          <p:cNvPr id="12" name="object 12"/>
          <p:cNvPicPr/>
          <p:nvPr/>
        </p:nvPicPr>
        <p:blipFill>
          <a:blip r:embed="rId5" cstate="print"/>
          <a:stretch>
            <a:fillRect/>
          </a:stretch>
        </p:blipFill>
        <p:spPr>
          <a:xfrm>
            <a:off x="706375" y="3091258"/>
            <a:ext cx="1503550" cy="1426241"/>
          </a:xfrm>
          <a:prstGeom prst="rect">
            <a:avLst/>
          </a:prstGeom>
        </p:spPr>
      </p:pic>
      <p:sp>
        <p:nvSpPr>
          <p:cNvPr id="13" name="object 13"/>
          <p:cNvSpPr txBox="1"/>
          <p:nvPr/>
        </p:nvSpPr>
        <p:spPr>
          <a:xfrm>
            <a:off x="4787425" y="4032711"/>
            <a:ext cx="2440940" cy="603885"/>
          </a:xfrm>
          <a:prstGeom prst="rect">
            <a:avLst/>
          </a:prstGeom>
        </p:spPr>
        <p:txBody>
          <a:bodyPr vert="horz" wrap="square" lIns="0" tIns="82550" rIns="0" bIns="0" rtlCol="0">
            <a:spAutoFit/>
          </a:bodyPr>
          <a:lstStyle/>
          <a:p>
            <a:pPr marL="12700">
              <a:lnSpc>
                <a:spcPct val="100000"/>
              </a:lnSpc>
              <a:spcBef>
                <a:spcPts val="650"/>
              </a:spcBef>
            </a:pPr>
            <a:r>
              <a:rPr sz="1300" b="1" dirty="0">
                <a:solidFill>
                  <a:srgbClr val="E3120B"/>
                </a:solidFill>
                <a:latin typeface="Archivo Narrow"/>
                <a:cs typeface="Archivo Narrow"/>
              </a:rPr>
              <a:t>Job </a:t>
            </a:r>
            <a:r>
              <a:rPr sz="1300" b="1" spc="-10" dirty="0">
                <a:solidFill>
                  <a:srgbClr val="E3120B"/>
                </a:solidFill>
                <a:latin typeface="Archivo Narrow"/>
                <a:cs typeface="Archivo Narrow"/>
              </a:rPr>
              <a:t>function</a:t>
            </a:r>
            <a:endParaRPr sz="1300" dirty="0">
              <a:latin typeface="Archivo Narrow"/>
              <a:cs typeface="Archivo Narrow"/>
            </a:endParaRPr>
          </a:p>
          <a:p>
            <a:pPr marL="60960">
              <a:lnSpc>
                <a:spcPct val="100000"/>
              </a:lnSpc>
              <a:spcBef>
                <a:spcPts val="640"/>
              </a:spcBef>
              <a:tabLst>
                <a:tab pos="524510" algn="l"/>
              </a:tabLst>
            </a:pPr>
            <a:r>
              <a:rPr sz="1500" b="1" spc="-25" dirty="0">
                <a:solidFill>
                  <a:srgbClr val="FF9900"/>
                </a:solidFill>
                <a:latin typeface="Archivo Narrow"/>
                <a:cs typeface="Archivo Narrow"/>
              </a:rPr>
              <a:t>10%</a:t>
            </a:r>
            <a:r>
              <a:rPr sz="1500" b="1" dirty="0">
                <a:solidFill>
                  <a:srgbClr val="FF9900"/>
                </a:solidFill>
                <a:latin typeface="Archivo Narrow"/>
                <a:cs typeface="Archivo Narrow"/>
              </a:rPr>
              <a:t>	</a:t>
            </a:r>
            <a:r>
              <a:rPr sz="1000" b="0" dirty="0">
                <a:latin typeface="Inter Medium"/>
                <a:cs typeface="Inter Medium"/>
              </a:rPr>
              <a:t>Various,</a:t>
            </a:r>
            <a:r>
              <a:rPr sz="1000" b="0" spc="-20" dirty="0">
                <a:latin typeface="Inter Medium"/>
                <a:cs typeface="Inter Medium"/>
              </a:rPr>
              <a:t> </a:t>
            </a:r>
            <a:r>
              <a:rPr sz="1000" b="0" dirty="0">
                <a:latin typeface="Inter Medium"/>
                <a:cs typeface="Inter Medium"/>
              </a:rPr>
              <a:t>up</a:t>
            </a:r>
            <a:r>
              <a:rPr sz="1000" b="0" spc="-5" dirty="0">
                <a:latin typeface="Inter Medium"/>
                <a:cs typeface="Inter Medium"/>
              </a:rPr>
              <a:t> </a:t>
            </a:r>
            <a:r>
              <a:rPr sz="1000" b="0" dirty="0">
                <a:latin typeface="Inter Medium"/>
                <a:cs typeface="Inter Medium"/>
              </a:rPr>
              <a:t>to</a:t>
            </a:r>
            <a:r>
              <a:rPr sz="1000" b="0" spc="-5" dirty="0">
                <a:latin typeface="Inter Medium"/>
                <a:cs typeface="Inter Medium"/>
              </a:rPr>
              <a:t> </a:t>
            </a:r>
            <a:r>
              <a:rPr sz="1000" b="0" dirty="0">
                <a:latin typeface="Inter Medium"/>
                <a:cs typeface="Inter Medium"/>
              </a:rPr>
              <a:t>10%</a:t>
            </a:r>
            <a:r>
              <a:rPr sz="1000" b="0" spc="-5" dirty="0">
                <a:latin typeface="Inter Medium"/>
                <a:cs typeface="Inter Medium"/>
              </a:rPr>
              <a:t> </a:t>
            </a:r>
            <a:r>
              <a:rPr sz="1000" b="0" dirty="0">
                <a:latin typeface="Inter Medium"/>
                <a:cs typeface="Inter Medium"/>
              </a:rPr>
              <a:t>per</a:t>
            </a:r>
            <a:r>
              <a:rPr sz="1000" b="0" spc="-5" dirty="0">
                <a:latin typeface="Inter Medium"/>
                <a:cs typeface="Inter Medium"/>
              </a:rPr>
              <a:t> </a:t>
            </a:r>
            <a:r>
              <a:rPr sz="1000" b="0" spc="-10" dirty="0">
                <a:latin typeface="Inter Medium"/>
                <a:cs typeface="Inter Medium"/>
              </a:rPr>
              <a:t>function</a:t>
            </a:r>
            <a:endParaRPr sz="1000" dirty="0">
              <a:latin typeface="Inter Medium"/>
              <a:cs typeface="Inter Medium"/>
            </a:endParaRPr>
          </a:p>
        </p:txBody>
      </p:sp>
      <p:sp>
        <p:nvSpPr>
          <p:cNvPr id="14" name="object 14"/>
          <p:cNvSpPr txBox="1"/>
          <p:nvPr/>
        </p:nvSpPr>
        <p:spPr>
          <a:xfrm>
            <a:off x="503450" y="973887"/>
            <a:ext cx="5358765" cy="193040"/>
          </a:xfrm>
          <a:prstGeom prst="rect">
            <a:avLst/>
          </a:prstGeom>
        </p:spPr>
        <p:txBody>
          <a:bodyPr vert="horz" wrap="square" lIns="0" tIns="12700" rIns="0" bIns="0" rtlCol="0">
            <a:spAutoFit/>
          </a:bodyPr>
          <a:lstStyle/>
          <a:p>
            <a:pPr marL="12700">
              <a:lnSpc>
                <a:spcPct val="100000"/>
              </a:lnSpc>
              <a:spcBef>
                <a:spcPts val="100"/>
              </a:spcBef>
            </a:pPr>
            <a:r>
              <a:rPr sz="1100" b="0" spc="-20" dirty="0">
                <a:latin typeface="Inter Medium"/>
                <a:cs typeface="Inter Medium"/>
              </a:rPr>
              <a:t>1,500</a:t>
            </a:r>
            <a:r>
              <a:rPr sz="1100" b="0" spc="-30" dirty="0">
                <a:latin typeface="Inter Medium"/>
                <a:cs typeface="Inter Medium"/>
              </a:rPr>
              <a:t> </a:t>
            </a:r>
            <a:r>
              <a:rPr sz="1100" b="0" spc="-10" dirty="0">
                <a:latin typeface="Inter Medium"/>
                <a:cs typeface="Inter Medium"/>
              </a:rPr>
              <a:t>full-</a:t>
            </a:r>
            <a:r>
              <a:rPr sz="1100" b="0" dirty="0">
                <a:latin typeface="Inter Medium"/>
                <a:cs typeface="Inter Medium"/>
              </a:rPr>
              <a:t>time</a:t>
            </a:r>
            <a:r>
              <a:rPr sz="1100" b="0" spc="-25" dirty="0">
                <a:latin typeface="Inter Medium"/>
                <a:cs typeface="Inter Medium"/>
              </a:rPr>
              <a:t> </a:t>
            </a:r>
            <a:r>
              <a:rPr sz="1100" b="0" dirty="0">
                <a:latin typeface="Inter Medium"/>
                <a:cs typeface="Inter Medium"/>
              </a:rPr>
              <a:t>workers</a:t>
            </a:r>
            <a:r>
              <a:rPr sz="1100" b="0" spc="-25" dirty="0">
                <a:latin typeface="Inter Medium"/>
                <a:cs typeface="Inter Medium"/>
              </a:rPr>
              <a:t> </a:t>
            </a:r>
            <a:r>
              <a:rPr sz="1100" b="0" dirty="0">
                <a:latin typeface="Inter Medium"/>
                <a:cs typeface="Inter Medium"/>
              </a:rPr>
              <a:t>in</a:t>
            </a:r>
            <a:r>
              <a:rPr sz="1100" b="0" spc="-30" dirty="0">
                <a:latin typeface="Inter Medium"/>
                <a:cs typeface="Inter Medium"/>
              </a:rPr>
              <a:t> </a:t>
            </a:r>
            <a:r>
              <a:rPr sz="1100" b="0" dirty="0">
                <a:latin typeface="Inter Medium"/>
                <a:cs typeface="Inter Medium"/>
              </a:rPr>
              <a:t>US</a:t>
            </a:r>
            <a:r>
              <a:rPr sz="1100" b="0" spc="-25" dirty="0">
                <a:latin typeface="Inter Medium"/>
                <a:cs typeface="Inter Medium"/>
              </a:rPr>
              <a:t> </a:t>
            </a:r>
            <a:r>
              <a:rPr sz="1100" b="0" spc="-10" dirty="0">
                <a:latin typeface="Inter Medium"/>
                <a:cs typeface="Inter Medium"/>
              </a:rPr>
              <a:t>(n500</a:t>
            </a:r>
            <a:r>
              <a:rPr sz="1100" b="0" spc="-25" dirty="0">
                <a:latin typeface="Inter Medium"/>
                <a:cs typeface="Inter Medium"/>
              </a:rPr>
              <a:t> </a:t>
            </a:r>
            <a:r>
              <a:rPr sz="1100" b="0" dirty="0">
                <a:latin typeface="Inter Medium"/>
                <a:cs typeface="Inter Medium"/>
              </a:rPr>
              <a:t>per</a:t>
            </a:r>
            <a:r>
              <a:rPr sz="1100" b="0" spc="-25" dirty="0">
                <a:latin typeface="Inter Medium"/>
                <a:cs typeface="Inter Medium"/>
              </a:rPr>
              <a:t> </a:t>
            </a:r>
            <a:r>
              <a:rPr sz="1100" b="0" dirty="0">
                <a:latin typeface="Inter Medium"/>
                <a:cs typeface="Inter Medium"/>
              </a:rPr>
              <a:t>industry),</a:t>
            </a:r>
            <a:r>
              <a:rPr sz="1100" b="0" spc="-40" dirty="0">
                <a:latin typeface="Inter Medium"/>
                <a:cs typeface="Inter Medium"/>
              </a:rPr>
              <a:t> </a:t>
            </a:r>
            <a:r>
              <a:rPr sz="1100" b="0" dirty="0">
                <a:latin typeface="Inter Medium"/>
                <a:cs typeface="Inter Medium"/>
              </a:rPr>
              <a:t>fielded</a:t>
            </a:r>
            <a:r>
              <a:rPr sz="1100" b="0" spc="-30" dirty="0">
                <a:latin typeface="Inter Medium"/>
                <a:cs typeface="Inter Medium"/>
              </a:rPr>
              <a:t> </a:t>
            </a:r>
            <a:r>
              <a:rPr sz="1100" b="0" dirty="0">
                <a:latin typeface="Inter Medium"/>
                <a:cs typeface="Inter Medium"/>
              </a:rPr>
              <a:t>in</a:t>
            </a:r>
            <a:r>
              <a:rPr sz="1100" b="0" spc="-25" dirty="0">
                <a:latin typeface="Inter Medium"/>
                <a:cs typeface="Inter Medium"/>
              </a:rPr>
              <a:t> </a:t>
            </a:r>
            <a:r>
              <a:rPr sz="1100" b="0" dirty="0">
                <a:latin typeface="Inter Medium"/>
                <a:cs typeface="Inter Medium"/>
              </a:rPr>
              <a:t>English</a:t>
            </a:r>
            <a:r>
              <a:rPr sz="1100" b="0" spc="-25" dirty="0">
                <a:latin typeface="Inter Medium"/>
                <a:cs typeface="Inter Medium"/>
              </a:rPr>
              <a:t> </a:t>
            </a:r>
            <a:r>
              <a:rPr sz="1100" b="0" dirty="0">
                <a:latin typeface="Inter Medium"/>
                <a:cs typeface="Inter Medium"/>
              </a:rPr>
              <a:t>and</a:t>
            </a:r>
            <a:r>
              <a:rPr sz="1100" b="0" spc="-25" dirty="0">
                <a:latin typeface="Inter Medium"/>
                <a:cs typeface="Inter Medium"/>
              </a:rPr>
              <a:t> </a:t>
            </a:r>
            <a:r>
              <a:rPr sz="1100" b="0" spc="-10" dirty="0">
                <a:latin typeface="Inter Medium"/>
                <a:cs typeface="Inter Medium"/>
              </a:rPr>
              <a:t>Spanish</a:t>
            </a:r>
            <a:endParaRPr sz="1100">
              <a:latin typeface="Inter Medium"/>
              <a:cs typeface="Inter Medium"/>
            </a:endParaRPr>
          </a:p>
        </p:txBody>
      </p:sp>
      <p:sp>
        <p:nvSpPr>
          <p:cNvPr id="15" name="object 15"/>
          <p:cNvSpPr/>
          <p:nvPr/>
        </p:nvSpPr>
        <p:spPr>
          <a:xfrm>
            <a:off x="4811300" y="1711887"/>
            <a:ext cx="503555" cy="503555"/>
          </a:xfrm>
          <a:custGeom>
            <a:avLst/>
            <a:gdLst/>
            <a:ahLst/>
            <a:cxnLst/>
            <a:rect l="l" t="t" r="r" b="b"/>
            <a:pathLst>
              <a:path w="503554" h="503555">
                <a:moveTo>
                  <a:pt x="251549" y="503099"/>
                </a:moveTo>
                <a:lnTo>
                  <a:pt x="206333" y="499047"/>
                </a:lnTo>
                <a:lnTo>
                  <a:pt x="163775" y="487362"/>
                </a:lnTo>
                <a:lnTo>
                  <a:pt x="124587" y="468756"/>
                </a:lnTo>
                <a:lnTo>
                  <a:pt x="89479" y="443938"/>
                </a:lnTo>
                <a:lnTo>
                  <a:pt x="59161" y="413620"/>
                </a:lnTo>
                <a:lnTo>
                  <a:pt x="34343" y="378512"/>
                </a:lnTo>
                <a:lnTo>
                  <a:pt x="15737" y="339323"/>
                </a:lnTo>
                <a:lnTo>
                  <a:pt x="4052" y="296766"/>
                </a:lnTo>
                <a:lnTo>
                  <a:pt x="0" y="251549"/>
                </a:lnTo>
                <a:lnTo>
                  <a:pt x="4052" y="206333"/>
                </a:lnTo>
                <a:lnTo>
                  <a:pt x="15737" y="163776"/>
                </a:lnTo>
                <a:lnTo>
                  <a:pt x="34343" y="124587"/>
                </a:lnTo>
                <a:lnTo>
                  <a:pt x="59161" y="89479"/>
                </a:lnTo>
                <a:lnTo>
                  <a:pt x="89479" y="59161"/>
                </a:lnTo>
                <a:lnTo>
                  <a:pt x="124587" y="34343"/>
                </a:lnTo>
                <a:lnTo>
                  <a:pt x="163775" y="15737"/>
                </a:lnTo>
                <a:lnTo>
                  <a:pt x="206333" y="4052"/>
                </a:lnTo>
                <a:lnTo>
                  <a:pt x="251549" y="0"/>
                </a:lnTo>
                <a:lnTo>
                  <a:pt x="300854" y="4878"/>
                </a:lnTo>
                <a:lnTo>
                  <a:pt x="347814" y="19148"/>
                </a:lnTo>
                <a:lnTo>
                  <a:pt x="391110" y="42263"/>
                </a:lnTo>
                <a:lnTo>
                  <a:pt x="429422" y="73677"/>
                </a:lnTo>
                <a:lnTo>
                  <a:pt x="460836" y="111989"/>
                </a:lnTo>
                <a:lnTo>
                  <a:pt x="483951" y="155285"/>
                </a:lnTo>
                <a:lnTo>
                  <a:pt x="498221" y="202245"/>
                </a:lnTo>
                <a:lnTo>
                  <a:pt x="503099" y="251549"/>
                </a:lnTo>
                <a:lnTo>
                  <a:pt x="499047" y="296766"/>
                </a:lnTo>
                <a:lnTo>
                  <a:pt x="487362" y="339323"/>
                </a:lnTo>
                <a:lnTo>
                  <a:pt x="468756" y="378512"/>
                </a:lnTo>
                <a:lnTo>
                  <a:pt x="443938" y="413620"/>
                </a:lnTo>
                <a:lnTo>
                  <a:pt x="413620" y="443938"/>
                </a:lnTo>
                <a:lnTo>
                  <a:pt x="378512" y="468756"/>
                </a:lnTo>
                <a:lnTo>
                  <a:pt x="339324" y="487362"/>
                </a:lnTo>
                <a:lnTo>
                  <a:pt x="296766" y="499047"/>
                </a:lnTo>
                <a:lnTo>
                  <a:pt x="251549" y="503099"/>
                </a:lnTo>
                <a:close/>
              </a:path>
            </a:pathLst>
          </a:custGeom>
          <a:solidFill>
            <a:srgbClr val="FAD050"/>
          </a:solidFill>
        </p:spPr>
        <p:txBody>
          <a:bodyPr wrap="square" lIns="0" tIns="0" rIns="0" bIns="0" rtlCol="0"/>
          <a:lstStyle/>
          <a:p>
            <a:endParaRPr/>
          </a:p>
        </p:txBody>
      </p:sp>
      <p:sp>
        <p:nvSpPr>
          <p:cNvPr id="16" name="object 16"/>
          <p:cNvSpPr/>
          <p:nvPr/>
        </p:nvSpPr>
        <p:spPr>
          <a:xfrm>
            <a:off x="4811300" y="2321512"/>
            <a:ext cx="503555" cy="503555"/>
          </a:xfrm>
          <a:custGeom>
            <a:avLst/>
            <a:gdLst/>
            <a:ahLst/>
            <a:cxnLst/>
            <a:rect l="l" t="t" r="r" b="b"/>
            <a:pathLst>
              <a:path w="503554" h="503555">
                <a:moveTo>
                  <a:pt x="251549" y="503099"/>
                </a:moveTo>
                <a:lnTo>
                  <a:pt x="206333" y="499047"/>
                </a:lnTo>
                <a:lnTo>
                  <a:pt x="163775" y="487362"/>
                </a:lnTo>
                <a:lnTo>
                  <a:pt x="124587" y="468756"/>
                </a:lnTo>
                <a:lnTo>
                  <a:pt x="89479" y="443938"/>
                </a:lnTo>
                <a:lnTo>
                  <a:pt x="59161" y="413620"/>
                </a:lnTo>
                <a:lnTo>
                  <a:pt x="34343" y="378512"/>
                </a:lnTo>
                <a:lnTo>
                  <a:pt x="15737" y="339323"/>
                </a:lnTo>
                <a:lnTo>
                  <a:pt x="4052" y="296766"/>
                </a:lnTo>
                <a:lnTo>
                  <a:pt x="0" y="251549"/>
                </a:lnTo>
                <a:lnTo>
                  <a:pt x="4052" y="206333"/>
                </a:lnTo>
                <a:lnTo>
                  <a:pt x="15737" y="163776"/>
                </a:lnTo>
                <a:lnTo>
                  <a:pt x="34343" y="124587"/>
                </a:lnTo>
                <a:lnTo>
                  <a:pt x="59161" y="89479"/>
                </a:lnTo>
                <a:lnTo>
                  <a:pt x="89479" y="59161"/>
                </a:lnTo>
                <a:lnTo>
                  <a:pt x="124587" y="34343"/>
                </a:lnTo>
                <a:lnTo>
                  <a:pt x="163775" y="15737"/>
                </a:lnTo>
                <a:lnTo>
                  <a:pt x="206333" y="4052"/>
                </a:lnTo>
                <a:lnTo>
                  <a:pt x="251549" y="0"/>
                </a:lnTo>
                <a:lnTo>
                  <a:pt x="300854" y="4878"/>
                </a:lnTo>
                <a:lnTo>
                  <a:pt x="347814" y="19148"/>
                </a:lnTo>
                <a:lnTo>
                  <a:pt x="391110" y="42263"/>
                </a:lnTo>
                <a:lnTo>
                  <a:pt x="429422" y="73677"/>
                </a:lnTo>
                <a:lnTo>
                  <a:pt x="460836" y="111989"/>
                </a:lnTo>
                <a:lnTo>
                  <a:pt x="483951" y="155285"/>
                </a:lnTo>
                <a:lnTo>
                  <a:pt x="498221" y="202245"/>
                </a:lnTo>
                <a:lnTo>
                  <a:pt x="503099" y="251549"/>
                </a:lnTo>
                <a:lnTo>
                  <a:pt x="499047" y="296766"/>
                </a:lnTo>
                <a:lnTo>
                  <a:pt x="487362" y="339323"/>
                </a:lnTo>
                <a:lnTo>
                  <a:pt x="468756" y="378512"/>
                </a:lnTo>
                <a:lnTo>
                  <a:pt x="443938" y="413620"/>
                </a:lnTo>
                <a:lnTo>
                  <a:pt x="413620" y="443938"/>
                </a:lnTo>
                <a:lnTo>
                  <a:pt x="378512" y="468756"/>
                </a:lnTo>
                <a:lnTo>
                  <a:pt x="339324" y="487362"/>
                </a:lnTo>
                <a:lnTo>
                  <a:pt x="296766" y="499047"/>
                </a:lnTo>
                <a:lnTo>
                  <a:pt x="251549" y="503099"/>
                </a:lnTo>
                <a:close/>
              </a:path>
            </a:pathLst>
          </a:custGeom>
          <a:solidFill>
            <a:srgbClr val="FAD050"/>
          </a:solidFill>
        </p:spPr>
        <p:txBody>
          <a:bodyPr wrap="square" lIns="0" tIns="0" rIns="0" bIns="0" rtlCol="0"/>
          <a:lstStyle/>
          <a:p>
            <a:endParaRPr/>
          </a:p>
        </p:txBody>
      </p:sp>
      <p:pic>
        <p:nvPicPr>
          <p:cNvPr id="17" name="object 17"/>
          <p:cNvPicPr/>
          <p:nvPr/>
        </p:nvPicPr>
        <p:blipFill>
          <a:blip r:embed="rId6" cstate="print"/>
          <a:stretch>
            <a:fillRect/>
          </a:stretch>
        </p:blipFill>
        <p:spPr>
          <a:xfrm>
            <a:off x="805050" y="1741500"/>
            <a:ext cx="1832425" cy="603849"/>
          </a:xfrm>
          <a:prstGeom prst="rect">
            <a:avLst/>
          </a:prstGeom>
        </p:spPr>
      </p:pic>
      <p:sp>
        <p:nvSpPr>
          <p:cNvPr id="18" name="object 18"/>
          <p:cNvSpPr txBox="1"/>
          <p:nvPr/>
        </p:nvSpPr>
        <p:spPr>
          <a:xfrm>
            <a:off x="798649" y="1462762"/>
            <a:ext cx="1547495" cy="501015"/>
          </a:xfrm>
          <a:prstGeom prst="rect">
            <a:avLst/>
          </a:prstGeom>
        </p:spPr>
        <p:txBody>
          <a:bodyPr vert="horz" wrap="square" lIns="0" tIns="12700" rIns="0" bIns="0" rtlCol="0">
            <a:spAutoFit/>
          </a:bodyPr>
          <a:lstStyle/>
          <a:p>
            <a:pPr marL="12700">
              <a:lnSpc>
                <a:spcPct val="100000"/>
              </a:lnSpc>
              <a:spcBef>
                <a:spcPts val="100"/>
              </a:spcBef>
            </a:pPr>
            <a:r>
              <a:rPr sz="1300" b="1" dirty="0">
                <a:solidFill>
                  <a:srgbClr val="E3120B"/>
                </a:solidFill>
                <a:latin typeface="Archivo Narrow"/>
                <a:cs typeface="Archivo Narrow"/>
              </a:rPr>
              <a:t>Company </a:t>
            </a:r>
            <a:r>
              <a:rPr sz="1300" b="1" spc="-20" dirty="0">
                <a:solidFill>
                  <a:srgbClr val="E3120B"/>
                </a:solidFill>
                <a:latin typeface="Archivo Narrow"/>
                <a:cs typeface="Archivo Narrow"/>
              </a:rPr>
              <a:t>size</a:t>
            </a:r>
            <a:endParaRPr sz="1300" dirty="0">
              <a:latin typeface="Archivo Narrow"/>
              <a:cs typeface="Archivo Narrow"/>
            </a:endParaRPr>
          </a:p>
          <a:p>
            <a:pPr marL="92075">
              <a:lnSpc>
                <a:spcPct val="100000"/>
              </a:lnSpc>
              <a:spcBef>
                <a:spcPts val="980"/>
              </a:spcBef>
            </a:pPr>
            <a:r>
              <a:rPr sz="1000" b="0" spc="-70" dirty="0">
                <a:solidFill>
                  <a:srgbClr val="FFFFFF"/>
                </a:solidFill>
                <a:latin typeface="Inter Medium"/>
                <a:cs typeface="Inter Medium"/>
              </a:rPr>
              <a:t>1,000</a:t>
            </a:r>
            <a:r>
              <a:rPr lang="en-US" sz="1000" spc="-70" dirty="0">
                <a:solidFill>
                  <a:srgbClr val="FFFFFF"/>
                </a:solidFill>
                <a:latin typeface="Inter Medium"/>
                <a:cs typeface="Inter Medium"/>
              </a:rPr>
              <a:t>-</a:t>
            </a:r>
            <a:r>
              <a:rPr sz="1000" b="0" spc="-70" dirty="0">
                <a:solidFill>
                  <a:srgbClr val="FFFFFF"/>
                </a:solidFill>
                <a:latin typeface="Inter Medium"/>
                <a:cs typeface="Inter Medium"/>
              </a:rPr>
              <a:t>4,999</a:t>
            </a:r>
            <a:r>
              <a:rPr sz="1000" b="0" spc="10" dirty="0">
                <a:solidFill>
                  <a:srgbClr val="FFFFFF"/>
                </a:solidFill>
                <a:latin typeface="Inter Medium"/>
                <a:cs typeface="Inter Medium"/>
              </a:rPr>
              <a:t> </a:t>
            </a:r>
            <a:r>
              <a:rPr sz="1000" b="0" spc="-10" dirty="0">
                <a:solidFill>
                  <a:srgbClr val="FFFFFF"/>
                </a:solidFill>
                <a:latin typeface="Inter Medium"/>
                <a:cs typeface="Inter Medium"/>
              </a:rPr>
              <a:t>employees</a:t>
            </a:r>
            <a:endParaRPr sz="1000" dirty="0">
              <a:latin typeface="Inter Medium"/>
              <a:cs typeface="Inter Medium"/>
            </a:endParaRPr>
          </a:p>
        </p:txBody>
      </p:sp>
      <p:sp>
        <p:nvSpPr>
          <p:cNvPr id="19" name="object 19"/>
          <p:cNvSpPr txBox="1"/>
          <p:nvPr/>
        </p:nvSpPr>
        <p:spPr>
          <a:xfrm>
            <a:off x="878074" y="2124094"/>
            <a:ext cx="1158875" cy="177800"/>
          </a:xfrm>
          <a:prstGeom prst="rect">
            <a:avLst/>
          </a:prstGeom>
        </p:spPr>
        <p:txBody>
          <a:bodyPr vert="horz" wrap="square" lIns="0" tIns="12700" rIns="0" bIns="0" rtlCol="0">
            <a:spAutoFit/>
          </a:bodyPr>
          <a:lstStyle/>
          <a:p>
            <a:pPr marL="12700">
              <a:lnSpc>
                <a:spcPct val="100000"/>
              </a:lnSpc>
              <a:spcBef>
                <a:spcPts val="100"/>
              </a:spcBef>
            </a:pPr>
            <a:r>
              <a:rPr sz="1000" b="0" spc="-10" dirty="0">
                <a:solidFill>
                  <a:srgbClr val="FFFFFF"/>
                </a:solidFill>
                <a:latin typeface="Inter Medium"/>
                <a:cs typeface="Inter Medium"/>
              </a:rPr>
              <a:t>5,000+</a:t>
            </a:r>
            <a:r>
              <a:rPr sz="1000" b="0" spc="-50" dirty="0">
                <a:solidFill>
                  <a:srgbClr val="FFFFFF"/>
                </a:solidFill>
                <a:latin typeface="Inter Medium"/>
                <a:cs typeface="Inter Medium"/>
              </a:rPr>
              <a:t> </a:t>
            </a:r>
            <a:r>
              <a:rPr sz="1000" b="0" spc="-10" dirty="0">
                <a:solidFill>
                  <a:srgbClr val="FFFFFF"/>
                </a:solidFill>
                <a:latin typeface="Inter Medium"/>
                <a:cs typeface="Inter Medium"/>
              </a:rPr>
              <a:t>employees</a:t>
            </a:r>
            <a:endParaRPr sz="1000">
              <a:latin typeface="Inter Medium"/>
              <a:cs typeface="Inter Medium"/>
            </a:endParaRPr>
          </a:p>
        </p:txBody>
      </p:sp>
      <p:sp>
        <p:nvSpPr>
          <p:cNvPr id="20" name="object 20"/>
          <p:cNvSpPr txBox="1"/>
          <p:nvPr/>
        </p:nvSpPr>
        <p:spPr>
          <a:xfrm>
            <a:off x="2570000" y="1784379"/>
            <a:ext cx="372110" cy="208279"/>
          </a:xfrm>
          <a:prstGeom prst="rect">
            <a:avLst/>
          </a:prstGeom>
        </p:spPr>
        <p:txBody>
          <a:bodyPr vert="horz" wrap="square" lIns="0" tIns="12700" rIns="0" bIns="0" rtlCol="0">
            <a:spAutoFit/>
          </a:bodyPr>
          <a:lstStyle/>
          <a:p>
            <a:pPr marL="12700">
              <a:lnSpc>
                <a:spcPct val="100000"/>
              </a:lnSpc>
              <a:spcBef>
                <a:spcPts val="100"/>
              </a:spcBef>
            </a:pPr>
            <a:r>
              <a:rPr sz="1200" b="1" spc="-25" dirty="0">
                <a:solidFill>
                  <a:srgbClr val="2E45B8"/>
                </a:solidFill>
                <a:latin typeface="Inter"/>
                <a:cs typeface="Inter"/>
              </a:rPr>
              <a:t>47%</a:t>
            </a:r>
            <a:endParaRPr sz="1200">
              <a:latin typeface="Inter"/>
              <a:cs typeface="Inter"/>
            </a:endParaRPr>
          </a:p>
        </p:txBody>
      </p:sp>
      <p:sp>
        <p:nvSpPr>
          <p:cNvPr id="21" name="object 21"/>
          <p:cNvSpPr/>
          <p:nvPr/>
        </p:nvSpPr>
        <p:spPr>
          <a:xfrm>
            <a:off x="6731224" y="1711899"/>
            <a:ext cx="503555" cy="503555"/>
          </a:xfrm>
          <a:custGeom>
            <a:avLst/>
            <a:gdLst/>
            <a:ahLst/>
            <a:cxnLst/>
            <a:rect l="l" t="t" r="r" b="b"/>
            <a:pathLst>
              <a:path w="503554" h="503555">
                <a:moveTo>
                  <a:pt x="251549" y="503099"/>
                </a:moveTo>
                <a:lnTo>
                  <a:pt x="206333" y="499047"/>
                </a:lnTo>
                <a:lnTo>
                  <a:pt x="163775" y="487362"/>
                </a:lnTo>
                <a:lnTo>
                  <a:pt x="124587" y="468756"/>
                </a:lnTo>
                <a:lnTo>
                  <a:pt x="89479" y="443938"/>
                </a:lnTo>
                <a:lnTo>
                  <a:pt x="59161" y="413620"/>
                </a:lnTo>
                <a:lnTo>
                  <a:pt x="34343" y="378512"/>
                </a:lnTo>
                <a:lnTo>
                  <a:pt x="15737" y="339323"/>
                </a:lnTo>
                <a:lnTo>
                  <a:pt x="4052" y="296766"/>
                </a:lnTo>
                <a:lnTo>
                  <a:pt x="0" y="251549"/>
                </a:lnTo>
                <a:lnTo>
                  <a:pt x="4052" y="206333"/>
                </a:lnTo>
                <a:lnTo>
                  <a:pt x="15737" y="163776"/>
                </a:lnTo>
                <a:lnTo>
                  <a:pt x="34343" y="124587"/>
                </a:lnTo>
                <a:lnTo>
                  <a:pt x="59161" y="89479"/>
                </a:lnTo>
                <a:lnTo>
                  <a:pt x="89479" y="59161"/>
                </a:lnTo>
                <a:lnTo>
                  <a:pt x="124587" y="34343"/>
                </a:lnTo>
                <a:lnTo>
                  <a:pt x="163775" y="15737"/>
                </a:lnTo>
                <a:lnTo>
                  <a:pt x="206333" y="4052"/>
                </a:lnTo>
                <a:lnTo>
                  <a:pt x="251549" y="0"/>
                </a:lnTo>
                <a:lnTo>
                  <a:pt x="300853" y="4878"/>
                </a:lnTo>
                <a:lnTo>
                  <a:pt x="347813" y="19148"/>
                </a:lnTo>
                <a:lnTo>
                  <a:pt x="391109" y="42263"/>
                </a:lnTo>
                <a:lnTo>
                  <a:pt x="429422" y="73677"/>
                </a:lnTo>
                <a:lnTo>
                  <a:pt x="460836" y="111989"/>
                </a:lnTo>
                <a:lnTo>
                  <a:pt x="483951" y="155285"/>
                </a:lnTo>
                <a:lnTo>
                  <a:pt x="498221" y="202245"/>
                </a:lnTo>
                <a:lnTo>
                  <a:pt x="503099" y="251549"/>
                </a:lnTo>
                <a:lnTo>
                  <a:pt x="499047" y="296766"/>
                </a:lnTo>
                <a:lnTo>
                  <a:pt x="487362" y="339323"/>
                </a:lnTo>
                <a:lnTo>
                  <a:pt x="468756" y="378512"/>
                </a:lnTo>
                <a:lnTo>
                  <a:pt x="443938" y="413620"/>
                </a:lnTo>
                <a:lnTo>
                  <a:pt x="413620" y="443938"/>
                </a:lnTo>
                <a:lnTo>
                  <a:pt x="378512" y="468756"/>
                </a:lnTo>
                <a:lnTo>
                  <a:pt x="339324" y="487362"/>
                </a:lnTo>
                <a:lnTo>
                  <a:pt x="296766" y="499047"/>
                </a:lnTo>
                <a:lnTo>
                  <a:pt x="251549" y="503099"/>
                </a:lnTo>
                <a:close/>
              </a:path>
            </a:pathLst>
          </a:custGeom>
          <a:solidFill>
            <a:srgbClr val="FAD050"/>
          </a:solidFill>
        </p:spPr>
        <p:txBody>
          <a:bodyPr wrap="square" lIns="0" tIns="0" rIns="0" bIns="0" rtlCol="0"/>
          <a:lstStyle/>
          <a:p>
            <a:endParaRPr/>
          </a:p>
        </p:txBody>
      </p:sp>
      <p:sp>
        <p:nvSpPr>
          <p:cNvPr id="22" name="object 22"/>
          <p:cNvSpPr/>
          <p:nvPr/>
        </p:nvSpPr>
        <p:spPr>
          <a:xfrm>
            <a:off x="6748625" y="2321524"/>
            <a:ext cx="503555" cy="503555"/>
          </a:xfrm>
          <a:custGeom>
            <a:avLst/>
            <a:gdLst/>
            <a:ahLst/>
            <a:cxnLst/>
            <a:rect l="l" t="t" r="r" b="b"/>
            <a:pathLst>
              <a:path w="503554" h="503555">
                <a:moveTo>
                  <a:pt x="251549" y="503099"/>
                </a:moveTo>
                <a:lnTo>
                  <a:pt x="206333" y="499047"/>
                </a:lnTo>
                <a:lnTo>
                  <a:pt x="163775" y="487362"/>
                </a:lnTo>
                <a:lnTo>
                  <a:pt x="124587" y="468756"/>
                </a:lnTo>
                <a:lnTo>
                  <a:pt x="89479" y="443938"/>
                </a:lnTo>
                <a:lnTo>
                  <a:pt x="59161" y="413620"/>
                </a:lnTo>
                <a:lnTo>
                  <a:pt x="34343" y="378512"/>
                </a:lnTo>
                <a:lnTo>
                  <a:pt x="15737" y="339323"/>
                </a:lnTo>
                <a:lnTo>
                  <a:pt x="4052" y="296766"/>
                </a:lnTo>
                <a:lnTo>
                  <a:pt x="0" y="251549"/>
                </a:lnTo>
                <a:lnTo>
                  <a:pt x="4052" y="206333"/>
                </a:lnTo>
                <a:lnTo>
                  <a:pt x="15737" y="163776"/>
                </a:lnTo>
                <a:lnTo>
                  <a:pt x="34343" y="124587"/>
                </a:lnTo>
                <a:lnTo>
                  <a:pt x="59161" y="89479"/>
                </a:lnTo>
                <a:lnTo>
                  <a:pt x="89479" y="59161"/>
                </a:lnTo>
                <a:lnTo>
                  <a:pt x="124587" y="34343"/>
                </a:lnTo>
                <a:lnTo>
                  <a:pt x="163775" y="15737"/>
                </a:lnTo>
                <a:lnTo>
                  <a:pt x="206333" y="4052"/>
                </a:lnTo>
                <a:lnTo>
                  <a:pt x="251549" y="0"/>
                </a:lnTo>
                <a:lnTo>
                  <a:pt x="300853" y="4878"/>
                </a:lnTo>
                <a:lnTo>
                  <a:pt x="347813" y="19148"/>
                </a:lnTo>
                <a:lnTo>
                  <a:pt x="391109" y="42263"/>
                </a:lnTo>
                <a:lnTo>
                  <a:pt x="429422" y="73677"/>
                </a:lnTo>
                <a:lnTo>
                  <a:pt x="460836" y="111989"/>
                </a:lnTo>
                <a:lnTo>
                  <a:pt x="483951" y="155285"/>
                </a:lnTo>
                <a:lnTo>
                  <a:pt x="498221" y="202245"/>
                </a:lnTo>
                <a:lnTo>
                  <a:pt x="503099" y="251549"/>
                </a:lnTo>
                <a:lnTo>
                  <a:pt x="499047" y="296766"/>
                </a:lnTo>
                <a:lnTo>
                  <a:pt x="487362" y="339323"/>
                </a:lnTo>
                <a:lnTo>
                  <a:pt x="468756" y="378512"/>
                </a:lnTo>
                <a:lnTo>
                  <a:pt x="443938" y="413620"/>
                </a:lnTo>
                <a:lnTo>
                  <a:pt x="413620" y="443938"/>
                </a:lnTo>
                <a:lnTo>
                  <a:pt x="378512" y="468756"/>
                </a:lnTo>
                <a:lnTo>
                  <a:pt x="339324" y="487362"/>
                </a:lnTo>
                <a:lnTo>
                  <a:pt x="296766" y="499047"/>
                </a:lnTo>
                <a:lnTo>
                  <a:pt x="251549" y="503099"/>
                </a:lnTo>
                <a:close/>
              </a:path>
            </a:pathLst>
          </a:custGeom>
          <a:solidFill>
            <a:srgbClr val="FAD050"/>
          </a:solidFill>
        </p:spPr>
        <p:txBody>
          <a:bodyPr wrap="square" lIns="0" tIns="0" rIns="0" bIns="0" rtlCol="0"/>
          <a:lstStyle/>
          <a:p>
            <a:endParaRPr/>
          </a:p>
        </p:txBody>
      </p:sp>
      <p:graphicFrame>
        <p:nvGraphicFramePr>
          <p:cNvPr id="23" name="object 23"/>
          <p:cNvGraphicFramePr>
            <a:graphicFrameLocks noGrp="1"/>
          </p:cNvGraphicFramePr>
          <p:nvPr>
            <p:extLst>
              <p:ext uri="{D42A27DB-BD31-4B8C-83A1-F6EECF244321}">
                <p14:modId xmlns:p14="http://schemas.microsoft.com/office/powerpoint/2010/main" val="3651762016"/>
              </p:ext>
            </p:extLst>
          </p:nvPr>
        </p:nvGraphicFramePr>
        <p:xfrm>
          <a:off x="4885296" y="1825502"/>
          <a:ext cx="3653154" cy="858520"/>
        </p:xfrm>
        <a:graphic>
          <a:graphicData uri="http://schemas.openxmlformats.org/drawingml/2006/table">
            <a:tbl>
              <a:tblPr firstRow="1" bandRow="1">
                <a:tableStyleId>{2D5ABB26-0587-4C30-8999-92F81FD0307C}</a:tableStyleId>
              </a:tblPr>
              <a:tblGrid>
                <a:gridCol w="390525">
                  <a:extLst>
                    <a:ext uri="{9D8B030D-6E8A-4147-A177-3AD203B41FA5}">
                      <a16:colId xmlns:a16="http://schemas.microsoft.com/office/drawing/2014/main" val="20000"/>
                    </a:ext>
                  </a:extLst>
                </a:gridCol>
                <a:gridCol w="1433195">
                  <a:extLst>
                    <a:ext uri="{9D8B030D-6E8A-4147-A177-3AD203B41FA5}">
                      <a16:colId xmlns:a16="http://schemas.microsoft.com/office/drawing/2014/main" val="20001"/>
                    </a:ext>
                  </a:extLst>
                </a:gridCol>
                <a:gridCol w="497840">
                  <a:extLst>
                    <a:ext uri="{9D8B030D-6E8A-4147-A177-3AD203B41FA5}">
                      <a16:colId xmlns:a16="http://schemas.microsoft.com/office/drawing/2014/main" val="20002"/>
                    </a:ext>
                  </a:extLst>
                </a:gridCol>
                <a:gridCol w="1331594">
                  <a:extLst>
                    <a:ext uri="{9D8B030D-6E8A-4147-A177-3AD203B41FA5}">
                      <a16:colId xmlns:a16="http://schemas.microsoft.com/office/drawing/2014/main" val="20003"/>
                    </a:ext>
                  </a:extLst>
                </a:gridCol>
              </a:tblGrid>
              <a:tr h="434340">
                <a:tc>
                  <a:txBody>
                    <a:bodyPr/>
                    <a:lstStyle/>
                    <a:p>
                      <a:pPr marR="27305" algn="ctr">
                        <a:lnSpc>
                          <a:spcPct val="100000"/>
                        </a:lnSpc>
                        <a:spcBef>
                          <a:spcPts val="45"/>
                        </a:spcBef>
                      </a:pPr>
                      <a:r>
                        <a:rPr sz="1400" b="1" spc="-25" dirty="0">
                          <a:solidFill>
                            <a:srgbClr val="2B739E"/>
                          </a:solidFill>
                          <a:latin typeface="Archivo Narrow"/>
                          <a:cs typeface="Archivo Narrow"/>
                        </a:rPr>
                        <a:t>33%</a:t>
                      </a:r>
                      <a:endParaRPr sz="1400">
                        <a:latin typeface="Archivo Narrow"/>
                        <a:cs typeface="Archivo Narrow"/>
                      </a:endParaRPr>
                    </a:p>
                  </a:txBody>
                  <a:tcPr marL="0" marR="0" marT="5715" marB="0"/>
                </a:tc>
                <a:tc>
                  <a:txBody>
                    <a:bodyPr/>
                    <a:lstStyle/>
                    <a:p>
                      <a:pPr marL="66675">
                        <a:lnSpc>
                          <a:spcPct val="100000"/>
                        </a:lnSpc>
                        <a:spcBef>
                          <a:spcPts val="285"/>
                        </a:spcBef>
                      </a:pPr>
                      <a:r>
                        <a:rPr sz="1000" b="0" dirty="0">
                          <a:latin typeface="Inter Medium"/>
                          <a:cs typeface="Inter Medium"/>
                        </a:rPr>
                        <a:t>Junior</a:t>
                      </a:r>
                      <a:r>
                        <a:rPr sz="1000" b="0" spc="-25" dirty="0">
                          <a:latin typeface="Inter Medium"/>
                          <a:cs typeface="Inter Medium"/>
                        </a:rPr>
                        <a:t> </a:t>
                      </a:r>
                      <a:r>
                        <a:rPr sz="1000" b="0" dirty="0">
                          <a:latin typeface="Inter Medium"/>
                          <a:cs typeface="Inter Medium"/>
                        </a:rPr>
                        <a:t>(entry</a:t>
                      </a:r>
                      <a:r>
                        <a:rPr sz="1000" b="0" spc="-25" dirty="0">
                          <a:latin typeface="Inter Medium"/>
                          <a:cs typeface="Inter Medium"/>
                        </a:rPr>
                        <a:t> </a:t>
                      </a:r>
                      <a:r>
                        <a:rPr sz="1000" b="0" spc="-10" dirty="0">
                          <a:latin typeface="Inter Medium"/>
                          <a:cs typeface="Inter Medium"/>
                        </a:rPr>
                        <a:t>level)</a:t>
                      </a:r>
                      <a:endParaRPr sz="1000">
                        <a:latin typeface="Inter Medium"/>
                        <a:cs typeface="Inter Medium"/>
                      </a:endParaRPr>
                    </a:p>
                  </a:txBody>
                  <a:tcPr marL="0" marR="0" marT="36195" marB="0"/>
                </a:tc>
                <a:tc>
                  <a:txBody>
                    <a:bodyPr/>
                    <a:lstStyle/>
                    <a:p>
                      <a:pPr marL="50165" algn="ctr">
                        <a:lnSpc>
                          <a:spcPct val="100000"/>
                        </a:lnSpc>
                        <a:spcBef>
                          <a:spcPts val="130"/>
                        </a:spcBef>
                      </a:pPr>
                      <a:r>
                        <a:rPr sz="1400" b="1" spc="-25" dirty="0">
                          <a:solidFill>
                            <a:srgbClr val="2B739E"/>
                          </a:solidFill>
                          <a:latin typeface="Archivo Narrow"/>
                          <a:cs typeface="Archivo Narrow"/>
                        </a:rPr>
                        <a:t>22%</a:t>
                      </a:r>
                      <a:endParaRPr sz="1400">
                        <a:latin typeface="Archivo Narrow"/>
                        <a:cs typeface="Archivo Narrow"/>
                      </a:endParaRPr>
                    </a:p>
                  </a:txBody>
                  <a:tcPr marL="0" marR="0" marT="16510" marB="0"/>
                </a:tc>
                <a:tc>
                  <a:txBody>
                    <a:bodyPr/>
                    <a:lstStyle/>
                    <a:p>
                      <a:pPr marL="60325">
                        <a:lnSpc>
                          <a:spcPct val="100000"/>
                        </a:lnSpc>
                        <a:spcBef>
                          <a:spcPts val="445"/>
                        </a:spcBef>
                      </a:pPr>
                      <a:r>
                        <a:rPr sz="1000" b="0" spc="-10" dirty="0">
                          <a:latin typeface="Inter Medium"/>
                          <a:cs typeface="Inter Medium"/>
                        </a:rPr>
                        <a:t>Non-</a:t>
                      </a:r>
                      <a:r>
                        <a:rPr sz="1000" b="0" dirty="0">
                          <a:latin typeface="Inter Medium"/>
                          <a:cs typeface="Inter Medium"/>
                        </a:rPr>
                        <a:t>CxO </a:t>
                      </a:r>
                      <a:r>
                        <a:rPr sz="1000" b="0" spc="-10" dirty="0">
                          <a:latin typeface="Inter Medium"/>
                          <a:cs typeface="Inter Medium"/>
                        </a:rPr>
                        <a:t>leadership</a:t>
                      </a:r>
                      <a:endParaRPr sz="1000">
                        <a:latin typeface="Inter Medium"/>
                        <a:cs typeface="Inter Medium"/>
                      </a:endParaRPr>
                    </a:p>
                  </a:txBody>
                  <a:tcPr marL="0" marR="0" marT="56515" marB="0"/>
                </a:tc>
                <a:extLst>
                  <a:ext uri="{0D108BD9-81ED-4DB2-BD59-A6C34878D82A}">
                    <a16:rowId xmlns:a16="http://schemas.microsoft.com/office/drawing/2014/main" val="10000"/>
                  </a:ext>
                </a:extLst>
              </a:tr>
              <a:tr h="424180">
                <a:tc>
                  <a:txBody>
                    <a:bodyPr/>
                    <a:lstStyle/>
                    <a:p>
                      <a:pPr marR="27305" algn="ctr">
                        <a:lnSpc>
                          <a:spcPct val="100000"/>
                        </a:lnSpc>
                        <a:spcBef>
                          <a:spcPts val="1505"/>
                        </a:spcBef>
                      </a:pPr>
                      <a:r>
                        <a:rPr sz="1400" b="1" spc="-25" dirty="0">
                          <a:solidFill>
                            <a:srgbClr val="2B739E"/>
                          </a:solidFill>
                          <a:latin typeface="Archivo Narrow"/>
                          <a:cs typeface="Archivo Narrow"/>
                        </a:rPr>
                        <a:t>22%</a:t>
                      </a:r>
                      <a:endParaRPr sz="1400">
                        <a:latin typeface="Archivo Narrow"/>
                        <a:cs typeface="Archivo Narrow"/>
                      </a:endParaRPr>
                    </a:p>
                  </a:txBody>
                  <a:tcPr marL="0" marR="0" marT="191135" marB="0"/>
                </a:tc>
                <a:tc>
                  <a:txBody>
                    <a:bodyPr/>
                    <a:lstStyle/>
                    <a:p>
                      <a:pPr>
                        <a:lnSpc>
                          <a:spcPct val="100000"/>
                        </a:lnSpc>
                        <a:spcBef>
                          <a:spcPts val="585"/>
                        </a:spcBef>
                      </a:pPr>
                      <a:endParaRPr sz="1000">
                        <a:latin typeface="Times New Roman"/>
                        <a:cs typeface="Times New Roman"/>
                      </a:endParaRPr>
                    </a:p>
                    <a:p>
                      <a:pPr marL="66675">
                        <a:lnSpc>
                          <a:spcPct val="100000"/>
                        </a:lnSpc>
                        <a:spcBef>
                          <a:spcPts val="5"/>
                        </a:spcBef>
                      </a:pPr>
                      <a:r>
                        <a:rPr sz="1000" b="0" dirty="0">
                          <a:latin typeface="Inter Medium"/>
                          <a:cs typeface="Inter Medium"/>
                        </a:rPr>
                        <a:t>Middle</a:t>
                      </a:r>
                      <a:r>
                        <a:rPr sz="1000" b="0" spc="-25" dirty="0">
                          <a:latin typeface="Inter Medium"/>
                          <a:cs typeface="Inter Medium"/>
                        </a:rPr>
                        <a:t> </a:t>
                      </a:r>
                      <a:r>
                        <a:rPr sz="1000" b="0" spc="-10" dirty="0">
                          <a:latin typeface="Inter Medium"/>
                          <a:cs typeface="Inter Medium"/>
                        </a:rPr>
                        <a:t>management</a:t>
                      </a:r>
                      <a:endParaRPr sz="1000">
                        <a:latin typeface="Inter Medium"/>
                        <a:cs typeface="Inter Medium"/>
                      </a:endParaRPr>
                    </a:p>
                  </a:txBody>
                  <a:tcPr marL="0" marR="0" marT="74295" marB="0"/>
                </a:tc>
                <a:tc>
                  <a:txBody>
                    <a:bodyPr/>
                    <a:lstStyle/>
                    <a:p>
                      <a:pPr marL="84455" algn="ctr">
                        <a:lnSpc>
                          <a:spcPct val="100000"/>
                        </a:lnSpc>
                        <a:spcBef>
                          <a:spcPts val="1505"/>
                        </a:spcBef>
                      </a:pPr>
                      <a:r>
                        <a:rPr sz="1400" b="1" spc="-25" dirty="0">
                          <a:solidFill>
                            <a:srgbClr val="2B739E"/>
                          </a:solidFill>
                          <a:latin typeface="Archivo Narrow"/>
                          <a:cs typeface="Archivo Narrow"/>
                        </a:rPr>
                        <a:t>22%</a:t>
                      </a:r>
                      <a:endParaRPr sz="1400">
                        <a:latin typeface="Archivo Narrow"/>
                        <a:cs typeface="Archivo Narrow"/>
                      </a:endParaRPr>
                    </a:p>
                  </a:txBody>
                  <a:tcPr marL="0" marR="0" marT="191135" marB="0"/>
                </a:tc>
                <a:tc>
                  <a:txBody>
                    <a:bodyPr/>
                    <a:lstStyle/>
                    <a:p>
                      <a:pPr>
                        <a:lnSpc>
                          <a:spcPct val="100000"/>
                        </a:lnSpc>
                        <a:spcBef>
                          <a:spcPts val="535"/>
                        </a:spcBef>
                      </a:pPr>
                      <a:endParaRPr sz="1000" dirty="0">
                        <a:latin typeface="Times New Roman"/>
                        <a:cs typeface="Times New Roman"/>
                      </a:endParaRPr>
                    </a:p>
                    <a:p>
                      <a:pPr marL="82550">
                        <a:lnSpc>
                          <a:spcPct val="100000"/>
                        </a:lnSpc>
                      </a:pPr>
                      <a:r>
                        <a:rPr sz="1000" b="0" spc="-20" dirty="0">
                          <a:latin typeface="Inter Medium"/>
                          <a:cs typeface="Inter Medium"/>
                        </a:rPr>
                        <a:t>CxOs</a:t>
                      </a:r>
                      <a:endParaRPr sz="1000" dirty="0">
                        <a:latin typeface="Inter Medium"/>
                        <a:cs typeface="Inter Medium"/>
                      </a:endParaRPr>
                    </a:p>
                  </a:txBody>
                  <a:tcPr marL="0" marR="0" marT="67945" marB="0"/>
                </a:tc>
                <a:extLst>
                  <a:ext uri="{0D108BD9-81ED-4DB2-BD59-A6C34878D82A}">
                    <a16:rowId xmlns:a16="http://schemas.microsoft.com/office/drawing/2014/main" val="10001"/>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5143500"/>
          </a:xfrm>
          <a:custGeom>
            <a:avLst/>
            <a:gdLst/>
            <a:ahLst/>
            <a:cxnLst/>
            <a:rect l="l" t="t" r="r" b="b"/>
            <a:pathLst>
              <a:path w="9144000" h="5143500">
                <a:moveTo>
                  <a:pt x="9143999" y="5143499"/>
                </a:moveTo>
                <a:lnTo>
                  <a:pt x="0" y="5143499"/>
                </a:lnTo>
                <a:lnTo>
                  <a:pt x="0" y="0"/>
                </a:lnTo>
                <a:lnTo>
                  <a:pt x="9143999" y="0"/>
                </a:lnTo>
                <a:lnTo>
                  <a:pt x="9143999" y="5143499"/>
                </a:lnTo>
                <a:close/>
              </a:path>
            </a:pathLst>
          </a:custGeom>
          <a:solidFill>
            <a:srgbClr val="F4F6FF"/>
          </a:solidFill>
        </p:spPr>
        <p:txBody>
          <a:bodyPr wrap="square" lIns="0" tIns="0" rIns="0" bIns="0" rtlCol="0"/>
          <a:lstStyle/>
          <a:p>
            <a:endParaRPr/>
          </a:p>
        </p:txBody>
      </p:sp>
      <p:sp>
        <p:nvSpPr>
          <p:cNvPr id="3" name="object 3"/>
          <p:cNvSpPr txBox="1"/>
          <p:nvPr/>
        </p:nvSpPr>
        <p:spPr>
          <a:xfrm>
            <a:off x="530848" y="862521"/>
            <a:ext cx="2553970" cy="223520"/>
          </a:xfrm>
          <a:prstGeom prst="rect">
            <a:avLst/>
          </a:prstGeom>
        </p:spPr>
        <p:txBody>
          <a:bodyPr vert="horz" wrap="square" lIns="0" tIns="12700" rIns="0" bIns="0" rtlCol="0">
            <a:spAutoFit/>
          </a:bodyPr>
          <a:lstStyle/>
          <a:p>
            <a:pPr marL="12700">
              <a:lnSpc>
                <a:spcPct val="100000"/>
              </a:lnSpc>
              <a:spcBef>
                <a:spcPts val="100"/>
              </a:spcBef>
            </a:pPr>
            <a:r>
              <a:rPr sz="1300" b="0" dirty="0">
                <a:solidFill>
                  <a:srgbClr val="E6000E"/>
                </a:solidFill>
                <a:latin typeface="Inter Medium"/>
                <a:cs typeface="Inter Medium"/>
              </a:rPr>
              <a:t>A</a:t>
            </a:r>
            <a:r>
              <a:rPr sz="1300" b="0" spc="-35" dirty="0">
                <a:solidFill>
                  <a:srgbClr val="E6000E"/>
                </a:solidFill>
                <a:latin typeface="Inter Medium"/>
                <a:cs typeface="Inter Medium"/>
              </a:rPr>
              <a:t> </a:t>
            </a:r>
            <a:r>
              <a:rPr sz="1300" b="0" dirty="0">
                <a:solidFill>
                  <a:srgbClr val="E6000E"/>
                </a:solidFill>
                <a:latin typeface="Inter Medium"/>
                <a:cs typeface="Inter Medium"/>
              </a:rPr>
              <a:t>playbook</a:t>
            </a:r>
            <a:r>
              <a:rPr sz="1300" b="0" spc="-30" dirty="0">
                <a:solidFill>
                  <a:srgbClr val="E6000E"/>
                </a:solidFill>
                <a:latin typeface="Inter Medium"/>
                <a:cs typeface="Inter Medium"/>
              </a:rPr>
              <a:t> </a:t>
            </a:r>
            <a:r>
              <a:rPr sz="1300" b="0" dirty="0">
                <a:solidFill>
                  <a:srgbClr val="E6000E"/>
                </a:solidFill>
                <a:latin typeface="Inter Medium"/>
                <a:cs typeface="Inter Medium"/>
              </a:rPr>
              <a:t>for</a:t>
            </a:r>
            <a:r>
              <a:rPr sz="1300" b="0" spc="-30" dirty="0">
                <a:solidFill>
                  <a:srgbClr val="E6000E"/>
                </a:solidFill>
                <a:latin typeface="Inter Medium"/>
                <a:cs typeface="Inter Medium"/>
              </a:rPr>
              <a:t> </a:t>
            </a:r>
            <a:r>
              <a:rPr sz="1300" b="0" dirty="0">
                <a:solidFill>
                  <a:srgbClr val="E6000E"/>
                </a:solidFill>
                <a:latin typeface="Inter Medium"/>
                <a:cs typeface="Inter Medium"/>
              </a:rPr>
              <a:t>business</a:t>
            </a:r>
            <a:r>
              <a:rPr sz="1300" b="0" spc="-35" dirty="0">
                <a:solidFill>
                  <a:srgbClr val="E6000E"/>
                </a:solidFill>
                <a:latin typeface="Inter Medium"/>
                <a:cs typeface="Inter Medium"/>
              </a:rPr>
              <a:t> </a:t>
            </a:r>
            <a:r>
              <a:rPr sz="1300" b="0" spc="-10" dirty="0">
                <a:solidFill>
                  <a:srgbClr val="E6000E"/>
                </a:solidFill>
                <a:latin typeface="Inter Medium"/>
                <a:cs typeface="Inter Medium"/>
              </a:rPr>
              <a:t>leaders</a:t>
            </a:r>
            <a:endParaRPr sz="1300">
              <a:latin typeface="Inter Medium"/>
              <a:cs typeface="Inter Medium"/>
            </a:endParaRPr>
          </a:p>
        </p:txBody>
      </p:sp>
      <p:sp>
        <p:nvSpPr>
          <p:cNvPr id="4" name="object 4"/>
          <p:cNvSpPr txBox="1">
            <a:spLocks noGrp="1"/>
          </p:cNvSpPr>
          <p:nvPr>
            <p:ph type="title"/>
          </p:nvPr>
        </p:nvSpPr>
        <p:spPr>
          <a:xfrm>
            <a:off x="530848" y="385993"/>
            <a:ext cx="4991100" cy="421640"/>
          </a:xfrm>
          <a:prstGeom prst="rect">
            <a:avLst/>
          </a:prstGeom>
        </p:spPr>
        <p:txBody>
          <a:bodyPr vert="horz" wrap="square" lIns="0" tIns="12700" rIns="0" bIns="0" rtlCol="0">
            <a:spAutoFit/>
          </a:bodyPr>
          <a:lstStyle/>
          <a:p>
            <a:pPr marL="12700">
              <a:lnSpc>
                <a:spcPct val="100000"/>
              </a:lnSpc>
              <a:spcBef>
                <a:spcPts val="100"/>
              </a:spcBef>
            </a:pPr>
            <a:r>
              <a:rPr sz="2600" dirty="0">
                <a:solidFill>
                  <a:srgbClr val="000000"/>
                </a:solidFill>
              </a:rPr>
              <a:t>How to design market-leading </a:t>
            </a:r>
            <a:r>
              <a:rPr sz="2600" spc="-10" dirty="0">
                <a:solidFill>
                  <a:srgbClr val="000000"/>
                </a:solidFill>
              </a:rPr>
              <a:t>beneﬁts</a:t>
            </a:r>
            <a:endParaRPr sz="2600"/>
          </a:p>
        </p:txBody>
      </p:sp>
      <p:sp>
        <p:nvSpPr>
          <p:cNvPr id="5" name="object 5"/>
          <p:cNvSpPr/>
          <p:nvPr/>
        </p:nvSpPr>
        <p:spPr>
          <a:xfrm>
            <a:off x="1035920" y="1682192"/>
            <a:ext cx="349885" cy="369570"/>
          </a:xfrm>
          <a:custGeom>
            <a:avLst/>
            <a:gdLst/>
            <a:ahLst/>
            <a:cxnLst/>
            <a:rect l="l" t="t" r="r" b="b"/>
            <a:pathLst>
              <a:path w="349884" h="369569">
                <a:moveTo>
                  <a:pt x="174749" y="369299"/>
                </a:moveTo>
                <a:lnTo>
                  <a:pt x="128294" y="362703"/>
                </a:lnTo>
                <a:lnTo>
                  <a:pt x="86550" y="344089"/>
                </a:lnTo>
                <a:lnTo>
                  <a:pt x="51183" y="315216"/>
                </a:lnTo>
                <a:lnTo>
                  <a:pt x="23858" y="277845"/>
                </a:lnTo>
                <a:lnTo>
                  <a:pt x="6242" y="233736"/>
                </a:lnTo>
                <a:lnTo>
                  <a:pt x="0" y="184649"/>
                </a:lnTo>
                <a:lnTo>
                  <a:pt x="6242" y="135562"/>
                </a:lnTo>
                <a:lnTo>
                  <a:pt x="23858" y="91453"/>
                </a:lnTo>
                <a:lnTo>
                  <a:pt x="51183" y="54082"/>
                </a:lnTo>
                <a:lnTo>
                  <a:pt x="86550" y="25210"/>
                </a:lnTo>
                <a:lnTo>
                  <a:pt x="128294" y="6595"/>
                </a:lnTo>
                <a:lnTo>
                  <a:pt x="174749" y="0"/>
                </a:lnTo>
                <a:lnTo>
                  <a:pt x="209000" y="3580"/>
                </a:lnTo>
                <a:lnTo>
                  <a:pt x="271700" y="31023"/>
                </a:lnTo>
                <a:lnTo>
                  <a:pt x="320139" y="82205"/>
                </a:lnTo>
                <a:lnTo>
                  <a:pt x="346110" y="148458"/>
                </a:lnTo>
                <a:lnTo>
                  <a:pt x="349499" y="184649"/>
                </a:lnTo>
                <a:lnTo>
                  <a:pt x="343257" y="233736"/>
                </a:lnTo>
                <a:lnTo>
                  <a:pt x="325640" y="277845"/>
                </a:lnTo>
                <a:lnTo>
                  <a:pt x="298316" y="315216"/>
                </a:lnTo>
                <a:lnTo>
                  <a:pt x="262949" y="344089"/>
                </a:lnTo>
                <a:lnTo>
                  <a:pt x="221205" y="362703"/>
                </a:lnTo>
                <a:lnTo>
                  <a:pt x="174749" y="369299"/>
                </a:lnTo>
                <a:close/>
              </a:path>
            </a:pathLst>
          </a:custGeom>
          <a:solidFill>
            <a:srgbClr val="E6000E"/>
          </a:solidFill>
        </p:spPr>
        <p:txBody>
          <a:bodyPr wrap="square" lIns="0" tIns="0" rIns="0" bIns="0" rtlCol="0"/>
          <a:lstStyle/>
          <a:p>
            <a:endParaRPr/>
          </a:p>
        </p:txBody>
      </p:sp>
      <p:sp>
        <p:nvSpPr>
          <p:cNvPr id="6" name="object 6"/>
          <p:cNvSpPr/>
          <p:nvPr/>
        </p:nvSpPr>
        <p:spPr>
          <a:xfrm>
            <a:off x="1035920" y="2520914"/>
            <a:ext cx="349885" cy="369570"/>
          </a:xfrm>
          <a:custGeom>
            <a:avLst/>
            <a:gdLst/>
            <a:ahLst/>
            <a:cxnLst/>
            <a:rect l="l" t="t" r="r" b="b"/>
            <a:pathLst>
              <a:path w="349884" h="369569">
                <a:moveTo>
                  <a:pt x="174749" y="369299"/>
                </a:moveTo>
                <a:lnTo>
                  <a:pt x="128294" y="362703"/>
                </a:lnTo>
                <a:lnTo>
                  <a:pt x="86550" y="344089"/>
                </a:lnTo>
                <a:lnTo>
                  <a:pt x="51183" y="315216"/>
                </a:lnTo>
                <a:lnTo>
                  <a:pt x="23858" y="277845"/>
                </a:lnTo>
                <a:lnTo>
                  <a:pt x="6242" y="233736"/>
                </a:lnTo>
                <a:lnTo>
                  <a:pt x="0" y="184649"/>
                </a:lnTo>
                <a:lnTo>
                  <a:pt x="6242" y="135562"/>
                </a:lnTo>
                <a:lnTo>
                  <a:pt x="23858" y="91453"/>
                </a:lnTo>
                <a:lnTo>
                  <a:pt x="51183" y="54082"/>
                </a:lnTo>
                <a:lnTo>
                  <a:pt x="86550" y="25210"/>
                </a:lnTo>
                <a:lnTo>
                  <a:pt x="128294" y="6595"/>
                </a:lnTo>
                <a:lnTo>
                  <a:pt x="174749" y="0"/>
                </a:lnTo>
                <a:lnTo>
                  <a:pt x="209000" y="3580"/>
                </a:lnTo>
                <a:lnTo>
                  <a:pt x="271700" y="31023"/>
                </a:lnTo>
                <a:lnTo>
                  <a:pt x="320139" y="82205"/>
                </a:lnTo>
                <a:lnTo>
                  <a:pt x="346110" y="148458"/>
                </a:lnTo>
                <a:lnTo>
                  <a:pt x="349499" y="184649"/>
                </a:lnTo>
                <a:lnTo>
                  <a:pt x="343257" y="233736"/>
                </a:lnTo>
                <a:lnTo>
                  <a:pt x="325640" y="277845"/>
                </a:lnTo>
                <a:lnTo>
                  <a:pt x="298316" y="315216"/>
                </a:lnTo>
                <a:lnTo>
                  <a:pt x="262949" y="344089"/>
                </a:lnTo>
                <a:lnTo>
                  <a:pt x="221205" y="362703"/>
                </a:lnTo>
                <a:lnTo>
                  <a:pt x="174749" y="369299"/>
                </a:lnTo>
                <a:close/>
              </a:path>
            </a:pathLst>
          </a:custGeom>
          <a:solidFill>
            <a:srgbClr val="E6000E"/>
          </a:solidFill>
        </p:spPr>
        <p:txBody>
          <a:bodyPr wrap="square" lIns="0" tIns="0" rIns="0" bIns="0" rtlCol="0"/>
          <a:lstStyle/>
          <a:p>
            <a:endParaRPr/>
          </a:p>
        </p:txBody>
      </p:sp>
      <p:sp>
        <p:nvSpPr>
          <p:cNvPr id="7" name="object 7"/>
          <p:cNvSpPr/>
          <p:nvPr/>
        </p:nvSpPr>
        <p:spPr>
          <a:xfrm>
            <a:off x="1035920" y="3359636"/>
            <a:ext cx="349885" cy="369570"/>
          </a:xfrm>
          <a:custGeom>
            <a:avLst/>
            <a:gdLst/>
            <a:ahLst/>
            <a:cxnLst/>
            <a:rect l="l" t="t" r="r" b="b"/>
            <a:pathLst>
              <a:path w="349884" h="369570">
                <a:moveTo>
                  <a:pt x="174749" y="369299"/>
                </a:moveTo>
                <a:lnTo>
                  <a:pt x="128294" y="362703"/>
                </a:lnTo>
                <a:lnTo>
                  <a:pt x="86550" y="344089"/>
                </a:lnTo>
                <a:lnTo>
                  <a:pt x="51183" y="315216"/>
                </a:lnTo>
                <a:lnTo>
                  <a:pt x="23858" y="277845"/>
                </a:lnTo>
                <a:lnTo>
                  <a:pt x="6242" y="233736"/>
                </a:lnTo>
                <a:lnTo>
                  <a:pt x="0" y="184649"/>
                </a:lnTo>
                <a:lnTo>
                  <a:pt x="6242" y="135562"/>
                </a:lnTo>
                <a:lnTo>
                  <a:pt x="23858" y="91453"/>
                </a:lnTo>
                <a:lnTo>
                  <a:pt x="51183" y="54082"/>
                </a:lnTo>
                <a:lnTo>
                  <a:pt x="86550" y="25210"/>
                </a:lnTo>
                <a:lnTo>
                  <a:pt x="128294" y="6595"/>
                </a:lnTo>
                <a:lnTo>
                  <a:pt x="174749" y="0"/>
                </a:lnTo>
                <a:lnTo>
                  <a:pt x="209000" y="3580"/>
                </a:lnTo>
                <a:lnTo>
                  <a:pt x="271700" y="31023"/>
                </a:lnTo>
                <a:lnTo>
                  <a:pt x="320139" y="82205"/>
                </a:lnTo>
                <a:lnTo>
                  <a:pt x="346110" y="148458"/>
                </a:lnTo>
                <a:lnTo>
                  <a:pt x="349499" y="184649"/>
                </a:lnTo>
                <a:lnTo>
                  <a:pt x="343257" y="233736"/>
                </a:lnTo>
                <a:lnTo>
                  <a:pt x="325640" y="277845"/>
                </a:lnTo>
                <a:lnTo>
                  <a:pt x="298316" y="315216"/>
                </a:lnTo>
                <a:lnTo>
                  <a:pt x="262949" y="344089"/>
                </a:lnTo>
                <a:lnTo>
                  <a:pt x="221205" y="362703"/>
                </a:lnTo>
                <a:lnTo>
                  <a:pt x="174749" y="369299"/>
                </a:lnTo>
                <a:close/>
              </a:path>
            </a:pathLst>
          </a:custGeom>
          <a:solidFill>
            <a:srgbClr val="E6000E"/>
          </a:solidFill>
        </p:spPr>
        <p:txBody>
          <a:bodyPr wrap="square" lIns="0" tIns="0" rIns="0" bIns="0" rtlCol="0"/>
          <a:lstStyle/>
          <a:p>
            <a:endParaRPr/>
          </a:p>
        </p:txBody>
      </p:sp>
      <p:sp>
        <p:nvSpPr>
          <p:cNvPr id="8" name="object 8"/>
          <p:cNvSpPr txBox="1"/>
          <p:nvPr/>
        </p:nvSpPr>
        <p:spPr>
          <a:xfrm>
            <a:off x="1074420" y="1657350"/>
            <a:ext cx="5250180" cy="2516505"/>
          </a:xfrm>
          <a:prstGeom prst="rect">
            <a:avLst/>
          </a:prstGeom>
        </p:spPr>
        <p:txBody>
          <a:bodyPr vert="horz" wrap="square" lIns="0" tIns="20320" rIns="0" bIns="0" rtlCol="0">
            <a:spAutoFit/>
          </a:bodyPr>
          <a:lstStyle/>
          <a:p>
            <a:pPr marL="474345" marR="55880" indent="-374650">
              <a:lnSpc>
                <a:spcPct val="112599"/>
              </a:lnSpc>
              <a:spcBef>
                <a:spcPts val="160"/>
              </a:spcBef>
              <a:tabLst>
                <a:tab pos="474345" algn="l"/>
              </a:tabLst>
            </a:pPr>
            <a:r>
              <a:rPr lang="en-US" sz="2700" b="1" spc="-450" baseline="-12345" dirty="0">
                <a:solidFill>
                  <a:srgbClr val="FFFFFF"/>
                </a:solidFill>
                <a:latin typeface="Inter"/>
                <a:cs typeface="Inter"/>
              </a:rPr>
              <a:t>1 </a:t>
            </a:r>
            <a:r>
              <a:rPr lang="en-US" sz="1500" b="1" dirty="0">
                <a:latin typeface="Inter"/>
                <a:cs typeface="Inter"/>
              </a:rPr>
              <a:t>	</a:t>
            </a:r>
            <a:r>
              <a:rPr sz="1500" b="1" dirty="0">
                <a:latin typeface="Inter"/>
                <a:cs typeface="Inter"/>
              </a:rPr>
              <a:t>View</a:t>
            </a:r>
            <a:r>
              <a:rPr sz="1500" b="1" spc="-35" dirty="0">
                <a:latin typeface="Inter"/>
                <a:cs typeface="Inter"/>
              </a:rPr>
              <a:t> </a:t>
            </a:r>
            <a:r>
              <a:rPr sz="1500" b="1" dirty="0">
                <a:latin typeface="Inter"/>
                <a:cs typeface="Inter"/>
              </a:rPr>
              <a:t>benefits</a:t>
            </a:r>
            <a:r>
              <a:rPr sz="1500" b="1" spc="-35" dirty="0">
                <a:latin typeface="Inter"/>
                <a:cs typeface="Inter"/>
              </a:rPr>
              <a:t> </a:t>
            </a:r>
            <a:r>
              <a:rPr sz="1500" b="1" dirty="0">
                <a:latin typeface="Inter"/>
                <a:cs typeface="Inter"/>
              </a:rPr>
              <a:t>as</a:t>
            </a:r>
            <a:r>
              <a:rPr sz="1500" b="1" spc="-35" dirty="0">
                <a:latin typeface="Inter"/>
                <a:cs typeface="Inter"/>
              </a:rPr>
              <a:t> </a:t>
            </a:r>
            <a:r>
              <a:rPr sz="1500" b="1" dirty="0">
                <a:latin typeface="Inter"/>
                <a:cs typeface="Inter"/>
              </a:rPr>
              <a:t>a</a:t>
            </a:r>
            <a:r>
              <a:rPr sz="1500" b="1" spc="-35" dirty="0">
                <a:latin typeface="Inter"/>
                <a:cs typeface="Inter"/>
              </a:rPr>
              <a:t> </a:t>
            </a:r>
            <a:r>
              <a:rPr sz="1500" b="1" dirty="0">
                <a:latin typeface="Inter"/>
                <a:cs typeface="Inter"/>
              </a:rPr>
              <a:t>driver</a:t>
            </a:r>
            <a:r>
              <a:rPr sz="1500" b="1" spc="-30" dirty="0">
                <a:latin typeface="Inter"/>
                <a:cs typeface="Inter"/>
              </a:rPr>
              <a:t> </a:t>
            </a:r>
            <a:r>
              <a:rPr sz="1500" b="1" dirty="0">
                <a:latin typeface="Inter"/>
                <a:cs typeface="Inter"/>
              </a:rPr>
              <a:t>of</a:t>
            </a:r>
            <a:r>
              <a:rPr sz="1500" b="1" spc="-40" dirty="0">
                <a:latin typeface="Inter"/>
                <a:cs typeface="Inter"/>
              </a:rPr>
              <a:t> </a:t>
            </a:r>
            <a:r>
              <a:rPr sz="1500" b="1" spc="-10" dirty="0">
                <a:latin typeface="Inter"/>
                <a:cs typeface="Inter"/>
              </a:rPr>
              <a:t>competitive</a:t>
            </a:r>
            <a:r>
              <a:rPr sz="1500" b="1" spc="-35" dirty="0">
                <a:latin typeface="Inter"/>
                <a:cs typeface="Inter"/>
              </a:rPr>
              <a:t> </a:t>
            </a:r>
            <a:r>
              <a:rPr sz="1500" b="1" spc="-10" dirty="0">
                <a:latin typeface="Inter"/>
                <a:cs typeface="Inter"/>
              </a:rPr>
              <a:t>advantage</a:t>
            </a:r>
            <a:r>
              <a:rPr lang="en-US" sz="1500" b="1" spc="-10" dirty="0">
                <a:latin typeface="Inter"/>
                <a:cs typeface="Inter"/>
              </a:rPr>
              <a:t> </a:t>
            </a:r>
            <a:r>
              <a:rPr sz="1200" dirty="0">
                <a:latin typeface="Inter"/>
                <a:cs typeface="Inter"/>
              </a:rPr>
              <a:t>Benefits</a:t>
            </a:r>
            <a:r>
              <a:rPr sz="1200" spc="-35" dirty="0">
                <a:latin typeface="Inter"/>
                <a:cs typeface="Inter"/>
              </a:rPr>
              <a:t> </a:t>
            </a:r>
            <a:r>
              <a:rPr sz="1200" dirty="0">
                <a:latin typeface="Inter"/>
                <a:cs typeface="Inter"/>
              </a:rPr>
              <a:t>should</a:t>
            </a:r>
            <a:r>
              <a:rPr sz="1200" spc="-35" dirty="0">
                <a:latin typeface="Inter"/>
                <a:cs typeface="Inter"/>
              </a:rPr>
              <a:t> </a:t>
            </a:r>
            <a:r>
              <a:rPr sz="1200" dirty="0">
                <a:latin typeface="Inter"/>
                <a:cs typeface="Inter"/>
              </a:rPr>
              <a:t>be</a:t>
            </a:r>
            <a:r>
              <a:rPr sz="1200" spc="-35" dirty="0">
                <a:latin typeface="Inter"/>
                <a:cs typeface="Inter"/>
              </a:rPr>
              <a:t> </a:t>
            </a:r>
            <a:r>
              <a:rPr sz="1200" dirty="0">
                <a:latin typeface="Inter"/>
                <a:cs typeface="Inter"/>
              </a:rPr>
              <a:t>seen</a:t>
            </a:r>
            <a:r>
              <a:rPr sz="1200" spc="-35" dirty="0">
                <a:latin typeface="Inter"/>
                <a:cs typeface="Inter"/>
              </a:rPr>
              <a:t> </a:t>
            </a:r>
            <a:r>
              <a:rPr sz="1200" dirty="0">
                <a:latin typeface="Inter"/>
                <a:cs typeface="Inter"/>
              </a:rPr>
              <a:t>as</a:t>
            </a:r>
            <a:r>
              <a:rPr sz="1200" spc="-35" dirty="0">
                <a:latin typeface="Inter"/>
                <a:cs typeface="Inter"/>
              </a:rPr>
              <a:t> </a:t>
            </a:r>
            <a:r>
              <a:rPr sz="1200" spc="-10" dirty="0">
                <a:latin typeface="Inter"/>
                <a:cs typeface="Inter"/>
              </a:rPr>
              <a:t>investments</a:t>
            </a:r>
            <a:r>
              <a:rPr sz="1200" spc="-30" dirty="0">
                <a:latin typeface="Inter"/>
                <a:cs typeface="Inter"/>
              </a:rPr>
              <a:t> </a:t>
            </a:r>
            <a:r>
              <a:rPr sz="1200" dirty="0">
                <a:latin typeface="Inter"/>
                <a:cs typeface="Inter"/>
              </a:rPr>
              <a:t>in</a:t>
            </a:r>
            <a:r>
              <a:rPr sz="1200" spc="-35" dirty="0">
                <a:latin typeface="Inter"/>
                <a:cs typeface="Inter"/>
              </a:rPr>
              <a:t> </a:t>
            </a:r>
            <a:r>
              <a:rPr sz="1200" spc="-10" dirty="0">
                <a:latin typeface="Inter"/>
                <a:cs typeface="Inter"/>
              </a:rPr>
              <a:t>competitive</a:t>
            </a:r>
            <a:r>
              <a:rPr sz="1200" spc="500" dirty="0">
                <a:latin typeface="Inter"/>
                <a:cs typeface="Inter"/>
              </a:rPr>
              <a:t> </a:t>
            </a:r>
            <a:r>
              <a:rPr sz="1200" spc="-10" dirty="0">
                <a:latin typeface="Inter"/>
                <a:cs typeface="Inter"/>
              </a:rPr>
              <a:t>advantage,</a:t>
            </a:r>
            <a:r>
              <a:rPr sz="1200" spc="-35" dirty="0">
                <a:latin typeface="Inter"/>
                <a:cs typeface="Inter"/>
              </a:rPr>
              <a:t> </a:t>
            </a:r>
            <a:r>
              <a:rPr sz="1200" dirty="0">
                <a:latin typeface="Inter"/>
                <a:cs typeface="Inter"/>
              </a:rPr>
              <a:t>not</a:t>
            </a:r>
            <a:r>
              <a:rPr sz="1200" spc="-35" dirty="0">
                <a:latin typeface="Inter"/>
                <a:cs typeface="Inter"/>
              </a:rPr>
              <a:t> </a:t>
            </a:r>
            <a:r>
              <a:rPr sz="1200" spc="-15" dirty="0">
                <a:latin typeface="Inter"/>
                <a:cs typeface="Inter"/>
              </a:rPr>
              <a:t>cost-</a:t>
            </a:r>
            <a:r>
              <a:rPr sz="1200" spc="-10" dirty="0">
                <a:latin typeface="Inter"/>
                <a:cs typeface="Inter"/>
              </a:rPr>
              <a:t>drivers</a:t>
            </a:r>
            <a:endParaRPr sz="1200" dirty="0">
              <a:latin typeface="Inter"/>
              <a:cs typeface="Inter"/>
            </a:endParaRPr>
          </a:p>
          <a:p>
            <a:pPr>
              <a:lnSpc>
                <a:spcPct val="100000"/>
              </a:lnSpc>
              <a:spcBef>
                <a:spcPts val="5"/>
              </a:spcBef>
            </a:pPr>
            <a:endParaRPr sz="1200" dirty="0">
              <a:latin typeface="Inter"/>
              <a:cs typeface="Inter"/>
            </a:endParaRPr>
          </a:p>
          <a:p>
            <a:pPr marL="62230">
              <a:lnSpc>
                <a:spcPct val="100000"/>
              </a:lnSpc>
              <a:spcBef>
                <a:spcPts val="5"/>
              </a:spcBef>
              <a:tabLst>
                <a:tab pos="474345" algn="l"/>
              </a:tabLst>
            </a:pPr>
            <a:r>
              <a:rPr lang="en-US" sz="1800" b="1" spc="-425" dirty="0">
                <a:solidFill>
                  <a:srgbClr val="FFFFFF"/>
                </a:solidFill>
                <a:latin typeface="Inter"/>
                <a:cs typeface="Inter"/>
              </a:rPr>
              <a:t>   2</a:t>
            </a:r>
            <a:r>
              <a:rPr lang="en-US" sz="2250" b="1" baseline="1851" dirty="0">
                <a:latin typeface="Inter"/>
                <a:cs typeface="Inter"/>
              </a:rPr>
              <a:t>	</a:t>
            </a:r>
            <a:r>
              <a:rPr sz="2250" b="1" baseline="1851" dirty="0">
                <a:latin typeface="Inter"/>
                <a:cs typeface="Inter"/>
              </a:rPr>
              <a:t>Evolve</a:t>
            </a:r>
            <a:r>
              <a:rPr sz="2250" b="1" spc="-112" baseline="1851" dirty="0">
                <a:latin typeface="Inter"/>
                <a:cs typeface="Inter"/>
              </a:rPr>
              <a:t> </a:t>
            </a:r>
            <a:r>
              <a:rPr sz="2250" b="1" baseline="1851" dirty="0">
                <a:latin typeface="Inter"/>
                <a:cs typeface="Inter"/>
              </a:rPr>
              <a:t>plans</a:t>
            </a:r>
            <a:r>
              <a:rPr sz="2250" b="1" spc="-104" baseline="1851" dirty="0">
                <a:latin typeface="Inter"/>
                <a:cs typeface="Inter"/>
              </a:rPr>
              <a:t> </a:t>
            </a:r>
            <a:r>
              <a:rPr sz="2250" b="1" baseline="1851" dirty="0">
                <a:latin typeface="Inter"/>
                <a:cs typeface="Inter"/>
              </a:rPr>
              <a:t>to</a:t>
            </a:r>
            <a:r>
              <a:rPr sz="2250" b="1" spc="-104" baseline="1851" dirty="0">
                <a:latin typeface="Inter"/>
                <a:cs typeface="Inter"/>
              </a:rPr>
              <a:t> </a:t>
            </a:r>
            <a:r>
              <a:rPr sz="2250" b="1" baseline="1851" dirty="0">
                <a:latin typeface="Inter"/>
                <a:cs typeface="Inter"/>
              </a:rPr>
              <a:t>meet</a:t>
            </a:r>
            <a:r>
              <a:rPr sz="2250" b="1" spc="-104" baseline="1851" dirty="0">
                <a:latin typeface="Inter"/>
                <a:cs typeface="Inter"/>
              </a:rPr>
              <a:t> </a:t>
            </a:r>
            <a:r>
              <a:rPr sz="2250" b="1" baseline="1851" dirty="0">
                <a:latin typeface="Inter"/>
                <a:cs typeface="Inter"/>
              </a:rPr>
              <a:t>diverse</a:t>
            </a:r>
            <a:r>
              <a:rPr sz="2250" b="1" spc="-104" baseline="1851" dirty="0">
                <a:latin typeface="Inter"/>
                <a:cs typeface="Inter"/>
              </a:rPr>
              <a:t> </a:t>
            </a:r>
            <a:r>
              <a:rPr sz="2250" b="1" baseline="1851" dirty="0">
                <a:latin typeface="Inter"/>
                <a:cs typeface="Inter"/>
              </a:rPr>
              <a:t>worker</a:t>
            </a:r>
            <a:r>
              <a:rPr sz="2250" b="1" spc="-104" baseline="1851" dirty="0">
                <a:latin typeface="Inter"/>
                <a:cs typeface="Inter"/>
              </a:rPr>
              <a:t> </a:t>
            </a:r>
            <a:r>
              <a:rPr sz="2250" b="1" spc="-15" baseline="1851" dirty="0">
                <a:latin typeface="Inter"/>
                <a:cs typeface="Inter"/>
              </a:rPr>
              <a:t>needs</a:t>
            </a:r>
            <a:endParaRPr sz="2250" baseline="1851" dirty="0">
              <a:latin typeface="Inter"/>
              <a:cs typeface="Inter"/>
            </a:endParaRPr>
          </a:p>
          <a:p>
            <a:pPr marL="474345" marR="240665">
              <a:lnSpc>
                <a:spcPts val="1660"/>
              </a:lnSpc>
              <a:spcBef>
                <a:spcPts val="55"/>
              </a:spcBef>
            </a:pPr>
            <a:r>
              <a:rPr sz="1200" dirty="0">
                <a:latin typeface="Inter"/>
                <a:cs typeface="Inter"/>
              </a:rPr>
              <a:t>One</a:t>
            </a:r>
            <a:r>
              <a:rPr sz="1200" spc="-30" dirty="0">
                <a:latin typeface="Inter"/>
                <a:cs typeface="Inter"/>
              </a:rPr>
              <a:t> </a:t>
            </a:r>
            <a:r>
              <a:rPr sz="1200" dirty="0">
                <a:latin typeface="Inter"/>
                <a:cs typeface="Inter"/>
              </a:rPr>
              <a:t>size</a:t>
            </a:r>
            <a:r>
              <a:rPr sz="1200" spc="-25" dirty="0">
                <a:latin typeface="Inter"/>
                <a:cs typeface="Inter"/>
              </a:rPr>
              <a:t> </a:t>
            </a:r>
            <a:r>
              <a:rPr sz="1200" dirty="0">
                <a:latin typeface="Inter"/>
                <a:cs typeface="Inter"/>
              </a:rPr>
              <a:t>fits</a:t>
            </a:r>
            <a:r>
              <a:rPr sz="1200" spc="-25" dirty="0">
                <a:latin typeface="Inter"/>
                <a:cs typeface="Inter"/>
              </a:rPr>
              <a:t> </a:t>
            </a:r>
            <a:r>
              <a:rPr sz="1200" dirty="0">
                <a:latin typeface="Inter"/>
                <a:cs typeface="Inter"/>
              </a:rPr>
              <a:t>all</a:t>
            </a:r>
            <a:r>
              <a:rPr sz="1200" spc="-25" dirty="0">
                <a:latin typeface="Inter"/>
                <a:cs typeface="Inter"/>
              </a:rPr>
              <a:t> </a:t>
            </a:r>
            <a:r>
              <a:rPr sz="1200" dirty="0">
                <a:latin typeface="Inter"/>
                <a:cs typeface="Inter"/>
              </a:rPr>
              <a:t>isn't</a:t>
            </a:r>
            <a:r>
              <a:rPr sz="1200" spc="-25" dirty="0">
                <a:latin typeface="Inter"/>
                <a:cs typeface="Inter"/>
              </a:rPr>
              <a:t> </a:t>
            </a:r>
            <a:r>
              <a:rPr sz="1200" spc="-10" dirty="0">
                <a:latin typeface="Inter"/>
                <a:cs typeface="Inter"/>
              </a:rPr>
              <a:t>cutting</a:t>
            </a:r>
            <a:r>
              <a:rPr sz="1200" spc="-25" dirty="0">
                <a:latin typeface="Inter"/>
                <a:cs typeface="Inter"/>
              </a:rPr>
              <a:t> </a:t>
            </a:r>
            <a:r>
              <a:rPr sz="1200" dirty="0">
                <a:latin typeface="Inter"/>
                <a:cs typeface="Inter"/>
              </a:rPr>
              <a:t>it;</a:t>
            </a:r>
            <a:r>
              <a:rPr sz="1200" spc="-25" dirty="0">
                <a:latin typeface="Inter"/>
                <a:cs typeface="Inter"/>
              </a:rPr>
              <a:t> </a:t>
            </a:r>
            <a:r>
              <a:rPr sz="1200" dirty="0">
                <a:latin typeface="Inter"/>
                <a:cs typeface="Inter"/>
              </a:rPr>
              <a:t>priorities</a:t>
            </a:r>
            <a:r>
              <a:rPr sz="1200" spc="-25" dirty="0">
                <a:latin typeface="Inter"/>
                <a:cs typeface="Inter"/>
              </a:rPr>
              <a:t> </a:t>
            </a:r>
            <a:r>
              <a:rPr sz="1200" dirty="0">
                <a:latin typeface="Inter"/>
                <a:cs typeface="Inter"/>
              </a:rPr>
              <a:t>vary</a:t>
            </a:r>
            <a:r>
              <a:rPr sz="1200" spc="-25" dirty="0">
                <a:latin typeface="Inter"/>
                <a:cs typeface="Inter"/>
              </a:rPr>
              <a:t> </a:t>
            </a:r>
            <a:r>
              <a:rPr sz="1200" dirty="0">
                <a:latin typeface="Inter"/>
                <a:cs typeface="Inter"/>
              </a:rPr>
              <a:t>immensely</a:t>
            </a:r>
            <a:r>
              <a:rPr sz="1200" spc="-25" dirty="0">
                <a:latin typeface="Inter"/>
                <a:cs typeface="Inter"/>
              </a:rPr>
              <a:t> </a:t>
            </a:r>
            <a:r>
              <a:rPr sz="1200" spc="-10" dirty="0">
                <a:latin typeface="Inter"/>
                <a:cs typeface="Inter"/>
              </a:rPr>
              <a:t>across </a:t>
            </a:r>
            <a:r>
              <a:rPr sz="1200" dirty="0">
                <a:latin typeface="Inter"/>
                <a:cs typeface="Inter"/>
              </a:rPr>
              <a:t>demographics</a:t>
            </a:r>
            <a:r>
              <a:rPr sz="1200" spc="-50" dirty="0">
                <a:latin typeface="Inter"/>
                <a:cs typeface="Inter"/>
              </a:rPr>
              <a:t> </a:t>
            </a:r>
            <a:r>
              <a:rPr sz="1200" dirty="0">
                <a:latin typeface="Inter"/>
                <a:cs typeface="Inter"/>
              </a:rPr>
              <a:t>and</a:t>
            </a:r>
            <a:r>
              <a:rPr sz="1200" spc="-50" dirty="0">
                <a:latin typeface="Inter"/>
                <a:cs typeface="Inter"/>
              </a:rPr>
              <a:t> </a:t>
            </a:r>
            <a:r>
              <a:rPr sz="1200" dirty="0">
                <a:latin typeface="Inter"/>
                <a:cs typeface="Inter"/>
              </a:rPr>
              <a:t>life</a:t>
            </a:r>
            <a:r>
              <a:rPr sz="1200" spc="-45" dirty="0">
                <a:latin typeface="Inter"/>
                <a:cs typeface="Inter"/>
              </a:rPr>
              <a:t> </a:t>
            </a:r>
            <a:r>
              <a:rPr sz="1200" spc="-10" dirty="0">
                <a:latin typeface="Inter"/>
                <a:cs typeface="Inter"/>
              </a:rPr>
              <a:t>stages</a:t>
            </a:r>
            <a:endParaRPr lang="en-US" sz="1200" dirty="0">
              <a:latin typeface="Inter"/>
              <a:cs typeface="Inter"/>
            </a:endParaRPr>
          </a:p>
          <a:p>
            <a:pPr marL="63500">
              <a:lnSpc>
                <a:spcPct val="100000"/>
              </a:lnSpc>
              <a:spcBef>
                <a:spcPts val="1325"/>
              </a:spcBef>
              <a:tabLst>
                <a:tab pos="474345" algn="l"/>
              </a:tabLst>
            </a:pPr>
            <a:r>
              <a:rPr lang="en-US" sz="2700" b="1" spc="-675" baseline="10802" dirty="0">
                <a:solidFill>
                  <a:srgbClr val="FFFFFF"/>
                </a:solidFill>
                <a:latin typeface="Inter"/>
                <a:cs typeface="Inter"/>
              </a:rPr>
              <a:t>3</a:t>
            </a:r>
            <a:r>
              <a:rPr lang="en-US" sz="1500" b="1" dirty="0">
                <a:latin typeface="Inter"/>
                <a:cs typeface="Inter"/>
              </a:rPr>
              <a:t>	Benefits</a:t>
            </a:r>
            <a:r>
              <a:rPr lang="en-US" sz="1500" b="1" spc="-45" dirty="0">
                <a:latin typeface="Inter"/>
                <a:cs typeface="Inter"/>
              </a:rPr>
              <a:t> </a:t>
            </a:r>
            <a:r>
              <a:rPr lang="en-US" sz="1500" b="1" dirty="0" err="1">
                <a:latin typeface="Inter"/>
                <a:cs typeface="Inter"/>
              </a:rPr>
              <a:t>donʼt</a:t>
            </a:r>
            <a:r>
              <a:rPr lang="en-US" sz="1500" b="1" spc="-45" dirty="0">
                <a:latin typeface="Inter"/>
                <a:cs typeface="Inter"/>
              </a:rPr>
              <a:t> </a:t>
            </a:r>
            <a:r>
              <a:rPr lang="en-US" sz="1500" b="1" dirty="0">
                <a:latin typeface="Inter"/>
                <a:cs typeface="Inter"/>
              </a:rPr>
              <a:t>have</a:t>
            </a:r>
            <a:r>
              <a:rPr lang="en-US" sz="1500" b="1" spc="-45" dirty="0">
                <a:latin typeface="Inter"/>
                <a:cs typeface="Inter"/>
              </a:rPr>
              <a:t> </a:t>
            </a:r>
            <a:r>
              <a:rPr lang="en-US" sz="1500" b="1" dirty="0">
                <a:latin typeface="Inter"/>
                <a:cs typeface="Inter"/>
              </a:rPr>
              <a:t>to</a:t>
            </a:r>
            <a:r>
              <a:rPr lang="en-US" sz="1500" b="1" spc="-40" dirty="0">
                <a:latin typeface="Inter"/>
                <a:cs typeface="Inter"/>
              </a:rPr>
              <a:t> </a:t>
            </a:r>
            <a:r>
              <a:rPr lang="en-US" sz="1500" b="1" dirty="0">
                <a:latin typeface="Inter"/>
                <a:cs typeface="Inter"/>
              </a:rPr>
              <a:t>be</a:t>
            </a:r>
            <a:r>
              <a:rPr lang="en-US" sz="1500" b="1" spc="-45" dirty="0">
                <a:latin typeface="Inter"/>
                <a:cs typeface="Inter"/>
              </a:rPr>
              <a:t> </a:t>
            </a:r>
            <a:r>
              <a:rPr lang="en-US" sz="1500" b="1" spc="-10" dirty="0">
                <a:latin typeface="Inter"/>
                <a:cs typeface="Inter"/>
              </a:rPr>
              <a:t>baffling</a:t>
            </a:r>
            <a:endParaRPr lang="en-US" sz="1500" dirty="0">
              <a:latin typeface="Inter"/>
              <a:cs typeface="Inter"/>
            </a:endParaRPr>
          </a:p>
          <a:p>
            <a:pPr marL="474345" marR="344805">
              <a:lnSpc>
                <a:spcPct val="114999"/>
              </a:lnSpc>
              <a:spcBef>
                <a:spcPts val="5"/>
              </a:spcBef>
            </a:pPr>
            <a:r>
              <a:rPr sz="1200" dirty="0">
                <a:latin typeface="Inter"/>
                <a:cs typeface="Inter"/>
              </a:rPr>
              <a:t>Organizations</a:t>
            </a:r>
            <a:r>
              <a:rPr sz="1200" spc="-45" dirty="0">
                <a:latin typeface="Inter"/>
                <a:cs typeface="Inter"/>
              </a:rPr>
              <a:t> </a:t>
            </a:r>
            <a:r>
              <a:rPr sz="1200" dirty="0">
                <a:latin typeface="Inter"/>
                <a:cs typeface="Inter"/>
              </a:rPr>
              <a:t>donʼt</a:t>
            </a:r>
            <a:r>
              <a:rPr sz="1200" spc="-40" dirty="0">
                <a:latin typeface="Inter"/>
                <a:cs typeface="Inter"/>
              </a:rPr>
              <a:t> </a:t>
            </a:r>
            <a:r>
              <a:rPr sz="1200" dirty="0">
                <a:latin typeface="Inter"/>
                <a:cs typeface="Inter"/>
              </a:rPr>
              <a:t>do</a:t>
            </a:r>
            <a:r>
              <a:rPr sz="1200" spc="-40" dirty="0">
                <a:latin typeface="Inter"/>
                <a:cs typeface="Inter"/>
              </a:rPr>
              <a:t> </a:t>
            </a:r>
            <a:r>
              <a:rPr sz="1200" dirty="0">
                <a:latin typeface="Inter"/>
                <a:cs typeface="Inter"/>
              </a:rPr>
              <a:t>enough</a:t>
            </a:r>
            <a:r>
              <a:rPr sz="1200" spc="-40" dirty="0">
                <a:latin typeface="Inter"/>
                <a:cs typeface="Inter"/>
              </a:rPr>
              <a:t> </a:t>
            </a:r>
            <a:r>
              <a:rPr sz="1200" dirty="0">
                <a:latin typeface="Inter"/>
                <a:cs typeface="Inter"/>
              </a:rPr>
              <a:t>to</a:t>
            </a:r>
            <a:r>
              <a:rPr sz="1200" spc="-40" dirty="0">
                <a:latin typeface="Inter"/>
                <a:cs typeface="Inter"/>
              </a:rPr>
              <a:t> </a:t>
            </a:r>
            <a:r>
              <a:rPr sz="1200" spc="-10" dirty="0">
                <a:latin typeface="Inter"/>
                <a:cs typeface="Inter"/>
              </a:rPr>
              <a:t>tout,</a:t>
            </a:r>
            <a:r>
              <a:rPr sz="1200" spc="-45" dirty="0">
                <a:latin typeface="Inter"/>
                <a:cs typeface="Inter"/>
              </a:rPr>
              <a:t> </a:t>
            </a:r>
            <a:r>
              <a:rPr sz="1200" dirty="0">
                <a:latin typeface="Inter"/>
                <a:cs typeface="Inter"/>
              </a:rPr>
              <a:t>explain</a:t>
            </a:r>
            <a:r>
              <a:rPr sz="1200" spc="-40" dirty="0">
                <a:latin typeface="Inter"/>
                <a:cs typeface="Inter"/>
              </a:rPr>
              <a:t> </a:t>
            </a:r>
            <a:r>
              <a:rPr sz="1200" dirty="0">
                <a:latin typeface="Inter"/>
                <a:cs typeface="Inter"/>
              </a:rPr>
              <a:t>or</a:t>
            </a:r>
            <a:r>
              <a:rPr sz="1200" spc="-40" dirty="0">
                <a:latin typeface="Inter"/>
                <a:cs typeface="Inter"/>
              </a:rPr>
              <a:t> </a:t>
            </a:r>
            <a:r>
              <a:rPr sz="1200" spc="-10" dirty="0">
                <a:latin typeface="Inter"/>
                <a:cs typeface="Inter"/>
              </a:rPr>
              <a:t>innovate,</a:t>
            </a:r>
            <a:r>
              <a:rPr sz="1200" spc="-40" dirty="0">
                <a:latin typeface="Inter"/>
                <a:cs typeface="Inter"/>
              </a:rPr>
              <a:t> </a:t>
            </a:r>
            <a:r>
              <a:rPr sz="1200" spc="-25" dirty="0">
                <a:latin typeface="Inter"/>
                <a:cs typeface="Inter"/>
              </a:rPr>
              <a:t>so </a:t>
            </a:r>
            <a:r>
              <a:rPr sz="1200" spc="-10" dirty="0">
                <a:latin typeface="Inter"/>
                <a:cs typeface="Inter"/>
              </a:rPr>
              <a:t>benefits</a:t>
            </a:r>
            <a:r>
              <a:rPr sz="1200" spc="-30" dirty="0">
                <a:latin typeface="Inter"/>
                <a:cs typeface="Inter"/>
              </a:rPr>
              <a:t> </a:t>
            </a:r>
            <a:r>
              <a:rPr sz="1200" dirty="0">
                <a:latin typeface="Inter"/>
                <a:cs typeface="Inter"/>
              </a:rPr>
              <a:t>go</a:t>
            </a:r>
            <a:r>
              <a:rPr sz="1200" spc="-25" dirty="0">
                <a:latin typeface="Inter"/>
                <a:cs typeface="Inter"/>
              </a:rPr>
              <a:t> </a:t>
            </a:r>
            <a:r>
              <a:rPr sz="1200" spc="-10" dirty="0">
                <a:latin typeface="Inter"/>
                <a:cs typeface="Inter"/>
              </a:rPr>
              <a:t>unused</a:t>
            </a:r>
            <a:endParaRPr sz="1200" dirty="0">
              <a:latin typeface="Inter"/>
              <a:cs typeface="Inter"/>
            </a:endParaRPr>
          </a:p>
        </p:txBody>
      </p:sp>
      <p:pic>
        <p:nvPicPr>
          <p:cNvPr id="9" name="object 9"/>
          <p:cNvPicPr/>
          <p:nvPr/>
        </p:nvPicPr>
        <p:blipFill>
          <a:blip r:embed="rId3" cstate="print"/>
          <a:stretch>
            <a:fillRect/>
          </a:stretch>
        </p:blipFill>
        <p:spPr>
          <a:xfrm>
            <a:off x="8397216" y="4550615"/>
            <a:ext cx="746784" cy="377000"/>
          </a:xfrm>
          <a:prstGeom prst="rect">
            <a:avLst/>
          </a:prstGeom>
        </p:spPr>
      </p:pic>
      <p:pic>
        <p:nvPicPr>
          <p:cNvPr id="10" name="object 10"/>
          <p:cNvPicPr/>
          <p:nvPr/>
        </p:nvPicPr>
        <p:blipFill>
          <a:blip r:embed="rId4" cstate="print"/>
          <a:stretch>
            <a:fillRect/>
          </a:stretch>
        </p:blipFill>
        <p:spPr>
          <a:xfrm>
            <a:off x="6208413" y="76699"/>
            <a:ext cx="2935568" cy="2245621"/>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32183" y="1926850"/>
            <a:ext cx="3668395" cy="787400"/>
          </a:xfrm>
          <a:prstGeom prst="rect">
            <a:avLst/>
          </a:prstGeom>
        </p:spPr>
        <p:txBody>
          <a:bodyPr vert="horz" wrap="square" lIns="0" tIns="12700" rIns="0" bIns="0" rtlCol="0">
            <a:spAutoFit/>
          </a:bodyPr>
          <a:lstStyle/>
          <a:p>
            <a:pPr marL="429895" marR="5080" indent="-417830">
              <a:lnSpc>
                <a:spcPct val="100000"/>
              </a:lnSpc>
              <a:spcBef>
                <a:spcPts val="100"/>
              </a:spcBef>
            </a:pPr>
            <a:r>
              <a:rPr dirty="0">
                <a:solidFill>
                  <a:srgbClr val="000000"/>
                </a:solidFill>
              </a:rPr>
              <a:t>1.</a:t>
            </a:r>
            <a:r>
              <a:rPr spc="-25" dirty="0">
                <a:solidFill>
                  <a:srgbClr val="000000"/>
                </a:solidFill>
              </a:rPr>
              <a:t> </a:t>
            </a:r>
            <a:r>
              <a:rPr dirty="0">
                <a:solidFill>
                  <a:srgbClr val="000000"/>
                </a:solidFill>
              </a:rPr>
              <a:t>View</a:t>
            </a:r>
            <a:r>
              <a:rPr spc="-25" dirty="0">
                <a:solidFill>
                  <a:srgbClr val="000000"/>
                </a:solidFill>
              </a:rPr>
              <a:t> </a:t>
            </a:r>
            <a:r>
              <a:rPr dirty="0">
                <a:solidFill>
                  <a:srgbClr val="000000"/>
                </a:solidFill>
              </a:rPr>
              <a:t>beneﬁts</a:t>
            </a:r>
            <a:r>
              <a:rPr spc="-25" dirty="0">
                <a:solidFill>
                  <a:srgbClr val="000000"/>
                </a:solidFill>
              </a:rPr>
              <a:t> </a:t>
            </a:r>
            <a:r>
              <a:rPr dirty="0">
                <a:solidFill>
                  <a:srgbClr val="000000"/>
                </a:solidFill>
              </a:rPr>
              <a:t>as</a:t>
            </a:r>
            <a:r>
              <a:rPr spc="-20" dirty="0">
                <a:solidFill>
                  <a:srgbClr val="000000"/>
                </a:solidFill>
              </a:rPr>
              <a:t> </a:t>
            </a:r>
            <a:r>
              <a:rPr dirty="0">
                <a:solidFill>
                  <a:srgbClr val="000000"/>
                </a:solidFill>
              </a:rPr>
              <a:t>a</a:t>
            </a:r>
            <a:r>
              <a:rPr spc="-25" dirty="0">
                <a:solidFill>
                  <a:srgbClr val="000000"/>
                </a:solidFill>
              </a:rPr>
              <a:t> </a:t>
            </a:r>
            <a:r>
              <a:rPr dirty="0">
                <a:solidFill>
                  <a:srgbClr val="000000"/>
                </a:solidFill>
              </a:rPr>
              <a:t>driver</a:t>
            </a:r>
            <a:r>
              <a:rPr spc="-25" dirty="0">
                <a:solidFill>
                  <a:srgbClr val="000000"/>
                </a:solidFill>
              </a:rPr>
              <a:t> of </a:t>
            </a:r>
            <a:r>
              <a:rPr dirty="0">
                <a:solidFill>
                  <a:srgbClr val="000000"/>
                </a:solidFill>
              </a:rPr>
              <a:t>competitive</a:t>
            </a:r>
            <a:r>
              <a:rPr spc="-114" dirty="0">
                <a:solidFill>
                  <a:srgbClr val="000000"/>
                </a:solidFill>
              </a:rPr>
              <a:t> </a:t>
            </a:r>
            <a:r>
              <a:rPr spc="-10" dirty="0">
                <a:solidFill>
                  <a:srgbClr val="000000"/>
                </a:solidFill>
              </a:rPr>
              <a:t>advantage</a:t>
            </a:r>
          </a:p>
        </p:txBody>
      </p:sp>
      <p:grpSp>
        <p:nvGrpSpPr>
          <p:cNvPr id="3" name="object 3"/>
          <p:cNvGrpSpPr/>
          <p:nvPr/>
        </p:nvGrpSpPr>
        <p:grpSpPr>
          <a:xfrm>
            <a:off x="2" y="575925"/>
            <a:ext cx="8731885" cy="4424045"/>
            <a:chOff x="2" y="575925"/>
            <a:chExt cx="8731885" cy="4424045"/>
          </a:xfrm>
        </p:grpSpPr>
        <p:sp>
          <p:nvSpPr>
            <p:cNvPr id="4" name="object 4"/>
            <p:cNvSpPr/>
            <p:nvPr/>
          </p:nvSpPr>
          <p:spPr>
            <a:xfrm>
              <a:off x="1154174" y="1159699"/>
              <a:ext cx="5951855" cy="2656205"/>
            </a:xfrm>
            <a:custGeom>
              <a:avLst/>
              <a:gdLst/>
              <a:ahLst/>
              <a:cxnLst/>
              <a:rect l="l" t="t" r="r" b="b"/>
              <a:pathLst>
                <a:path w="5951855" h="2656204">
                  <a:moveTo>
                    <a:pt x="5951549" y="1274474"/>
                  </a:moveTo>
                  <a:lnTo>
                    <a:pt x="5951549" y="13274"/>
                  </a:lnTo>
                </a:path>
                <a:path w="5951855" h="2656204">
                  <a:moveTo>
                    <a:pt x="5944224" y="13299"/>
                  </a:moveTo>
                  <a:lnTo>
                    <a:pt x="13224" y="13299"/>
                  </a:lnTo>
                </a:path>
                <a:path w="5951855" h="2656204">
                  <a:moveTo>
                    <a:pt x="12824" y="2656199"/>
                  </a:moveTo>
                  <a:lnTo>
                    <a:pt x="12824" y="0"/>
                  </a:lnTo>
                </a:path>
                <a:path w="5951855" h="2656204">
                  <a:moveTo>
                    <a:pt x="5218499" y="2642749"/>
                  </a:moveTo>
                  <a:lnTo>
                    <a:pt x="0" y="2644849"/>
                  </a:lnTo>
                </a:path>
              </a:pathLst>
            </a:custGeom>
            <a:ln w="28574">
              <a:solidFill>
                <a:srgbClr val="E6000D"/>
              </a:solidFill>
            </a:ln>
          </p:spPr>
          <p:txBody>
            <a:bodyPr wrap="square" lIns="0" tIns="0" rIns="0" bIns="0" rtlCol="0"/>
            <a:lstStyle/>
            <a:p>
              <a:endParaRPr/>
            </a:p>
          </p:txBody>
        </p:sp>
        <p:pic>
          <p:nvPicPr>
            <p:cNvPr id="5" name="object 5"/>
            <p:cNvPicPr/>
            <p:nvPr/>
          </p:nvPicPr>
          <p:blipFill>
            <a:blip r:embed="rId3" cstate="print"/>
            <a:stretch>
              <a:fillRect/>
            </a:stretch>
          </p:blipFill>
          <p:spPr>
            <a:xfrm>
              <a:off x="2" y="575925"/>
              <a:ext cx="1167523" cy="583774"/>
            </a:xfrm>
            <a:prstGeom prst="rect">
              <a:avLst/>
            </a:prstGeom>
          </p:spPr>
        </p:pic>
        <p:pic>
          <p:nvPicPr>
            <p:cNvPr id="6" name="object 6"/>
            <p:cNvPicPr/>
            <p:nvPr/>
          </p:nvPicPr>
          <p:blipFill>
            <a:blip r:embed="rId4" cstate="print"/>
            <a:stretch>
              <a:fillRect/>
            </a:stretch>
          </p:blipFill>
          <p:spPr>
            <a:xfrm>
              <a:off x="6221675" y="1896824"/>
              <a:ext cx="2510049" cy="3103074"/>
            </a:xfrm>
            <a:prstGeom prst="rect">
              <a:avLst/>
            </a:prstGeom>
          </p:spPr>
        </p:pic>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9E9E9E"/>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5401</Words>
  <Application>Microsoft Office PowerPoint</Application>
  <PresentationFormat>On-screen Show (16:9)</PresentationFormat>
  <Paragraphs>531</Paragraphs>
  <Slides>33</Slides>
  <Notes>30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33</vt:i4>
      </vt:variant>
    </vt:vector>
  </HeadingPairs>
  <TitlesOfParts>
    <vt:vector size="43" baseType="lpstr">
      <vt:lpstr>Inter Medium</vt:lpstr>
      <vt:lpstr>Archivo Narrow</vt:lpstr>
      <vt:lpstr>MS PGothic</vt:lpstr>
      <vt:lpstr>Arial</vt:lpstr>
      <vt:lpstr>Calibri</vt:lpstr>
      <vt:lpstr>Inter</vt:lpstr>
      <vt:lpstr>Inter SemiBold</vt:lpstr>
      <vt:lpstr>Times New Roman</vt:lpstr>
      <vt:lpstr>Tahoma</vt:lpstr>
      <vt:lpstr>Office Theme</vt:lpstr>
      <vt:lpstr>PowerPoint Presentation</vt:lpstr>
      <vt:lpstr>Contents</vt:lpstr>
      <vt:lpstr>Getting started…</vt:lpstr>
      <vt:lpstr>Beneﬁts 2.0 overview</vt:lpstr>
      <vt:lpstr>Beneﬁt types</vt:lpstr>
      <vt:lpstr>Research scope and process</vt:lpstr>
      <vt:lpstr>Survey speciﬁcations</vt:lpstr>
      <vt:lpstr>How to design market-leading beneﬁts</vt:lpstr>
      <vt:lpstr>1. View beneﬁts as a driver of competitive advantage</vt:lpstr>
      <vt:lpstr>Weak beneﬁts are deal breakers</vt:lpstr>
      <vt:lpstr>PowerPoint Presentation</vt:lpstr>
      <vt:lpstr>Beneﬁts should be seen as investments in competitive advantage, not cost-drivers</vt:lpstr>
      <vt:lpstr>2. Evolve plans to meet diverse worker needs</vt:lpstr>
      <vt:lpstr>One-size-ﬁts-all is no longer cutting it</vt:lpstr>
      <vt:lpstr>2. Evolve plans to meet diverse worker needs</vt:lpstr>
      <vt:lpstr>Older workers prioritize retirement beneﬁts</vt:lpstr>
      <vt:lpstr>2. Evolve plans to meet diverse worker needs</vt:lpstr>
      <vt:lpstr>2. Evolve plans to meet diverse worker needs</vt:lpstr>
      <vt:lpstr>Diverse beneﬁts are critical for corporate DEI efforts</vt:lpstr>
      <vt:lpstr>Avoiding a one-size-ﬁts-all trap</vt:lpstr>
      <vt:lpstr>3. Beneﬁts don’t have to be baffling</vt:lpstr>
      <vt:lpstr>3. Benefits don’t have to be baffling</vt:lpstr>
      <vt:lpstr>Communication is lacking in both directions</vt:lpstr>
      <vt:lpstr>Poor implementation discourages employees from using beneﬁts</vt:lpstr>
      <vt:lpstr>What can businesses do?</vt:lpstr>
      <vt:lpstr>Beneﬁts 2.0 deeper dives Trends across industries and beneﬁt types</vt:lpstr>
      <vt:lpstr>Manufacturing faces talent challenges, but beneﬁts can help</vt:lpstr>
      <vt:lpstr>With the sector in ﬂux, strong beneﬁts can be crucial tools</vt:lpstr>
      <vt:lpstr>Beneﬁt gaps hinder talent acquisition in an already turbulent sector</vt:lpstr>
      <vt:lpstr>Implementation of retirement beneﬁts can be improved</vt:lpstr>
      <vt:lpstr>Beneﬁt impacts vary across race and ethnicity</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2025-06-04T15:30:41Z</dcterms:created>
  <dcterms:modified xsi:type="dcterms:W3CDTF">2025-06-27T21:29:27Z</dcterms:modified>
</cp:coreProperties>
</file>