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Lst>
  <p:notesMasterIdLst>
    <p:notesMasterId r:id="rId42"/>
  </p:notesMasterIdLst>
  <p:handoutMasterIdLst>
    <p:handoutMasterId r:id="rId43"/>
  </p:handoutMasterIdLst>
  <p:sldIdLst>
    <p:sldId id="381" r:id="rId12"/>
    <p:sldId id="284" r:id="rId13"/>
    <p:sldId id="386" r:id="rId14"/>
    <p:sldId id="283" r:id="rId15"/>
    <p:sldId id="267" r:id="rId16"/>
    <p:sldId id="257" r:id="rId17"/>
    <p:sldId id="258" r:id="rId18"/>
    <p:sldId id="259" r:id="rId19"/>
    <p:sldId id="260" r:id="rId20"/>
    <p:sldId id="261" r:id="rId21"/>
    <p:sldId id="383" r:id="rId22"/>
    <p:sldId id="265" r:id="rId23"/>
    <p:sldId id="266" r:id="rId24"/>
    <p:sldId id="262" r:id="rId25"/>
    <p:sldId id="263" r:id="rId26"/>
    <p:sldId id="384" r:id="rId27"/>
    <p:sldId id="270" r:id="rId28"/>
    <p:sldId id="271" r:id="rId29"/>
    <p:sldId id="272" r:id="rId30"/>
    <p:sldId id="273" r:id="rId31"/>
    <p:sldId id="274" r:id="rId32"/>
    <p:sldId id="280" r:id="rId33"/>
    <p:sldId id="385" r:id="rId34"/>
    <p:sldId id="387" r:id="rId35"/>
    <p:sldId id="275" r:id="rId36"/>
    <p:sldId id="276" r:id="rId37"/>
    <p:sldId id="277" r:id="rId38"/>
    <p:sldId id="282" r:id="rId39"/>
    <p:sldId id="281" r:id="rId40"/>
    <p:sldId id="278" r:id="rId41"/>
  </p:sldIdLst>
  <p:sldSz cx="13817600" cy="7772400"/>
  <p:notesSz cx="7010400" cy="9296400"/>
  <p:custDataLst>
    <p:custData r:id="rId4"/>
    <p:custData r:id="rId5"/>
    <p:custData r:id="rId6"/>
    <p:custData r:id="rId7"/>
    <p:custData r:id="rId8"/>
    <p:custData r:id="rId9"/>
    <p:custData r:id="rId10"/>
    <p:tags r:id="rId44"/>
  </p:custDataLst>
  <p:defaultTextStyle>
    <a:defPPr>
      <a:defRPr lang="en-US"/>
    </a:defPPr>
    <a:lvl1pPr marL="0" algn="l" defTabSz="509412" rtl="0" eaLnBrk="1" latinLnBrk="0" hangingPunct="1">
      <a:defRPr sz="2006" kern="1200">
        <a:solidFill>
          <a:schemeClr val="tx1"/>
        </a:solidFill>
        <a:latin typeface="+mn-lt"/>
        <a:ea typeface="+mn-ea"/>
        <a:cs typeface="+mn-cs"/>
      </a:defRPr>
    </a:lvl1pPr>
    <a:lvl2pPr marL="509412" algn="l" defTabSz="509412" rtl="0" eaLnBrk="1" latinLnBrk="0" hangingPunct="1">
      <a:defRPr sz="2006" kern="1200">
        <a:solidFill>
          <a:schemeClr val="tx1"/>
        </a:solidFill>
        <a:latin typeface="+mn-lt"/>
        <a:ea typeface="+mn-ea"/>
        <a:cs typeface="+mn-cs"/>
      </a:defRPr>
    </a:lvl2pPr>
    <a:lvl3pPr marL="1018824" algn="l" defTabSz="509412" rtl="0" eaLnBrk="1" latinLnBrk="0" hangingPunct="1">
      <a:defRPr sz="2006" kern="1200">
        <a:solidFill>
          <a:schemeClr val="tx1"/>
        </a:solidFill>
        <a:latin typeface="+mn-lt"/>
        <a:ea typeface="+mn-ea"/>
        <a:cs typeface="+mn-cs"/>
      </a:defRPr>
    </a:lvl3pPr>
    <a:lvl4pPr marL="1528237" algn="l" defTabSz="509412" rtl="0" eaLnBrk="1" latinLnBrk="0" hangingPunct="1">
      <a:defRPr sz="2006" kern="1200">
        <a:solidFill>
          <a:schemeClr val="tx1"/>
        </a:solidFill>
        <a:latin typeface="+mn-lt"/>
        <a:ea typeface="+mn-ea"/>
        <a:cs typeface="+mn-cs"/>
      </a:defRPr>
    </a:lvl4pPr>
    <a:lvl5pPr marL="2037649" algn="l" defTabSz="509412" rtl="0" eaLnBrk="1" latinLnBrk="0" hangingPunct="1">
      <a:defRPr sz="2006" kern="1200">
        <a:solidFill>
          <a:schemeClr val="tx1"/>
        </a:solidFill>
        <a:latin typeface="+mn-lt"/>
        <a:ea typeface="+mn-ea"/>
        <a:cs typeface="+mn-cs"/>
      </a:defRPr>
    </a:lvl5pPr>
    <a:lvl6pPr marL="2547061" algn="l" defTabSz="509412" rtl="0" eaLnBrk="1" latinLnBrk="0" hangingPunct="1">
      <a:defRPr sz="2006" kern="1200">
        <a:solidFill>
          <a:schemeClr val="tx1"/>
        </a:solidFill>
        <a:latin typeface="+mn-lt"/>
        <a:ea typeface="+mn-ea"/>
        <a:cs typeface="+mn-cs"/>
      </a:defRPr>
    </a:lvl6pPr>
    <a:lvl7pPr marL="3056473" algn="l" defTabSz="509412" rtl="0" eaLnBrk="1" latinLnBrk="0" hangingPunct="1">
      <a:defRPr sz="2006" kern="1200">
        <a:solidFill>
          <a:schemeClr val="tx1"/>
        </a:solidFill>
        <a:latin typeface="+mn-lt"/>
        <a:ea typeface="+mn-ea"/>
        <a:cs typeface="+mn-cs"/>
      </a:defRPr>
    </a:lvl7pPr>
    <a:lvl8pPr marL="3565886" algn="l" defTabSz="509412" rtl="0" eaLnBrk="1" latinLnBrk="0" hangingPunct="1">
      <a:defRPr sz="2006" kern="1200">
        <a:solidFill>
          <a:schemeClr val="tx1"/>
        </a:solidFill>
        <a:latin typeface="+mn-lt"/>
        <a:ea typeface="+mn-ea"/>
        <a:cs typeface="+mn-cs"/>
      </a:defRPr>
    </a:lvl8pPr>
    <a:lvl9pPr marL="4075298" algn="l" defTabSz="509412"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32" userDrawn="1">
          <p15:clr>
            <a:srgbClr val="A4A3A4"/>
          </p15:clr>
        </p15:guide>
        <p15:guide id="2" pos="2376" userDrawn="1">
          <p15:clr>
            <a:srgbClr val="A4A3A4"/>
          </p15:clr>
        </p15:guide>
        <p15:guide id="3" orient="horz" pos="2928"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zer, Amanda" initials="KA" lastIdx="4" clrIdx="0"/>
  <p:cmAuthor id="2" name="Kern, Katie" initials="KK" lastIdx="2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7EA"/>
    <a:srgbClr val="EE7623"/>
    <a:srgbClr val="5CC8DB"/>
    <a:srgbClr val="BABCBC"/>
    <a:srgbClr val="8A8A8D"/>
    <a:srgbClr val="2B8B9D"/>
    <a:srgbClr val="FAA21B"/>
    <a:srgbClr val="F0493E"/>
    <a:srgbClr val="B83D26"/>
    <a:srgbClr val="CF8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7" autoAdjust="0"/>
    <p:restoredTop sz="92024" autoAdjust="0"/>
  </p:normalViewPr>
  <p:slideViewPr>
    <p:cSldViewPr snapToObjects="1" showGuides="1">
      <p:cViewPr varScale="1">
        <p:scale>
          <a:sx n="43" d="100"/>
          <a:sy n="43" d="100"/>
        </p:scale>
        <p:origin x="1018" y="45"/>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74" d="100"/>
          <a:sy n="74" d="100"/>
        </p:scale>
        <p:origin x="2664" y="84"/>
      </p:cViewPr>
      <p:guideLst>
        <p:guide orient="horz" pos="2832"/>
        <p:guide pos="2376"/>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ella, Stephanie" userId="22b88b3d-0707-4e25-a618-92f7d1f9e983" providerId="ADAL" clId="{89A6D147-44C9-425C-92B2-554AA91E56A5}"/>
    <pc:docChg chg="modSld">
      <pc:chgData name="Faiella, Stephanie" userId="22b88b3d-0707-4e25-a618-92f7d1f9e983" providerId="ADAL" clId="{89A6D147-44C9-425C-92B2-554AA91E56A5}" dt="2023-10-24T18:02:38.709" v="16" actId="207"/>
      <pc:docMkLst>
        <pc:docMk/>
      </pc:docMkLst>
      <pc:sldChg chg="modSp mod">
        <pc:chgData name="Faiella, Stephanie" userId="22b88b3d-0707-4e25-a618-92f7d1f9e983" providerId="ADAL" clId="{89A6D147-44C9-425C-92B2-554AA91E56A5}" dt="2023-10-24T18:02:38.709" v="16" actId="207"/>
        <pc:sldMkLst>
          <pc:docMk/>
          <pc:sldMk cId="555445747" sldId="278"/>
        </pc:sldMkLst>
        <pc:spChg chg="mod">
          <ac:chgData name="Faiella, Stephanie" userId="22b88b3d-0707-4e25-a618-92f7d1f9e983" providerId="ADAL" clId="{89A6D147-44C9-425C-92B2-554AA91E56A5}" dt="2023-10-24T17:59:24.658" v="9" actId="20577"/>
          <ac:spMkLst>
            <pc:docMk/>
            <pc:sldMk cId="555445747" sldId="278"/>
            <ac:spMk id="8" creationId="{F91C1A60-BC67-435A-0A2A-2EAEF12EB2EB}"/>
          </ac:spMkLst>
        </pc:spChg>
        <pc:spChg chg="mod">
          <ac:chgData name="Faiella, Stephanie" userId="22b88b3d-0707-4e25-a618-92f7d1f9e983" providerId="ADAL" clId="{89A6D147-44C9-425C-92B2-554AA91E56A5}" dt="2023-10-24T18:02:38.709" v="16" actId="207"/>
          <ac:spMkLst>
            <pc:docMk/>
            <pc:sldMk cId="555445747" sldId="278"/>
            <ac:spMk id="12" creationId="{1ADE77F9-D42F-F46B-E3CC-F155412A8CD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2-F7EE-9641-BC19-EBA6064B14A6}"/>
              </c:ext>
            </c:extLst>
          </c:dPt>
          <c:dPt>
            <c:idx val="1"/>
            <c:bubble3D val="0"/>
            <c:spPr>
              <a:noFill/>
              <a:ln w="19050">
                <a:solidFill>
                  <a:schemeClr val="lt1"/>
                </a:solidFill>
              </a:ln>
              <a:effectLst/>
            </c:spPr>
            <c:extLst>
              <c:ext xmlns:c16="http://schemas.microsoft.com/office/drawing/2014/chart" uri="{C3380CC4-5D6E-409C-BE32-E72D297353CC}">
                <c16:uniqueId val="{00000001-F7EE-9641-BC19-EBA6064B14A6}"/>
              </c:ext>
            </c:extLst>
          </c:dPt>
          <c:cat>
            <c:strRef>
              <c:f>Sheet1!$A$2:$A$3</c:f>
              <c:strCache>
                <c:ptCount val="2"/>
                <c:pt idx="0">
                  <c:v>participants</c:v>
                </c:pt>
                <c:pt idx="1">
                  <c:v>no</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0-F7EE-9641-BC19-EBA6064B14A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2-F7EE-9641-BC19-EBA6064B14A6}"/>
              </c:ext>
            </c:extLst>
          </c:dPt>
          <c:dPt>
            <c:idx val="1"/>
            <c:bubble3D val="0"/>
            <c:spPr>
              <a:noFill/>
              <a:ln w="19050">
                <a:solidFill>
                  <a:schemeClr val="lt1"/>
                </a:solidFill>
              </a:ln>
              <a:effectLst/>
            </c:spPr>
            <c:extLst>
              <c:ext xmlns:c16="http://schemas.microsoft.com/office/drawing/2014/chart" uri="{C3380CC4-5D6E-409C-BE32-E72D297353CC}">
                <c16:uniqueId val="{00000001-F7EE-9641-BC19-EBA6064B14A6}"/>
              </c:ext>
            </c:extLst>
          </c:dPt>
          <c:cat>
            <c:strRef>
              <c:f>Sheet1!$A$2:$A$3</c:f>
              <c:strCache>
                <c:ptCount val="2"/>
                <c:pt idx="0">
                  <c:v>participants</c:v>
                </c:pt>
                <c:pt idx="1">
                  <c:v>no</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0-F7EE-9641-BC19-EBA6064B14A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2-F7EE-9641-BC19-EBA6064B14A6}"/>
              </c:ext>
            </c:extLst>
          </c:dPt>
          <c:dPt>
            <c:idx val="1"/>
            <c:bubble3D val="0"/>
            <c:spPr>
              <a:noFill/>
              <a:ln w="19050">
                <a:solidFill>
                  <a:schemeClr val="lt1"/>
                </a:solidFill>
              </a:ln>
              <a:effectLst/>
            </c:spPr>
            <c:extLst>
              <c:ext xmlns:c16="http://schemas.microsoft.com/office/drawing/2014/chart" uri="{C3380CC4-5D6E-409C-BE32-E72D297353CC}">
                <c16:uniqueId val="{00000001-F7EE-9641-BC19-EBA6064B14A6}"/>
              </c:ext>
            </c:extLst>
          </c:dPt>
          <c:cat>
            <c:strRef>
              <c:f>Sheet1!$A$2:$A$3</c:f>
              <c:strCache>
                <c:ptCount val="2"/>
                <c:pt idx="0">
                  <c:v>participants</c:v>
                </c:pt>
                <c:pt idx="1">
                  <c:v>no</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0-F7EE-9641-BC19-EBA6064B14A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05240460706974"/>
          <c:y val="4.3278053906425223E-2"/>
          <c:w val="0.72199349770086796"/>
          <c:h val="0.8564348920867767"/>
        </c:manualLayout>
      </c:layout>
      <c:lineChart>
        <c:grouping val="standard"/>
        <c:varyColors val="0"/>
        <c:ser>
          <c:idx val="0"/>
          <c:order val="0"/>
          <c:tx>
            <c:strRef>
              <c:f>Sheet1!$B$1</c:f>
              <c:strCache>
                <c:ptCount val="1"/>
                <c:pt idx="0">
                  <c:v>Tara</c:v>
                </c:pt>
              </c:strCache>
            </c:strRef>
          </c:tx>
          <c:spPr>
            <a:ln w="38100" cap="rnd">
              <a:solidFill>
                <a:schemeClr val="accent3"/>
              </a:solidFill>
              <a:round/>
            </a:ln>
            <a:effectLst/>
          </c:spPr>
          <c:marker>
            <c:symbol val="none"/>
          </c:marker>
          <c:cat>
            <c:numRef>
              <c:f>Sheet1!$A$2:$A$37</c:f>
              <c:numCache>
                <c:formatCode>General</c:formatCode>
                <c:ptCount val="36"/>
                <c:pt idx="0">
                  <c:v>65</c:v>
                </c:pt>
                <c:pt idx="5">
                  <c:v>70</c:v>
                </c:pt>
                <c:pt idx="10">
                  <c:v>75</c:v>
                </c:pt>
                <c:pt idx="15">
                  <c:v>80</c:v>
                </c:pt>
                <c:pt idx="20">
                  <c:v>85</c:v>
                </c:pt>
                <c:pt idx="25">
                  <c:v>90</c:v>
                </c:pt>
                <c:pt idx="30">
                  <c:v>95</c:v>
                </c:pt>
                <c:pt idx="35">
                  <c:v>100</c:v>
                </c:pt>
              </c:numCache>
            </c:numRef>
          </c:cat>
          <c:val>
            <c:numRef>
              <c:f>Sheet1!$B$2:$B$37</c:f>
              <c:numCache>
                <c:formatCode>"$"#,##0.00</c:formatCode>
                <c:ptCount val="36"/>
                <c:pt idx="0">
                  <c:v>6334.85</c:v>
                </c:pt>
                <c:pt idx="1">
                  <c:v>6334.85</c:v>
                </c:pt>
                <c:pt idx="2">
                  <c:v>6334.85</c:v>
                </c:pt>
                <c:pt idx="3">
                  <c:v>6334.85</c:v>
                </c:pt>
                <c:pt idx="4">
                  <c:v>6334.85</c:v>
                </c:pt>
                <c:pt idx="5">
                  <c:v>6334.85</c:v>
                </c:pt>
                <c:pt idx="6">
                  <c:v>6334.85</c:v>
                </c:pt>
                <c:pt idx="7">
                  <c:v>6334.85</c:v>
                </c:pt>
                <c:pt idx="8">
                  <c:v>6334.85</c:v>
                </c:pt>
                <c:pt idx="9">
                  <c:v>6334.85</c:v>
                </c:pt>
                <c:pt idx="10">
                  <c:v>6334.85</c:v>
                </c:pt>
                <c:pt idx="11">
                  <c:v>6334.85</c:v>
                </c:pt>
                <c:pt idx="12">
                  <c:v>6334.85</c:v>
                </c:pt>
                <c:pt idx="13">
                  <c:v>6334.85</c:v>
                </c:pt>
                <c:pt idx="14">
                  <c:v>6334.85</c:v>
                </c:pt>
                <c:pt idx="15">
                  <c:v>6334.85</c:v>
                </c:pt>
                <c:pt idx="16">
                  <c:v>6334.85</c:v>
                </c:pt>
                <c:pt idx="17">
                  <c:v>6334.85</c:v>
                </c:pt>
                <c:pt idx="18">
                  <c:v>6334.85</c:v>
                </c:pt>
                <c:pt idx="19">
                  <c:v>6334.85</c:v>
                </c:pt>
                <c:pt idx="20">
                  <c:v>6334.85</c:v>
                </c:pt>
                <c:pt idx="21">
                  <c:v>6334.85</c:v>
                </c:pt>
                <c:pt idx="22">
                  <c:v>6334.85</c:v>
                </c:pt>
                <c:pt idx="23">
                  <c:v>6334.85</c:v>
                </c:pt>
                <c:pt idx="24">
                  <c:v>6334.85</c:v>
                </c:pt>
                <c:pt idx="25">
                  <c:v>6334.85</c:v>
                </c:pt>
                <c:pt idx="26">
                  <c:v>6334.85</c:v>
                </c:pt>
                <c:pt idx="27">
                  <c:v>6334.85</c:v>
                </c:pt>
                <c:pt idx="28">
                  <c:v>6334.85</c:v>
                </c:pt>
                <c:pt idx="29">
                  <c:v>6334.85</c:v>
                </c:pt>
                <c:pt idx="30">
                  <c:v>6334.85</c:v>
                </c:pt>
                <c:pt idx="31">
                  <c:v>6334.85</c:v>
                </c:pt>
                <c:pt idx="32">
                  <c:v>6334.85</c:v>
                </c:pt>
                <c:pt idx="33">
                  <c:v>6334.85</c:v>
                </c:pt>
                <c:pt idx="34">
                  <c:v>6334.85</c:v>
                </c:pt>
                <c:pt idx="35">
                  <c:v>6334.85</c:v>
                </c:pt>
              </c:numCache>
            </c:numRef>
          </c:val>
          <c:smooth val="0"/>
          <c:extLst>
            <c:ext xmlns:c16="http://schemas.microsoft.com/office/drawing/2014/chart" uri="{C3380CC4-5D6E-409C-BE32-E72D297353CC}">
              <c16:uniqueId val="{00000000-DE97-3741-B89A-091D56C4A95C}"/>
            </c:ext>
          </c:extLst>
        </c:ser>
        <c:ser>
          <c:idx val="1"/>
          <c:order val="1"/>
          <c:tx>
            <c:strRef>
              <c:f>Sheet1!$C$1</c:f>
              <c:strCache>
                <c:ptCount val="1"/>
                <c:pt idx="0">
                  <c:v>Rachel</c:v>
                </c:pt>
              </c:strCache>
            </c:strRef>
          </c:tx>
          <c:spPr>
            <a:ln w="38100" cap="rnd">
              <a:solidFill>
                <a:schemeClr val="accent2"/>
              </a:solidFill>
              <a:round/>
            </a:ln>
            <a:effectLst/>
          </c:spPr>
          <c:marker>
            <c:symbol val="none"/>
          </c:marker>
          <c:cat>
            <c:numRef>
              <c:f>Sheet1!$A$2:$A$37</c:f>
              <c:numCache>
                <c:formatCode>General</c:formatCode>
                <c:ptCount val="36"/>
                <c:pt idx="0">
                  <c:v>65</c:v>
                </c:pt>
                <c:pt idx="5">
                  <c:v>70</c:v>
                </c:pt>
                <c:pt idx="10">
                  <c:v>75</c:v>
                </c:pt>
                <c:pt idx="15">
                  <c:v>80</c:v>
                </c:pt>
                <c:pt idx="20">
                  <c:v>85</c:v>
                </c:pt>
                <c:pt idx="25">
                  <c:v>90</c:v>
                </c:pt>
                <c:pt idx="30">
                  <c:v>95</c:v>
                </c:pt>
                <c:pt idx="35">
                  <c:v>100</c:v>
                </c:pt>
              </c:numCache>
            </c:numRef>
          </c:cat>
          <c:val>
            <c:numRef>
              <c:f>Sheet1!$C$2:$C$37</c:f>
              <c:numCache>
                <c:formatCode>"$"#,##0.00</c:formatCode>
                <c:ptCount val="36"/>
                <c:pt idx="0">
                  <c:v>6334.85</c:v>
                </c:pt>
                <c:pt idx="1">
                  <c:v>6334.85</c:v>
                </c:pt>
                <c:pt idx="2">
                  <c:v>6334.85</c:v>
                </c:pt>
                <c:pt idx="3">
                  <c:v>6334.85</c:v>
                </c:pt>
                <c:pt idx="4">
                  <c:v>6334.85</c:v>
                </c:pt>
                <c:pt idx="5">
                  <c:v>6334.85</c:v>
                </c:pt>
                <c:pt idx="6">
                  <c:v>6334.85</c:v>
                </c:pt>
                <c:pt idx="7">
                  <c:v>6334.85</c:v>
                </c:pt>
                <c:pt idx="8">
                  <c:v>6334.85</c:v>
                </c:pt>
                <c:pt idx="9">
                  <c:v>6334.85</c:v>
                </c:pt>
                <c:pt idx="10">
                  <c:v>6334.85</c:v>
                </c:pt>
                <c:pt idx="11">
                  <c:v>6334.85</c:v>
                </c:pt>
                <c:pt idx="12">
                  <c:v>6334.85</c:v>
                </c:pt>
                <c:pt idx="13">
                  <c:v>6334.85</c:v>
                </c:pt>
                <c:pt idx="14">
                  <c:v>6334.85</c:v>
                </c:pt>
                <c:pt idx="15">
                  <c:v>6334.85</c:v>
                </c:pt>
                <c:pt idx="16">
                  <c:v>6334.85</c:v>
                </c:pt>
                <c:pt idx="17">
                  <c:v>6334.85</c:v>
                </c:pt>
                <c:pt idx="18">
                  <c:v>6334.85</c:v>
                </c:pt>
                <c:pt idx="19">
                  <c:v>6334.85</c:v>
                </c:pt>
                <c:pt idx="20">
                  <c:v>6334.85</c:v>
                </c:pt>
                <c:pt idx="21">
                  <c:v>6334.85</c:v>
                </c:pt>
                <c:pt idx="22">
                  <c:v>6334.85</c:v>
                </c:pt>
                <c:pt idx="23">
                  <c:v>6334.85</c:v>
                </c:pt>
                <c:pt idx="24">
                  <c:v>6334.85</c:v>
                </c:pt>
                <c:pt idx="25">
                  <c:v>6334.85</c:v>
                </c:pt>
                <c:pt idx="26">
                  <c:v>6334.85</c:v>
                </c:pt>
                <c:pt idx="27">
                  <c:v>6334.85</c:v>
                </c:pt>
                <c:pt idx="28">
                  <c:v>6334.85</c:v>
                </c:pt>
                <c:pt idx="29">
                  <c:v>6334.85</c:v>
                </c:pt>
                <c:pt idx="30">
                  <c:v>1.2603299999999999E-9</c:v>
                </c:pt>
                <c:pt idx="31">
                  <c:v>0</c:v>
                </c:pt>
                <c:pt idx="32">
                  <c:v>0</c:v>
                </c:pt>
                <c:pt idx="33">
                  <c:v>0</c:v>
                </c:pt>
                <c:pt idx="34">
                  <c:v>0</c:v>
                </c:pt>
                <c:pt idx="35">
                  <c:v>0</c:v>
                </c:pt>
              </c:numCache>
            </c:numRef>
          </c:val>
          <c:smooth val="0"/>
          <c:extLst>
            <c:ext xmlns:c16="http://schemas.microsoft.com/office/drawing/2014/chart" uri="{C3380CC4-5D6E-409C-BE32-E72D297353CC}">
              <c16:uniqueId val="{00000001-DE97-3741-B89A-091D56C4A95C}"/>
            </c:ext>
          </c:extLst>
        </c:ser>
        <c:dLbls>
          <c:showLegendKey val="0"/>
          <c:showVal val="0"/>
          <c:showCatName val="0"/>
          <c:showSerName val="0"/>
          <c:showPercent val="0"/>
          <c:showBubbleSize val="0"/>
        </c:dLbls>
        <c:smooth val="0"/>
        <c:axId val="1403241807"/>
        <c:axId val="1403202639"/>
      </c:lineChart>
      <c:catAx>
        <c:axId val="1403241807"/>
        <c:scaling>
          <c:orientation val="minMax"/>
        </c:scaling>
        <c:delete val="1"/>
        <c:axPos val="b"/>
        <c:numFmt formatCode="General" sourceLinked="1"/>
        <c:majorTickMark val="none"/>
        <c:minorTickMark val="none"/>
        <c:tickLblPos val="low"/>
        <c:crossAx val="1403202639"/>
        <c:crosses val="autoZero"/>
        <c:auto val="1"/>
        <c:lblAlgn val="ctr"/>
        <c:lblOffset val="100"/>
        <c:noMultiLvlLbl val="0"/>
      </c:catAx>
      <c:valAx>
        <c:axId val="14032026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403241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aseline="0">
          <a:latin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84033851885129"/>
          <c:y val="4.4434803297272334E-2"/>
          <c:w val="0.65738983970553866"/>
          <c:h val="0.84177774837369257"/>
        </c:manualLayout>
      </c:layout>
      <c:lineChart>
        <c:grouping val="standard"/>
        <c:varyColors val="0"/>
        <c:ser>
          <c:idx val="0"/>
          <c:order val="0"/>
          <c:tx>
            <c:strRef>
              <c:f>Sheet1!$B$1</c:f>
              <c:strCache>
                <c:ptCount val="1"/>
                <c:pt idx="0">
                  <c:v>Tara</c:v>
                </c:pt>
              </c:strCache>
            </c:strRef>
          </c:tx>
          <c:spPr>
            <a:ln w="38100" cap="rnd">
              <a:solidFill>
                <a:schemeClr val="accent3"/>
              </a:solidFill>
              <a:round/>
            </a:ln>
            <a:effectLst/>
          </c:spPr>
          <c:marker>
            <c:symbol val="none"/>
          </c:marker>
          <c:cat>
            <c:numRef>
              <c:f>Sheet1!$A$2:$A$434</c:f>
              <c:numCache>
                <c:formatCode>General</c:formatCode>
                <c:ptCount val="433"/>
                <c:pt idx="0">
                  <c:v>65</c:v>
                </c:pt>
                <c:pt idx="60">
                  <c:v>70</c:v>
                </c:pt>
                <c:pt idx="120">
                  <c:v>75</c:v>
                </c:pt>
                <c:pt idx="180">
                  <c:v>80</c:v>
                </c:pt>
                <c:pt idx="240">
                  <c:v>85</c:v>
                </c:pt>
                <c:pt idx="300">
                  <c:v>90</c:v>
                </c:pt>
                <c:pt idx="360">
                  <c:v>95</c:v>
                </c:pt>
                <c:pt idx="420">
                  <c:v>100</c:v>
                </c:pt>
              </c:numCache>
            </c:numRef>
          </c:cat>
          <c:val>
            <c:numRef>
              <c:f>Sheet1!$B$2:$B$434</c:f>
              <c:numCache>
                <c:formatCode>"$"#,##0.00</c:formatCode>
                <c:ptCount val="433"/>
                <c:pt idx="0">
                  <c:v>50000</c:v>
                </c:pt>
                <c:pt idx="1">
                  <c:v>49990</c:v>
                </c:pt>
                <c:pt idx="2">
                  <c:v>49980</c:v>
                </c:pt>
                <c:pt idx="3">
                  <c:v>49970</c:v>
                </c:pt>
                <c:pt idx="4">
                  <c:v>49959.9</c:v>
                </c:pt>
                <c:pt idx="5">
                  <c:v>49949.7</c:v>
                </c:pt>
                <c:pt idx="6">
                  <c:v>49939.6</c:v>
                </c:pt>
                <c:pt idx="7">
                  <c:v>49929.4</c:v>
                </c:pt>
                <c:pt idx="8">
                  <c:v>49919.1</c:v>
                </c:pt>
                <c:pt idx="9">
                  <c:v>49908.800000000003</c:v>
                </c:pt>
                <c:pt idx="10">
                  <c:v>49898.5</c:v>
                </c:pt>
                <c:pt idx="11">
                  <c:v>49888.1</c:v>
                </c:pt>
                <c:pt idx="12">
                  <c:v>49877.599999999999</c:v>
                </c:pt>
                <c:pt idx="13">
                  <c:v>49867.199999999997</c:v>
                </c:pt>
                <c:pt idx="14">
                  <c:v>49856.7</c:v>
                </c:pt>
                <c:pt idx="15">
                  <c:v>49846.1</c:v>
                </c:pt>
                <c:pt idx="16">
                  <c:v>49835.5</c:v>
                </c:pt>
                <c:pt idx="17">
                  <c:v>49824.9</c:v>
                </c:pt>
                <c:pt idx="18">
                  <c:v>49814.2</c:v>
                </c:pt>
                <c:pt idx="19">
                  <c:v>49803.5</c:v>
                </c:pt>
                <c:pt idx="20">
                  <c:v>49792.7</c:v>
                </c:pt>
                <c:pt idx="21">
                  <c:v>49781.9</c:v>
                </c:pt>
                <c:pt idx="22">
                  <c:v>49771</c:v>
                </c:pt>
                <c:pt idx="23">
                  <c:v>49760.1</c:v>
                </c:pt>
                <c:pt idx="24">
                  <c:v>49749.2</c:v>
                </c:pt>
                <c:pt idx="25">
                  <c:v>49738.2</c:v>
                </c:pt>
                <c:pt idx="26">
                  <c:v>49727.1</c:v>
                </c:pt>
                <c:pt idx="27">
                  <c:v>49716.1</c:v>
                </c:pt>
                <c:pt idx="28">
                  <c:v>49704.9</c:v>
                </c:pt>
                <c:pt idx="29">
                  <c:v>49693.8</c:v>
                </c:pt>
                <c:pt idx="30">
                  <c:v>49682.5</c:v>
                </c:pt>
                <c:pt idx="31">
                  <c:v>49671.3</c:v>
                </c:pt>
                <c:pt idx="32">
                  <c:v>49660</c:v>
                </c:pt>
                <c:pt idx="33">
                  <c:v>49648.6</c:v>
                </c:pt>
                <c:pt idx="34">
                  <c:v>49637.2</c:v>
                </c:pt>
                <c:pt idx="35">
                  <c:v>49625.8</c:v>
                </c:pt>
                <c:pt idx="36">
                  <c:v>49614.3</c:v>
                </c:pt>
                <c:pt idx="37">
                  <c:v>49602.7</c:v>
                </c:pt>
                <c:pt idx="38">
                  <c:v>49591.1</c:v>
                </c:pt>
                <c:pt idx="39">
                  <c:v>49579.5</c:v>
                </c:pt>
                <c:pt idx="40">
                  <c:v>49567.8</c:v>
                </c:pt>
                <c:pt idx="41">
                  <c:v>49556.1</c:v>
                </c:pt>
                <c:pt idx="42">
                  <c:v>49544.3</c:v>
                </c:pt>
                <c:pt idx="43">
                  <c:v>49532.5</c:v>
                </c:pt>
                <c:pt idx="44">
                  <c:v>49520.6</c:v>
                </c:pt>
                <c:pt idx="45">
                  <c:v>49508.7</c:v>
                </c:pt>
                <c:pt idx="46">
                  <c:v>49496.7</c:v>
                </c:pt>
                <c:pt idx="47">
                  <c:v>49484.7</c:v>
                </c:pt>
                <c:pt idx="48">
                  <c:v>49472.6</c:v>
                </c:pt>
                <c:pt idx="49">
                  <c:v>49460.5</c:v>
                </c:pt>
                <c:pt idx="50">
                  <c:v>49448.3</c:v>
                </c:pt>
                <c:pt idx="51">
                  <c:v>49436.1</c:v>
                </c:pt>
                <c:pt idx="52">
                  <c:v>49423.9</c:v>
                </c:pt>
                <c:pt idx="53">
                  <c:v>49411.5</c:v>
                </c:pt>
                <c:pt idx="54">
                  <c:v>49399.199999999997</c:v>
                </c:pt>
                <c:pt idx="55">
                  <c:v>49386.8</c:v>
                </c:pt>
                <c:pt idx="56">
                  <c:v>49374.3</c:v>
                </c:pt>
                <c:pt idx="57">
                  <c:v>49361.8</c:v>
                </c:pt>
                <c:pt idx="58">
                  <c:v>49349.2</c:v>
                </c:pt>
                <c:pt idx="59">
                  <c:v>49336.6</c:v>
                </c:pt>
                <c:pt idx="60">
                  <c:v>49323.9</c:v>
                </c:pt>
                <c:pt idx="61">
                  <c:v>49311.199999999997</c:v>
                </c:pt>
                <c:pt idx="62">
                  <c:v>49298.400000000001</c:v>
                </c:pt>
                <c:pt idx="63">
                  <c:v>49285.599999999999</c:v>
                </c:pt>
                <c:pt idx="64">
                  <c:v>49272.7</c:v>
                </c:pt>
                <c:pt idx="65">
                  <c:v>49259.8</c:v>
                </c:pt>
                <c:pt idx="66">
                  <c:v>49246.8</c:v>
                </c:pt>
                <c:pt idx="67">
                  <c:v>49233.7</c:v>
                </c:pt>
                <c:pt idx="68">
                  <c:v>49220.6</c:v>
                </c:pt>
                <c:pt idx="69">
                  <c:v>49207.5</c:v>
                </c:pt>
                <c:pt idx="70">
                  <c:v>49194.3</c:v>
                </c:pt>
                <c:pt idx="71">
                  <c:v>49181</c:v>
                </c:pt>
                <c:pt idx="72">
                  <c:v>49167.7</c:v>
                </c:pt>
                <c:pt idx="73">
                  <c:v>49154.400000000001</c:v>
                </c:pt>
                <c:pt idx="74">
                  <c:v>49141</c:v>
                </c:pt>
                <c:pt idx="75">
                  <c:v>49127.5</c:v>
                </c:pt>
                <c:pt idx="76">
                  <c:v>49114</c:v>
                </c:pt>
                <c:pt idx="77">
                  <c:v>49100.4</c:v>
                </c:pt>
                <c:pt idx="78">
                  <c:v>49086.8</c:v>
                </c:pt>
                <c:pt idx="79">
                  <c:v>49073.1</c:v>
                </c:pt>
                <c:pt idx="80">
                  <c:v>49059.3</c:v>
                </c:pt>
                <c:pt idx="81">
                  <c:v>49045.5</c:v>
                </c:pt>
                <c:pt idx="82">
                  <c:v>49031.7</c:v>
                </c:pt>
                <c:pt idx="83">
                  <c:v>49017.7</c:v>
                </c:pt>
                <c:pt idx="84">
                  <c:v>49003.8</c:v>
                </c:pt>
                <c:pt idx="85">
                  <c:v>48989.7</c:v>
                </c:pt>
                <c:pt idx="86">
                  <c:v>48975.7</c:v>
                </c:pt>
                <c:pt idx="87">
                  <c:v>48961.5</c:v>
                </c:pt>
                <c:pt idx="88">
                  <c:v>48947.3</c:v>
                </c:pt>
                <c:pt idx="89">
                  <c:v>48933.1</c:v>
                </c:pt>
                <c:pt idx="90">
                  <c:v>48918.7</c:v>
                </c:pt>
                <c:pt idx="91">
                  <c:v>48904.4</c:v>
                </c:pt>
                <c:pt idx="92">
                  <c:v>48889.9</c:v>
                </c:pt>
                <c:pt idx="93">
                  <c:v>48875.4</c:v>
                </c:pt>
                <c:pt idx="94">
                  <c:v>48860.9</c:v>
                </c:pt>
                <c:pt idx="95">
                  <c:v>48846.3</c:v>
                </c:pt>
                <c:pt idx="96">
                  <c:v>48831.6</c:v>
                </c:pt>
                <c:pt idx="97">
                  <c:v>48816.9</c:v>
                </c:pt>
                <c:pt idx="98">
                  <c:v>48802.1</c:v>
                </c:pt>
                <c:pt idx="99">
                  <c:v>48787.199999999997</c:v>
                </c:pt>
                <c:pt idx="100">
                  <c:v>48772.3</c:v>
                </c:pt>
                <c:pt idx="101">
                  <c:v>48757.4</c:v>
                </c:pt>
                <c:pt idx="102">
                  <c:v>48742.3</c:v>
                </c:pt>
                <c:pt idx="103">
                  <c:v>48727.199999999997</c:v>
                </c:pt>
                <c:pt idx="104">
                  <c:v>48712.1</c:v>
                </c:pt>
                <c:pt idx="105">
                  <c:v>48696.9</c:v>
                </c:pt>
                <c:pt idx="106">
                  <c:v>48681.599999999999</c:v>
                </c:pt>
                <c:pt idx="107">
                  <c:v>48666.2</c:v>
                </c:pt>
                <c:pt idx="108">
                  <c:v>48650.8</c:v>
                </c:pt>
                <c:pt idx="109">
                  <c:v>48635.4</c:v>
                </c:pt>
                <c:pt idx="110">
                  <c:v>48619.8</c:v>
                </c:pt>
                <c:pt idx="111">
                  <c:v>48604.2</c:v>
                </c:pt>
                <c:pt idx="112">
                  <c:v>48588.6</c:v>
                </c:pt>
                <c:pt idx="113">
                  <c:v>48572.9</c:v>
                </c:pt>
                <c:pt idx="114">
                  <c:v>48557.1</c:v>
                </c:pt>
                <c:pt idx="115">
                  <c:v>48541.2</c:v>
                </c:pt>
                <c:pt idx="116">
                  <c:v>48525.3</c:v>
                </c:pt>
                <c:pt idx="117">
                  <c:v>48509.3</c:v>
                </c:pt>
                <c:pt idx="118">
                  <c:v>48493.3</c:v>
                </c:pt>
                <c:pt idx="119">
                  <c:v>48477.2</c:v>
                </c:pt>
                <c:pt idx="120">
                  <c:v>48461</c:v>
                </c:pt>
                <c:pt idx="121">
                  <c:v>48444.800000000003</c:v>
                </c:pt>
                <c:pt idx="122">
                  <c:v>48428.5</c:v>
                </c:pt>
                <c:pt idx="123">
                  <c:v>48412.1</c:v>
                </c:pt>
                <c:pt idx="124">
                  <c:v>48395.7</c:v>
                </c:pt>
                <c:pt idx="125">
                  <c:v>48379.199999999997</c:v>
                </c:pt>
                <c:pt idx="126">
                  <c:v>48362.6</c:v>
                </c:pt>
                <c:pt idx="127">
                  <c:v>48345.9</c:v>
                </c:pt>
                <c:pt idx="128">
                  <c:v>48329.2</c:v>
                </c:pt>
                <c:pt idx="129">
                  <c:v>48312.5</c:v>
                </c:pt>
                <c:pt idx="130">
                  <c:v>48295.6</c:v>
                </c:pt>
                <c:pt idx="131">
                  <c:v>48278.7</c:v>
                </c:pt>
                <c:pt idx="132">
                  <c:v>48261.7</c:v>
                </c:pt>
                <c:pt idx="133">
                  <c:v>48244.7</c:v>
                </c:pt>
                <c:pt idx="134">
                  <c:v>48227.5</c:v>
                </c:pt>
                <c:pt idx="135">
                  <c:v>48210.3</c:v>
                </c:pt>
                <c:pt idx="136">
                  <c:v>48193.1</c:v>
                </c:pt>
                <c:pt idx="137">
                  <c:v>48175.8</c:v>
                </c:pt>
                <c:pt idx="138">
                  <c:v>48158.400000000001</c:v>
                </c:pt>
                <c:pt idx="139">
                  <c:v>48140.9</c:v>
                </c:pt>
                <c:pt idx="140">
                  <c:v>48123.3</c:v>
                </c:pt>
                <c:pt idx="141">
                  <c:v>48105.7</c:v>
                </c:pt>
                <c:pt idx="142">
                  <c:v>48088</c:v>
                </c:pt>
                <c:pt idx="143">
                  <c:v>48070.3</c:v>
                </c:pt>
                <c:pt idx="144">
                  <c:v>48052.4</c:v>
                </c:pt>
                <c:pt idx="145">
                  <c:v>48034.5</c:v>
                </c:pt>
                <c:pt idx="146">
                  <c:v>48016.6</c:v>
                </c:pt>
                <c:pt idx="147">
                  <c:v>47998.5</c:v>
                </c:pt>
                <c:pt idx="148">
                  <c:v>47980.4</c:v>
                </c:pt>
                <c:pt idx="149">
                  <c:v>47962.2</c:v>
                </c:pt>
                <c:pt idx="150">
                  <c:v>47943.9</c:v>
                </c:pt>
                <c:pt idx="151">
                  <c:v>47925.599999999999</c:v>
                </c:pt>
                <c:pt idx="152">
                  <c:v>47907.1</c:v>
                </c:pt>
                <c:pt idx="153">
                  <c:v>47888.6</c:v>
                </c:pt>
                <c:pt idx="154">
                  <c:v>47870.1</c:v>
                </c:pt>
                <c:pt idx="155">
                  <c:v>47851.4</c:v>
                </c:pt>
                <c:pt idx="156">
                  <c:v>47832.7</c:v>
                </c:pt>
                <c:pt idx="157">
                  <c:v>47813.9</c:v>
                </c:pt>
                <c:pt idx="158">
                  <c:v>47795</c:v>
                </c:pt>
                <c:pt idx="159">
                  <c:v>47776.1</c:v>
                </c:pt>
                <c:pt idx="160">
                  <c:v>47757</c:v>
                </c:pt>
                <c:pt idx="161">
                  <c:v>47737.9</c:v>
                </c:pt>
                <c:pt idx="162">
                  <c:v>47718.8</c:v>
                </c:pt>
                <c:pt idx="163">
                  <c:v>47699.5</c:v>
                </c:pt>
                <c:pt idx="164">
                  <c:v>47680.1</c:v>
                </c:pt>
                <c:pt idx="165">
                  <c:v>47660.7</c:v>
                </c:pt>
                <c:pt idx="166">
                  <c:v>47641.2</c:v>
                </c:pt>
                <c:pt idx="167">
                  <c:v>47621.599999999999</c:v>
                </c:pt>
                <c:pt idx="168">
                  <c:v>47602</c:v>
                </c:pt>
                <c:pt idx="169">
                  <c:v>47582.2</c:v>
                </c:pt>
                <c:pt idx="170">
                  <c:v>47562.400000000001</c:v>
                </c:pt>
                <c:pt idx="171">
                  <c:v>47542.5</c:v>
                </c:pt>
                <c:pt idx="172">
                  <c:v>47522.5</c:v>
                </c:pt>
                <c:pt idx="173">
                  <c:v>47502.5</c:v>
                </c:pt>
                <c:pt idx="174">
                  <c:v>47482.3</c:v>
                </c:pt>
                <c:pt idx="175">
                  <c:v>47462.1</c:v>
                </c:pt>
                <c:pt idx="176">
                  <c:v>47441.8</c:v>
                </c:pt>
                <c:pt idx="177">
                  <c:v>47421.4</c:v>
                </c:pt>
                <c:pt idx="178">
                  <c:v>47400.9</c:v>
                </c:pt>
                <c:pt idx="179">
                  <c:v>47380.4</c:v>
                </c:pt>
                <c:pt idx="180">
                  <c:v>47359.7</c:v>
                </c:pt>
                <c:pt idx="181">
                  <c:v>47339</c:v>
                </c:pt>
                <c:pt idx="182">
                  <c:v>47318.2</c:v>
                </c:pt>
                <c:pt idx="183">
                  <c:v>47297.3</c:v>
                </c:pt>
                <c:pt idx="184">
                  <c:v>47276.3</c:v>
                </c:pt>
                <c:pt idx="185">
                  <c:v>47255.199999999997</c:v>
                </c:pt>
                <c:pt idx="186">
                  <c:v>47234.1</c:v>
                </c:pt>
                <c:pt idx="187">
                  <c:v>47212.9</c:v>
                </c:pt>
                <c:pt idx="188">
                  <c:v>47191.5</c:v>
                </c:pt>
                <c:pt idx="189">
                  <c:v>47170.1</c:v>
                </c:pt>
                <c:pt idx="190">
                  <c:v>47148.6</c:v>
                </c:pt>
                <c:pt idx="191">
                  <c:v>47127</c:v>
                </c:pt>
                <c:pt idx="192">
                  <c:v>47105.4</c:v>
                </c:pt>
                <c:pt idx="193">
                  <c:v>47083.6</c:v>
                </c:pt>
                <c:pt idx="194">
                  <c:v>47061.7</c:v>
                </c:pt>
                <c:pt idx="195">
                  <c:v>47039.8</c:v>
                </c:pt>
                <c:pt idx="196">
                  <c:v>47017.8</c:v>
                </c:pt>
                <c:pt idx="197">
                  <c:v>46995.7</c:v>
                </c:pt>
                <c:pt idx="198">
                  <c:v>46973.4</c:v>
                </c:pt>
                <c:pt idx="199">
                  <c:v>46951.1</c:v>
                </c:pt>
                <c:pt idx="200">
                  <c:v>46928.800000000003</c:v>
                </c:pt>
                <c:pt idx="201">
                  <c:v>46906.3</c:v>
                </c:pt>
                <c:pt idx="202">
                  <c:v>46883.7</c:v>
                </c:pt>
                <c:pt idx="203">
                  <c:v>46861</c:v>
                </c:pt>
                <c:pt idx="204">
                  <c:v>46838.3</c:v>
                </c:pt>
                <c:pt idx="205">
                  <c:v>46815.4</c:v>
                </c:pt>
                <c:pt idx="206">
                  <c:v>46792.5</c:v>
                </c:pt>
                <c:pt idx="207">
                  <c:v>46769.4</c:v>
                </c:pt>
                <c:pt idx="208">
                  <c:v>46746.3</c:v>
                </c:pt>
                <c:pt idx="209">
                  <c:v>46723.1</c:v>
                </c:pt>
                <c:pt idx="210">
                  <c:v>46699.8</c:v>
                </c:pt>
                <c:pt idx="211">
                  <c:v>46676.3</c:v>
                </c:pt>
                <c:pt idx="212">
                  <c:v>46652.800000000003</c:v>
                </c:pt>
                <c:pt idx="213">
                  <c:v>46629.2</c:v>
                </c:pt>
                <c:pt idx="214">
                  <c:v>46605.5</c:v>
                </c:pt>
                <c:pt idx="215">
                  <c:v>46581.7</c:v>
                </c:pt>
                <c:pt idx="216">
                  <c:v>46557.8</c:v>
                </c:pt>
                <c:pt idx="217">
                  <c:v>46533.8</c:v>
                </c:pt>
                <c:pt idx="218">
                  <c:v>46509.7</c:v>
                </c:pt>
                <c:pt idx="219">
                  <c:v>46485.599999999999</c:v>
                </c:pt>
                <c:pt idx="220">
                  <c:v>46461.3</c:v>
                </c:pt>
                <c:pt idx="221">
                  <c:v>46436.9</c:v>
                </c:pt>
                <c:pt idx="222">
                  <c:v>46412.4</c:v>
                </c:pt>
                <c:pt idx="223">
                  <c:v>46387.8</c:v>
                </c:pt>
                <c:pt idx="224">
                  <c:v>46363.1</c:v>
                </c:pt>
                <c:pt idx="225">
                  <c:v>46338.3</c:v>
                </c:pt>
                <c:pt idx="226">
                  <c:v>46313.4</c:v>
                </c:pt>
                <c:pt idx="227">
                  <c:v>46288.5</c:v>
                </c:pt>
                <c:pt idx="228">
                  <c:v>46263.4</c:v>
                </c:pt>
                <c:pt idx="229">
                  <c:v>46238.2</c:v>
                </c:pt>
                <c:pt idx="230">
                  <c:v>46212.9</c:v>
                </c:pt>
                <c:pt idx="231">
                  <c:v>46187.5</c:v>
                </c:pt>
                <c:pt idx="232">
                  <c:v>46162</c:v>
                </c:pt>
                <c:pt idx="233">
                  <c:v>46136.4</c:v>
                </c:pt>
                <c:pt idx="234">
                  <c:v>46110.7</c:v>
                </c:pt>
                <c:pt idx="235">
                  <c:v>46084.800000000003</c:v>
                </c:pt>
                <c:pt idx="236">
                  <c:v>46058.9</c:v>
                </c:pt>
                <c:pt idx="237">
                  <c:v>46032.9</c:v>
                </c:pt>
                <c:pt idx="238">
                  <c:v>46006.8</c:v>
                </c:pt>
                <c:pt idx="239">
                  <c:v>45980.5</c:v>
                </c:pt>
                <c:pt idx="240">
                  <c:v>45954.2</c:v>
                </c:pt>
                <c:pt idx="241">
                  <c:v>45927.7</c:v>
                </c:pt>
                <c:pt idx="242">
                  <c:v>45901.2</c:v>
                </c:pt>
                <c:pt idx="243">
                  <c:v>45874.5</c:v>
                </c:pt>
                <c:pt idx="244">
                  <c:v>45847.7</c:v>
                </c:pt>
                <c:pt idx="245">
                  <c:v>45820.800000000003</c:v>
                </c:pt>
                <c:pt idx="246">
                  <c:v>45793.8</c:v>
                </c:pt>
                <c:pt idx="247">
                  <c:v>45766.7</c:v>
                </c:pt>
                <c:pt idx="248">
                  <c:v>45739.5</c:v>
                </c:pt>
                <c:pt idx="249">
                  <c:v>45712.2</c:v>
                </c:pt>
                <c:pt idx="250">
                  <c:v>45684.7</c:v>
                </c:pt>
                <c:pt idx="251">
                  <c:v>45657.2</c:v>
                </c:pt>
                <c:pt idx="252">
                  <c:v>45629.5</c:v>
                </c:pt>
                <c:pt idx="253">
                  <c:v>45601.8</c:v>
                </c:pt>
                <c:pt idx="254">
                  <c:v>45573.9</c:v>
                </c:pt>
                <c:pt idx="255">
                  <c:v>45545.9</c:v>
                </c:pt>
                <c:pt idx="256">
                  <c:v>45517.7</c:v>
                </c:pt>
                <c:pt idx="257">
                  <c:v>45489.5</c:v>
                </c:pt>
                <c:pt idx="258">
                  <c:v>45461.2</c:v>
                </c:pt>
                <c:pt idx="259">
                  <c:v>45432.7</c:v>
                </c:pt>
                <c:pt idx="260">
                  <c:v>45404.1</c:v>
                </c:pt>
                <c:pt idx="261">
                  <c:v>45375.4</c:v>
                </c:pt>
                <c:pt idx="262">
                  <c:v>45346.6</c:v>
                </c:pt>
                <c:pt idx="263">
                  <c:v>45317.7</c:v>
                </c:pt>
                <c:pt idx="264">
                  <c:v>45288.6</c:v>
                </c:pt>
                <c:pt idx="265">
                  <c:v>45259.5</c:v>
                </c:pt>
                <c:pt idx="266">
                  <c:v>45230.2</c:v>
                </c:pt>
                <c:pt idx="267">
                  <c:v>45200.800000000003</c:v>
                </c:pt>
                <c:pt idx="268">
                  <c:v>45171.3</c:v>
                </c:pt>
                <c:pt idx="269">
                  <c:v>45141.599999999999</c:v>
                </c:pt>
                <c:pt idx="270">
                  <c:v>45111.9</c:v>
                </c:pt>
                <c:pt idx="271">
                  <c:v>45082</c:v>
                </c:pt>
                <c:pt idx="272">
                  <c:v>45052</c:v>
                </c:pt>
                <c:pt idx="273">
                  <c:v>45021.8</c:v>
                </c:pt>
                <c:pt idx="274">
                  <c:v>44991.6</c:v>
                </c:pt>
                <c:pt idx="275">
                  <c:v>44961.2</c:v>
                </c:pt>
                <c:pt idx="276">
                  <c:v>44930.7</c:v>
                </c:pt>
                <c:pt idx="277">
                  <c:v>44900.1</c:v>
                </c:pt>
                <c:pt idx="278">
                  <c:v>44869.4</c:v>
                </c:pt>
                <c:pt idx="279">
                  <c:v>44838.5</c:v>
                </c:pt>
                <c:pt idx="280">
                  <c:v>44807.5</c:v>
                </c:pt>
                <c:pt idx="281">
                  <c:v>44776.4</c:v>
                </c:pt>
                <c:pt idx="282">
                  <c:v>44745.1</c:v>
                </c:pt>
                <c:pt idx="283">
                  <c:v>44713.7</c:v>
                </c:pt>
                <c:pt idx="284">
                  <c:v>44682.2</c:v>
                </c:pt>
                <c:pt idx="285">
                  <c:v>44650.6</c:v>
                </c:pt>
                <c:pt idx="286">
                  <c:v>44618.8</c:v>
                </c:pt>
                <c:pt idx="287">
                  <c:v>44586.9</c:v>
                </c:pt>
                <c:pt idx="288">
                  <c:v>44554.9</c:v>
                </c:pt>
                <c:pt idx="289">
                  <c:v>44522.7</c:v>
                </c:pt>
                <c:pt idx="290">
                  <c:v>44490.5</c:v>
                </c:pt>
                <c:pt idx="291">
                  <c:v>44458</c:v>
                </c:pt>
                <c:pt idx="292">
                  <c:v>44425.5</c:v>
                </c:pt>
                <c:pt idx="293">
                  <c:v>44392.800000000003</c:v>
                </c:pt>
                <c:pt idx="294">
                  <c:v>44360</c:v>
                </c:pt>
                <c:pt idx="295">
                  <c:v>44327.1</c:v>
                </c:pt>
                <c:pt idx="296">
                  <c:v>44294</c:v>
                </c:pt>
                <c:pt idx="297">
                  <c:v>44260.800000000003</c:v>
                </c:pt>
                <c:pt idx="298">
                  <c:v>44227.4</c:v>
                </c:pt>
                <c:pt idx="299">
                  <c:v>44193.9</c:v>
                </c:pt>
                <c:pt idx="300">
                  <c:v>44160.3</c:v>
                </c:pt>
                <c:pt idx="301">
                  <c:v>44126.5</c:v>
                </c:pt>
                <c:pt idx="302">
                  <c:v>44092.6</c:v>
                </c:pt>
                <c:pt idx="303">
                  <c:v>44058.6</c:v>
                </c:pt>
                <c:pt idx="304">
                  <c:v>44024.4</c:v>
                </c:pt>
                <c:pt idx="305">
                  <c:v>43990.1</c:v>
                </c:pt>
                <c:pt idx="306">
                  <c:v>43955.6</c:v>
                </c:pt>
                <c:pt idx="307">
                  <c:v>43921.1</c:v>
                </c:pt>
                <c:pt idx="308">
                  <c:v>43886.3</c:v>
                </c:pt>
                <c:pt idx="309">
                  <c:v>43851.4</c:v>
                </c:pt>
                <c:pt idx="310">
                  <c:v>43816.4</c:v>
                </c:pt>
                <c:pt idx="311">
                  <c:v>43781.3</c:v>
                </c:pt>
                <c:pt idx="312">
                  <c:v>43746</c:v>
                </c:pt>
                <c:pt idx="313">
                  <c:v>43710.5</c:v>
                </c:pt>
                <c:pt idx="314">
                  <c:v>43674.9</c:v>
                </c:pt>
                <c:pt idx="315">
                  <c:v>43639.199999999997</c:v>
                </c:pt>
                <c:pt idx="316">
                  <c:v>43603.3</c:v>
                </c:pt>
                <c:pt idx="317">
                  <c:v>43567.3</c:v>
                </c:pt>
                <c:pt idx="318">
                  <c:v>43531.1</c:v>
                </c:pt>
                <c:pt idx="319">
                  <c:v>43494.7</c:v>
                </c:pt>
                <c:pt idx="320">
                  <c:v>43458.3</c:v>
                </c:pt>
                <c:pt idx="321">
                  <c:v>43421.7</c:v>
                </c:pt>
                <c:pt idx="322">
                  <c:v>43384.9</c:v>
                </c:pt>
                <c:pt idx="323">
                  <c:v>43348</c:v>
                </c:pt>
                <c:pt idx="324">
                  <c:v>43310.9</c:v>
                </c:pt>
                <c:pt idx="325">
                  <c:v>43273.7</c:v>
                </c:pt>
                <c:pt idx="326">
                  <c:v>43236.3</c:v>
                </c:pt>
                <c:pt idx="327">
                  <c:v>43198.8</c:v>
                </c:pt>
                <c:pt idx="328">
                  <c:v>43161.1</c:v>
                </c:pt>
                <c:pt idx="329">
                  <c:v>43123.3</c:v>
                </c:pt>
                <c:pt idx="330">
                  <c:v>43085.3</c:v>
                </c:pt>
                <c:pt idx="331">
                  <c:v>43047.1</c:v>
                </c:pt>
                <c:pt idx="332">
                  <c:v>43008.800000000003</c:v>
                </c:pt>
                <c:pt idx="333">
                  <c:v>42970.400000000001</c:v>
                </c:pt>
                <c:pt idx="334">
                  <c:v>42931.8</c:v>
                </c:pt>
                <c:pt idx="335">
                  <c:v>42893</c:v>
                </c:pt>
                <c:pt idx="336">
                  <c:v>42854.1</c:v>
                </c:pt>
                <c:pt idx="337">
                  <c:v>42815</c:v>
                </c:pt>
                <c:pt idx="338">
                  <c:v>42775.8</c:v>
                </c:pt>
                <c:pt idx="339">
                  <c:v>42736.4</c:v>
                </c:pt>
                <c:pt idx="340">
                  <c:v>42696.800000000003</c:v>
                </c:pt>
                <c:pt idx="341">
                  <c:v>42657.1</c:v>
                </c:pt>
                <c:pt idx="342">
                  <c:v>42617.2</c:v>
                </c:pt>
                <c:pt idx="343">
                  <c:v>42577.1</c:v>
                </c:pt>
                <c:pt idx="344">
                  <c:v>42536.9</c:v>
                </c:pt>
                <c:pt idx="345">
                  <c:v>42496.5</c:v>
                </c:pt>
                <c:pt idx="346">
                  <c:v>42456</c:v>
                </c:pt>
                <c:pt idx="347">
                  <c:v>42415.3</c:v>
                </c:pt>
                <c:pt idx="348">
                  <c:v>42374.400000000001</c:v>
                </c:pt>
                <c:pt idx="349">
                  <c:v>42333.4</c:v>
                </c:pt>
                <c:pt idx="350">
                  <c:v>42292.2</c:v>
                </c:pt>
                <c:pt idx="351">
                  <c:v>42250.8</c:v>
                </c:pt>
                <c:pt idx="352">
                  <c:v>42209.3</c:v>
                </c:pt>
                <c:pt idx="353">
                  <c:v>42167.6</c:v>
                </c:pt>
                <c:pt idx="354">
                  <c:v>42125.7</c:v>
                </c:pt>
                <c:pt idx="355">
                  <c:v>42083.6</c:v>
                </c:pt>
                <c:pt idx="356">
                  <c:v>42041.4</c:v>
                </c:pt>
                <c:pt idx="357">
                  <c:v>41999</c:v>
                </c:pt>
                <c:pt idx="358">
                  <c:v>41956.4</c:v>
                </c:pt>
                <c:pt idx="359">
                  <c:v>41913.699999999997</c:v>
                </c:pt>
                <c:pt idx="360">
                  <c:v>41870.800000000003</c:v>
                </c:pt>
                <c:pt idx="361">
                  <c:v>41827.699999999997</c:v>
                </c:pt>
                <c:pt idx="362">
                  <c:v>41784.400000000001</c:v>
                </c:pt>
                <c:pt idx="363">
                  <c:v>41741</c:v>
                </c:pt>
                <c:pt idx="364">
                  <c:v>41697.4</c:v>
                </c:pt>
                <c:pt idx="365">
                  <c:v>41653.599999999999</c:v>
                </c:pt>
                <c:pt idx="366">
                  <c:v>41609.599999999999</c:v>
                </c:pt>
                <c:pt idx="367">
                  <c:v>41565.5</c:v>
                </c:pt>
                <c:pt idx="368">
                  <c:v>41521.1</c:v>
                </c:pt>
                <c:pt idx="369">
                  <c:v>41476.6</c:v>
                </c:pt>
                <c:pt idx="370">
                  <c:v>41431.9</c:v>
                </c:pt>
                <c:pt idx="371">
                  <c:v>41387</c:v>
                </c:pt>
                <c:pt idx="372">
                  <c:v>41342</c:v>
                </c:pt>
                <c:pt idx="373">
                  <c:v>41296.699999999997</c:v>
                </c:pt>
                <c:pt idx="374">
                  <c:v>41251.300000000003</c:v>
                </c:pt>
                <c:pt idx="375">
                  <c:v>41205.699999999997</c:v>
                </c:pt>
                <c:pt idx="376">
                  <c:v>41159.9</c:v>
                </c:pt>
                <c:pt idx="377">
                  <c:v>41113.9</c:v>
                </c:pt>
                <c:pt idx="378">
                  <c:v>41067.699999999997</c:v>
                </c:pt>
                <c:pt idx="379">
                  <c:v>41021.4</c:v>
                </c:pt>
                <c:pt idx="380">
                  <c:v>40974.800000000003</c:v>
                </c:pt>
                <c:pt idx="381">
                  <c:v>40928.1</c:v>
                </c:pt>
                <c:pt idx="382">
                  <c:v>40881.199999999997</c:v>
                </c:pt>
                <c:pt idx="383">
                  <c:v>40834</c:v>
                </c:pt>
                <c:pt idx="384">
                  <c:v>40786.699999999997</c:v>
                </c:pt>
                <c:pt idx="385">
                  <c:v>40739.199999999997</c:v>
                </c:pt>
                <c:pt idx="386">
                  <c:v>40691.5</c:v>
                </c:pt>
                <c:pt idx="387">
                  <c:v>40643.599999999999</c:v>
                </c:pt>
                <c:pt idx="388">
                  <c:v>40595.5</c:v>
                </c:pt>
                <c:pt idx="389">
                  <c:v>40547.199999999997</c:v>
                </c:pt>
                <c:pt idx="390">
                  <c:v>40498.800000000003</c:v>
                </c:pt>
                <c:pt idx="391">
                  <c:v>40450.1</c:v>
                </c:pt>
                <c:pt idx="392">
                  <c:v>40401.199999999997</c:v>
                </c:pt>
                <c:pt idx="393">
                  <c:v>40352.1</c:v>
                </c:pt>
                <c:pt idx="394">
                  <c:v>40302.9</c:v>
                </c:pt>
                <c:pt idx="395">
                  <c:v>40253.4</c:v>
                </c:pt>
                <c:pt idx="396">
                  <c:v>40203.699999999997</c:v>
                </c:pt>
                <c:pt idx="397">
                  <c:v>40153.800000000003</c:v>
                </c:pt>
                <c:pt idx="398">
                  <c:v>40103.699999999997</c:v>
                </c:pt>
                <c:pt idx="399">
                  <c:v>40053.4</c:v>
                </c:pt>
                <c:pt idx="400">
                  <c:v>40003</c:v>
                </c:pt>
                <c:pt idx="401">
                  <c:v>39952.300000000003</c:v>
                </c:pt>
                <c:pt idx="402">
                  <c:v>39901.300000000003</c:v>
                </c:pt>
                <c:pt idx="403">
                  <c:v>39850.199999999997</c:v>
                </c:pt>
                <c:pt idx="404">
                  <c:v>39798.9</c:v>
                </c:pt>
                <c:pt idx="405">
                  <c:v>39747.4</c:v>
                </c:pt>
                <c:pt idx="406">
                  <c:v>39695.599999999999</c:v>
                </c:pt>
                <c:pt idx="407">
                  <c:v>39643.699999999997</c:v>
                </c:pt>
                <c:pt idx="408">
                  <c:v>39591.5</c:v>
                </c:pt>
                <c:pt idx="409">
                  <c:v>39539.199999999997</c:v>
                </c:pt>
                <c:pt idx="410">
                  <c:v>39486.6</c:v>
                </c:pt>
                <c:pt idx="411">
                  <c:v>39433.800000000003</c:v>
                </c:pt>
                <c:pt idx="412">
                  <c:v>39380.699999999997</c:v>
                </c:pt>
                <c:pt idx="413">
                  <c:v>39327.5</c:v>
                </c:pt>
                <c:pt idx="414">
                  <c:v>39274.1</c:v>
                </c:pt>
                <c:pt idx="415">
                  <c:v>39220.400000000001</c:v>
                </c:pt>
                <c:pt idx="416">
                  <c:v>39166.5</c:v>
                </c:pt>
                <c:pt idx="417">
                  <c:v>39112.400000000001</c:v>
                </c:pt>
                <c:pt idx="418">
                  <c:v>39058.1</c:v>
                </c:pt>
                <c:pt idx="419">
                  <c:v>39003.5</c:v>
                </c:pt>
                <c:pt idx="420">
                  <c:v>38948.699999999997</c:v>
                </c:pt>
                <c:pt idx="421">
                  <c:v>38893.800000000003</c:v>
                </c:pt>
                <c:pt idx="422">
                  <c:v>38838.5</c:v>
                </c:pt>
                <c:pt idx="423">
                  <c:v>38783.1</c:v>
                </c:pt>
                <c:pt idx="424">
                  <c:v>38727.4</c:v>
                </c:pt>
                <c:pt idx="425">
                  <c:v>38671.5</c:v>
                </c:pt>
                <c:pt idx="426">
                  <c:v>38615.4</c:v>
                </c:pt>
                <c:pt idx="427">
                  <c:v>38559.1</c:v>
                </c:pt>
                <c:pt idx="428">
                  <c:v>38502.5</c:v>
                </c:pt>
                <c:pt idx="429">
                  <c:v>38445.699999999997</c:v>
                </c:pt>
                <c:pt idx="430">
                  <c:v>38388.6</c:v>
                </c:pt>
                <c:pt idx="431">
                  <c:v>38331.300000000003</c:v>
                </c:pt>
                <c:pt idx="432">
                  <c:v>38273.800000000003</c:v>
                </c:pt>
              </c:numCache>
            </c:numRef>
          </c:val>
          <c:smooth val="0"/>
          <c:extLst>
            <c:ext xmlns:c16="http://schemas.microsoft.com/office/drawing/2014/chart" uri="{C3380CC4-5D6E-409C-BE32-E72D297353CC}">
              <c16:uniqueId val="{00000000-DE97-3741-B89A-091D56C4A95C}"/>
            </c:ext>
          </c:extLst>
        </c:ser>
        <c:ser>
          <c:idx val="1"/>
          <c:order val="1"/>
          <c:tx>
            <c:strRef>
              <c:f>Sheet1!$C$1</c:f>
              <c:strCache>
                <c:ptCount val="1"/>
                <c:pt idx="0">
                  <c:v>Rachel</c:v>
                </c:pt>
              </c:strCache>
            </c:strRef>
          </c:tx>
          <c:spPr>
            <a:ln w="38100" cap="rnd">
              <a:solidFill>
                <a:schemeClr val="accent2"/>
              </a:solidFill>
              <a:round/>
            </a:ln>
            <a:effectLst/>
          </c:spPr>
          <c:marker>
            <c:symbol val="none"/>
          </c:marker>
          <c:cat>
            <c:numRef>
              <c:f>Sheet1!$A$2:$A$434</c:f>
              <c:numCache>
                <c:formatCode>General</c:formatCode>
                <c:ptCount val="433"/>
                <c:pt idx="0">
                  <c:v>65</c:v>
                </c:pt>
                <c:pt idx="60">
                  <c:v>70</c:v>
                </c:pt>
                <c:pt idx="120">
                  <c:v>75</c:v>
                </c:pt>
                <c:pt idx="180">
                  <c:v>80</c:v>
                </c:pt>
                <c:pt idx="240">
                  <c:v>85</c:v>
                </c:pt>
                <c:pt idx="300">
                  <c:v>90</c:v>
                </c:pt>
                <c:pt idx="360">
                  <c:v>95</c:v>
                </c:pt>
                <c:pt idx="420">
                  <c:v>100</c:v>
                </c:pt>
              </c:numCache>
            </c:numRef>
          </c:cat>
          <c:val>
            <c:numRef>
              <c:f>Sheet1!$C$2:$C$434</c:f>
              <c:numCache>
                <c:formatCode>"$"#,##0.00</c:formatCode>
                <c:ptCount val="433"/>
                <c:pt idx="0">
                  <c:v>100000</c:v>
                </c:pt>
                <c:pt idx="1">
                  <c:v>99877.4</c:v>
                </c:pt>
                <c:pt idx="2">
                  <c:v>99754.2</c:v>
                </c:pt>
                <c:pt idx="3">
                  <c:v>99630.6</c:v>
                </c:pt>
                <c:pt idx="4">
                  <c:v>99506.4</c:v>
                </c:pt>
                <c:pt idx="5">
                  <c:v>99381.8</c:v>
                </c:pt>
                <c:pt idx="6">
                  <c:v>99256.6</c:v>
                </c:pt>
                <c:pt idx="7">
                  <c:v>99130.9</c:v>
                </c:pt>
                <c:pt idx="8">
                  <c:v>99004.800000000003</c:v>
                </c:pt>
                <c:pt idx="9">
                  <c:v>98878.1</c:v>
                </c:pt>
                <c:pt idx="10">
                  <c:v>98750.8</c:v>
                </c:pt>
                <c:pt idx="11">
                  <c:v>98623.1</c:v>
                </c:pt>
                <c:pt idx="12">
                  <c:v>98494.9</c:v>
                </c:pt>
                <c:pt idx="13">
                  <c:v>98366.1</c:v>
                </c:pt>
                <c:pt idx="14">
                  <c:v>98236.800000000003</c:v>
                </c:pt>
                <c:pt idx="15">
                  <c:v>98107</c:v>
                </c:pt>
                <c:pt idx="16">
                  <c:v>97976.6</c:v>
                </c:pt>
                <c:pt idx="17">
                  <c:v>97845.7</c:v>
                </c:pt>
                <c:pt idx="18">
                  <c:v>97714.3</c:v>
                </c:pt>
                <c:pt idx="19">
                  <c:v>97582.3</c:v>
                </c:pt>
                <c:pt idx="20">
                  <c:v>97449.8</c:v>
                </c:pt>
                <c:pt idx="21">
                  <c:v>97316.800000000003</c:v>
                </c:pt>
                <c:pt idx="22">
                  <c:v>97183.2</c:v>
                </c:pt>
                <c:pt idx="23">
                  <c:v>97049.1</c:v>
                </c:pt>
                <c:pt idx="24">
                  <c:v>96914.5</c:v>
                </c:pt>
                <c:pt idx="25">
                  <c:v>96779.199999999997</c:v>
                </c:pt>
                <c:pt idx="26">
                  <c:v>96643.5</c:v>
                </c:pt>
                <c:pt idx="27">
                  <c:v>96507.199999999997</c:v>
                </c:pt>
                <c:pt idx="28">
                  <c:v>96370.3</c:v>
                </c:pt>
                <c:pt idx="29">
                  <c:v>96232.9</c:v>
                </c:pt>
                <c:pt idx="30">
                  <c:v>96094.9</c:v>
                </c:pt>
                <c:pt idx="31">
                  <c:v>95956.3</c:v>
                </c:pt>
                <c:pt idx="32">
                  <c:v>95817.2</c:v>
                </c:pt>
                <c:pt idx="33">
                  <c:v>95677.5</c:v>
                </c:pt>
                <c:pt idx="34">
                  <c:v>95537.3</c:v>
                </c:pt>
                <c:pt idx="35">
                  <c:v>95396.4</c:v>
                </c:pt>
                <c:pt idx="36">
                  <c:v>95255</c:v>
                </c:pt>
                <c:pt idx="37">
                  <c:v>95113.1</c:v>
                </c:pt>
                <c:pt idx="38">
                  <c:v>94970.5</c:v>
                </c:pt>
                <c:pt idx="39">
                  <c:v>94827.4</c:v>
                </c:pt>
                <c:pt idx="40">
                  <c:v>94683.7</c:v>
                </c:pt>
                <c:pt idx="41">
                  <c:v>94539.4</c:v>
                </c:pt>
                <c:pt idx="42">
                  <c:v>94394.5</c:v>
                </c:pt>
                <c:pt idx="43">
                  <c:v>94249</c:v>
                </c:pt>
                <c:pt idx="44">
                  <c:v>94102.9</c:v>
                </c:pt>
                <c:pt idx="45">
                  <c:v>93956.2</c:v>
                </c:pt>
                <c:pt idx="46">
                  <c:v>93809</c:v>
                </c:pt>
                <c:pt idx="47">
                  <c:v>93661.1</c:v>
                </c:pt>
                <c:pt idx="48">
                  <c:v>93512.6</c:v>
                </c:pt>
                <c:pt idx="49">
                  <c:v>93363.6</c:v>
                </c:pt>
                <c:pt idx="50">
                  <c:v>93213.9</c:v>
                </c:pt>
                <c:pt idx="51">
                  <c:v>93063.6</c:v>
                </c:pt>
                <c:pt idx="52">
                  <c:v>92912.7</c:v>
                </c:pt>
                <c:pt idx="53">
                  <c:v>92761.2</c:v>
                </c:pt>
                <c:pt idx="54">
                  <c:v>92609</c:v>
                </c:pt>
                <c:pt idx="55">
                  <c:v>92456.3</c:v>
                </c:pt>
                <c:pt idx="56">
                  <c:v>92302.9</c:v>
                </c:pt>
                <c:pt idx="57">
                  <c:v>92148.9</c:v>
                </c:pt>
                <c:pt idx="58">
                  <c:v>91994.3</c:v>
                </c:pt>
                <c:pt idx="59">
                  <c:v>91839</c:v>
                </c:pt>
                <c:pt idx="60">
                  <c:v>91683.1</c:v>
                </c:pt>
                <c:pt idx="61">
                  <c:v>91526.6</c:v>
                </c:pt>
                <c:pt idx="62">
                  <c:v>91369.4</c:v>
                </c:pt>
                <c:pt idx="63">
                  <c:v>91211.6</c:v>
                </c:pt>
                <c:pt idx="64">
                  <c:v>91053.2</c:v>
                </c:pt>
                <c:pt idx="65">
                  <c:v>90894.1</c:v>
                </c:pt>
                <c:pt idx="66">
                  <c:v>90734.399999999994</c:v>
                </c:pt>
                <c:pt idx="67">
                  <c:v>90574</c:v>
                </c:pt>
                <c:pt idx="68">
                  <c:v>90412.9</c:v>
                </c:pt>
                <c:pt idx="69">
                  <c:v>90251.199999999997</c:v>
                </c:pt>
                <c:pt idx="70">
                  <c:v>90088.9</c:v>
                </c:pt>
                <c:pt idx="71">
                  <c:v>89925.8</c:v>
                </c:pt>
                <c:pt idx="72">
                  <c:v>89762.1</c:v>
                </c:pt>
                <c:pt idx="73">
                  <c:v>89597.8</c:v>
                </c:pt>
                <c:pt idx="74">
                  <c:v>89432.8</c:v>
                </c:pt>
                <c:pt idx="75">
                  <c:v>89267.1</c:v>
                </c:pt>
                <c:pt idx="76">
                  <c:v>89100.7</c:v>
                </c:pt>
                <c:pt idx="77">
                  <c:v>88933.7</c:v>
                </c:pt>
                <c:pt idx="78">
                  <c:v>88765.9</c:v>
                </c:pt>
                <c:pt idx="79">
                  <c:v>88597.5</c:v>
                </c:pt>
                <c:pt idx="80">
                  <c:v>88428.4</c:v>
                </c:pt>
                <c:pt idx="81">
                  <c:v>88258.6</c:v>
                </c:pt>
                <c:pt idx="82">
                  <c:v>88088.2</c:v>
                </c:pt>
                <c:pt idx="83">
                  <c:v>87917</c:v>
                </c:pt>
                <c:pt idx="84">
                  <c:v>87745.1</c:v>
                </c:pt>
                <c:pt idx="85">
                  <c:v>87572.5</c:v>
                </c:pt>
                <c:pt idx="86">
                  <c:v>87399.3</c:v>
                </c:pt>
                <c:pt idx="87">
                  <c:v>87225.3</c:v>
                </c:pt>
                <c:pt idx="88">
                  <c:v>87050.6</c:v>
                </c:pt>
                <c:pt idx="89">
                  <c:v>86875.199999999997</c:v>
                </c:pt>
                <c:pt idx="90">
                  <c:v>86699.1</c:v>
                </c:pt>
                <c:pt idx="91">
                  <c:v>86522.2</c:v>
                </c:pt>
                <c:pt idx="92">
                  <c:v>86344.7</c:v>
                </c:pt>
                <c:pt idx="93">
                  <c:v>86166.399999999994</c:v>
                </c:pt>
                <c:pt idx="94">
                  <c:v>85987.4</c:v>
                </c:pt>
                <c:pt idx="95">
                  <c:v>85807.7</c:v>
                </c:pt>
                <c:pt idx="96">
                  <c:v>85627.199999999997</c:v>
                </c:pt>
                <c:pt idx="97">
                  <c:v>85446</c:v>
                </c:pt>
                <c:pt idx="98">
                  <c:v>85264.1</c:v>
                </c:pt>
                <c:pt idx="99">
                  <c:v>85081.4</c:v>
                </c:pt>
                <c:pt idx="100">
                  <c:v>84898</c:v>
                </c:pt>
                <c:pt idx="101">
                  <c:v>84713.8</c:v>
                </c:pt>
                <c:pt idx="102">
                  <c:v>84528.9</c:v>
                </c:pt>
                <c:pt idx="103">
                  <c:v>84343.2</c:v>
                </c:pt>
                <c:pt idx="104">
                  <c:v>84156.800000000003</c:v>
                </c:pt>
                <c:pt idx="105">
                  <c:v>83969.600000000006</c:v>
                </c:pt>
                <c:pt idx="106">
                  <c:v>83781.600000000006</c:v>
                </c:pt>
                <c:pt idx="107">
                  <c:v>83592.899999999994</c:v>
                </c:pt>
                <c:pt idx="108">
                  <c:v>83403.399999999994</c:v>
                </c:pt>
                <c:pt idx="109">
                  <c:v>83213.2</c:v>
                </c:pt>
                <c:pt idx="110">
                  <c:v>83022.100000000006</c:v>
                </c:pt>
                <c:pt idx="111">
                  <c:v>82830.3</c:v>
                </c:pt>
                <c:pt idx="112">
                  <c:v>82637.7</c:v>
                </c:pt>
                <c:pt idx="113">
                  <c:v>82444.399999999994</c:v>
                </c:pt>
                <c:pt idx="114">
                  <c:v>82250.2</c:v>
                </c:pt>
                <c:pt idx="115">
                  <c:v>82055.199999999997</c:v>
                </c:pt>
                <c:pt idx="116">
                  <c:v>81859.5</c:v>
                </c:pt>
                <c:pt idx="117">
                  <c:v>81662.899999999994</c:v>
                </c:pt>
                <c:pt idx="118">
                  <c:v>81465.600000000006</c:v>
                </c:pt>
                <c:pt idx="119">
                  <c:v>81267.399999999994</c:v>
                </c:pt>
                <c:pt idx="120">
                  <c:v>81068.5</c:v>
                </c:pt>
                <c:pt idx="121">
                  <c:v>80868.7</c:v>
                </c:pt>
                <c:pt idx="122">
                  <c:v>80668.100000000006</c:v>
                </c:pt>
                <c:pt idx="123">
                  <c:v>80466.7</c:v>
                </c:pt>
                <c:pt idx="124">
                  <c:v>80264.5</c:v>
                </c:pt>
                <c:pt idx="125">
                  <c:v>80061.399999999994</c:v>
                </c:pt>
                <c:pt idx="126">
                  <c:v>79857.600000000006</c:v>
                </c:pt>
                <c:pt idx="127">
                  <c:v>79652.899999999994</c:v>
                </c:pt>
                <c:pt idx="128">
                  <c:v>79447.3</c:v>
                </c:pt>
                <c:pt idx="129">
                  <c:v>79240.899999999994</c:v>
                </c:pt>
                <c:pt idx="130">
                  <c:v>79033.7</c:v>
                </c:pt>
                <c:pt idx="131">
                  <c:v>78825.7</c:v>
                </c:pt>
                <c:pt idx="132">
                  <c:v>78616.7</c:v>
                </c:pt>
                <c:pt idx="133">
                  <c:v>78407</c:v>
                </c:pt>
                <c:pt idx="134">
                  <c:v>78196.399999999994</c:v>
                </c:pt>
                <c:pt idx="135">
                  <c:v>77984.899999999994</c:v>
                </c:pt>
                <c:pt idx="136">
                  <c:v>77772.600000000006</c:v>
                </c:pt>
                <c:pt idx="137">
                  <c:v>77559.399999999994</c:v>
                </c:pt>
                <c:pt idx="138">
                  <c:v>77345.3</c:v>
                </c:pt>
                <c:pt idx="139">
                  <c:v>77130.399999999994</c:v>
                </c:pt>
                <c:pt idx="140">
                  <c:v>76914.5</c:v>
                </c:pt>
                <c:pt idx="141">
                  <c:v>76697.8</c:v>
                </c:pt>
                <c:pt idx="142">
                  <c:v>76480.3</c:v>
                </c:pt>
                <c:pt idx="143">
                  <c:v>76261.8</c:v>
                </c:pt>
                <c:pt idx="144">
                  <c:v>76042.399999999994</c:v>
                </c:pt>
                <c:pt idx="145">
                  <c:v>75822.2</c:v>
                </c:pt>
                <c:pt idx="146">
                  <c:v>75601</c:v>
                </c:pt>
                <c:pt idx="147">
                  <c:v>75379</c:v>
                </c:pt>
                <c:pt idx="148">
                  <c:v>75156</c:v>
                </c:pt>
                <c:pt idx="149">
                  <c:v>74932.2</c:v>
                </c:pt>
                <c:pt idx="150">
                  <c:v>74707.399999999994</c:v>
                </c:pt>
                <c:pt idx="151">
                  <c:v>74481.7</c:v>
                </c:pt>
                <c:pt idx="152">
                  <c:v>74255.100000000006</c:v>
                </c:pt>
                <c:pt idx="153">
                  <c:v>74027.600000000006</c:v>
                </c:pt>
                <c:pt idx="154">
                  <c:v>73799.100000000006</c:v>
                </c:pt>
                <c:pt idx="155">
                  <c:v>73569.7</c:v>
                </c:pt>
                <c:pt idx="156">
                  <c:v>73339.399999999994</c:v>
                </c:pt>
                <c:pt idx="157">
                  <c:v>73108.2</c:v>
                </c:pt>
                <c:pt idx="158">
                  <c:v>72876</c:v>
                </c:pt>
                <c:pt idx="159">
                  <c:v>72642.8</c:v>
                </c:pt>
                <c:pt idx="160">
                  <c:v>72408.7</c:v>
                </c:pt>
                <c:pt idx="161">
                  <c:v>72173.7</c:v>
                </c:pt>
                <c:pt idx="162">
                  <c:v>71937.600000000006</c:v>
                </c:pt>
                <c:pt idx="163">
                  <c:v>71700.7</c:v>
                </c:pt>
                <c:pt idx="164">
                  <c:v>71462.7</c:v>
                </c:pt>
                <c:pt idx="165">
                  <c:v>71223.8</c:v>
                </c:pt>
                <c:pt idx="166">
                  <c:v>70983.899999999994</c:v>
                </c:pt>
                <c:pt idx="167">
                  <c:v>70743.100000000006</c:v>
                </c:pt>
                <c:pt idx="168">
                  <c:v>70501.2</c:v>
                </c:pt>
                <c:pt idx="169">
                  <c:v>70258.399999999994</c:v>
                </c:pt>
                <c:pt idx="170">
                  <c:v>70014.600000000006</c:v>
                </c:pt>
                <c:pt idx="171">
                  <c:v>69769.8</c:v>
                </c:pt>
                <c:pt idx="172">
                  <c:v>69524</c:v>
                </c:pt>
                <c:pt idx="173">
                  <c:v>69277.2</c:v>
                </c:pt>
                <c:pt idx="174">
                  <c:v>69029.399999999994</c:v>
                </c:pt>
                <c:pt idx="175">
                  <c:v>68780.600000000006</c:v>
                </c:pt>
                <c:pt idx="176">
                  <c:v>68530.7</c:v>
                </c:pt>
                <c:pt idx="177">
                  <c:v>68279.899999999994</c:v>
                </c:pt>
                <c:pt idx="178">
                  <c:v>68028</c:v>
                </c:pt>
                <c:pt idx="179">
                  <c:v>67775.100000000006</c:v>
                </c:pt>
                <c:pt idx="180">
                  <c:v>67521.2</c:v>
                </c:pt>
                <c:pt idx="181">
                  <c:v>67266.2</c:v>
                </c:pt>
                <c:pt idx="182">
                  <c:v>67010.2</c:v>
                </c:pt>
                <c:pt idx="183">
                  <c:v>66753.100000000006</c:v>
                </c:pt>
                <c:pt idx="184">
                  <c:v>66495.100000000006</c:v>
                </c:pt>
                <c:pt idx="185">
                  <c:v>66235.899999999994</c:v>
                </c:pt>
                <c:pt idx="186">
                  <c:v>65975.7</c:v>
                </c:pt>
                <c:pt idx="187">
                  <c:v>65714.399999999994</c:v>
                </c:pt>
                <c:pt idx="188">
                  <c:v>65452.1</c:v>
                </c:pt>
                <c:pt idx="189">
                  <c:v>65188.7</c:v>
                </c:pt>
                <c:pt idx="190">
                  <c:v>64924.3</c:v>
                </c:pt>
                <c:pt idx="191">
                  <c:v>64658.7</c:v>
                </c:pt>
                <c:pt idx="192">
                  <c:v>64392.1</c:v>
                </c:pt>
                <c:pt idx="193">
                  <c:v>64124.4</c:v>
                </c:pt>
                <c:pt idx="194">
                  <c:v>63855.6</c:v>
                </c:pt>
                <c:pt idx="195">
                  <c:v>63585.7</c:v>
                </c:pt>
                <c:pt idx="196">
                  <c:v>63314.7</c:v>
                </c:pt>
                <c:pt idx="197">
                  <c:v>63042.6</c:v>
                </c:pt>
                <c:pt idx="198">
                  <c:v>62769.3</c:v>
                </c:pt>
                <c:pt idx="199">
                  <c:v>62495</c:v>
                </c:pt>
                <c:pt idx="200">
                  <c:v>62219.6</c:v>
                </c:pt>
                <c:pt idx="201">
                  <c:v>61943</c:v>
                </c:pt>
                <c:pt idx="202">
                  <c:v>61665.3</c:v>
                </c:pt>
                <c:pt idx="203">
                  <c:v>61386.5</c:v>
                </c:pt>
                <c:pt idx="204">
                  <c:v>61106.5</c:v>
                </c:pt>
                <c:pt idx="205">
                  <c:v>60825.4</c:v>
                </c:pt>
                <c:pt idx="206">
                  <c:v>60543.199999999997</c:v>
                </c:pt>
                <c:pt idx="207">
                  <c:v>60259.8</c:v>
                </c:pt>
                <c:pt idx="208">
                  <c:v>59975.3</c:v>
                </c:pt>
                <c:pt idx="209">
                  <c:v>59689.5</c:v>
                </c:pt>
                <c:pt idx="210">
                  <c:v>59402.7</c:v>
                </c:pt>
                <c:pt idx="211">
                  <c:v>59114.6</c:v>
                </c:pt>
                <c:pt idx="212">
                  <c:v>58825.4</c:v>
                </c:pt>
                <c:pt idx="213">
                  <c:v>58535</c:v>
                </c:pt>
                <c:pt idx="214">
                  <c:v>58243.4</c:v>
                </c:pt>
                <c:pt idx="215">
                  <c:v>57950.7</c:v>
                </c:pt>
                <c:pt idx="216">
                  <c:v>57656.7</c:v>
                </c:pt>
                <c:pt idx="217">
                  <c:v>57361.599999999999</c:v>
                </c:pt>
                <c:pt idx="218">
                  <c:v>57065.2</c:v>
                </c:pt>
                <c:pt idx="219">
                  <c:v>56767.6</c:v>
                </c:pt>
                <c:pt idx="220">
                  <c:v>56468.9</c:v>
                </c:pt>
                <c:pt idx="221">
                  <c:v>56168.9</c:v>
                </c:pt>
                <c:pt idx="222">
                  <c:v>55867.7</c:v>
                </c:pt>
                <c:pt idx="223">
                  <c:v>55565.2</c:v>
                </c:pt>
                <c:pt idx="224">
                  <c:v>55261.5</c:v>
                </c:pt>
                <c:pt idx="225">
                  <c:v>54956.6</c:v>
                </c:pt>
                <c:pt idx="226">
                  <c:v>54650.5</c:v>
                </c:pt>
                <c:pt idx="227">
                  <c:v>54343.1</c:v>
                </c:pt>
                <c:pt idx="228">
                  <c:v>54034.400000000001</c:v>
                </c:pt>
                <c:pt idx="229">
                  <c:v>53724.5</c:v>
                </c:pt>
                <c:pt idx="230">
                  <c:v>53413.3</c:v>
                </c:pt>
                <c:pt idx="231">
                  <c:v>53100.9</c:v>
                </c:pt>
                <c:pt idx="232">
                  <c:v>52787.199999999997</c:v>
                </c:pt>
                <c:pt idx="233">
                  <c:v>52472.2</c:v>
                </c:pt>
                <c:pt idx="234">
                  <c:v>52155.9</c:v>
                </c:pt>
                <c:pt idx="235">
                  <c:v>51838.3</c:v>
                </c:pt>
                <c:pt idx="236">
                  <c:v>51519.5</c:v>
                </c:pt>
                <c:pt idx="237">
                  <c:v>51199.3</c:v>
                </c:pt>
                <c:pt idx="238">
                  <c:v>50877.9</c:v>
                </c:pt>
                <c:pt idx="239">
                  <c:v>50555.1</c:v>
                </c:pt>
                <c:pt idx="240">
                  <c:v>50231</c:v>
                </c:pt>
                <c:pt idx="241">
                  <c:v>49905.599999999999</c:v>
                </c:pt>
                <c:pt idx="242">
                  <c:v>49578.9</c:v>
                </c:pt>
                <c:pt idx="243">
                  <c:v>49250.8</c:v>
                </c:pt>
                <c:pt idx="244">
                  <c:v>48921.4</c:v>
                </c:pt>
                <c:pt idx="245">
                  <c:v>48590.6</c:v>
                </c:pt>
                <c:pt idx="246">
                  <c:v>48258.6</c:v>
                </c:pt>
                <c:pt idx="247">
                  <c:v>47925.1</c:v>
                </c:pt>
                <c:pt idx="248">
                  <c:v>47590.3</c:v>
                </c:pt>
                <c:pt idx="249">
                  <c:v>47254.1</c:v>
                </c:pt>
                <c:pt idx="250">
                  <c:v>46916.6</c:v>
                </c:pt>
                <c:pt idx="251">
                  <c:v>46577.7</c:v>
                </c:pt>
                <c:pt idx="252">
                  <c:v>46237.4</c:v>
                </c:pt>
                <c:pt idx="253">
                  <c:v>45895.7</c:v>
                </c:pt>
                <c:pt idx="254">
                  <c:v>45552.7</c:v>
                </c:pt>
                <c:pt idx="255">
                  <c:v>45208.2</c:v>
                </c:pt>
                <c:pt idx="256">
                  <c:v>44862.3</c:v>
                </c:pt>
                <c:pt idx="257">
                  <c:v>44515</c:v>
                </c:pt>
                <c:pt idx="258">
                  <c:v>44166.3</c:v>
                </c:pt>
                <c:pt idx="259">
                  <c:v>43816.2</c:v>
                </c:pt>
                <c:pt idx="260">
                  <c:v>43464.7</c:v>
                </c:pt>
                <c:pt idx="261">
                  <c:v>43111.7</c:v>
                </c:pt>
                <c:pt idx="262">
                  <c:v>42757.3</c:v>
                </c:pt>
                <c:pt idx="263">
                  <c:v>42401.4</c:v>
                </c:pt>
                <c:pt idx="264">
                  <c:v>42044.1</c:v>
                </c:pt>
                <c:pt idx="265">
                  <c:v>41685.4</c:v>
                </c:pt>
                <c:pt idx="266">
                  <c:v>41325.1</c:v>
                </c:pt>
                <c:pt idx="267">
                  <c:v>40963.4</c:v>
                </c:pt>
                <c:pt idx="268">
                  <c:v>40600.300000000003</c:v>
                </c:pt>
                <c:pt idx="269">
                  <c:v>40235.599999999999</c:v>
                </c:pt>
                <c:pt idx="270">
                  <c:v>39869.5</c:v>
                </c:pt>
                <c:pt idx="271">
                  <c:v>39501.9</c:v>
                </c:pt>
                <c:pt idx="272">
                  <c:v>39132.800000000003</c:v>
                </c:pt>
                <c:pt idx="273">
                  <c:v>38762.1</c:v>
                </c:pt>
                <c:pt idx="274">
                  <c:v>38390</c:v>
                </c:pt>
                <c:pt idx="275">
                  <c:v>38016.400000000001</c:v>
                </c:pt>
                <c:pt idx="276">
                  <c:v>37641.199999999997</c:v>
                </c:pt>
                <c:pt idx="277">
                  <c:v>37264.5</c:v>
                </c:pt>
                <c:pt idx="278">
                  <c:v>36886.300000000003</c:v>
                </c:pt>
                <c:pt idx="279">
                  <c:v>36506.5</c:v>
                </c:pt>
                <c:pt idx="280">
                  <c:v>36125.199999999997</c:v>
                </c:pt>
                <c:pt idx="281">
                  <c:v>35742.300000000003</c:v>
                </c:pt>
                <c:pt idx="282">
                  <c:v>35357.800000000003</c:v>
                </c:pt>
                <c:pt idx="283">
                  <c:v>34971.800000000003</c:v>
                </c:pt>
                <c:pt idx="284">
                  <c:v>34584.300000000003</c:v>
                </c:pt>
                <c:pt idx="285">
                  <c:v>34195.1</c:v>
                </c:pt>
                <c:pt idx="286">
                  <c:v>33804.400000000001</c:v>
                </c:pt>
                <c:pt idx="287">
                  <c:v>33412</c:v>
                </c:pt>
                <c:pt idx="288">
                  <c:v>33018.1</c:v>
                </c:pt>
                <c:pt idx="289">
                  <c:v>32622.6</c:v>
                </c:pt>
                <c:pt idx="290">
                  <c:v>32225.4</c:v>
                </c:pt>
                <c:pt idx="291">
                  <c:v>31826.7</c:v>
                </c:pt>
                <c:pt idx="292">
                  <c:v>31426.3</c:v>
                </c:pt>
                <c:pt idx="293">
                  <c:v>31024.2</c:v>
                </c:pt>
                <c:pt idx="294">
                  <c:v>30620.6</c:v>
                </c:pt>
                <c:pt idx="295">
                  <c:v>30215.3</c:v>
                </c:pt>
                <c:pt idx="296">
                  <c:v>29808.3</c:v>
                </c:pt>
                <c:pt idx="297">
                  <c:v>29399.7</c:v>
                </c:pt>
                <c:pt idx="298">
                  <c:v>28989.4</c:v>
                </c:pt>
                <c:pt idx="299">
                  <c:v>28577.5</c:v>
                </c:pt>
                <c:pt idx="300">
                  <c:v>28163.9</c:v>
                </c:pt>
                <c:pt idx="301">
                  <c:v>27748.6</c:v>
                </c:pt>
                <c:pt idx="302">
                  <c:v>27331.599999999999</c:v>
                </c:pt>
                <c:pt idx="303">
                  <c:v>26912.799999999999</c:v>
                </c:pt>
                <c:pt idx="304">
                  <c:v>26492.400000000001</c:v>
                </c:pt>
                <c:pt idx="305">
                  <c:v>26070.3</c:v>
                </c:pt>
                <c:pt idx="306">
                  <c:v>25646.5</c:v>
                </c:pt>
                <c:pt idx="307">
                  <c:v>25220.9</c:v>
                </c:pt>
                <c:pt idx="308">
                  <c:v>24793.599999999999</c:v>
                </c:pt>
                <c:pt idx="309">
                  <c:v>24364.6</c:v>
                </c:pt>
                <c:pt idx="310">
                  <c:v>23933.8</c:v>
                </c:pt>
                <c:pt idx="311">
                  <c:v>23501.200000000001</c:v>
                </c:pt>
                <c:pt idx="312">
                  <c:v>23066.9</c:v>
                </c:pt>
                <c:pt idx="313">
                  <c:v>22630.799999999999</c:v>
                </c:pt>
                <c:pt idx="314">
                  <c:v>22193</c:v>
                </c:pt>
                <c:pt idx="315">
                  <c:v>21753.3</c:v>
                </c:pt>
                <c:pt idx="316">
                  <c:v>21311.9</c:v>
                </c:pt>
                <c:pt idx="317">
                  <c:v>20868.7</c:v>
                </c:pt>
                <c:pt idx="318">
                  <c:v>20423.7</c:v>
                </c:pt>
                <c:pt idx="319">
                  <c:v>19976.8</c:v>
                </c:pt>
                <c:pt idx="320">
                  <c:v>19528.099999999999</c:v>
                </c:pt>
                <c:pt idx="321">
                  <c:v>19077.599999999999</c:v>
                </c:pt>
                <c:pt idx="322">
                  <c:v>18625.3</c:v>
                </c:pt>
                <c:pt idx="323">
                  <c:v>18171.099999999999</c:v>
                </c:pt>
                <c:pt idx="324">
                  <c:v>17715.099999999999</c:v>
                </c:pt>
                <c:pt idx="325">
                  <c:v>17257.2</c:v>
                </c:pt>
                <c:pt idx="326">
                  <c:v>16797.5</c:v>
                </c:pt>
                <c:pt idx="327">
                  <c:v>16335.9</c:v>
                </c:pt>
                <c:pt idx="328">
                  <c:v>15872.4</c:v>
                </c:pt>
                <c:pt idx="329">
                  <c:v>15407</c:v>
                </c:pt>
                <c:pt idx="330">
                  <c:v>14939.7</c:v>
                </c:pt>
                <c:pt idx="331">
                  <c:v>14470.5</c:v>
                </c:pt>
                <c:pt idx="332">
                  <c:v>13999.4</c:v>
                </c:pt>
                <c:pt idx="333">
                  <c:v>13526.4</c:v>
                </c:pt>
                <c:pt idx="334">
                  <c:v>13051.4</c:v>
                </c:pt>
                <c:pt idx="335">
                  <c:v>12574.6</c:v>
                </c:pt>
                <c:pt idx="336">
                  <c:v>12095.7</c:v>
                </c:pt>
                <c:pt idx="337">
                  <c:v>11615</c:v>
                </c:pt>
                <c:pt idx="338">
                  <c:v>11132.2</c:v>
                </c:pt>
                <c:pt idx="339">
                  <c:v>10647.5</c:v>
                </c:pt>
                <c:pt idx="340">
                  <c:v>10160.799999999999</c:v>
                </c:pt>
                <c:pt idx="341">
                  <c:v>9672.2000000000007</c:v>
                </c:pt>
                <c:pt idx="342">
                  <c:v>9181.5</c:v>
                </c:pt>
                <c:pt idx="343">
                  <c:v>8688.9</c:v>
                </c:pt>
                <c:pt idx="344">
                  <c:v>8194.2000000000007</c:v>
                </c:pt>
                <c:pt idx="345">
                  <c:v>7697.6</c:v>
                </c:pt>
                <c:pt idx="346">
                  <c:v>7198.9</c:v>
                </c:pt>
                <c:pt idx="347">
                  <c:v>6698.1</c:v>
                </c:pt>
                <c:pt idx="348">
                  <c:v>6195.4</c:v>
                </c:pt>
                <c:pt idx="349">
                  <c:v>5690.6</c:v>
                </c:pt>
                <c:pt idx="350">
                  <c:v>5183.7</c:v>
                </c:pt>
                <c:pt idx="351">
                  <c:v>4674.8</c:v>
                </c:pt>
                <c:pt idx="352">
                  <c:v>4163.7</c:v>
                </c:pt>
                <c:pt idx="353">
                  <c:v>3650.7</c:v>
                </c:pt>
                <c:pt idx="354">
                  <c:v>3135.5</c:v>
                </c:pt>
                <c:pt idx="355">
                  <c:v>2618.1999999999998</c:v>
                </c:pt>
                <c:pt idx="356">
                  <c:v>2098.8000000000002</c:v>
                </c:pt>
                <c:pt idx="357">
                  <c:v>1577.3</c:v>
                </c:pt>
                <c:pt idx="358">
                  <c:v>1053.7</c:v>
                </c:pt>
                <c:pt idx="359">
                  <c:v>527.9</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numCache>
            </c:numRef>
          </c:val>
          <c:smooth val="0"/>
          <c:extLst>
            <c:ext xmlns:c16="http://schemas.microsoft.com/office/drawing/2014/chart" uri="{C3380CC4-5D6E-409C-BE32-E72D297353CC}">
              <c16:uniqueId val="{00000001-DE97-3741-B89A-091D56C4A95C}"/>
            </c:ext>
          </c:extLst>
        </c:ser>
        <c:dLbls>
          <c:showLegendKey val="0"/>
          <c:showVal val="0"/>
          <c:showCatName val="0"/>
          <c:showSerName val="0"/>
          <c:showPercent val="0"/>
          <c:showBubbleSize val="0"/>
        </c:dLbls>
        <c:smooth val="0"/>
        <c:axId val="1403241807"/>
        <c:axId val="1403202639"/>
      </c:lineChart>
      <c:catAx>
        <c:axId val="1403241807"/>
        <c:scaling>
          <c:orientation val="minMax"/>
        </c:scaling>
        <c:delete val="1"/>
        <c:axPos val="b"/>
        <c:numFmt formatCode="General" sourceLinked="0"/>
        <c:majorTickMark val="none"/>
        <c:minorTickMark val="none"/>
        <c:tickLblPos val="low"/>
        <c:crossAx val="1403202639"/>
        <c:crosses val="autoZero"/>
        <c:auto val="1"/>
        <c:lblAlgn val="ctr"/>
        <c:lblOffset val="100"/>
        <c:noMultiLvlLbl val="0"/>
      </c:catAx>
      <c:valAx>
        <c:axId val="140320263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403241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aseline="0">
          <a:latin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dPt>
            <c:idx val="0"/>
            <c:bubble3D val="0"/>
            <c:spPr>
              <a:solidFill>
                <a:schemeClr val="accent2">
                  <a:lumMod val="90000"/>
                  <a:lumOff val="10000"/>
                </a:schemeClr>
              </a:solidFill>
              <a:ln w="19050">
                <a:noFill/>
              </a:ln>
              <a:effectLst/>
            </c:spPr>
            <c:extLst>
              <c:ext xmlns:c16="http://schemas.microsoft.com/office/drawing/2014/chart" uri="{C3380CC4-5D6E-409C-BE32-E72D297353CC}">
                <c16:uniqueId val="{00000001-E7BF-B64E-A622-AB0D77AAAE7B}"/>
              </c:ext>
            </c:extLst>
          </c:dPt>
          <c:dPt>
            <c:idx val="1"/>
            <c:bubble3D val="0"/>
            <c:spPr>
              <a:noFill/>
              <a:ln w="19050">
                <a:noFill/>
              </a:ln>
              <a:effectLst/>
            </c:spPr>
            <c:extLst>
              <c:ext xmlns:c16="http://schemas.microsoft.com/office/drawing/2014/chart" uri="{C3380CC4-5D6E-409C-BE32-E72D297353CC}">
                <c16:uniqueId val="{00000003-E7BF-B64E-A622-AB0D77AAAE7B}"/>
              </c:ext>
            </c:extLst>
          </c:dPt>
          <c:cat>
            <c:strRef>
              <c:f>Sheet1!$A$2:$A$3</c:f>
              <c:strCache>
                <c:ptCount val="2"/>
                <c:pt idx="0">
                  <c:v>participants</c:v>
                </c:pt>
                <c:pt idx="1">
                  <c:v>no</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E7BF-B64E-A622-AB0D77AAAE7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dPt>
            <c:idx val="0"/>
            <c:bubble3D val="0"/>
            <c:spPr>
              <a:solidFill>
                <a:schemeClr val="accent2">
                  <a:lumMod val="90000"/>
                  <a:lumOff val="10000"/>
                </a:schemeClr>
              </a:solidFill>
              <a:ln w="19050">
                <a:noFill/>
              </a:ln>
              <a:effectLst/>
            </c:spPr>
            <c:extLst>
              <c:ext xmlns:c16="http://schemas.microsoft.com/office/drawing/2014/chart" uri="{C3380CC4-5D6E-409C-BE32-E72D297353CC}">
                <c16:uniqueId val="{00000001-C5DA-4340-B0FD-E14F025EC716}"/>
              </c:ext>
            </c:extLst>
          </c:dPt>
          <c:dPt>
            <c:idx val="1"/>
            <c:bubble3D val="0"/>
            <c:spPr>
              <a:noFill/>
              <a:ln w="19050">
                <a:noFill/>
              </a:ln>
              <a:effectLst/>
            </c:spPr>
            <c:extLst>
              <c:ext xmlns:c16="http://schemas.microsoft.com/office/drawing/2014/chart" uri="{C3380CC4-5D6E-409C-BE32-E72D297353CC}">
                <c16:uniqueId val="{00000003-C5DA-4340-B0FD-E14F025EC716}"/>
              </c:ext>
            </c:extLst>
          </c:dPt>
          <c:cat>
            <c:strRef>
              <c:f>Sheet1!$A$2:$A$3</c:f>
              <c:strCache>
                <c:ptCount val="2"/>
                <c:pt idx="0">
                  <c:v>participants</c:v>
                </c:pt>
                <c:pt idx="1">
                  <c:v>no</c:v>
                </c:pt>
              </c:strCache>
            </c:strRef>
          </c:cat>
          <c:val>
            <c:numRef>
              <c:f>Sheet1!$B$2:$B$3</c:f>
              <c:numCache>
                <c:formatCode>General</c:formatCode>
                <c:ptCount val="2"/>
                <c:pt idx="0">
                  <c:v>28</c:v>
                </c:pt>
                <c:pt idx="1">
                  <c:v>72</c:v>
                </c:pt>
              </c:numCache>
            </c:numRef>
          </c:val>
          <c:extLst>
            <c:ext xmlns:c16="http://schemas.microsoft.com/office/drawing/2014/chart" uri="{C3380CC4-5D6E-409C-BE32-E72D297353CC}">
              <c16:uniqueId val="{00000004-C5DA-4340-B0FD-E14F025EC716}"/>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6653" tIns="48327" rIns="96653" bIns="48327" rtlCol="0"/>
          <a:lstStyle>
            <a:lvl1pPr algn="r">
              <a:defRPr sz="1200"/>
            </a:lvl1pPr>
          </a:lstStyle>
          <a:p>
            <a:fld id="{84A12E58-8FC3-8547-9F9B-3A01EB113CB3}" type="datetimeFigureOut">
              <a:rPr lang="en-US" smtClean="0"/>
              <a:pPr/>
              <a:t>10/24/2023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6653" tIns="48327" rIns="96653" bIns="48327" rtlCol="0" anchor="b"/>
          <a:lstStyle>
            <a:lvl1pPr algn="r">
              <a:defRPr sz="1200"/>
            </a:lvl1pPr>
          </a:lstStyle>
          <a:p>
            <a:fld id="{178F25CE-8490-0E45-8DEC-136F20232716}" type="slidenum">
              <a:rPr lang="en-US" smtClean="0"/>
              <a:pPr/>
              <a:t>‹#›</a:t>
            </a:fld>
            <a:endParaRPr lang="en-US"/>
          </a:p>
        </p:txBody>
      </p:sp>
    </p:spTree>
    <p:extLst>
      <p:ext uri="{BB962C8B-B14F-4D97-AF65-F5344CB8AC3E}">
        <p14:creationId xmlns:p14="http://schemas.microsoft.com/office/powerpoint/2010/main" val="26404204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6653" tIns="48327" rIns="96653" bIns="48327" rtlCol="0"/>
          <a:lstStyle>
            <a:lvl1pPr algn="r">
              <a:defRPr sz="1200"/>
            </a:lvl1pPr>
          </a:lstStyle>
          <a:p>
            <a:fld id="{E87FA6A0-8E5C-564C-9788-458373FD8A8F}" type="datetimeFigureOut">
              <a:rPr lang="en-US" smtClean="0"/>
              <a:pPr/>
              <a:t>10/24/2023</a:t>
            </a:fld>
            <a:endParaRPr lang="en-US"/>
          </a:p>
        </p:txBody>
      </p:sp>
      <p:sp>
        <p:nvSpPr>
          <p:cNvPr id="4" name="Slide Image Placeholder 3"/>
          <p:cNvSpPr>
            <a:spLocks noGrp="1" noRot="1" noChangeAspect="1"/>
          </p:cNvSpPr>
          <p:nvPr>
            <p:ph type="sldImg" idx="2"/>
          </p:nvPr>
        </p:nvSpPr>
        <p:spPr>
          <a:xfrm>
            <a:off x="406400" y="695325"/>
            <a:ext cx="6197600" cy="3487738"/>
          </a:xfrm>
          <a:prstGeom prst="rect">
            <a:avLst/>
          </a:prstGeom>
          <a:noFill/>
          <a:ln w="12700">
            <a:solidFill>
              <a:prstClr val="black"/>
            </a:solidFill>
          </a:ln>
        </p:spPr>
        <p:txBody>
          <a:bodyPr vert="horz" lIns="96653" tIns="48327" rIns="96653" bIns="48327" rtlCol="0" anchor="ctr"/>
          <a:lstStyle/>
          <a:p>
            <a:r>
              <a:rPr lang="en-US" dirty="0"/>
              <a:t>l</a:t>
            </a:r>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6653" tIns="48327" rIns="96653" bIns="48327" rtlCol="0" anchor="b"/>
          <a:lstStyle>
            <a:lvl1pPr algn="r">
              <a:defRPr sz="1200"/>
            </a:lvl1pPr>
          </a:lstStyle>
          <a:p>
            <a:fld id="{C832F44B-C367-AC45-8ED1-DB5A0EF77DB2}" type="slidenum">
              <a:rPr lang="en-US" smtClean="0"/>
              <a:pPr/>
              <a:t>‹#›</a:t>
            </a:fld>
            <a:endParaRPr lang="en-US"/>
          </a:p>
        </p:txBody>
      </p:sp>
    </p:spTree>
    <p:extLst>
      <p:ext uri="{BB962C8B-B14F-4D97-AF65-F5344CB8AC3E}">
        <p14:creationId xmlns:p14="http://schemas.microsoft.com/office/powerpoint/2010/main" val="836588355"/>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37" kern="1200">
        <a:solidFill>
          <a:schemeClr val="tx1"/>
        </a:solidFill>
        <a:latin typeface="+mn-lt"/>
        <a:ea typeface="+mn-ea"/>
        <a:cs typeface="+mn-cs"/>
      </a:defRPr>
    </a:lvl1pPr>
    <a:lvl2pPr marL="509412" algn="l" defTabSz="509412" rtl="0" eaLnBrk="1" latinLnBrk="0" hangingPunct="1">
      <a:defRPr sz="1337" kern="1200">
        <a:solidFill>
          <a:schemeClr val="tx1"/>
        </a:solidFill>
        <a:latin typeface="+mn-lt"/>
        <a:ea typeface="+mn-ea"/>
        <a:cs typeface="+mn-cs"/>
      </a:defRPr>
    </a:lvl2pPr>
    <a:lvl3pPr marL="1018824" algn="l" defTabSz="509412" rtl="0" eaLnBrk="1" latinLnBrk="0" hangingPunct="1">
      <a:defRPr sz="1337" kern="1200">
        <a:solidFill>
          <a:schemeClr val="tx1"/>
        </a:solidFill>
        <a:latin typeface="+mn-lt"/>
        <a:ea typeface="+mn-ea"/>
        <a:cs typeface="+mn-cs"/>
      </a:defRPr>
    </a:lvl3pPr>
    <a:lvl4pPr marL="1528237" algn="l" defTabSz="509412" rtl="0" eaLnBrk="1" latinLnBrk="0" hangingPunct="1">
      <a:defRPr sz="1337" kern="1200">
        <a:solidFill>
          <a:schemeClr val="tx1"/>
        </a:solidFill>
        <a:latin typeface="+mn-lt"/>
        <a:ea typeface="+mn-ea"/>
        <a:cs typeface="+mn-cs"/>
      </a:defRPr>
    </a:lvl4pPr>
    <a:lvl5pPr marL="2037649" algn="l" defTabSz="509412" rtl="0" eaLnBrk="1" latinLnBrk="0" hangingPunct="1">
      <a:defRPr sz="1337" kern="1200">
        <a:solidFill>
          <a:schemeClr val="tx1"/>
        </a:solidFill>
        <a:latin typeface="+mn-lt"/>
        <a:ea typeface="+mn-ea"/>
        <a:cs typeface="+mn-cs"/>
      </a:defRPr>
    </a:lvl5pPr>
    <a:lvl6pPr marL="2547061" algn="l" defTabSz="509412" rtl="0" eaLnBrk="1" latinLnBrk="0" hangingPunct="1">
      <a:defRPr sz="1337" kern="1200">
        <a:solidFill>
          <a:schemeClr val="tx1"/>
        </a:solidFill>
        <a:latin typeface="+mn-lt"/>
        <a:ea typeface="+mn-ea"/>
        <a:cs typeface="+mn-cs"/>
      </a:defRPr>
    </a:lvl6pPr>
    <a:lvl7pPr marL="3056473" algn="l" defTabSz="509412" rtl="0" eaLnBrk="1" latinLnBrk="0" hangingPunct="1">
      <a:defRPr sz="1337" kern="1200">
        <a:solidFill>
          <a:schemeClr val="tx1"/>
        </a:solidFill>
        <a:latin typeface="+mn-lt"/>
        <a:ea typeface="+mn-ea"/>
        <a:cs typeface="+mn-cs"/>
      </a:defRPr>
    </a:lvl7pPr>
    <a:lvl8pPr marL="3565886" algn="l" defTabSz="509412" rtl="0" eaLnBrk="1" latinLnBrk="0" hangingPunct="1">
      <a:defRPr sz="1337" kern="1200">
        <a:solidFill>
          <a:schemeClr val="tx1"/>
        </a:solidFill>
        <a:latin typeface="+mn-lt"/>
        <a:ea typeface="+mn-ea"/>
        <a:cs typeface="+mn-cs"/>
      </a:defRPr>
    </a:lvl8pPr>
    <a:lvl9pPr marL="4075298" algn="l" defTabSz="509412"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nvestopedia.com/terms/f/fiduciary.as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7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44B-C367-AC45-8ED1-DB5A0EF77DB2}" type="slidenum">
              <a:rPr lang="en-US" smtClean="0"/>
              <a:pPr/>
              <a:t>1</a:t>
            </a:fld>
            <a:endParaRPr lang="en-US"/>
          </a:p>
        </p:txBody>
      </p:sp>
    </p:spTree>
    <p:extLst>
      <p:ext uri="{BB962C8B-B14F-4D97-AF65-F5344CB8AC3E}">
        <p14:creationId xmlns:p14="http://schemas.microsoft.com/office/powerpoint/2010/main" val="62713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Narrative</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Integrating the needs of plan participants into any major change to a retirement plan is important to ensuring consistent and lasting engagement. Nearly 70% of young adults think that their company retirement plan includes guaranteed minimum income at retirement.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Using clear, simple language can go a long way when educating on principal changes happening to their retirement plan. But have more detailed follow-up to answer any questions that the participant may have.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Initial education around lifetime income is as much a conversation as it is setting expectations. Participants want the security of lifetime income and knowing how much they will get in a monthly check when they retire. </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rPr>
              <a:t>Unfortunately, many participants mistakenly believe that a normal 401(k) offers lifetime income, but that’s not always the case.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a:lnSpc>
                <a:spcPct val="115000"/>
              </a:lnSpc>
              <a:spcBef>
                <a:spcPts val="0"/>
              </a:spcBef>
              <a:spcAft>
                <a:spcPts val="600"/>
              </a:spcAft>
            </a:pPr>
            <a:endParaRPr lang="en-US" sz="1800" i="1" dirty="0">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600"/>
              </a:spcAft>
            </a:pPr>
            <a:r>
              <a:rPr lang="en-US" sz="1800" i="1" dirty="0">
                <a:effectLst/>
                <a:latin typeface="Georgia" panose="02040502050405020303" pitchFamily="18" charset="0"/>
                <a:ea typeface="Calibri" panose="020F0502020204030204" pitchFamily="34" charset="0"/>
                <a:cs typeface="Georgia" panose="02040502050405020303" pitchFamily="18" charset="0"/>
              </a:rPr>
              <a:t>As the participant approaches retirement, it’s time to talk with them about their needs in retirement and understanding any potential shortfall in regular income.</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i="1" dirty="0">
                <a:effectLst/>
                <a:latin typeface="Georgia" panose="02040502050405020303" pitchFamily="18" charset="0"/>
                <a:ea typeface="Calibri" panose="020F0502020204030204" pitchFamily="34" charset="0"/>
                <a:cs typeface="Times New Roman" panose="02020603050405020304" pitchFamily="18" charset="0"/>
              </a:rPr>
              <a:t>One way that lifetime income can bridge the expectations of participants with reality is by being the solution that many already thought they were going to get.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12</a:t>
            </a:fld>
            <a:endParaRPr lang="en-US"/>
          </a:p>
        </p:txBody>
      </p:sp>
    </p:spTree>
    <p:extLst>
      <p:ext uri="{BB962C8B-B14F-4D97-AF65-F5344CB8AC3E}">
        <p14:creationId xmlns:p14="http://schemas.microsoft.com/office/powerpoint/2010/main" val="39251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Georgia" panose="02040502050405020303" pitchFamily="18" charset="0"/>
              </a:rPr>
              <a:t>Narrative</a:t>
            </a:r>
            <a:r>
              <a:rPr kumimoji="0" lang="en-US" altLang="en-US"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Georgia" panose="02040502050405020303" pitchFamily="18" charset="0"/>
              </a:rPr>
              <a:t>: Plan sponsors know their participants better than anybody else. Advisors and asset managers should have a variety of materials that offer the right depth and complexity that leaves participant feel informed and comfortable.</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rPr>
              <a:t>Participants will need high level education around lifetime income at the initial stages of any planning and preparation. Then as the employee moves closer to retirement, benefits specialists should be available to answer questions as they arise</a:t>
            </a:r>
            <a:r>
              <a:rPr kumimoji="0" lang="en-US" altLang="en-US" sz="1200" b="0" i="0"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rPr>
              <a:t>The conversation around retirement should start at new hire onboarding. If a participant is new to the workforce, say example just out of college or returning after a time away from the workforce, you’d want to also introduce retirement at these times.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rPr>
              <a:t>Educational resources should be tailored to speak the employee at where they are within their career. As that participant moves closer to retirement, their options for the assets set aside for an annuity need to be explained.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Georgia" panose="02040502050405020303" pitchFamily="18" charset="0"/>
              </a:rPr>
              <a:t>Note that if education isn’t an ongoing and expansive process, then the percentage of participants that ultimately opt into the annuity will be too low.</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13</a:t>
            </a:fld>
            <a:endParaRPr lang="en-US"/>
          </a:p>
        </p:txBody>
      </p:sp>
    </p:spTree>
    <p:extLst>
      <p:ext uri="{BB962C8B-B14F-4D97-AF65-F5344CB8AC3E}">
        <p14:creationId xmlns:p14="http://schemas.microsoft.com/office/powerpoint/2010/main" val="66972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effectLst/>
                <a:latin typeface="Georgia" panose="02040502050405020303" pitchFamily="18" charset="0"/>
                <a:ea typeface="Calibri" panose="020F0502020204030204" pitchFamily="34" charset="0"/>
                <a:cs typeface="Georgia" panose="02040502050405020303" pitchFamily="18" charset="0"/>
              </a:rPr>
              <a:t>Narrative</a:t>
            </a:r>
            <a:r>
              <a:rPr lang="en-US" sz="1200" i="1" dirty="0">
                <a:effectLst/>
                <a:latin typeface="Georgia" panose="02040502050405020303" pitchFamily="18" charset="0"/>
                <a:ea typeface="Calibri" panose="020F0502020204030204" pitchFamily="34" charset="0"/>
                <a:cs typeface="Georgia" panose="02040502050405020303" pitchFamily="18" charset="0"/>
              </a:rPr>
              <a:t>: Ultimately, bring participants on the journey. This is both an educational and communication journey for both plan sponsors and participants. Openness, honesty and detail are all important parts to ensuring a smooth transition to a lifetime income solution.</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14</a:t>
            </a:fld>
            <a:endParaRPr lang="en-US"/>
          </a:p>
        </p:txBody>
      </p:sp>
    </p:spTree>
    <p:extLst>
      <p:ext uri="{BB962C8B-B14F-4D97-AF65-F5344CB8AC3E}">
        <p14:creationId xmlns:p14="http://schemas.microsoft.com/office/powerpoint/2010/main" val="108671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Georgia" panose="02040502050405020303" pitchFamily="18" charset="0"/>
              </a:rPr>
              <a:t>Narrative: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Georgia" panose="02040502050405020303" pitchFamily="18" charset="0"/>
              </a:rPr>
              <a:t>A simplified way to demonstrate lifetime income vs. systematic withdrawals from assets is the Twin Sister Challenge from the TIAA Institute.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Times New Roman" panose="02020603050405020304" pitchFamily="18" charset="0"/>
              </a:rPr>
              <a:t>These graphics show the impact of an annuity on two sisters, one of whom takes systematic withdrawals and the other guaranteed lifetime income. The risk of outliving savings is clearly shown in the first chart and can help highlight the benefit of guaranteed lifetime income.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Times New Roman" panose="02020603050405020304" pitchFamily="18" charset="0"/>
              </a:rPr>
              <a:t>These charts address one of the common complaints about annuities, in that they lock up assets and prevent leftover reserves from being passed on to the participant’s estate. The second also highlights the benefit of a partial annuity in topping off income levels, while at the same time leaving a legacy.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Times New Roman" panose="02020603050405020304" pitchFamily="18" charset="0"/>
              </a:rPr>
              <a:t>Messaging like this can be a simple, visual guide that can alleviate plan participant fears and answer questions as to the role and mechanics behind annuities.</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15</a:t>
            </a:fld>
            <a:endParaRPr lang="en-US"/>
          </a:p>
        </p:txBody>
      </p:sp>
    </p:spTree>
    <p:extLst>
      <p:ext uri="{BB962C8B-B14F-4D97-AF65-F5344CB8AC3E}">
        <p14:creationId xmlns:p14="http://schemas.microsoft.com/office/powerpoint/2010/main" val="2789461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15000"/>
              </a:lnSpc>
              <a:spcBef>
                <a:spcPts val="0"/>
              </a:spcBef>
              <a:spcAft>
                <a:spcPts val="0"/>
              </a:spcAft>
            </a:pPr>
            <a:r>
              <a:rPr lang="en-US" sz="1800" dirty="0">
                <a:solidFill>
                  <a:srgbClr val="000000"/>
                </a:solidFill>
                <a:effectLst/>
                <a:latin typeface="Georgia" panose="02040502050405020303" pitchFamily="18" charset="0"/>
                <a:ea typeface="Calibri" panose="020F0502020204030204" pitchFamily="34" charset="0"/>
                <a:cs typeface="Arial" panose="020B0604020202020204" pitchFamily="34" charset="0"/>
              </a:rPr>
              <a:t>The history of retirement in the United States can be categorized into three different eras: the defined benefit era, the modern 401(k) era and the SECURE Act era. </a:t>
            </a:r>
            <a:endParaRPr lang="en-US" sz="1800" dirty="0">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en-US" sz="1800" dirty="0">
                <a:solidFill>
                  <a:srgbClr val="000000"/>
                </a:solidFill>
                <a:effectLst/>
                <a:latin typeface="Georgia" panose="02040502050405020303" pitchFamily="18" charset="0"/>
                <a:ea typeface="Georgia" panose="02040502050405020303" pitchFamily="18" charset="0"/>
                <a:cs typeface="Georgia" panose="02040502050405020303" pitchFamily="18" charset="0"/>
              </a:rPr>
              <a:t> </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gn="l">
              <a:lnSpc>
                <a:spcPct val="115000"/>
              </a:lnSpc>
              <a:spcBef>
                <a:spcPts val="0"/>
              </a:spcBef>
              <a:spcAft>
                <a:spcPts val="0"/>
              </a:spcAft>
            </a:pPr>
            <a:r>
              <a:rPr lang="en-US" sz="1800" dirty="0">
                <a:solidFill>
                  <a:srgbClr val="000000"/>
                </a:solidFill>
                <a:effectLst/>
                <a:latin typeface="Georgia" panose="02040502050405020303" pitchFamily="18" charset="0"/>
                <a:ea typeface="Georgia" panose="02040502050405020303" pitchFamily="18" charset="0"/>
                <a:cs typeface="Georgia" panose="02040502050405020303" pitchFamily="18" charset="0"/>
              </a:rPr>
              <a:t>In this short presentation, we’ll examine the history of retirement to determine how we got to where we are today. We’ll weigh in on the pros and cons of each era and take a look at what the future holds.</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16</a:t>
            </a:fld>
            <a:endParaRPr lang="en-US"/>
          </a:p>
        </p:txBody>
      </p:sp>
    </p:spTree>
    <p:extLst>
      <p:ext uri="{BB962C8B-B14F-4D97-AF65-F5344CB8AC3E}">
        <p14:creationId xmlns:p14="http://schemas.microsoft.com/office/powerpoint/2010/main" val="1677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000000"/>
                </a:solidFill>
                <a:effectLst/>
                <a:latin typeface="Georgia" panose="02040502050405020303" pitchFamily="18" charset="0"/>
                <a:ea typeface="Calibri" panose="020F0502020204030204" pitchFamily="34" charset="0"/>
                <a:cs typeface="Calibri" panose="020F0502020204030204" pitchFamily="34" charset="0"/>
              </a:rPr>
              <a:t>Narrative</a:t>
            </a:r>
            <a:r>
              <a:rPr lang="en-US" sz="1800" b="0" i="1" dirty="0">
                <a:solidFill>
                  <a:srgbClr val="000000"/>
                </a:solidFill>
                <a:effectLst/>
                <a:latin typeface="Georgia" panose="02040502050405020303" pitchFamily="18" charset="0"/>
                <a:ea typeface="Calibri" panose="020F0502020204030204" pitchFamily="34" charset="0"/>
                <a:cs typeface="Calibri" panose="020F0502020204030204" pitchFamily="34" charset="0"/>
              </a:rPr>
              <a:t>: </a:t>
            </a: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During the defined benefit era, we saw the establishment of Nuveen – to underwrite public infrastructure projects and then TIAA – to initially provide retirement benefits to teachers.</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0"/>
              </a:spcAft>
            </a:pP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 </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0"/>
              </a:spcAft>
            </a:pP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In 1935, President Franklin Delano Roosevelt signed The Social Security Act of 1935. This established a system of retirement benefits for older workers, unemployment insurance and aid for women and dependents and persons with disabilities.</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0"/>
              </a:spcAft>
            </a:pP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 </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0"/>
              </a:spcAft>
            </a:pP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Changes made to the IRC code in 1958 points to the establishment of 403(b) plans. ERISA became a federal law in 1974 and set minimum standards around retirement and health plans in the private sector, to help to </a:t>
            </a:r>
            <a:r>
              <a:rPr lang="en-US" sz="1800" b="0" i="1" spc="5" dirty="0">
                <a:solidFill>
                  <a:srgbClr val="000000"/>
                </a:solidFill>
                <a:effectLst/>
                <a:latin typeface="Georgia" panose="02040502050405020303" pitchFamily="18" charset="0"/>
                <a:ea typeface="Calibri" panose="020F0502020204030204" pitchFamily="34" charset="0"/>
                <a:cs typeface="Calibri" panose="020F0502020204030204" pitchFamily="34" charset="0"/>
              </a:rPr>
              <a:t>protect the retirement assets of American workers. It established guidelines for plan </a:t>
            </a:r>
            <a:r>
              <a:rPr lang="en-US" sz="1800" b="0" i="1" u="sng" spc="5" dirty="0">
                <a:solidFill>
                  <a:srgbClr val="000000"/>
                </a:solidFill>
                <a:effectLst/>
                <a:latin typeface="Georgia" panose="02040502050405020303" pitchFamily="18" charset="0"/>
                <a:ea typeface="Calibri" panose="020F0502020204030204" pitchFamily="34" charset="0"/>
                <a:cs typeface="Calibri" panose="020F0502020204030204" pitchFamily="34" charset="0"/>
                <a:hlinkClick r:id="rId3"/>
              </a:rPr>
              <a:t>fiduciaries</a:t>
            </a:r>
            <a:r>
              <a:rPr lang="en-US" sz="1800" b="0" i="1" spc="5" dirty="0">
                <a:solidFill>
                  <a:srgbClr val="000000"/>
                </a:solidFill>
                <a:effectLst/>
                <a:latin typeface="Georgia" panose="02040502050405020303" pitchFamily="18" charset="0"/>
                <a:ea typeface="Calibri" panose="020F0502020204030204" pitchFamily="34" charset="0"/>
                <a:cs typeface="Calibri" panose="020F0502020204030204" pitchFamily="34" charset="0"/>
              </a:rPr>
              <a:t> of qualified plans to follow to avoid the misuse of plan assets. </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0"/>
              </a:spcAft>
            </a:pP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 </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0"/>
              </a:spcAft>
            </a:pPr>
            <a:r>
              <a:rPr lang="en-US" sz="1800" b="0" i="1" dirty="0">
                <a:solidFill>
                  <a:srgbClr val="000000"/>
                </a:solidFill>
                <a:effectLst/>
                <a:latin typeface="Georgia" panose="02040502050405020303" pitchFamily="18" charset="0"/>
                <a:ea typeface="Calibri" panose="020F0502020204030204" pitchFamily="34" charset="0"/>
                <a:cs typeface="Calibri" panose="020F0502020204030204" pitchFamily="34" charset="0"/>
              </a:rPr>
              <a:t>In 1975, 70% of workers had access to a defined benefit plan. Shortly after, defined benefit plans start to fall away. </a:t>
            </a:r>
            <a:r>
              <a:rPr lang="en-US" sz="1800" b="0" i="1" dirty="0">
                <a:solidFill>
                  <a:srgbClr val="77AA41"/>
                </a:solidFill>
                <a:effectLst/>
                <a:latin typeface="Georgia" panose="02040502050405020303" pitchFamily="18" charset="0"/>
                <a:ea typeface="Calibri" panose="020F0502020204030204" pitchFamily="34" charset="0"/>
                <a:cs typeface="Calibri" panose="020F0502020204030204" pitchFamily="34" charset="0"/>
              </a:rPr>
              <a:t>401(k) plans came to fruition in 1978, allowing companies to </a:t>
            </a:r>
            <a:r>
              <a:rPr lang="en-US" sz="1800" b="0" i="1" dirty="0">
                <a:solidFill>
                  <a:srgbClr val="000000"/>
                </a:solidFill>
                <a:effectLst/>
                <a:latin typeface="Georgia" panose="02040502050405020303" pitchFamily="18" charset="0"/>
                <a:ea typeface="Calibri" panose="020F0502020204030204" pitchFamily="34" charset="0"/>
                <a:cs typeface="Calibri" panose="020F0502020204030204" pitchFamily="34" charset="0"/>
              </a:rPr>
              <a:t>curtail liability brought about with pension plans and make the employee more responsible for their retirement assets. </a:t>
            </a:r>
            <a:endParaRPr lang="en-US" sz="1800" b="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endParaRPr lang="en-US" b="0" dirty="0"/>
          </a:p>
        </p:txBody>
      </p:sp>
      <p:sp>
        <p:nvSpPr>
          <p:cNvPr id="4" name="Slide Number Placeholder 3"/>
          <p:cNvSpPr>
            <a:spLocks noGrp="1"/>
          </p:cNvSpPr>
          <p:nvPr>
            <p:ph type="sldNum" sz="quarter" idx="5"/>
          </p:nvPr>
        </p:nvSpPr>
        <p:spPr/>
        <p:txBody>
          <a:bodyPr/>
          <a:lstStyle/>
          <a:p>
            <a:fld id="{71777376-6231-4FF2-90FB-98434EA0AAC6}" type="slidenum">
              <a:rPr lang="en-US" smtClean="0"/>
              <a:t>17</a:t>
            </a:fld>
            <a:endParaRPr lang="en-US"/>
          </a:p>
        </p:txBody>
      </p:sp>
    </p:spTree>
    <p:extLst>
      <p:ext uri="{BB962C8B-B14F-4D97-AF65-F5344CB8AC3E}">
        <p14:creationId xmlns:p14="http://schemas.microsoft.com/office/powerpoint/2010/main" val="3872969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Narrative</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The nice part about the Defined Benefit Era is that employees were guaranteed to receive a </a:t>
            </a:r>
            <a:r>
              <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paycheck</a:t>
            </a:r>
            <a:r>
              <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for life in retirement. Going into retirement, the employee had a set amount they could depend on to pay for everyday essentials. Finally, workers received a pension + Social Security. Providing an extra cushion of money to meet financial needs in retirement.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But DB plans were not portable. They were built on the assumption that an employee would spend most of his/her career with the same company. And DB plans did not benefit temporary works or those who took breaks from employment.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18</a:t>
            </a:fld>
            <a:endParaRPr lang="en-US"/>
          </a:p>
        </p:txBody>
      </p:sp>
    </p:spTree>
    <p:extLst>
      <p:ext uri="{BB962C8B-B14F-4D97-AF65-F5344CB8AC3E}">
        <p14:creationId xmlns:p14="http://schemas.microsoft.com/office/powerpoint/2010/main" val="2878851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Narrative</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a:t>
            </a:r>
            <a:r>
              <a:rPr kumimoji="0" lang="en-US" altLang="en-US" sz="1200" b="1" i="0"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The modern 401(k) era</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By the early-to-mid 80s we enter the modern 401(k) ear. During this </a:t>
            </a:r>
            <a:r>
              <a:rPr kumimoji="0" lang="en-US" altLang="en-US" sz="1200" b="0" i="1" u="none" strike="noStrike" cap="none" normalizeH="0" baseline="0" dirty="0" err="1">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timem</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we saw reforms made to Social Security prompted by concerns about the future solvency of its trust funds and the growing number of retirees relative to the working-age population.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The next year the Retirement Equality Act was signed into law. The act worked to address fair treatment and financial security. It aimed to address gender-based disparities in retirement plans and enhance protections for spouses and beneficiaries.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By the mid 90s, 401(k) plan assets hit $1 trillion. The next year, the Roth RIA was established. HSAs came about in the early 2000s. Rounding out this era was the creation of the Qualified Default Investment Alternative (QDIA), seeing an uptick in target date funds. The QDIA relieved the employer from liability should the QDIA suffer investment loss.</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19</a:t>
            </a:fld>
            <a:endParaRPr lang="en-US"/>
          </a:p>
        </p:txBody>
      </p:sp>
    </p:spTree>
    <p:extLst>
      <p:ext uri="{BB962C8B-B14F-4D97-AF65-F5344CB8AC3E}">
        <p14:creationId xmlns:p14="http://schemas.microsoft.com/office/powerpoint/2010/main" val="210344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Calibri" panose="020F0502020204030204" pitchFamily="34" charset="0"/>
              </a:rPr>
              <a:t>Narrative</a:t>
            </a:r>
            <a:r>
              <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Calibri" panose="020F0502020204030204" pitchFamily="34" charset="0"/>
              </a:rPr>
              <a:t>: The modern 401(k) era has many benefits for plan participants and sponsors alike. Shifting the burden of managing the assets onto the participant affords much more portability when employees change jobs. It also allows them to allocate the risk of the portfolio according to their needs. These tax-advantaged accumulation vehicles allow people to see much more clearly how well they are saving for retirement, how much of an asset base they have built up, and with projected returns how much they can expect to have in retirement. It encourages early savings, while allowing younger employees to move between companies and not lose what they have saved.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Calibri" panose="020F0502020204030204" pitchFamily="34" charset="0"/>
              </a:rPr>
              <a:t>On the other hand,</a:t>
            </a:r>
            <a:r>
              <a:rPr kumimoji="0" lang="en-US" altLang="en-US" sz="1200" b="1"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Calibri" panose="020F0502020204030204" pitchFamily="34" charset="0"/>
              </a:rPr>
              <a:t> </a:t>
            </a:r>
            <a:r>
              <a:rPr kumimoji="0" lang="en-US" altLang="en-US" sz="1200" b="0" i="1" u="none" strike="noStrike" cap="none" normalizeH="0" baseline="0" dirty="0">
                <a:ln>
                  <a:noFill/>
                </a:ln>
                <a:solidFill>
                  <a:srgbClr val="263645"/>
                </a:solidFill>
                <a:effectLst/>
                <a:latin typeface="Georgia" panose="02040502050405020303" pitchFamily="18" charset="0"/>
                <a:ea typeface="Calibri" panose="020F0502020204030204" pitchFamily="34" charset="0"/>
                <a:cs typeface="Calibri" panose="020F0502020204030204" pitchFamily="34" charset="0"/>
              </a:rPr>
              <a:t>while the 401(k) is an ideal vehicle for accumulation, it does not have a set standard to assist with decumulation. Plan participants are often left confused as to their options when they reach the age of retirement, and there is no inherent guaranteed income within a 401(k).</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20</a:t>
            </a:fld>
            <a:endParaRPr lang="en-US"/>
          </a:p>
        </p:txBody>
      </p:sp>
    </p:spTree>
    <p:extLst>
      <p:ext uri="{BB962C8B-B14F-4D97-AF65-F5344CB8AC3E}">
        <p14:creationId xmlns:p14="http://schemas.microsoft.com/office/powerpoint/2010/main" val="1062282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Narrative</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Today, we are in the SECURE Act era, where target date funds passed $1 trillion in assets under management and the federal government signed both the SECURE Act and SECURE Act 2.0 into law.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NewsGoth BT"/>
              </a:rPr>
              <a:t>The SECURE Act was a significant step forward in retirement legislation. It received wide bipartisan support, made it easier for part-time employees to get access to retirement plans, changed RMD provisions and opened up a greater use of annuities within 401(k) plans by adding safe harbor provisions.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NewsGoth BT"/>
              </a:rPr>
              <a:t>The follow piece of legislation with the SECURE Act 2.0 continued to incentivize businesses to offer retirement plans, included auto enrollment for 401(k)s and change tax codes and RMDs to help encourage participants to save.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21</a:t>
            </a:fld>
            <a:endParaRPr lang="en-US"/>
          </a:p>
        </p:txBody>
      </p:sp>
    </p:spTree>
    <p:extLst>
      <p:ext uri="{BB962C8B-B14F-4D97-AF65-F5344CB8AC3E}">
        <p14:creationId xmlns:p14="http://schemas.microsoft.com/office/powerpoint/2010/main" val="277929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Millions of Americans face a shortfall in retirement savings. This means they have a major gap in their retirement savings, and there is a lack of lifetime income solutions integrated into their retirement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conversation around the importance of including guaranteed lifetime income solutions in a retirement plan continues to grow.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is to help steer plan sponsors and consultants toward long-lasting best practices around securing retirement for the workforce and to help provide long-term solutions to the difficulties we all 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Guaranteed lifetime income has a role in ensuring that people don’t run out of money in retirement. We need decision makers and leaders in this industry to drive this forward and be the change that we need to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a:t>
            </a:fld>
            <a:endParaRPr lang="en-US"/>
          </a:p>
        </p:txBody>
      </p:sp>
    </p:spTree>
    <p:extLst>
      <p:ext uri="{BB962C8B-B14F-4D97-AF65-F5344CB8AC3E}">
        <p14:creationId xmlns:p14="http://schemas.microsoft.com/office/powerpoint/2010/main" val="188727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500"/>
              </a:spcAft>
            </a:pPr>
            <a:r>
              <a:rPr lang="en-US" sz="1200" b="1" i="1" dirty="0">
                <a:effectLst/>
                <a:latin typeface="Georgia" panose="02040502050405020303" pitchFamily="18" charset="0"/>
                <a:ea typeface="Calibri" panose="020F0502020204030204" pitchFamily="34" charset="0"/>
                <a:cs typeface="Calibri" panose="020F0502020204030204" pitchFamily="34" charset="0"/>
              </a:rPr>
              <a:t>Narrative</a:t>
            </a:r>
            <a:r>
              <a:rPr lang="en-US" sz="1200" i="1" dirty="0">
                <a:effectLst/>
                <a:latin typeface="Georgia" panose="02040502050405020303" pitchFamily="18" charset="0"/>
                <a:ea typeface="Calibri" panose="020F0502020204030204" pitchFamily="34" charset="0"/>
                <a:cs typeface="Calibri" panose="020F0502020204030204" pitchFamily="34" charset="0"/>
              </a:rPr>
              <a:t>: We need a solution that enables better decumulation from the basket of assets built during a long career. An in-plan annuity presents an option that blends the benefits of the guaranteed lifetime income from the defined benefit era and the portability and the accumulation features of the modern 401(k) era. Take a portion of the accumulated assets in the 401(k) structure and transfer them into a guaranteed income stream.  </a:t>
            </a:r>
          </a:p>
          <a:p>
            <a:pPr marL="0" marR="0">
              <a:lnSpc>
                <a:spcPct val="115000"/>
              </a:lnSpc>
              <a:spcBef>
                <a:spcPts val="0"/>
              </a:spcBef>
              <a:spcAft>
                <a:spcPts val="5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r>
              <a:rPr lang="en-US" sz="1200" i="1" dirty="0">
                <a:effectLst/>
                <a:latin typeface="Georgia" panose="02040502050405020303" pitchFamily="18" charset="0"/>
                <a:ea typeface="Calibri" panose="020F0502020204030204" pitchFamily="34" charset="0"/>
                <a:cs typeface="Calibri" panose="020F0502020204030204" pitchFamily="34" charset="0"/>
              </a:rPr>
              <a:t>In-plan annuities are well-established within the 403(b) space. Bringing this to the larger 401(k) market can have wide-ranging benefits for a lot of plan participants, while not putting the burden back on plan sponsors.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22</a:t>
            </a:fld>
            <a:endParaRPr lang="en-US"/>
          </a:p>
        </p:txBody>
      </p:sp>
    </p:spTree>
    <p:extLst>
      <p:ext uri="{BB962C8B-B14F-4D97-AF65-F5344CB8AC3E}">
        <p14:creationId xmlns:p14="http://schemas.microsoft.com/office/powerpoint/2010/main" val="3427911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b="1" i="1" dirty="0"/>
              <a:t>Narrative: </a:t>
            </a:r>
            <a:r>
              <a:rPr lang="en-US" i="1" dirty="0"/>
              <a:t>Nuveen CEO </a:t>
            </a:r>
            <a:r>
              <a:rPr lang="en-US" sz="14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Jose </a:t>
            </a:r>
            <a:r>
              <a:rPr lang="en-US" sz="1400" i="1"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Minaya</a:t>
            </a:r>
            <a:r>
              <a:rPr lang="en-US" sz="14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recently gave an interview about closing the racial retirement gap. Jose, who grew up as a first-generation Dominican-America, saw first-hand the challenges his own parents faced, working and raising a family in a country where English was not their native language and the barriers it created to help them prepare for a financially secure retirement.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Through the lens of a Hispanic American, Jose shares his perspectives on the growing needs and opportunities when it comes to serving </a:t>
            </a:r>
            <a:r>
              <a:rPr lang="en-US" sz="1400" i="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this market.</a:t>
            </a:r>
            <a:endParaRPr lang="en-US" sz="14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23</a:t>
            </a:fld>
            <a:endParaRPr lang="en-US"/>
          </a:p>
        </p:txBody>
      </p:sp>
    </p:spTree>
    <p:extLst>
      <p:ext uri="{BB962C8B-B14F-4D97-AF65-F5344CB8AC3E}">
        <p14:creationId xmlns:p14="http://schemas.microsoft.com/office/powerpoint/2010/main" val="95870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 </a:t>
            </a:r>
            <a:r>
              <a:rPr lang="en-US" sz="1200" b="1"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Narrative</a:t>
            </a: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Jose </a:t>
            </a:r>
            <a:r>
              <a:rPr lang="en-US" sz="1200" i="1"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Minaya</a:t>
            </a: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recently gave an interview about closing the racial retirement gap.</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first question was - </a:t>
            </a:r>
            <a:r>
              <a:rPr lang="en-US" sz="1800" b="1"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why it’s important to work toward closing the racial retirement gap.</a:t>
            </a:r>
          </a:p>
          <a:p>
            <a:pPr marL="0" marR="0">
              <a:lnSpc>
                <a:spcPct val="115000"/>
              </a:lnSpc>
              <a:spcBef>
                <a:spcPts val="0"/>
              </a:spcBef>
              <a:spcAft>
                <a:spcPts val="500"/>
              </a:spcAft>
            </a:pP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Jose shared two things. </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mj-lt"/>
              <a:buAutoNum type="arabicPeriod"/>
            </a:pPr>
            <a: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He is a first-generation Dominican Republican American. Growing up in New York City, both of his parents worked hard but didn’t invest in a 401(k). In fact, they had very few resources and little-to-no education available about the importance of retirement savings.</a:t>
            </a:r>
            <a:b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br>
            <a:b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br>
            <a: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He went on to say that retirement isn’t something that people talk about within the Hispanic American community. Many engage in outside methods, almost gray markets, when they think about saving. Your proverbial “money under the mattress” approach.</a:t>
            </a:r>
          </a:p>
          <a:p>
            <a:pPr marL="342900" marR="0" lvl="0" indent="-342900">
              <a:lnSpc>
                <a:spcPct val="115000"/>
              </a:lnSpc>
              <a:spcBef>
                <a:spcPts val="0"/>
              </a:spcBef>
              <a:spcAft>
                <a:spcPts val="500"/>
              </a:spcAft>
              <a:buFont typeface="+mj-lt"/>
              <a:buAutoNum type="arabicPeriod"/>
            </a:pP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mj-lt"/>
              <a:buAutoNum type="arabicPeriod"/>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Through his work, Jose has realized these issues represent a massive business opportunity for the entire financial services industry, pointing out that:</a:t>
            </a:r>
            <a:endParaRPr lang="en-US" sz="12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800100" marR="0" lvl="1" indent="-342900">
              <a:lnSpc>
                <a:spcPct val="115000"/>
              </a:lnSpc>
              <a:spcBef>
                <a:spcPts val="0"/>
              </a:spcBef>
              <a:spcAft>
                <a:spcPts val="500"/>
              </a:spcAft>
              <a:buFont typeface="Symbol" panose="05050102010706020507" pitchFamily="18" charset="2"/>
              <a:buChar char=""/>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Hispanic American community represents nearly $3 trillion of gross domestic product spend.</a:t>
            </a:r>
            <a:r>
              <a:rPr lang="en-US" sz="5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(Source: </a:t>
            </a:r>
            <a: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Latino Donor Collective. 2022 LDC U.S. Latino GDP Report.)</a:t>
            </a:r>
            <a:endParaRPr lang="en-US" sz="12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800100" marR="0" lvl="1" indent="-342900">
              <a:lnSpc>
                <a:spcPct val="115000"/>
              </a:lnSpc>
              <a:spcBef>
                <a:spcPts val="0"/>
              </a:spcBef>
              <a:spcAft>
                <a:spcPts val="500"/>
              </a:spcAft>
              <a:buFont typeface="Symbol" panose="05050102010706020507" pitchFamily="18" charset="2"/>
              <a:buChar char=""/>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Hispanic-American population in the U.S. is relatively young, with a median age of 30, versus a median age of 41 for non-Hispanic Americans. (Source: </a:t>
            </a:r>
            <a: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Census Bureau. 25 May 2023.)</a:t>
            </a:r>
            <a:endParaRPr lang="en-US" sz="1200" i="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800100" marR="0" lvl="1" indent="-342900">
              <a:lnSpc>
                <a:spcPct val="115000"/>
              </a:lnSpc>
              <a:spcBef>
                <a:spcPts val="0"/>
              </a:spcBef>
              <a:spcAft>
                <a:spcPts val="500"/>
              </a:spcAft>
              <a:buFont typeface="Symbol" panose="05050102010706020507" pitchFamily="18" charset="2"/>
              <a:buChar char=""/>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Achieving penetration rates with Hispanic Americans into financial services or retirement products to a comparable level to other communities, this is a large opportunity from a business perspective. It could create a huge influx of capital into the markets, into our industry and the wider economy. </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25</a:t>
            </a:fld>
            <a:endParaRPr lang="en-US"/>
          </a:p>
        </p:txBody>
      </p:sp>
    </p:spTree>
    <p:extLst>
      <p:ext uri="{BB962C8B-B14F-4D97-AF65-F5344CB8AC3E}">
        <p14:creationId xmlns:p14="http://schemas.microsoft.com/office/powerpoint/2010/main" val="3649467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b="1"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Narrative</a:t>
            </a: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Jose was then asked what factors affected retirement planning for the Hispanic American community. He cited several.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First, to serve this population as clients, we need to understand the different cultural nuances.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Symbol" panose="05050102010706020507" pitchFamily="18" charset="2"/>
              <a:buChar char=""/>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For example, many first-generation people are regularly sending money back home. It’s part of the whole agreement of even coming to this country and trying to build a life here; you’re trying to lift your entire family. There are strong cultural expectations around that.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 TIAA Institute releases an annual Personal Finance Index which is basically a barometer of financial literacy based on a 28-question survey. Output from the survey showed: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Symbol" panose="05050102010706020507" pitchFamily="18" charset="2"/>
              <a:buChar char=""/>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45% of Hispanic Americans are more likely to have difficulty making ends meet, compared to 21% of Asian- Americans and 25% of whites.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Symbol" panose="05050102010706020507" pitchFamily="18" charset="2"/>
              <a:buChar char=""/>
            </a:pPr>
            <a:r>
              <a:rPr lang="en-US" sz="12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38% of Hispanics are debt constrained, compared to 17% of Asian-Americans and 22% of whites.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2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There’s also a culture around trust. In the financial services industry, clients and prospects are often educated in a “one size fits all” approach. Jose points out that we, as an industry, have to get better at examining the different demographics and asking ourselves, if we are putting enough effort into truly understanding the communities we’re trying to serve? He adds that to engage, we have to understand that community’s perspective.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26</a:t>
            </a:fld>
            <a:endParaRPr lang="en-US"/>
          </a:p>
        </p:txBody>
      </p:sp>
    </p:spTree>
    <p:extLst>
      <p:ext uri="{BB962C8B-B14F-4D97-AF65-F5344CB8AC3E}">
        <p14:creationId xmlns:p14="http://schemas.microsoft.com/office/powerpoint/2010/main" val="400600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r>
              <a:rPr lang="en-US" sz="1800" b="1"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Narrative: </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Financial literacy is a key to finding a solution. It must be tailored to specific audiences to be effective. </a:t>
            </a:r>
            <a:endParaRPr lang="en-US" sz="1800" i="1"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endPar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 different study by the TIAA institute showed </a:t>
            </a:r>
          </a:p>
          <a:p>
            <a:pPr marL="285750" marR="0" indent="-285750">
              <a:lnSpc>
                <a:spcPct val="115000"/>
              </a:lnSpc>
              <a:spcBef>
                <a:spcPts val="0"/>
              </a:spcBef>
              <a:spcAft>
                <a:spcPts val="500"/>
              </a:spcAft>
              <a:buFont typeface="Arial" panose="020B0604020202020204" pitchFamily="34" charset="0"/>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Only 60% of Hispanic Americans have saved any money for retirement, compared to 87% of Asian-Americans and 76% of white Americans</a:t>
            </a:r>
          </a:p>
          <a:p>
            <a:pPr marL="285750" marR="0" indent="-285750">
              <a:lnSpc>
                <a:spcPct val="115000"/>
              </a:lnSpc>
              <a:spcBef>
                <a:spcPts val="0"/>
              </a:spcBef>
              <a:spcAft>
                <a:spcPts val="500"/>
              </a:spcAft>
              <a:buFont typeface="Arial" panose="020B0604020202020204" pitchFamily="34" charset="0"/>
              <a:buChar char="•"/>
            </a:pPr>
            <a:r>
              <a:rPr lang="en-US" sz="1800" b="0" i="1" u="none" strike="noStrike" baseline="0" dirty="0">
                <a:solidFill>
                  <a:srgbClr val="FAA418"/>
                </a:solidFill>
                <a:latin typeface="Georgia" panose="02040502050405020303" pitchFamily="18" charset="0"/>
              </a:rPr>
              <a:t>Only about one in four Hispanic Americans </a:t>
            </a:r>
            <a:r>
              <a:rPr lang="en-US" sz="1800" b="0" i="1" u="none" strike="noStrike" baseline="0" dirty="0">
                <a:solidFill>
                  <a:srgbClr val="FFFFFF"/>
                </a:solidFill>
                <a:latin typeface="Georgia" panose="02040502050405020303" pitchFamily="18" charset="0"/>
              </a:rPr>
              <a:t>are currently contributing to retirement plans. For white Americans and Asian- Americans, it’s more than one in three</a:t>
            </a:r>
          </a:p>
          <a:p>
            <a:pPr marL="285750" marR="0" indent="-285750">
              <a:lnSpc>
                <a:spcPct val="115000"/>
              </a:lnSpc>
              <a:spcBef>
                <a:spcPts val="0"/>
              </a:spcBef>
              <a:spcAft>
                <a:spcPts val="500"/>
              </a:spcAft>
              <a:buFont typeface="Arial" panose="020B0604020202020204" pitchFamily="34" charset="0"/>
              <a:buChar char="•"/>
            </a:pPr>
            <a:r>
              <a:rPr lang="en-US" sz="1800" b="0" i="1" u="none" strike="noStrike" baseline="0" dirty="0">
                <a:solidFill>
                  <a:srgbClr val="FFFFFF"/>
                </a:solidFill>
                <a:latin typeface="Georgia" panose="02040502050405020303" pitchFamily="18" charset="0"/>
              </a:rPr>
              <a:t>Even when employers offer ways to help save for retirement — such as employer matches — only </a:t>
            </a:r>
            <a:r>
              <a:rPr lang="en-US" sz="1800" b="1" i="1" u="none" strike="noStrike" baseline="0" dirty="0">
                <a:solidFill>
                  <a:srgbClr val="FAA418"/>
                </a:solidFill>
                <a:latin typeface="Georgia" panose="02040502050405020303" pitchFamily="18" charset="0"/>
              </a:rPr>
              <a:t>28% of Hispanic American </a:t>
            </a:r>
            <a:r>
              <a:rPr lang="en-US" sz="1800" b="0" i="1" u="none" strike="noStrike" baseline="0" dirty="0">
                <a:solidFill>
                  <a:srgbClr val="FFFFFF"/>
                </a:solidFill>
                <a:latin typeface="Georgia" panose="02040502050405020303" pitchFamily="18" charset="0"/>
              </a:rPr>
              <a:t>employees have used those programs. The number for Asian- Americans, white Americans and Black Americans is about 40%. </a:t>
            </a:r>
            <a:endPar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endPar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There are overlapping layers of responsibility between finance service providers, plan sponsors and financial advisors in doing the education. Helping our key stakeholders, like institutions, participants and plan sponsors, ultimately helps everyone. It’s a symbiotic relationship. </a:t>
            </a:r>
            <a:endParaRPr lang="en-US" sz="1800" i="1"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And through partnerships with the advisor community, we can help those financial advisors share the message with their clients</a:t>
            </a:r>
            <a:endParaRPr lang="en-US" sz="1800" i="1" dirty="0">
              <a:effectLst/>
              <a:latin typeface="Georgia" panose="02040502050405020303" pitchFamily="18"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71777376-6231-4FF2-90FB-98434EA0AAC6}" type="slidenum">
              <a:rPr lang="en-US" smtClean="0"/>
              <a:t>27</a:t>
            </a:fld>
            <a:endParaRPr lang="en-US"/>
          </a:p>
        </p:txBody>
      </p:sp>
    </p:spTree>
    <p:extLst>
      <p:ext uri="{BB962C8B-B14F-4D97-AF65-F5344CB8AC3E}">
        <p14:creationId xmlns:p14="http://schemas.microsoft.com/office/powerpoint/2010/main" val="3211471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500"/>
              </a:spcAft>
            </a:pPr>
            <a:r>
              <a:rPr lang="en-US" sz="1800" b="1"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Narrative</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In response to this next question, Jose said he sees guaranteed lifetime income as the original promise of the retirement industry. </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It began with the concept of Social Security</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Then the concept of defined benefit plans </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Now plan participants have a lot more choices and faced with trying to answer a lot of questions for themselves: What funds should I buy within their 401(k)? Should those funds sit inside the default option? How are those ideas and choices being compared? </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500"/>
              </a:spcAft>
            </a:pPr>
            <a:endPar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At the end of the day, Jose believes the most consistent thing to keep asking is, what is the desired outcome of retirement? On day one of retirement, a </a:t>
            </a:r>
            <a:r>
              <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participant’s most basic need is having enough money in the bank to receive a stream of income that they can live on. </a:t>
            </a:r>
          </a:p>
          <a:p>
            <a:pPr marL="0" marR="0">
              <a:lnSpc>
                <a:spcPct val="115000"/>
              </a:lnSpc>
              <a:spcBef>
                <a:spcPts val="0"/>
              </a:spcBef>
              <a:spcAft>
                <a:spcPts val="500"/>
              </a:spcAft>
            </a:pPr>
            <a:endPar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500"/>
              </a:spcAft>
            </a:pPr>
            <a:r>
              <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By offering a lifetime income solution, we are going back to the beginning and solving for:</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How do we get people a level of certainty that they are guaranteed an income stream that they can count on to be there year after year? </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How can we ensure that people have enough in that income stream to be able to retire with dignity? </a:t>
            </a: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pPr marL="0" marR="0">
              <a:lnSpc>
                <a:spcPct val="115000"/>
              </a:lnSpc>
              <a:spcBef>
                <a:spcPts val="0"/>
              </a:spcBef>
              <a:spcAft>
                <a:spcPts val="500"/>
              </a:spcAft>
            </a:pPr>
            <a:endParaRPr lang="en-US" sz="1800" dirty="0">
              <a:solidFill>
                <a:srgbClr val="000000"/>
              </a:solidFill>
              <a:effectLst/>
              <a:latin typeface="Georgia" panose="02040502050405020303" pitchFamily="18" charset="0"/>
              <a:ea typeface="Calibri" panose="020F0502020204030204" pitchFamily="34" charset="0"/>
              <a:cs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28</a:t>
            </a:fld>
            <a:endParaRPr lang="en-US"/>
          </a:p>
        </p:txBody>
      </p:sp>
    </p:spTree>
    <p:extLst>
      <p:ext uri="{BB962C8B-B14F-4D97-AF65-F5344CB8AC3E}">
        <p14:creationId xmlns:p14="http://schemas.microsoft.com/office/powerpoint/2010/main" val="1880541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500"/>
              </a:spcAft>
            </a:pPr>
            <a:r>
              <a:rPr lang="en-US" sz="1800" b="1"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Narrative: </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final question was around the work Nuveen is doing with Hispanic American participants and its impact.</a:t>
            </a:r>
          </a:p>
          <a:p>
            <a:pPr marL="0" marR="0">
              <a:lnSpc>
                <a:spcPct val="115000"/>
              </a:lnSpc>
              <a:spcBef>
                <a:spcPts val="0"/>
              </a:spcBef>
              <a:spcAft>
                <a:spcPts val="500"/>
              </a:spcAft>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Nuveen currently offers a Spanish-speaking sales desk available to our Spanish-speaking clients. </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Written material is being translated into many different languages, including Spanish. </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endPar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500"/>
              </a:spcAft>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Some things Jose would like to see happen include:</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Senior leaders’ road shows to get out into Hispanic American communities to make sure we are adequately supporting them and their savings goals.</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Employ people who specialize in communicating with these participants, to lean into that culture and understand that community.</a:t>
            </a: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More diversity across the financial services industry to meet the needs of these clients. Nationwide, more than 80% of Certified Financial Planners</a:t>
            </a:r>
            <a:r>
              <a:rPr lang="en-US" sz="1800" i="1" dirty="0">
                <a:solidFill>
                  <a:srgbClr val="000000"/>
                </a:solidFill>
                <a:effectLst/>
                <a:latin typeface="Georgia" panose="02040502050405020303" pitchFamily="18" charset="0"/>
                <a:ea typeface="Calibri" panose="020F0502020204030204" pitchFamily="34" charset="0"/>
                <a:cs typeface="Georgia" panose="02040502050405020303" pitchFamily="18" charset="0"/>
              </a:rPr>
              <a:t> </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identify as white. Less than 3% identify as Hispanic Americans. (Source: CFP</a:t>
            </a:r>
            <a:r>
              <a:rPr lang="en-US" sz="1800" i="1" baseline="300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Board. 30 June 2023.)</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Font typeface="Symbol" panose="05050102010706020507" pitchFamily="18" charset="2"/>
              <a:buChar char=""/>
            </a:pP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Getting products out to the marketplace with better messages tailored to that audience.</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29</a:t>
            </a:fld>
            <a:endParaRPr lang="en-US"/>
          </a:p>
        </p:txBody>
      </p:sp>
    </p:spTree>
    <p:extLst>
      <p:ext uri="{BB962C8B-B14F-4D97-AF65-F5344CB8AC3E}">
        <p14:creationId xmlns:p14="http://schemas.microsoft.com/office/powerpoint/2010/main" val="280056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baseline="0" dirty="0">
                <a:solidFill>
                  <a:srgbClr val="FFFFFF"/>
                </a:solidFill>
                <a:latin typeface="Georgia" panose="02040502050405020303" pitchFamily="18" charset="0"/>
              </a:rPr>
              <a:t>Narrative</a:t>
            </a:r>
            <a:r>
              <a:rPr lang="en-US" sz="1800" b="0" i="1" u="none" strike="noStrike" baseline="0" dirty="0">
                <a:solidFill>
                  <a:srgbClr val="FFFFFF"/>
                </a:solidFill>
                <a:latin typeface="Georgia" panose="02040502050405020303" pitchFamily="18" charset="0"/>
              </a:rPr>
              <a:t>: The conversation around guaranteed lifetime income has been steadily growing since the SECURE Act of 2019 changed safe harbor provisions to protect in-plan annuities. Participants have long wanted lifetime income built within their retirement plans, to mirror the benefits of now essentially extinct defined benefit plans. </a:t>
            </a:r>
          </a:p>
          <a:p>
            <a:endParaRPr lang="en-US" sz="1800" b="0" i="1" u="none" strike="noStrike" baseline="0" dirty="0">
              <a:solidFill>
                <a:srgbClr val="FFFFFF"/>
              </a:solidFill>
              <a:latin typeface="Georgia" panose="02040502050405020303" pitchFamily="18" charset="0"/>
            </a:endParaRPr>
          </a:p>
          <a:p>
            <a:r>
              <a:rPr lang="en-US" sz="1800" b="0" i="1" u="none" strike="noStrike" baseline="0" dirty="0">
                <a:solidFill>
                  <a:srgbClr val="263645"/>
                </a:solidFill>
                <a:latin typeface="Georgia" panose="02040502050405020303" pitchFamily="18" charset="0"/>
              </a:rPr>
              <a:t>Research shows though that for plan participants, a guaranteed lifetime income in retirement is a significantly larger concern and could be used to motivate recruitment, retention and allow employees to retire on time. Seventy percent of participants surveyed by TIAA expressed a preference for a company that offers a guaranteed lifetime income solution in retirement. Even higher numbers expressed a preference for income stability over just principal protection, with 78% of respondents to an EBRI survey asking for income. These numbers are not necessarily indicative of a disconnect between participants and plan sponsors, but they could be a growing sign that participants want the next evolution in their retirement plan. </a:t>
            </a:r>
          </a:p>
          <a:p>
            <a:r>
              <a:rPr lang="en-US" sz="1800" b="0" i="1" u="none" strike="noStrike" baseline="0" dirty="0">
                <a:solidFill>
                  <a:srgbClr val="263645"/>
                </a:solidFill>
                <a:latin typeface="Georgia" panose="02040502050405020303" pitchFamily="18" charset="0"/>
              </a:rPr>
              <a:t>They are not simply looking for a tax-advantaged savings vehicle that opens up at retirement. Participants understand that guaranteed income has a significant role in securing their retirement and they are, rightly, looking to their employer to help them in that process. </a:t>
            </a:r>
          </a:p>
          <a:p>
            <a:endParaRPr lang="en-US" sz="1800" b="0" i="1" u="none" strike="noStrike" baseline="0" dirty="0">
              <a:solidFill>
                <a:srgbClr val="263645"/>
              </a:solidFill>
              <a:latin typeface="Georgia" panose="02040502050405020303" pitchFamily="18" charset="0"/>
            </a:endParaRPr>
          </a:p>
          <a:p>
            <a:r>
              <a:rPr lang="en-US" sz="1800" b="0" i="1" u="none" strike="noStrike" baseline="0" dirty="0">
                <a:solidFill>
                  <a:srgbClr val="263645"/>
                </a:solidFill>
                <a:latin typeface="Georgia" panose="02040502050405020303" pitchFamily="18" charset="0"/>
              </a:rPr>
              <a:t>When asked about their views specifically on guaranteed income, a majority of plan sponsors see that a guaranteed income solution can improve the risk/return profile for participants, and they see a growing need to explore the available options for lifetime income given the current market environment.</a:t>
            </a:r>
            <a:endParaRPr lang="en-US" i="1"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a:t>
            </a:fld>
            <a:endParaRPr lang="en-US"/>
          </a:p>
        </p:txBody>
      </p:sp>
    </p:spTree>
    <p:extLst>
      <p:ext uri="{BB962C8B-B14F-4D97-AF65-F5344CB8AC3E}">
        <p14:creationId xmlns:p14="http://schemas.microsoft.com/office/powerpoint/2010/main" val="284562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effectLst/>
                <a:latin typeface="Georgia" panose="02040502050405020303" pitchFamily="18" charset="0"/>
                <a:ea typeface="Calibri" panose="020F0502020204030204" pitchFamily="34" charset="0"/>
                <a:cs typeface="Calibri" panose="020F0502020204030204" pitchFamily="34" charset="0"/>
              </a:rPr>
              <a:t>Narrative</a:t>
            </a:r>
            <a:r>
              <a:rPr lang="en-US" sz="1800" i="1" dirty="0">
                <a:effectLst/>
                <a:latin typeface="Georgia" panose="02040502050405020303" pitchFamily="18" charset="0"/>
                <a:ea typeface="Calibri" panose="020F0502020204030204" pitchFamily="34" charset="0"/>
                <a:cs typeface="Calibri" panose="020F0502020204030204" pitchFamily="34" charset="0"/>
              </a:rPr>
              <a:t>: American workers are worried that they will outlive their retirement savings. Guaranteed lifetime income in retirement is a significantly larger concern and could be used to motivate recruit, retain, and allow employees to retire on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Georgia" panose="02040502050405020303" pitchFamily="18"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Georgia" panose="02040502050405020303" pitchFamily="18" charset="0"/>
                <a:ea typeface="Calibri" panose="020F0502020204030204" pitchFamily="34" charset="0"/>
                <a:cs typeface="Calibri" panose="020F0502020204030204" pitchFamily="34" charset="0"/>
              </a:rPr>
              <a:t>Did you know…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70% percent of participants surveyed by TIAA expressed a preference for a company that offers a guaranteed lifetime income solution in retirement.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Even higher numbers expressed a preference for income stability over just principal protection, with 78% of respondents to an EBRI survey asking for income.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Georgia" panose="02040502050405020303" pitchFamily="18"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Georgia" panose="02040502050405020303" pitchFamily="18" charset="0"/>
                <a:ea typeface="Calibri" panose="020F0502020204030204" pitchFamily="34" charset="0"/>
                <a:cs typeface="Calibri" panose="020F0502020204030204" pitchFamily="34" charset="0"/>
              </a:rPr>
              <a:t>But workers aren’t simply looking for a tax-advantaged savings vehicle that becomes available at retirement. They understand that guaranteed income plays a significant role in a secure retirement, and they are looking to their employer to help.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Georgia" panose="02040502050405020303" pitchFamily="18"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6</a:t>
            </a:fld>
            <a:endParaRPr lang="en-US"/>
          </a:p>
        </p:txBody>
      </p:sp>
    </p:spTree>
    <p:extLst>
      <p:ext uri="{BB962C8B-B14F-4D97-AF65-F5344CB8AC3E}">
        <p14:creationId xmlns:p14="http://schemas.microsoft.com/office/powerpoint/2010/main" val="161244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effectLst/>
                <a:latin typeface="Georgia" panose="02040502050405020303" pitchFamily="18" charset="0"/>
                <a:ea typeface="Calibri" panose="020F0502020204030204" pitchFamily="34" charset="0"/>
                <a:cs typeface="Calibri" panose="020F0502020204030204" pitchFamily="34" charset="0"/>
              </a:rPr>
              <a:t>Narrative</a:t>
            </a:r>
            <a:r>
              <a:rPr lang="en-US" sz="1800" i="1" dirty="0">
                <a:effectLst/>
                <a:latin typeface="Georgia" panose="02040502050405020303" pitchFamily="18" charset="0"/>
                <a:ea typeface="Calibri" panose="020F0502020204030204" pitchFamily="34" charset="0"/>
                <a:cs typeface="Calibri" panose="020F0502020204030204" pitchFamily="34" charset="0"/>
              </a:rPr>
              <a:t>: When asked about their views specifically on guaranteed income, most plan sponsors see that a guaranteed income solution can improve the risk/return profile for a participant. And they agree there is a growing need to explore the available options for lifetime income given the current market environment.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Georgia" panose="02040502050405020303" pitchFamily="18"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Georgia" panose="02040502050405020303" pitchFamily="18" charset="0"/>
                <a:ea typeface="Calibri" panose="020F0502020204030204" pitchFamily="34" charset="0"/>
                <a:cs typeface="Calibri" panose="020F0502020204030204" pitchFamily="34" charset="0"/>
              </a:rPr>
              <a:t>When it comes to lifetime income solutions there are both guaranteed vs non-guaranteed products. The two options offering the most liquidity are systematic withdrawals and managed payouts.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The systematic withdrawal is the most common method employed in the current 401(k) environment. Here, the participant determines the amount and frequency of withdrawals from their retirement account, until the funds are depleted. While this is the most flexible and liquid payout option, it offers little protection for the accountholder.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80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With a managed payout option, a managed account investment manager determines regularly scheduled payouts from the participant’s assets, striving to ensure the assets last throughout retirement. But again, there are no guarantees with this type of solution.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Georgia" panose="02040502050405020303" pitchFamily="18" charset="0"/>
                <a:ea typeface="Calibri" panose="020F0502020204030204" pitchFamily="34" charset="0"/>
                <a:cs typeface="Calibri" panose="020F0502020204030204" pitchFamily="34" charset="0"/>
              </a:rPr>
              <a:t>Solutions focused on lasting through retirement with risk protection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Guaranteed lifetime withdrawal benefit: Contributions are invested into an insurance separate account and paid out to the retiree as steady withdrawals in retirement, regardless of market fluctuations.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Fixed annuity: Predetermined interest rate is earned during the employee’s working years. Then the participant can exchange the fixed annuity for a guaranteed monthly income amount throughout retirement.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800"/>
              </a:spcAft>
              <a:buFont typeface="Symbol" panose="05050102010706020507" pitchFamily="18" charset="2"/>
              <a:buChar char=""/>
            </a:pPr>
            <a:r>
              <a:rPr lang="en-US" sz="1800" i="1" dirty="0">
                <a:effectLst/>
                <a:latin typeface="Georgia" panose="02040502050405020303" pitchFamily="18" charset="0"/>
                <a:ea typeface="Calibri" panose="020F0502020204030204" pitchFamily="34" charset="0"/>
                <a:cs typeface="Calibri" panose="020F0502020204030204" pitchFamily="34" charset="0"/>
              </a:rPr>
              <a:t>Qualified longevity annuity contract: Portion of retirement assets is used to purchase guaranteed lifetime income that does not start to payout until a later age: typically 85 or older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7</a:t>
            </a:fld>
            <a:endParaRPr lang="en-US"/>
          </a:p>
        </p:txBody>
      </p:sp>
    </p:spTree>
    <p:extLst>
      <p:ext uri="{BB962C8B-B14F-4D97-AF65-F5344CB8AC3E}">
        <p14:creationId xmlns:p14="http://schemas.microsoft.com/office/powerpoint/2010/main" val="391266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effectLst/>
                <a:latin typeface="Georgia" panose="02040502050405020303" pitchFamily="18" charset="0"/>
                <a:ea typeface="Calibri" panose="020F0502020204030204" pitchFamily="34" charset="0"/>
                <a:cs typeface="Calibri" panose="020F0502020204030204" pitchFamily="34" charset="0"/>
              </a:rPr>
              <a:t>Narrative</a:t>
            </a:r>
            <a:r>
              <a:rPr lang="en-US" sz="1200" i="1" dirty="0">
                <a:effectLst/>
                <a:latin typeface="Georgia" panose="02040502050405020303" pitchFamily="18" charset="0"/>
                <a:ea typeface="Calibri" panose="020F0502020204030204" pitchFamily="34" charset="0"/>
                <a:cs typeface="Calibri" panose="020F0502020204030204" pitchFamily="34" charset="0"/>
              </a:rPr>
              <a:t>: In-plan annuities can be wrapped into a target date-like structure. An allocation to an annuity is built into the overall glidepath of the retirement plan. During the working years, a portion of the employee’s contribution is allocated to a guaranteed income product. At retirement, around 40% is allocated to an annuity product. This percentage can vary depending on specifics. It could also be structured as part of a range of QDIA-eligible structures.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i="1" dirty="0">
                <a:effectLst/>
                <a:latin typeface="Georgia" panose="02040502050405020303" pitchFamily="18"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i="1" dirty="0">
                <a:effectLst/>
                <a:latin typeface="Georgia" panose="02040502050405020303" pitchFamily="18" charset="0"/>
                <a:ea typeface="Calibri" panose="020F0502020204030204" pitchFamily="34" charset="0"/>
                <a:cs typeface="Calibri" panose="020F0502020204030204" pitchFamily="34" charset="0"/>
              </a:rPr>
              <a:t>While annuities can be very complex, it’s easiest for investors to adopt these solutions by embedding them into something that the participants are already familiar with — such as a target date or managed account offering. The benefit of an in-plan annuity gives the option, but not the obligation, to convert those assets into a lifetime income stream at the point of retirement</a:t>
            </a:r>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8</a:t>
            </a:fld>
            <a:endParaRPr lang="en-US"/>
          </a:p>
        </p:txBody>
      </p:sp>
    </p:spTree>
    <p:extLst>
      <p:ext uri="{BB962C8B-B14F-4D97-AF65-F5344CB8AC3E}">
        <p14:creationId xmlns:p14="http://schemas.microsoft.com/office/powerpoint/2010/main" val="320445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Narrative</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Regardless of the myths we</a:t>
            </a:r>
            <a:r>
              <a:rPr kumimoji="0" lang="en-US" altLang="en-US"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ve all heard about annuities, here are the facts: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Annuities offer a range of options. They can be used to diversify a retirement income plan.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Employees can choose to annuitize a portion of their savings and leave the rest to withdrawal until they are ready.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Employees have multiple options with </a:t>
            </a:r>
            <a:r>
              <a:rPr kumimoji="0" lang="en-US" altLang="en-US" sz="1200" b="0" i="1" u="none" strike="noStrike" cap="none" normalizeH="0" baseline="0" dirty="0" err="1">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annuxities</a:t>
            </a:r>
            <a:r>
              <a:rPr kumimoji="0" lang="en-US" altLang="en-US" sz="1200" b="0" i="1" u="none" strike="noStrike" cap="none" normalizeH="0" baseline="0" dirty="0">
                <a:ln>
                  <a:noFill/>
                </a:ln>
                <a:solidFill>
                  <a:schemeClr val="tx1"/>
                </a:solidFill>
                <a:effectLst/>
                <a:latin typeface="Georgia" panose="02040502050405020303" pitchFamily="18" charset="0"/>
                <a:ea typeface="Calibri" panose="020F0502020204030204" pitchFamily="34" charset="0"/>
                <a:cs typeface="Calibri" panose="020F0502020204030204" pitchFamily="34" charset="0"/>
              </a:rPr>
              <a:t>. This includes join payout options to provide for estate benefits.</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9</a:t>
            </a:fld>
            <a:endParaRPr lang="en-US"/>
          </a:p>
        </p:txBody>
      </p:sp>
    </p:spTree>
    <p:extLst>
      <p:ext uri="{BB962C8B-B14F-4D97-AF65-F5344CB8AC3E}">
        <p14:creationId xmlns:p14="http://schemas.microsoft.com/office/powerpoint/2010/main" val="316005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i="1" dirty="0">
                <a:effectLst/>
                <a:latin typeface="Georgia" panose="02040502050405020303" pitchFamily="18" charset="0"/>
                <a:ea typeface="Calibri" panose="020F0502020204030204" pitchFamily="34" charset="0"/>
                <a:cs typeface="Calibri" panose="020F0502020204030204" pitchFamily="34" charset="0"/>
              </a:rPr>
              <a:t>Narrative:</a:t>
            </a:r>
            <a:r>
              <a:rPr lang="en-US" sz="1200" i="1" dirty="0">
                <a:effectLst/>
                <a:latin typeface="Georgia" panose="02040502050405020303" pitchFamily="18" charset="0"/>
                <a:ea typeface="Calibri" panose="020F0502020204030204" pitchFamily="34" charset="0"/>
                <a:cs typeface="Calibri" panose="020F0502020204030204" pitchFamily="34" charset="0"/>
              </a:rPr>
              <a:t> Here are a few next steps that we can take together.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i="1" dirty="0">
                <a:effectLst/>
                <a:latin typeface="Georgia" panose="02040502050405020303" pitchFamily="18" charset="0"/>
                <a:ea typeface="Calibri" panose="020F0502020204030204" pitchFamily="34" charset="0"/>
                <a:cs typeface="Calibri" panose="020F0502020204030204" pitchFamily="34" charset="0"/>
              </a:rPr>
              <a:t>I suggest we review your plan menu and explore options that include a guaranteed lifetime income solution.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i="1" dirty="0">
                <a:effectLst/>
                <a:latin typeface="Georgia" panose="02040502050405020303" pitchFamily="18" charset="0"/>
                <a:ea typeface="Calibri" panose="020F0502020204030204" pitchFamily="34" charset="0"/>
                <a:cs typeface="Calibri" panose="020F0502020204030204" pitchFamily="34" charset="0"/>
              </a:rPr>
              <a:t>Let’s carefully review the various options and figure which solution works best for your organization.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i="1" dirty="0">
                <a:effectLst/>
                <a:latin typeface="Georgia" panose="02040502050405020303" pitchFamily="18" charset="0"/>
                <a:ea typeface="Calibri" panose="020F0502020204030204" pitchFamily="34" charset="0"/>
                <a:cs typeface="Calibri" panose="020F0502020204030204" pitchFamily="34" charset="0"/>
              </a:rPr>
              <a:t>Then we can consider the cost and complexity of the solution. Not all solutions are easy to explain, and many have different characteristics that can change vital components.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i="1" dirty="0">
                <a:effectLst/>
                <a:latin typeface="Georgia" panose="02040502050405020303" pitchFamily="18" charset="0"/>
                <a:ea typeface="Calibri" panose="020F0502020204030204" pitchFamily="34" charset="0"/>
                <a:cs typeface="Calibri" panose="020F0502020204030204" pitchFamily="34" charset="0"/>
              </a:rPr>
              <a:t>Finally, portability of the solution is also a significant consideration, as employees are increasingly more likely to change jobs. The overall support afforded by the solutions provider to participants should be robust to educate and support them in their retirement journey.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77376-6231-4FF2-90FB-98434EA0AAC6}" type="slidenum">
              <a:rPr lang="en-US" smtClean="0"/>
              <a:t>10</a:t>
            </a:fld>
            <a:endParaRPr lang="en-US"/>
          </a:p>
        </p:txBody>
      </p:sp>
    </p:spTree>
    <p:extLst>
      <p:ext uri="{BB962C8B-B14F-4D97-AF65-F5344CB8AC3E}">
        <p14:creationId xmlns:p14="http://schemas.microsoft.com/office/powerpoint/2010/main" val="60868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dirty="0"/>
              <a:t>Narrative: </a:t>
            </a:r>
            <a:r>
              <a:rPr lang="en-US" sz="1800" b="0" i="1" u="none" strike="noStrike" baseline="0" dirty="0">
                <a:solidFill>
                  <a:srgbClr val="263645"/>
                </a:solidFill>
                <a:latin typeface="Georgia" panose="02040502050405020303" pitchFamily="18" charset="0"/>
              </a:rPr>
              <a:t>Once the need for lifetime income has been established at the plan sponsor level, one significant consideration is how to communicate potential changes to plan participants. Integrating the needs of plan participants into any major change to a retirement plan is paramount to ensuring consistent and lasting engagement. Using clear, simple language can go a long way to educating participants on principal changes happening to their retirement plan, but a plan sponsor and their advisor have to be ready with significantly more detailed follow-up to be able to answer any questions that the participant may have. Let’s take a closer look.</a:t>
            </a:r>
            <a:endParaRPr lang="en-US" sz="1800" b="0" i="0" u="none" strike="noStrike" baseline="0" dirty="0">
              <a:solidFill>
                <a:srgbClr val="263645"/>
              </a:solidFill>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11</a:t>
            </a:fld>
            <a:endParaRPr lang="en-US"/>
          </a:p>
        </p:txBody>
      </p:sp>
    </p:spTree>
    <p:extLst>
      <p:ext uri="{BB962C8B-B14F-4D97-AF65-F5344CB8AC3E}">
        <p14:creationId xmlns:p14="http://schemas.microsoft.com/office/powerpoint/2010/main" val="3788352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Nuveen Title Slide">
    <p:spTree>
      <p:nvGrpSpPr>
        <p:cNvPr id="1" name=""/>
        <p:cNvGrpSpPr/>
        <p:nvPr/>
      </p:nvGrpSpPr>
      <p:grpSpPr>
        <a:xfrm>
          <a:off x="0" y="0"/>
          <a:ext cx="0" cy="0"/>
          <a:chOff x="0" y="0"/>
          <a:chExt cx="0" cy="0"/>
        </a:xfrm>
      </p:grpSpPr>
      <p:pic>
        <p:nvPicPr>
          <p:cNvPr id="4" name="Picture 3" descr="A close up of wooden blocks&#10;&#10;Description automatically generated">
            <a:extLst>
              <a:ext uri="{FF2B5EF4-FFF2-40B4-BE49-F238E27FC236}">
                <a16:creationId xmlns:a16="http://schemas.microsoft.com/office/drawing/2014/main" id="{76131970-9595-0CA9-57EE-FA0223DCFA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3817600" cy="7772401"/>
          </a:xfrm>
          <a:prstGeom prst="rect">
            <a:avLst/>
          </a:prstGeom>
        </p:spPr>
      </p:pic>
      <p:sp>
        <p:nvSpPr>
          <p:cNvPr id="12" name="Text Placeholder 14"/>
          <p:cNvSpPr>
            <a:spLocks noGrp="1"/>
          </p:cNvSpPr>
          <p:nvPr>
            <p:ph type="body" sz="quarter" idx="15" hasCustomPrompt="1"/>
          </p:nvPr>
        </p:nvSpPr>
        <p:spPr>
          <a:xfrm>
            <a:off x="628073" y="7214785"/>
            <a:ext cx="12561455" cy="304800"/>
          </a:xfrm>
        </p:spPr>
        <p:txBody>
          <a:bodyPr/>
          <a:lstStyle>
            <a:lvl1pPr marL="0" marR="0" indent="0" algn="r" defTabSz="502920" rtl="0" eaLnBrk="1" fontAlgn="auto" latinLnBrk="0" hangingPunct="1">
              <a:lnSpc>
                <a:spcPct val="100000"/>
              </a:lnSpc>
              <a:spcBef>
                <a:spcPts val="0"/>
              </a:spcBef>
              <a:spcAft>
                <a:spcPts val="0"/>
              </a:spcAft>
              <a:buClrTx/>
              <a:buSzTx/>
              <a:buFont typeface="Arial"/>
              <a:buNone/>
              <a:tabLst/>
              <a:defRPr sz="1000" b="1" cap="all" baseline="0">
                <a:solidFill>
                  <a:srgbClr val="7F7F7F"/>
                </a:solidFill>
                <a:latin typeface="Arial Narrow" panose="020B0606020202030204" pitchFamily="34" charset="0"/>
              </a:defRPr>
            </a:lvl1pPr>
          </a:lstStyle>
          <a:p>
            <a:pPr>
              <a:spcAft>
                <a:spcPts val="0"/>
              </a:spcAft>
            </a:pPr>
            <a:r>
              <a:rPr lang="en-US" b="1" dirty="0"/>
              <a:t>OPINION PIECE. PLEASE SEE IMPORTANT DISCLOSURES IN THE ENDNOTES. </a:t>
            </a:r>
          </a:p>
        </p:txBody>
      </p:sp>
    </p:spTree>
    <p:extLst>
      <p:ext uri="{BB962C8B-B14F-4D97-AF65-F5344CB8AC3E}">
        <p14:creationId xmlns:p14="http://schemas.microsoft.com/office/powerpoint/2010/main" val="297273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Larg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073" y="1755649"/>
            <a:ext cx="12561455" cy="4629925"/>
          </a:xfrm>
        </p:spPr>
        <p:txBody>
          <a:bodyPr lIns="0" tIns="0" rIns="0" bIns="0">
            <a:noAutofit/>
          </a:bodyPr>
          <a:lstStyle>
            <a:lvl1pPr marL="0" indent="0">
              <a:lnSpc>
                <a:spcPts val="3520"/>
              </a:lnSpc>
              <a:spcBef>
                <a:spcPts val="0"/>
              </a:spcBef>
              <a:buFont typeface="+mj-lt"/>
              <a:buNone/>
              <a:defRPr sz="2800">
                <a:solidFill>
                  <a:schemeClr val="bg2"/>
                </a:solidFill>
              </a:defRPr>
            </a:lvl1pPr>
            <a:lvl2pPr>
              <a:defRPr sz="2000">
                <a:solidFill>
                  <a:schemeClr val="tx2"/>
                </a:solidFill>
              </a:defRPr>
            </a:lvl2pPr>
          </a:lstStyle>
          <a:p>
            <a:pPr lvl="0"/>
            <a:r>
              <a:rPr lang="en-US" dirty="0"/>
              <a:t>Click to edit Master text styles</a:t>
            </a:r>
          </a:p>
          <a:p>
            <a:pPr lvl="1"/>
            <a:r>
              <a:rPr lang="en-US" dirty="0"/>
              <a:t>Second level</a:t>
            </a:r>
          </a:p>
        </p:txBody>
      </p:sp>
      <p:sp>
        <p:nvSpPr>
          <p:cNvPr id="18"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dirty="0"/>
              <a:t>Click to edit Master title style</a:t>
            </a:r>
          </a:p>
        </p:txBody>
      </p:sp>
      <p:sp>
        <p:nvSpPr>
          <p:cNvPr id="10" name="Text Placeholder 11"/>
          <p:cNvSpPr>
            <a:spLocks noGrp="1"/>
          </p:cNvSpPr>
          <p:nvPr>
            <p:ph type="body" sz="quarter" idx="11"/>
          </p:nvPr>
        </p:nvSpPr>
        <p:spPr>
          <a:xfrm>
            <a:off x="628073" y="6385574"/>
            <a:ext cx="12561455"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extLst>
      <p:ext uri="{BB962C8B-B14F-4D97-AF65-F5344CB8AC3E}">
        <p14:creationId xmlns:p14="http://schemas.microsoft.com/office/powerpoint/2010/main" val="385013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Bullets A">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1755648"/>
            <a:ext cx="12561455" cy="4815996"/>
          </a:xfrm>
        </p:spPr>
        <p:txBody>
          <a:bodyPr lIns="0" tIns="0" rIns="0" bIns="0">
            <a:noAutofit/>
          </a:bodyPr>
          <a:lstStyle>
            <a:lvl1pPr marL="0" indent="0">
              <a:lnSpc>
                <a:spcPct val="100000"/>
              </a:lnSpc>
              <a:spcBef>
                <a:spcPts val="0"/>
              </a:spcBef>
              <a:buFont typeface="+mj-lt"/>
              <a:buNone/>
              <a:defRPr sz="2400">
                <a:solidFill>
                  <a:schemeClr val="bg2"/>
                </a:solidFill>
              </a:defRPr>
            </a:lvl1pPr>
            <a:lvl2pPr>
              <a:lnSpc>
                <a:spcPct val="100000"/>
              </a:lnSpc>
              <a:defRPr baseline="0">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baseline="0">
                <a:solidFill>
                  <a:schemeClr val="tx2"/>
                </a:solidFill>
              </a:defRPr>
            </a:lvl5pPr>
            <a:lvl6pPr marL="804863" indent="-233363">
              <a:lnSpc>
                <a:spcPct val="100000"/>
              </a:lnSpc>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dirty="0"/>
              <a:t>Click to edit Master title style</a:t>
            </a:r>
          </a:p>
        </p:txBody>
      </p:sp>
      <p:sp>
        <p:nvSpPr>
          <p:cNvPr id="12" name="Text Placeholder 11"/>
          <p:cNvSpPr>
            <a:spLocks noGrp="1"/>
          </p:cNvSpPr>
          <p:nvPr>
            <p:ph type="body" sz="quarter" idx="11"/>
          </p:nvPr>
        </p:nvSpPr>
        <p:spPr>
          <a:xfrm>
            <a:off x="628073" y="6448719"/>
            <a:ext cx="12561455"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extLst>
      <p:ext uri="{BB962C8B-B14F-4D97-AF65-F5344CB8AC3E}">
        <p14:creationId xmlns:p14="http://schemas.microsoft.com/office/powerpoint/2010/main" val="430964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s and Charts with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57430813"/>
              </p:ext>
            </p:extLst>
          </p:nvPr>
        </p:nvGraphicFramePr>
        <p:xfrm>
          <a:off x="2182" y="1589"/>
          <a:ext cx="2180"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82" y="1589"/>
                        <a:ext cx="2180" cy="1587"/>
                      </a:xfrm>
                      <a:prstGeom prst="rect">
                        <a:avLst/>
                      </a:prstGeom>
                    </p:spPr>
                  </p:pic>
                </p:oleObj>
              </mc:Fallback>
            </mc:AlternateContent>
          </a:graphicData>
        </a:graphic>
      </p:graphicFrame>
      <p:sp>
        <p:nvSpPr>
          <p:cNvPr id="13" name="Content Placeholder 4"/>
          <p:cNvSpPr>
            <a:spLocks noGrp="1"/>
          </p:cNvSpPr>
          <p:nvPr>
            <p:ph sz="quarter" idx="16"/>
          </p:nvPr>
        </p:nvSpPr>
        <p:spPr>
          <a:xfrm>
            <a:off x="628073" y="2819400"/>
            <a:ext cx="12561456" cy="4130805"/>
          </a:xfrm>
        </p:spPr>
        <p:txBody>
          <a:bodyPr/>
          <a:lstStyle>
            <a:lvl1pPr>
              <a:lnSpc>
                <a:spcPct val="100000"/>
              </a:lnSpc>
              <a:defRPr sz="2400">
                <a:solidFill>
                  <a:schemeClr val="bg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14" hasCustomPrompt="1"/>
          </p:nvPr>
        </p:nvSpPr>
        <p:spPr>
          <a:xfrm>
            <a:off x="628074" y="1755648"/>
            <a:ext cx="12561455" cy="736714"/>
          </a:xfrm>
        </p:spPr>
        <p:txBody>
          <a:bodyPr lIns="0" tIns="0" rIns="0" bIns="0">
            <a:noAutofit/>
          </a:bodyPr>
          <a:lstStyle>
            <a:lvl1pPr marL="0" indent="0">
              <a:lnSpc>
                <a:spcPct val="100000"/>
              </a:lnSpc>
              <a:spcBef>
                <a:spcPts val="300"/>
              </a:spcBef>
              <a:spcAft>
                <a:spcPts val="300"/>
              </a:spcAft>
              <a:buNone/>
              <a:defRPr sz="2400" b="1">
                <a:solidFill>
                  <a:srgbClr val="263746"/>
                </a:solidFill>
              </a:defRPr>
            </a:lvl1pPr>
            <a:lvl2pPr marL="0" indent="0">
              <a:spcBef>
                <a:spcPts val="300"/>
              </a:spcBef>
              <a:spcAft>
                <a:spcPts val="300"/>
              </a:spcAft>
              <a:buNone/>
              <a:defRPr sz="2000" b="1">
                <a:solidFill>
                  <a:schemeClr val="tx2"/>
                </a:solidFill>
              </a:defRPr>
            </a:lvl2pPr>
          </a:lstStyle>
          <a:p>
            <a:pPr lvl="0"/>
            <a:r>
              <a:rPr lang="en-US" dirty="0"/>
              <a:t>Click to edit master text styles</a:t>
            </a:r>
          </a:p>
          <a:p>
            <a:pPr lvl="1"/>
            <a:r>
              <a:rPr lang="en-US" dirty="0"/>
              <a:t>Second level</a:t>
            </a:r>
          </a:p>
        </p:txBody>
      </p:sp>
      <p:sp>
        <p:nvSpPr>
          <p:cNvPr id="12"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a:t>Click to edit Master title style</a:t>
            </a:r>
            <a:endParaRPr lang="en-US" dirty="0"/>
          </a:p>
        </p:txBody>
      </p:sp>
      <p:sp>
        <p:nvSpPr>
          <p:cNvPr id="15" name="Text Placeholder 14"/>
          <p:cNvSpPr>
            <a:spLocks noGrp="1"/>
          </p:cNvSpPr>
          <p:nvPr>
            <p:ph type="body" sz="quarter" idx="69" hasCustomPrompt="1"/>
          </p:nvPr>
        </p:nvSpPr>
        <p:spPr>
          <a:xfrm>
            <a:off x="628074" y="6858000"/>
            <a:ext cx="11346525" cy="136525"/>
          </a:xfrm>
        </p:spPr>
        <p:txBody>
          <a:bodyPr anchor="b" anchorCtr="0"/>
          <a:lstStyle>
            <a:lvl1pPr>
              <a:lnSpc>
                <a:spcPct val="100000"/>
              </a:lnSpc>
              <a:defRPr sz="1000" cap="all" baseline="0">
                <a:solidFill>
                  <a:srgbClr val="7F7F7F"/>
                </a:solidFill>
                <a:latin typeface="Arial Narrow" panose="020B0606020202030204" pitchFamily="34" charset="0"/>
              </a:defRPr>
            </a:lvl1pPr>
          </a:lstStyle>
          <a:p>
            <a:pPr lvl="0"/>
            <a:r>
              <a:rPr lang="en-US" dirty="0"/>
              <a:t>Click to insert use </a:t>
            </a:r>
            <a:r>
              <a:rPr lang="en-US" dirty="0" err="1"/>
              <a:t>disclosuretext</a:t>
            </a:r>
            <a:endParaRPr lang="en-US" dirty="0"/>
          </a:p>
        </p:txBody>
      </p:sp>
      <p:sp>
        <p:nvSpPr>
          <p:cNvPr id="16" name="Text Placeholder 11"/>
          <p:cNvSpPr>
            <a:spLocks noGrp="1"/>
          </p:cNvSpPr>
          <p:nvPr>
            <p:ph type="body" sz="quarter" idx="11"/>
          </p:nvPr>
        </p:nvSpPr>
        <p:spPr>
          <a:xfrm>
            <a:off x="628073" y="6448719"/>
            <a:ext cx="12561456"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extLst>
      <p:ext uri="{BB962C8B-B14F-4D97-AF65-F5344CB8AC3E}">
        <p14:creationId xmlns:p14="http://schemas.microsoft.com/office/powerpoint/2010/main" val="588170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5259D7-9116-F5C1-D00C-1205A63250C1}"/>
              </a:ext>
            </a:extLst>
          </p:cNvPr>
          <p:cNvSpPr/>
          <p:nvPr userDrawn="1"/>
        </p:nvSpPr>
        <p:spPr>
          <a:xfrm>
            <a:off x="-1" y="1523999"/>
            <a:ext cx="13817601" cy="5293300"/>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dirty="0"/>
              <a:t>Click to edit Master title style</a:t>
            </a:r>
          </a:p>
        </p:txBody>
      </p:sp>
      <p:sp>
        <p:nvSpPr>
          <p:cNvPr id="11" name="Text Placeholder 11"/>
          <p:cNvSpPr>
            <a:spLocks noGrp="1"/>
          </p:cNvSpPr>
          <p:nvPr>
            <p:ph type="body" sz="quarter" idx="11"/>
          </p:nvPr>
        </p:nvSpPr>
        <p:spPr>
          <a:xfrm>
            <a:off x="628073" y="6400800"/>
            <a:ext cx="12565139"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extLst>
      <p:ext uri="{BB962C8B-B14F-4D97-AF65-F5344CB8AC3E}">
        <p14:creationId xmlns:p14="http://schemas.microsoft.com/office/powerpoint/2010/main" val="824681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dirty="0"/>
              <a:t>Click to edit Master title style</a:t>
            </a:r>
          </a:p>
        </p:txBody>
      </p:sp>
      <p:sp>
        <p:nvSpPr>
          <p:cNvPr id="11" name="Text Placeholder 11"/>
          <p:cNvSpPr>
            <a:spLocks noGrp="1"/>
          </p:cNvSpPr>
          <p:nvPr>
            <p:ph type="body" sz="quarter" idx="11"/>
          </p:nvPr>
        </p:nvSpPr>
        <p:spPr>
          <a:xfrm>
            <a:off x="628073" y="6400800"/>
            <a:ext cx="12565139"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5" name="Rectangle 4"/>
          <p:cNvSpPr/>
          <p:nvPr userDrawn="1"/>
        </p:nvSpPr>
        <p:spPr>
          <a:xfrm>
            <a:off x="-1" y="1523999"/>
            <a:ext cx="13817601" cy="52578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Content Placeholder 7"/>
          <p:cNvSpPr>
            <a:spLocks noGrp="1"/>
          </p:cNvSpPr>
          <p:nvPr>
            <p:ph sz="quarter" idx="13" hasCustomPrompt="1"/>
          </p:nvPr>
        </p:nvSpPr>
        <p:spPr>
          <a:xfrm>
            <a:off x="628073" y="1752601"/>
            <a:ext cx="12561455" cy="4724399"/>
          </a:xfrm>
          <a:ln>
            <a:noFill/>
          </a:ln>
        </p:spPr>
        <p:txBody>
          <a:bodyPr numCol="2" spcCol="228600">
            <a:noAutofit/>
          </a:bodyPr>
          <a:lstStyle>
            <a:lvl1pPr marL="0" indent="0">
              <a:lnSpc>
                <a:spcPct val="100000"/>
              </a:lnSpc>
              <a:spcBef>
                <a:spcPts val="600"/>
              </a:spcBef>
              <a:spcAft>
                <a:spcPts val="600"/>
              </a:spcAft>
              <a:buFontTx/>
              <a:buNone/>
              <a:defRPr sz="1000" b="0">
                <a:solidFill>
                  <a:schemeClr val="tx1">
                    <a:lumMod val="50000"/>
                    <a:lumOff val="50000"/>
                  </a:schemeClr>
                </a:solidFill>
                <a:latin typeface="Arial" panose="020B0604020202020204" pitchFamily="34" charset="0"/>
                <a:cs typeface="Arial" panose="020B0604020202020204" pitchFamily="34" charset="0"/>
              </a:defRPr>
            </a:lvl1pPr>
            <a:lvl2pPr marL="0" indent="0">
              <a:lnSpc>
                <a:spcPct val="100000"/>
              </a:lnSpc>
              <a:spcBef>
                <a:spcPts val="600"/>
              </a:spcBef>
              <a:spcAft>
                <a:spcPts val="600"/>
              </a:spcAft>
              <a:buClr>
                <a:schemeClr val="tx2"/>
              </a:buClr>
              <a:buFontTx/>
              <a:buNone/>
              <a:defRPr sz="1200" b="0" baseline="0">
                <a:solidFill>
                  <a:schemeClr val="tx1">
                    <a:lumMod val="50000"/>
                    <a:lumOff val="50000"/>
                  </a:schemeClr>
                </a:solidFill>
                <a:latin typeface="Arial" panose="020B0604020202020204" pitchFamily="34" charset="0"/>
                <a:cs typeface="Arial" panose="020B0604020202020204" pitchFamily="34" charset="0"/>
              </a:defRPr>
            </a:lvl2pPr>
            <a:lvl3pPr>
              <a:buFont typeface="Wingdings" charset="2"/>
              <a:buChar char="§"/>
              <a:defRPr>
                <a:solidFill>
                  <a:srgbClr val="2D4769"/>
                </a:solidFill>
              </a:defRPr>
            </a:lvl3pPr>
            <a:lvl4pPr>
              <a:buFontTx/>
              <a:buNone/>
              <a:defRPr>
                <a:solidFill>
                  <a:srgbClr val="2D4769"/>
                </a:solidFill>
              </a:defRPr>
            </a:lvl4pPr>
            <a:lvl5pPr>
              <a:buFontTx/>
              <a:buNone/>
              <a:defRPr>
                <a:solidFill>
                  <a:srgbClr val="2D4769"/>
                </a:solidFill>
              </a:defRPr>
            </a:lvl5pPr>
          </a:lstStyle>
          <a:p>
            <a:pPr lvl="0"/>
            <a:r>
              <a:rPr lang="en-US" dirty="0"/>
              <a:t>Click to edit 10 </a:t>
            </a:r>
            <a:r>
              <a:rPr lang="en-US" dirty="0" err="1"/>
              <a:t>pt</a:t>
            </a:r>
            <a:r>
              <a:rPr lang="en-US" dirty="0"/>
              <a:t> disclosure</a:t>
            </a:r>
          </a:p>
          <a:p>
            <a:pPr lvl="1"/>
            <a:r>
              <a:rPr lang="en-US" dirty="0"/>
              <a:t>Second Level to edit 12 </a:t>
            </a:r>
            <a:r>
              <a:rPr lang="en-US" dirty="0" err="1"/>
              <a:t>pt</a:t>
            </a:r>
            <a:r>
              <a:rPr lang="en-US" dirty="0"/>
              <a:t> disclosure</a:t>
            </a:r>
          </a:p>
        </p:txBody>
      </p:sp>
      <p:sp>
        <p:nvSpPr>
          <p:cNvPr id="9" name="Text Placeholder 8"/>
          <p:cNvSpPr>
            <a:spLocks noGrp="1"/>
          </p:cNvSpPr>
          <p:nvPr>
            <p:ph type="body" sz="quarter" idx="20" hasCustomPrompt="1"/>
          </p:nvPr>
        </p:nvSpPr>
        <p:spPr>
          <a:xfrm rot="16200000">
            <a:off x="12337175" y="5391219"/>
            <a:ext cx="1981202" cy="190359"/>
          </a:xfrm>
        </p:spPr>
        <p:txBody>
          <a:bodyPr>
            <a:noAutofit/>
          </a:bodyPr>
          <a:lstStyle>
            <a:lvl1pPr marL="0" indent="0">
              <a:lnSpc>
                <a:spcPct val="100000"/>
              </a:lnSpc>
              <a:spcAft>
                <a:spcPts val="0"/>
              </a:spcAft>
              <a:buNone/>
              <a:defRPr sz="700" b="0" baseline="0">
                <a:solidFill>
                  <a:srgbClr val="8A8A8D"/>
                </a:solidFill>
                <a:latin typeface="Arial Narrow" panose="020B0606020202030204" pitchFamily="34" charset="0"/>
                <a:cs typeface="Adobe Gurmukhi" panose="01010101010101010101" pitchFamily="50" charset="0"/>
              </a:defRPr>
            </a:lvl1pPr>
            <a:lvl2pPr marL="218807" indent="0">
              <a:buNone/>
              <a:defRPr sz="582"/>
            </a:lvl2pPr>
            <a:lvl3pPr marL="437613" indent="0">
              <a:buNone/>
              <a:defRPr sz="582"/>
            </a:lvl3pPr>
            <a:lvl4pPr marL="610193" indent="0">
              <a:buNone/>
              <a:defRPr sz="582"/>
            </a:lvl4pPr>
            <a:lvl5pPr marL="781232" indent="0">
              <a:buNone/>
              <a:defRPr sz="582"/>
            </a:lvl5pPr>
          </a:lstStyle>
          <a:p>
            <a:pPr lvl="0"/>
            <a:r>
              <a:rPr lang="en-US" dirty="0"/>
              <a:t>Click to insert code</a:t>
            </a:r>
          </a:p>
        </p:txBody>
      </p:sp>
      <p:sp>
        <p:nvSpPr>
          <p:cNvPr id="10" name="Title Placeholder 1"/>
          <p:cNvSpPr>
            <a:spLocks noGrp="1"/>
          </p:cNvSpPr>
          <p:nvPr>
            <p:ph type="title"/>
          </p:nvPr>
        </p:nvSpPr>
        <p:spPr>
          <a:xfrm>
            <a:off x="628073" y="630937"/>
            <a:ext cx="12859157" cy="1035139"/>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557340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673" y="47106"/>
            <a:ext cx="4561911" cy="1638304"/>
          </a:xfrm>
          <a:prstGeom prst="rect">
            <a:avLst/>
          </a:prstGeom>
        </p:spPr>
      </p:pic>
      <p:sp>
        <p:nvSpPr>
          <p:cNvPr id="2" name="Title 1"/>
          <p:cNvSpPr>
            <a:spLocks noGrp="1"/>
          </p:cNvSpPr>
          <p:nvPr>
            <p:ph type="ctrTitle" hasCustomPrompt="1"/>
          </p:nvPr>
        </p:nvSpPr>
        <p:spPr>
          <a:xfrm>
            <a:off x="633381" y="1580995"/>
            <a:ext cx="11744960" cy="3193411"/>
          </a:xfrm>
        </p:spPr>
        <p:txBody>
          <a:bodyPr lIns="0" tIns="0" rIns="0" bIns="0" anchor="t">
            <a:noAutofit/>
          </a:bodyPr>
          <a:lstStyle>
            <a:lvl1pPr algn="l">
              <a:defRPr sz="4533" b="1">
                <a:solidFill>
                  <a:schemeClr val="bg2"/>
                </a:solidFill>
                <a:latin typeface="+mn-lt"/>
              </a:defRPr>
            </a:lvl1pPr>
          </a:lstStyle>
          <a:p>
            <a:r>
              <a:rPr lang="en-US"/>
              <a:t>Click to edit title</a:t>
            </a:r>
          </a:p>
        </p:txBody>
      </p:sp>
      <p:sp>
        <p:nvSpPr>
          <p:cNvPr id="17" name="Text Placeholder 16"/>
          <p:cNvSpPr>
            <a:spLocks noGrp="1"/>
          </p:cNvSpPr>
          <p:nvPr userDrawn="1">
            <p:ph type="body" sz="quarter" idx="11" hasCustomPrompt="1"/>
          </p:nvPr>
        </p:nvSpPr>
        <p:spPr>
          <a:xfrm>
            <a:off x="628073" y="6117336"/>
            <a:ext cx="3353908" cy="413808"/>
          </a:xfrm>
        </p:spPr>
        <p:txBody>
          <a:bodyPr lIns="0" tIns="0" rIns="0" bIns="0" anchor="t">
            <a:noAutofit/>
          </a:bodyPr>
          <a:lstStyle>
            <a:lvl1pPr marL="0" indent="0">
              <a:lnSpc>
                <a:spcPts val="1236"/>
              </a:lnSpc>
              <a:spcAft>
                <a:spcPts val="0"/>
              </a:spcAft>
              <a:buNone/>
              <a:defRPr sz="927" b="1">
                <a:solidFill>
                  <a:schemeClr val="tx2"/>
                </a:solidFill>
              </a:defRPr>
            </a:lvl1pPr>
            <a:lvl2pPr>
              <a:defRPr sz="907"/>
            </a:lvl2pPr>
            <a:lvl3pPr>
              <a:defRPr sz="907"/>
            </a:lvl3pPr>
            <a:lvl4pPr>
              <a:defRPr sz="907"/>
            </a:lvl4pPr>
            <a:lvl5pPr>
              <a:defRPr sz="907"/>
            </a:lvl5pPr>
          </a:lstStyle>
          <a:p>
            <a:pPr lvl="0"/>
            <a:r>
              <a:rPr lang="en-US"/>
              <a:t>Click to edit date</a:t>
            </a:r>
          </a:p>
        </p:txBody>
      </p:sp>
      <p:sp>
        <p:nvSpPr>
          <p:cNvPr id="5" name="Text Placeholder 4"/>
          <p:cNvSpPr>
            <a:spLocks noGrp="1"/>
          </p:cNvSpPr>
          <p:nvPr userDrawn="1">
            <p:ph type="body" sz="quarter" idx="12"/>
          </p:nvPr>
        </p:nvSpPr>
        <p:spPr>
          <a:xfrm>
            <a:off x="4296020" y="6117336"/>
            <a:ext cx="3552755" cy="413808"/>
          </a:xfrm>
        </p:spPr>
        <p:txBody>
          <a:bodyPr lIns="0" tIns="0" rIns="0" bIns="0" anchor="t">
            <a:noAutofit/>
          </a:bodyPr>
          <a:lstStyle>
            <a:lvl1pPr marL="0" indent="0">
              <a:lnSpc>
                <a:spcPts val="1236"/>
              </a:lnSpc>
              <a:spcAft>
                <a:spcPts val="0"/>
              </a:spcAft>
              <a:buNone/>
              <a:defRPr sz="927" b="1">
                <a:solidFill>
                  <a:schemeClr val="bg2"/>
                </a:solidFill>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a:t>Click to edit Master text styles</a:t>
            </a:r>
          </a:p>
        </p:txBody>
      </p:sp>
      <p:sp>
        <p:nvSpPr>
          <p:cNvPr id="8" name="Text Placeholder 7"/>
          <p:cNvSpPr>
            <a:spLocks noGrp="1"/>
          </p:cNvSpPr>
          <p:nvPr userDrawn="1">
            <p:ph type="body" sz="quarter" idx="13"/>
          </p:nvPr>
        </p:nvSpPr>
        <p:spPr>
          <a:xfrm>
            <a:off x="8145345" y="6117337"/>
            <a:ext cx="5044182" cy="413809"/>
          </a:xfrm>
        </p:spPr>
        <p:txBody>
          <a:bodyPr lIns="0" tIns="0" rIns="0" bIns="0" anchor="t">
            <a:noAutofit/>
          </a:bodyPr>
          <a:lstStyle>
            <a:lvl1pPr marL="0" indent="0" algn="l">
              <a:lnSpc>
                <a:spcPts val="1236"/>
              </a:lnSpc>
              <a:spcAft>
                <a:spcPts val="0"/>
              </a:spcAft>
              <a:buNone/>
              <a:defRPr sz="927" b="1">
                <a:solidFill>
                  <a:schemeClr val="accent3"/>
                </a:solidFill>
              </a:defRPr>
            </a:lvl1pPr>
            <a:lvl2pPr>
              <a:defRPr sz="907"/>
            </a:lvl2pPr>
            <a:lvl3pPr>
              <a:defRPr sz="907"/>
            </a:lvl3pPr>
            <a:lvl4pPr>
              <a:defRPr sz="907"/>
            </a:lvl4pPr>
            <a:lvl5pPr>
              <a:defRPr sz="907"/>
            </a:lvl5pPr>
          </a:lstStyle>
          <a:p>
            <a:pPr lvl="0"/>
            <a:r>
              <a:rPr lang="en-US"/>
              <a:t>Click to edit Master text styles</a:t>
            </a:r>
          </a:p>
        </p:txBody>
      </p:sp>
      <p:sp>
        <p:nvSpPr>
          <p:cNvPr id="13" name="Text Placeholder 14"/>
          <p:cNvSpPr txBox="1">
            <a:spLocks/>
          </p:cNvSpPr>
          <p:nvPr userDrawn="1"/>
        </p:nvSpPr>
        <p:spPr>
          <a:xfrm>
            <a:off x="628075" y="7227575"/>
            <a:ext cx="11346525" cy="136525"/>
          </a:xfrm>
          <a:prstGeom prst="rect">
            <a:avLst/>
          </a:prstGeom>
        </p:spPr>
        <p:txBody>
          <a:bodyPr lIns="0" tIns="0" rIns="0" bIns="0" anchor="t"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927" b="1">
                <a:latin typeface="Arial Narrow" panose="020B0606020202030204" pitchFamily="34" charset="0"/>
              </a:rPr>
              <a:t>OPINION PIECE. PLEASE SEE IMPORTANT DISCLOSURES IN THE ENDNOTES. </a:t>
            </a:r>
          </a:p>
        </p:txBody>
      </p:sp>
      <p:sp>
        <p:nvSpPr>
          <p:cNvPr id="7" name="Rectangle 6"/>
          <p:cNvSpPr/>
          <p:nvPr userDrawn="1"/>
        </p:nvSpPr>
        <p:spPr>
          <a:xfrm>
            <a:off x="942109" y="0"/>
            <a:ext cx="942109" cy="685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67"/>
          </a:p>
        </p:txBody>
      </p:sp>
      <p:cxnSp>
        <p:nvCxnSpPr>
          <p:cNvPr id="21" name="Straight Connector 20"/>
          <p:cNvCxnSpPr/>
          <p:nvPr userDrawn="1"/>
        </p:nvCxnSpPr>
        <p:spPr>
          <a:xfrm>
            <a:off x="628073" y="6035040"/>
            <a:ext cx="3353908"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4296020" y="6035040"/>
            <a:ext cx="3551123" cy="0"/>
          </a:xfrm>
          <a:prstGeom prst="line">
            <a:avLst/>
          </a:prstGeom>
          <a:ln w="254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8145345" y="6035040"/>
            <a:ext cx="5044184" cy="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8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A3E-2E25-D000-27F9-398ACDF1E729}"/>
              </a:ext>
            </a:extLst>
          </p:cNvPr>
          <p:cNvSpPr>
            <a:spLocks noGrp="1"/>
          </p:cNvSpPr>
          <p:nvPr>
            <p:ph type="ctrTitle"/>
          </p:nvPr>
        </p:nvSpPr>
        <p:spPr>
          <a:xfrm>
            <a:off x="1727200" y="1272011"/>
            <a:ext cx="10363200" cy="2705947"/>
          </a:xfrm>
        </p:spPr>
        <p:txBody>
          <a:bodyPr anchor="b"/>
          <a:lstStyle>
            <a:lvl1pPr algn="ctr">
              <a:defRPr sz="6800"/>
            </a:lvl1pPr>
          </a:lstStyle>
          <a:p>
            <a:r>
              <a:rPr lang="en-US"/>
              <a:t>Click to edit Master title style</a:t>
            </a:r>
          </a:p>
        </p:txBody>
      </p:sp>
      <p:sp>
        <p:nvSpPr>
          <p:cNvPr id="3" name="Subtitle 2">
            <a:extLst>
              <a:ext uri="{FF2B5EF4-FFF2-40B4-BE49-F238E27FC236}">
                <a16:creationId xmlns:a16="http://schemas.microsoft.com/office/drawing/2014/main" id="{771C0395-224B-D202-D693-CCBAC51ACBA0}"/>
              </a:ext>
            </a:extLst>
          </p:cNvPr>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p>
        </p:txBody>
      </p:sp>
      <p:sp>
        <p:nvSpPr>
          <p:cNvPr id="4" name="Date Placeholder 3">
            <a:extLst>
              <a:ext uri="{FF2B5EF4-FFF2-40B4-BE49-F238E27FC236}">
                <a16:creationId xmlns:a16="http://schemas.microsoft.com/office/drawing/2014/main" id="{AC320511-F6FC-8727-6CA2-6D00BA06C2C0}"/>
              </a:ext>
            </a:extLst>
          </p:cNvPr>
          <p:cNvSpPr>
            <a:spLocks noGrp="1"/>
          </p:cNvSpPr>
          <p:nvPr>
            <p:ph type="dt" sz="half" idx="10"/>
          </p:nvPr>
        </p:nvSpPr>
        <p:spPr/>
        <p:txBody>
          <a:bodyPr/>
          <a:lstStyle/>
          <a:p>
            <a:fld id="{4D479E4B-0543-4587-8082-F690C32EC97D}" type="datetimeFigureOut">
              <a:rPr lang="en-US" smtClean="0"/>
              <a:t>10/24/2023</a:t>
            </a:fld>
            <a:endParaRPr lang="en-US"/>
          </a:p>
        </p:txBody>
      </p:sp>
      <p:sp>
        <p:nvSpPr>
          <p:cNvPr id="5" name="Footer Placeholder 4">
            <a:extLst>
              <a:ext uri="{FF2B5EF4-FFF2-40B4-BE49-F238E27FC236}">
                <a16:creationId xmlns:a16="http://schemas.microsoft.com/office/drawing/2014/main" id="{0B7DA0DE-7E84-B2EB-357F-B17D0FA1B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E098F-0918-6D1B-813E-ECB880E9186B}"/>
              </a:ext>
            </a:extLst>
          </p:cNvPr>
          <p:cNvSpPr>
            <a:spLocks noGrp="1"/>
          </p:cNvSpPr>
          <p:nvPr>
            <p:ph type="sldNum" sz="quarter" idx="12"/>
          </p:nvPr>
        </p:nvSpPr>
        <p:spPr/>
        <p:txBody>
          <a:bodyPr/>
          <a:lstStyle/>
          <a:p>
            <a:fld id="{1BE7A776-39B9-425C-BB2A-7DDCA8527E44}" type="slidenum">
              <a:rPr lang="en-US" smtClean="0"/>
              <a:t>‹#›</a:t>
            </a:fld>
            <a:endParaRPr lang="en-US"/>
          </a:p>
        </p:txBody>
      </p:sp>
    </p:spTree>
    <p:extLst>
      <p:ext uri="{BB962C8B-B14F-4D97-AF65-F5344CB8AC3E}">
        <p14:creationId xmlns:p14="http://schemas.microsoft.com/office/powerpoint/2010/main" val="219052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4A94-479A-0286-DEC4-936375A99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6F9A0-6340-4B63-4839-51CA56CB1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1097D-F9EB-C6BE-CCC0-8DA146CC9B2E}"/>
              </a:ext>
            </a:extLst>
          </p:cNvPr>
          <p:cNvSpPr>
            <a:spLocks noGrp="1"/>
          </p:cNvSpPr>
          <p:nvPr>
            <p:ph type="dt" sz="half" idx="10"/>
          </p:nvPr>
        </p:nvSpPr>
        <p:spPr/>
        <p:txBody>
          <a:bodyPr/>
          <a:lstStyle/>
          <a:p>
            <a:fld id="{4D479E4B-0543-4587-8082-F690C32EC97D}" type="datetimeFigureOut">
              <a:rPr lang="en-US" smtClean="0"/>
              <a:t>10/24/2023</a:t>
            </a:fld>
            <a:endParaRPr lang="en-US"/>
          </a:p>
        </p:txBody>
      </p:sp>
      <p:sp>
        <p:nvSpPr>
          <p:cNvPr id="5" name="Footer Placeholder 4">
            <a:extLst>
              <a:ext uri="{FF2B5EF4-FFF2-40B4-BE49-F238E27FC236}">
                <a16:creationId xmlns:a16="http://schemas.microsoft.com/office/drawing/2014/main" id="{64641AD1-C485-9045-C868-787FAC9DD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4F663-6911-A015-EAF5-F6E981E10ABC}"/>
              </a:ext>
            </a:extLst>
          </p:cNvPr>
          <p:cNvSpPr>
            <a:spLocks noGrp="1"/>
          </p:cNvSpPr>
          <p:nvPr>
            <p:ph type="sldNum" sz="quarter" idx="12"/>
          </p:nvPr>
        </p:nvSpPr>
        <p:spPr/>
        <p:txBody>
          <a:bodyPr/>
          <a:lstStyle/>
          <a:p>
            <a:fld id="{1BE7A776-39B9-425C-BB2A-7DDCA8527E44}" type="slidenum">
              <a:rPr lang="en-US" smtClean="0"/>
              <a:t>‹#›</a:t>
            </a:fld>
            <a:endParaRPr lang="en-US"/>
          </a:p>
        </p:txBody>
      </p:sp>
    </p:spTree>
    <p:extLst>
      <p:ext uri="{BB962C8B-B14F-4D97-AF65-F5344CB8AC3E}">
        <p14:creationId xmlns:p14="http://schemas.microsoft.com/office/powerpoint/2010/main" val="319371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4C6C-B88D-351E-B593-3EF7896C57E8}"/>
              </a:ext>
            </a:extLst>
          </p:cNvPr>
          <p:cNvSpPr>
            <a:spLocks noGrp="1"/>
          </p:cNvSpPr>
          <p:nvPr>
            <p:ph type="title"/>
          </p:nvPr>
        </p:nvSpPr>
        <p:spPr>
          <a:xfrm>
            <a:off x="942763" y="1937704"/>
            <a:ext cx="11917680" cy="3233102"/>
          </a:xfrm>
        </p:spPr>
        <p:txBody>
          <a:bodyPr anchor="b"/>
          <a:lstStyle>
            <a:lvl1pPr>
              <a:defRPr sz="6800"/>
            </a:lvl1pPr>
          </a:lstStyle>
          <a:p>
            <a:r>
              <a:rPr lang="en-US"/>
              <a:t>Click to edit Master title style</a:t>
            </a:r>
          </a:p>
        </p:txBody>
      </p:sp>
      <p:sp>
        <p:nvSpPr>
          <p:cNvPr id="3" name="Text Placeholder 2">
            <a:extLst>
              <a:ext uri="{FF2B5EF4-FFF2-40B4-BE49-F238E27FC236}">
                <a16:creationId xmlns:a16="http://schemas.microsoft.com/office/drawing/2014/main" id="{06336045-69D3-58AE-F205-5F99BBF88F65}"/>
              </a:ext>
            </a:extLst>
          </p:cNvPr>
          <p:cNvSpPr>
            <a:spLocks noGrp="1"/>
          </p:cNvSpPr>
          <p:nvPr>
            <p:ph type="body" idx="1"/>
          </p:nvPr>
        </p:nvSpPr>
        <p:spPr>
          <a:xfrm>
            <a:off x="942763" y="5201392"/>
            <a:ext cx="11917680" cy="1700212"/>
          </a:xfrm>
        </p:spPr>
        <p:txBody>
          <a:bodyPr/>
          <a:lstStyle>
            <a:lvl1pPr marL="0" indent="0">
              <a:buNone/>
              <a:defRPr sz="2720">
                <a:solidFill>
                  <a:schemeClr val="tx1">
                    <a:tint val="75000"/>
                  </a:schemeClr>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5E2732-C9B7-FF64-B2E1-976676FE7408}"/>
              </a:ext>
            </a:extLst>
          </p:cNvPr>
          <p:cNvSpPr>
            <a:spLocks noGrp="1"/>
          </p:cNvSpPr>
          <p:nvPr>
            <p:ph type="dt" sz="half" idx="10"/>
          </p:nvPr>
        </p:nvSpPr>
        <p:spPr/>
        <p:txBody>
          <a:bodyPr/>
          <a:lstStyle/>
          <a:p>
            <a:fld id="{4D479E4B-0543-4587-8082-F690C32EC97D}" type="datetimeFigureOut">
              <a:rPr lang="en-US" smtClean="0"/>
              <a:t>10/24/2023</a:t>
            </a:fld>
            <a:endParaRPr lang="en-US"/>
          </a:p>
        </p:txBody>
      </p:sp>
      <p:sp>
        <p:nvSpPr>
          <p:cNvPr id="5" name="Footer Placeholder 4">
            <a:extLst>
              <a:ext uri="{FF2B5EF4-FFF2-40B4-BE49-F238E27FC236}">
                <a16:creationId xmlns:a16="http://schemas.microsoft.com/office/drawing/2014/main" id="{D92BDCDD-00F6-CEA0-EA90-B34017F6B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189B8-E91C-CDE7-2C54-3C6385828F32}"/>
              </a:ext>
            </a:extLst>
          </p:cNvPr>
          <p:cNvSpPr>
            <a:spLocks noGrp="1"/>
          </p:cNvSpPr>
          <p:nvPr>
            <p:ph type="sldNum" sz="quarter" idx="12"/>
          </p:nvPr>
        </p:nvSpPr>
        <p:spPr/>
        <p:txBody>
          <a:bodyPr/>
          <a:lstStyle/>
          <a:p>
            <a:fld id="{1BE7A776-39B9-425C-BB2A-7DDCA8527E44}" type="slidenum">
              <a:rPr lang="en-US" smtClean="0"/>
              <a:t>‹#›</a:t>
            </a:fld>
            <a:endParaRPr lang="en-US"/>
          </a:p>
        </p:txBody>
      </p:sp>
    </p:spTree>
    <p:extLst>
      <p:ext uri="{BB962C8B-B14F-4D97-AF65-F5344CB8AC3E}">
        <p14:creationId xmlns:p14="http://schemas.microsoft.com/office/powerpoint/2010/main" val="315838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Nuveen 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A370ED-9E32-5B47-9C0E-56E28D51AF90}"/>
              </a:ext>
            </a:extLst>
          </p:cNvPr>
          <p:cNvSpPr/>
          <p:nvPr userDrawn="1"/>
        </p:nvSpPr>
        <p:spPr>
          <a:xfrm>
            <a:off x="0" y="0"/>
            <a:ext cx="13817600" cy="70866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859" y="-76200"/>
            <a:ext cx="4142154" cy="2019300"/>
          </a:xfrm>
          <a:prstGeom prst="rect">
            <a:avLst/>
          </a:prstGeom>
        </p:spPr>
      </p:pic>
      <p:sp>
        <p:nvSpPr>
          <p:cNvPr id="2" name="Title 1"/>
          <p:cNvSpPr>
            <a:spLocks noGrp="1"/>
          </p:cNvSpPr>
          <p:nvPr>
            <p:ph type="ctrTitle"/>
          </p:nvPr>
        </p:nvSpPr>
        <p:spPr>
          <a:xfrm>
            <a:off x="628072" y="2133600"/>
            <a:ext cx="12452927" cy="2743200"/>
          </a:xfrm>
        </p:spPr>
        <p:txBody>
          <a:bodyPr lIns="0" tIns="0" rIns="0" bIns="0" anchor="t">
            <a:noAutofit/>
          </a:bodyPr>
          <a:lstStyle>
            <a:lvl1pPr algn="l">
              <a:defRPr sz="5000" b="1">
                <a:solidFill>
                  <a:schemeClr val="bg1"/>
                </a:solidFill>
                <a:latin typeface="+mn-lt"/>
              </a:defRPr>
            </a:lvl1pPr>
          </a:lstStyle>
          <a:p>
            <a:endParaRPr lang="en-US" dirty="0"/>
          </a:p>
        </p:txBody>
      </p:sp>
      <p:sp>
        <p:nvSpPr>
          <p:cNvPr id="12" name="Text Placeholder 14"/>
          <p:cNvSpPr>
            <a:spLocks noGrp="1"/>
          </p:cNvSpPr>
          <p:nvPr>
            <p:ph type="body" sz="quarter" idx="15" hasCustomPrompt="1"/>
          </p:nvPr>
        </p:nvSpPr>
        <p:spPr>
          <a:xfrm>
            <a:off x="628073" y="7214785"/>
            <a:ext cx="12561455" cy="304800"/>
          </a:xfrm>
        </p:spPr>
        <p:txBody>
          <a:bodyPr/>
          <a:lstStyle>
            <a:lvl1pPr marL="0" marR="0" indent="0" algn="l" defTabSz="502920" rtl="0" eaLnBrk="1" fontAlgn="auto" latinLnBrk="0" hangingPunct="1">
              <a:lnSpc>
                <a:spcPct val="100000"/>
              </a:lnSpc>
              <a:spcBef>
                <a:spcPts val="0"/>
              </a:spcBef>
              <a:spcAft>
                <a:spcPts val="0"/>
              </a:spcAft>
              <a:buClrTx/>
              <a:buSzTx/>
              <a:buFont typeface="Arial"/>
              <a:buNone/>
              <a:tabLst/>
              <a:defRPr sz="1000" b="1" cap="all" baseline="0">
                <a:solidFill>
                  <a:srgbClr val="7F7F7F"/>
                </a:solidFill>
                <a:latin typeface="Arial Narrow" panose="020B0606020202030204" pitchFamily="34" charset="0"/>
              </a:defRPr>
            </a:lvl1pPr>
          </a:lstStyle>
          <a:p>
            <a:pPr>
              <a:spcAft>
                <a:spcPts val="0"/>
              </a:spcAft>
            </a:pPr>
            <a:r>
              <a:rPr lang="en-US" b="1" dirty="0"/>
              <a:t>OPINION PIECE. PLEASE SEE IMPORTANT DISCLOSURES IN THE ENDNOTES. </a:t>
            </a:r>
          </a:p>
        </p:txBody>
      </p:sp>
      <p:sp>
        <p:nvSpPr>
          <p:cNvPr id="19" name="Text Placeholder 16"/>
          <p:cNvSpPr>
            <a:spLocks noGrp="1"/>
          </p:cNvSpPr>
          <p:nvPr>
            <p:ph type="body" sz="quarter" idx="11" hasCustomPrompt="1"/>
          </p:nvPr>
        </p:nvSpPr>
        <p:spPr>
          <a:xfrm>
            <a:off x="628072" y="5791200"/>
            <a:ext cx="5061527" cy="732874"/>
          </a:xfrm>
        </p:spPr>
        <p:txBody>
          <a:bodyPr lIns="0" tIns="0" rIns="0" bIns="0" anchor="t">
            <a:noAutofit/>
          </a:bodyPr>
          <a:lstStyle>
            <a:lvl1pPr marL="0" indent="0">
              <a:lnSpc>
                <a:spcPct val="100000"/>
              </a:lnSpc>
              <a:spcAft>
                <a:spcPts val="600"/>
              </a:spcAft>
              <a:buNone/>
              <a:defRPr sz="2400" b="1">
                <a:solidFill>
                  <a:schemeClr val="accent1"/>
                </a:solidFill>
              </a:defRPr>
            </a:lvl1pPr>
            <a:lvl2pPr>
              <a:defRPr sz="880"/>
            </a:lvl2pPr>
            <a:lvl3pPr>
              <a:defRPr sz="880"/>
            </a:lvl3pPr>
            <a:lvl4pPr>
              <a:defRPr sz="880"/>
            </a:lvl4pPr>
            <a:lvl5pPr>
              <a:defRPr sz="880"/>
            </a:lvl5pPr>
          </a:lstStyle>
          <a:p>
            <a:pPr lvl="0"/>
            <a:r>
              <a:rPr lang="en-US" dirty="0"/>
              <a:t>Click to edit date</a:t>
            </a:r>
          </a:p>
        </p:txBody>
      </p:sp>
    </p:spTree>
    <p:extLst>
      <p:ext uri="{BB962C8B-B14F-4D97-AF65-F5344CB8AC3E}">
        <p14:creationId xmlns:p14="http://schemas.microsoft.com/office/powerpoint/2010/main" val="154898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074" y="630936"/>
            <a:ext cx="9938326" cy="1049338"/>
          </a:xfrm>
        </p:spPr>
        <p:txBody>
          <a:bodyPr lIns="0" tIns="0" rIns="0" bIns="0" anchor="t">
            <a:noAutofit/>
          </a:bodyPr>
          <a:lstStyle>
            <a:lvl1pPr marL="12700" indent="0" algn="l" defTabSz="502920" rtl="0" eaLnBrk="1" latinLnBrk="0" hangingPunct="1">
              <a:buFont typeface="+mj-lt"/>
              <a:buNone/>
              <a:defRPr lang="en-US" sz="4000" b="1" kern="1200" spc="-10" baseline="0" dirty="0">
                <a:solidFill>
                  <a:schemeClr val="bg2"/>
                </a:solidFill>
                <a:latin typeface="Georgia"/>
                <a:ea typeface="+mj-ea"/>
                <a:cs typeface="Georgia"/>
              </a:defRPr>
            </a:lvl1pPr>
          </a:lstStyle>
          <a:p>
            <a:r>
              <a:rPr lang="en-US" dirty="0"/>
              <a:t>Divider Page</a:t>
            </a:r>
          </a:p>
        </p:txBody>
      </p:sp>
    </p:spTree>
    <p:extLst>
      <p:ext uri="{BB962C8B-B14F-4D97-AF65-F5344CB8AC3E}">
        <p14:creationId xmlns:p14="http://schemas.microsoft.com/office/powerpoint/2010/main" val="290990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074" y="630936"/>
            <a:ext cx="9938326" cy="1049338"/>
          </a:xfrm>
        </p:spPr>
        <p:txBody>
          <a:bodyPr lIns="0" tIns="0" rIns="0" bIns="0" anchor="t">
            <a:noAutofit/>
          </a:bodyPr>
          <a:lstStyle>
            <a:lvl1pPr marL="12700" indent="0" algn="l" defTabSz="502920" rtl="0" eaLnBrk="1" latinLnBrk="0" hangingPunct="1">
              <a:buFont typeface="+mj-lt"/>
              <a:buNone/>
              <a:defRPr lang="en-US" sz="4000" b="1" kern="1200" spc="-10" baseline="0" dirty="0">
                <a:solidFill>
                  <a:schemeClr val="bg2"/>
                </a:solidFill>
                <a:latin typeface="Georgia"/>
                <a:ea typeface="+mj-ea"/>
                <a:cs typeface="Georgia"/>
              </a:defRPr>
            </a:lvl1pPr>
          </a:lstStyle>
          <a:p>
            <a:r>
              <a:rPr lang="en-US" dirty="0"/>
              <a:t>Divider Page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6" name="Rectangle 13">
            <a:extLst>
              <a:ext uri="{FF2B5EF4-FFF2-40B4-BE49-F238E27FC236}">
                <a16:creationId xmlns:a16="http://schemas.microsoft.com/office/drawing/2014/main" id="{6C79A299-BD27-11A5-3E0F-783A93AEE9A5}"/>
              </a:ext>
            </a:extLst>
          </p:cNvPr>
          <p:cNvSpPr/>
          <p:nvPr userDrawn="1"/>
        </p:nvSpPr>
        <p:spPr>
          <a:xfrm>
            <a:off x="8294732" y="-5863"/>
            <a:ext cx="5548268" cy="6824704"/>
          </a:xfrm>
          <a:custGeom>
            <a:avLst/>
            <a:gdLst>
              <a:gd name="connsiteX0" fmla="*/ 0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0 w 13817600"/>
              <a:gd name="connsiteY4" fmla="*/ 0 h 7772400"/>
              <a:gd name="connsiteX0" fmla="*/ 4490977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4490977 w 13817600"/>
              <a:gd name="connsiteY4" fmla="*/ 0 h 7772400"/>
              <a:gd name="connsiteX0" fmla="*/ 5671595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5671595 w 13817600"/>
              <a:gd name="connsiteY4" fmla="*/ 0 h 7772400"/>
              <a:gd name="connsiteX0" fmla="*/ 6281195 w 13817600"/>
              <a:gd name="connsiteY0" fmla="*/ 0 h 7788442"/>
              <a:gd name="connsiteX1" fmla="*/ 13817600 w 13817600"/>
              <a:gd name="connsiteY1" fmla="*/ 16042 h 7788442"/>
              <a:gd name="connsiteX2" fmla="*/ 13817600 w 13817600"/>
              <a:gd name="connsiteY2" fmla="*/ 7788442 h 7788442"/>
              <a:gd name="connsiteX3" fmla="*/ 0 w 13817600"/>
              <a:gd name="connsiteY3" fmla="*/ 7788442 h 7788442"/>
              <a:gd name="connsiteX4" fmla="*/ 6281195 w 13817600"/>
              <a:gd name="connsiteY4" fmla="*/ 0 h 7788442"/>
              <a:gd name="connsiteX0" fmla="*/ 6281195 w 13817600"/>
              <a:gd name="connsiteY0" fmla="*/ 0 h 7788442"/>
              <a:gd name="connsiteX1" fmla="*/ 13817600 w 13817600"/>
              <a:gd name="connsiteY1" fmla="*/ 7788442 h 7788442"/>
              <a:gd name="connsiteX2" fmla="*/ 0 w 13817600"/>
              <a:gd name="connsiteY2" fmla="*/ 7788442 h 7788442"/>
              <a:gd name="connsiteX3" fmla="*/ 6281195 w 13817600"/>
              <a:gd name="connsiteY3" fmla="*/ 0 h 7788442"/>
              <a:gd name="connsiteX0" fmla="*/ 6281195 w 6285060"/>
              <a:gd name="connsiteY0" fmla="*/ 0 h 7788442"/>
              <a:gd name="connsiteX1" fmla="*/ 6285060 w 6285060"/>
              <a:gd name="connsiteY1" fmla="*/ 7770114 h 7788442"/>
              <a:gd name="connsiteX2" fmla="*/ 0 w 6285060"/>
              <a:gd name="connsiteY2" fmla="*/ 7788442 h 7788442"/>
              <a:gd name="connsiteX3" fmla="*/ 6281195 w 6285060"/>
              <a:gd name="connsiteY3" fmla="*/ 0 h 7788442"/>
              <a:gd name="connsiteX0" fmla="*/ 6281195 w 6311847"/>
              <a:gd name="connsiteY0" fmla="*/ 0 h 7803597"/>
              <a:gd name="connsiteX1" fmla="*/ 6311847 w 6311847"/>
              <a:gd name="connsiteY1" fmla="*/ 7803597 h 7803597"/>
              <a:gd name="connsiteX2" fmla="*/ 0 w 6311847"/>
              <a:gd name="connsiteY2" fmla="*/ 7788442 h 7803597"/>
              <a:gd name="connsiteX3" fmla="*/ 6281195 w 6311847"/>
              <a:gd name="connsiteY3" fmla="*/ 0 h 7803597"/>
              <a:gd name="connsiteX0" fmla="*/ 6281195 w 6338633"/>
              <a:gd name="connsiteY0" fmla="*/ 0 h 7810294"/>
              <a:gd name="connsiteX1" fmla="*/ 6338633 w 6338633"/>
              <a:gd name="connsiteY1" fmla="*/ 7810294 h 7810294"/>
              <a:gd name="connsiteX2" fmla="*/ 0 w 6338633"/>
              <a:gd name="connsiteY2" fmla="*/ 7788442 h 7810294"/>
              <a:gd name="connsiteX3" fmla="*/ 6281195 w 6338633"/>
              <a:gd name="connsiteY3" fmla="*/ 0 h 7810294"/>
              <a:gd name="connsiteX0" fmla="*/ 6321374 w 6338633"/>
              <a:gd name="connsiteY0" fmla="*/ 0 h 7816991"/>
              <a:gd name="connsiteX1" fmla="*/ 6338633 w 6338633"/>
              <a:gd name="connsiteY1" fmla="*/ 7816991 h 7816991"/>
              <a:gd name="connsiteX2" fmla="*/ 0 w 6338633"/>
              <a:gd name="connsiteY2" fmla="*/ 7795139 h 7816991"/>
              <a:gd name="connsiteX3" fmla="*/ 6321374 w 6338633"/>
              <a:gd name="connsiteY3" fmla="*/ 0 h 7816991"/>
              <a:gd name="connsiteX0" fmla="*/ 6321374 w 6325240"/>
              <a:gd name="connsiteY0" fmla="*/ 0 h 7810294"/>
              <a:gd name="connsiteX1" fmla="*/ 6325240 w 6325240"/>
              <a:gd name="connsiteY1" fmla="*/ 7810294 h 7810294"/>
              <a:gd name="connsiteX2" fmla="*/ 0 w 6325240"/>
              <a:gd name="connsiteY2" fmla="*/ 7795139 h 7810294"/>
              <a:gd name="connsiteX3" fmla="*/ 6321374 w 6325240"/>
              <a:gd name="connsiteY3" fmla="*/ 0 h 7810294"/>
              <a:gd name="connsiteX0" fmla="*/ 6321374 w 6338633"/>
              <a:gd name="connsiteY0" fmla="*/ 0 h 7796901"/>
              <a:gd name="connsiteX1" fmla="*/ 6338633 w 6338633"/>
              <a:gd name="connsiteY1" fmla="*/ 7796901 h 7796901"/>
              <a:gd name="connsiteX2" fmla="*/ 0 w 6338633"/>
              <a:gd name="connsiteY2" fmla="*/ 7795139 h 7796901"/>
              <a:gd name="connsiteX3" fmla="*/ 6321374 w 6338633"/>
              <a:gd name="connsiteY3" fmla="*/ 0 h 7796901"/>
            </a:gdLst>
            <a:ahLst/>
            <a:cxnLst>
              <a:cxn ang="0">
                <a:pos x="connsiteX0" y="connsiteY0"/>
              </a:cxn>
              <a:cxn ang="0">
                <a:pos x="connsiteX1" y="connsiteY1"/>
              </a:cxn>
              <a:cxn ang="0">
                <a:pos x="connsiteX2" y="connsiteY2"/>
              </a:cxn>
              <a:cxn ang="0">
                <a:pos x="connsiteX3" y="connsiteY3"/>
              </a:cxn>
            </a:cxnLst>
            <a:rect l="l" t="t" r="r" b="b"/>
            <a:pathLst>
              <a:path w="6338633" h="7796901">
                <a:moveTo>
                  <a:pt x="6321374" y="0"/>
                </a:moveTo>
                <a:cubicBezTo>
                  <a:pt x="6322662" y="2590038"/>
                  <a:pt x="6337345" y="5206863"/>
                  <a:pt x="6338633" y="7796901"/>
                </a:cubicBezTo>
                <a:lnTo>
                  <a:pt x="0" y="7795139"/>
                </a:lnTo>
                <a:lnTo>
                  <a:pt x="6321374" y="0"/>
                </a:lnTo>
                <a:close/>
              </a:path>
            </a:pathLst>
          </a:custGeom>
          <a:solidFill>
            <a:schemeClr val="accent6"/>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a:p>
        </p:txBody>
      </p:sp>
      <p:sp>
        <p:nvSpPr>
          <p:cNvPr id="4" name="Rectangle 14">
            <a:extLst>
              <a:ext uri="{FF2B5EF4-FFF2-40B4-BE49-F238E27FC236}">
                <a16:creationId xmlns:a16="http://schemas.microsoft.com/office/drawing/2014/main" id="{848A89FA-407C-4E20-65D7-98276FD401B4}"/>
              </a:ext>
            </a:extLst>
          </p:cNvPr>
          <p:cNvSpPr/>
          <p:nvPr userDrawn="1"/>
        </p:nvSpPr>
        <p:spPr>
          <a:xfrm>
            <a:off x="9423400" y="0"/>
            <a:ext cx="4394200" cy="2240967"/>
          </a:xfrm>
          <a:custGeom>
            <a:avLst/>
            <a:gdLst>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5000077 h 5000077"/>
              <a:gd name="connsiteX4" fmla="*/ 0 w 9804400"/>
              <a:gd name="connsiteY4" fmla="*/ 0 h 5000077"/>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0 h 5000077"/>
            </a:gdLst>
            <a:ahLst/>
            <a:cxnLst>
              <a:cxn ang="0">
                <a:pos x="connsiteX0" y="connsiteY0"/>
              </a:cxn>
              <a:cxn ang="0">
                <a:pos x="connsiteX1" y="connsiteY1"/>
              </a:cxn>
              <a:cxn ang="0">
                <a:pos x="connsiteX2" y="connsiteY2"/>
              </a:cxn>
              <a:cxn ang="0">
                <a:pos x="connsiteX3" y="connsiteY3"/>
              </a:cxn>
            </a:cxnLst>
            <a:rect l="l" t="t" r="r" b="b"/>
            <a:pathLst>
              <a:path w="9804400" h="5000077">
                <a:moveTo>
                  <a:pt x="0" y="0"/>
                </a:moveTo>
                <a:lnTo>
                  <a:pt x="9804400" y="0"/>
                </a:lnTo>
                <a:lnTo>
                  <a:pt x="9804400" y="5000077"/>
                </a:lnTo>
                <a:lnTo>
                  <a:pt x="0" y="0"/>
                </a:lnTo>
                <a:close/>
              </a:path>
            </a:pathLst>
          </a:custGeom>
          <a:solidFill>
            <a:schemeClr val="tx2">
              <a:alpha val="19762"/>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ot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2D747A-2947-93DA-E7A9-49EBA7D09E29}"/>
              </a:ext>
            </a:extLst>
          </p:cNvPr>
          <p:cNvGrpSpPr/>
          <p:nvPr userDrawn="1"/>
        </p:nvGrpSpPr>
        <p:grpSpPr>
          <a:xfrm flipH="1">
            <a:off x="-11068" y="-5863"/>
            <a:ext cx="5548268" cy="6824704"/>
            <a:chOff x="8294732" y="-5863"/>
            <a:chExt cx="5548268" cy="6824704"/>
          </a:xfrm>
        </p:grpSpPr>
        <p:sp>
          <p:nvSpPr>
            <p:cNvPr id="6" name="Rectangle 13">
              <a:extLst>
                <a:ext uri="{FF2B5EF4-FFF2-40B4-BE49-F238E27FC236}">
                  <a16:creationId xmlns:a16="http://schemas.microsoft.com/office/drawing/2014/main" id="{6C79A299-BD27-11A5-3E0F-783A93AEE9A5}"/>
                </a:ext>
              </a:extLst>
            </p:cNvPr>
            <p:cNvSpPr/>
            <p:nvPr userDrawn="1"/>
          </p:nvSpPr>
          <p:spPr>
            <a:xfrm>
              <a:off x="8294732" y="-5863"/>
              <a:ext cx="5548268" cy="6824704"/>
            </a:xfrm>
            <a:custGeom>
              <a:avLst/>
              <a:gdLst>
                <a:gd name="connsiteX0" fmla="*/ 0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0 w 13817600"/>
                <a:gd name="connsiteY4" fmla="*/ 0 h 7772400"/>
                <a:gd name="connsiteX0" fmla="*/ 4490977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4490977 w 13817600"/>
                <a:gd name="connsiteY4" fmla="*/ 0 h 7772400"/>
                <a:gd name="connsiteX0" fmla="*/ 5671595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5671595 w 13817600"/>
                <a:gd name="connsiteY4" fmla="*/ 0 h 7772400"/>
                <a:gd name="connsiteX0" fmla="*/ 6281195 w 13817600"/>
                <a:gd name="connsiteY0" fmla="*/ 0 h 7788442"/>
                <a:gd name="connsiteX1" fmla="*/ 13817600 w 13817600"/>
                <a:gd name="connsiteY1" fmla="*/ 16042 h 7788442"/>
                <a:gd name="connsiteX2" fmla="*/ 13817600 w 13817600"/>
                <a:gd name="connsiteY2" fmla="*/ 7788442 h 7788442"/>
                <a:gd name="connsiteX3" fmla="*/ 0 w 13817600"/>
                <a:gd name="connsiteY3" fmla="*/ 7788442 h 7788442"/>
                <a:gd name="connsiteX4" fmla="*/ 6281195 w 13817600"/>
                <a:gd name="connsiteY4" fmla="*/ 0 h 7788442"/>
                <a:gd name="connsiteX0" fmla="*/ 6281195 w 13817600"/>
                <a:gd name="connsiteY0" fmla="*/ 0 h 7788442"/>
                <a:gd name="connsiteX1" fmla="*/ 13817600 w 13817600"/>
                <a:gd name="connsiteY1" fmla="*/ 7788442 h 7788442"/>
                <a:gd name="connsiteX2" fmla="*/ 0 w 13817600"/>
                <a:gd name="connsiteY2" fmla="*/ 7788442 h 7788442"/>
                <a:gd name="connsiteX3" fmla="*/ 6281195 w 13817600"/>
                <a:gd name="connsiteY3" fmla="*/ 0 h 7788442"/>
                <a:gd name="connsiteX0" fmla="*/ 6281195 w 6285060"/>
                <a:gd name="connsiteY0" fmla="*/ 0 h 7788442"/>
                <a:gd name="connsiteX1" fmla="*/ 6285060 w 6285060"/>
                <a:gd name="connsiteY1" fmla="*/ 7770114 h 7788442"/>
                <a:gd name="connsiteX2" fmla="*/ 0 w 6285060"/>
                <a:gd name="connsiteY2" fmla="*/ 7788442 h 7788442"/>
                <a:gd name="connsiteX3" fmla="*/ 6281195 w 6285060"/>
                <a:gd name="connsiteY3" fmla="*/ 0 h 7788442"/>
                <a:gd name="connsiteX0" fmla="*/ 6281195 w 6311847"/>
                <a:gd name="connsiteY0" fmla="*/ 0 h 7803597"/>
                <a:gd name="connsiteX1" fmla="*/ 6311847 w 6311847"/>
                <a:gd name="connsiteY1" fmla="*/ 7803597 h 7803597"/>
                <a:gd name="connsiteX2" fmla="*/ 0 w 6311847"/>
                <a:gd name="connsiteY2" fmla="*/ 7788442 h 7803597"/>
                <a:gd name="connsiteX3" fmla="*/ 6281195 w 6311847"/>
                <a:gd name="connsiteY3" fmla="*/ 0 h 7803597"/>
                <a:gd name="connsiteX0" fmla="*/ 6281195 w 6338633"/>
                <a:gd name="connsiteY0" fmla="*/ 0 h 7810294"/>
                <a:gd name="connsiteX1" fmla="*/ 6338633 w 6338633"/>
                <a:gd name="connsiteY1" fmla="*/ 7810294 h 7810294"/>
                <a:gd name="connsiteX2" fmla="*/ 0 w 6338633"/>
                <a:gd name="connsiteY2" fmla="*/ 7788442 h 7810294"/>
                <a:gd name="connsiteX3" fmla="*/ 6281195 w 6338633"/>
                <a:gd name="connsiteY3" fmla="*/ 0 h 7810294"/>
                <a:gd name="connsiteX0" fmla="*/ 6321374 w 6338633"/>
                <a:gd name="connsiteY0" fmla="*/ 0 h 7816991"/>
                <a:gd name="connsiteX1" fmla="*/ 6338633 w 6338633"/>
                <a:gd name="connsiteY1" fmla="*/ 7816991 h 7816991"/>
                <a:gd name="connsiteX2" fmla="*/ 0 w 6338633"/>
                <a:gd name="connsiteY2" fmla="*/ 7795139 h 7816991"/>
                <a:gd name="connsiteX3" fmla="*/ 6321374 w 6338633"/>
                <a:gd name="connsiteY3" fmla="*/ 0 h 7816991"/>
                <a:gd name="connsiteX0" fmla="*/ 6321374 w 6325240"/>
                <a:gd name="connsiteY0" fmla="*/ 0 h 7810294"/>
                <a:gd name="connsiteX1" fmla="*/ 6325240 w 6325240"/>
                <a:gd name="connsiteY1" fmla="*/ 7810294 h 7810294"/>
                <a:gd name="connsiteX2" fmla="*/ 0 w 6325240"/>
                <a:gd name="connsiteY2" fmla="*/ 7795139 h 7810294"/>
                <a:gd name="connsiteX3" fmla="*/ 6321374 w 6325240"/>
                <a:gd name="connsiteY3" fmla="*/ 0 h 7810294"/>
                <a:gd name="connsiteX0" fmla="*/ 6321374 w 6338633"/>
                <a:gd name="connsiteY0" fmla="*/ 0 h 7796901"/>
                <a:gd name="connsiteX1" fmla="*/ 6338633 w 6338633"/>
                <a:gd name="connsiteY1" fmla="*/ 7796901 h 7796901"/>
                <a:gd name="connsiteX2" fmla="*/ 0 w 6338633"/>
                <a:gd name="connsiteY2" fmla="*/ 7795139 h 7796901"/>
                <a:gd name="connsiteX3" fmla="*/ 6321374 w 6338633"/>
                <a:gd name="connsiteY3" fmla="*/ 0 h 7796901"/>
              </a:gdLst>
              <a:ahLst/>
              <a:cxnLst>
                <a:cxn ang="0">
                  <a:pos x="connsiteX0" y="connsiteY0"/>
                </a:cxn>
                <a:cxn ang="0">
                  <a:pos x="connsiteX1" y="connsiteY1"/>
                </a:cxn>
                <a:cxn ang="0">
                  <a:pos x="connsiteX2" y="connsiteY2"/>
                </a:cxn>
                <a:cxn ang="0">
                  <a:pos x="connsiteX3" y="connsiteY3"/>
                </a:cxn>
              </a:cxnLst>
              <a:rect l="l" t="t" r="r" b="b"/>
              <a:pathLst>
                <a:path w="6338633" h="7796901">
                  <a:moveTo>
                    <a:pt x="6321374" y="0"/>
                  </a:moveTo>
                  <a:cubicBezTo>
                    <a:pt x="6322662" y="2590038"/>
                    <a:pt x="6337345" y="5206863"/>
                    <a:pt x="6338633" y="7796901"/>
                  </a:cubicBezTo>
                  <a:lnTo>
                    <a:pt x="0" y="7795139"/>
                  </a:lnTo>
                  <a:lnTo>
                    <a:pt x="6321374" y="0"/>
                  </a:lnTo>
                  <a:close/>
                </a:path>
              </a:pathLst>
            </a:custGeom>
            <a:solidFill>
              <a:schemeClr val="accent6"/>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a:p>
          </p:txBody>
        </p:sp>
        <p:sp>
          <p:nvSpPr>
            <p:cNvPr id="4" name="Rectangle 14">
              <a:extLst>
                <a:ext uri="{FF2B5EF4-FFF2-40B4-BE49-F238E27FC236}">
                  <a16:creationId xmlns:a16="http://schemas.microsoft.com/office/drawing/2014/main" id="{848A89FA-407C-4E20-65D7-98276FD401B4}"/>
                </a:ext>
              </a:extLst>
            </p:cNvPr>
            <p:cNvSpPr/>
            <p:nvPr userDrawn="1"/>
          </p:nvSpPr>
          <p:spPr>
            <a:xfrm>
              <a:off x="9437732" y="0"/>
              <a:ext cx="4394200" cy="2240967"/>
            </a:xfrm>
            <a:custGeom>
              <a:avLst/>
              <a:gdLst>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5000077 h 5000077"/>
                <a:gd name="connsiteX4" fmla="*/ 0 w 9804400"/>
                <a:gd name="connsiteY4" fmla="*/ 0 h 5000077"/>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0 h 5000077"/>
              </a:gdLst>
              <a:ahLst/>
              <a:cxnLst>
                <a:cxn ang="0">
                  <a:pos x="connsiteX0" y="connsiteY0"/>
                </a:cxn>
                <a:cxn ang="0">
                  <a:pos x="connsiteX1" y="connsiteY1"/>
                </a:cxn>
                <a:cxn ang="0">
                  <a:pos x="connsiteX2" y="connsiteY2"/>
                </a:cxn>
                <a:cxn ang="0">
                  <a:pos x="connsiteX3" y="connsiteY3"/>
                </a:cxn>
              </a:cxnLst>
              <a:rect l="l" t="t" r="r" b="b"/>
              <a:pathLst>
                <a:path w="9804400" h="5000077">
                  <a:moveTo>
                    <a:pt x="0" y="0"/>
                  </a:moveTo>
                  <a:lnTo>
                    <a:pt x="9804400" y="0"/>
                  </a:lnTo>
                  <a:lnTo>
                    <a:pt x="9804400" y="5000077"/>
                  </a:lnTo>
                  <a:lnTo>
                    <a:pt x="0" y="0"/>
                  </a:lnTo>
                  <a:close/>
                </a:path>
              </a:pathLst>
            </a:custGeom>
            <a:solidFill>
              <a:schemeClr val="tx2">
                <a:alpha val="19762"/>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31719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reak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8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B">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1"/>
            </p:custDataLst>
            <p:extLst>
              <p:ext uri="{D42A27DB-BD31-4B8C-83A1-F6EECF244321}">
                <p14:modId xmlns:p14="http://schemas.microsoft.com/office/powerpoint/2010/main" val="2947768745"/>
              </p:ext>
            </p:extLst>
          </p:nvPr>
        </p:nvGraphicFramePr>
        <p:xfrm>
          <a:off x="2182" y="1589"/>
          <a:ext cx="2180" cy="1587"/>
        </p:xfrm>
        <a:graphic>
          <a:graphicData uri="http://schemas.openxmlformats.org/presentationml/2006/ole">
            <mc:AlternateContent xmlns:mc="http://schemas.openxmlformats.org/markup-compatibility/2006">
              <mc:Choice xmlns:v="urn:schemas-microsoft-com:vml" Requires="v">
                <p:oleObj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2182" y="1589"/>
                        <a:ext cx="2180" cy="1587"/>
                      </a:xfrm>
                      <a:prstGeom prst="rect">
                        <a:avLst/>
                      </a:prstGeom>
                    </p:spPr>
                  </p:pic>
                </p:oleObj>
              </mc:Fallback>
            </mc:AlternateContent>
          </a:graphicData>
        </a:graphic>
      </p:graphicFrame>
      <p:sp>
        <p:nvSpPr>
          <p:cNvPr id="2" name="Title Placeholder 1"/>
          <p:cNvSpPr>
            <a:spLocks noGrp="1"/>
          </p:cNvSpPr>
          <p:nvPr>
            <p:ph type="title"/>
          </p:nvPr>
        </p:nvSpPr>
        <p:spPr>
          <a:xfrm>
            <a:off x="628073" y="629736"/>
            <a:ext cx="12561455" cy="81934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28073" y="1755650"/>
            <a:ext cx="12561455" cy="481809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sz="900" dirty="0"/>
              <a:t>Sixth level</a:t>
            </a:r>
            <a:endParaRPr lang="en-US" dirty="0"/>
          </a:p>
        </p:txBody>
      </p:sp>
      <p:sp>
        <p:nvSpPr>
          <p:cNvPr id="10" name="object 3">
            <a:extLst>
              <a:ext uri="{FF2B5EF4-FFF2-40B4-BE49-F238E27FC236}">
                <a16:creationId xmlns:a16="http://schemas.microsoft.com/office/drawing/2014/main" id="{170C471D-282B-F1A5-C7DE-9E06878457E0}"/>
              </a:ext>
            </a:extLst>
          </p:cNvPr>
          <p:cNvSpPr/>
          <p:nvPr userDrawn="1"/>
        </p:nvSpPr>
        <p:spPr>
          <a:xfrm>
            <a:off x="0" y="6817299"/>
            <a:ext cx="13817600" cy="1021080"/>
          </a:xfrm>
          <a:custGeom>
            <a:avLst/>
            <a:gdLst/>
            <a:ahLst/>
            <a:cxnLst/>
            <a:rect l="l" t="t" r="r" b="b"/>
            <a:pathLst>
              <a:path w="12189460" h="1021079">
                <a:moveTo>
                  <a:pt x="0" y="1021079"/>
                </a:moveTo>
                <a:lnTo>
                  <a:pt x="12188952" y="1021079"/>
                </a:lnTo>
                <a:lnTo>
                  <a:pt x="12188952" y="0"/>
                </a:lnTo>
                <a:lnTo>
                  <a:pt x="0" y="0"/>
                </a:lnTo>
                <a:lnTo>
                  <a:pt x="0" y="1021079"/>
                </a:lnTo>
                <a:close/>
              </a:path>
            </a:pathLst>
          </a:custGeom>
          <a:solidFill>
            <a:schemeClr val="tx2"/>
          </a:solidFill>
        </p:spPr>
        <p:txBody>
          <a:bodyPr wrap="square" lIns="0" tIns="0" rIns="0" bIns="0" rtlCol="0"/>
          <a:lstStyle/>
          <a:p>
            <a:endParaRPr/>
          </a:p>
        </p:txBody>
      </p:sp>
      <p:sp>
        <p:nvSpPr>
          <p:cNvPr id="11" name="TextBox 10">
            <a:extLst>
              <a:ext uri="{FF2B5EF4-FFF2-40B4-BE49-F238E27FC236}">
                <a16:creationId xmlns:a16="http://schemas.microsoft.com/office/drawing/2014/main" id="{DE33F1BB-783C-9AA9-0CDA-62EAF13AA768}"/>
              </a:ext>
            </a:extLst>
          </p:cNvPr>
          <p:cNvSpPr txBox="1"/>
          <p:nvPr userDrawn="1"/>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600" b="0" smtClean="0">
                <a:solidFill>
                  <a:schemeClr val="bg1"/>
                </a:solidFill>
                <a:latin typeface="Georgia" charset="0"/>
                <a:ea typeface="Georgia" charset="0"/>
                <a:cs typeface="Georgia" charset="0"/>
              </a:rPr>
              <a:pPr algn="r"/>
              <a:t>‹#›</a:t>
            </a:fld>
            <a:endParaRPr lang="en-US" sz="1600" b="0" dirty="0">
              <a:solidFill>
                <a:schemeClr val="bg1"/>
              </a:solidFill>
              <a:latin typeface="Georgia" charset="0"/>
              <a:ea typeface="Georgia" charset="0"/>
              <a:cs typeface="Georgia" charset="0"/>
            </a:endParaRPr>
          </a:p>
        </p:txBody>
      </p:sp>
      <p:sp>
        <p:nvSpPr>
          <p:cNvPr id="12" name="Text Placeholder 14">
            <a:extLst>
              <a:ext uri="{FF2B5EF4-FFF2-40B4-BE49-F238E27FC236}">
                <a16:creationId xmlns:a16="http://schemas.microsoft.com/office/drawing/2014/main" id="{BF8105FA-9915-E1CC-A5D2-236D351FB327}"/>
              </a:ext>
            </a:extLst>
          </p:cNvPr>
          <p:cNvSpPr txBox="1">
            <a:spLocks/>
          </p:cNvSpPr>
          <p:nvPr userDrawn="1"/>
        </p:nvSpPr>
        <p:spPr>
          <a:xfrm>
            <a:off x="2584740" y="7091725"/>
            <a:ext cx="4112439" cy="387766"/>
          </a:xfrm>
          <a:prstGeom prst="rect">
            <a:avLst/>
          </a:prstGeom>
        </p:spPr>
        <p:txBody>
          <a:bodyPr lIns="0" tIns="0" rIns="0" bIns="0" anchor="b" anchorCtr="0"/>
          <a:lstStyle>
            <a:lvl1pPr marL="0" indent="0" algn="l" defTabSz="502920" rtl="0" eaLnBrk="1" latinLnBrk="0" hangingPunct="1">
              <a:lnSpc>
                <a:spcPct val="100000"/>
              </a:lnSpc>
              <a:spcBef>
                <a:spcPts val="0"/>
              </a:spcBef>
              <a:spcAft>
                <a:spcPts val="432"/>
              </a:spcAft>
              <a:buFont typeface="Arial"/>
              <a:buNone/>
              <a:defRPr sz="10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000" b="1" kern="1200" cap="all" baseline="0" dirty="0">
                <a:solidFill>
                  <a:srgbClr val="BABCBC"/>
                </a:solidFill>
                <a:latin typeface="Arial Narrow" panose="020B0606020202030204" pitchFamily="34" charset="0"/>
                <a:ea typeface="+mn-ea"/>
                <a:cs typeface="+mn-cs"/>
              </a:rPr>
              <a:t>OPINION PIECE. PLEASE SEE IMPORTANT DISCLOSURES IN THE ENDNOTES. </a:t>
            </a:r>
          </a:p>
        </p:txBody>
      </p:sp>
      <p:pic>
        <p:nvPicPr>
          <p:cNvPr id="13" name="Picture 12">
            <a:extLst>
              <a:ext uri="{FF2B5EF4-FFF2-40B4-BE49-F238E27FC236}">
                <a16:creationId xmlns:a16="http://schemas.microsoft.com/office/drawing/2014/main" id="{74E939BC-BEF1-1115-2738-CC8365CABD6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54816" y="6797040"/>
            <a:ext cx="2154977" cy="1051560"/>
          </a:xfrm>
          <a:prstGeom prst="rect">
            <a:avLst/>
          </a:prstGeom>
        </p:spPr>
      </p:pic>
      <p:sp>
        <p:nvSpPr>
          <p:cNvPr id="15" name="Text Placeholder 3">
            <a:extLst>
              <a:ext uri="{FF2B5EF4-FFF2-40B4-BE49-F238E27FC236}">
                <a16:creationId xmlns:a16="http://schemas.microsoft.com/office/drawing/2014/main" id="{924D7461-D016-A13D-B970-5D05BB2F1831}"/>
              </a:ext>
            </a:extLst>
          </p:cNvPr>
          <p:cNvSpPr txBox="1">
            <a:spLocks/>
          </p:cNvSpPr>
          <p:nvPr userDrawn="1"/>
        </p:nvSpPr>
        <p:spPr>
          <a:xfrm>
            <a:off x="6855710" y="7227316"/>
            <a:ext cx="5650350" cy="387766"/>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500" b="1" i="0" dirty="0">
                <a:solidFill>
                  <a:schemeClr val="accent6"/>
                </a:solidFill>
              </a:rPr>
              <a:t>Next: Issue no. 11</a:t>
            </a:r>
          </a:p>
        </p:txBody>
      </p:sp>
    </p:spTree>
    <p:extLst>
      <p:ext uri="{BB962C8B-B14F-4D97-AF65-F5344CB8AC3E}">
        <p14:creationId xmlns:p14="http://schemas.microsoft.com/office/powerpoint/2010/main" val="1483667998"/>
      </p:ext>
    </p:extLst>
  </p:cSld>
  <p:clrMap bg1="lt1" tx1="dk1" bg2="lt2" tx2="dk2" accent1="accent1" accent2="accent2" accent3="accent3" accent4="accent4" accent5="accent5" accent6="accent6" hlink="hlink" folHlink="folHlink"/>
  <p:sldLayoutIdLst>
    <p:sldLayoutId id="2147483689" r:id="rId1"/>
    <p:sldLayoutId id="2147483719" r:id="rId2"/>
    <p:sldLayoutId id="2147483662" r:id="rId3"/>
    <p:sldLayoutId id="2147483705" r:id="rId4"/>
    <p:sldLayoutId id="2147483713" r:id="rId5"/>
    <p:sldLayoutId id="2147483720" r:id="rId6"/>
    <p:sldLayoutId id="2147483714" r:id="rId7"/>
    <p:sldLayoutId id="2147483709" r:id="rId8"/>
    <p:sldLayoutId id="2147483707" r:id="rId9"/>
    <p:sldLayoutId id="2147483690" r:id="rId10"/>
    <p:sldLayoutId id="2147483664" r:id="rId11"/>
    <p:sldLayoutId id="2147483668" r:id="rId12"/>
    <p:sldLayoutId id="2147483680" r:id="rId13"/>
    <p:sldLayoutId id="2147483706" r:id="rId14"/>
    <p:sldLayoutId id="2147483685" r:id="rId15"/>
    <p:sldLayoutId id="2147483715" r:id="rId16"/>
    <p:sldLayoutId id="2147483716" r:id="rId17"/>
    <p:sldLayoutId id="2147483717" r:id="rId18"/>
    <p:sldLayoutId id="2147483718" r:id="rId19"/>
  </p:sldLayoutIdLst>
  <p:hf hdr="0" ftr="0"/>
  <p:txStyles>
    <p:titleStyle>
      <a:lvl1pPr algn="l" defTabSz="502920" rtl="0" eaLnBrk="1" latinLnBrk="0" hangingPunct="1">
        <a:spcBef>
          <a:spcPct val="0"/>
        </a:spcBef>
        <a:buNone/>
        <a:defRPr sz="3200" b="1" kern="1200">
          <a:solidFill>
            <a:schemeClr val="tx2"/>
          </a:solidFill>
          <a:latin typeface="+mj-lt"/>
          <a:ea typeface="+mj-ea"/>
          <a:cs typeface="+mj-cs"/>
        </a:defRPr>
      </a:lvl1pPr>
    </p:titleStyle>
    <p:bodyStyle>
      <a:lvl1pPr marL="0" indent="0" algn="l" defTabSz="502920" rtl="0" eaLnBrk="1" latinLnBrk="0" hangingPunct="1">
        <a:lnSpc>
          <a:spcPct val="100000"/>
        </a:lnSpc>
        <a:spcBef>
          <a:spcPts val="0"/>
        </a:spcBef>
        <a:spcAft>
          <a:spcPts val="432"/>
        </a:spcAft>
        <a:buFont typeface="Arial"/>
        <a:buNone/>
        <a:defRPr sz="2400" kern="120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4352" userDrawn="1">
          <p15:clr>
            <a:srgbClr val="F26B43"/>
          </p15:clr>
        </p15:guide>
        <p15:guide id="3" orient="horz" pos="1104" userDrawn="1">
          <p15:clr>
            <a:srgbClr val="F26B43"/>
          </p15:clr>
        </p15:guide>
        <p15:guide id="4" orient="horz" pos="4547" userDrawn="1">
          <p15:clr>
            <a:srgbClr val="F26B43"/>
          </p15:clr>
        </p15:guide>
        <p15:guide id="5" pos="396" userDrawn="1">
          <p15:clr>
            <a:srgbClr val="F26B43"/>
          </p15:clr>
        </p15:guide>
        <p15:guide id="6" pos="8308" userDrawn="1">
          <p15:clr>
            <a:srgbClr val="F26B43"/>
          </p15:clr>
        </p15:guide>
        <p15:guide id="7" orient="horz" pos="394" userDrawn="1">
          <p15:clr>
            <a:srgbClr val="F26B43"/>
          </p15:clr>
        </p15:guide>
        <p15:guide id="8" pos="4454" userDrawn="1">
          <p15:clr>
            <a:srgbClr val="F26B43"/>
          </p15:clr>
        </p15:guide>
        <p15:guide id="9" pos="425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5.png"/><Relationship Id="rId7"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chart" Target="../charts/chart6.xml"/><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81EC20-D050-0C50-116D-C37DB0B10FDD}"/>
              </a:ext>
            </a:extLst>
          </p:cNvPr>
          <p:cNvSpPr/>
          <p:nvPr/>
        </p:nvSpPr>
        <p:spPr>
          <a:xfrm>
            <a:off x="0" y="-16042"/>
            <a:ext cx="13817600" cy="7788442"/>
          </a:xfrm>
          <a:custGeom>
            <a:avLst/>
            <a:gdLst>
              <a:gd name="connsiteX0" fmla="*/ 0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0 w 13817600"/>
              <a:gd name="connsiteY4" fmla="*/ 0 h 7772400"/>
              <a:gd name="connsiteX0" fmla="*/ 4490977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4490977 w 13817600"/>
              <a:gd name="connsiteY4" fmla="*/ 0 h 7772400"/>
              <a:gd name="connsiteX0" fmla="*/ 5671595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5671595 w 13817600"/>
              <a:gd name="connsiteY4" fmla="*/ 0 h 7772400"/>
              <a:gd name="connsiteX0" fmla="*/ 6281195 w 13817600"/>
              <a:gd name="connsiteY0" fmla="*/ 0 h 7788442"/>
              <a:gd name="connsiteX1" fmla="*/ 13817600 w 13817600"/>
              <a:gd name="connsiteY1" fmla="*/ 16042 h 7788442"/>
              <a:gd name="connsiteX2" fmla="*/ 13817600 w 13817600"/>
              <a:gd name="connsiteY2" fmla="*/ 7788442 h 7788442"/>
              <a:gd name="connsiteX3" fmla="*/ 0 w 13817600"/>
              <a:gd name="connsiteY3" fmla="*/ 7788442 h 7788442"/>
              <a:gd name="connsiteX4" fmla="*/ 6281195 w 13817600"/>
              <a:gd name="connsiteY4" fmla="*/ 0 h 7788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600" h="7788442">
                <a:moveTo>
                  <a:pt x="6281195" y="0"/>
                </a:moveTo>
                <a:lnTo>
                  <a:pt x="13817600" y="16042"/>
                </a:lnTo>
                <a:lnTo>
                  <a:pt x="13817600" y="7788442"/>
                </a:lnTo>
                <a:lnTo>
                  <a:pt x="0" y="7788442"/>
                </a:lnTo>
                <a:lnTo>
                  <a:pt x="6281195" y="0"/>
                </a:lnTo>
                <a:close/>
              </a:path>
            </a:pathLst>
          </a:cu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 Placeholder 3"/>
          <p:cNvSpPr>
            <a:spLocks noGrp="1"/>
          </p:cNvSpPr>
          <p:nvPr>
            <p:ph type="body" sz="quarter" idx="15"/>
          </p:nvPr>
        </p:nvSpPr>
        <p:spPr/>
        <p:txBody>
          <a:bodyPr/>
          <a:lstStyle/>
          <a:p>
            <a:r>
              <a:rPr lang="en-US" dirty="0">
                <a:solidFill>
                  <a:schemeClr val="bg1">
                    <a:lumMod val="50000"/>
                  </a:schemeClr>
                </a:solidFill>
              </a:rPr>
              <a:t>OPINION PIECE. PLEASE SEE IMPORTANT DISCLOSURES IN THE ENDNOTES. </a:t>
            </a:r>
          </a:p>
        </p:txBody>
      </p:sp>
      <p:sp>
        <p:nvSpPr>
          <p:cNvPr id="15" name="Rectangle 14">
            <a:extLst>
              <a:ext uri="{FF2B5EF4-FFF2-40B4-BE49-F238E27FC236}">
                <a16:creationId xmlns:a16="http://schemas.microsoft.com/office/drawing/2014/main" id="{B0432763-7BBE-074F-BBE6-8C05F580878C}"/>
              </a:ext>
            </a:extLst>
          </p:cNvPr>
          <p:cNvSpPr/>
          <p:nvPr/>
        </p:nvSpPr>
        <p:spPr>
          <a:xfrm>
            <a:off x="4013200" y="2974"/>
            <a:ext cx="9804400" cy="5000077"/>
          </a:xfrm>
          <a:custGeom>
            <a:avLst/>
            <a:gdLst>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5000077 h 5000077"/>
              <a:gd name="connsiteX4" fmla="*/ 0 w 9804400"/>
              <a:gd name="connsiteY4" fmla="*/ 0 h 5000077"/>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0 h 5000077"/>
            </a:gdLst>
            <a:ahLst/>
            <a:cxnLst>
              <a:cxn ang="0">
                <a:pos x="connsiteX0" y="connsiteY0"/>
              </a:cxn>
              <a:cxn ang="0">
                <a:pos x="connsiteX1" y="connsiteY1"/>
              </a:cxn>
              <a:cxn ang="0">
                <a:pos x="connsiteX2" y="connsiteY2"/>
              </a:cxn>
              <a:cxn ang="0">
                <a:pos x="connsiteX3" y="connsiteY3"/>
              </a:cxn>
            </a:cxnLst>
            <a:rect l="l" t="t" r="r" b="b"/>
            <a:pathLst>
              <a:path w="9804400" h="5000077">
                <a:moveTo>
                  <a:pt x="0" y="0"/>
                </a:moveTo>
                <a:lnTo>
                  <a:pt x="9804400" y="0"/>
                </a:lnTo>
                <a:lnTo>
                  <a:pt x="9804400" y="5000077"/>
                </a:lnTo>
                <a:lnTo>
                  <a:pt x="0" y="0"/>
                </a:lnTo>
                <a:close/>
              </a:path>
            </a:pathLst>
          </a:custGeom>
          <a:solidFill>
            <a:schemeClr val="tx2">
              <a:alpha val="19762"/>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C8F5B7F4-E028-AEBD-20B0-CF3C1CE2381B}"/>
              </a:ext>
            </a:extLst>
          </p:cNvPr>
          <p:cNvSpPr txBox="1"/>
          <p:nvPr/>
        </p:nvSpPr>
        <p:spPr>
          <a:xfrm>
            <a:off x="8915400" y="576479"/>
            <a:ext cx="4000186" cy="434903"/>
          </a:xfrm>
          <a:prstGeom prst="rect">
            <a:avLst/>
          </a:prstGeom>
          <a:noFill/>
        </p:spPr>
        <p:txBody>
          <a:bodyPr wrap="none" lIns="0" tIns="0" rIns="0" bIns="0" rtlCol="0">
            <a:noAutofit/>
          </a:bodyPr>
          <a:lstStyle/>
          <a:p>
            <a:pPr algn="r">
              <a:spcAft>
                <a:spcPts val="600"/>
              </a:spcAft>
            </a:pPr>
            <a:r>
              <a:rPr lang="en-US" sz="2000" dirty="0">
                <a:solidFill>
                  <a:schemeClr val="tx2"/>
                </a:solidFill>
                <a:latin typeface="Arial" panose="020B0604020202020204" pitchFamily="34" charset="0"/>
                <a:cs typeface="Arial" panose="020B0604020202020204" pitchFamily="34" charset="0"/>
              </a:rPr>
              <a:t>LIFETIME INCOME EDITION</a:t>
            </a:r>
          </a:p>
        </p:txBody>
      </p:sp>
      <p:sp>
        <p:nvSpPr>
          <p:cNvPr id="13" name="TextBox 12">
            <a:extLst>
              <a:ext uri="{FF2B5EF4-FFF2-40B4-BE49-F238E27FC236}">
                <a16:creationId xmlns:a16="http://schemas.microsoft.com/office/drawing/2014/main" id="{A7EDE0D3-9C43-B5D2-421F-5BB7B4005055}"/>
              </a:ext>
            </a:extLst>
          </p:cNvPr>
          <p:cNvSpPr txBox="1"/>
          <p:nvPr/>
        </p:nvSpPr>
        <p:spPr>
          <a:xfrm>
            <a:off x="6527800" y="1065976"/>
            <a:ext cx="6387787" cy="1800271"/>
          </a:xfrm>
          <a:prstGeom prst="rect">
            <a:avLst/>
          </a:prstGeom>
          <a:noFill/>
        </p:spPr>
        <p:txBody>
          <a:bodyPr wrap="square" lIns="0" tIns="0" rIns="0" bIns="0" rtlCol="0">
            <a:noAutofit/>
          </a:bodyPr>
          <a:lstStyle/>
          <a:p>
            <a:pPr algn="r">
              <a:lnSpc>
                <a:spcPts val="5700"/>
              </a:lnSpc>
            </a:pPr>
            <a:r>
              <a:rPr lang="en-US" sz="5500" b="1" dirty="0">
                <a:solidFill>
                  <a:schemeClr val="bg1"/>
                </a:solidFill>
              </a:rPr>
              <a:t>Now is the time for a pension reinvention</a:t>
            </a:r>
          </a:p>
        </p:txBody>
      </p:sp>
      <p:pic>
        <p:nvPicPr>
          <p:cNvPr id="21" name="Graphic 20">
            <a:extLst>
              <a:ext uri="{FF2B5EF4-FFF2-40B4-BE49-F238E27FC236}">
                <a16:creationId xmlns:a16="http://schemas.microsoft.com/office/drawing/2014/main" id="{34F48FA8-1901-B34B-788F-412654A491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400" y="6545104"/>
            <a:ext cx="3265714" cy="762000"/>
          </a:xfrm>
          <a:prstGeom prst="rect">
            <a:avLst/>
          </a:prstGeom>
        </p:spPr>
      </p:pic>
      <p:grpSp>
        <p:nvGrpSpPr>
          <p:cNvPr id="23" name="Group 22">
            <a:extLst>
              <a:ext uri="{FF2B5EF4-FFF2-40B4-BE49-F238E27FC236}">
                <a16:creationId xmlns:a16="http://schemas.microsoft.com/office/drawing/2014/main" id="{E8BC277F-DB23-081A-52DD-5F204B132346}"/>
              </a:ext>
            </a:extLst>
          </p:cNvPr>
          <p:cNvGrpSpPr/>
          <p:nvPr/>
        </p:nvGrpSpPr>
        <p:grpSpPr>
          <a:xfrm>
            <a:off x="5765800" y="3886200"/>
            <a:ext cx="7315199" cy="2925517"/>
            <a:chOff x="5765800" y="3962400"/>
            <a:chExt cx="7315199" cy="2925517"/>
          </a:xfrm>
        </p:grpSpPr>
        <p:grpSp>
          <p:nvGrpSpPr>
            <p:cNvPr id="16" name="Group 15">
              <a:extLst>
                <a:ext uri="{FF2B5EF4-FFF2-40B4-BE49-F238E27FC236}">
                  <a16:creationId xmlns:a16="http://schemas.microsoft.com/office/drawing/2014/main" id="{AA5C5462-B9FE-77CE-B273-C305C683814F}"/>
                </a:ext>
              </a:extLst>
            </p:cNvPr>
            <p:cNvGrpSpPr/>
            <p:nvPr/>
          </p:nvGrpSpPr>
          <p:grpSpPr>
            <a:xfrm>
              <a:off x="5765800" y="3962400"/>
              <a:ext cx="7315199" cy="2375785"/>
              <a:chOff x="4407322" y="3074460"/>
              <a:chExt cx="8673677" cy="2816984"/>
            </a:xfrm>
          </p:grpSpPr>
          <p:pic>
            <p:nvPicPr>
              <p:cNvPr id="8" name="Graphic 7">
                <a:extLst>
                  <a:ext uri="{FF2B5EF4-FFF2-40B4-BE49-F238E27FC236}">
                    <a16:creationId xmlns:a16="http://schemas.microsoft.com/office/drawing/2014/main" id="{E8B9F8A3-3927-DBEF-517D-F0A7C16A8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7322" y="3148263"/>
                <a:ext cx="8673677" cy="2743181"/>
              </a:xfrm>
              <a:prstGeom prst="rect">
                <a:avLst/>
              </a:prstGeom>
            </p:spPr>
          </p:pic>
          <p:sp>
            <p:nvSpPr>
              <p:cNvPr id="12" name="TextBox 11">
                <a:extLst>
                  <a:ext uri="{FF2B5EF4-FFF2-40B4-BE49-F238E27FC236}">
                    <a16:creationId xmlns:a16="http://schemas.microsoft.com/office/drawing/2014/main" id="{42915CC2-4308-9C58-E414-24580A9E9282}"/>
                  </a:ext>
                </a:extLst>
              </p:cNvPr>
              <p:cNvSpPr txBox="1"/>
              <p:nvPr/>
            </p:nvSpPr>
            <p:spPr>
              <a:xfrm>
                <a:off x="6846794" y="3074460"/>
                <a:ext cx="4743045" cy="515667"/>
              </a:xfrm>
              <a:prstGeom prst="rect">
                <a:avLst/>
              </a:prstGeom>
              <a:noFill/>
            </p:spPr>
            <p:txBody>
              <a:bodyPr wrap="none" lIns="0" tIns="0" rIns="0" bIns="0" rtlCol="0">
                <a:noAutofit/>
              </a:bodyPr>
              <a:lstStyle/>
              <a:p>
                <a:pPr algn="r">
                  <a:spcAft>
                    <a:spcPts val="600"/>
                  </a:spcAft>
                </a:pPr>
                <a:r>
                  <a:rPr lang="en-US" sz="2000" i="1" dirty="0">
                    <a:solidFill>
                      <a:schemeClr val="tx2"/>
                    </a:solidFill>
                  </a:rPr>
                  <a:t>The future of defined contribution</a:t>
                </a:r>
              </a:p>
            </p:txBody>
          </p:sp>
        </p:grpSp>
        <p:sp>
          <p:nvSpPr>
            <p:cNvPr id="22" name="TextBox 21">
              <a:extLst>
                <a:ext uri="{FF2B5EF4-FFF2-40B4-BE49-F238E27FC236}">
                  <a16:creationId xmlns:a16="http://schemas.microsoft.com/office/drawing/2014/main" id="{56889F6F-EFBC-B4E0-80DA-BDA84DAC39B8}"/>
                </a:ext>
              </a:extLst>
            </p:cNvPr>
            <p:cNvSpPr txBox="1"/>
            <p:nvPr/>
          </p:nvSpPr>
          <p:spPr>
            <a:xfrm>
              <a:off x="5765800" y="6453014"/>
              <a:ext cx="1524000" cy="434903"/>
            </a:xfrm>
            <a:prstGeom prst="rect">
              <a:avLst/>
            </a:prstGeom>
            <a:noFill/>
          </p:spPr>
          <p:txBody>
            <a:bodyPr wrap="none" lIns="0" tIns="0" rIns="0" bIns="0" rtlCol="0">
              <a:noAutofit/>
            </a:bodyPr>
            <a:lstStyle/>
            <a:p>
              <a:pPr>
                <a:spcAft>
                  <a:spcPts val="600"/>
                </a:spcAft>
              </a:pPr>
              <a:r>
                <a:rPr lang="en-US" sz="1600" b="1" dirty="0">
                  <a:solidFill>
                    <a:schemeClr val="tx2"/>
                  </a:solidFill>
                  <a:cs typeface="Arial" panose="020B0604020202020204" pitchFamily="34" charset="0"/>
                </a:rPr>
                <a:t>Issue no. 11</a:t>
              </a:r>
            </a:p>
          </p:txBody>
        </p:sp>
      </p:grpSp>
    </p:spTree>
    <p:extLst>
      <p:ext uri="{BB962C8B-B14F-4D97-AF65-F5344CB8AC3E}">
        <p14:creationId xmlns:p14="http://schemas.microsoft.com/office/powerpoint/2010/main" val="1358777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7CA00-56E7-6797-4516-87FE53A84F8F}"/>
              </a:ext>
            </a:extLst>
          </p:cNvPr>
          <p:cNvSpPr/>
          <p:nvPr/>
        </p:nvSpPr>
        <p:spPr>
          <a:xfrm>
            <a:off x="0" y="2057400"/>
            <a:ext cx="13817600" cy="4353857"/>
          </a:xfrm>
          <a:prstGeom prst="rect">
            <a:avLst/>
          </a:prstGeom>
          <a:solidFill>
            <a:schemeClr val="bg1">
              <a:lumMod val="95000"/>
            </a:scheme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4A6D7F2-467A-255F-D16D-2F45EE12B039}"/>
              </a:ext>
            </a:extLst>
          </p:cNvPr>
          <p:cNvSpPr txBox="1"/>
          <p:nvPr/>
        </p:nvSpPr>
        <p:spPr>
          <a:xfrm>
            <a:off x="624388" y="2957350"/>
            <a:ext cx="2703012" cy="3177673"/>
          </a:xfrm>
          <a:prstGeom prst="rect">
            <a:avLst/>
          </a:prstGeom>
          <a:noFill/>
        </p:spPr>
        <p:txBody>
          <a:bodyPr wrap="square" lIns="0" tIns="0" rIns="0" bIns="0" numCol="1" spcCol="274320">
            <a:noAutofit/>
          </a:bodyPr>
          <a:lstStyle/>
          <a:p>
            <a:pPr>
              <a:lnSpc>
                <a:spcPct val="115000"/>
              </a:lnSpc>
            </a:pPr>
            <a:r>
              <a:rPr lang="en-US" sz="2040" dirty="0">
                <a:latin typeface="Georgia" panose="02040502050405020303" pitchFamily="18" charset="0"/>
                <a:ea typeface="Calibri" panose="020F0502020204030204" pitchFamily="34" charset="0"/>
                <a:cs typeface="Calibri" panose="020F0502020204030204" pitchFamily="34" charset="0"/>
              </a:rPr>
              <a:t>Examine your plan menu and consider evolving the options to include a guaranteed lifetime income solution. </a:t>
            </a:r>
            <a:endParaRPr lang="en-US" sz="1813"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95DA047C-F897-6771-E345-9921FA041B60}"/>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310D2744-CF72-C219-6BA1-1D84921F1969}"/>
              </a:ext>
            </a:extLst>
          </p:cNvPr>
          <p:cNvSpPr>
            <a:spLocks noGrp="1"/>
          </p:cNvSpPr>
          <p:nvPr>
            <p:ph type="body" sz="quarter" idx="11"/>
          </p:nvPr>
        </p:nvSpPr>
        <p:spPr/>
        <p:txBody>
          <a:bodyPr/>
          <a:lstStyle/>
          <a:p>
            <a:endParaRPr lang="en-US"/>
          </a:p>
        </p:txBody>
      </p:sp>
      <p:sp>
        <p:nvSpPr>
          <p:cNvPr id="6" name="Oval 5">
            <a:extLst>
              <a:ext uri="{FF2B5EF4-FFF2-40B4-BE49-F238E27FC236}">
                <a16:creationId xmlns:a16="http://schemas.microsoft.com/office/drawing/2014/main" id="{20697493-13E3-9E9B-6F65-D79BD51AEDB1}"/>
              </a:ext>
            </a:extLst>
          </p:cNvPr>
          <p:cNvSpPr/>
          <p:nvPr/>
        </p:nvSpPr>
        <p:spPr>
          <a:xfrm>
            <a:off x="627494" y="1637377"/>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32AC5F56-0DC9-BC1A-227F-802863AB3669}"/>
              </a:ext>
            </a:extLst>
          </p:cNvPr>
          <p:cNvSpPr/>
          <p:nvPr/>
        </p:nvSpPr>
        <p:spPr>
          <a:xfrm>
            <a:off x="3914979" y="1637377"/>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0A3AABD4-6241-8ADD-FD24-C99F5E8B3997}"/>
              </a:ext>
            </a:extLst>
          </p:cNvPr>
          <p:cNvSpPr/>
          <p:nvPr/>
        </p:nvSpPr>
        <p:spPr>
          <a:xfrm>
            <a:off x="7498870" y="1637377"/>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CAF89C32-8F8C-70AE-EF12-BF3186FACE27}"/>
              </a:ext>
            </a:extLst>
          </p:cNvPr>
          <p:cNvSpPr/>
          <p:nvPr/>
        </p:nvSpPr>
        <p:spPr>
          <a:xfrm>
            <a:off x="10549328" y="1637377"/>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90AE8F31-13C0-F48A-D269-466EFCB666B9}"/>
              </a:ext>
            </a:extLst>
          </p:cNvPr>
          <p:cNvSpPr txBox="1"/>
          <p:nvPr/>
        </p:nvSpPr>
        <p:spPr>
          <a:xfrm>
            <a:off x="860709" y="1613627"/>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1</a:t>
            </a:r>
          </a:p>
        </p:txBody>
      </p:sp>
      <p:sp>
        <p:nvSpPr>
          <p:cNvPr id="12" name="TextBox 11">
            <a:extLst>
              <a:ext uri="{FF2B5EF4-FFF2-40B4-BE49-F238E27FC236}">
                <a16:creationId xmlns:a16="http://schemas.microsoft.com/office/drawing/2014/main" id="{884B2F89-2269-4633-35A9-7C7BDB024EAE}"/>
              </a:ext>
            </a:extLst>
          </p:cNvPr>
          <p:cNvSpPr txBox="1"/>
          <p:nvPr/>
        </p:nvSpPr>
        <p:spPr>
          <a:xfrm>
            <a:off x="4134179" y="1613627"/>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2</a:t>
            </a:r>
          </a:p>
        </p:txBody>
      </p:sp>
      <p:sp>
        <p:nvSpPr>
          <p:cNvPr id="13" name="TextBox 12">
            <a:extLst>
              <a:ext uri="{FF2B5EF4-FFF2-40B4-BE49-F238E27FC236}">
                <a16:creationId xmlns:a16="http://schemas.microsoft.com/office/drawing/2014/main" id="{FD446BE1-7FB8-DAD0-88F9-C91A874ED573}"/>
              </a:ext>
            </a:extLst>
          </p:cNvPr>
          <p:cNvSpPr txBox="1"/>
          <p:nvPr/>
        </p:nvSpPr>
        <p:spPr>
          <a:xfrm>
            <a:off x="7737694" y="1561177"/>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3</a:t>
            </a:r>
          </a:p>
        </p:txBody>
      </p:sp>
      <p:sp>
        <p:nvSpPr>
          <p:cNvPr id="14" name="TextBox 13">
            <a:extLst>
              <a:ext uri="{FF2B5EF4-FFF2-40B4-BE49-F238E27FC236}">
                <a16:creationId xmlns:a16="http://schemas.microsoft.com/office/drawing/2014/main" id="{87B1D32E-73C8-B0AC-9CAC-66682AA72892}"/>
              </a:ext>
            </a:extLst>
          </p:cNvPr>
          <p:cNvSpPr txBox="1"/>
          <p:nvPr/>
        </p:nvSpPr>
        <p:spPr>
          <a:xfrm>
            <a:off x="10756652" y="1571635"/>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4</a:t>
            </a:r>
          </a:p>
        </p:txBody>
      </p:sp>
      <p:sp>
        <p:nvSpPr>
          <p:cNvPr id="16" name="TextBox 15">
            <a:extLst>
              <a:ext uri="{FF2B5EF4-FFF2-40B4-BE49-F238E27FC236}">
                <a16:creationId xmlns:a16="http://schemas.microsoft.com/office/drawing/2014/main" id="{ABBFF756-1B6E-89A0-9A20-7C72C39DC044}"/>
              </a:ext>
            </a:extLst>
          </p:cNvPr>
          <p:cNvSpPr txBox="1"/>
          <p:nvPr/>
        </p:nvSpPr>
        <p:spPr>
          <a:xfrm>
            <a:off x="3947500" y="2957350"/>
            <a:ext cx="2973682" cy="3667924"/>
          </a:xfrm>
          <a:prstGeom prst="rect">
            <a:avLst/>
          </a:prstGeom>
          <a:noFill/>
        </p:spPr>
        <p:txBody>
          <a:bodyPr wrap="square" lIns="0" tIns="0" rIns="0" bIns="0" numCol="1" spcCol="274320">
            <a:noAutofit/>
          </a:bodyPr>
          <a:lstStyle/>
          <a:p>
            <a:pPr>
              <a:lnSpc>
                <a:spcPct val="115000"/>
              </a:lnSpc>
            </a:pPr>
            <a:r>
              <a:rPr lang="en-US" sz="2040" dirty="0">
                <a:latin typeface="Georgia" panose="02040502050405020303" pitchFamily="18" charset="0"/>
                <a:ea typeface="Calibri" panose="020F0502020204030204" pitchFamily="34" charset="0"/>
                <a:cs typeface="Calibri" panose="020F0502020204030204" pitchFamily="34" charset="0"/>
              </a:rPr>
              <a:t>Evaluate with detail and care the different options and determine whether they are the right solution for your workforce. Will it meet participant needs in retirement?</a:t>
            </a:r>
          </a:p>
        </p:txBody>
      </p:sp>
      <p:sp>
        <p:nvSpPr>
          <p:cNvPr id="17" name="TextBox 16">
            <a:extLst>
              <a:ext uri="{FF2B5EF4-FFF2-40B4-BE49-F238E27FC236}">
                <a16:creationId xmlns:a16="http://schemas.microsoft.com/office/drawing/2014/main" id="{F3A345FE-398A-4431-63DD-3F94DDC86350}"/>
              </a:ext>
            </a:extLst>
          </p:cNvPr>
          <p:cNvSpPr txBox="1"/>
          <p:nvPr/>
        </p:nvSpPr>
        <p:spPr>
          <a:xfrm>
            <a:off x="7614517" y="2957350"/>
            <a:ext cx="2238885" cy="2415674"/>
          </a:xfrm>
          <a:prstGeom prst="rect">
            <a:avLst/>
          </a:prstGeom>
          <a:noFill/>
        </p:spPr>
        <p:txBody>
          <a:bodyPr wrap="square" lIns="0" tIns="0" rIns="0" bIns="0" numCol="1" spcCol="274320">
            <a:noAutofit/>
          </a:bodyPr>
          <a:lstStyle/>
          <a:p>
            <a:pPr>
              <a:lnSpc>
                <a:spcPct val="115000"/>
              </a:lnSpc>
            </a:pPr>
            <a:r>
              <a:rPr lang="en-US" sz="2040" dirty="0">
                <a:latin typeface="Georgia" panose="02040502050405020303" pitchFamily="18" charset="0"/>
                <a:ea typeface="Calibri" panose="020F0502020204030204" pitchFamily="34" charset="0"/>
                <a:cs typeface="Calibri" panose="020F0502020204030204" pitchFamily="34" charset="0"/>
              </a:rPr>
              <a:t>Consider the cost of the solution and the underlying complexity.</a:t>
            </a:r>
          </a:p>
        </p:txBody>
      </p:sp>
      <p:sp>
        <p:nvSpPr>
          <p:cNvPr id="18" name="TextBox 17">
            <a:extLst>
              <a:ext uri="{FF2B5EF4-FFF2-40B4-BE49-F238E27FC236}">
                <a16:creationId xmlns:a16="http://schemas.microsoft.com/office/drawing/2014/main" id="{2BEAB813-E3BE-340B-1555-49111C0B88F5}"/>
              </a:ext>
            </a:extLst>
          </p:cNvPr>
          <p:cNvSpPr txBox="1"/>
          <p:nvPr/>
        </p:nvSpPr>
        <p:spPr>
          <a:xfrm>
            <a:off x="10593722" y="2957350"/>
            <a:ext cx="2487277" cy="2152176"/>
          </a:xfrm>
          <a:prstGeom prst="rect">
            <a:avLst/>
          </a:prstGeom>
          <a:noFill/>
        </p:spPr>
        <p:txBody>
          <a:bodyPr wrap="square" lIns="0" tIns="0" rIns="0" bIns="0" numCol="1" spcCol="274320">
            <a:noAutofit/>
          </a:bodyPr>
          <a:lstStyle/>
          <a:p>
            <a:pPr>
              <a:lnSpc>
                <a:spcPct val="115000"/>
              </a:lnSpc>
            </a:pPr>
            <a:r>
              <a:rPr lang="en-US" sz="2040" dirty="0">
                <a:latin typeface="Georgia" panose="02040502050405020303" pitchFamily="18" charset="0"/>
                <a:ea typeface="Calibri" panose="020F0502020204030204" pitchFamily="34" charset="0"/>
                <a:cs typeface="Calibri" panose="020F0502020204030204" pitchFamily="34" charset="0"/>
              </a:rPr>
              <a:t>Ensure the solution is portable.</a:t>
            </a:r>
            <a:endParaRPr lang="en-US" sz="1813"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57AF37A6-FDE6-F90D-EAA7-0A9F3F657C0A}"/>
              </a:ext>
            </a:extLst>
          </p:cNvPr>
          <p:cNvCxnSpPr/>
          <p:nvPr/>
        </p:nvCxnSpPr>
        <p:spPr>
          <a:xfrm>
            <a:off x="3632200" y="2957350"/>
            <a:ext cx="0" cy="252905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62DD5B7-1907-58ED-3D42-EBE12E902666}"/>
              </a:ext>
            </a:extLst>
          </p:cNvPr>
          <p:cNvCxnSpPr/>
          <p:nvPr/>
        </p:nvCxnSpPr>
        <p:spPr>
          <a:xfrm>
            <a:off x="7325426" y="2957350"/>
            <a:ext cx="0" cy="252905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54821DB-D897-9BB1-BB7F-8517A738FAC5}"/>
              </a:ext>
            </a:extLst>
          </p:cNvPr>
          <p:cNvCxnSpPr/>
          <p:nvPr/>
        </p:nvCxnSpPr>
        <p:spPr>
          <a:xfrm>
            <a:off x="10274639" y="2957350"/>
            <a:ext cx="0" cy="252905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602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D7AA0E-0767-317C-EC71-ACA287A6CB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3367"/>
            <a:ext cx="13817600" cy="5334633"/>
          </a:xfrm>
          <a:prstGeom prst="rect">
            <a:avLst/>
          </a:prstGeom>
        </p:spPr>
      </p:pic>
      <p:sp>
        <p:nvSpPr>
          <p:cNvPr id="10" name="Rectangle 9">
            <a:extLst>
              <a:ext uri="{FF2B5EF4-FFF2-40B4-BE49-F238E27FC236}">
                <a16:creationId xmlns:a16="http://schemas.microsoft.com/office/drawing/2014/main" id="{B4A7356C-251C-E6FF-8EA8-0F09F3B75CCC}"/>
              </a:ext>
            </a:extLst>
          </p:cNvPr>
          <p:cNvSpPr/>
          <p:nvPr/>
        </p:nvSpPr>
        <p:spPr>
          <a:xfrm>
            <a:off x="0" y="-1"/>
            <a:ext cx="13817600" cy="2226903"/>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ECABDDC-516F-DA16-620B-4628F5C3EB2E}"/>
              </a:ext>
            </a:extLst>
          </p:cNvPr>
          <p:cNvGrpSpPr/>
          <p:nvPr/>
        </p:nvGrpSpPr>
        <p:grpSpPr>
          <a:xfrm>
            <a:off x="736600" y="533400"/>
            <a:ext cx="3864102" cy="1545344"/>
            <a:chOff x="5765800" y="3962400"/>
            <a:chExt cx="7315199" cy="2925517"/>
          </a:xfrm>
        </p:grpSpPr>
        <p:grpSp>
          <p:nvGrpSpPr>
            <p:cNvPr id="6" name="Group 5">
              <a:extLst>
                <a:ext uri="{FF2B5EF4-FFF2-40B4-BE49-F238E27FC236}">
                  <a16:creationId xmlns:a16="http://schemas.microsoft.com/office/drawing/2014/main" id="{B79BCADC-3158-683F-2D1A-7880B38226A6}"/>
                </a:ext>
              </a:extLst>
            </p:cNvPr>
            <p:cNvGrpSpPr/>
            <p:nvPr/>
          </p:nvGrpSpPr>
          <p:grpSpPr>
            <a:xfrm>
              <a:off x="5765800" y="3962400"/>
              <a:ext cx="7315199" cy="2375785"/>
              <a:chOff x="4407322" y="3074460"/>
              <a:chExt cx="8673677" cy="2816984"/>
            </a:xfrm>
          </p:grpSpPr>
          <p:pic>
            <p:nvPicPr>
              <p:cNvPr id="8" name="Graphic 7">
                <a:extLst>
                  <a:ext uri="{FF2B5EF4-FFF2-40B4-BE49-F238E27FC236}">
                    <a16:creationId xmlns:a16="http://schemas.microsoft.com/office/drawing/2014/main" id="{71191B07-A810-5032-6A43-D21C51655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7322" y="3148263"/>
                <a:ext cx="8673677" cy="2743181"/>
              </a:xfrm>
              <a:prstGeom prst="rect">
                <a:avLst/>
              </a:prstGeom>
            </p:spPr>
          </p:pic>
          <p:sp>
            <p:nvSpPr>
              <p:cNvPr id="9" name="TextBox 8">
                <a:extLst>
                  <a:ext uri="{FF2B5EF4-FFF2-40B4-BE49-F238E27FC236}">
                    <a16:creationId xmlns:a16="http://schemas.microsoft.com/office/drawing/2014/main" id="{E376FF82-B7B8-4FA0-88B0-A97AC462203F}"/>
                  </a:ext>
                </a:extLst>
              </p:cNvPr>
              <p:cNvSpPr txBox="1"/>
              <p:nvPr/>
            </p:nvSpPr>
            <p:spPr>
              <a:xfrm>
                <a:off x="6846794" y="3074460"/>
                <a:ext cx="4743045" cy="515667"/>
              </a:xfrm>
              <a:prstGeom prst="rect">
                <a:avLst/>
              </a:prstGeom>
              <a:noFill/>
            </p:spPr>
            <p:txBody>
              <a:bodyPr wrap="none" lIns="0" tIns="0" rIns="0" bIns="0" rtlCol="0">
                <a:noAutofit/>
              </a:bodyPr>
              <a:lstStyle/>
              <a:p>
                <a:pPr algn="r">
                  <a:spcAft>
                    <a:spcPts val="600"/>
                  </a:spcAft>
                </a:pPr>
                <a:r>
                  <a:rPr lang="en-US" sz="1200" i="1" dirty="0">
                    <a:solidFill>
                      <a:schemeClr val="tx2"/>
                    </a:solidFill>
                  </a:rPr>
                  <a:t>The future of defined contribution</a:t>
                </a:r>
              </a:p>
            </p:txBody>
          </p:sp>
        </p:grpSp>
        <p:sp>
          <p:nvSpPr>
            <p:cNvPr id="7" name="TextBox 6">
              <a:extLst>
                <a:ext uri="{FF2B5EF4-FFF2-40B4-BE49-F238E27FC236}">
                  <a16:creationId xmlns:a16="http://schemas.microsoft.com/office/drawing/2014/main" id="{23680326-3916-F898-17FE-0D23DD2D1047}"/>
                </a:ext>
              </a:extLst>
            </p:cNvPr>
            <p:cNvSpPr txBox="1"/>
            <p:nvPr/>
          </p:nvSpPr>
          <p:spPr>
            <a:xfrm>
              <a:off x="5765800" y="6453014"/>
              <a:ext cx="1524000" cy="434903"/>
            </a:xfrm>
            <a:prstGeom prst="rect">
              <a:avLst/>
            </a:prstGeom>
            <a:noFill/>
          </p:spPr>
          <p:txBody>
            <a:bodyPr wrap="none" lIns="0" tIns="0" rIns="0" bIns="0" rtlCol="0">
              <a:noAutofit/>
            </a:bodyPr>
            <a:lstStyle/>
            <a:p>
              <a:pPr>
                <a:spcAft>
                  <a:spcPts val="600"/>
                </a:spcAft>
              </a:pPr>
              <a:r>
                <a:rPr lang="en-US" sz="900" b="1" dirty="0">
                  <a:solidFill>
                    <a:schemeClr val="tx2"/>
                  </a:solidFill>
                  <a:cs typeface="Arial" panose="020B0604020202020204" pitchFamily="34" charset="0"/>
                </a:rPr>
                <a:t>Issue no. 11</a:t>
              </a:r>
            </a:p>
          </p:txBody>
        </p:sp>
      </p:grpSp>
      <p:sp>
        <p:nvSpPr>
          <p:cNvPr id="13" name="Right Triangle 12">
            <a:extLst>
              <a:ext uri="{FF2B5EF4-FFF2-40B4-BE49-F238E27FC236}">
                <a16:creationId xmlns:a16="http://schemas.microsoft.com/office/drawing/2014/main" id="{DED02059-2B87-13B8-A6DF-C625A663587A}"/>
              </a:ext>
            </a:extLst>
          </p:cNvPr>
          <p:cNvSpPr/>
          <p:nvPr/>
        </p:nvSpPr>
        <p:spPr>
          <a:xfrm flipH="1" flipV="1">
            <a:off x="7624116" y="0"/>
            <a:ext cx="6193483" cy="4504351"/>
          </a:xfrm>
          <a:prstGeom prst="rtTriangle">
            <a:avLst/>
          </a:prstGeom>
          <a:solidFill>
            <a:schemeClr val="tx2">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8599BA3-CAD6-0798-2B4D-B6308E9F86C0}"/>
              </a:ext>
            </a:extLst>
          </p:cNvPr>
          <p:cNvSpPr txBox="1"/>
          <p:nvPr/>
        </p:nvSpPr>
        <p:spPr>
          <a:xfrm>
            <a:off x="5003800" y="3162654"/>
            <a:ext cx="7696200" cy="1800271"/>
          </a:xfrm>
          <a:prstGeom prst="rect">
            <a:avLst/>
          </a:prstGeom>
          <a:noFill/>
        </p:spPr>
        <p:txBody>
          <a:bodyPr wrap="square" lIns="0" tIns="0" rIns="0" bIns="0" rtlCol="0">
            <a:noAutofit/>
          </a:bodyPr>
          <a:lstStyle/>
          <a:p>
            <a:pPr>
              <a:lnSpc>
                <a:spcPts val="5500"/>
              </a:lnSpc>
            </a:pPr>
            <a:r>
              <a:rPr lang="en-US" sz="4800" b="1" dirty="0">
                <a:solidFill>
                  <a:schemeClr val="tx2"/>
                </a:solidFill>
              </a:rPr>
              <a:t>Having the lifetime income conversation with participants</a:t>
            </a:r>
          </a:p>
        </p:txBody>
      </p:sp>
      <p:sp>
        <p:nvSpPr>
          <p:cNvPr id="2" name="TextBox 1">
            <a:extLst>
              <a:ext uri="{FF2B5EF4-FFF2-40B4-BE49-F238E27FC236}">
                <a16:creationId xmlns:a16="http://schemas.microsoft.com/office/drawing/2014/main" id="{9C0654B3-07C1-6848-2704-B4618A3B5396}"/>
              </a:ext>
            </a:extLst>
          </p:cNvPr>
          <p:cNvSpPr txBox="1"/>
          <p:nvPr/>
        </p:nvSpPr>
        <p:spPr>
          <a:xfrm>
            <a:off x="5003800" y="2912885"/>
            <a:ext cx="2050248" cy="208582"/>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tx2"/>
                </a:solidFill>
                <a:latin typeface="Georgia" panose="02040502050405020303" pitchFamily="18" charset="0"/>
                <a:cs typeface="Arial" panose="020B0604020202020204" pitchFamily="34" charset="0"/>
              </a:rPr>
              <a:t>Participant Engagement</a:t>
            </a:r>
          </a:p>
        </p:txBody>
      </p:sp>
    </p:spTree>
    <p:extLst>
      <p:ext uri="{BB962C8B-B14F-4D97-AF65-F5344CB8AC3E}">
        <p14:creationId xmlns:p14="http://schemas.microsoft.com/office/powerpoint/2010/main" val="78135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35E186-C6D9-DAF3-8CB4-E64D1569C6DD}"/>
              </a:ext>
            </a:extLst>
          </p:cNvPr>
          <p:cNvSpPr/>
          <p:nvPr/>
        </p:nvSpPr>
        <p:spPr>
          <a:xfrm>
            <a:off x="0" y="1783630"/>
            <a:ext cx="13817600" cy="4464770"/>
          </a:xfrm>
          <a:prstGeom prst="rect">
            <a:avLst/>
          </a:prstGeom>
          <a:solidFill>
            <a:schemeClr val="accent3">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4">
            <a:extLst>
              <a:ext uri="{FF2B5EF4-FFF2-40B4-BE49-F238E27FC236}">
                <a16:creationId xmlns:a16="http://schemas.microsoft.com/office/drawing/2014/main" id="{29D675CE-49F0-7801-F1A3-E9BBB5593834}"/>
              </a:ext>
            </a:extLst>
          </p:cNvPr>
          <p:cNvSpPr>
            <a:spLocks noChangeArrowheads="1"/>
          </p:cNvSpPr>
          <p:nvPr/>
        </p:nvSpPr>
        <p:spPr bwMode="auto">
          <a:xfrm>
            <a:off x="635906" y="2165472"/>
            <a:ext cx="8711294" cy="344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74320" indent="-274320" defTabSz="1036290">
              <a:spcAft>
                <a:spcPts val="1800"/>
              </a:spcAft>
              <a:buFont typeface="Arial" panose="020B0604020202020204" pitchFamily="34" charset="0"/>
              <a:buChar char="•"/>
            </a:pPr>
            <a:r>
              <a:rPr lang="en-US" altLang="en-US" sz="2400" dirty="0">
                <a:solidFill>
                  <a:schemeClr val="tx2"/>
                </a:solidFill>
                <a:latin typeface="Georgia" panose="02040502050405020303" pitchFamily="18" charset="0"/>
                <a:ea typeface="Calibri" panose="020F0502020204030204" pitchFamily="34" charset="0"/>
                <a:cs typeface="Times New Roman" panose="02020603050405020304" pitchFamily="18" charset="0"/>
              </a:rPr>
              <a:t>Keep participants top of mind when making major changes to a retirement program</a:t>
            </a:r>
            <a:endParaRPr lang="en-US" altLang="en-US" sz="2400" dirty="0">
              <a:solidFill>
                <a:schemeClr val="tx2"/>
              </a:solidFill>
            </a:endParaRPr>
          </a:p>
          <a:p>
            <a:pPr marL="274320" indent="-274320" defTabSz="1036290">
              <a:spcAft>
                <a:spcPts val="1800"/>
              </a:spcAft>
              <a:buFont typeface="Arial" panose="020B0604020202020204" pitchFamily="34" charset="0"/>
              <a:buChar char="•"/>
            </a:pPr>
            <a:r>
              <a:rPr lang="en-US" altLang="en-US" sz="2400" dirty="0">
                <a:solidFill>
                  <a:schemeClr val="tx2"/>
                </a:solidFill>
                <a:latin typeface="Georgia" panose="02040502050405020303" pitchFamily="18" charset="0"/>
                <a:ea typeface="Calibri" panose="020F0502020204030204" pitchFamily="34" charset="0"/>
                <a:cs typeface="Times New Roman" panose="02020603050405020304" pitchFamily="18" charset="0"/>
              </a:rPr>
              <a:t>Use clean, simple language when educating the workforce</a:t>
            </a:r>
            <a:endParaRPr lang="en-US" altLang="en-US" sz="2400" dirty="0">
              <a:solidFill>
                <a:schemeClr val="tx2"/>
              </a:solidFill>
            </a:endParaRPr>
          </a:p>
          <a:p>
            <a:pPr marL="274320" indent="-274320" defTabSz="1036290">
              <a:spcAft>
                <a:spcPts val="1800"/>
              </a:spcAft>
              <a:buFont typeface="Arial" panose="020B0604020202020204" pitchFamily="34" charset="0"/>
              <a:buChar char="•"/>
            </a:pPr>
            <a:r>
              <a:rPr lang="en-US" altLang="en-US" sz="2400" dirty="0">
                <a:solidFill>
                  <a:schemeClr val="tx2"/>
                </a:solidFill>
                <a:latin typeface="Georgia" panose="02040502050405020303" pitchFamily="18" charset="0"/>
                <a:ea typeface="Calibri" panose="020F0502020204030204" pitchFamily="34" charset="0"/>
                <a:cs typeface="Times New Roman" panose="02020603050405020304" pitchFamily="18" charset="0"/>
              </a:rPr>
              <a:t>Employees want to know they</a:t>
            </a:r>
            <a:r>
              <a:rPr lang="en-US" alt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r>
            <a:r>
              <a:rPr lang="en-US" altLang="en-US" sz="2400" dirty="0">
                <a:solidFill>
                  <a:schemeClr val="tx2"/>
                </a:solidFill>
                <a:latin typeface="Georgia" panose="02040502050405020303" pitchFamily="18" charset="0"/>
                <a:ea typeface="Calibri" panose="020F0502020204030204" pitchFamily="34" charset="0"/>
                <a:cs typeface="Times New Roman" panose="02020603050405020304" pitchFamily="18" charset="0"/>
              </a:rPr>
              <a:t>ll have secured income at retirement and how much it will be </a:t>
            </a:r>
            <a:endParaRPr lang="en-US" altLang="en-US" sz="2400" dirty="0">
              <a:solidFill>
                <a:schemeClr val="tx2"/>
              </a:solidFill>
            </a:endParaRPr>
          </a:p>
          <a:p>
            <a:pPr marL="274320" indent="-274320" defTabSz="1036290">
              <a:spcAft>
                <a:spcPts val="1800"/>
              </a:spcAft>
              <a:buFont typeface="Arial" panose="020B0604020202020204" pitchFamily="34" charset="0"/>
              <a:buChar char="•"/>
            </a:pPr>
            <a:r>
              <a:rPr lang="en-US" altLang="en-US" sz="2400" dirty="0">
                <a:solidFill>
                  <a:schemeClr val="tx2"/>
                </a:solidFill>
                <a:latin typeface="Georgia" panose="02040502050405020303" pitchFamily="18" charset="0"/>
                <a:ea typeface="Calibri" panose="020F0502020204030204" pitchFamily="34" charset="0"/>
                <a:cs typeface="Times New Roman" panose="02020603050405020304" pitchFamily="18" charset="0"/>
              </a:rPr>
              <a:t>Lifetime income solutions bridge the expectations with reality</a:t>
            </a:r>
            <a:endParaRPr lang="en-US" altLang="en-US" sz="2400" dirty="0">
              <a:solidFill>
                <a:schemeClr val="tx2"/>
              </a:solidFill>
            </a:endParaRPr>
          </a:p>
        </p:txBody>
      </p:sp>
      <p:sp>
        <p:nvSpPr>
          <p:cNvPr id="5" name="Title 4">
            <a:extLst>
              <a:ext uri="{FF2B5EF4-FFF2-40B4-BE49-F238E27FC236}">
                <a16:creationId xmlns:a16="http://schemas.microsoft.com/office/drawing/2014/main" id="{3A492EAC-A08D-8CF1-2F17-6A88A183F96D}"/>
              </a:ext>
            </a:extLst>
          </p:cNvPr>
          <p:cNvSpPr>
            <a:spLocks noGrp="1"/>
          </p:cNvSpPr>
          <p:nvPr>
            <p:ph type="title"/>
          </p:nvPr>
        </p:nvSpPr>
        <p:spPr/>
        <p:txBody>
          <a:bodyPr/>
          <a:lstStyle/>
          <a:p>
            <a:r>
              <a:rPr lang="en-US" dirty="0"/>
              <a:t>Education for plan participants should be a cornerstone.</a:t>
            </a:r>
          </a:p>
        </p:txBody>
      </p:sp>
      <p:sp>
        <p:nvSpPr>
          <p:cNvPr id="9" name="Text Placeholder 8">
            <a:extLst>
              <a:ext uri="{FF2B5EF4-FFF2-40B4-BE49-F238E27FC236}">
                <a16:creationId xmlns:a16="http://schemas.microsoft.com/office/drawing/2014/main" id="{7CCAA5C3-7CFA-9440-3BFC-ACBF9638AEF9}"/>
              </a:ext>
            </a:extLst>
          </p:cNvPr>
          <p:cNvSpPr>
            <a:spLocks noGrp="1"/>
          </p:cNvSpPr>
          <p:nvPr>
            <p:ph type="body" sz="quarter" idx="11"/>
          </p:nvPr>
        </p:nvSpPr>
        <p:spPr/>
        <p:txBody>
          <a:bodyPr/>
          <a:lstStyle/>
          <a:p>
            <a:r>
              <a:rPr lang="en-US" dirty="0"/>
              <a:t>Source: TIAA Institute. June 2023.</a:t>
            </a:r>
          </a:p>
        </p:txBody>
      </p:sp>
      <p:sp>
        <p:nvSpPr>
          <p:cNvPr id="2" name="Rectangle 1">
            <a:extLst>
              <a:ext uri="{FF2B5EF4-FFF2-40B4-BE49-F238E27FC236}">
                <a16:creationId xmlns:a16="http://schemas.microsoft.com/office/drawing/2014/main" id="{843E5B0D-451A-5A51-E200-D4EBD04B2771}"/>
              </a:ext>
            </a:extLst>
          </p:cNvPr>
          <p:cNvSpPr/>
          <p:nvPr/>
        </p:nvSpPr>
        <p:spPr>
          <a:xfrm>
            <a:off x="9994322" y="1783630"/>
            <a:ext cx="2819400" cy="4464770"/>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8A50AB3-25FA-57FE-3AA7-BB96010F0E34}"/>
              </a:ext>
            </a:extLst>
          </p:cNvPr>
          <p:cNvSpPr txBox="1"/>
          <p:nvPr/>
        </p:nvSpPr>
        <p:spPr>
          <a:xfrm>
            <a:off x="10299122" y="1955717"/>
            <a:ext cx="2514600" cy="1828800"/>
          </a:xfrm>
          <a:prstGeom prst="rect">
            <a:avLst/>
          </a:prstGeom>
          <a:noFill/>
        </p:spPr>
        <p:txBody>
          <a:bodyPr wrap="square" lIns="0" tIns="0" rIns="0" bIns="0" rtlCol="0">
            <a:noAutofit/>
          </a:bodyPr>
          <a:lstStyle/>
          <a:p>
            <a:pPr>
              <a:spcAft>
                <a:spcPts val="600"/>
              </a:spcAft>
            </a:pPr>
            <a:r>
              <a:rPr lang="en-US" sz="8000" b="1" dirty="0">
                <a:solidFill>
                  <a:schemeClr val="accent6"/>
                </a:solidFill>
                <a:effectLst/>
                <a:latin typeface="Georgia" panose="02040502050405020303" pitchFamily="18" charset="0"/>
              </a:rPr>
              <a:t>69</a:t>
            </a:r>
            <a:r>
              <a:rPr lang="en-US" sz="4000" b="1" dirty="0">
                <a:solidFill>
                  <a:schemeClr val="accent6"/>
                </a:solidFill>
                <a:effectLst/>
                <a:latin typeface="Georgia" panose="02040502050405020303" pitchFamily="18" charset="0"/>
              </a:rPr>
              <a:t>%</a:t>
            </a:r>
            <a:endParaRPr lang="en-US" sz="7200" dirty="0">
              <a:solidFill>
                <a:schemeClr val="accent6"/>
              </a:solidFill>
              <a:effectLst/>
              <a:latin typeface="Georgia" panose="02040502050405020303" pitchFamily="18" charset="0"/>
            </a:endParaRPr>
          </a:p>
        </p:txBody>
      </p:sp>
      <p:sp>
        <p:nvSpPr>
          <p:cNvPr id="4" name="TextBox 3">
            <a:extLst>
              <a:ext uri="{FF2B5EF4-FFF2-40B4-BE49-F238E27FC236}">
                <a16:creationId xmlns:a16="http://schemas.microsoft.com/office/drawing/2014/main" id="{8F1F70A5-57BF-22FD-5FE8-2A919D445D96}"/>
              </a:ext>
            </a:extLst>
          </p:cNvPr>
          <p:cNvSpPr txBox="1"/>
          <p:nvPr/>
        </p:nvSpPr>
        <p:spPr>
          <a:xfrm>
            <a:off x="10354904" y="3429000"/>
            <a:ext cx="2280296" cy="2388023"/>
          </a:xfrm>
          <a:prstGeom prst="rect">
            <a:avLst/>
          </a:prstGeom>
          <a:noFill/>
        </p:spPr>
        <p:txBody>
          <a:bodyPr wrap="square" lIns="0" tIns="0" rIns="0" bIns="0" rtlCol="0">
            <a:noAutofit/>
          </a:bodyPr>
          <a:lstStyle/>
          <a:p>
            <a:pPr>
              <a:spcAft>
                <a:spcPts val="600"/>
              </a:spcAft>
            </a:pPr>
            <a:r>
              <a:rPr lang="en-US" sz="2000" dirty="0">
                <a:solidFill>
                  <a:schemeClr val="bg1"/>
                </a:solidFill>
              </a:rPr>
              <a:t>of young adults think that their retirement plan includes guaranteed minimum income after they retire.</a:t>
            </a:r>
          </a:p>
        </p:txBody>
      </p:sp>
    </p:spTree>
    <p:extLst>
      <p:ext uri="{BB962C8B-B14F-4D97-AF65-F5344CB8AC3E}">
        <p14:creationId xmlns:p14="http://schemas.microsoft.com/office/powerpoint/2010/main" val="75436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315493-A923-EF05-DEC5-EDF327C0B627}"/>
              </a:ext>
            </a:extLst>
          </p:cNvPr>
          <p:cNvSpPr/>
          <p:nvPr/>
        </p:nvSpPr>
        <p:spPr>
          <a:xfrm>
            <a:off x="8478436" y="1783630"/>
            <a:ext cx="5339161" cy="4464770"/>
          </a:xfrm>
          <a:prstGeom prst="rect">
            <a:avLst/>
          </a:prstGeom>
          <a:solidFill>
            <a:schemeClr val="accent2">
              <a:alpha val="79265"/>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66A2E1DC-DF9B-65E9-EF7E-CA18872132A6}"/>
              </a:ext>
            </a:extLst>
          </p:cNvPr>
          <p:cNvSpPr/>
          <p:nvPr/>
        </p:nvSpPr>
        <p:spPr>
          <a:xfrm>
            <a:off x="-1" y="1783630"/>
            <a:ext cx="8478436" cy="4464770"/>
          </a:xfrm>
          <a:prstGeom prst="rect">
            <a:avLst/>
          </a:prstGeom>
          <a:solidFill>
            <a:schemeClr val="accent3">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4">
            <a:extLst>
              <a:ext uri="{FF2B5EF4-FFF2-40B4-BE49-F238E27FC236}">
                <a16:creationId xmlns:a16="http://schemas.microsoft.com/office/drawing/2014/main" id="{E518CD74-D867-BAFA-0F1A-9CEE70984C42}"/>
              </a:ext>
            </a:extLst>
          </p:cNvPr>
          <p:cNvSpPr>
            <a:spLocks noChangeArrowheads="1"/>
          </p:cNvSpPr>
          <p:nvPr/>
        </p:nvSpPr>
        <p:spPr bwMode="auto">
          <a:xfrm>
            <a:off x="655235" y="2165472"/>
            <a:ext cx="7167965" cy="379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74320" indent="-274320" defTabSz="1036290">
              <a:spcAft>
                <a:spcPts val="1800"/>
              </a:spcAft>
              <a:buFontTx/>
              <a:buChar char="•"/>
            </a:pPr>
            <a:r>
              <a:rPr lang="en-US" altLang="en-US" sz="2400" dirty="0">
                <a:latin typeface="Georgia" panose="02040502050405020303" pitchFamily="18" charset="0"/>
                <a:ea typeface="Calibri" panose="020F0502020204030204" pitchFamily="34" charset="0"/>
                <a:cs typeface="Times New Roman" panose="02020603050405020304" pitchFamily="18" charset="0"/>
              </a:rPr>
              <a:t>Different plan sponsors will have different needs for their workforce.</a:t>
            </a:r>
            <a:endParaRPr lang="en-US" altLang="en-US" sz="2400" dirty="0">
              <a:latin typeface="Georgia" panose="02040502050405020303" pitchFamily="18" charset="0"/>
            </a:endParaRPr>
          </a:p>
          <a:p>
            <a:pPr marL="274320" indent="-274320" defTabSz="1036290">
              <a:spcAft>
                <a:spcPts val="1800"/>
              </a:spcAft>
              <a:buFontTx/>
              <a:buChar char="•"/>
            </a:pPr>
            <a:r>
              <a:rPr lang="en-US" altLang="en-US" sz="2400" dirty="0">
                <a:latin typeface="Georgia" panose="02040502050405020303" pitchFamily="18" charset="0"/>
                <a:ea typeface="Calibri" panose="020F0502020204030204" pitchFamily="34" charset="0"/>
                <a:cs typeface="Times New Roman" panose="02020603050405020304" pitchFamily="18" charset="0"/>
              </a:rPr>
              <a:t>Start the conversation at the beginning of employment.</a:t>
            </a:r>
            <a:endParaRPr lang="en-US" altLang="en-US" sz="2400" dirty="0">
              <a:latin typeface="Georgia" panose="02040502050405020303" pitchFamily="18" charset="0"/>
            </a:endParaRPr>
          </a:p>
          <a:p>
            <a:pPr marL="274320" indent="-274320" defTabSz="1036290">
              <a:spcAft>
                <a:spcPts val="1800"/>
              </a:spcAft>
              <a:buFontTx/>
              <a:buChar char="•"/>
            </a:pPr>
            <a:r>
              <a:rPr lang="en-US" altLang="en-US" sz="2400" dirty="0">
                <a:latin typeface="Georgia" panose="02040502050405020303" pitchFamily="18" charset="0"/>
                <a:ea typeface="Calibri" panose="020F0502020204030204" pitchFamily="34" charset="0"/>
                <a:cs typeface="Times New Roman" panose="02020603050405020304" pitchFamily="18" charset="0"/>
              </a:rPr>
              <a:t>Educational resources should speak to the employee at where they are in their career.</a:t>
            </a:r>
            <a:endParaRPr lang="en-US" altLang="en-US" sz="2400" dirty="0">
              <a:latin typeface="Georgia" panose="02040502050405020303" pitchFamily="18" charset="0"/>
            </a:endParaRPr>
          </a:p>
          <a:p>
            <a:pPr marL="274320" indent="-274320" defTabSz="1036290">
              <a:spcAft>
                <a:spcPts val="1800"/>
              </a:spcAft>
              <a:buFontTx/>
              <a:buChar char="•"/>
            </a:pPr>
            <a:r>
              <a:rPr lang="en-US" altLang="en-US" sz="2400" dirty="0">
                <a:latin typeface="Georgia" panose="02040502050405020303" pitchFamily="18" charset="0"/>
                <a:ea typeface="Calibri" panose="020F0502020204030204" pitchFamily="34" charset="0"/>
                <a:cs typeface="Times New Roman" panose="02020603050405020304" pitchFamily="18" charset="0"/>
              </a:rPr>
              <a:t>Communication is an on-going process and should occur throughout the lifecycle of participation.</a:t>
            </a:r>
            <a:endParaRPr lang="en-US" altLang="en-US" sz="2400" dirty="0">
              <a:latin typeface="Georgia" panose="02040502050405020303" pitchFamily="18" charset="0"/>
            </a:endParaRPr>
          </a:p>
        </p:txBody>
      </p:sp>
      <p:sp>
        <p:nvSpPr>
          <p:cNvPr id="8" name="Title 7">
            <a:extLst>
              <a:ext uri="{FF2B5EF4-FFF2-40B4-BE49-F238E27FC236}">
                <a16:creationId xmlns:a16="http://schemas.microsoft.com/office/drawing/2014/main" id="{FAA1B33F-CB4D-D59B-4142-6948B70BF3B3}"/>
              </a:ext>
            </a:extLst>
          </p:cNvPr>
          <p:cNvSpPr>
            <a:spLocks noGrp="1"/>
          </p:cNvSpPr>
          <p:nvPr>
            <p:ph type="title"/>
          </p:nvPr>
        </p:nvSpPr>
        <p:spPr/>
        <p:txBody>
          <a:bodyPr/>
          <a:lstStyle/>
          <a:p>
            <a:r>
              <a:rPr lang="en-US" dirty="0"/>
              <a:t>Tailor the message to participants</a:t>
            </a:r>
          </a:p>
        </p:txBody>
      </p:sp>
      <p:sp>
        <p:nvSpPr>
          <p:cNvPr id="9" name="Text Placeholder 8">
            <a:extLst>
              <a:ext uri="{FF2B5EF4-FFF2-40B4-BE49-F238E27FC236}">
                <a16:creationId xmlns:a16="http://schemas.microsoft.com/office/drawing/2014/main" id="{22E066EF-1067-0359-124F-08DBF4AB3FD8}"/>
              </a:ext>
            </a:extLst>
          </p:cNvPr>
          <p:cNvSpPr>
            <a:spLocks noGrp="1"/>
          </p:cNvSpPr>
          <p:nvPr>
            <p:ph type="body" sz="quarter" idx="11"/>
          </p:nvPr>
        </p:nvSpPr>
        <p:spPr/>
        <p:txBody>
          <a:bodyPr/>
          <a:lstStyle/>
          <a:p>
            <a:endParaRPr lang="en-US"/>
          </a:p>
        </p:txBody>
      </p:sp>
      <p:sp>
        <p:nvSpPr>
          <p:cNvPr id="5" name="Text Box 11">
            <a:extLst>
              <a:ext uri="{FF2B5EF4-FFF2-40B4-BE49-F238E27FC236}">
                <a16:creationId xmlns:a16="http://schemas.microsoft.com/office/drawing/2014/main" id="{42DB4863-DE23-279B-4D60-68E90ADCE91F}"/>
              </a:ext>
            </a:extLst>
          </p:cNvPr>
          <p:cNvSpPr txBox="1">
            <a:spLocks noChangeArrowheads="1"/>
          </p:cNvSpPr>
          <p:nvPr/>
        </p:nvSpPr>
        <p:spPr bwMode="auto">
          <a:xfrm>
            <a:off x="9042399" y="2165472"/>
            <a:ext cx="4119965" cy="3625728"/>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defTabSz="1036290" eaLnBrk="0" fontAlgn="base" hangingPunct="0">
              <a:spcBef>
                <a:spcPct val="0"/>
              </a:spcBef>
              <a:spcAft>
                <a:spcPct val="0"/>
              </a:spcAft>
            </a:pPr>
            <a: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When should you </a:t>
            </a:r>
            <a:b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br>
            <a: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introduce the topic </a:t>
            </a:r>
            <a:b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br>
            <a: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of retirement to </a:t>
            </a:r>
            <a:b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br>
            <a:r>
              <a:rPr lang="en-US" altLang="en-US" sz="24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your workforce?</a:t>
            </a:r>
          </a:p>
          <a:p>
            <a:pPr defTabSz="1036290" eaLnBrk="0" fontAlgn="base" hangingPunct="0">
              <a:spcBef>
                <a:spcPct val="0"/>
              </a:spcBef>
              <a:spcAft>
                <a:spcPct val="0"/>
              </a:spcAft>
            </a:pPr>
            <a:endParaRPr lang="en-US" altLang="en-US" sz="2400" dirty="0">
              <a:solidFill>
                <a:schemeClr val="bg1"/>
              </a:solidFill>
              <a:latin typeface="Georgia" panose="02040502050405020303" pitchFamily="18" charset="0"/>
            </a:endParaRPr>
          </a:p>
          <a:p>
            <a:pPr marL="365760" indent="-365760" defTabSz="1036290" eaLnBrk="0" fontAlgn="base" hangingPunct="0">
              <a:spcBef>
                <a:spcPct val="0"/>
              </a:spcBef>
              <a:spcAft>
                <a:spcPts val="600"/>
              </a:spcAft>
              <a:buFont typeface="Wingdings" pitchFamily="2" charset="2"/>
              <a:buChar char="ü"/>
            </a:pPr>
            <a:r>
              <a:rPr lang="en-US" altLang="en-US" sz="2400" dirty="0">
                <a:solidFill>
                  <a:schemeClr val="bg1"/>
                </a:solidFill>
                <a:latin typeface="Georgia" panose="02040502050405020303" pitchFamily="18" charset="0"/>
                <a:ea typeface="Calibri" panose="020F0502020204030204" pitchFamily="34" charset="0"/>
                <a:cs typeface="Times New Roman" panose="02020603050405020304" pitchFamily="18" charset="0"/>
              </a:rPr>
              <a:t>New hire onboarding</a:t>
            </a:r>
            <a:endParaRPr lang="en-US" altLang="en-US" sz="2400" dirty="0">
              <a:solidFill>
                <a:schemeClr val="bg1"/>
              </a:solidFill>
              <a:latin typeface="Georgia" panose="02040502050405020303" pitchFamily="18" charset="0"/>
              <a:sym typeface="Wingdings 2" panose="05020102010507070707" pitchFamily="18" charset="2"/>
            </a:endParaRPr>
          </a:p>
          <a:p>
            <a:pPr marL="365760" indent="-365760" defTabSz="1036290" eaLnBrk="0" fontAlgn="base" hangingPunct="0">
              <a:spcBef>
                <a:spcPct val="0"/>
              </a:spcBef>
              <a:spcAft>
                <a:spcPts val="600"/>
              </a:spcAft>
              <a:buFont typeface="Wingdings" pitchFamily="2" charset="2"/>
              <a:buChar char="ü"/>
            </a:pPr>
            <a:r>
              <a:rPr lang="en-US" altLang="en-US" sz="2400" dirty="0">
                <a:solidFill>
                  <a:schemeClr val="bg1"/>
                </a:solidFill>
                <a:latin typeface="Georgia" panose="02040502050405020303" pitchFamily="18" charset="0"/>
                <a:ea typeface="Calibri" panose="020F0502020204030204" pitchFamily="34" charset="0"/>
                <a:cs typeface="Times New Roman" panose="02020603050405020304" pitchFamily="18" charset="0"/>
              </a:rPr>
              <a:t>New to workforce</a:t>
            </a:r>
            <a:endParaRPr lang="en-US" altLang="en-US" sz="2400" dirty="0">
              <a:solidFill>
                <a:schemeClr val="bg1"/>
              </a:solidFill>
              <a:latin typeface="Georgia" panose="02040502050405020303" pitchFamily="18" charset="0"/>
              <a:sym typeface="Wingdings 2" panose="05020102010507070707" pitchFamily="18" charset="2"/>
            </a:endParaRPr>
          </a:p>
          <a:p>
            <a:pPr marL="365760" indent="-365760" defTabSz="1036290" eaLnBrk="0" fontAlgn="base" hangingPunct="0">
              <a:spcBef>
                <a:spcPct val="0"/>
              </a:spcBef>
              <a:spcAft>
                <a:spcPts val="600"/>
              </a:spcAft>
              <a:buFont typeface="Wingdings" pitchFamily="2" charset="2"/>
              <a:buChar char="ü"/>
            </a:pPr>
            <a:r>
              <a:rPr lang="en-US" altLang="en-US" sz="2400" dirty="0">
                <a:solidFill>
                  <a:schemeClr val="bg1"/>
                </a:solidFill>
                <a:latin typeface="Georgia" panose="02040502050405020303" pitchFamily="18" charset="0"/>
                <a:ea typeface="Calibri" panose="020F0502020204030204" pitchFamily="34" charset="0"/>
                <a:cs typeface="Times New Roman" panose="02020603050405020304" pitchFamily="18" charset="0"/>
              </a:rPr>
              <a:t>Workforce re-entry following an extended leave</a:t>
            </a:r>
            <a:endParaRPr lang="en-US" altLang="en-US" sz="2400" dirty="0">
              <a:solidFill>
                <a:schemeClr val="bg1"/>
              </a:solidFill>
              <a:latin typeface="Georgia" panose="02040502050405020303" pitchFamily="18" charset="0"/>
              <a:sym typeface="Wingdings 2" panose="05020102010507070707" pitchFamily="18" charset="2"/>
            </a:endParaRPr>
          </a:p>
          <a:p>
            <a:pPr defTabSz="1036290" eaLnBrk="0" fontAlgn="base" hangingPunct="0">
              <a:spcBef>
                <a:spcPct val="0"/>
              </a:spcBef>
              <a:spcAft>
                <a:spcPct val="0"/>
              </a:spcAft>
            </a:pPr>
            <a:endParaRPr lang="en-US" altLang="en-US" sz="2400" dirty="0">
              <a:solidFill>
                <a:schemeClr val="bg1"/>
              </a:solidFill>
              <a:latin typeface="Georgia" panose="02040502050405020303" pitchFamily="18" charset="0"/>
              <a:ea typeface="Calibri" panose="020F0502020204030204" pitchFamily="34" charset="0"/>
              <a:cs typeface="Times New Roman" panose="02020603050405020304" pitchFamily="18" charset="0"/>
              <a:sym typeface="Wingdings 2" panose="05020102010507070707" pitchFamily="18" charset="2"/>
            </a:endParaRPr>
          </a:p>
        </p:txBody>
      </p:sp>
      <p:sp>
        <p:nvSpPr>
          <p:cNvPr id="2" name="Right Triangle 1">
            <a:extLst>
              <a:ext uri="{FF2B5EF4-FFF2-40B4-BE49-F238E27FC236}">
                <a16:creationId xmlns:a16="http://schemas.microsoft.com/office/drawing/2014/main" id="{E9C66DDF-DED5-6BD3-A6D4-A0C2622CFDF4}"/>
              </a:ext>
            </a:extLst>
          </p:cNvPr>
          <p:cNvSpPr/>
          <p:nvPr/>
        </p:nvSpPr>
        <p:spPr>
          <a:xfrm flipH="1" flipV="1">
            <a:off x="8893173" y="0"/>
            <a:ext cx="4924425" cy="3581400"/>
          </a:xfrm>
          <a:prstGeom prst="rtTriangle">
            <a:avLst/>
          </a:prstGeom>
          <a:solidFill>
            <a:schemeClr val="tx2">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56606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4B6882-7805-0C9D-CCE1-68DF9C67A124}"/>
              </a:ext>
            </a:extLst>
          </p:cNvPr>
          <p:cNvSpPr txBox="1"/>
          <p:nvPr/>
        </p:nvSpPr>
        <p:spPr>
          <a:xfrm>
            <a:off x="642535" y="1739900"/>
            <a:ext cx="11565924" cy="2149819"/>
          </a:xfrm>
          <a:prstGeom prst="rect">
            <a:avLst/>
          </a:prstGeom>
          <a:noFill/>
        </p:spPr>
        <p:txBody>
          <a:bodyPr wrap="square" lIns="0" tIns="0" rIns="0" bIns="0">
            <a:noAutofit/>
          </a:bodyPr>
          <a:lstStyle/>
          <a:p>
            <a:pPr>
              <a:lnSpc>
                <a:spcPct val="115000"/>
              </a:lnSpc>
              <a:spcAft>
                <a:spcPts val="1800"/>
              </a:spcAft>
            </a:pPr>
            <a:r>
              <a:rPr lang="en-US" sz="2800" b="1" i="1" dirty="0">
                <a:solidFill>
                  <a:schemeClr val="accent3"/>
                </a:solidFill>
                <a:latin typeface="Georgia" panose="02040502050405020303" pitchFamily="18" charset="0"/>
                <a:ea typeface="Calibri" panose="020F0502020204030204" pitchFamily="34" charset="0"/>
                <a:cs typeface="Georgia" panose="02040502050405020303" pitchFamily="18" charset="0"/>
              </a:rPr>
              <a:t>People tend to best respond to:</a:t>
            </a:r>
            <a:endParaRPr lang="en-US" sz="2800" b="1" i="1" dirty="0">
              <a:solidFill>
                <a:schemeClr val="accent3"/>
              </a:solidFill>
              <a:latin typeface="Georgia" panose="02040502050405020303" pitchFamily="18" charset="0"/>
              <a:ea typeface="Calibri" panose="020F0502020204030204" pitchFamily="34" charset="0"/>
              <a:cs typeface="Times New Roman" panose="02020603050405020304" pitchFamily="18" charset="0"/>
            </a:endParaRPr>
          </a:p>
          <a:p>
            <a:pPr marL="274320" indent="-274320">
              <a:spcAft>
                <a:spcPts val="1800"/>
              </a:spcAft>
              <a:buFont typeface="Arial" panose="020B0604020202020204" pitchFamily="34" charset="0"/>
              <a:buChar char="•"/>
            </a:pPr>
            <a:r>
              <a:rPr lang="en-US" sz="2400" dirty="0">
                <a:latin typeface="Georgia" panose="02040502050405020303" pitchFamily="18" charset="0"/>
                <a:ea typeface="Calibri" panose="020F0502020204030204" pitchFamily="34" charset="0"/>
                <a:cs typeface="Times New Roman" panose="02020603050405020304" pitchFamily="18" charset="0"/>
              </a:rPr>
              <a:t>Positive messaging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74320" indent="-274320">
              <a:spcAft>
                <a:spcPts val="1800"/>
              </a:spcAft>
              <a:buFont typeface="Arial" panose="020B0604020202020204" pitchFamily="34" charset="0"/>
              <a:buChar char="•"/>
            </a:pPr>
            <a:r>
              <a:rPr lang="en-US" sz="2400" dirty="0">
                <a:latin typeface="Georgia" panose="02040502050405020303" pitchFamily="18" charset="0"/>
                <a:ea typeface="Calibri" panose="020F0502020204030204" pitchFamily="34" charset="0"/>
                <a:cs typeface="Times New Roman" panose="02020603050405020304" pitchFamily="18" charset="0"/>
              </a:rPr>
              <a:t>Aspirational language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74320" indent="-274320">
              <a:spcAft>
                <a:spcPts val="1800"/>
              </a:spcAft>
              <a:buFont typeface="Arial" panose="020B0604020202020204" pitchFamily="34" charset="0"/>
              <a:buChar char="•"/>
            </a:pPr>
            <a:r>
              <a:rPr lang="en-US" sz="2400" dirty="0">
                <a:latin typeface="Georgia" panose="02040502050405020303" pitchFamily="18" charset="0"/>
                <a:ea typeface="Calibri" panose="020F0502020204030204" pitchFamily="34" charset="0"/>
                <a:cs typeface="Times New Roman" panose="02020603050405020304" pitchFamily="18" charset="0"/>
              </a:rPr>
              <a:t>Demonstrations how that lifetime income is a means </a:t>
            </a:r>
            <a:br>
              <a:rPr lang="en-US" sz="2400" dirty="0">
                <a:latin typeface="Georgia" panose="02040502050405020303" pitchFamily="18" charset="0"/>
                <a:ea typeface="Calibri" panose="020F0502020204030204" pitchFamily="34" charset="0"/>
                <a:cs typeface="Times New Roman" panose="02020603050405020304" pitchFamily="18" charset="0"/>
              </a:rPr>
            </a:br>
            <a:r>
              <a:rPr lang="en-US" sz="2400" dirty="0">
                <a:latin typeface="Georgia" panose="02040502050405020303" pitchFamily="18" charset="0"/>
                <a:ea typeface="Calibri" panose="020F0502020204030204" pitchFamily="34" charset="0"/>
                <a:cs typeface="Times New Roman" panose="02020603050405020304" pitchFamily="18" charset="0"/>
              </a:rPr>
              <a:t>to the end they’ve earned</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74320" indent="-274320">
              <a:spcAft>
                <a:spcPts val="1800"/>
              </a:spcAft>
              <a:buFont typeface="Arial" panose="020B0604020202020204" pitchFamily="34" charset="0"/>
              <a:buChar char="•"/>
            </a:pPr>
            <a:r>
              <a:rPr lang="en-US" sz="2400" dirty="0">
                <a:latin typeface="Georgia" panose="02040502050405020303" pitchFamily="18" charset="0"/>
                <a:ea typeface="Calibri" panose="020F0502020204030204" pitchFamily="34" charset="0"/>
                <a:cs typeface="Times New Roman" panose="02020603050405020304" pitchFamily="18" charset="0"/>
              </a:rPr>
              <a:t>Familiar language – income, paycheck, etc.</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74320" indent="-274320">
              <a:spcAft>
                <a:spcPts val="1800"/>
              </a:spcAft>
              <a:buFont typeface="Arial" panose="020B0604020202020204" pitchFamily="34" charset="0"/>
              <a:buChar char="•"/>
            </a:pPr>
            <a:r>
              <a:rPr lang="en-US" sz="2400" dirty="0">
                <a:latin typeface="Georgia" panose="02040502050405020303" pitchFamily="18" charset="0"/>
                <a:ea typeface="Calibri" panose="020F0502020204030204" pitchFamily="34" charset="0"/>
                <a:cs typeface="Times New Roman" panose="02020603050405020304" pitchFamily="18" charset="0"/>
              </a:rPr>
              <a:t>Concepts they’ll hear throughout their career</a:t>
            </a:r>
            <a:br>
              <a:rPr lang="en-US" sz="2400" dirty="0">
                <a:latin typeface="Georgia" panose="02040502050405020303" pitchFamily="18" charset="0"/>
                <a:ea typeface="Calibri" panose="020F0502020204030204" pitchFamily="34" charset="0"/>
                <a:cs typeface="Times New Roman" panose="02020603050405020304" pitchFamily="18" charset="0"/>
              </a:rPr>
            </a:b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1AB305BA-D32B-A3BB-9AAD-0311D9CD2DDC}"/>
              </a:ext>
            </a:extLst>
          </p:cNvPr>
          <p:cNvSpPr>
            <a:spLocks noGrp="1"/>
          </p:cNvSpPr>
          <p:nvPr>
            <p:ph type="title"/>
          </p:nvPr>
        </p:nvSpPr>
        <p:spPr/>
        <p:txBody>
          <a:bodyPr/>
          <a:lstStyle/>
          <a:p>
            <a:r>
              <a:rPr lang="en-US" dirty="0"/>
              <a:t>Bring participants on the journey.</a:t>
            </a:r>
          </a:p>
        </p:txBody>
      </p:sp>
      <p:sp>
        <p:nvSpPr>
          <p:cNvPr id="4" name="Text Placeholder 3">
            <a:extLst>
              <a:ext uri="{FF2B5EF4-FFF2-40B4-BE49-F238E27FC236}">
                <a16:creationId xmlns:a16="http://schemas.microsoft.com/office/drawing/2014/main" id="{2334FEB8-15A8-81CE-DF2B-64008A7C76F1}"/>
              </a:ext>
            </a:extLst>
          </p:cNvPr>
          <p:cNvSpPr>
            <a:spLocks noGrp="1"/>
          </p:cNvSpPr>
          <p:nvPr>
            <p:ph type="body" sz="quarter" idx="11"/>
          </p:nvPr>
        </p:nvSpPr>
        <p:spPr/>
        <p:txBody>
          <a:bodyPr/>
          <a:lstStyle/>
          <a:p>
            <a:endParaRPr lang="en-US"/>
          </a:p>
        </p:txBody>
      </p:sp>
      <p:sp>
        <p:nvSpPr>
          <p:cNvPr id="6" name="Rectangle 13">
            <a:extLst>
              <a:ext uri="{FF2B5EF4-FFF2-40B4-BE49-F238E27FC236}">
                <a16:creationId xmlns:a16="http://schemas.microsoft.com/office/drawing/2014/main" id="{6E63C2F0-D544-6081-2289-5A35B19BC37F}"/>
              </a:ext>
            </a:extLst>
          </p:cNvPr>
          <p:cNvSpPr/>
          <p:nvPr/>
        </p:nvSpPr>
        <p:spPr>
          <a:xfrm>
            <a:off x="8294732" y="-5863"/>
            <a:ext cx="5548268" cy="6824704"/>
          </a:xfrm>
          <a:custGeom>
            <a:avLst/>
            <a:gdLst>
              <a:gd name="connsiteX0" fmla="*/ 0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0 w 13817600"/>
              <a:gd name="connsiteY4" fmla="*/ 0 h 7772400"/>
              <a:gd name="connsiteX0" fmla="*/ 4490977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4490977 w 13817600"/>
              <a:gd name="connsiteY4" fmla="*/ 0 h 7772400"/>
              <a:gd name="connsiteX0" fmla="*/ 5671595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5671595 w 13817600"/>
              <a:gd name="connsiteY4" fmla="*/ 0 h 7772400"/>
              <a:gd name="connsiteX0" fmla="*/ 6281195 w 13817600"/>
              <a:gd name="connsiteY0" fmla="*/ 0 h 7788442"/>
              <a:gd name="connsiteX1" fmla="*/ 13817600 w 13817600"/>
              <a:gd name="connsiteY1" fmla="*/ 16042 h 7788442"/>
              <a:gd name="connsiteX2" fmla="*/ 13817600 w 13817600"/>
              <a:gd name="connsiteY2" fmla="*/ 7788442 h 7788442"/>
              <a:gd name="connsiteX3" fmla="*/ 0 w 13817600"/>
              <a:gd name="connsiteY3" fmla="*/ 7788442 h 7788442"/>
              <a:gd name="connsiteX4" fmla="*/ 6281195 w 13817600"/>
              <a:gd name="connsiteY4" fmla="*/ 0 h 7788442"/>
              <a:gd name="connsiteX0" fmla="*/ 6281195 w 13817600"/>
              <a:gd name="connsiteY0" fmla="*/ 0 h 7788442"/>
              <a:gd name="connsiteX1" fmla="*/ 13817600 w 13817600"/>
              <a:gd name="connsiteY1" fmla="*/ 7788442 h 7788442"/>
              <a:gd name="connsiteX2" fmla="*/ 0 w 13817600"/>
              <a:gd name="connsiteY2" fmla="*/ 7788442 h 7788442"/>
              <a:gd name="connsiteX3" fmla="*/ 6281195 w 13817600"/>
              <a:gd name="connsiteY3" fmla="*/ 0 h 7788442"/>
              <a:gd name="connsiteX0" fmla="*/ 6281195 w 6285060"/>
              <a:gd name="connsiteY0" fmla="*/ 0 h 7788442"/>
              <a:gd name="connsiteX1" fmla="*/ 6285060 w 6285060"/>
              <a:gd name="connsiteY1" fmla="*/ 7770114 h 7788442"/>
              <a:gd name="connsiteX2" fmla="*/ 0 w 6285060"/>
              <a:gd name="connsiteY2" fmla="*/ 7788442 h 7788442"/>
              <a:gd name="connsiteX3" fmla="*/ 6281195 w 6285060"/>
              <a:gd name="connsiteY3" fmla="*/ 0 h 7788442"/>
              <a:gd name="connsiteX0" fmla="*/ 6281195 w 6311847"/>
              <a:gd name="connsiteY0" fmla="*/ 0 h 7803597"/>
              <a:gd name="connsiteX1" fmla="*/ 6311847 w 6311847"/>
              <a:gd name="connsiteY1" fmla="*/ 7803597 h 7803597"/>
              <a:gd name="connsiteX2" fmla="*/ 0 w 6311847"/>
              <a:gd name="connsiteY2" fmla="*/ 7788442 h 7803597"/>
              <a:gd name="connsiteX3" fmla="*/ 6281195 w 6311847"/>
              <a:gd name="connsiteY3" fmla="*/ 0 h 7803597"/>
              <a:gd name="connsiteX0" fmla="*/ 6281195 w 6338633"/>
              <a:gd name="connsiteY0" fmla="*/ 0 h 7810294"/>
              <a:gd name="connsiteX1" fmla="*/ 6338633 w 6338633"/>
              <a:gd name="connsiteY1" fmla="*/ 7810294 h 7810294"/>
              <a:gd name="connsiteX2" fmla="*/ 0 w 6338633"/>
              <a:gd name="connsiteY2" fmla="*/ 7788442 h 7810294"/>
              <a:gd name="connsiteX3" fmla="*/ 6281195 w 6338633"/>
              <a:gd name="connsiteY3" fmla="*/ 0 h 7810294"/>
              <a:gd name="connsiteX0" fmla="*/ 6321374 w 6338633"/>
              <a:gd name="connsiteY0" fmla="*/ 0 h 7816991"/>
              <a:gd name="connsiteX1" fmla="*/ 6338633 w 6338633"/>
              <a:gd name="connsiteY1" fmla="*/ 7816991 h 7816991"/>
              <a:gd name="connsiteX2" fmla="*/ 0 w 6338633"/>
              <a:gd name="connsiteY2" fmla="*/ 7795139 h 7816991"/>
              <a:gd name="connsiteX3" fmla="*/ 6321374 w 6338633"/>
              <a:gd name="connsiteY3" fmla="*/ 0 h 7816991"/>
              <a:gd name="connsiteX0" fmla="*/ 6321374 w 6325240"/>
              <a:gd name="connsiteY0" fmla="*/ 0 h 7810294"/>
              <a:gd name="connsiteX1" fmla="*/ 6325240 w 6325240"/>
              <a:gd name="connsiteY1" fmla="*/ 7810294 h 7810294"/>
              <a:gd name="connsiteX2" fmla="*/ 0 w 6325240"/>
              <a:gd name="connsiteY2" fmla="*/ 7795139 h 7810294"/>
              <a:gd name="connsiteX3" fmla="*/ 6321374 w 6325240"/>
              <a:gd name="connsiteY3" fmla="*/ 0 h 7810294"/>
              <a:gd name="connsiteX0" fmla="*/ 6321374 w 6338633"/>
              <a:gd name="connsiteY0" fmla="*/ 0 h 7796901"/>
              <a:gd name="connsiteX1" fmla="*/ 6338633 w 6338633"/>
              <a:gd name="connsiteY1" fmla="*/ 7796901 h 7796901"/>
              <a:gd name="connsiteX2" fmla="*/ 0 w 6338633"/>
              <a:gd name="connsiteY2" fmla="*/ 7795139 h 7796901"/>
              <a:gd name="connsiteX3" fmla="*/ 6321374 w 6338633"/>
              <a:gd name="connsiteY3" fmla="*/ 0 h 7796901"/>
            </a:gdLst>
            <a:ahLst/>
            <a:cxnLst>
              <a:cxn ang="0">
                <a:pos x="connsiteX0" y="connsiteY0"/>
              </a:cxn>
              <a:cxn ang="0">
                <a:pos x="connsiteX1" y="connsiteY1"/>
              </a:cxn>
              <a:cxn ang="0">
                <a:pos x="connsiteX2" y="connsiteY2"/>
              </a:cxn>
              <a:cxn ang="0">
                <a:pos x="connsiteX3" y="connsiteY3"/>
              </a:cxn>
            </a:cxnLst>
            <a:rect l="l" t="t" r="r" b="b"/>
            <a:pathLst>
              <a:path w="6338633" h="7796901">
                <a:moveTo>
                  <a:pt x="6321374" y="0"/>
                </a:moveTo>
                <a:cubicBezTo>
                  <a:pt x="6322662" y="2590038"/>
                  <a:pt x="6337345" y="5206863"/>
                  <a:pt x="6338633" y="7796901"/>
                </a:cubicBezTo>
                <a:lnTo>
                  <a:pt x="0" y="7795139"/>
                </a:lnTo>
                <a:lnTo>
                  <a:pt x="6321374" y="0"/>
                </a:lnTo>
                <a:close/>
              </a:path>
            </a:pathLst>
          </a:custGeom>
          <a:solidFill>
            <a:schemeClr val="accent3"/>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a:p>
        </p:txBody>
      </p:sp>
      <p:sp>
        <p:nvSpPr>
          <p:cNvPr id="7" name="Rectangle 14">
            <a:extLst>
              <a:ext uri="{FF2B5EF4-FFF2-40B4-BE49-F238E27FC236}">
                <a16:creationId xmlns:a16="http://schemas.microsoft.com/office/drawing/2014/main" id="{079F5F82-289A-CA6C-DED4-A4A019626784}"/>
              </a:ext>
            </a:extLst>
          </p:cNvPr>
          <p:cNvSpPr/>
          <p:nvPr/>
        </p:nvSpPr>
        <p:spPr>
          <a:xfrm>
            <a:off x="9423400" y="0"/>
            <a:ext cx="4394200" cy="2240967"/>
          </a:xfrm>
          <a:custGeom>
            <a:avLst/>
            <a:gdLst>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5000077 h 5000077"/>
              <a:gd name="connsiteX4" fmla="*/ 0 w 9804400"/>
              <a:gd name="connsiteY4" fmla="*/ 0 h 5000077"/>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0 h 5000077"/>
            </a:gdLst>
            <a:ahLst/>
            <a:cxnLst>
              <a:cxn ang="0">
                <a:pos x="connsiteX0" y="connsiteY0"/>
              </a:cxn>
              <a:cxn ang="0">
                <a:pos x="connsiteX1" y="connsiteY1"/>
              </a:cxn>
              <a:cxn ang="0">
                <a:pos x="connsiteX2" y="connsiteY2"/>
              </a:cxn>
              <a:cxn ang="0">
                <a:pos x="connsiteX3" y="connsiteY3"/>
              </a:cxn>
            </a:cxnLst>
            <a:rect l="l" t="t" r="r" b="b"/>
            <a:pathLst>
              <a:path w="9804400" h="5000077">
                <a:moveTo>
                  <a:pt x="0" y="0"/>
                </a:moveTo>
                <a:lnTo>
                  <a:pt x="9804400" y="0"/>
                </a:lnTo>
                <a:lnTo>
                  <a:pt x="9804400" y="5000077"/>
                </a:lnTo>
                <a:lnTo>
                  <a:pt x="0" y="0"/>
                </a:lnTo>
                <a:close/>
              </a:path>
            </a:pathLst>
          </a:custGeom>
          <a:solidFill>
            <a:schemeClr val="tx2">
              <a:alpha val="19762"/>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143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5F852E-7194-C883-5F1E-B534ACF92055}"/>
              </a:ext>
            </a:extLst>
          </p:cNvPr>
          <p:cNvSpPr>
            <a:spLocks noGrp="1"/>
          </p:cNvSpPr>
          <p:nvPr>
            <p:ph type="title"/>
          </p:nvPr>
        </p:nvSpPr>
        <p:spPr>
          <a:xfrm>
            <a:off x="628073" y="630937"/>
            <a:ext cx="12561455" cy="1035139"/>
          </a:xfrm>
        </p:spPr>
        <p:txBody>
          <a:bodyPr/>
          <a:lstStyle/>
          <a:p>
            <a:r>
              <a:rPr lang="en-US" dirty="0"/>
              <a:t>Lifetime income vs. systematic withdrawals from assets </a:t>
            </a:r>
          </a:p>
        </p:txBody>
      </p:sp>
      <p:sp>
        <p:nvSpPr>
          <p:cNvPr id="3" name="Text Placeholder 2">
            <a:extLst>
              <a:ext uri="{FF2B5EF4-FFF2-40B4-BE49-F238E27FC236}">
                <a16:creationId xmlns:a16="http://schemas.microsoft.com/office/drawing/2014/main" id="{1927FDD6-1E0E-DF24-B2B4-07F448385577}"/>
              </a:ext>
            </a:extLst>
          </p:cNvPr>
          <p:cNvSpPr>
            <a:spLocks noGrp="1"/>
          </p:cNvSpPr>
          <p:nvPr>
            <p:ph type="body" sz="quarter" idx="11"/>
          </p:nvPr>
        </p:nvSpPr>
        <p:spPr/>
        <p:txBody>
          <a:bodyPr/>
          <a:lstStyle/>
          <a:p>
            <a:endParaRPr lang="en-US" dirty="0"/>
          </a:p>
        </p:txBody>
      </p:sp>
      <p:pic>
        <p:nvPicPr>
          <p:cNvPr id="5" name="Graphic 4">
            <a:extLst>
              <a:ext uri="{FF2B5EF4-FFF2-40B4-BE49-F238E27FC236}">
                <a16:creationId xmlns:a16="http://schemas.microsoft.com/office/drawing/2014/main" id="{BD0E6C80-8710-2397-9EB3-5D47D25734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650" y="2183019"/>
            <a:ext cx="685800" cy="1333500"/>
          </a:xfrm>
          <a:prstGeom prst="rect">
            <a:avLst/>
          </a:prstGeom>
        </p:spPr>
      </p:pic>
      <p:pic>
        <p:nvPicPr>
          <p:cNvPr id="6" name="Graphic 5">
            <a:extLst>
              <a:ext uri="{FF2B5EF4-FFF2-40B4-BE49-F238E27FC236}">
                <a16:creationId xmlns:a16="http://schemas.microsoft.com/office/drawing/2014/main" id="{25C3681F-1506-BCB3-D58E-60E426266F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650" y="4262784"/>
            <a:ext cx="685800" cy="1333500"/>
          </a:xfrm>
          <a:prstGeom prst="rect">
            <a:avLst/>
          </a:prstGeom>
        </p:spPr>
      </p:pic>
      <p:sp>
        <p:nvSpPr>
          <p:cNvPr id="7" name="TextBox 6">
            <a:extLst>
              <a:ext uri="{FF2B5EF4-FFF2-40B4-BE49-F238E27FC236}">
                <a16:creationId xmlns:a16="http://schemas.microsoft.com/office/drawing/2014/main" id="{39048930-113F-A3D6-CE66-225094BD93F0}"/>
              </a:ext>
            </a:extLst>
          </p:cNvPr>
          <p:cNvSpPr txBox="1"/>
          <p:nvPr/>
        </p:nvSpPr>
        <p:spPr>
          <a:xfrm>
            <a:off x="632361" y="1447800"/>
            <a:ext cx="12565139" cy="615156"/>
          </a:xfrm>
          <a:prstGeom prst="rect">
            <a:avLst/>
          </a:prstGeom>
          <a:noFill/>
        </p:spPr>
        <p:txBody>
          <a:bodyPr wrap="square" lIns="0" tIns="0" rIns="0" bIns="0" rtlCol="0">
            <a:noAutofit/>
          </a:bodyPr>
          <a:lstStyle/>
          <a:p>
            <a:pPr>
              <a:spcAft>
                <a:spcPts val="600"/>
              </a:spcAft>
            </a:pPr>
            <a:r>
              <a:rPr lang="en-US" sz="2000" b="1" dirty="0">
                <a:solidFill>
                  <a:schemeClr val="tx2"/>
                </a:solidFill>
              </a:rPr>
              <a:t>Twin sisters, Tara and Rachel, retire at age 65, each with $100,000 and both earn a 5% return. </a:t>
            </a:r>
          </a:p>
        </p:txBody>
      </p:sp>
      <p:sp>
        <p:nvSpPr>
          <p:cNvPr id="10" name="TextBox 9">
            <a:extLst>
              <a:ext uri="{FF2B5EF4-FFF2-40B4-BE49-F238E27FC236}">
                <a16:creationId xmlns:a16="http://schemas.microsoft.com/office/drawing/2014/main" id="{1CDAC1D1-F3ED-A8C8-A2E4-9902E49B8B7C}"/>
              </a:ext>
            </a:extLst>
          </p:cNvPr>
          <p:cNvSpPr txBox="1"/>
          <p:nvPr/>
        </p:nvSpPr>
        <p:spPr>
          <a:xfrm>
            <a:off x="1574801" y="2127044"/>
            <a:ext cx="1686006" cy="1818709"/>
          </a:xfrm>
          <a:prstGeom prst="rect">
            <a:avLst/>
          </a:prstGeom>
          <a:noFill/>
        </p:spPr>
        <p:txBody>
          <a:bodyPr wrap="square" lIns="0" tIns="0" rIns="0" bIns="0" rtlCol="0">
            <a:noAutofit/>
          </a:bodyPr>
          <a:lstStyle/>
          <a:p>
            <a:pPr>
              <a:spcAft>
                <a:spcPts val="1200"/>
              </a:spcAft>
            </a:pPr>
            <a:r>
              <a:rPr lang="en-US" sz="1800" b="1" dirty="0">
                <a:solidFill>
                  <a:srgbClr val="04B9A7"/>
                </a:solidFill>
                <a:effectLst/>
                <a:latin typeface="Georgia" panose="02040502050405020303" pitchFamily="18" charset="0"/>
              </a:rPr>
              <a:t>Tara</a:t>
            </a:r>
            <a:endParaRPr lang="en-US" sz="1600" dirty="0">
              <a:solidFill>
                <a:srgbClr val="04B9A7"/>
              </a:solidFill>
              <a:effectLst/>
              <a:latin typeface="Georgia" panose="02040502050405020303" pitchFamily="18" charset="0"/>
            </a:endParaRPr>
          </a:p>
          <a:p>
            <a:r>
              <a:rPr lang="en-US" sz="1600" b="1" dirty="0">
                <a:solidFill>
                  <a:srgbClr val="04B9A7"/>
                </a:solidFill>
                <a:effectLst/>
                <a:latin typeface="Arial" panose="020B0604020202020204" pitchFamily="34" charset="0"/>
                <a:cs typeface="Arial" panose="020B0604020202020204" pitchFamily="34" charset="0"/>
              </a:rPr>
              <a:t>LIFETIME </a:t>
            </a:r>
            <a:br>
              <a:rPr lang="en-US" sz="1600" b="1" dirty="0">
                <a:solidFill>
                  <a:srgbClr val="04B9A7"/>
                </a:solidFill>
                <a:effectLst/>
                <a:latin typeface="Arial" panose="020B0604020202020204" pitchFamily="34" charset="0"/>
                <a:cs typeface="Arial" panose="020B0604020202020204" pitchFamily="34" charset="0"/>
              </a:rPr>
            </a:br>
            <a:r>
              <a:rPr lang="en-US" sz="1600" b="1" dirty="0">
                <a:solidFill>
                  <a:srgbClr val="04B9A7"/>
                </a:solidFill>
                <a:effectLst/>
                <a:latin typeface="Arial" panose="020B0604020202020204" pitchFamily="34" charset="0"/>
                <a:cs typeface="Arial" panose="020B0604020202020204" pitchFamily="34" charset="0"/>
              </a:rPr>
              <a:t>INCOME</a:t>
            </a:r>
          </a:p>
          <a:p>
            <a:r>
              <a:rPr lang="en-US" sz="1200" dirty="0">
                <a:solidFill>
                  <a:schemeClr val="tx2"/>
                </a:solidFill>
                <a:effectLst/>
                <a:latin typeface="Arial" panose="020B0604020202020204" pitchFamily="34" charset="0"/>
                <a:cs typeface="Arial" panose="020B0604020202020204" pitchFamily="34" charset="0"/>
              </a:rPr>
              <a:t>Tara matches that income with a partial annuity ($3,750) and a withdrawal ($2,600).</a:t>
            </a:r>
          </a:p>
        </p:txBody>
      </p:sp>
      <p:sp>
        <p:nvSpPr>
          <p:cNvPr id="11" name="TextBox 10">
            <a:extLst>
              <a:ext uri="{FF2B5EF4-FFF2-40B4-BE49-F238E27FC236}">
                <a16:creationId xmlns:a16="http://schemas.microsoft.com/office/drawing/2014/main" id="{1E4B0DE8-A3E9-4DFC-64FB-E5E1B21B6ADA}"/>
              </a:ext>
            </a:extLst>
          </p:cNvPr>
          <p:cNvSpPr txBox="1"/>
          <p:nvPr/>
        </p:nvSpPr>
        <p:spPr>
          <a:xfrm>
            <a:off x="1574800" y="4212067"/>
            <a:ext cx="1600200" cy="2339997"/>
          </a:xfrm>
          <a:prstGeom prst="rect">
            <a:avLst/>
          </a:prstGeom>
          <a:noFill/>
        </p:spPr>
        <p:txBody>
          <a:bodyPr wrap="square" lIns="0" tIns="0" rIns="0" bIns="0" rtlCol="0">
            <a:noAutofit/>
          </a:bodyPr>
          <a:lstStyle/>
          <a:p>
            <a:pPr>
              <a:spcAft>
                <a:spcPts val="1200"/>
              </a:spcAft>
            </a:pPr>
            <a:r>
              <a:rPr lang="en-US" sz="1800" b="1" dirty="0">
                <a:solidFill>
                  <a:schemeClr val="accent2"/>
                </a:solidFill>
                <a:effectLst/>
                <a:latin typeface="Georgia" panose="02040502050405020303" pitchFamily="18" charset="0"/>
              </a:rPr>
              <a:t>Rachel</a:t>
            </a:r>
            <a:endParaRPr lang="en-US" sz="1600" dirty="0">
              <a:solidFill>
                <a:schemeClr val="accent2"/>
              </a:solidFill>
              <a:effectLst/>
              <a:latin typeface="Georgia" panose="02040502050405020303" pitchFamily="18" charset="0"/>
            </a:endParaRPr>
          </a:p>
          <a:p>
            <a:r>
              <a:rPr lang="en-US" sz="1600" b="1" dirty="0">
                <a:solidFill>
                  <a:schemeClr val="accent2"/>
                </a:solidFill>
                <a:effectLst/>
                <a:latin typeface="Arial" panose="020B0604020202020204" pitchFamily="34" charset="0"/>
                <a:cs typeface="Arial" panose="020B0604020202020204" pitchFamily="34" charset="0"/>
              </a:rPr>
              <a:t>SYSTEMATIC WITHDRAWAL</a:t>
            </a:r>
            <a:endParaRPr lang="en-US" sz="1600" dirty="0">
              <a:solidFill>
                <a:schemeClr val="accent2"/>
              </a:solidFill>
              <a:effectLst/>
              <a:latin typeface="Arial" panose="020B0604020202020204" pitchFamily="34" charset="0"/>
              <a:cs typeface="Arial" panose="020B0604020202020204" pitchFamily="34" charset="0"/>
            </a:endParaRPr>
          </a:p>
          <a:p>
            <a:r>
              <a:rPr lang="en-US" sz="1200" dirty="0">
                <a:solidFill>
                  <a:schemeClr val="tx2"/>
                </a:solidFill>
                <a:effectLst/>
                <a:latin typeface="Arial" panose="020B0604020202020204" pitchFamily="34" charset="0"/>
                <a:cs typeface="Arial" panose="020B0604020202020204" pitchFamily="34" charset="0"/>
              </a:rPr>
              <a:t>Rachel takes a systematic withdrawal of approximately $6,350 allowing for 30 years of income. </a:t>
            </a:r>
          </a:p>
        </p:txBody>
      </p:sp>
      <p:graphicFrame>
        <p:nvGraphicFramePr>
          <p:cNvPr id="13" name="Chart 12">
            <a:extLst>
              <a:ext uri="{FF2B5EF4-FFF2-40B4-BE49-F238E27FC236}">
                <a16:creationId xmlns:a16="http://schemas.microsoft.com/office/drawing/2014/main" id="{7EE8C09B-8E2C-3F21-FE27-21DA971A9378}"/>
              </a:ext>
            </a:extLst>
          </p:cNvPr>
          <p:cNvGraphicFramePr/>
          <p:nvPr>
            <p:extLst>
              <p:ext uri="{D42A27DB-BD31-4B8C-83A1-F6EECF244321}">
                <p14:modId xmlns:p14="http://schemas.microsoft.com/office/powerpoint/2010/main" val="967996922"/>
              </p:ext>
            </p:extLst>
          </p:nvPr>
        </p:nvGraphicFramePr>
        <p:xfrm>
          <a:off x="3573002" y="2455449"/>
          <a:ext cx="2589238" cy="3227964"/>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Box 13">
            <a:extLst>
              <a:ext uri="{FF2B5EF4-FFF2-40B4-BE49-F238E27FC236}">
                <a16:creationId xmlns:a16="http://schemas.microsoft.com/office/drawing/2014/main" id="{AD46B7A8-829F-1CCC-134E-1997B45126D6}"/>
              </a:ext>
            </a:extLst>
          </p:cNvPr>
          <p:cNvSpPr txBox="1"/>
          <p:nvPr/>
        </p:nvSpPr>
        <p:spPr>
          <a:xfrm>
            <a:off x="3649201" y="2049928"/>
            <a:ext cx="2819400" cy="463388"/>
          </a:xfrm>
          <a:prstGeom prst="rect">
            <a:avLst/>
          </a:prstGeom>
          <a:noFill/>
        </p:spPr>
        <p:txBody>
          <a:bodyPr wrap="square" lIns="0" tIns="0" rIns="0" bIns="0" rtlCol="0">
            <a:noAutofit/>
          </a:bodyPr>
          <a:lstStyle/>
          <a:p>
            <a:pPr>
              <a:spcAft>
                <a:spcPts val="600"/>
              </a:spcAft>
            </a:pPr>
            <a:r>
              <a:rPr lang="en-US" sz="1800" b="1" dirty="0">
                <a:solidFill>
                  <a:schemeClr val="tx2"/>
                </a:solidFill>
              </a:rPr>
              <a:t>Annual income</a:t>
            </a:r>
          </a:p>
        </p:txBody>
      </p:sp>
      <p:sp>
        <p:nvSpPr>
          <p:cNvPr id="15" name="TextBox 14">
            <a:extLst>
              <a:ext uri="{FF2B5EF4-FFF2-40B4-BE49-F238E27FC236}">
                <a16:creationId xmlns:a16="http://schemas.microsoft.com/office/drawing/2014/main" id="{4B410881-4696-6DF6-60FD-60EE095A08DB}"/>
              </a:ext>
            </a:extLst>
          </p:cNvPr>
          <p:cNvSpPr txBox="1"/>
          <p:nvPr/>
        </p:nvSpPr>
        <p:spPr>
          <a:xfrm>
            <a:off x="6162240" y="2709949"/>
            <a:ext cx="654051" cy="532869"/>
          </a:xfrm>
          <a:prstGeom prst="rect">
            <a:avLst/>
          </a:prstGeom>
          <a:noFill/>
        </p:spPr>
        <p:txBody>
          <a:bodyPr wrap="square" lIns="0" tIns="0" rIns="0" bIns="0" rtlCol="0">
            <a:noAutofit/>
          </a:bodyPr>
          <a:lstStyle/>
          <a:p>
            <a:pPr>
              <a:spcAft>
                <a:spcPts val="600"/>
              </a:spcAft>
            </a:pPr>
            <a:r>
              <a:rPr lang="en-US" sz="1000" b="1" dirty="0">
                <a:solidFill>
                  <a:srgbClr val="04B9A7"/>
                </a:solidFill>
                <a:effectLst/>
                <a:latin typeface="Arial" panose="020B0604020202020204" pitchFamily="34" charset="0"/>
                <a:cs typeface="Arial" panose="020B0604020202020204" pitchFamily="34" charset="0"/>
              </a:rPr>
              <a:t>TARA’S INCOME</a:t>
            </a:r>
            <a:endParaRPr lang="en-US" sz="1000" dirty="0">
              <a:solidFill>
                <a:schemeClr val="bg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EA224F9-3316-E57E-A631-6A08D0BAE5C6}"/>
              </a:ext>
            </a:extLst>
          </p:cNvPr>
          <p:cNvSpPr txBox="1"/>
          <p:nvPr/>
        </p:nvSpPr>
        <p:spPr>
          <a:xfrm>
            <a:off x="6162240" y="5124827"/>
            <a:ext cx="785373" cy="532869"/>
          </a:xfrm>
          <a:prstGeom prst="rect">
            <a:avLst/>
          </a:prstGeom>
          <a:noFill/>
        </p:spPr>
        <p:txBody>
          <a:bodyPr wrap="square" lIns="0" tIns="0" rIns="0" bIns="0" rtlCol="0">
            <a:noAutofit/>
          </a:bodyPr>
          <a:lstStyle/>
          <a:p>
            <a:pPr>
              <a:spcAft>
                <a:spcPts val="600"/>
              </a:spcAft>
            </a:pPr>
            <a:r>
              <a:rPr lang="en-US" sz="1000" b="1" dirty="0">
                <a:solidFill>
                  <a:schemeClr val="accent2"/>
                </a:solidFill>
                <a:effectLst/>
                <a:latin typeface="Arial" panose="020B0604020202020204" pitchFamily="34" charset="0"/>
                <a:cs typeface="Arial" panose="020B0604020202020204" pitchFamily="34" charset="0"/>
              </a:rPr>
              <a:t>RACHEL’S INCOME</a:t>
            </a:r>
            <a:endParaRPr lang="en-US" sz="1000" dirty="0">
              <a:solidFill>
                <a:schemeClr val="accent2"/>
              </a:solidFill>
              <a:latin typeface="Arial" panose="020B06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20AF35A1-DEBF-500C-E033-A86E6F23905C}"/>
              </a:ext>
            </a:extLst>
          </p:cNvPr>
          <p:cNvGraphicFramePr/>
          <p:nvPr>
            <p:extLst>
              <p:ext uri="{D42A27DB-BD31-4B8C-83A1-F6EECF244321}">
                <p14:modId xmlns:p14="http://schemas.microsoft.com/office/powerpoint/2010/main" val="192190523"/>
              </p:ext>
            </p:extLst>
          </p:nvPr>
        </p:nvGraphicFramePr>
        <p:xfrm>
          <a:off x="7018200" y="2455449"/>
          <a:ext cx="3188195" cy="3299105"/>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a:extLst>
              <a:ext uri="{FF2B5EF4-FFF2-40B4-BE49-F238E27FC236}">
                <a16:creationId xmlns:a16="http://schemas.microsoft.com/office/drawing/2014/main" id="{E5A024C7-E5D2-950C-7F61-AE9209E77950}"/>
              </a:ext>
            </a:extLst>
          </p:cNvPr>
          <p:cNvSpPr txBox="1"/>
          <p:nvPr/>
        </p:nvSpPr>
        <p:spPr>
          <a:xfrm>
            <a:off x="6993942" y="1992061"/>
            <a:ext cx="2819400" cy="463388"/>
          </a:xfrm>
          <a:prstGeom prst="rect">
            <a:avLst/>
          </a:prstGeom>
          <a:noFill/>
        </p:spPr>
        <p:txBody>
          <a:bodyPr wrap="square" lIns="0" tIns="0" rIns="0" bIns="0" rtlCol="0">
            <a:noAutofit/>
          </a:bodyPr>
          <a:lstStyle/>
          <a:p>
            <a:pPr>
              <a:spcAft>
                <a:spcPts val="600"/>
              </a:spcAft>
            </a:pPr>
            <a:r>
              <a:rPr lang="en-US" sz="1800" b="1" dirty="0">
                <a:solidFill>
                  <a:schemeClr val="tx2"/>
                </a:solidFill>
              </a:rPr>
              <a:t>Estate value upon death</a:t>
            </a:r>
          </a:p>
        </p:txBody>
      </p:sp>
      <p:sp>
        <p:nvSpPr>
          <p:cNvPr id="19" name="TextBox 18">
            <a:extLst>
              <a:ext uri="{FF2B5EF4-FFF2-40B4-BE49-F238E27FC236}">
                <a16:creationId xmlns:a16="http://schemas.microsoft.com/office/drawing/2014/main" id="{7628AEF1-1F9D-0BB2-57A8-E47F64B1FBC5}"/>
              </a:ext>
            </a:extLst>
          </p:cNvPr>
          <p:cNvSpPr txBox="1"/>
          <p:nvPr/>
        </p:nvSpPr>
        <p:spPr>
          <a:xfrm>
            <a:off x="9837124" y="4351723"/>
            <a:ext cx="654051" cy="532869"/>
          </a:xfrm>
          <a:prstGeom prst="rect">
            <a:avLst/>
          </a:prstGeom>
          <a:noFill/>
        </p:spPr>
        <p:txBody>
          <a:bodyPr wrap="square" lIns="0" tIns="0" rIns="0" bIns="0" rtlCol="0">
            <a:noAutofit/>
          </a:bodyPr>
          <a:lstStyle/>
          <a:p>
            <a:pPr>
              <a:spcAft>
                <a:spcPts val="600"/>
              </a:spcAft>
            </a:pPr>
            <a:r>
              <a:rPr lang="en-US" sz="1000" b="1" dirty="0">
                <a:solidFill>
                  <a:srgbClr val="04B9A7"/>
                </a:solidFill>
                <a:effectLst/>
                <a:latin typeface="Arial" panose="020B0604020202020204" pitchFamily="34" charset="0"/>
                <a:cs typeface="Arial" panose="020B0604020202020204" pitchFamily="34" charset="0"/>
              </a:rPr>
              <a:t>TARA’S ESTATE</a:t>
            </a:r>
            <a:endParaRPr lang="en-US" sz="1000" dirty="0">
              <a:solidFill>
                <a:schemeClr val="bg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EA9C350-EFCF-AA5C-FA08-C7479F46D6D5}"/>
              </a:ext>
            </a:extLst>
          </p:cNvPr>
          <p:cNvSpPr txBox="1"/>
          <p:nvPr/>
        </p:nvSpPr>
        <p:spPr>
          <a:xfrm>
            <a:off x="9837124" y="5149486"/>
            <a:ext cx="785373" cy="532869"/>
          </a:xfrm>
          <a:prstGeom prst="rect">
            <a:avLst/>
          </a:prstGeom>
          <a:noFill/>
        </p:spPr>
        <p:txBody>
          <a:bodyPr wrap="square" lIns="0" tIns="0" rIns="0" bIns="0" rtlCol="0">
            <a:noAutofit/>
          </a:bodyPr>
          <a:lstStyle/>
          <a:p>
            <a:pPr>
              <a:spcAft>
                <a:spcPts val="600"/>
              </a:spcAft>
            </a:pPr>
            <a:r>
              <a:rPr lang="en-US" sz="1000" b="1" dirty="0">
                <a:solidFill>
                  <a:schemeClr val="accent2"/>
                </a:solidFill>
                <a:effectLst/>
                <a:latin typeface="Arial" panose="020B0604020202020204" pitchFamily="34" charset="0"/>
                <a:cs typeface="Arial" panose="020B0604020202020204" pitchFamily="34" charset="0"/>
              </a:rPr>
              <a:t>RACHEL’S ESTATE</a:t>
            </a:r>
            <a:endParaRPr lang="en-US" sz="1000" dirty="0">
              <a:solidFill>
                <a:schemeClr val="accent2"/>
              </a:solidFill>
              <a:latin typeface="Arial" panose="020B0604020202020204" pitchFamily="34"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85E1DE1E-7540-27AF-2BD5-649F6562471E}"/>
              </a:ext>
            </a:extLst>
          </p:cNvPr>
          <p:cNvGraphicFramePr>
            <a:graphicFrameLocks noGrp="1"/>
          </p:cNvGraphicFramePr>
          <p:nvPr>
            <p:extLst>
              <p:ext uri="{D42A27DB-BD31-4B8C-83A1-F6EECF244321}">
                <p14:modId xmlns:p14="http://schemas.microsoft.com/office/powerpoint/2010/main" val="2822404881"/>
              </p:ext>
            </p:extLst>
          </p:nvPr>
        </p:nvGraphicFramePr>
        <p:xfrm>
          <a:off x="7518986" y="5497914"/>
          <a:ext cx="2328224" cy="304800"/>
        </p:xfrm>
        <a:graphic>
          <a:graphicData uri="http://schemas.openxmlformats.org/drawingml/2006/table">
            <a:tbl>
              <a:tblPr firstRow="1" bandRow="1">
                <a:tableStyleId>{2D5ABB26-0587-4C30-8999-92F81FD0307C}</a:tableStyleId>
              </a:tblPr>
              <a:tblGrid>
                <a:gridCol w="291028">
                  <a:extLst>
                    <a:ext uri="{9D8B030D-6E8A-4147-A177-3AD203B41FA5}">
                      <a16:colId xmlns:a16="http://schemas.microsoft.com/office/drawing/2014/main" val="4290647597"/>
                    </a:ext>
                  </a:extLst>
                </a:gridCol>
                <a:gridCol w="291028">
                  <a:extLst>
                    <a:ext uri="{9D8B030D-6E8A-4147-A177-3AD203B41FA5}">
                      <a16:colId xmlns:a16="http://schemas.microsoft.com/office/drawing/2014/main" val="3902877087"/>
                    </a:ext>
                  </a:extLst>
                </a:gridCol>
                <a:gridCol w="291028">
                  <a:extLst>
                    <a:ext uri="{9D8B030D-6E8A-4147-A177-3AD203B41FA5}">
                      <a16:colId xmlns:a16="http://schemas.microsoft.com/office/drawing/2014/main" val="336865114"/>
                    </a:ext>
                  </a:extLst>
                </a:gridCol>
                <a:gridCol w="291028">
                  <a:extLst>
                    <a:ext uri="{9D8B030D-6E8A-4147-A177-3AD203B41FA5}">
                      <a16:colId xmlns:a16="http://schemas.microsoft.com/office/drawing/2014/main" val="3815809587"/>
                    </a:ext>
                  </a:extLst>
                </a:gridCol>
                <a:gridCol w="291028">
                  <a:extLst>
                    <a:ext uri="{9D8B030D-6E8A-4147-A177-3AD203B41FA5}">
                      <a16:colId xmlns:a16="http://schemas.microsoft.com/office/drawing/2014/main" val="4022959652"/>
                    </a:ext>
                  </a:extLst>
                </a:gridCol>
                <a:gridCol w="291028">
                  <a:extLst>
                    <a:ext uri="{9D8B030D-6E8A-4147-A177-3AD203B41FA5}">
                      <a16:colId xmlns:a16="http://schemas.microsoft.com/office/drawing/2014/main" val="814431629"/>
                    </a:ext>
                  </a:extLst>
                </a:gridCol>
                <a:gridCol w="291028">
                  <a:extLst>
                    <a:ext uri="{9D8B030D-6E8A-4147-A177-3AD203B41FA5}">
                      <a16:colId xmlns:a16="http://schemas.microsoft.com/office/drawing/2014/main" val="3977087024"/>
                    </a:ext>
                  </a:extLst>
                </a:gridCol>
                <a:gridCol w="291028">
                  <a:extLst>
                    <a:ext uri="{9D8B030D-6E8A-4147-A177-3AD203B41FA5}">
                      <a16:colId xmlns:a16="http://schemas.microsoft.com/office/drawing/2014/main" val="3528776906"/>
                    </a:ext>
                  </a:extLst>
                </a:gridCol>
              </a:tblGrid>
              <a:tr h="149588">
                <a:tc>
                  <a:txBody>
                    <a:bodyPr/>
                    <a:lstStyle/>
                    <a:p>
                      <a:pPr algn="ctr"/>
                      <a:r>
                        <a:rPr lang="en-US" sz="1000" b="0" i="0" dirty="0">
                          <a:solidFill>
                            <a:schemeClr val="tx2"/>
                          </a:solidFill>
                          <a:latin typeface="Arial" panose="020B0604020202020204" pitchFamily="34" charset="0"/>
                          <a:cs typeface="Arial" panose="020B0604020202020204" pitchFamily="34" charset="0"/>
                        </a:rPr>
                        <a:t>65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70</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75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80</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85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90</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95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100</a:t>
                      </a:r>
                    </a:p>
                  </a:txBody>
                  <a:tcPr marL="0" marR="0" marT="0" marB="0"/>
                </a:tc>
                <a:extLst>
                  <a:ext uri="{0D108BD9-81ED-4DB2-BD59-A6C34878D82A}">
                    <a16:rowId xmlns:a16="http://schemas.microsoft.com/office/drawing/2014/main" val="3460195322"/>
                  </a:ext>
                </a:extLst>
              </a:tr>
              <a:tr h="149588">
                <a:tc gridSpan="8">
                  <a:txBody>
                    <a:bodyPr/>
                    <a:lstStyle/>
                    <a:p>
                      <a:pPr algn="ctr"/>
                      <a:r>
                        <a:rPr lang="en-US" sz="1000" b="0" i="0" dirty="0">
                          <a:solidFill>
                            <a:schemeClr val="tx2"/>
                          </a:solidFill>
                          <a:latin typeface="Arial" panose="020B0604020202020204" pitchFamily="34" charset="0"/>
                          <a:cs typeface="Arial" panose="020B0604020202020204" pitchFamily="34" charset="0"/>
                        </a:rPr>
                        <a:t>Age</a:t>
                      </a: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961663018"/>
                  </a:ext>
                </a:extLst>
              </a:tr>
            </a:tbl>
          </a:graphicData>
        </a:graphic>
      </p:graphicFrame>
      <p:graphicFrame>
        <p:nvGraphicFramePr>
          <p:cNvPr id="23" name="Table 22">
            <a:extLst>
              <a:ext uri="{FF2B5EF4-FFF2-40B4-BE49-F238E27FC236}">
                <a16:creationId xmlns:a16="http://schemas.microsoft.com/office/drawing/2014/main" id="{2594EE4E-2F07-9D28-80AD-310BC6692F5B}"/>
              </a:ext>
            </a:extLst>
          </p:cNvPr>
          <p:cNvGraphicFramePr>
            <a:graphicFrameLocks noGrp="1"/>
          </p:cNvGraphicFramePr>
          <p:nvPr>
            <p:extLst>
              <p:ext uri="{D42A27DB-BD31-4B8C-83A1-F6EECF244321}">
                <p14:modId xmlns:p14="http://schemas.microsoft.com/office/powerpoint/2010/main" val="3341915658"/>
              </p:ext>
            </p:extLst>
          </p:nvPr>
        </p:nvGraphicFramePr>
        <p:xfrm>
          <a:off x="4053334" y="5497914"/>
          <a:ext cx="2048112" cy="304800"/>
        </p:xfrm>
        <a:graphic>
          <a:graphicData uri="http://schemas.openxmlformats.org/drawingml/2006/table">
            <a:tbl>
              <a:tblPr firstRow="1" bandRow="1">
                <a:tableStyleId>{2D5ABB26-0587-4C30-8999-92F81FD0307C}</a:tableStyleId>
              </a:tblPr>
              <a:tblGrid>
                <a:gridCol w="256014">
                  <a:extLst>
                    <a:ext uri="{9D8B030D-6E8A-4147-A177-3AD203B41FA5}">
                      <a16:colId xmlns:a16="http://schemas.microsoft.com/office/drawing/2014/main" val="4290647597"/>
                    </a:ext>
                  </a:extLst>
                </a:gridCol>
                <a:gridCol w="256014">
                  <a:extLst>
                    <a:ext uri="{9D8B030D-6E8A-4147-A177-3AD203B41FA5}">
                      <a16:colId xmlns:a16="http://schemas.microsoft.com/office/drawing/2014/main" val="3902877087"/>
                    </a:ext>
                  </a:extLst>
                </a:gridCol>
                <a:gridCol w="256014">
                  <a:extLst>
                    <a:ext uri="{9D8B030D-6E8A-4147-A177-3AD203B41FA5}">
                      <a16:colId xmlns:a16="http://schemas.microsoft.com/office/drawing/2014/main" val="336865114"/>
                    </a:ext>
                  </a:extLst>
                </a:gridCol>
                <a:gridCol w="256014">
                  <a:extLst>
                    <a:ext uri="{9D8B030D-6E8A-4147-A177-3AD203B41FA5}">
                      <a16:colId xmlns:a16="http://schemas.microsoft.com/office/drawing/2014/main" val="3815809587"/>
                    </a:ext>
                  </a:extLst>
                </a:gridCol>
                <a:gridCol w="256014">
                  <a:extLst>
                    <a:ext uri="{9D8B030D-6E8A-4147-A177-3AD203B41FA5}">
                      <a16:colId xmlns:a16="http://schemas.microsoft.com/office/drawing/2014/main" val="4022959652"/>
                    </a:ext>
                  </a:extLst>
                </a:gridCol>
                <a:gridCol w="256014">
                  <a:extLst>
                    <a:ext uri="{9D8B030D-6E8A-4147-A177-3AD203B41FA5}">
                      <a16:colId xmlns:a16="http://schemas.microsoft.com/office/drawing/2014/main" val="814431629"/>
                    </a:ext>
                  </a:extLst>
                </a:gridCol>
                <a:gridCol w="256014">
                  <a:extLst>
                    <a:ext uri="{9D8B030D-6E8A-4147-A177-3AD203B41FA5}">
                      <a16:colId xmlns:a16="http://schemas.microsoft.com/office/drawing/2014/main" val="3977087024"/>
                    </a:ext>
                  </a:extLst>
                </a:gridCol>
                <a:gridCol w="256014">
                  <a:extLst>
                    <a:ext uri="{9D8B030D-6E8A-4147-A177-3AD203B41FA5}">
                      <a16:colId xmlns:a16="http://schemas.microsoft.com/office/drawing/2014/main" val="3528776906"/>
                    </a:ext>
                  </a:extLst>
                </a:gridCol>
              </a:tblGrid>
              <a:tr h="149588">
                <a:tc>
                  <a:txBody>
                    <a:bodyPr/>
                    <a:lstStyle/>
                    <a:p>
                      <a:pPr algn="ctr"/>
                      <a:r>
                        <a:rPr lang="en-US" sz="1000" b="0" i="0" dirty="0">
                          <a:solidFill>
                            <a:schemeClr val="tx2"/>
                          </a:solidFill>
                          <a:latin typeface="Arial" panose="020B0604020202020204" pitchFamily="34" charset="0"/>
                          <a:cs typeface="Arial" panose="020B0604020202020204" pitchFamily="34" charset="0"/>
                        </a:rPr>
                        <a:t>65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70</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75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80</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85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90</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95</a:t>
                      </a:r>
                    </a:p>
                  </a:txBody>
                  <a:tcPr marL="0" marR="0" marT="0" marB="0"/>
                </a:tc>
                <a:tc>
                  <a:txBody>
                    <a:bodyPr/>
                    <a:lstStyle/>
                    <a:p>
                      <a:pPr algn="ctr"/>
                      <a:r>
                        <a:rPr lang="en-US" sz="1000" b="0" i="0" dirty="0">
                          <a:solidFill>
                            <a:schemeClr val="tx2"/>
                          </a:solidFill>
                          <a:latin typeface="Arial" panose="020B0604020202020204" pitchFamily="34" charset="0"/>
                          <a:cs typeface="Arial" panose="020B0604020202020204" pitchFamily="34" charset="0"/>
                        </a:rPr>
                        <a:t>100</a:t>
                      </a:r>
                    </a:p>
                  </a:txBody>
                  <a:tcPr marL="0" marR="0" marT="0" marB="0"/>
                </a:tc>
                <a:extLst>
                  <a:ext uri="{0D108BD9-81ED-4DB2-BD59-A6C34878D82A}">
                    <a16:rowId xmlns:a16="http://schemas.microsoft.com/office/drawing/2014/main" val="3460195322"/>
                  </a:ext>
                </a:extLst>
              </a:tr>
              <a:tr h="149588">
                <a:tc gridSpan="8">
                  <a:txBody>
                    <a:bodyPr/>
                    <a:lstStyle/>
                    <a:p>
                      <a:pPr algn="ctr"/>
                      <a:r>
                        <a:rPr lang="en-US" sz="1000" b="0" i="0" dirty="0">
                          <a:solidFill>
                            <a:schemeClr val="tx2"/>
                          </a:solidFill>
                          <a:latin typeface="Arial" panose="020B0604020202020204" pitchFamily="34" charset="0"/>
                          <a:cs typeface="Arial" panose="020B0604020202020204" pitchFamily="34" charset="0"/>
                        </a:rPr>
                        <a:t>Age</a:t>
                      </a: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tc hMerge="1">
                  <a:txBody>
                    <a:bodyPr/>
                    <a:lstStyle/>
                    <a:p>
                      <a:pPr algn="ctr"/>
                      <a:endParaRPr lang="en-US" sz="1000" b="0" i="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961663018"/>
                  </a:ext>
                </a:extLst>
              </a:tr>
            </a:tbl>
          </a:graphicData>
        </a:graphic>
      </p:graphicFrame>
      <p:sp>
        <p:nvSpPr>
          <p:cNvPr id="24" name="TextBox 23">
            <a:extLst>
              <a:ext uri="{FF2B5EF4-FFF2-40B4-BE49-F238E27FC236}">
                <a16:creationId xmlns:a16="http://schemas.microsoft.com/office/drawing/2014/main" id="{79CDDC59-526F-9E39-66BC-8A6F8A6553DF}"/>
              </a:ext>
            </a:extLst>
          </p:cNvPr>
          <p:cNvSpPr txBox="1"/>
          <p:nvPr/>
        </p:nvSpPr>
        <p:spPr>
          <a:xfrm>
            <a:off x="11557000" y="2183019"/>
            <a:ext cx="1613328" cy="1453221"/>
          </a:xfrm>
          <a:prstGeom prst="rect">
            <a:avLst/>
          </a:prstGeom>
          <a:noFill/>
        </p:spPr>
        <p:txBody>
          <a:bodyPr wrap="square" lIns="0" tIns="0" rIns="0" bIns="0" rtlCol="0">
            <a:noAutofit/>
          </a:bodyPr>
          <a:lstStyle/>
          <a:p>
            <a:pPr>
              <a:spcAft>
                <a:spcPts val="600"/>
              </a:spcAft>
            </a:pPr>
            <a:r>
              <a:rPr lang="en-US" sz="1400" b="1" dirty="0">
                <a:solidFill>
                  <a:schemeClr val="tx2"/>
                </a:solidFill>
                <a:effectLst/>
                <a:latin typeface="Georgia" panose="02040502050405020303" pitchFamily="18" charset="0"/>
              </a:rPr>
              <a:t>Tara has income for life, while Rachel will run out of money </a:t>
            </a:r>
            <a:br>
              <a:rPr lang="en-US" sz="1400" b="1" dirty="0">
                <a:solidFill>
                  <a:schemeClr val="tx2"/>
                </a:solidFill>
                <a:effectLst/>
                <a:latin typeface="Georgia" panose="02040502050405020303" pitchFamily="18" charset="0"/>
              </a:rPr>
            </a:br>
            <a:r>
              <a:rPr lang="en-US" sz="1400" b="1" dirty="0">
                <a:solidFill>
                  <a:schemeClr val="tx2"/>
                </a:solidFill>
                <a:effectLst/>
                <a:latin typeface="Georgia" panose="02040502050405020303" pitchFamily="18" charset="0"/>
              </a:rPr>
              <a:t>at age 95</a:t>
            </a:r>
            <a:endParaRPr lang="en-US" sz="1400" dirty="0">
              <a:solidFill>
                <a:schemeClr val="tx2"/>
              </a:solidFill>
              <a:effectLst/>
              <a:latin typeface="Georgia" panose="02040502050405020303" pitchFamily="18" charset="0"/>
            </a:endParaRPr>
          </a:p>
        </p:txBody>
      </p:sp>
      <p:pic>
        <p:nvPicPr>
          <p:cNvPr id="25" name="Graphic 24">
            <a:extLst>
              <a:ext uri="{FF2B5EF4-FFF2-40B4-BE49-F238E27FC236}">
                <a16:creationId xmlns:a16="http://schemas.microsoft.com/office/drawing/2014/main" id="{5EC9A950-7529-EFEB-D79C-5D386EB08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7322" y="2234885"/>
            <a:ext cx="465945" cy="906004"/>
          </a:xfrm>
          <a:prstGeom prst="rect">
            <a:avLst/>
          </a:prstGeom>
        </p:spPr>
      </p:pic>
      <p:sp>
        <p:nvSpPr>
          <p:cNvPr id="26" name="TextBox 25">
            <a:extLst>
              <a:ext uri="{FF2B5EF4-FFF2-40B4-BE49-F238E27FC236}">
                <a16:creationId xmlns:a16="http://schemas.microsoft.com/office/drawing/2014/main" id="{685BBFFC-89E7-33C9-7A9D-7A05A1BBE06B}"/>
              </a:ext>
            </a:extLst>
          </p:cNvPr>
          <p:cNvSpPr txBox="1"/>
          <p:nvPr/>
        </p:nvSpPr>
        <p:spPr>
          <a:xfrm>
            <a:off x="11557000" y="3914691"/>
            <a:ext cx="1613328" cy="1453221"/>
          </a:xfrm>
          <a:prstGeom prst="rect">
            <a:avLst/>
          </a:prstGeom>
          <a:noFill/>
        </p:spPr>
        <p:txBody>
          <a:bodyPr wrap="square" lIns="0" tIns="0" rIns="0" bIns="0" rtlCol="0">
            <a:noAutofit/>
          </a:bodyPr>
          <a:lstStyle/>
          <a:p>
            <a:r>
              <a:rPr lang="en-US" sz="1400" b="1" dirty="0">
                <a:solidFill>
                  <a:srgbClr val="253745"/>
                </a:solidFill>
                <a:effectLst/>
                <a:latin typeface="Georgia" panose="02040502050405020303" pitchFamily="18" charset="0"/>
              </a:rPr>
              <a:t>Tara will leave the larger estate more than 50% </a:t>
            </a:r>
            <a:br>
              <a:rPr lang="en-US" sz="1400" b="1" dirty="0">
                <a:solidFill>
                  <a:srgbClr val="253745"/>
                </a:solidFill>
                <a:effectLst/>
                <a:latin typeface="Georgia" panose="02040502050405020303" pitchFamily="18" charset="0"/>
              </a:rPr>
            </a:br>
            <a:r>
              <a:rPr lang="en-US" sz="1400" b="1" dirty="0">
                <a:solidFill>
                  <a:srgbClr val="253745"/>
                </a:solidFill>
                <a:effectLst/>
                <a:latin typeface="Georgia" panose="02040502050405020303" pitchFamily="18" charset="0"/>
              </a:rPr>
              <a:t>of the time</a:t>
            </a:r>
            <a:endParaRPr lang="en-US" sz="1400" dirty="0">
              <a:solidFill>
                <a:srgbClr val="253745"/>
              </a:solidFill>
              <a:effectLst/>
              <a:latin typeface="Georgia" panose="02040502050405020303" pitchFamily="18" charset="0"/>
            </a:endParaRPr>
          </a:p>
        </p:txBody>
      </p:sp>
      <p:pic>
        <p:nvPicPr>
          <p:cNvPr id="27" name="Graphic 26">
            <a:extLst>
              <a:ext uri="{FF2B5EF4-FFF2-40B4-BE49-F238E27FC236}">
                <a16:creationId xmlns:a16="http://schemas.microsoft.com/office/drawing/2014/main" id="{A743286D-4623-C62C-4911-0CF43599E5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7322" y="3880811"/>
            <a:ext cx="465945" cy="906004"/>
          </a:xfrm>
          <a:prstGeom prst="rect">
            <a:avLst/>
          </a:prstGeom>
        </p:spPr>
      </p:pic>
      <p:sp>
        <p:nvSpPr>
          <p:cNvPr id="28" name="TextBox 27">
            <a:extLst>
              <a:ext uri="{FF2B5EF4-FFF2-40B4-BE49-F238E27FC236}">
                <a16:creationId xmlns:a16="http://schemas.microsoft.com/office/drawing/2014/main" id="{913672C4-7EB0-C8E3-E088-30C07E62F4B0}"/>
              </a:ext>
            </a:extLst>
          </p:cNvPr>
          <p:cNvSpPr txBox="1"/>
          <p:nvPr/>
        </p:nvSpPr>
        <p:spPr>
          <a:xfrm>
            <a:off x="10925782" y="5134229"/>
            <a:ext cx="2328224" cy="1184839"/>
          </a:xfrm>
          <a:prstGeom prst="rect">
            <a:avLst/>
          </a:prstGeom>
          <a:noFill/>
        </p:spPr>
        <p:txBody>
          <a:bodyPr wrap="square" lIns="0" tIns="0" rIns="0" bIns="0" rtlCol="0">
            <a:noAutofit/>
          </a:bodyPr>
          <a:lstStyle/>
          <a:p>
            <a:pPr>
              <a:spcAft>
                <a:spcPts val="600"/>
              </a:spcAft>
            </a:pPr>
            <a:r>
              <a:rPr lang="en-US" sz="1400" i="1" dirty="0">
                <a:solidFill>
                  <a:schemeClr val="tx2"/>
                </a:solidFill>
                <a:effectLst/>
                <a:latin typeface="Georgia" panose="02040502050405020303" pitchFamily="18" charset="0"/>
              </a:rPr>
              <a:t>This will be true in all return and withdrawal scenarios applied equally to both sisters, including up and down equity markets.</a:t>
            </a:r>
            <a:endParaRPr lang="en-US" sz="1400" dirty="0">
              <a:solidFill>
                <a:schemeClr val="tx2"/>
              </a:solidFill>
              <a:effectLst/>
              <a:latin typeface="Georgia" panose="02040502050405020303" pitchFamily="18" charset="0"/>
            </a:endParaRPr>
          </a:p>
          <a:p>
            <a:pPr>
              <a:spcAft>
                <a:spcPts val="600"/>
              </a:spcAft>
            </a:pPr>
            <a:endParaRPr lang="en-US" sz="1800" dirty="0" err="1">
              <a:solidFill>
                <a:schemeClr val="tx2"/>
              </a:solidFill>
            </a:endParaRPr>
          </a:p>
        </p:txBody>
      </p:sp>
    </p:spTree>
    <p:extLst>
      <p:ext uri="{BB962C8B-B14F-4D97-AF65-F5344CB8AC3E}">
        <p14:creationId xmlns:p14="http://schemas.microsoft.com/office/powerpoint/2010/main" val="3039520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E716C5E-61B8-39EF-D6B1-EA332070421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078743"/>
            <a:ext cx="13817599" cy="4779257"/>
          </a:xfrm>
          <a:prstGeom prst="rect">
            <a:avLst/>
          </a:prstGeom>
        </p:spPr>
      </p:pic>
      <p:sp>
        <p:nvSpPr>
          <p:cNvPr id="10" name="Rectangle 9">
            <a:extLst>
              <a:ext uri="{FF2B5EF4-FFF2-40B4-BE49-F238E27FC236}">
                <a16:creationId xmlns:a16="http://schemas.microsoft.com/office/drawing/2014/main" id="{B4A7356C-251C-E6FF-8EA8-0F09F3B75CCC}"/>
              </a:ext>
            </a:extLst>
          </p:cNvPr>
          <p:cNvSpPr/>
          <p:nvPr/>
        </p:nvSpPr>
        <p:spPr>
          <a:xfrm>
            <a:off x="0" y="-1"/>
            <a:ext cx="13817600" cy="2226903"/>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ECABDDC-516F-DA16-620B-4628F5C3EB2E}"/>
              </a:ext>
            </a:extLst>
          </p:cNvPr>
          <p:cNvGrpSpPr/>
          <p:nvPr/>
        </p:nvGrpSpPr>
        <p:grpSpPr>
          <a:xfrm>
            <a:off x="736600" y="533400"/>
            <a:ext cx="3864102" cy="1545344"/>
            <a:chOff x="5765800" y="3962400"/>
            <a:chExt cx="7315199" cy="2925517"/>
          </a:xfrm>
        </p:grpSpPr>
        <p:grpSp>
          <p:nvGrpSpPr>
            <p:cNvPr id="6" name="Group 5">
              <a:extLst>
                <a:ext uri="{FF2B5EF4-FFF2-40B4-BE49-F238E27FC236}">
                  <a16:creationId xmlns:a16="http://schemas.microsoft.com/office/drawing/2014/main" id="{B79BCADC-3158-683F-2D1A-7880B38226A6}"/>
                </a:ext>
              </a:extLst>
            </p:cNvPr>
            <p:cNvGrpSpPr/>
            <p:nvPr/>
          </p:nvGrpSpPr>
          <p:grpSpPr>
            <a:xfrm>
              <a:off x="5765800" y="3962400"/>
              <a:ext cx="7315199" cy="2375785"/>
              <a:chOff x="4407322" y="3074460"/>
              <a:chExt cx="8673677" cy="2816984"/>
            </a:xfrm>
          </p:grpSpPr>
          <p:pic>
            <p:nvPicPr>
              <p:cNvPr id="8" name="Graphic 7">
                <a:extLst>
                  <a:ext uri="{FF2B5EF4-FFF2-40B4-BE49-F238E27FC236}">
                    <a16:creationId xmlns:a16="http://schemas.microsoft.com/office/drawing/2014/main" id="{71191B07-A810-5032-6A43-D21C51655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7322" y="3148263"/>
                <a:ext cx="8673677" cy="2743181"/>
              </a:xfrm>
              <a:prstGeom prst="rect">
                <a:avLst/>
              </a:prstGeom>
            </p:spPr>
          </p:pic>
          <p:sp>
            <p:nvSpPr>
              <p:cNvPr id="9" name="TextBox 8">
                <a:extLst>
                  <a:ext uri="{FF2B5EF4-FFF2-40B4-BE49-F238E27FC236}">
                    <a16:creationId xmlns:a16="http://schemas.microsoft.com/office/drawing/2014/main" id="{E376FF82-B7B8-4FA0-88B0-A97AC462203F}"/>
                  </a:ext>
                </a:extLst>
              </p:cNvPr>
              <p:cNvSpPr txBox="1"/>
              <p:nvPr/>
            </p:nvSpPr>
            <p:spPr>
              <a:xfrm>
                <a:off x="6846794" y="3074460"/>
                <a:ext cx="4743045" cy="515667"/>
              </a:xfrm>
              <a:prstGeom prst="rect">
                <a:avLst/>
              </a:prstGeom>
              <a:noFill/>
            </p:spPr>
            <p:txBody>
              <a:bodyPr wrap="none" lIns="0" tIns="0" rIns="0" bIns="0" rtlCol="0">
                <a:noAutofit/>
              </a:bodyPr>
              <a:lstStyle/>
              <a:p>
                <a:pPr algn="r">
                  <a:spcAft>
                    <a:spcPts val="600"/>
                  </a:spcAft>
                </a:pPr>
                <a:r>
                  <a:rPr lang="en-US" sz="1200" i="1" dirty="0">
                    <a:solidFill>
                      <a:schemeClr val="tx2"/>
                    </a:solidFill>
                  </a:rPr>
                  <a:t>The future of defined contribution</a:t>
                </a:r>
              </a:p>
            </p:txBody>
          </p:sp>
        </p:grpSp>
        <p:sp>
          <p:nvSpPr>
            <p:cNvPr id="7" name="TextBox 6">
              <a:extLst>
                <a:ext uri="{FF2B5EF4-FFF2-40B4-BE49-F238E27FC236}">
                  <a16:creationId xmlns:a16="http://schemas.microsoft.com/office/drawing/2014/main" id="{23680326-3916-F898-17FE-0D23DD2D1047}"/>
                </a:ext>
              </a:extLst>
            </p:cNvPr>
            <p:cNvSpPr txBox="1"/>
            <p:nvPr/>
          </p:nvSpPr>
          <p:spPr>
            <a:xfrm>
              <a:off x="5765800" y="6453014"/>
              <a:ext cx="1524000" cy="434903"/>
            </a:xfrm>
            <a:prstGeom prst="rect">
              <a:avLst/>
            </a:prstGeom>
            <a:noFill/>
          </p:spPr>
          <p:txBody>
            <a:bodyPr wrap="none" lIns="0" tIns="0" rIns="0" bIns="0" rtlCol="0">
              <a:noAutofit/>
            </a:bodyPr>
            <a:lstStyle/>
            <a:p>
              <a:pPr>
                <a:spcAft>
                  <a:spcPts val="600"/>
                </a:spcAft>
              </a:pPr>
              <a:r>
                <a:rPr lang="en-US" sz="900" b="1" dirty="0">
                  <a:solidFill>
                    <a:schemeClr val="tx2"/>
                  </a:solidFill>
                  <a:cs typeface="Arial" panose="020B0604020202020204" pitchFamily="34" charset="0"/>
                </a:rPr>
                <a:t>Issue no. 11</a:t>
              </a:r>
            </a:p>
          </p:txBody>
        </p:sp>
      </p:grpSp>
      <p:sp>
        <p:nvSpPr>
          <p:cNvPr id="13" name="Right Triangle 12">
            <a:extLst>
              <a:ext uri="{FF2B5EF4-FFF2-40B4-BE49-F238E27FC236}">
                <a16:creationId xmlns:a16="http://schemas.microsoft.com/office/drawing/2014/main" id="{DED02059-2B87-13B8-A6DF-C625A663587A}"/>
              </a:ext>
            </a:extLst>
          </p:cNvPr>
          <p:cNvSpPr/>
          <p:nvPr/>
        </p:nvSpPr>
        <p:spPr>
          <a:xfrm flipH="1" flipV="1">
            <a:off x="7624116" y="0"/>
            <a:ext cx="6193483" cy="4504351"/>
          </a:xfrm>
          <a:prstGeom prst="rtTriangle">
            <a:avLst/>
          </a:prstGeom>
          <a:solidFill>
            <a:schemeClr val="tx2">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8599BA3-CAD6-0798-2B4D-B6308E9F86C0}"/>
              </a:ext>
            </a:extLst>
          </p:cNvPr>
          <p:cNvSpPr txBox="1"/>
          <p:nvPr/>
        </p:nvSpPr>
        <p:spPr>
          <a:xfrm>
            <a:off x="5689297" y="2921000"/>
            <a:ext cx="5672667" cy="1800271"/>
          </a:xfrm>
          <a:prstGeom prst="rect">
            <a:avLst/>
          </a:prstGeom>
          <a:noFill/>
        </p:spPr>
        <p:txBody>
          <a:bodyPr wrap="square" lIns="0" tIns="0" rIns="0" bIns="0" rtlCol="0">
            <a:noAutofit/>
          </a:bodyPr>
          <a:lstStyle/>
          <a:p>
            <a:pPr>
              <a:lnSpc>
                <a:spcPts val="5500"/>
              </a:lnSpc>
            </a:pPr>
            <a:r>
              <a:rPr lang="en-US" sz="4800" b="1" dirty="0">
                <a:solidFill>
                  <a:schemeClr val="tx2"/>
                </a:solidFill>
              </a:rPr>
              <a:t>How we got here:</a:t>
            </a:r>
          </a:p>
          <a:p>
            <a:pPr>
              <a:lnSpc>
                <a:spcPts val="5500"/>
              </a:lnSpc>
            </a:pPr>
            <a:r>
              <a:rPr lang="en-US" sz="4800" b="1" dirty="0">
                <a:solidFill>
                  <a:schemeClr val="tx2"/>
                </a:solidFill>
              </a:rPr>
              <a:t>A history of retirement in </a:t>
            </a:r>
            <a:br>
              <a:rPr lang="en-US" sz="4800" b="1" dirty="0">
                <a:solidFill>
                  <a:schemeClr val="tx2"/>
                </a:solidFill>
              </a:rPr>
            </a:br>
            <a:r>
              <a:rPr lang="en-US" sz="4800" b="1" dirty="0">
                <a:solidFill>
                  <a:schemeClr val="tx2"/>
                </a:solidFill>
              </a:rPr>
              <a:t>the United States</a:t>
            </a:r>
          </a:p>
        </p:txBody>
      </p:sp>
      <p:pic>
        <p:nvPicPr>
          <p:cNvPr id="14" name="Graphic 13">
            <a:extLst>
              <a:ext uri="{FF2B5EF4-FFF2-40B4-BE49-F238E27FC236}">
                <a16:creationId xmlns:a16="http://schemas.microsoft.com/office/drawing/2014/main" id="{22C05BFB-BC99-9748-6FA0-FCD6F06009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7783" y="2895600"/>
            <a:ext cx="1308100" cy="1981200"/>
          </a:xfrm>
          <a:prstGeom prst="rect">
            <a:avLst/>
          </a:prstGeom>
        </p:spPr>
      </p:pic>
      <p:sp>
        <p:nvSpPr>
          <p:cNvPr id="18" name="TextBox 17">
            <a:extLst>
              <a:ext uri="{FF2B5EF4-FFF2-40B4-BE49-F238E27FC236}">
                <a16:creationId xmlns:a16="http://schemas.microsoft.com/office/drawing/2014/main" id="{3F94F999-063D-33C7-0E42-0BEC91FFA9F0}"/>
              </a:ext>
            </a:extLst>
          </p:cNvPr>
          <p:cNvSpPr txBox="1"/>
          <p:nvPr/>
        </p:nvSpPr>
        <p:spPr>
          <a:xfrm>
            <a:off x="5702491" y="2680528"/>
            <a:ext cx="2050248" cy="215072"/>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tx2"/>
                </a:solidFill>
                <a:latin typeface="Georgia" panose="02040502050405020303" pitchFamily="18" charset="0"/>
                <a:cs typeface="Arial" panose="020B0604020202020204" pitchFamily="34" charset="0"/>
              </a:rPr>
              <a:t>Fiduciary Perspectives</a:t>
            </a:r>
          </a:p>
        </p:txBody>
      </p:sp>
    </p:spTree>
    <p:extLst>
      <p:ext uri="{BB962C8B-B14F-4D97-AF65-F5344CB8AC3E}">
        <p14:creationId xmlns:p14="http://schemas.microsoft.com/office/powerpoint/2010/main" val="309695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E9EA9D-EF8D-586E-7CB7-F946A79CBE5E}"/>
              </a:ext>
            </a:extLst>
          </p:cNvPr>
          <p:cNvSpPr/>
          <p:nvPr/>
        </p:nvSpPr>
        <p:spPr>
          <a:xfrm>
            <a:off x="0" y="2925684"/>
            <a:ext cx="13817600" cy="3931986"/>
          </a:xfrm>
          <a:prstGeom prst="rect">
            <a:avLst/>
          </a:prstGeom>
          <a:solidFill>
            <a:schemeClr val="tx2">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876D2411-21F3-BA3B-19B7-B6EA61E7D058}"/>
              </a:ext>
            </a:extLst>
          </p:cNvPr>
          <p:cNvGraphicFramePr>
            <a:graphicFrameLocks noGrp="1"/>
          </p:cNvGraphicFramePr>
          <p:nvPr>
            <p:extLst>
              <p:ext uri="{D42A27DB-BD31-4B8C-83A1-F6EECF244321}">
                <p14:modId xmlns:p14="http://schemas.microsoft.com/office/powerpoint/2010/main" val="245424065"/>
              </p:ext>
            </p:extLst>
          </p:nvPr>
        </p:nvGraphicFramePr>
        <p:xfrm>
          <a:off x="628072" y="3107604"/>
          <a:ext cx="12560298" cy="3208465"/>
        </p:xfrm>
        <a:graphic>
          <a:graphicData uri="http://schemas.openxmlformats.org/drawingml/2006/table">
            <a:tbl>
              <a:tblPr firstRow="1" firstCol="1" bandRow="1">
                <a:tableStyleId>{5C22544A-7EE6-4342-B048-85BDC9FD1C3A}</a:tableStyleId>
              </a:tblPr>
              <a:tblGrid>
                <a:gridCol w="2093383">
                  <a:extLst>
                    <a:ext uri="{9D8B030D-6E8A-4147-A177-3AD203B41FA5}">
                      <a16:colId xmlns:a16="http://schemas.microsoft.com/office/drawing/2014/main" val="1347952484"/>
                    </a:ext>
                  </a:extLst>
                </a:gridCol>
                <a:gridCol w="2093383">
                  <a:extLst>
                    <a:ext uri="{9D8B030D-6E8A-4147-A177-3AD203B41FA5}">
                      <a16:colId xmlns:a16="http://schemas.microsoft.com/office/drawing/2014/main" val="1197914295"/>
                    </a:ext>
                  </a:extLst>
                </a:gridCol>
                <a:gridCol w="2093383">
                  <a:extLst>
                    <a:ext uri="{9D8B030D-6E8A-4147-A177-3AD203B41FA5}">
                      <a16:colId xmlns:a16="http://schemas.microsoft.com/office/drawing/2014/main" val="564267268"/>
                    </a:ext>
                  </a:extLst>
                </a:gridCol>
                <a:gridCol w="2093383">
                  <a:extLst>
                    <a:ext uri="{9D8B030D-6E8A-4147-A177-3AD203B41FA5}">
                      <a16:colId xmlns:a16="http://schemas.microsoft.com/office/drawing/2014/main" val="723128437"/>
                    </a:ext>
                  </a:extLst>
                </a:gridCol>
                <a:gridCol w="2093383">
                  <a:extLst>
                    <a:ext uri="{9D8B030D-6E8A-4147-A177-3AD203B41FA5}">
                      <a16:colId xmlns:a16="http://schemas.microsoft.com/office/drawing/2014/main" val="1307338858"/>
                    </a:ext>
                  </a:extLst>
                </a:gridCol>
                <a:gridCol w="2093383">
                  <a:extLst>
                    <a:ext uri="{9D8B030D-6E8A-4147-A177-3AD203B41FA5}">
                      <a16:colId xmlns:a16="http://schemas.microsoft.com/office/drawing/2014/main" val="1591354645"/>
                    </a:ext>
                  </a:extLst>
                </a:gridCol>
              </a:tblGrid>
              <a:tr h="1139952">
                <a:tc>
                  <a:txBody>
                    <a:bodyPr/>
                    <a:lstStyle/>
                    <a:p>
                      <a:pPr marL="0" marR="0" algn="l">
                        <a:lnSpc>
                          <a:spcPct val="115000"/>
                        </a:lnSpc>
                        <a:spcBef>
                          <a:spcPts val="0"/>
                        </a:spcBef>
                        <a:spcAft>
                          <a:spcPts val="0"/>
                        </a:spcAft>
                      </a:pPr>
                      <a:r>
                        <a:rPr lang="en-US" sz="4500" dirty="0">
                          <a:solidFill>
                            <a:schemeClr val="accent5"/>
                          </a:solidFill>
                          <a:effectLst/>
                          <a:latin typeface="Georgia" panose="02040502050405020303" pitchFamily="18" charset="0"/>
                        </a:rPr>
                        <a:t>1898</a:t>
                      </a:r>
                      <a:endParaRPr lang="en-US" sz="4500"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dirty="0">
                          <a:solidFill>
                            <a:schemeClr val="accent5"/>
                          </a:solidFill>
                          <a:effectLst/>
                          <a:latin typeface="Georgia" panose="02040502050405020303" pitchFamily="18" charset="0"/>
                        </a:rPr>
                        <a:t>1918</a:t>
                      </a:r>
                      <a:endParaRPr lang="en-US" sz="4500"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dirty="0">
                          <a:solidFill>
                            <a:schemeClr val="accent5"/>
                          </a:solidFill>
                          <a:effectLst/>
                          <a:latin typeface="Georgia" panose="02040502050405020303" pitchFamily="18" charset="0"/>
                        </a:rPr>
                        <a:t>1935</a:t>
                      </a:r>
                      <a:endParaRPr lang="en-US" sz="4500"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dirty="0">
                          <a:solidFill>
                            <a:schemeClr val="accent5"/>
                          </a:solidFill>
                          <a:effectLst/>
                          <a:latin typeface="Georgia" panose="02040502050405020303" pitchFamily="18" charset="0"/>
                        </a:rPr>
                        <a:t>1958</a:t>
                      </a:r>
                      <a:endParaRPr lang="en-US" sz="4500"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dirty="0">
                          <a:solidFill>
                            <a:schemeClr val="accent5"/>
                          </a:solidFill>
                          <a:effectLst/>
                          <a:latin typeface="Georgia" panose="02040502050405020303" pitchFamily="18" charset="0"/>
                        </a:rPr>
                        <a:t>1974</a:t>
                      </a:r>
                      <a:endParaRPr lang="en-US" sz="4500"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dirty="0">
                          <a:solidFill>
                            <a:schemeClr val="accent5"/>
                          </a:solidFill>
                          <a:effectLst/>
                          <a:latin typeface="Georgia" panose="02040502050405020303" pitchFamily="18" charset="0"/>
                        </a:rPr>
                        <a:t>1978</a:t>
                      </a:r>
                      <a:endParaRPr lang="en-US" sz="4500"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0808370"/>
                  </a:ext>
                </a:extLst>
              </a:tr>
              <a:tr h="2001036">
                <a:tc>
                  <a:txBody>
                    <a:bodyPr/>
                    <a:lstStyle/>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Nuveen founded</a:t>
                      </a:r>
                      <a:endParaRPr lang="en-US" sz="2400" b="0" dirty="0">
                        <a:solidFill>
                          <a:schemeClr val="tx2"/>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TIAA </a:t>
                      </a:r>
                    </a:p>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founded</a:t>
                      </a:r>
                      <a:endParaRPr lang="en-US" sz="2400" b="0" dirty="0">
                        <a:solidFill>
                          <a:schemeClr val="tx2"/>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The Social Security Act </a:t>
                      </a:r>
                    </a:p>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of 1935</a:t>
                      </a:r>
                      <a:endParaRPr lang="en-US" sz="2400" b="0" dirty="0">
                        <a:solidFill>
                          <a:schemeClr val="tx2"/>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403(b) </a:t>
                      </a:r>
                    </a:p>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plan</a:t>
                      </a:r>
                      <a:endParaRPr lang="en-US" sz="2400" b="0" dirty="0">
                        <a:solidFill>
                          <a:schemeClr val="tx2"/>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Employee Retirement Income Security Act (ERISA)</a:t>
                      </a:r>
                      <a:endParaRPr lang="en-US" sz="2400" b="0" dirty="0">
                        <a:solidFill>
                          <a:schemeClr val="tx2"/>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401(k) </a:t>
                      </a:r>
                    </a:p>
                    <a:p>
                      <a:pPr marL="0" marR="0" algn="l">
                        <a:lnSpc>
                          <a:spcPct val="115000"/>
                        </a:lnSpc>
                        <a:spcBef>
                          <a:spcPts val="0"/>
                        </a:spcBef>
                        <a:spcAft>
                          <a:spcPts val="0"/>
                        </a:spcAft>
                      </a:pPr>
                      <a:r>
                        <a:rPr lang="en-US" sz="2400" b="0" dirty="0">
                          <a:solidFill>
                            <a:schemeClr val="tx2"/>
                          </a:solidFill>
                          <a:effectLst/>
                          <a:latin typeface="Georgia" panose="02040502050405020303" pitchFamily="18" charset="0"/>
                        </a:rPr>
                        <a:t>plans</a:t>
                      </a:r>
                      <a:endParaRPr lang="en-US" sz="2400" b="0" dirty="0">
                        <a:solidFill>
                          <a:schemeClr val="tx2"/>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1595364"/>
                  </a:ext>
                </a:extLst>
              </a:tr>
            </a:tbl>
          </a:graphicData>
        </a:graphic>
      </p:graphicFrame>
      <p:sp>
        <p:nvSpPr>
          <p:cNvPr id="8" name="Title 7">
            <a:extLst>
              <a:ext uri="{FF2B5EF4-FFF2-40B4-BE49-F238E27FC236}">
                <a16:creationId xmlns:a16="http://schemas.microsoft.com/office/drawing/2014/main" id="{C05552CE-9DD6-BDA6-F29F-9A5B7BE4859F}"/>
              </a:ext>
            </a:extLst>
          </p:cNvPr>
          <p:cNvSpPr>
            <a:spLocks noGrp="1"/>
          </p:cNvSpPr>
          <p:nvPr>
            <p:ph type="title"/>
          </p:nvPr>
        </p:nvSpPr>
        <p:spPr>
          <a:xfrm>
            <a:off x="628073" y="630937"/>
            <a:ext cx="12561455" cy="1035139"/>
          </a:xfrm>
        </p:spPr>
        <p:txBody>
          <a:bodyPr/>
          <a:lstStyle/>
          <a:p>
            <a:r>
              <a:rPr lang="en-US" dirty="0"/>
              <a:t>The defined benefit era</a:t>
            </a:r>
          </a:p>
        </p:txBody>
      </p:sp>
      <p:sp>
        <p:nvSpPr>
          <p:cNvPr id="11" name="Text Placeholder 10">
            <a:extLst>
              <a:ext uri="{FF2B5EF4-FFF2-40B4-BE49-F238E27FC236}">
                <a16:creationId xmlns:a16="http://schemas.microsoft.com/office/drawing/2014/main" id="{86F17DC4-23D1-A626-E85C-9D60D5957E75}"/>
              </a:ext>
            </a:extLst>
          </p:cNvPr>
          <p:cNvSpPr>
            <a:spLocks noGrp="1"/>
          </p:cNvSpPr>
          <p:nvPr>
            <p:ph type="body" sz="quarter" idx="11"/>
          </p:nvPr>
        </p:nvSpPr>
        <p:spPr/>
        <p:txBody>
          <a:bodyPr/>
          <a:lstStyle/>
          <a:p>
            <a:endParaRPr lang="en-US"/>
          </a:p>
        </p:txBody>
      </p:sp>
      <p:pic>
        <p:nvPicPr>
          <p:cNvPr id="12" name="Graphic 11">
            <a:extLst>
              <a:ext uri="{FF2B5EF4-FFF2-40B4-BE49-F238E27FC236}">
                <a16:creationId xmlns:a16="http://schemas.microsoft.com/office/drawing/2014/main" id="{0591ADE8-5D70-2149-B89F-D1C393E696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1456331"/>
            <a:ext cx="970150" cy="1469353"/>
          </a:xfrm>
          <a:prstGeom prst="rect">
            <a:avLst/>
          </a:prstGeom>
        </p:spPr>
      </p:pic>
      <p:cxnSp>
        <p:nvCxnSpPr>
          <p:cNvPr id="14" name="Straight Connector 13">
            <a:extLst>
              <a:ext uri="{FF2B5EF4-FFF2-40B4-BE49-F238E27FC236}">
                <a16:creationId xmlns:a16="http://schemas.microsoft.com/office/drawing/2014/main" id="{F5758678-7575-6A1E-628A-8BD9C8C15DB0}"/>
              </a:ext>
            </a:extLst>
          </p:cNvPr>
          <p:cNvCxnSpPr>
            <a:stCxn id="12" idx="2"/>
          </p:cNvCxnSpPr>
          <p:nvPr/>
        </p:nvCxnSpPr>
        <p:spPr>
          <a:xfrm>
            <a:off x="1297875" y="2925684"/>
            <a:ext cx="12519725" cy="0"/>
          </a:xfrm>
          <a:prstGeom prst="line">
            <a:avLst/>
          </a:prstGeom>
          <a:ln w="38100" cap="rnd">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3C507DB9-B235-DB28-5642-AA819DFFD65F}"/>
              </a:ext>
            </a:extLst>
          </p:cNvPr>
          <p:cNvSpPr/>
          <p:nvPr/>
        </p:nvSpPr>
        <p:spPr>
          <a:xfrm>
            <a:off x="3178959"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2950D6EB-E88B-112C-2EB9-8DA26B07B0AD}"/>
              </a:ext>
            </a:extLst>
          </p:cNvPr>
          <p:cNvSpPr/>
          <p:nvPr/>
        </p:nvSpPr>
        <p:spPr>
          <a:xfrm>
            <a:off x="5316517"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7F478F27-C939-BBF6-10A8-5884C13904A5}"/>
              </a:ext>
            </a:extLst>
          </p:cNvPr>
          <p:cNvSpPr/>
          <p:nvPr/>
        </p:nvSpPr>
        <p:spPr>
          <a:xfrm>
            <a:off x="7370949"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Oval 17">
            <a:extLst>
              <a:ext uri="{FF2B5EF4-FFF2-40B4-BE49-F238E27FC236}">
                <a16:creationId xmlns:a16="http://schemas.microsoft.com/office/drawing/2014/main" id="{604EEE8A-4D0F-DAEF-9974-4CAA34782667}"/>
              </a:ext>
            </a:extLst>
          </p:cNvPr>
          <p:cNvSpPr/>
          <p:nvPr/>
        </p:nvSpPr>
        <p:spPr>
          <a:xfrm>
            <a:off x="9508507"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Oval 18">
            <a:extLst>
              <a:ext uri="{FF2B5EF4-FFF2-40B4-BE49-F238E27FC236}">
                <a16:creationId xmlns:a16="http://schemas.microsoft.com/office/drawing/2014/main" id="{88519C72-8F80-7273-AAAA-EAA9484DFB34}"/>
              </a:ext>
            </a:extLst>
          </p:cNvPr>
          <p:cNvSpPr/>
          <p:nvPr/>
        </p:nvSpPr>
        <p:spPr>
          <a:xfrm>
            <a:off x="11562938"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74F0D8B0-D89D-40AE-0119-B2F55EB85B80}"/>
              </a:ext>
            </a:extLst>
          </p:cNvPr>
          <p:cNvSpPr/>
          <p:nvPr/>
        </p:nvSpPr>
        <p:spPr>
          <a:xfrm flipH="1" flipV="1">
            <a:off x="10337799" y="-1"/>
            <a:ext cx="3479799" cy="2530763"/>
          </a:xfrm>
          <a:prstGeom prst="rtTriangle">
            <a:avLst/>
          </a:prstGeom>
          <a:solidFill>
            <a:schemeClr val="accent5">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121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158054-5D57-9F61-C2D4-E16A078D45C4}"/>
              </a:ext>
            </a:extLst>
          </p:cNvPr>
          <p:cNvSpPr/>
          <p:nvPr/>
        </p:nvSpPr>
        <p:spPr>
          <a:xfrm>
            <a:off x="0" y="1420060"/>
            <a:ext cx="13817600" cy="5437940"/>
          </a:xfrm>
          <a:prstGeom prst="rect">
            <a:avLst/>
          </a:prstGeom>
          <a:solidFill>
            <a:schemeClr val="tx2">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67043ECB-4FB2-C912-68CB-A0C9C306B1A6}"/>
              </a:ext>
            </a:extLst>
          </p:cNvPr>
          <p:cNvGraphicFramePr>
            <a:graphicFrameLocks noGrp="1"/>
          </p:cNvGraphicFramePr>
          <p:nvPr>
            <p:extLst>
              <p:ext uri="{D42A27DB-BD31-4B8C-83A1-F6EECF244321}">
                <p14:modId xmlns:p14="http://schemas.microsoft.com/office/powerpoint/2010/main" val="532660937"/>
              </p:ext>
            </p:extLst>
          </p:nvPr>
        </p:nvGraphicFramePr>
        <p:xfrm>
          <a:off x="658364" y="2263545"/>
          <a:ext cx="12203864" cy="3638559"/>
        </p:xfrm>
        <a:graphic>
          <a:graphicData uri="http://schemas.openxmlformats.org/drawingml/2006/table">
            <a:tbl>
              <a:tblPr firstRow="1" firstCol="1" bandRow="1">
                <a:tableStyleId>{5C22544A-7EE6-4342-B048-85BDC9FD1C3A}</a:tableStyleId>
              </a:tblPr>
              <a:tblGrid>
                <a:gridCol w="1069848">
                  <a:extLst>
                    <a:ext uri="{9D8B030D-6E8A-4147-A177-3AD203B41FA5}">
                      <a16:colId xmlns:a16="http://schemas.microsoft.com/office/drawing/2014/main" val="3557048655"/>
                    </a:ext>
                  </a:extLst>
                </a:gridCol>
                <a:gridCol w="4299716">
                  <a:extLst>
                    <a:ext uri="{9D8B030D-6E8A-4147-A177-3AD203B41FA5}">
                      <a16:colId xmlns:a16="http://schemas.microsoft.com/office/drawing/2014/main" val="3599739041"/>
                    </a:ext>
                  </a:extLst>
                </a:gridCol>
                <a:gridCol w="1981011">
                  <a:extLst>
                    <a:ext uri="{9D8B030D-6E8A-4147-A177-3AD203B41FA5}">
                      <a16:colId xmlns:a16="http://schemas.microsoft.com/office/drawing/2014/main" val="3778682743"/>
                    </a:ext>
                  </a:extLst>
                </a:gridCol>
                <a:gridCol w="4853289">
                  <a:extLst>
                    <a:ext uri="{9D8B030D-6E8A-4147-A177-3AD203B41FA5}">
                      <a16:colId xmlns:a16="http://schemas.microsoft.com/office/drawing/2014/main" val="1562378698"/>
                    </a:ext>
                  </a:extLst>
                </a:gridCol>
              </a:tblGrid>
              <a:tr h="1043157">
                <a:tc>
                  <a:txBody>
                    <a:bodyPr/>
                    <a:lstStyle/>
                    <a:p>
                      <a:pPr marL="0" marR="0">
                        <a:lnSpc>
                          <a:spcPct val="115000"/>
                        </a:lnSpc>
                        <a:spcBef>
                          <a:spcPts val="0"/>
                        </a:spcBef>
                        <a:spcAft>
                          <a:spcPts val="0"/>
                        </a:spcAft>
                      </a:pPr>
                      <a:endParaRPr lang="en-US" sz="24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Guaranteed lifetime income</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endParaRPr lang="en-US" sz="24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Lacked portability</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436885"/>
                  </a:ext>
                </a:extLst>
              </a:tr>
              <a:tr h="1552245">
                <a:tc>
                  <a:txBody>
                    <a:bodyPr/>
                    <a:lstStyle/>
                    <a:p>
                      <a:pPr marL="0" marR="0">
                        <a:lnSpc>
                          <a:spcPct val="115000"/>
                        </a:lnSpc>
                        <a:spcBef>
                          <a:spcPts val="0"/>
                        </a:spcBef>
                        <a:spcAft>
                          <a:spcPts val="0"/>
                        </a:spcAft>
                      </a:pPr>
                      <a:endParaRPr lang="en-US" sz="24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Know how much money you would have for retirement</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endParaRPr lang="en-US" sz="24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Assumed participant would remain with one company for a majority of their career</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4327930"/>
                  </a:ext>
                </a:extLst>
              </a:tr>
              <a:tr h="1043157">
                <a:tc>
                  <a:txBody>
                    <a:bodyPr/>
                    <a:lstStyle/>
                    <a:p>
                      <a:pPr marL="0" marR="0">
                        <a:lnSpc>
                          <a:spcPct val="115000"/>
                        </a:lnSpc>
                        <a:spcBef>
                          <a:spcPts val="0"/>
                        </a:spcBef>
                        <a:spcAft>
                          <a:spcPts val="0"/>
                        </a:spcAft>
                      </a:pPr>
                      <a:endParaRPr lang="en-US" sz="24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Receive a pension on top of Social Security</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6985" marR="0">
                        <a:lnSpc>
                          <a:spcPct val="115000"/>
                        </a:lnSpc>
                        <a:spcBef>
                          <a:spcPts val="0"/>
                        </a:spcBef>
                        <a:spcAft>
                          <a:spcPts val="0"/>
                        </a:spcAft>
                      </a:pPr>
                      <a:endParaRPr lang="en-US" sz="24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6985" marR="0">
                        <a:lnSpc>
                          <a:spcPct val="115000"/>
                        </a:lnSpc>
                        <a:spcBef>
                          <a:spcPts val="0"/>
                        </a:spcBef>
                        <a:spcAft>
                          <a:spcPts val="0"/>
                        </a:spcAft>
                      </a:pPr>
                      <a:r>
                        <a:rPr lang="en-US" sz="2400" b="0" dirty="0">
                          <a:solidFill>
                            <a:schemeClr val="tx1"/>
                          </a:solidFill>
                          <a:effectLst/>
                          <a:latin typeface="Georgia" panose="02040502050405020303" pitchFamily="18" charset="0"/>
                        </a:rPr>
                        <a:t>Benefited a relatively small number of people </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9514217"/>
                  </a:ext>
                </a:extLst>
              </a:tr>
            </a:tbl>
          </a:graphicData>
        </a:graphic>
      </p:graphicFrame>
      <p:sp>
        <p:nvSpPr>
          <p:cNvPr id="6" name="Title 5">
            <a:extLst>
              <a:ext uri="{FF2B5EF4-FFF2-40B4-BE49-F238E27FC236}">
                <a16:creationId xmlns:a16="http://schemas.microsoft.com/office/drawing/2014/main" id="{8CD18033-3C81-E8C9-CA59-82DEF303AEBC}"/>
              </a:ext>
            </a:extLst>
          </p:cNvPr>
          <p:cNvSpPr>
            <a:spLocks noGrp="1"/>
          </p:cNvSpPr>
          <p:nvPr>
            <p:ph type="title"/>
          </p:nvPr>
        </p:nvSpPr>
        <p:spPr/>
        <p:txBody>
          <a:bodyPr/>
          <a:lstStyle/>
          <a:p>
            <a:r>
              <a:rPr lang="en-US" dirty="0"/>
              <a:t>The defined benefit era – likes and dislikes</a:t>
            </a:r>
          </a:p>
        </p:txBody>
      </p:sp>
      <p:sp>
        <p:nvSpPr>
          <p:cNvPr id="7" name="Text Placeholder 6">
            <a:extLst>
              <a:ext uri="{FF2B5EF4-FFF2-40B4-BE49-F238E27FC236}">
                <a16:creationId xmlns:a16="http://schemas.microsoft.com/office/drawing/2014/main" id="{5CC6D6F9-4EA7-5F12-C97F-C84455909752}"/>
              </a:ext>
            </a:extLst>
          </p:cNvPr>
          <p:cNvSpPr>
            <a:spLocks noGrp="1"/>
          </p:cNvSpPr>
          <p:nvPr>
            <p:ph type="body" sz="quarter" idx="11"/>
          </p:nvPr>
        </p:nvSpPr>
        <p:spPr/>
        <p:txBody>
          <a:bodyPr/>
          <a:lstStyle/>
          <a:p>
            <a:endParaRPr lang="en-US"/>
          </a:p>
        </p:txBody>
      </p:sp>
      <p:sp>
        <p:nvSpPr>
          <p:cNvPr id="14" name="Right Triangle 13">
            <a:extLst>
              <a:ext uri="{FF2B5EF4-FFF2-40B4-BE49-F238E27FC236}">
                <a16:creationId xmlns:a16="http://schemas.microsoft.com/office/drawing/2014/main" id="{B371003A-C316-6DD2-C275-297B2287AC3F}"/>
              </a:ext>
            </a:extLst>
          </p:cNvPr>
          <p:cNvSpPr/>
          <p:nvPr/>
        </p:nvSpPr>
        <p:spPr>
          <a:xfrm flipH="1" flipV="1">
            <a:off x="10337799" y="-1"/>
            <a:ext cx="3479799" cy="2530763"/>
          </a:xfrm>
          <a:prstGeom prst="rtTriangle">
            <a:avLst/>
          </a:prstGeom>
          <a:solidFill>
            <a:schemeClr val="accent5">
              <a:alpha val="3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 name="Graphic 1">
            <a:extLst>
              <a:ext uri="{FF2B5EF4-FFF2-40B4-BE49-F238E27FC236}">
                <a16:creationId xmlns:a16="http://schemas.microsoft.com/office/drawing/2014/main" id="{B8A79BEB-A80F-85C8-F98D-44CDBCBEE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2079558"/>
            <a:ext cx="768355" cy="722483"/>
          </a:xfrm>
          <a:prstGeom prst="rect">
            <a:avLst/>
          </a:prstGeom>
        </p:spPr>
      </p:pic>
      <p:pic>
        <p:nvPicPr>
          <p:cNvPr id="3" name="Graphic 2">
            <a:extLst>
              <a:ext uri="{FF2B5EF4-FFF2-40B4-BE49-F238E27FC236}">
                <a16:creationId xmlns:a16="http://schemas.microsoft.com/office/drawing/2014/main" id="{AE033FC6-F33C-A36B-2DFC-206FAF0767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1471" y="2219042"/>
            <a:ext cx="768355" cy="722483"/>
          </a:xfrm>
          <a:prstGeom prst="rect">
            <a:avLst/>
          </a:prstGeom>
        </p:spPr>
      </p:pic>
      <p:pic>
        <p:nvPicPr>
          <p:cNvPr id="5" name="Graphic 4">
            <a:extLst>
              <a:ext uri="{FF2B5EF4-FFF2-40B4-BE49-F238E27FC236}">
                <a16:creationId xmlns:a16="http://schemas.microsoft.com/office/drawing/2014/main" id="{4D07B415-0769-6816-D64C-6D6AD4AEE8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3199730"/>
            <a:ext cx="768355" cy="722483"/>
          </a:xfrm>
          <a:prstGeom prst="rect">
            <a:avLst/>
          </a:prstGeom>
        </p:spPr>
      </p:pic>
      <p:pic>
        <p:nvPicPr>
          <p:cNvPr id="16" name="Graphic 15">
            <a:extLst>
              <a:ext uri="{FF2B5EF4-FFF2-40B4-BE49-F238E27FC236}">
                <a16:creationId xmlns:a16="http://schemas.microsoft.com/office/drawing/2014/main" id="{2F88B8B0-91D2-2649-7A24-A933F1B82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4639282"/>
            <a:ext cx="768355" cy="722483"/>
          </a:xfrm>
          <a:prstGeom prst="rect">
            <a:avLst/>
          </a:prstGeom>
        </p:spPr>
      </p:pic>
      <p:pic>
        <p:nvPicPr>
          <p:cNvPr id="17" name="Graphic 16">
            <a:extLst>
              <a:ext uri="{FF2B5EF4-FFF2-40B4-BE49-F238E27FC236}">
                <a16:creationId xmlns:a16="http://schemas.microsoft.com/office/drawing/2014/main" id="{B8D776E1-2ECD-B277-AAD5-545AB7E2D4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1471" y="3346103"/>
            <a:ext cx="768355" cy="722483"/>
          </a:xfrm>
          <a:prstGeom prst="rect">
            <a:avLst/>
          </a:prstGeom>
        </p:spPr>
      </p:pic>
      <p:pic>
        <p:nvPicPr>
          <p:cNvPr id="18" name="Graphic 17">
            <a:extLst>
              <a:ext uri="{FF2B5EF4-FFF2-40B4-BE49-F238E27FC236}">
                <a16:creationId xmlns:a16="http://schemas.microsoft.com/office/drawing/2014/main" id="{2A895ECA-78F2-4504-DD47-FFF06EBBD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1471" y="4860910"/>
            <a:ext cx="768355" cy="722483"/>
          </a:xfrm>
          <a:prstGeom prst="rect">
            <a:avLst/>
          </a:prstGeom>
        </p:spPr>
      </p:pic>
    </p:spTree>
    <p:extLst>
      <p:ext uri="{BB962C8B-B14F-4D97-AF65-F5344CB8AC3E}">
        <p14:creationId xmlns:p14="http://schemas.microsoft.com/office/powerpoint/2010/main" val="2463722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C37DE9-F04E-4BB9-2CD1-0205470AA3D2}"/>
              </a:ext>
            </a:extLst>
          </p:cNvPr>
          <p:cNvSpPr/>
          <p:nvPr/>
        </p:nvSpPr>
        <p:spPr>
          <a:xfrm>
            <a:off x="0" y="2925684"/>
            <a:ext cx="13817600" cy="3931986"/>
          </a:xfrm>
          <a:prstGeom prst="rect">
            <a:avLst/>
          </a:prstGeom>
          <a:solidFill>
            <a:schemeClr val="tx2">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C39D4F6A-2526-9E91-B1E0-ABCBCCC8CEB3}"/>
              </a:ext>
            </a:extLst>
          </p:cNvPr>
          <p:cNvGraphicFramePr>
            <a:graphicFrameLocks noGrp="1"/>
          </p:cNvGraphicFramePr>
          <p:nvPr>
            <p:extLst>
              <p:ext uri="{D42A27DB-BD31-4B8C-83A1-F6EECF244321}">
                <p14:modId xmlns:p14="http://schemas.microsoft.com/office/powerpoint/2010/main" val="671823083"/>
              </p:ext>
            </p:extLst>
          </p:nvPr>
        </p:nvGraphicFramePr>
        <p:xfrm>
          <a:off x="604650" y="3200400"/>
          <a:ext cx="12561456" cy="2562289"/>
        </p:xfrm>
        <a:graphic>
          <a:graphicData uri="http://schemas.openxmlformats.org/drawingml/2006/table">
            <a:tbl>
              <a:tblPr firstRow="1" firstCol="1" bandRow="1">
                <a:tableStyleId>{5C22544A-7EE6-4342-B048-85BDC9FD1C3A}</a:tableStyleId>
              </a:tblPr>
              <a:tblGrid>
                <a:gridCol w="2093576">
                  <a:extLst>
                    <a:ext uri="{9D8B030D-6E8A-4147-A177-3AD203B41FA5}">
                      <a16:colId xmlns:a16="http://schemas.microsoft.com/office/drawing/2014/main" val="87899287"/>
                    </a:ext>
                  </a:extLst>
                </a:gridCol>
                <a:gridCol w="2093576">
                  <a:extLst>
                    <a:ext uri="{9D8B030D-6E8A-4147-A177-3AD203B41FA5}">
                      <a16:colId xmlns:a16="http://schemas.microsoft.com/office/drawing/2014/main" val="3039932631"/>
                    </a:ext>
                  </a:extLst>
                </a:gridCol>
                <a:gridCol w="2093576">
                  <a:extLst>
                    <a:ext uri="{9D8B030D-6E8A-4147-A177-3AD203B41FA5}">
                      <a16:colId xmlns:a16="http://schemas.microsoft.com/office/drawing/2014/main" val="2552101184"/>
                    </a:ext>
                  </a:extLst>
                </a:gridCol>
                <a:gridCol w="2093576">
                  <a:extLst>
                    <a:ext uri="{9D8B030D-6E8A-4147-A177-3AD203B41FA5}">
                      <a16:colId xmlns:a16="http://schemas.microsoft.com/office/drawing/2014/main" val="3880756206"/>
                    </a:ext>
                  </a:extLst>
                </a:gridCol>
                <a:gridCol w="2093576">
                  <a:extLst>
                    <a:ext uri="{9D8B030D-6E8A-4147-A177-3AD203B41FA5}">
                      <a16:colId xmlns:a16="http://schemas.microsoft.com/office/drawing/2014/main" val="3432467866"/>
                    </a:ext>
                  </a:extLst>
                </a:gridCol>
                <a:gridCol w="2093576">
                  <a:extLst>
                    <a:ext uri="{9D8B030D-6E8A-4147-A177-3AD203B41FA5}">
                      <a16:colId xmlns:a16="http://schemas.microsoft.com/office/drawing/2014/main" val="3737152460"/>
                    </a:ext>
                  </a:extLst>
                </a:gridCol>
              </a:tblGrid>
              <a:tr h="914400">
                <a:tc>
                  <a:txBody>
                    <a:bodyPr/>
                    <a:lstStyle/>
                    <a:p>
                      <a:pPr marL="0" marR="0" algn="l">
                        <a:lnSpc>
                          <a:spcPct val="115000"/>
                        </a:lnSpc>
                        <a:spcBef>
                          <a:spcPts val="0"/>
                        </a:spcBef>
                        <a:spcAft>
                          <a:spcPts val="0"/>
                        </a:spcAft>
                      </a:pPr>
                      <a:r>
                        <a:rPr lang="en-US" sz="4500" b="1" dirty="0">
                          <a:solidFill>
                            <a:schemeClr val="accent5"/>
                          </a:solidFill>
                          <a:effectLst/>
                          <a:latin typeface="Georgia" panose="02040502050405020303" pitchFamily="18" charset="0"/>
                        </a:rPr>
                        <a:t>1983</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12700" cmpd="sng">
                      <a:noFill/>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b="1" dirty="0">
                          <a:solidFill>
                            <a:schemeClr val="accent5"/>
                          </a:solidFill>
                          <a:effectLst/>
                          <a:latin typeface="Georgia" panose="02040502050405020303" pitchFamily="18" charset="0"/>
                        </a:rPr>
                        <a:t>1984</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b="1" dirty="0">
                          <a:solidFill>
                            <a:schemeClr val="accent5"/>
                          </a:solidFill>
                          <a:effectLst/>
                          <a:latin typeface="Georgia" panose="02040502050405020303" pitchFamily="18" charset="0"/>
                        </a:rPr>
                        <a:t>1996</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b="1" dirty="0">
                          <a:solidFill>
                            <a:schemeClr val="accent5"/>
                          </a:solidFill>
                          <a:effectLst/>
                          <a:latin typeface="Georgia" panose="02040502050405020303" pitchFamily="18" charset="0"/>
                        </a:rPr>
                        <a:t>1997</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b="1" dirty="0">
                          <a:solidFill>
                            <a:schemeClr val="accent5"/>
                          </a:solidFill>
                          <a:effectLst/>
                          <a:latin typeface="Georgia" panose="02040502050405020303" pitchFamily="18" charset="0"/>
                        </a:rPr>
                        <a:t>2003</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4500" b="1" dirty="0">
                          <a:solidFill>
                            <a:schemeClr val="accent5"/>
                          </a:solidFill>
                          <a:effectLst/>
                          <a:latin typeface="Georgia" panose="02040502050405020303" pitchFamily="18" charset="0"/>
                        </a:rPr>
                        <a:t>2006</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925079"/>
                  </a:ext>
                </a:extLst>
              </a:tr>
              <a:tr h="1245096">
                <a:tc>
                  <a:txBody>
                    <a:bodyPr/>
                    <a:lstStyle/>
                    <a:p>
                      <a:pPr marL="0" marR="0" algn="l">
                        <a:lnSpc>
                          <a:spcPct val="115000"/>
                        </a:lnSpc>
                        <a:spcBef>
                          <a:spcPts val="0"/>
                        </a:spcBef>
                        <a:spcAft>
                          <a:spcPts val="0"/>
                        </a:spcAft>
                      </a:pPr>
                      <a:r>
                        <a:rPr lang="en-US" sz="2400" b="0" dirty="0">
                          <a:solidFill>
                            <a:schemeClr val="tx1"/>
                          </a:solidFill>
                          <a:effectLst/>
                          <a:latin typeface="Georgia" panose="02040502050405020303" pitchFamily="18" charset="0"/>
                        </a:rPr>
                        <a:t>Legislative changes made to Social Security</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1"/>
                          </a:solidFill>
                          <a:effectLst/>
                          <a:latin typeface="Georgia" panose="02040502050405020303" pitchFamily="18" charset="0"/>
                        </a:rPr>
                        <a:t>The Retirement Equity Act</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1"/>
                          </a:solidFill>
                          <a:effectLst/>
                          <a:latin typeface="Georgia" panose="02040502050405020303" pitchFamily="18" charset="0"/>
                        </a:rPr>
                        <a:t>401(k) plan assets pass $1T</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1"/>
                          </a:solidFill>
                          <a:effectLst/>
                          <a:latin typeface="Georgia" panose="02040502050405020303" pitchFamily="18" charset="0"/>
                        </a:rPr>
                        <a:t>ROTH IRAs established</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1"/>
                          </a:solidFill>
                          <a:effectLst/>
                          <a:latin typeface="Georgia" panose="02040502050405020303" pitchFamily="18" charset="0"/>
                        </a:rPr>
                        <a:t>HSAs created</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2400" b="0" dirty="0">
                          <a:solidFill>
                            <a:schemeClr val="tx1"/>
                          </a:solidFill>
                          <a:effectLst/>
                          <a:latin typeface="Georgia" panose="02040502050405020303" pitchFamily="18" charset="0"/>
                        </a:rPr>
                        <a:t>The Pension Protection Act creates QDIAs</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0" marR="0" marT="0" marB="0" anchor="ct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7505374"/>
                  </a:ext>
                </a:extLst>
              </a:tr>
            </a:tbl>
          </a:graphicData>
        </a:graphic>
      </p:graphicFrame>
      <p:sp>
        <p:nvSpPr>
          <p:cNvPr id="5" name="Rectangle 1">
            <a:extLst>
              <a:ext uri="{FF2B5EF4-FFF2-40B4-BE49-F238E27FC236}">
                <a16:creationId xmlns:a16="http://schemas.microsoft.com/office/drawing/2014/main" id="{12E0FFF5-0EC5-2A0C-B97D-F9DF2690870F}"/>
              </a:ext>
            </a:extLst>
          </p:cNvPr>
          <p:cNvSpPr>
            <a:spLocks noChangeArrowheads="1"/>
          </p:cNvSpPr>
          <p:nvPr/>
        </p:nvSpPr>
        <p:spPr bwMode="auto">
          <a:xfrm>
            <a:off x="3488585" y="3792060"/>
            <a:ext cx="209353" cy="4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pPr defTabSz="1036290" eaLnBrk="0" fontAlgn="base" hangingPunct="0">
              <a:spcBef>
                <a:spcPct val="0"/>
              </a:spcBef>
              <a:spcAft>
                <a:spcPct val="0"/>
              </a:spcAft>
            </a:pPr>
            <a:endParaRPr lang="en-US" altLang="en-US" sz="2040" dirty="0">
              <a:latin typeface="Arial" panose="020B0604020202020204" pitchFamily="34" charset="0"/>
            </a:endParaRPr>
          </a:p>
        </p:txBody>
      </p:sp>
      <p:sp>
        <p:nvSpPr>
          <p:cNvPr id="9" name="Title 8">
            <a:extLst>
              <a:ext uri="{FF2B5EF4-FFF2-40B4-BE49-F238E27FC236}">
                <a16:creationId xmlns:a16="http://schemas.microsoft.com/office/drawing/2014/main" id="{4314CF9A-E9C1-1A9F-31D7-2D7B17837BC6}"/>
              </a:ext>
            </a:extLst>
          </p:cNvPr>
          <p:cNvSpPr>
            <a:spLocks noGrp="1"/>
          </p:cNvSpPr>
          <p:nvPr>
            <p:ph type="title"/>
          </p:nvPr>
        </p:nvSpPr>
        <p:spPr/>
        <p:txBody>
          <a:bodyPr/>
          <a:lstStyle/>
          <a:p>
            <a:r>
              <a:rPr lang="en-US" dirty="0"/>
              <a:t>The modern 401(k) era</a:t>
            </a:r>
          </a:p>
        </p:txBody>
      </p:sp>
      <p:sp>
        <p:nvSpPr>
          <p:cNvPr id="10" name="Text Placeholder 9">
            <a:extLst>
              <a:ext uri="{FF2B5EF4-FFF2-40B4-BE49-F238E27FC236}">
                <a16:creationId xmlns:a16="http://schemas.microsoft.com/office/drawing/2014/main" id="{699F99E0-F71A-017A-94B8-5212F8AEE10B}"/>
              </a:ext>
            </a:extLst>
          </p:cNvPr>
          <p:cNvSpPr>
            <a:spLocks noGrp="1"/>
          </p:cNvSpPr>
          <p:nvPr>
            <p:ph type="body" sz="quarter" idx="11"/>
          </p:nvPr>
        </p:nvSpPr>
        <p:spPr/>
        <p:txBody>
          <a:bodyPr/>
          <a:lstStyle/>
          <a:p>
            <a:endParaRPr lang="en-US"/>
          </a:p>
        </p:txBody>
      </p:sp>
      <p:cxnSp>
        <p:nvCxnSpPr>
          <p:cNvPr id="12" name="Straight Connector 11">
            <a:extLst>
              <a:ext uri="{FF2B5EF4-FFF2-40B4-BE49-F238E27FC236}">
                <a16:creationId xmlns:a16="http://schemas.microsoft.com/office/drawing/2014/main" id="{F4F256D7-FCF4-BB76-567D-7874C29D7C8D}"/>
              </a:ext>
            </a:extLst>
          </p:cNvPr>
          <p:cNvCxnSpPr>
            <a:cxnSpLocks/>
          </p:cNvCxnSpPr>
          <p:nvPr/>
        </p:nvCxnSpPr>
        <p:spPr>
          <a:xfrm>
            <a:off x="0" y="2925684"/>
            <a:ext cx="13817600" cy="0"/>
          </a:xfrm>
          <a:prstGeom prst="line">
            <a:avLst/>
          </a:prstGeom>
          <a:ln w="38100" cap="rnd">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C198D265-AC5B-ADE0-261C-6BDD635838CD}"/>
              </a:ext>
            </a:extLst>
          </p:cNvPr>
          <p:cNvSpPr/>
          <p:nvPr/>
        </p:nvSpPr>
        <p:spPr>
          <a:xfrm>
            <a:off x="1041400"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 name="Graphic 10">
            <a:extLst>
              <a:ext uri="{FF2B5EF4-FFF2-40B4-BE49-F238E27FC236}">
                <a16:creationId xmlns:a16="http://schemas.microsoft.com/office/drawing/2014/main" id="{3B8D3AA2-35CB-63FD-3FE0-25E2323A6E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821" y="1456331"/>
            <a:ext cx="970150" cy="1469353"/>
          </a:xfrm>
          <a:prstGeom prst="rect">
            <a:avLst/>
          </a:prstGeom>
        </p:spPr>
      </p:pic>
      <p:sp>
        <p:nvSpPr>
          <p:cNvPr id="16" name="Oval 15">
            <a:extLst>
              <a:ext uri="{FF2B5EF4-FFF2-40B4-BE49-F238E27FC236}">
                <a16:creationId xmlns:a16="http://schemas.microsoft.com/office/drawing/2014/main" id="{4F2D2DA7-D8D7-2447-644D-BD3A61573C7A}"/>
              </a:ext>
            </a:extLst>
          </p:cNvPr>
          <p:cNvSpPr/>
          <p:nvPr/>
        </p:nvSpPr>
        <p:spPr>
          <a:xfrm>
            <a:off x="3178959"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CB8F287A-253E-B0D5-3593-2E6535FC06B9}"/>
              </a:ext>
            </a:extLst>
          </p:cNvPr>
          <p:cNvSpPr/>
          <p:nvPr/>
        </p:nvSpPr>
        <p:spPr>
          <a:xfrm>
            <a:off x="5316517"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30711A48-AA15-BDAE-1521-4EB8E7A1240D}"/>
              </a:ext>
            </a:extLst>
          </p:cNvPr>
          <p:cNvSpPr/>
          <p:nvPr/>
        </p:nvSpPr>
        <p:spPr>
          <a:xfrm>
            <a:off x="7370949"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Oval 18">
            <a:extLst>
              <a:ext uri="{FF2B5EF4-FFF2-40B4-BE49-F238E27FC236}">
                <a16:creationId xmlns:a16="http://schemas.microsoft.com/office/drawing/2014/main" id="{A36B181E-DB5C-D331-5515-494F31B932D3}"/>
              </a:ext>
            </a:extLst>
          </p:cNvPr>
          <p:cNvSpPr/>
          <p:nvPr/>
        </p:nvSpPr>
        <p:spPr>
          <a:xfrm>
            <a:off x="9508507"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Oval 19">
            <a:extLst>
              <a:ext uri="{FF2B5EF4-FFF2-40B4-BE49-F238E27FC236}">
                <a16:creationId xmlns:a16="http://schemas.microsoft.com/office/drawing/2014/main" id="{C3E789C9-A6B0-E2A1-E210-EA76C14D71CD}"/>
              </a:ext>
            </a:extLst>
          </p:cNvPr>
          <p:cNvSpPr/>
          <p:nvPr/>
        </p:nvSpPr>
        <p:spPr>
          <a:xfrm>
            <a:off x="11562938"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33EC6D1F-CCDF-9413-4A86-62B1C0000D85}"/>
              </a:ext>
            </a:extLst>
          </p:cNvPr>
          <p:cNvSpPr/>
          <p:nvPr/>
        </p:nvSpPr>
        <p:spPr>
          <a:xfrm flipH="1" flipV="1">
            <a:off x="10337799" y="-1"/>
            <a:ext cx="3479799" cy="2530763"/>
          </a:xfrm>
          <a:prstGeom prst="rtTriangle">
            <a:avLst/>
          </a:prstGeom>
          <a:solidFill>
            <a:schemeClr val="accent5">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85920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82FA0-3FD5-3135-6067-DCEF7F288C75}"/>
              </a:ext>
            </a:extLst>
          </p:cNvPr>
          <p:cNvSpPr>
            <a:spLocks noGrp="1"/>
          </p:cNvSpPr>
          <p:nvPr>
            <p:ph type="title" idx="4294967295"/>
          </p:nvPr>
        </p:nvSpPr>
        <p:spPr>
          <a:xfrm>
            <a:off x="631190" y="630238"/>
            <a:ext cx="12560300" cy="1035050"/>
          </a:xfrm>
        </p:spPr>
        <p:txBody>
          <a:bodyPr/>
          <a:lstStyle/>
          <a:p>
            <a:r>
              <a:rPr lang="en-US" dirty="0"/>
              <a:t>Leading the charge for lifetime income</a:t>
            </a:r>
          </a:p>
        </p:txBody>
      </p:sp>
      <p:sp>
        <p:nvSpPr>
          <p:cNvPr id="10" name="Rectangle 9">
            <a:extLst>
              <a:ext uri="{FF2B5EF4-FFF2-40B4-BE49-F238E27FC236}">
                <a16:creationId xmlns:a16="http://schemas.microsoft.com/office/drawing/2014/main" id="{EE5EBBDC-F55B-1319-D1F7-1667E780D0EF}"/>
              </a:ext>
            </a:extLst>
          </p:cNvPr>
          <p:cNvSpPr/>
          <p:nvPr/>
        </p:nvSpPr>
        <p:spPr>
          <a:xfrm>
            <a:off x="1651000" y="2057400"/>
            <a:ext cx="7924800" cy="4572000"/>
          </a:xfrm>
          <a:prstGeom prst="rect">
            <a:avLst/>
          </a:prstGeom>
          <a:noFill/>
        </p:spPr>
        <p:txBody>
          <a:bodyPr wrap="square" lIns="0" tIns="0" rIns="0" bIns="0" anchor="t">
            <a:noAutofit/>
          </a:bodyPr>
          <a:lstStyle/>
          <a:p>
            <a:pPr>
              <a:spcAft>
                <a:spcPts val="1200"/>
              </a:spcAft>
            </a:pPr>
            <a:r>
              <a:rPr lang="en-US" sz="3200" dirty="0">
                <a:solidFill>
                  <a:schemeClr val="tx2"/>
                </a:solidFill>
                <a:latin typeface="+mj-lt"/>
                <a:ea typeface="Arial Regular" charset="0"/>
                <a:cs typeface="Arial"/>
              </a:rPr>
              <a:t>Guaranteed lifetime income has a role in ensuring that people don’t run out of money in retirement. We need decision makers and leaders in our industry to drive this conversation forward and be the change that we need to see.</a:t>
            </a:r>
            <a:endParaRPr lang="en-US" sz="3200" b="1" dirty="0">
              <a:solidFill>
                <a:schemeClr val="tx2"/>
              </a:solidFill>
              <a:latin typeface="+mj-lt"/>
              <a:ea typeface="Arial" charset="0"/>
              <a:cs typeface="Arial"/>
            </a:endParaRPr>
          </a:p>
          <a:p>
            <a:pPr>
              <a:spcAft>
                <a:spcPts val="1200"/>
              </a:spcAft>
            </a:pPr>
            <a:r>
              <a:rPr lang="en-US" sz="2400" b="1" dirty="0">
                <a:solidFill>
                  <a:schemeClr val="tx2"/>
                </a:solidFill>
                <a:latin typeface="Arial"/>
                <a:ea typeface="Arial" charset="0"/>
                <a:cs typeface="Arial"/>
              </a:rPr>
              <a:t>– </a:t>
            </a:r>
            <a:r>
              <a:rPr lang="en-US" sz="2400" b="1" dirty="0">
                <a:solidFill>
                  <a:schemeClr val="tx2"/>
                </a:solidFill>
                <a:latin typeface="Arial"/>
                <a:cs typeface="Arial"/>
              </a:rPr>
              <a:t>Nuveen Retirement Investing</a:t>
            </a:r>
          </a:p>
        </p:txBody>
      </p:sp>
      <p:sp>
        <p:nvSpPr>
          <p:cNvPr id="12" name="TextBox 11">
            <a:extLst>
              <a:ext uri="{FF2B5EF4-FFF2-40B4-BE49-F238E27FC236}">
                <a16:creationId xmlns:a16="http://schemas.microsoft.com/office/drawing/2014/main" id="{EE2EAC2E-43DC-333E-4C1E-615925E635F1}"/>
              </a:ext>
            </a:extLst>
          </p:cNvPr>
          <p:cNvSpPr txBox="1"/>
          <p:nvPr/>
        </p:nvSpPr>
        <p:spPr>
          <a:xfrm>
            <a:off x="593090" y="1589408"/>
            <a:ext cx="775607" cy="1215326"/>
          </a:xfrm>
          <a:prstGeom prst="rect">
            <a:avLst/>
          </a:prstGeom>
          <a:solidFill>
            <a:schemeClr val="bg1"/>
          </a:solidFill>
        </p:spPr>
        <p:txBody>
          <a:bodyPr wrap="square" lIns="0" tIns="0" rIns="0" bIns="0" rtlCol="0">
            <a:noAutofit/>
          </a:bodyPr>
          <a:lstStyle/>
          <a:p>
            <a:r>
              <a:rPr lang="en-US" sz="16600" dirty="0">
                <a:solidFill>
                  <a:schemeClr val="bg1">
                    <a:lumMod val="85000"/>
                  </a:schemeClr>
                </a:solidFill>
                <a:latin typeface="Georgia" panose="02040502050405020303" pitchFamily="18" charset="0"/>
              </a:rPr>
              <a:t>“</a:t>
            </a:r>
            <a:endParaRPr lang="en-US" sz="19900" dirty="0">
              <a:solidFill>
                <a:schemeClr val="bg1">
                  <a:lumMod val="85000"/>
                </a:schemeClr>
              </a:solidFill>
            </a:endParaRPr>
          </a:p>
        </p:txBody>
      </p:sp>
    </p:spTree>
    <p:extLst>
      <p:ext uri="{BB962C8B-B14F-4D97-AF65-F5344CB8AC3E}">
        <p14:creationId xmlns:p14="http://schemas.microsoft.com/office/powerpoint/2010/main" val="353819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B1CA3B-6413-5714-48A1-D034AE30CEDC}"/>
              </a:ext>
            </a:extLst>
          </p:cNvPr>
          <p:cNvSpPr/>
          <p:nvPr/>
        </p:nvSpPr>
        <p:spPr>
          <a:xfrm>
            <a:off x="0" y="1420060"/>
            <a:ext cx="13817600" cy="5437940"/>
          </a:xfrm>
          <a:prstGeom prst="rect">
            <a:avLst/>
          </a:prstGeom>
          <a:solidFill>
            <a:schemeClr val="tx2">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ight Triangle 23">
            <a:extLst>
              <a:ext uri="{FF2B5EF4-FFF2-40B4-BE49-F238E27FC236}">
                <a16:creationId xmlns:a16="http://schemas.microsoft.com/office/drawing/2014/main" id="{DBA80577-F633-23D2-919E-A098E3EEF8D2}"/>
              </a:ext>
            </a:extLst>
          </p:cNvPr>
          <p:cNvSpPr/>
          <p:nvPr/>
        </p:nvSpPr>
        <p:spPr>
          <a:xfrm flipH="1" flipV="1">
            <a:off x="10337799" y="-1"/>
            <a:ext cx="3479799" cy="2530763"/>
          </a:xfrm>
          <a:prstGeom prst="rtTriangle">
            <a:avLst/>
          </a:prstGeom>
          <a:solidFill>
            <a:schemeClr val="accent5">
              <a:alpha val="3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863F813-53A3-27CE-B02F-44367F64D339}"/>
              </a:ext>
            </a:extLst>
          </p:cNvPr>
          <p:cNvGraphicFramePr>
            <a:graphicFrameLocks noGrp="1"/>
          </p:cNvGraphicFramePr>
          <p:nvPr>
            <p:extLst>
              <p:ext uri="{D42A27DB-BD31-4B8C-83A1-F6EECF244321}">
                <p14:modId xmlns:p14="http://schemas.microsoft.com/office/powerpoint/2010/main" val="3792814721"/>
              </p:ext>
            </p:extLst>
          </p:nvPr>
        </p:nvGraphicFramePr>
        <p:xfrm>
          <a:off x="624388" y="1981200"/>
          <a:ext cx="12592267" cy="4538374"/>
        </p:xfrm>
        <a:graphic>
          <a:graphicData uri="http://schemas.openxmlformats.org/drawingml/2006/table">
            <a:tbl>
              <a:tblPr firstRow="1" firstCol="1" bandRow="1">
                <a:tableStyleId>{5C22544A-7EE6-4342-B048-85BDC9FD1C3A}</a:tableStyleId>
              </a:tblPr>
              <a:tblGrid>
                <a:gridCol w="1070827">
                  <a:extLst>
                    <a:ext uri="{9D8B030D-6E8A-4147-A177-3AD203B41FA5}">
                      <a16:colId xmlns:a16="http://schemas.microsoft.com/office/drawing/2014/main" val="3280798640"/>
                    </a:ext>
                  </a:extLst>
                </a:gridCol>
                <a:gridCol w="5212080">
                  <a:extLst>
                    <a:ext uri="{9D8B030D-6E8A-4147-A177-3AD203B41FA5}">
                      <a16:colId xmlns:a16="http://schemas.microsoft.com/office/drawing/2014/main" val="3755692362"/>
                    </a:ext>
                  </a:extLst>
                </a:gridCol>
                <a:gridCol w="1828800">
                  <a:extLst>
                    <a:ext uri="{9D8B030D-6E8A-4147-A177-3AD203B41FA5}">
                      <a16:colId xmlns:a16="http://schemas.microsoft.com/office/drawing/2014/main" val="2844551408"/>
                    </a:ext>
                  </a:extLst>
                </a:gridCol>
                <a:gridCol w="4480560">
                  <a:extLst>
                    <a:ext uri="{9D8B030D-6E8A-4147-A177-3AD203B41FA5}">
                      <a16:colId xmlns:a16="http://schemas.microsoft.com/office/drawing/2014/main" val="3516342599"/>
                    </a:ext>
                  </a:extLst>
                </a:gridCol>
              </a:tblGrid>
              <a:tr h="1103703">
                <a:tc>
                  <a:txBody>
                    <a:bodyPr/>
                    <a:lstStyle/>
                    <a:p>
                      <a:pPr marL="0" marR="0">
                        <a:lnSpc>
                          <a:spcPct val="115000"/>
                        </a:lnSpc>
                        <a:spcBef>
                          <a:spcPts val="0"/>
                        </a:spcBef>
                        <a:spcAft>
                          <a:spcPts val="0"/>
                        </a:spcAft>
                      </a:pPr>
                      <a:endParaRPr lang="en-US" sz="20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Encourages early savings</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endParaRPr lang="en-US" sz="20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Does not assist with decumulation</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4615815"/>
                  </a:ext>
                </a:extLst>
              </a:tr>
              <a:tr h="1103703">
                <a:tc>
                  <a:txBody>
                    <a:bodyPr/>
                    <a:lstStyle/>
                    <a:p>
                      <a:pPr marL="0" marR="0">
                        <a:lnSpc>
                          <a:spcPct val="115000"/>
                        </a:lnSpc>
                        <a:spcBef>
                          <a:spcPts val="0"/>
                        </a:spcBef>
                        <a:spcAft>
                          <a:spcPts val="0"/>
                        </a:spcAft>
                      </a:pPr>
                      <a:endParaRPr lang="en-US" sz="2000" b="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Offers portability when changing jobs</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endParaRPr lang="en-US" sz="20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Participants unsure what their options are for taking money out</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493389"/>
                  </a:ext>
                </a:extLst>
              </a:tr>
              <a:tr h="1103703">
                <a:tc>
                  <a:txBody>
                    <a:bodyPr/>
                    <a:lstStyle/>
                    <a:p>
                      <a:pPr marL="0" marR="0">
                        <a:lnSpc>
                          <a:spcPct val="115000"/>
                        </a:lnSpc>
                        <a:spcBef>
                          <a:spcPts val="0"/>
                        </a:spcBef>
                        <a:spcAft>
                          <a:spcPts val="0"/>
                        </a:spcAft>
                      </a:pPr>
                      <a:endParaRPr lang="en-US" sz="2000" b="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Allocate the risk of the portfolio according to their needs</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nSpc>
                          <a:spcPct val="115000"/>
                        </a:lnSpc>
                        <a:spcBef>
                          <a:spcPts val="0"/>
                        </a:spcBef>
                        <a:spcAft>
                          <a:spcPts val="0"/>
                        </a:spcAft>
                      </a:pPr>
                      <a:endParaRPr lang="en-US" sz="20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985" marR="0">
                        <a:lnSpc>
                          <a:spcPct val="115000"/>
                        </a:lnSpc>
                        <a:spcBef>
                          <a:spcPts val="0"/>
                        </a:spcBef>
                        <a:spcAft>
                          <a:spcPts val="0"/>
                        </a:spcAft>
                      </a:pPr>
                      <a:r>
                        <a:rPr lang="en-US" sz="2400" b="0" dirty="0">
                          <a:solidFill>
                            <a:schemeClr val="tx1"/>
                          </a:solidFill>
                          <a:effectLst/>
                          <a:latin typeface="Georgia" panose="02040502050405020303" pitchFamily="18" charset="0"/>
                        </a:rPr>
                        <a:t>No inherent guaranteed income stream</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7753856"/>
                  </a:ext>
                </a:extLst>
              </a:tr>
              <a:tr h="1146229">
                <a:tc>
                  <a:txBody>
                    <a:bodyPr/>
                    <a:lstStyle/>
                    <a:p>
                      <a:pPr marL="0" marR="0">
                        <a:lnSpc>
                          <a:spcPct val="115000"/>
                        </a:lnSpc>
                        <a:spcBef>
                          <a:spcPts val="0"/>
                        </a:spcBef>
                        <a:spcAft>
                          <a:spcPts val="0"/>
                        </a:spcAft>
                      </a:pPr>
                      <a:endParaRPr lang="en-US" sz="2000" b="0" dirty="0">
                        <a:solidFill>
                          <a:schemeClr val="tx1"/>
                        </a:solidFill>
                        <a:effectLst/>
                        <a:latin typeface="Georgia" panose="02040502050405020303" pitchFamily="18" charset="0"/>
                        <a:ea typeface="Calibri" panose="020F0502020204030204" pitchFamily="34" charset="0"/>
                        <a:cs typeface="Calibri" panose="020F0502020204030204" pitchFamily="34" charset="0"/>
                      </a:endParaRPr>
                    </a:p>
                  </a:txBody>
                  <a:tcPr marL="0" marR="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2400" b="0" dirty="0">
                          <a:solidFill>
                            <a:schemeClr val="tx1"/>
                          </a:solidFill>
                          <a:effectLst/>
                          <a:latin typeface="Georgia" panose="02040502050405020303" pitchFamily="18" charset="0"/>
                        </a:rPr>
                        <a:t>Clearly see how much and how well they are saving and projected assets for retirement</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6985" marR="0">
                        <a:lnSpc>
                          <a:spcPct val="115000"/>
                        </a:lnSpc>
                        <a:spcBef>
                          <a:spcPts val="0"/>
                        </a:spcBef>
                        <a:spcAft>
                          <a:spcPts val="0"/>
                        </a:spcAft>
                      </a:pPr>
                      <a:r>
                        <a:rPr lang="en-US" sz="2000" b="0" dirty="0">
                          <a:solidFill>
                            <a:schemeClr val="tx1"/>
                          </a:solidFill>
                          <a:effectLst/>
                          <a:latin typeface="Georgia" panose="02040502050405020303" pitchFamily="18" charset="0"/>
                        </a:rPr>
                        <a:t> </a:t>
                      </a:r>
                      <a:endParaRPr lang="en-US" sz="20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6985" marR="0">
                        <a:lnSpc>
                          <a:spcPct val="115000"/>
                        </a:lnSpc>
                        <a:spcBef>
                          <a:spcPts val="0"/>
                        </a:spcBef>
                        <a:spcAft>
                          <a:spcPts val="0"/>
                        </a:spcAft>
                      </a:pPr>
                      <a:r>
                        <a:rPr lang="en-US" sz="2400" b="0" dirty="0">
                          <a:solidFill>
                            <a:schemeClr val="tx1"/>
                          </a:solidFill>
                          <a:effectLst/>
                          <a:latin typeface="Georgia" panose="02040502050405020303" pitchFamily="18" charset="0"/>
                        </a:rPr>
                        <a:t> </a:t>
                      </a:r>
                      <a:endParaRPr lang="en-US" sz="24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0473687"/>
                  </a:ext>
                </a:extLst>
              </a:tr>
            </a:tbl>
          </a:graphicData>
        </a:graphic>
      </p:graphicFrame>
      <p:sp>
        <p:nvSpPr>
          <p:cNvPr id="6" name="Title 5">
            <a:extLst>
              <a:ext uri="{FF2B5EF4-FFF2-40B4-BE49-F238E27FC236}">
                <a16:creationId xmlns:a16="http://schemas.microsoft.com/office/drawing/2014/main" id="{3DEABD5B-7A94-5887-E6C8-486EFAB01AEA}"/>
              </a:ext>
            </a:extLst>
          </p:cNvPr>
          <p:cNvSpPr>
            <a:spLocks noGrp="1"/>
          </p:cNvSpPr>
          <p:nvPr>
            <p:ph type="title"/>
          </p:nvPr>
        </p:nvSpPr>
        <p:spPr/>
        <p:txBody>
          <a:bodyPr/>
          <a:lstStyle/>
          <a:p>
            <a:r>
              <a:rPr lang="en-US" dirty="0"/>
              <a:t>The modern 401(k) era – likes and dislikes</a:t>
            </a:r>
          </a:p>
        </p:txBody>
      </p:sp>
      <p:sp>
        <p:nvSpPr>
          <p:cNvPr id="7" name="Text Placeholder 6">
            <a:extLst>
              <a:ext uri="{FF2B5EF4-FFF2-40B4-BE49-F238E27FC236}">
                <a16:creationId xmlns:a16="http://schemas.microsoft.com/office/drawing/2014/main" id="{DFFC53F2-5FE4-BE38-94D3-833060B0C62A}"/>
              </a:ext>
            </a:extLst>
          </p:cNvPr>
          <p:cNvSpPr>
            <a:spLocks noGrp="1"/>
          </p:cNvSpPr>
          <p:nvPr>
            <p:ph type="body" sz="quarter" idx="11"/>
          </p:nvPr>
        </p:nvSpPr>
        <p:spPr/>
        <p:txBody>
          <a:bodyPr/>
          <a:lstStyle/>
          <a:p>
            <a:endParaRPr lang="en-US"/>
          </a:p>
        </p:txBody>
      </p:sp>
      <p:pic>
        <p:nvPicPr>
          <p:cNvPr id="9" name="Graphic 8">
            <a:extLst>
              <a:ext uri="{FF2B5EF4-FFF2-40B4-BE49-F238E27FC236}">
                <a16:creationId xmlns:a16="http://schemas.microsoft.com/office/drawing/2014/main" id="{D40018A0-68DD-8F85-8BA0-2904C9914E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1743692"/>
            <a:ext cx="768355" cy="722483"/>
          </a:xfrm>
          <a:prstGeom prst="rect">
            <a:avLst/>
          </a:prstGeom>
        </p:spPr>
      </p:pic>
      <p:pic>
        <p:nvPicPr>
          <p:cNvPr id="11" name="Graphic 10">
            <a:extLst>
              <a:ext uri="{FF2B5EF4-FFF2-40B4-BE49-F238E27FC236}">
                <a16:creationId xmlns:a16="http://schemas.microsoft.com/office/drawing/2014/main" id="{A444AD8D-9070-6351-FA96-6C903353D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4600" y="1951353"/>
            <a:ext cx="768355" cy="722483"/>
          </a:xfrm>
          <a:prstGeom prst="rect">
            <a:avLst/>
          </a:prstGeom>
        </p:spPr>
      </p:pic>
      <p:pic>
        <p:nvPicPr>
          <p:cNvPr id="12" name="Graphic 11">
            <a:extLst>
              <a:ext uri="{FF2B5EF4-FFF2-40B4-BE49-F238E27FC236}">
                <a16:creationId xmlns:a16="http://schemas.microsoft.com/office/drawing/2014/main" id="{8EFC36B4-735D-A31B-C7EA-491F86B40D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2863864"/>
            <a:ext cx="768355" cy="722483"/>
          </a:xfrm>
          <a:prstGeom prst="rect">
            <a:avLst/>
          </a:prstGeom>
        </p:spPr>
      </p:pic>
      <p:pic>
        <p:nvPicPr>
          <p:cNvPr id="13" name="Graphic 12">
            <a:extLst>
              <a:ext uri="{FF2B5EF4-FFF2-40B4-BE49-F238E27FC236}">
                <a16:creationId xmlns:a16="http://schemas.microsoft.com/office/drawing/2014/main" id="{CC9FDF9B-E6B1-CEDC-EEA6-E7B21AE01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4014228"/>
            <a:ext cx="768355" cy="722483"/>
          </a:xfrm>
          <a:prstGeom prst="rect">
            <a:avLst/>
          </a:prstGeom>
        </p:spPr>
      </p:pic>
      <p:pic>
        <p:nvPicPr>
          <p:cNvPr id="14" name="Graphic 13">
            <a:extLst>
              <a:ext uri="{FF2B5EF4-FFF2-40B4-BE49-F238E27FC236}">
                <a16:creationId xmlns:a16="http://schemas.microsoft.com/office/drawing/2014/main" id="{1D1E61F2-E404-D057-C0E2-137C208281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365" y="5192536"/>
            <a:ext cx="768355" cy="722483"/>
          </a:xfrm>
          <a:prstGeom prst="rect">
            <a:avLst/>
          </a:prstGeom>
        </p:spPr>
      </p:pic>
      <p:pic>
        <p:nvPicPr>
          <p:cNvPr id="15" name="Graphic 14">
            <a:extLst>
              <a:ext uri="{FF2B5EF4-FFF2-40B4-BE49-F238E27FC236}">
                <a16:creationId xmlns:a16="http://schemas.microsoft.com/office/drawing/2014/main" id="{ECD4A83C-08CA-2D42-34C0-EF1B707354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4600" y="3086137"/>
            <a:ext cx="768355" cy="722483"/>
          </a:xfrm>
          <a:prstGeom prst="rect">
            <a:avLst/>
          </a:prstGeom>
        </p:spPr>
      </p:pic>
      <p:pic>
        <p:nvPicPr>
          <p:cNvPr id="16" name="Graphic 15">
            <a:extLst>
              <a:ext uri="{FF2B5EF4-FFF2-40B4-BE49-F238E27FC236}">
                <a16:creationId xmlns:a16="http://schemas.microsoft.com/office/drawing/2014/main" id="{B62D680B-5ABD-E117-4FD8-3E31D46B86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4600" y="4271090"/>
            <a:ext cx="768355" cy="722483"/>
          </a:xfrm>
          <a:prstGeom prst="rect">
            <a:avLst/>
          </a:prstGeom>
        </p:spPr>
      </p:pic>
    </p:spTree>
    <p:extLst>
      <p:ext uri="{BB962C8B-B14F-4D97-AF65-F5344CB8AC3E}">
        <p14:creationId xmlns:p14="http://schemas.microsoft.com/office/powerpoint/2010/main" val="64939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488578-555D-2747-CDC3-4B0CF5EA9C9A}"/>
              </a:ext>
            </a:extLst>
          </p:cNvPr>
          <p:cNvSpPr/>
          <p:nvPr/>
        </p:nvSpPr>
        <p:spPr>
          <a:xfrm>
            <a:off x="0" y="2925684"/>
            <a:ext cx="13817600" cy="3931986"/>
          </a:xfrm>
          <a:prstGeom prst="rect">
            <a:avLst/>
          </a:prstGeom>
          <a:solidFill>
            <a:schemeClr val="tx2">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aphicFrame>
        <p:nvGraphicFramePr>
          <p:cNvPr id="4" name="Table 3">
            <a:extLst>
              <a:ext uri="{FF2B5EF4-FFF2-40B4-BE49-F238E27FC236}">
                <a16:creationId xmlns:a16="http://schemas.microsoft.com/office/drawing/2014/main" id="{70CEFEFD-CF3B-B095-5363-6EBFBAB1F2FB}"/>
              </a:ext>
            </a:extLst>
          </p:cNvPr>
          <p:cNvGraphicFramePr>
            <a:graphicFrameLocks noGrp="1"/>
          </p:cNvGraphicFramePr>
          <p:nvPr>
            <p:extLst>
              <p:ext uri="{D42A27DB-BD31-4B8C-83A1-F6EECF244321}">
                <p14:modId xmlns:p14="http://schemas.microsoft.com/office/powerpoint/2010/main" val="545615431"/>
              </p:ext>
            </p:extLst>
          </p:nvPr>
        </p:nvGraphicFramePr>
        <p:xfrm>
          <a:off x="604650" y="3264408"/>
          <a:ext cx="12584877" cy="2176272"/>
        </p:xfrm>
        <a:graphic>
          <a:graphicData uri="http://schemas.openxmlformats.org/drawingml/2006/table">
            <a:tbl>
              <a:tblPr firstRow="1" firstCol="1" bandRow="1">
                <a:tableStyleId>{5C22544A-7EE6-4342-B048-85BDC9FD1C3A}</a:tableStyleId>
              </a:tblPr>
              <a:tblGrid>
                <a:gridCol w="3179950">
                  <a:extLst>
                    <a:ext uri="{9D8B030D-6E8A-4147-A177-3AD203B41FA5}">
                      <a16:colId xmlns:a16="http://schemas.microsoft.com/office/drawing/2014/main" val="456384398"/>
                    </a:ext>
                  </a:extLst>
                </a:gridCol>
                <a:gridCol w="2971800">
                  <a:extLst>
                    <a:ext uri="{9D8B030D-6E8A-4147-A177-3AD203B41FA5}">
                      <a16:colId xmlns:a16="http://schemas.microsoft.com/office/drawing/2014/main" val="588105137"/>
                    </a:ext>
                  </a:extLst>
                </a:gridCol>
                <a:gridCol w="6433127">
                  <a:extLst>
                    <a:ext uri="{9D8B030D-6E8A-4147-A177-3AD203B41FA5}">
                      <a16:colId xmlns:a16="http://schemas.microsoft.com/office/drawing/2014/main" val="3378367712"/>
                    </a:ext>
                  </a:extLst>
                </a:gridCol>
              </a:tblGrid>
              <a:tr h="1078992">
                <a:tc>
                  <a:txBody>
                    <a:bodyPr/>
                    <a:lstStyle/>
                    <a:p>
                      <a:pPr marL="0" marR="0" algn="l">
                        <a:spcBef>
                          <a:spcPts val="0"/>
                        </a:spcBef>
                        <a:spcAft>
                          <a:spcPts val="0"/>
                        </a:spcAft>
                      </a:pPr>
                      <a:r>
                        <a:rPr lang="en-US" sz="4500" b="1" dirty="0">
                          <a:solidFill>
                            <a:schemeClr val="accent5"/>
                          </a:solidFill>
                          <a:effectLst/>
                          <a:latin typeface="Georgia" panose="02040502050405020303" pitchFamily="18" charset="0"/>
                        </a:rPr>
                        <a:t>2017</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77724" marR="77724" marT="0" marB="0" anchor="ctr">
                    <a:lnL w="12700" cmpd="sng">
                      <a:noFill/>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4500" b="1" dirty="0">
                          <a:solidFill>
                            <a:schemeClr val="accent5"/>
                          </a:solidFill>
                          <a:effectLst/>
                          <a:latin typeface="Georgia" panose="02040502050405020303" pitchFamily="18" charset="0"/>
                        </a:rPr>
                        <a:t>2020</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77724" marR="77724"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4500" b="1" dirty="0">
                          <a:solidFill>
                            <a:schemeClr val="accent5"/>
                          </a:solidFill>
                          <a:effectLst/>
                          <a:latin typeface="Georgia" panose="02040502050405020303" pitchFamily="18" charset="0"/>
                        </a:rPr>
                        <a:t>2022</a:t>
                      </a:r>
                      <a:endParaRPr lang="en-US" sz="4500" b="1" dirty="0">
                        <a:solidFill>
                          <a:schemeClr val="accent5"/>
                        </a:solidFill>
                        <a:effectLst/>
                        <a:latin typeface="Georgia" panose="02040502050405020303" pitchFamily="18" charset="0"/>
                        <a:ea typeface="Calibri" panose="020F0502020204030204" pitchFamily="34" charset="0"/>
                        <a:cs typeface="Georgia" panose="02040502050405020303" pitchFamily="18" charset="0"/>
                      </a:endParaRPr>
                    </a:p>
                  </a:txBody>
                  <a:tcPr marL="77724" marR="77724" marT="0" marB="0" anchor="ct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0794070"/>
                  </a:ext>
                </a:extLst>
              </a:tr>
              <a:tr h="621792">
                <a:tc>
                  <a:txBody>
                    <a:bodyPr/>
                    <a:lstStyle/>
                    <a:p>
                      <a:pPr marL="0" marR="0" algn="l">
                        <a:spcBef>
                          <a:spcPts val="0"/>
                        </a:spcBef>
                        <a:spcAft>
                          <a:spcPts val="0"/>
                        </a:spcAft>
                      </a:pPr>
                      <a:r>
                        <a:rPr lang="en-US" sz="2400" b="0" dirty="0">
                          <a:solidFill>
                            <a:schemeClr val="tx1"/>
                          </a:solidFill>
                          <a:effectLst/>
                          <a:latin typeface="Georgia" panose="02040502050405020303" pitchFamily="18" charset="0"/>
                        </a:rPr>
                        <a:t>Target date </a:t>
                      </a:r>
                    </a:p>
                    <a:p>
                      <a:pPr marL="0" marR="0" algn="l">
                        <a:spcBef>
                          <a:spcPts val="0"/>
                        </a:spcBef>
                        <a:spcAft>
                          <a:spcPts val="0"/>
                        </a:spcAft>
                      </a:pPr>
                      <a:r>
                        <a:rPr lang="en-US" sz="2400" b="0" dirty="0">
                          <a:solidFill>
                            <a:schemeClr val="tx1"/>
                          </a:solidFill>
                          <a:effectLst/>
                          <a:latin typeface="Georgia" panose="02040502050405020303" pitchFamily="18" charset="0"/>
                        </a:rPr>
                        <a:t>funds pass </a:t>
                      </a:r>
                      <a:br>
                        <a:rPr lang="en-US" sz="2400" b="0" dirty="0">
                          <a:solidFill>
                            <a:schemeClr val="tx1"/>
                          </a:solidFill>
                          <a:effectLst/>
                          <a:latin typeface="Georgia" panose="02040502050405020303" pitchFamily="18" charset="0"/>
                        </a:rPr>
                      </a:br>
                      <a:r>
                        <a:rPr lang="en-US" sz="2400" b="0" dirty="0">
                          <a:solidFill>
                            <a:schemeClr val="tx1"/>
                          </a:solidFill>
                          <a:effectLst/>
                          <a:latin typeface="Georgia" panose="02040502050405020303" pitchFamily="18" charset="0"/>
                        </a:rPr>
                        <a:t>$1T in AUM</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77724" marR="77724"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2400" b="0" dirty="0">
                          <a:solidFill>
                            <a:schemeClr val="tx1"/>
                          </a:solidFill>
                          <a:effectLst/>
                          <a:latin typeface="Georgia" panose="02040502050405020303" pitchFamily="18" charset="0"/>
                        </a:rPr>
                        <a:t>SECURE Act</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77724" marR="77724"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2400" b="0" dirty="0">
                          <a:solidFill>
                            <a:schemeClr val="tx1"/>
                          </a:solidFill>
                          <a:effectLst/>
                          <a:latin typeface="Georgia" panose="02040502050405020303" pitchFamily="18" charset="0"/>
                        </a:rPr>
                        <a:t>SECURE Act 2.0</a:t>
                      </a:r>
                      <a:endParaRPr lang="en-US" sz="2400" b="0" dirty="0">
                        <a:solidFill>
                          <a:schemeClr val="tx1"/>
                        </a:solidFill>
                        <a:effectLst/>
                        <a:latin typeface="Georgia" panose="02040502050405020303" pitchFamily="18" charset="0"/>
                        <a:ea typeface="Calibri" panose="020F0502020204030204" pitchFamily="34" charset="0"/>
                        <a:cs typeface="Georgia" panose="02040502050405020303" pitchFamily="18" charset="0"/>
                      </a:endParaRPr>
                    </a:p>
                  </a:txBody>
                  <a:tcPr marL="77724" marR="77724"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162754"/>
                  </a:ext>
                </a:extLst>
              </a:tr>
            </a:tbl>
          </a:graphicData>
        </a:graphic>
      </p:graphicFrame>
      <p:sp>
        <p:nvSpPr>
          <p:cNvPr id="5" name="Title 4">
            <a:extLst>
              <a:ext uri="{FF2B5EF4-FFF2-40B4-BE49-F238E27FC236}">
                <a16:creationId xmlns:a16="http://schemas.microsoft.com/office/drawing/2014/main" id="{55AB12B9-E0BB-C65B-5D1C-4C3DDE957E5A}"/>
              </a:ext>
            </a:extLst>
          </p:cNvPr>
          <p:cNvSpPr>
            <a:spLocks noGrp="1"/>
          </p:cNvSpPr>
          <p:nvPr>
            <p:ph type="title"/>
          </p:nvPr>
        </p:nvSpPr>
        <p:spPr/>
        <p:txBody>
          <a:bodyPr/>
          <a:lstStyle/>
          <a:p>
            <a:r>
              <a:rPr lang="en-US" dirty="0"/>
              <a:t>The SECURE Act era</a:t>
            </a:r>
          </a:p>
        </p:txBody>
      </p:sp>
      <p:sp>
        <p:nvSpPr>
          <p:cNvPr id="6" name="Text Placeholder 5">
            <a:extLst>
              <a:ext uri="{FF2B5EF4-FFF2-40B4-BE49-F238E27FC236}">
                <a16:creationId xmlns:a16="http://schemas.microsoft.com/office/drawing/2014/main" id="{0ACAEE87-25C2-C553-1A50-D303D8D42007}"/>
              </a:ext>
            </a:extLst>
          </p:cNvPr>
          <p:cNvSpPr>
            <a:spLocks noGrp="1"/>
          </p:cNvSpPr>
          <p:nvPr>
            <p:ph type="body" sz="quarter" idx="11"/>
          </p:nvPr>
        </p:nvSpPr>
        <p:spPr/>
        <p:txBody>
          <a:bodyPr/>
          <a:lstStyle/>
          <a:p>
            <a:endParaRPr lang="en-US" dirty="0"/>
          </a:p>
        </p:txBody>
      </p:sp>
      <p:cxnSp>
        <p:nvCxnSpPr>
          <p:cNvPr id="11" name="Straight Connector 10">
            <a:extLst>
              <a:ext uri="{FF2B5EF4-FFF2-40B4-BE49-F238E27FC236}">
                <a16:creationId xmlns:a16="http://schemas.microsoft.com/office/drawing/2014/main" id="{B4BCA79C-CB02-6792-8254-EFB9CD518A36}"/>
              </a:ext>
            </a:extLst>
          </p:cNvPr>
          <p:cNvCxnSpPr>
            <a:cxnSpLocks/>
          </p:cNvCxnSpPr>
          <p:nvPr/>
        </p:nvCxnSpPr>
        <p:spPr>
          <a:xfrm>
            <a:off x="0" y="2925684"/>
            <a:ext cx="11480800" cy="0"/>
          </a:xfrm>
          <a:prstGeom prst="line">
            <a:avLst/>
          </a:prstGeom>
          <a:ln w="38100" cap="rnd">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D80D3CEA-85A3-AE1B-B4EE-87E50732BA44}"/>
              </a:ext>
            </a:extLst>
          </p:cNvPr>
          <p:cNvSpPr/>
          <p:nvPr/>
        </p:nvSpPr>
        <p:spPr>
          <a:xfrm>
            <a:off x="1041400"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Graphic 12">
            <a:extLst>
              <a:ext uri="{FF2B5EF4-FFF2-40B4-BE49-F238E27FC236}">
                <a16:creationId xmlns:a16="http://schemas.microsoft.com/office/drawing/2014/main" id="{F4148BB6-A05C-1BED-220C-EF853A0DA3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821" y="1456331"/>
            <a:ext cx="970150" cy="1469353"/>
          </a:xfrm>
          <a:prstGeom prst="rect">
            <a:avLst/>
          </a:prstGeom>
        </p:spPr>
      </p:pic>
      <p:sp>
        <p:nvSpPr>
          <p:cNvPr id="14" name="Oval 13">
            <a:extLst>
              <a:ext uri="{FF2B5EF4-FFF2-40B4-BE49-F238E27FC236}">
                <a16:creationId xmlns:a16="http://schemas.microsoft.com/office/drawing/2014/main" id="{18C6C970-A577-E092-D087-F9A5288D9C10}"/>
              </a:ext>
            </a:extLst>
          </p:cNvPr>
          <p:cNvSpPr/>
          <p:nvPr/>
        </p:nvSpPr>
        <p:spPr>
          <a:xfrm>
            <a:off x="4351394"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16B71A31-7729-FBCC-F27F-E9118A438C92}"/>
              </a:ext>
            </a:extLst>
          </p:cNvPr>
          <p:cNvSpPr/>
          <p:nvPr/>
        </p:nvSpPr>
        <p:spPr>
          <a:xfrm>
            <a:off x="7405809" y="2696188"/>
            <a:ext cx="458992" cy="458992"/>
          </a:xfrm>
          <a:prstGeom prst="ellipse">
            <a:avLst/>
          </a:prstGeom>
          <a:solidFill>
            <a:schemeClr val="bg1"/>
          </a:solidFill>
          <a:ln w="381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3">
            <a:extLst>
              <a:ext uri="{FF2B5EF4-FFF2-40B4-BE49-F238E27FC236}">
                <a16:creationId xmlns:a16="http://schemas.microsoft.com/office/drawing/2014/main" id="{16F62FB2-851B-6DE6-5603-CADF506AAE9C}"/>
              </a:ext>
            </a:extLst>
          </p:cNvPr>
          <p:cNvSpPr/>
          <p:nvPr/>
        </p:nvSpPr>
        <p:spPr>
          <a:xfrm>
            <a:off x="8294732" y="-5863"/>
            <a:ext cx="5548268" cy="6824704"/>
          </a:xfrm>
          <a:custGeom>
            <a:avLst/>
            <a:gdLst>
              <a:gd name="connsiteX0" fmla="*/ 0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0 w 13817600"/>
              <a:gd name="connsiteY4" fmla="*/ 0 h 7772400"/>
              <a:gd name="connsiteX0" fmla="*/ 4490977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4490977 w 13817600"/>
              <a:gd name="connsiteY4" fmla="*/ 0 h 7772400"/>
              <a:gd name="connsiteX0" fmla="*/ 5671595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5671595 w 13817600"/>
              <a:gd name="connsiteY4" fmla="*/ 0 h 7772400"/>
              <a:gd name="connsiteX0" fmla="*/ 6281195 w 13817600"/>
              <a:gd name="connsiteY0" fmla="*/ 0 h 7788442"/>
              <a:gd name="connsiteX1" fmla="*/ 13817600 w 13817600"/>
              <a:gd name="connsiteY1" fmla="*/ 16042 h 7788442"/>
              <a:gd name="connsiteX2" fmla="*/ 13817600 w 13817600"/>
              <a:gd name="connsiteY2" fmla="*/ 7788442 h 7788442"/>
              <a:gd name="connsiteX3" fmla="*/ 0 w 13817600"/>
              <a:gd name="connsiteY3" fmla="*/ 7788442 h 7788442"/>
              <a:gd name="connsiteX4" fmla="*/ 6281195 w 13817600"/>
              <a:gd name="connsiteY4" fmla="*/ 0 h 7788442"/>
              <a:gd name="connsiteX0" fmla="*/ 6281195 w 13817600"/>
              <a:gd name="connsiteY0" fmla="*/ 0 h 7788442"/>
              <a:gd name="connsiteX1" fmla="*/ 13817600 w 13817600"/>
              <a:gd name="connsiteY1" fmla="*/ 7788442 h 7788442"/>
              <a:gd name="connsiteX2" fmla="*/ 0 w 13817600"/>
              <a:gd name="connsiteY2" fmla="*/ 7788442 h 7788442"/>
              <a:gd name="connsiteX3" fmla="*/ 6281195 w 13817600"/>
              <a:gd name="connsiteY3" fmla="*/ 0 h 7788442"/>
              <a:gd name="connsiteX0" fmla="*/ 6281195 w 6285060"/>
              <a:gd name="connsiteY0" fmla="*/ 0 h 7788442"/>
              <a:gd name="connsiteX1" fmla="*/ 6285060 w 6285060"/>
              <a:gd name="connsiteY1" fmla="*/ 7770114 h 7788442"/>
              <a:gd name="connsiteX2" fmla="*/ 0 w 6285060"/>
              <a:gd name="connsiteY2" fmla="*/ 7788442 h 7788442"/>
              <a:gd name="connsiteX3" fmla="*/ 6281195 w 6285060"/>
              <a:gd name="connsiteY3" fmla="*/ 0 h 7788442"/>
              <a:gd name="connsiteX0" fmla="*/ 6281195 w 6311847"/>
              <a:gd name="connsiteY0" fmla="*/ 0 h 7803597"/>
              <a:gd name="connsiteX1" fmla="*/ 6311847 w 6311847"/>
              <a:gd name="connsiteY1" fmla="*/ 7803597 h 7803597"/>
              <a:gd name="connsiteX2" fmla="*/ 0 w 6311847"/>
              <a:gd name="connsiteY2" fmla="*/ 7788442 h 7803597"/>
              <a:gd name="connsiteX3" fmla="*/ 6281195 w 6311847"/>
              <a:gd name="connsiteY3" fmla="*/ 0 h 7803597"/>
              <a:gd name="connsiteX0" fmla="*/ 6281195 w 6338633"/>
              <a:gd name="connsiteY0" fmla="*/ 0 h 7810294"/>
              <a:gd name="connsiteX1" fmla="*/ 6338633 w 6338633"/>
              <a:gd name="connsiteY1" fmla="*/ 7810294 h 7810294"/>
              <a:gd name="connsiteX2" fmla="*/ 0 w 6338633"/>
              <a:gd name="connsiteY2" fmla="*/ 7788442 h 7810294"/>
              <a:gd name="connsiteX3" fmla="*/ 6281195 w 6338633"/>
              <a:gd name="connsiteY3" fmla="*/ 0 h 7810294"/>
              <a:gd name="connsiteX0" fmla="*/ 6321374 w 6338633"/>
              <a:gd name="connsiteY0" fmla="*/ 0 h 7816991"/>
              <a:gd name="connsiteX1" fmla="*/ 6338633 w 6338633"/>
              <a:gd name="connsiteY1" fmla="*/ 7816991 h 7816991"/>
              <a:gd name="connsiteX2" fmla="*/ 0 w 6338633"/>
              <a:gd name="connsiteY2" fmla="*/ 7795139 h 7816991"/>
              <a:gd name="connsiteX3" fmla="*/ 6321374 w 6338633"/>
              <a:gd name="connsiteY3" fmla="*/ 0 h 7816991"/>
              <a:gd name="connsiteX0" fmla="*/ 6321374 w 6325240"/>
              <a:gd name="connsiteY0" fmla="*/ 0 h 7810294"/>
              <a:gd name="connsiteX1" fmla="*/ 6325240 w 6325240"/>
              <a:gd name="connsiteY1" fmla="*/ 7810294 h 7810294"/>
              <a:gd name="connsiteX2" fmla="*/ 0 w 6325240"/>
              <a:gd name="connsiteY2" fmla="*/ 7795139 h 7810294"/>
              <a:gd name="connsiteX3" fmla="*/ 6321374 w 6325240"/>
              <a:gd name="connsiteY3" fmla="*/ 0 h 7810294"/>
              <a:gd name="connsiteX0" fmla="*/ 6321374 w 6338633"/>
              <a:gd name="connsiteY0" fmla="*/ 0 h 7796901"/>
              <a:gd name="connsiteX1" fmla="*/ 6338633 w 6338633"/>
              <a:gd name="connsiteY1" fmla="*/ 7796901 h 7796901"/>
              <a:gd name="connsiteX2" fmla="*/ 0 w 6338633"/>
              <a:gd name="connsiteY2" fmla="*/ 7795139 h 7796901"/>
              <a:gd name="connsiteX3" fmla="*/ 6321374 w 6338633"/>
              <a:gd name="connsiteY3" fmla="*/ 0 h 7796901"/>
            </a:gdLst>
            <a:ahLst/>
            <a:cxnLst>
              <a:cxn ang="0">
                <a:pos x="connsiteX0" y="connsiteY0"/>
              </a:cxn>
              <a:cxn ang="0">
                <a:pos x="connsiteX1" y="connsiteY1"/>
              </a:cxn>
              <a:cxn ang="0">
                <a:pos x="connsiteX2" y="connsiteY2"/>
              </a:cxn>
              <a:cxn ang="0">
                <a:pos x="connsiteX3" y="connsiteY3"/>
              </a:cxn>
            </a:cxnLst>
            <a:rect l="l" t="t" r="r" b="b"/>
            <a:pathLst>
              <a:path w="6338633" h="7796901">
                <a:moveTo>
                  <a:pt x="6321374" y="0"/>
                </a:moveTo>
                <a:cubicBezTo>
                  <a:pt x="6322662" y="2590038"/>
                  <a:pt x="6337345" y="5206863"/>
                  <a:pt x="6338633" y="7796901"/>
                </a:cubicBezTo>
                <a:lnTo>
                  <a:pt x="0" y="7795139"/>
                </a:lnTo>
                <a:lnTo>
                  <a:pt x="6321374" y="0"/>
                </a:lnTo>
                <a:close/>
              </a:path>
            </a:pathLst>
          </a:custGeom>
          <a:solidFill>
            <a:schemeClr val="accent5"/>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a:p>
        </p:txBody>
      </p:sp>
      <p:sp>
        <p:nvSpPr>
          <p:cNvPr id="19" name="Rectangle 14">
            <a:extLst>
              <a:ext uri="{FF2B5EF4-FFF2-40B4-BE49-F238E27FC236}">
                <a16:creationId xmlns:a16="http://schemas.microsoft.com/office/drawing/2014/main" id="{F1B0778E-71BB-C9B7-FCC5-6F5C4EEB73B0}"/>
              </a:ext>
            </a:extLst>
          </p:cNvPr>
          <p:cNvSpPr/>
          <p:nvPr/>
        </p:nvSpPr>
        <p:spPr>
          <a:xfrm>
            <a:off x="9423400" y="0"/>
            <a:ext cx="4394200" cy="2240967"/>
          </a:xfrm>
          <a:custGeom>
            <a:avLst/>
            <a:gdLst>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5000077 h 5000077"/>
              <a:gd name="connsiteX4" fmla="*/ 0 w 9804400"/>
              <a:gd name="connsiteY4" fmla="*/ 0 h 5000077"/>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0 h 5000077"/>
            </a:gdLst>
            <a:ahLst/>
            <a:cxnLst>
              <a:cxn ang="0">
                <a:pos x="connsiteX0" y="connsiteY0"/>
              </a:cxn>
              <a:cxn ang="0">
                <a:pos x="connsiteX1" y="connsiteY1"/>
              </a:cxn>
              <a:cxn ang="0">
                <a:pos x="connsiteX2" y="connsiteY2"/>
              </a:cxn>
              <a:cxn ang="0">
                <a:pos x="connsiteX3" y="connsiteY3"/>
              </a:cxn>
            </a:cxnLst>
            <a:rect l="l" t="t" r="r" b="b"/>
            <a:pathLst>
              <a:path w="9804400" h="5000077">
                <a:moveTo>
                  <a:pt x="0" y="0"/>
                </a:moveTo>
                <a:lnTo>
                  <a:pt x="9804400" y="0"/>
                </a:lnTo>
                <a:lnTo>
                  <a:pt x="9804400" y="5000077"/>
                </a:lnTo>
                <a:lnTo>
                  <a:pt x="0" y="0"/>
                </a:lnTo>
                <a:close/>
              </a:path>
            </a:pathLst>
          </a:custGeom>
          <a:solidFill>
            <a:schemeClr val="tx2">
              <a:alpha val="19762"/>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04552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CE6831-5B9D-CF5D-B01B-E1DB6F5CD733}"/>
              </a:ext>
            </a:extLst>
          </p:cNvPr>
          <p:cNvSpPr/>
          <p:nvPr/>
        </p:nvSpPr>
        <p:spPr>
          <a:xfrm>
            <a:off x="0" y="165"/>
            <a:ext cx="13817600" cy="6857670"/>
          </a:xfrm>
          <a:prstGeom prst="rect">
            <a:avLst/>
          </a:prstGeom>
          <a:solidFill>
            <a:schemeClr val="accent5">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Graphic 5">
            <a:extLst>
              <a:ext uri="{FF2B5EF4-FFF2-40B4-BE49-F238E27FC236}">
                <a16:creationId xmlns:a16="http://schemas.microsoft.com/office/drawing/2014/main" id="{3994706F-F8C2-8A2E-A257-56408BEF5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488451" y="1716931"/>
            <a:ext cx="5521393" cy="4637968"/>
          </a:xfrm>
          <a:prstGeom prst="rect">
            <a:avLst/>
          </a:prstGeom>
        </p:spPr>
      </p:pic>
      <p:sp>
        <p:nvSpPr>
          <p:cNvPr id="2" name="Title 1">
            <a:extLst>
              <a:ext uri="{FF2B5EF4-FFF2-40B4-BE49-F238E27FC236}">
                <a16:creationId xmlns:a16="http://schemas.microsoft.com/office/drawing/2014/main" id="{B9E397C6-FEE5-EFAC-CD67-436C91111F63}"/>
              </a:ext>
            </a:extLst>
          </p:cNvPr>
          <p:cNvSpPr>
            <a:spLocks noGrp="1"/>
          </p:cNvSpPr>
          <p:nvPr>
            <p:ph type="title"/>
          </p:nvPr>
        </p:nvSpPr>
        <p:spPr>
          <a:xfrm>
            <a:off x="3924548" y="1961368"/>
            <a:ext cx="6324600" cy="1762924"/>
          </a:xfrm>
        </p:spPr>
        <p:txBody>
          <a:bodyPr/>
          <a:lstStyle/>
          <a:p>
            <a:r>
              <a:rPr lang="en-US" sz="5400" dirty="0"/>
              <a:t>What does the future hold?</a:t>
            </a:r>
          </a:p>
        </p:txBody>
      </p:sp>
      <p:sp>
        <p:nvSpPr>
          <p:cNvPr id="3" name="Text Placeholder 2">
            <a:extLst>
              <a:ext uri="{FF2B5EF4-FFF2-40B4-BE49-F238E27FC236}">
                <a16:creationId xmlns:a16="http://schemas.microsoft.com/office/drawing/2014/main" id="{10398D8F-60E2-EB10-3044-E427E0DB7181}"/>
              </a:ext>
            </a:extLst>
          </p:cNvPr>
          <p:cNvSpPr>
            <a:spLocks noGrp="1"/>
          </p:cNvSpPr>
          <p:nvPr>
            <p:ph type="body" sz="quarter" idx="11"/>
          </p:nvPr>
        </p:nvSpPr>
        <p:spPr/>
        <p:txBody>
          <a:bodyPr/>
          <a:lstStyle/>
          <a:p>
            <a:endParaRPr lang="en-US"/>
          </a:p>
        </p:txBody>
      </p:sp>
      <p:grpSp>
        <p:nvGrpSpPr>
          <p:cNvPr id="9" name="Group 8">
            <a:extLst>
              <a:ext uri="{FF2B5EF4-FFF2-40B4-BE49-F238E27FC236}">
                <a16:creationId xmlns:a16="http://schemas.microsoft.com/office/drawing/2014/main" id="{85CD8120-FBBF-FBA5-F44C-29B0A6274397}"/>
              </a:ext>
            </a:extLst>
          </p:cNvPr>
          <p:cNvGrpSpPr/>
          <p:nvPr/>
        </p:nvGrpSpPr>
        <p:grpSpPr>
          <a:xfrm flipH="1">
            <a:off x="-11068" y="-5863"/>
            <a:ext cx="5548268" cy="6824704"/>
            <a:chOff x="8305800" y="-5863"/>
            <a:chExt cx="5548268" cy="6824704"/>
          </a:xfrm>
        </p:grpSpPr>
        <p:sp>
          <p:nvSpPr>
            <p:cNvPr id="5" name="Rectangle 13">
              <a:extLst>
                <a:ext uri="{FF2B5EF4-FFF2-40B4-BE49-F238E27FC236}">
                  <a16:creationId xmlns:a16="http://schemas.microsoft.com/office/drawing/2014/main" id="{77DF9622-0637-8ABE-5BCA-6CA652C74E87}"/>
                </a:ext>
              </a:extLst>
            </p:cNvPr>
            <p:cNvSpPr/>
            <p:nvPr/>
          </p:nvSpPr>
          <p:spPr>
            <a:xfrm>
              <a:off x="8305800" y="-5863"/>
              <a:ext cx="5548268" cy="6824704"/>
            </a:xfrm>
            <a:custGeom>
              <a:avLst/>
              <a:gdLst>
                <a:gd name="connsiteX0" fmla="*/ 0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0 w 13817600"/>
                <a:gd name="connsiteY4" fmla="*/ 0 h 7772400"/>
                <a:gd name="connsiteX0" fmla="*/ 4490977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4490977 w 13817600"/>
                <a:gd name="connsiteY4" fmla="*/ 0 h 7772400"/>
                <a:gd name="connsiteX0" fmla="*/ 5671595 w 13817600"/>
                <a:gd name="connsiteY0" fmla="*/ 0 h 7772400"/>
                <a:gd name="connsiteX1" fmla="*/ 13817600 w 13817600"/>
                <a:gd name="connsiteY1" fmla="*/ 0 h 7772400"/>
                <a:gd name="connsiteX2" fmla="*/ 13817600 w 13817600"/>
                <a:gd name="connsiteY2" fmla="*/ 7772400 h 7772400"/>
                <a:gd name="connsiteX3" fmla="*/ 0 w 13817600"/>
                <a:gd name="connsiteY3" fmla="*/ 7772400 h 7772400"/>
                <a:gd name="connsiteX4" fmla="*/ 5671595 w 13817600"/>
                <a:gd name="connsiteY4" fmla="*/ 0 h 7772400"/>
                <a:gd name="connsiteX0" fmla="*/ 6281195 w 13817600"/>
                <a:gd name="connsiteY0" fmla="*/ 0 h 7788442"/>
                <a:gd name="connsiteX1" fmla="*/ 13817600 w 13817600"/>
                <a:gd name="connsiteY1" fmla="*/ 16042 h 7788442"/>
                <a:gd name="connsiteX2" fmla="*/ 13817600 w 13817600"/>
                <a:gd name="connsiteY2" fmla="*/ 7788442 h 7788442"/>
                <a:gd name="connsiteX3" fmla="*/ 0 w 13817600"/>
                <a:gd name="connsiteY3" fmla="*/ 7788442 h 7788442"/>
                <a:gd name="connsiteX4" fmla="*/ 6281195 w 13817600"/>
                <a:gd name="connsiteY4" fmla="*/ 0 h 7788442"/>
                <a:gd name="connsiteX0" fmla="*/ 6281195 w 13817600"/>
                <a:gd name="connsiteY0" fmla="*/ 0 h 7788442"/>
                <a:gd name="connsiteX1" fmla="*/ 13817600 w 13817600"/>
                <a:gd name="connsiteY1" fmla="*/ 7788442 h 7788442"/>
                <a:gd name="connsiteX2" fmla="*/ 0 w 13817600"/>
                <a:gd name="connsiteY2" fmla="*/ 7788442 h 7788442"/>
                <a:gd name="connsiteX3" fmla="*/ 6281195 w 13817600"/>
                <a:gd name="connsiteY3" fmla="*/ 0 h 7788442"/>
                <a:gd name="connsiteX0" fmla="*/ 6281195 w 6285060"/>
                <a:gd name="connsiteY0" fmla="*/ 0 h 7788442"/>
                <a:gd name="connsiteX1" fmla="*/ 6285060 w 6285060"/>
                <a:gd name="connsiteY1" fmla="*/ 7770114 h 7788442"/>
                <a:gd name="connsiteX2" fmla="*/ 0 w 6285060"/>
                <a:gd name="connsiteY2" fmla="*/ 7788442 h 7788442"/>
                <a:gd name="connsiteX3" fmla="*/ 6281195 w 6285060"/>
                <a:gd name="connsiteY3" fmla="*/ 0 h 7788442"/>
                <a:gd name="connsiteX0" fmla="*/ 6281195 w 6311847"/>
                <a:gd name="connsiteY0" fmla="*/ 0 h 7803597"/>
                <a:gd name="connsiteX1" fmla="*/ 6311847 w 6311847"/>
                <a:gd name="connsiteY1" fmla="*/ 7803597 h 7803597"/>
                <a:gd name="connsiteX2" fmla="*/ 0 w 6311847"/>
                <a:gd name="connsiteY2" fmla="*/ 7788442 h 7803597"/>
                <a:gd name="connsiteX3" fmla="*/ 6281195 w 6311847"/>
                <a:gd name="connsiteY3" fmla="*/ 0 h 7803597"/>
                <a:gd name="connsiteX0" fmla="*/ 6281195 w 6338633"/>
                <a:gd name="connsiteY0" fmla="*/ 0 h 7810294"/>
                <a:gd name="connsiteX1" fmla="*/ 6338633 w 6338633"/>
                <a:gd name="connsiteY1" fmla="*/ 7810294 h 7810294"/>
                <a:gd name="connsiteX2" fmla="*/ 0 w 6338633"/>
                <a:gd name="connsiteY2" fmla="*/ 7788442 h 7810294"/>
                <a:gd name="connsiteX3" fmla="*/ 6281195 w 6338633"/>
                <a:gd name="connsiteY3" fmla="*/ 0 h 7810294"/>
                <a:gd name="connsiteX0" fmla="*/ 6321374 w 6338633"/>
                <a:gd name="connsiteY0" fmla="*/ 0 h 7816991"/>
                <a:gd name="connsiteX1" fmla="*/ 6338633 w 6338633"/>
                <a:gd name="connsiteY1" fmla="*/ 7816991 h 7816991"/>
                <a:gd name="connsiteX2" fmla="*/ 0 w 6338633"/>
                <a:gd name="connsiteY2" fmla="*/ 7795139 h 7816991"/>
                <a:gd name="connsiteX3" fmla="*/ 6321374 w 6338633"/>
                <a:gd name="connsiteY3" fmla="*/ 0 h 7816991"/>
                <a:gd name="connsiteX0" fmla="*/ 6321374 w 6325240"/>
                <a:gd name="connsiteY0" fmla="*/ 0 h 7810294"/>
                <a:gd name="connsiteX1" fmla="*/ 6325240 w 6325240"/>
                <a:gd name="connsiteY1" fmla="*/ 7810294 h 7810294"/>
                <a:gd name="connsiteX2" fmla="*/ 0 w 6325240"/>
                <a:gd name="connsiteY2" fmla="*/ 7795139 h 7810294"/>
                <a:gd name="connsiteX3" fmla="*/ 6321374 w 6325240"/>
                <a:gd name="connsiteY3" fmla="*/ 0 h 7810294"/>
                <a:gd name="connsiteX0" fmla="*/ 6321374 w 6338633"/>
                <a:gd name="connsiteY0" fmla="*/ 0 h 7796901"/>
                <a:gd name="connsiteX1" fmla="*/ 6338633 w 6338633"/>
                <a:gd name="connsiteY1" fmla="*/ 7796901 h 7796901"/>
                <a:gd name="connsiteX2" fmla="*/ 0 w 6338633"/>
                <a:gd name="connsiteY2" fmla="*/ 7795139 h 7796901"/>
                <a:gd name="connsiteX3" fmla="*/ 6321374 w 6338633"/>
                <a:gd name="connsiteY3" fmla="*/ 0 h 7796901"/>
              </a:gdLst>
              <a:ahLst/>
              <a:cxnLst>
                <a:cxn ang="0">
                  <a:pos x="connsiteX0" y="connsiteY0"/>
                </a:cxn>
                <a:cxn ang="0">
                  <a:pos x="connsiteX1" y="connsiteY1"/>
                </a:cxn>
                <a:cxn ang="0">
                  <a:pos x="connsiteX2" y="connsiteY2"/>
                </a:cxn>
                <a:cxn ang="0">
                  <a:pos x="connsiteX3" y="connsiteY3"/>
                </a:cxn>
              </a:cxnLst>
              <a:rect l="l" t="t" r="r" b="b"/>
              <a:pathLst>
                <a:path w="6338633" h="7796901">
                  <a:moveTo>
                    <a:pt x="6321374" y="0"/>
                  </a:moveTo>
                  <a:cubicBezTo>
                    <a:pt x="6322662" y="2590038"/>
                    <a:pt x="6337345" y="5206863"/>
                    <a:pt x="6338633" y="7796901"/>
                  </a:cubicBezTo>
                  <a:lnTo>
                    <a:pt x="0" y="7795139"/>
                  </a:lnTo>
                  <a:lnTo>
                    <a:pt x="6321374" y="0"/>
                  </a:lnTo>
                  <a:close/>
                </a:path>
              </a:pathLst>
            </a:custGeom>
            <a:solidFill>
              <a:schemeClr val="accent5"/>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a:p>
          </p:txBody>
        </p:sp>
        <p:sp>
          <p:nvSpPr>
            <p:cNvPr id="8" name="Rectangle 14">
              <a:extLst>
                <a:ext uri="{FF2B5EF4-FFF2-40B4-BE49-F238E27FC236}">
                  <a16:creationId xmlns:a16="http://schemas.microsoft.com/office/drawing/2014/main" id="{43F267B2-2FB3-95E3-ACA0-84FE3A28D8C3}"/>
                </a:ext>
              </a:extLst>
            </p:cNvPr>
            <p:cNvSpPr/>
            <p:nvPr/>
          </p:nvSpPr>
          <p:spPr>
            <a:xfrm>
              <a:off x="9448800" y="0"/>
              <a:ext cx="4394200" cy="2240967"/>
            </a:xfrm>
            <a:custGeom>
              <a:avLst/>
              <a:gdLst>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5000077 h 5000077"/>
                <a:gd name="connsiteX4" fmla="*/ 0 w 9804400"/>
                <a:gd name="connsiteY4" fmla="*/ 0 h 5000077"/>
                <a:gd name="connsiteX0" fmla="*/ 0 w 9804400"/>
                <a:gd name="connsiteY0" fmla="*/ 0 h 5000077"/>
                <a:gd name="connsiteX1" fmla="*/ 9804400 w 9804400"/>
                <a:gd name="connsiteY1" fmla="*/ 0 h 5000077"/>
                <a:gd name="connsiteX2" fmla="*/ 9804400 w 9804400"/>
                <a:gd name="connsiteY2" fmla="*/ 5000077 h 5000077"/>
                <a:gd name="connsiteX3" fmla="*/ 0 w 9804400"/>
                <a:gd name="connsiteY3" fmla="*/ 0 h 5000077"/>
              </a:gdLst>
              <a:ahLst/>
              <a:cxnLst>
                <a:cxn ang="0">
                  <a:pos x="connsiteX0" y="connsiteY0"/>
                </a:cxn>
                <a:cxn ang="0">
                  <a:pos x="connsiteX1" y="connsiteY1"/>
                </a:cxn>
                <a:cxn ang="0">
                  <a:pos x="connsiteX2" y="connsiteY2"/>
                </a:cxn>
                <a:cxn ang="0">
                  <a:pos x="connsiteX3" y="connsiteY3"/>
                </a:cxn>
              </a:cxnLst>
              <a:rect l="l" t="t" r="r" b="b"/>
              <a:pathLst>
                <a:path w="9804400" h="5000077">
                  <a:moveTo>
                    <a:pt x="0" y="0"/>
                  </a:moveTo>
                  <a:lnTo>
                    <a:pt x="9804400" y="0"/>
                  </a:lnTo>
                  <a:lnTo>
                    <a:pt x="9804400" y="5000077"/>
                  </a:lnTo>
                  <a:lnTo>
                    <a:pt x="0" y="0"/>
                  </a:lnTo>
                  <a:close/>
                </a:path>
              </a:pathLst>
            </a:custGeom>
            <a:solidFill>
              <a:schemeClr val="tx2">
                <a:alpha val="19762"/>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506557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in a suit and tie&#10;&#10;Description automatically generated">
            <a:extLst>
              <a:ext uri="{FF2B5EF4-FFF2-40B4-BE49-F238E27FC236}">
                <a16:creationId xmlns:a16="http://schemas.microsoft.com/office/drawing/2014/main" id="{620AE305-124D-0794-DD33-DB1FA325CA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215600"/>
            <a:ext cx="13817599" cy="4642400"/>
          </a:xfrm>
          <a:prstGeom prst="rect">
            <a:avLst/>
          </a:prstGeom>
        </p:spPr>
      </p:pic>
      <p:sp>
        <p:nvSpPr>
          <p:cNvPr id="10" name="Rectangle 9">
            <a:extLst>
              <a:ext uri="{FF2B5EF4-FFF2-40B4-BE49-F238E27FC236}">
                <a16:creationId xmlns:a16="http://schemas.microsoft.com/office/drawing/2014/main" id="{B4A7356C-251C-E6FF-8EA8-0F09F3B75CCC}"/>
              </a:ext>
            </a:extLst>
          </p:cNvPr>
          <p:cNvSpPr/>
          <p:nvPr/>
        </p:nvSpPr>
        <p:spPr>
          <a:xfrm>
            <a:off x="0" y="-1"/>
            <a:ext cx="13817600" cy="2226903"/>
          </a:xfrm>
          <a:prstGeom prst="rect">
            <a:avLst/>
          </a:prstGeom>
          <a:solidFill>
            <a:schemeClr val="accent2">
              <a:lumMod val="75000"/>
              <a:lumOff val="2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ECABDDC-516F-DA16-620B-4628F5C3EB2E}"/>
              </a:ext>
            </a:extLst>
          </p:cNvPr>
          <p:cNvGrpSpPr/>
          <p:nvPr/>
        </p:nvGrpSpPr>
        <p:grpSpPr>
          <a:xfrm>
            <a:off x="736600" y="533400"/>
            <a:ext cx="3864102" cy="1545344"/>
            <a:chOff x="5765800" y="3962400"/>
            <a:chExt cx="7315199" cy="2925517"/>
          </a:xfrm>
        </p:grpSpPr>
        <p:grpSp>
          <p:nvGrpSpPr>
            <p:cNvPr id="6" name="Group 5">
              <a:extLst>
                <a:ext uri="{FF2B5EF4-FFF2-40B4-BE49-F238E27FC236}">
                  <a16:creationId xmlns:a16="http://schemas.microsoft.com/office/drawing/2014/main" id="{B79BCADC-3158-683F-2D1A-7880B38226A6}"/>
                </a:ext>
              </a:extLst>
            </p:cNvPr>
            <p:cNvGrpSpPr/>
            <p:nvPr/>
          </p:nvGrpSpPr>
          <p:grpSpPr>
            <a:xfrm>
              <a:off x="5765800" y="3962400"/>
              <a:ext cx="7315199" cy="2375785"/>
              <a:chOff x="4407322" y="3074460"/>
              <a:chExt cx="8673677" cy="2816984"/>
            </a:xfrm>
          </p:grpSpPr>
          <p:pic>
            <p:nvPicPr>
              <p:cNvPr id="8" name="Graphic 7">
                <a:extLst>
                  <a:ext uri="{FF2B5EF4-FFF2-40B4-BE49-F238E27FC236}">
                    <a16:creationId xmlns:a16="http://schemas.microsoft.com/office/drawing/2014/main" id="{71191B07-A810-5032-6A43-D21C51655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7322" y="3148263"/>
                <a:ext cx="8673677" cy="2743181"/>
              </a:xfrm>
              <a:prstGeom prst="rect">
                <a:avLst/>
              </a:prstGeom>
            </p:spPr>
          </p:pic>
          <p:sp>
            <p:nvSpPr>
              <p:cNvPr id="9" name="TextBox 8">
                <a:extLst>
                  <a:ext uri="{FF2B5EF4-FFF2-40B4-BE49-F238E27FC236}">
                    <a16:creationId xmlns:a16="http://schemas.microsoft.com/office/drawing/2014/main" id="{E376FF82-B7B8-4FA0-88B0-A97AC462203F}"/>
                  </a:ext>
                </a:extLst>
              </p:cNvPr>
              <p:cNvSpPr txBox="1"/>
              <p:nvPr/>
            </p:nvSpPr>
            <p:spPr>
              <a:xfrm>
                <a:off x="6846794" y="3074460"/>
                <a:ext cx="4743045" cy="515667"/>
              </a:xfrm>
              <a:prstGeom prst="rect">
                <a:avLst/>
              </a:prstGeom>
              <a:noFill/>
            </p:spPr>
            <p:txBody>
              <a:bodyPr wrap="none" lIns="0" tIns="0" rIns="0" bIns="0" rtlCol="0">
                <a:noAutofit/>
              </a:bodyPr>
              <a:lstStyle/>
              <a:p>
                <a:pPr algn="r">
                  <a:spcAft>
                    <a:spcPts val="600"/>
                  </a:spcAft>
                </a:pPr>
                <a:r>
                  <a:rPr lang="en-US" sz="1200" i="1" dirty="0">
                    <a:solidFill>
                      <a:schemeClr val="tx2"/>
                    </a:solidFill>
                  </a:rPr>
                  <a:t>The future of defined contribution</a:t>
                </a:r>
              </a:p>
            </p:txBody>
          </p:sp>
        </p:grpSp>
        <p:sp>
          <p:nvSpPr>
            <p:cNvPr id="7" name="TextBox 6">
              <a:extLst>
                <a:ext uri="{FF2B5EF4-FFF2-40B4-BE49-F238E27FC236}">
                  <a16:creationId xmlns:a16="http://schemas.microsoft.com/office/drawing/2014/main" id="{23680326-3916-F898-17FE-0D23DD2D1047}"/>
                </a:ext>
              </a:extLst>
            </p:cNvPr>
            <p:cNvSpPr txBox="1"/>
            <p:nvPr/>
          </p:nvSpPr>
          <p:spPr>
            <a:xfrm>
              <a:off x="5765800" y="6453014"/>
              <a:ext cx="1524000" cy="434903"/>
            </a:xfrm>
            <a:prstGeom prst="rect">
              <a:avLst/>
            </a:prstGeom>
            <a:noFill/>
          </p:spPr>
          <p:txBody>
            <a:bodyPr wrap="none" lIns="0" tIns="0" rIns="0" bIns="0" rtlCol="0">
              <a:noAutofit/>
            </a:bodyPr>
            <a:lstStyle/>
            <a:p>
              <a:pPr>
                <a:spcAft>
                  <a:spcPts val="600"/>
                </a:spcAft>
              </a:pPr>
              <a:r>
                <a:rPr lang="en-US" sz="900" b="1" dirty="0">
                  <a:solidFill>
                    <a:schemeClr val="tx2"/>
                  </a:solidFill>
                  <a:cs typeface="Arial" panose="020B0604020202020204" pitchFamily="34" charset="0"/>
                </a:rPr>
                <a:t>Issue no. 11</a:t>
              </a:r>
            </a:p>
          </p:txBody>
        </p:sp>
      </p:grpSp>
      <p:sp>
        <p:nvSpPr>
          <p:cNvPr id="13" name="Right Triangle 12">
            <a:extLst>
              <a:ext uri="{FF2B5EF4-FFF2-40B4-BE49-F238E27FC236}">
                <a16:creationId xmlns:a16="http://schemas.microsoft.com/office/drawing/2014/main" id="{DED02059-2B87-13B8-A6DF-C625A663587A}"/>
              </a:ext>
            </a:extLst>
          </p:cNvPr>
          <p:cNvSpPr/>
          <p:nvPr/>
        </p:nvSpPr>
        <p:spPr>
          <a:xfrm flipH="1" flipV="1">
            <a:off x="7624116" y="0"/>
            <a:ext cx="6193483" cy="4504351"/>
          </a:xfrm>
          <a:prstGeom prst="rtTriangle">
            <a:avLst/>
          </a:prstGeom>
          <a:solidFill>
            <a:schemeClr val="tx2">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78F7971-F4AA-AEF7-66E9-48C6BD12FBB5}"/>
              </a:ext>
            </a:extLst>
          </p:cNvPr>
          <p:cNvSpPr/>
          <p:nvPr/>
        </p:nvSpPr>
        <p:spPr>
          <a:xfrm>
            <a:off x="6756400" y="2226902"/>
            <a:ext cx="7061198" cy="4631098"/>
          </a:xfrm>
          <a:prstGeom prst="rect">
            <a:avLst/>
          </a:prstGeom>
          <a:solidFill>
            <a:schemeClr val="tx2">
              <a:alpha val="68878"/>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8599BA3-CAD6-0798-2B4D-B6308E9F86C0}"/>
              </a:ext>
            </a:extLst>
          </p:cNvPr>
          <p:cNvSpPr txBox="1"/>
          <p:nvPr/>
        </p:nvSpPr>
        <p:spPr>
          <a:xfrm>
            <a:off x="7213600" y="3615517"/>
            <a:ext cx="5672667" cy="1800271"/>
          </a:xfrm>
          <a:prstGeom prst="rect">
            <a:avLst/>
          </a:prstGeom>
          <a:noFill/>
        </p:spPr>
        <p:txBody>
          <a:bodyPr wrap="square" lIns="0" tIns="0" rIns="0" bIns="0" rtlCol="0">
            <a:noAutofit/>
          </a:bodyPr>
          <a:lstStyle/>
          <a:p>
            <a:pPr>
              <a:lnSpc>
                <a:spcPts val="5500"/>
              </a:lnSpc>
            </a:pPr>
            <a:r>
              <a:rPr lang="en-US" sz="4800" b="1" dirty="0">
                <a:solidFill>
                  <a:schemeClr val="bg1"/>
                </a:solidFill>
              </a:rPr>
              <a:t>Q&amp;A with Nuveen CEO Jose </a:t>
            </a:r>
            <a:r>
              <a:rPr lang="en-US" sz="4800" b="1" dirty="0" err="1">
                <a:solidFill>
                  <a:schemeClr val="bg1"/>
                </a:solidFill>
              </a:rPr>
              <a:t>Minaya</a:t>
            </a:r>
            <a:endParaRPr lang="en-US" sz="4800" b="1" dirty="0">
              <a:solidFill>
                <a:schemeClr val="bg1"/>
              </a:solidFill>
            </a:endParaRPr>
          </a:p>
        </p:txBody>
      </p:sp>
      <p:sp>
        <p:nvSpPr>
          <p:cNvPr id="18" name="TextBox 17">
            <a:extLst>
              <a:ext uri="{FF2B5EF4-FFF2-40B4-BE49-F238E27FC236}">
                <a16:creationId xmlns:a16="http://schemas.microsoft.com/office/drawing/2014/main" id="{3F94F999-063D-33C7-0E42-0BEC91FFA9F0}"/>
              </a:ext>
            </a:extLst>
          </p:cNvPr>
          <p:cNvSpPr txBox="1"/>
          <p:nvPr/>
        </p:nvSpPr>
        <p:spPr>
          <a:xfrm>
            <a:off x="7226794" y="3375045"/>
            <a:ext cx="2050248" cy="215072"/>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bg1"/>
                </a:solidFill>
                <a:latin typeface="Georgia" panose="02040502050405020303" pitchFamily="18" charset="0"/>
                <a:cs typeface="Arial" panose="020B0604020202020204" pitchFamily="34" charset="0"/>
              </a:rPr>
              <a:t>On the Horizon</a:t>
            </a:r>
          </a:p>
        </p:txBody>
      </p:sp>
    </p:spTree>
    <p:extLst>
      <p:ext uri="{BB962C8B-B14F-4D97-AF65-F5344CB8AC3E}">
        <p14:creationId xmlns:p14="http://schemas.microsoft.com/office/powerpoint/2010/main" val="4223403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A70A6A-1036-EF20-ABAE-D8EE59BFACAB}"/>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C6D7E623-A068-4187-A44C-EFA6D198F7A0}"/>
              </a:ext>
            </a:extLst>
          </p:cNvPr>
          <p:cNvSpPr>
            <a:spLocks noGrp="1"/>
          </p:cNvSpPr>
          <p:nvPr>
            <p:ph type="sldNum" sz="quarter" idx="12"/>
          </p:nvPr>
        </p:nvSpPr>
        <p:spPr/>
        <p:txBody>
          <a:bodyPr/>
          <a:lstStyle/>
          <a:p>
            <a:endParaRPr lang="en-US" dirty="0"/>
          </a:p>
        </p:txBody>
      </p:sp>
      <p:sp>
        <p:nvSpPr>
          <p:cNvPr id="18" name="Rectangle 17">
            <a:extLst>
              <a:ext uri="{FF2B5EF4-FFF2-40B4-BE49-F238E27FC236}">
                <a16:creationId xmlns:a16="http://schemas.microsoft.com/office/drawing/2014/main" id="{929B3328-DF94-5BB7-F56D-286B51476806}"/>
              </a:ext>
            </a:extLst>
          </p:cNvPr>
          <p:cNvSpPr/>
          <p:nvPr/>
        </p:nvSpPr>
        <p:spPr>
          <a:xfrm>
            <a:off x="0" y="2590800"/>
            <a:ext cx="13817600" cy="4266870"/>
          </a:xfrm>
          <a:prstGeom prst="rect">
            <a:avLst/>
          </a:prstGeom>
          <a:solidFill>
            <a:schemeClr val="accent2">
              <a:lumMod val="75000"/>
              <a:lumOff val="25000"/>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Title 1">
            <a:extLst>
              <a:ext uri="{FF2B5EF4-FFF2-40B4-BE49-F238E27FC236}">
                <a16:creationId xmlns:a16="http://schemas.microsoft.com/office/drawing/2014/main" id="{7D8201D0-FC81-54C9-FCC2-ADA4F2412B0F}"/>
              </a:ext>
            </a:extLst>
          </p:cNvPr>
          <p:cNvSpPr>
            <a:spLocks noGrp="1"/>
          </p:cNvSpPr>
          <p:nvPr>
            <p:ph type="title"/>
          </p:nvPr>
        </p:nvSpPr>
        <p:spPr>
          <a:xfrm>
            <a:off x="889000" y="630937"/>
            <a:ext cx="12300528" cy="1035139"/>
          </a:xfrm>
        </p:spPr>
        <p:txBody>
          <a:bodyPr anchor="t"/>
          <a:lstStyle/>
          <a:p>
            <a:r>
              <a:rPr lang="en-US" sz="3200" dirty="0"/>
              <a:t>A message from Nuveen CEO Jose </a:t>
            </a:r>
            <a:r>
              <a:rPr lang="en-US" sz="3200" dirty="0" err="1"/>
              <a:t>Minaya</a:t>
            </a:r>
            <a:endParaRPr lang="en-US" sz="3200" dirty="0"/>
          </a:p>
        </p:txBody>
      </p:sp>
      <p:sp>
        <p:nvSpPr>
          <p:cNvPr id="20" name="Rectangle 19">
            <a:extLst>
              <a:ext uri="{FF2B5EF4-FFF2-40B4-BE49-F238E27FC236}">
                <a16:creationId xmlns:a16="http://schemas.microsoft.com/office/drawing/2014/main" id="{FB37F5BA-55BE-CE7B-8A77-F41AA6A892D3}"/>
              </a:ext>
            </a:extLst>
          </p:cNvPr>
          <p:cNvSpPr/>
          <p:nvPr/>
        </p:nvSpPr>
        <p:spPr>
          <a:xfrm>
            <a:off x="0" y="0"/>
            <a:ext cx="1803400" cy="3810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nuveen_in_90___jose_minaya___hispanic_heritage_month_(final) (360p)">
            <a:hlinkClick r:id="" action="ppaction://media"/>
            <a:extLst>
              <a:ext uri="{FF2B5EF4-FFF2-40B4-BE49-F238E27FC236}">
                <a16:creationId xmlns:a16="http://schemas.microsoft.com/office/drawing/2014/main" id="{5454338B-FF91-2EDC-AE06-6E7760C112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6900" y="1602576"/>
            <a:ext cx="7543800" cy="4242958"/>
          </a:xfrm>
          <a:prstGeom prst="rect">
            <a:avLst/>
          </a:prstGeom>
        </p:spPr>
      </p:pic>
    </p:spTree>
    <p:extLst>
      <p:ext uri="{BB962C8B-B14F-4D97-AF65-F5344CB8AC3E}">
        <p14:creationId xmlns:p14="http://schemas.microsoft.com/office/powerpoint/2010/main" val="5600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2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537839-E1CB-1F7E-5C58-868C841391FE}"/>
              </a:ext>
            </a:extLst>
          </p:cNvPr>
          <p:cNvSpPr/>
          <p:nvPr/>
        </p:nvSpPr>
        <p:spPr>
          <a:xfrm>
            <a:off x="0" y="2590800"/>
            <a:ext cx="13817600" cy="4266870"/>
          </a:xfrm>
          <a:prstGeom prst="rect">
            <a:avLst/>
          </a:prstGeom>
          <a:solidFill>
            <a:schemeClr val="accent2">
              <a:lumMod val="75000"/>
              <a:lumOff val="25000"/>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 Box 29">
            <a:extLst>
              <a:ext uri="{FF2B5EF4-FFF2-40B4-BE49-F238E27FC236}">
                <a16:creationId xmlns:a16="http://schemas.microsoft.com/office/drawing/2014/main" id="{8D01EE90-D7F5-DED8-AA81-6919FB6F7467}"/>
              </a:ext>
            </a:extLst>
          </p:cNvPr>
          <p:cNvSpPr txBox="1"/>
          <p:nvPr/>
        </p:nvSpPr>
        <p:spPr>
          <a:xfrm>
            <a:off x="3299" y="1"/>
            <a:ext cx="2819400" cy="29718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ts val="20000"/>
              </a:lnSpc>
            </a:pPr>
            <a:r>
              <a:rPr lang="en-US" sz="19000" b="1" dirty="0">
                <a:solidFill>
                  <a:schemeClr val="accent2">
                    <a:lumMod val="75000"/>
                    <a:lumOff val="25000"/>
                    <a:alpha val="30397"/>
                  </a:schemeClr>
                </a:solidFill>
                <a:latin typeface="Georgia" panose="02040502050405020303" pitchFamily="18" charset="0"/>
                <a:ea typeface="Calibri" panose="020F0502020204030204" pitchFamily="34" charset="0"/>
                <a:cs typeface="Times New Roman" panose="02020603050405020304" pitchFamily="18" charset="0"/>
              </a:rPr>
              <a:t>Q</a:t>
            </a:r>
            <a:endParaRPr lang="en-US" sz="19000" dirty="0">
              <a:solidFill>
                <a:schemeClr val="accent2">
                  <a:lumMod val="75000"/>
                  <a:lumOff val="25000"/>
                  <a:alpha val="30397"/>
                </a:schemeClr>
              </a:solidFill>
              <a:latin typeface="Georgia" panose="02040502050405020303" pitchFamily="18" charset="0"/>
              <a:ea typeface="Calibri" panose="020F0502020204030204" pitchFamily="34" charset="0"/>
              <a:cs typeface="Georgia" panose="02040502050405020303" pitchFamily="18" charset="0"/>
            </a:endParaRPr>
          </a:p>
        </p:txBody>
      </p:sp>
      <p:sp>
        <p:nvSpPr>
          <p:cNvPr id="16" name="TextBox 15">
            <a:extLst>
              <a:ext uri="{FF2B5EF4-FFF2-40B4-BE49-F238E27FC236}">
                <a16:creationId xmlns:a16="http://schemas.microsoft.com/office/drawing/2014/main" id="{27FCAF3E-FE4B-A812-C5D8-CD8C75DBC10B}"/>
              </a:ext>
            </a:extLst>
          </p:cNvPr>
          <p:cNvSpPr txBox="1"/>
          <p:nvPr/>
        </p:nvSpPr>
        <p:spPr>
          <a:xfrm>
            <a:off x="634116" y="3130698"/>
            <a:ext cx="4152026" cy="1035139"/>
          </a:xfrm>
          <a:prstGeom prst="rect">
            <a:avLst/>
          </a:prstGeom>
          <a:noFill/>
        </p:spPr>
        <p:txBody>
          <a:bodyPr wrap="square" lIns="0" tIns="0" rIns="0" bIns="0">
            <a:noAutofit/>
          </a:bodyPr>
          <a:lstStyle/>
          <a:p>
            <a:r>
              <a:rPr lang="en-US" sz="2800" b="1" dirty="0">
                <a:solidFill>
                  <a:schemeClr val="accent2">
                    <a:lumMod val="90000"/>
                    <a:lumOff val="10000"/>
                  </a:schemeClr>
                </a:solidFill>
                <a:latin typeface="Georgia" panose="02040502050405020303" pitchFamily="18" charset="0"/>
                <a:ea typeface="Calibri" panose="020F0502020204030204" pitchFamily="34" charset="0"/>
                <a:cs typeface="Times New Roman" panose="02020603050405020304" pitchFamily="18" charset="0"/>
              </a:rPr>
              <a:t>About the Hispanic American community</a:t>
            </a:r>
            <a:endParaRPr lang="en-US" sz="2800" b="1" dirty="0">
              <a:solidFill>
                <a:schemeClr val="accent2">
                  <a:lumMod val="90000"/>
                  <a:lumOff val="10000"/>
                </a:schemeClr>
              </a:solidFill>
            </a:endParaRPr>
          </a:p>
        </p:txBody>
      </p:sp>
      <p:sp>
        <p:nvSpPr>
          <p:cNvPr id="2" name="Title 1">
            <a:extLst>
              <a:ext uri="{FF2B5EF4-FFF2-40B4-BE49-F238E27FC236}">
                <a16:creationId xmlns:a16="http://schemas.microsoft.com/office/drawing/2014/main" id="{D13899BF-433F-FF1C-E41E-143EECCEAC69}"/>
              </a:ext>
            </a:extLst>
          </p:cNvPr>
          <p:cNvSpPr>
            <a:spLocks noGrp="1"/>
          </p:cNvSpPr>
          <p:nvPr>
            <p:ph type="title"/>
          </p:nvPr>
        </p:nvSpPr>
        <p:spPr>
          <a:xfrm>
            <a:off x="889000" y="630937"/>
            <a:ext cx="12300528" cy="1035139"/>
          </a:xfrm>
        </p:spPr>
        <p:txBody>
          <a:bodyPr/>
          <a:lstStyle/>
          <a:p>
            <a:r>
              <a:rPr lang="en-US" dirty="0"/>
              <a:t>Why is it important to you and to Nuveen that we work toward closing the racial retirement gap?</a:t>
            </a:r>
          </a:p>
        </p:txBody>
      </p:sp>
      <p:sp>
        <p:nvSpPr>
          <p:cNvPr id="8" name="Text Placeholder 7">
            <a:extLst>
              <a:ext uri="{FF2B5EF4-FFF2-40B4-BE49-F238E27FC236}">
                <a16:creationId xmlns:a16="http://schemas.microsoft.com/office/drawing/2014/main" id="{E4B719D7-C6FF-23E6-1585-1BEB2D0CC288}"/>
              </a:ext>
            </a:extLst>
          </p:cNvPr>
          <p:cNvSpPr>
            <a:spLocks noGrp="1"/>
          </p:cNvSpPr>
          <p:nvPr>
            <p:ph type="body" sz="quarter" idx="11"/>
          </p:nvPr>
        </p:nvSpPr>
        <p:spPr/>
        <p:txBody>
          <a:bodyPr/>
          <a:lstStyle/>
          <a:p>
            <a:r>
              <a:rPr lang="en-US" dirty="0"/>
              <a:t>1 Latino Donor Collective. 2022 LDC U.S. Latino GDP Report.</a:t>
            </a:r>
          </a:p>
          <a:p>
            <a:r>
              <a:rPr lang="en-US" dirty="0"/>
              <a:t>2 Census Bureau. 25 May 2023.</a:t>
            </a:r>
          </a:p>
        </p:txBody>
      </p:sp>
      <p:sp>
        <p:nvSpPr>
          <p:cNvPr id="4" name="Oval 3">
            <a:extLst>
              <a:ext uri="{FF2B5EF4-FFF2-40B4-BE49-F238E27FC236}">
                <a16:creationId xmlns:a16="http://schemas.microsoft.com/office/drawing/2014/main" id="{C87AF9F0-585C-0D3F-1681-D17D04EACEAE}"/>
              </a:ext>
            </a:extLst>
          </p:cNvPr>
          <p:cNvSpPr/>
          <p:nvPr/>
        </p:nvSpPr>
        <p:spPr>
          <a:xfrm>
            <a:off x="9527669" y="2781300"/>
            <a:ext cx="3429000" cy="3429000"/>
          </a:xfrm>
          <a:prstGeom prst="ellipse">
            <a:avLst/>
          </a:prstGeom>
          <a:solidFill>
            <a:schemeClr val="accent2">
              <a:lumMod val="90000"/>
              <a:lumOff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87D8016A-8358-45D6-227B-BC8EBE895054}"/>
              </a:ext>
            </a:extLst>
          </p:cNvPr>
          <p:cNvSpPr/>
          <p:nvPr/>
        </p:nvSpPr>
        <p:spPr>
          <a:xfrm>
            <a:off x="5531433" y="2781300"/>
            <a:ext cx="3429000" cy="3429000"/>
          </a:xfrm>
          <a:prstGeom prst="ellipse">
            <a:avLst/>
          </a:prstGeom>
          <a:solidFill>
            <a:schemeClr val="accent2">
              <a:lumMod val="90000"/>
              <a:lumOff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B0ACBCD9-EA62-D7B2-B945-BBC09E5FF025}"/>
              </a:ext>
            </a:extLst>
          </p:cNvPr>
          <p:cNvSpPr/>
          <p:nvPr/>
        </p:nvSpPr>
        <p:spPr>
          <a:xfrm>
            <a:off x="5531433" y="3237404"/>
            <a:ext cx="3428999" cy="1880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dirty="0">
                <a:solidFill>
                  <a:schemeClr val="bg1"/>
                </a:solidFill>
                <a:latin typeface="Georgia" panose="02040502050405020303" pitchFamily="18" charset="0"/>
                <a:ea typeface="Calibri" panose="020F0502020204030204" pitchFamily="34" charset="0"/>
                <a:cs typeface="Times New Roman" panose="02020603050405020304" pitchFamily="18" charset="0"/>
              </a:rPr>
              <a:t>Represents </a:t>
            </a:r>
          </a:p>
          <a:p>
            <a:pPr algn="ctr"/>
            <a:r>
              <a:rPr lang="en-US" sz="2800" i="1" dirty="0">
                <a:solidFill>
                  <a:schemeClr val="bg1"/>
                </a:solidFill>
                <a:latin typeface="Georgia" panose="02040502050405020303" pitchFamily="18" charset="0"/>
                <a:ea typeface="Calibri" panose="020F0502020204030204" pitchFamily="34" charset="0"/>
                <a:cs typeface="Times New Roman" panose="02020603050405020304" pitchFamily="18" charset="0"/>
              </a:rPr>
              <a:t>nearly </a:t>
            </a:r>
          </a:p>
          <a:p>
            <a:pPr algn="ctr">
              <a:lnSpc>
                <a:spcPts val="6000"/>
              </a:lnSpc>
            </a:pPr>
            <a:r>
              <a:rPr lang="en-US" sz="40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a:t>
            </a:r>
            <a:r>
              <a:rPr lang="en-US" sz="72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3</a:t>
            </a:r>
            <a:r>
              <a:rPr lang="en-US" sz="4000" b="1" dirty="0">
                <a:solidFill>
                  <a:schemeClr val="accent6"/>
                </a:solidFill>
                <a:latin typeface="Georgia" panose="02040502050405020303" pitchFamily="18" charset="0"/>
                <a:ea typeface="Calibri" panose="020F0502020204030204" pitchFamily="34" charset="0"/>
                <a:cs typeface="Times New Roman" panose="02020603050405020304" pitchFamily="18" charset="0"/>
              </a:rPr>
              <a:t>T </a:t>
            </a:r>
          </a:p>
          <a:p>
            <a:pPr algn="ctr"/>
            <a:r>
              <a:rPr lang="en-US" sz="2273" i="1" dirty="0">
                <a:solidFill>
                  <a:schemeClr val="bg1"/>
                </a:solidFill>
                <a:latin typeface="Georgia" panose="02040502050405020303" pitchFamily="18" charset="0"/>
                <a:ea typeface="Calibri" panose="020F0502020204030204" pitchFamily="34" charset="0"/>
                <a:cs typeface="Times New Roman" panose="02020603050405020304" pitchFamily="18" charset="0"/>
              </a:rPr>
              <a:t>of gross domestic product spend</a:t>
            </a:r>
            <a:r>
              <a:rPr lang="en-US" sz="2273" baseline="30000" dirty="0">
                <a:solidFill>
                  <a:schemeClr val="bg1"/>
                </a:solidFill>
                <a:latin typeface="Georgia" panose="02040502050405020303" pitchFamily="18" charset="0"/>
                <a:ea typeface="Calibri" panose="020F0502020204030204" pitchFamily="34" charset="0"/>
                <a:cs typeface="Times New Roman" panose="02020603050405020304" pitchFamily="18" charset="0"/>
              </a:rPr>
              <a:t>1</a:t>
            </a:r>
            <a:endParaRPr lang="en-US" sz="2273" baseline="30000" dirty="0">
              <a:solidFill>
                <a:schemeClr val="bg1"/>
              </a:solidFill>
            </a:endParaRPr>
          </a:p>
        </p:txBody>
      </p:sp>
      <p:grpSp>
        <p:nvGrpSpPr>
          <p:cNvPr id="9" name="Group 8">
            <a:extLst>
              <a:ext uri="{FF2B5EF4-FFF2-40B4-BE49-F238E27FC236}">
                <a16:creationId xmlns:a16="http://schemas.microsoft.com/office/drawing/2014/main" id="{CD3243F1-FE25-22B2-A3C2-3B3EDD553CEF}"/>
              </a:ext>
            </a:extLst>
          </p:cNvPr>
          <p:cNvGrpSpPr/>
          <p:nvPr/>
        </p:nvGrpSpPr>
        <p:grpSpPr>
          <a:xfrm>
            <a:off x="9580146" y="3434110"/>
            <a:ext cx="3324045" cy="2504328"/>
            <a:chOff x="9094877" y="3104611"/>
            <a:chExt cx="3324045" cy="2504328"/>
          </a:xfrm>
        </p:grpSpPr>
        <p:sp>
          <p:nvSpPr>
            <p:cNvPr id="20" name="Rectangle 19">
              <a:extLst>
                <a:ext uri="{FF2B5EF4-FFF2-40B4-BE49-F238E27FC236}">
                  <a16:creationId xmlns:a16="http://schemas.microsoft.com/office/drawing/2014/main" id="{95A7530C-208E-787A-BA05-2072072F3ED0}"/>
                </a:ext>
              </a:extLst>
            </p:cNvPr>
            <p:cNvSpPr/>
            <p:nvPr/>
          </p:nvSpPr>
          <p:spPr>
            <a:xfrm>
              <a:off x="9094877" y="3104611"/>
              <a:ext cx="3324045" cy="1880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i="1" dirty="0">
                  <a:solidFill>
                    <a:schemeClr val="bg1"/>
                  </a:solidFill>
                  <a:latin typeface="Georgia" panose="02040502050405020303" pitchFamily="18" charset="0"/>
                  <a:cs typeface="Times New Roman" panose="02020603050405020304" pitchFamily="18" charset="0"/>
                </a:rPr>
                <a:t>Relatively </a:t>
              </a:r>
              <a:br>
                <a:rPr lang="en-US" sz="2800" i="1" dirty="0">
                  <a:solidFill>
                    <a:schemeClr val="bg1"/>
                  </a:solidFill>
                  <a:latin typeface="Georgia" panose="02040502050405020303" pitchFamily="18" charset="0"/>
                  <a:cs typeface="Times New Roman" panose="02020603050405020304" pitchFamily="18" charset="0"/>
                </a:rPr>
              </a:br>
              <a:r>
                <a:rPr lang="en-US" sz="2800" i="1" dirty="0">
                  <a:solidFill>
                    <a:schemeClr val="bg1"/>
                  </a:solidFill>
                  <a:latin typeface="Georgia" panose="02040502050405020303" pitchFamily="18" charset="0"/>
                  <a:cs typeface="Times New Roman" panose="02020603050405020304" pitchFamily="18" charset="0"/>
                </a:rPr>
                <a:t>young with a median age of </a:t>
              </a:r>
            </a:p>
            <a:p>
              <a:pPr algn="ctr">
                <a:lnSpc>
                  <a:spcPts val="6000"/>
                </a:lnSpc>
              </a:pPr>
              <a:r>
                <a:rPr kumimoji="0" lang="en-US" sz="7200" b="1" i="0" u="none" strike="noStrike" kern="1200" cap="none" spc="0" normalizeH="0" baseline="0" noProof="0" dirty="0">
                  <a:ln>
                    <a:noFill/>
                  </a:ln>
                  <a:solidFill>
                    <a:schemeClr val="accent6"/>
                  </a:solidFill>
                  <a:effectLst/>
                  <a:uLnTx/>
                  <a:uFillTx/>
                  <a:latin typeface="Georgia" panose="02040502050405020303" pitchFamily="18" charset="0"/>
                  <a:ea typeface="Calibri" panose="020F0502020204030204" pitchFamily="34" charset="0"/>
                  <a:cs typeface="Times New Roman" panose="02020603050405020304" pitchFamily="18" charset="0"/>
                </a:rPr>
                <a:t>30</a:t>
              </a:r>
              <a:endParaRPr lang="en-US" sz="3600" baseline="30000" dirty="0">
                <a:solidFill>
                  <a:schemeClr val="bg1"/>
                </a:solidFill>
              </a:endParaRPr>
            </a:p>
          </p:txBody>
        </p:sp>
        <p:sp>
          <p:nvSpPr>
            <p:cNvPr id="7" name="TextBox 6">
              <a:extLst>
                <a:ext uri="{FF2B5EF4-FFF2-40B4-BE49-F238E27FC236}">
                  <a16:creationId xmlns:a16="http://schemas.microsoft.com/office/drawing/2014/main" id="{1E5DA8CB-DAC0-FF37-3463-4D38C4714EDA}"/>
                </a:ext>
              </a:extLst>
            </p:cNvPr>
            <p:cNvSpPr txBox="1"/>
            <p:nvPr/>
          </p:nvSpPr>
          <p:spPr>
            <a:xfrm>
              <a:off x="11376531" y="4498389"/>
              <a:ext cx="228600" cy="1110550"/>
            </a:xfrm>
            <a:prstGeom prst="rect">
              <a:avLst/>
            </a:prstGeom>
            <a:noFill/>
          </p:spPr>
          <p:txBody>
            <a:bodyPr wrap="square" lIns="0" tIns="0" rIns="0" bIns="0" rtlCol="0">
              <a:noAutofit/>
            </a:bodyPr>
            <a:lstStyle/>
            <a:p>
              <a:pPr>
                <a:spcAft>
                  <a:spcPts val="600"/>
                </a:spcAft>
              </a:pPr>
              <a:r>
                <a:rPr lang="en-US" sz="2000" baseline="30000" dirty="0">
                  <a:solidFill>
                    <a:schemeClr val="bg1"/>
                  </a:solidFill>
                  <a:latin typeface="Georgia" panose="02040502050405020303" pitchFamily="18" charset="0"/>
                  <a:cs typeface="Times New Roman" panose="02020603050405020304" pitchFamily="18" charset="0"/>
                </a:rPr>
                <a:t>2</a:t>
              </a:r>
              <a:endParaRPr lang="en-US" sz="2000" dirty="0">
                <a:solidFill>
                  <a:schemeClr val="bg2"/>
                </a:solidFill>
              </a:endParaRPr>
            </a:p>
          </p:txBody>
        </p:sp>
      </p:grpSp>
      <p:pic>
        <p:nvPicPr>
          <p:cNvPr id="10" name="Graphic 9">
            <a:extLst>
              <a:ext uri="{FF2B5EF4-FFF2-40B4-BE49-F238E27FC236}">
                <a16:creationId xmlns:a16="http://schemas.microsoft.com/office/drawing/2014/main" id="{E68D9DF6-FC75-14E5-2FA7-A014D59E82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2999" y="4177816"/>
            <a:ext cx="1473413" cy="1604384"/>
          </a:xfrm>
          <a:prstGeom prst="rect">
            <a:avLst/>
          </a:prstGeom>
        </p:spPr>
      </p:pic>
    </p:spTree>
    <p:extLst>
      <p:ext uri="{BB962C8B-B14F-4D97-AF65-F5344CB8AC3E}">
        <p14:creationId xmlns:p14="http://schemas.microsoft.com/office/powerpoint/2010/main" val="169432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14FCAF-973E-7A53-6A67-B340F9D1E1FC}"/>
              </a:ext>
            </a:extLst>
          </p:cNvPr>
          <p:cNvSpPr/>
          <p:nvPr/>
        </p:nvSpPr>
        <p:spPr>
          <a:xfrm>
            <a:off x="0" y="2590800"/>
            <a:ext cx="13817600" cy="4266870"/>
          </a:xfrm>
          <a:prstGeom prst="rect">
            <a:avLst/>
          </a:prstGeom>
          <a:solidFill>
            <a:schemeClr val="accent2">
              <a:lumMod val="75000"/>
              <a:lumOff val="25000"/>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 Box 29">
            <a:extLst>
              <a:ext uri="{FF2B5EF4-FFF2-40B4-BE49-F238E27FC236}">
                <a16:creationId xmlns:a16="http://schemas.microsoft.com/office/drawing/2014/main" id="{048E1360-00BE-71CA-7CD1-D97DB9B4F43E}"/>
              </a:ext>
            </a:extLst>
          </p:cNvPr>
          <p:cNvSpPr txBox="1"/>
          <p:nvPr/>
        </p:nvSpPr>
        <p:spPr>
          <a:xfrm>
            <a:off x="3299" y="1"/>
            <a:ext cx="2819400" cy="29718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ts val="20000"/>
              </a:lnSpc>
            </a:pPr>
            <a:r>
              <a:rPr lang="en-US" sz="19000" b="1" dirty="0">
                <a:solidFill>
                  <a:schemeClr val="accent2">
                    <a:lumMod val="75000"/>
                    <a:lumOff val="25000"/>
                    <a:alpha val="30397"/>
                  </a:schemeClr>
                </a:solidFill>
                <a:latin typeface="Georgia" panose="02040502050405020303" pitchFamily="18" charset="0"/>
                <a:ea typeface="Calibri" panose="020F0502020204030204" pitchFamily="34" charset="0"/>
                <a:cs typeface="Times New Roman" panose="02020603050405020304" pitchFamily="18" charset="0"/>
              </a:rPr>
              <a:t>Q</a:t>
            </a:r>
            <a:endParaRPr lang="en-US" sz="19000" dirty="0">
              <a:solidFill>
                <a:schemeClr val="accent2">
                  <a:lumMod val="75000"/>
                  <a:lumOff val="25000"/>
                  <a:alpha val="30397"/>
                </a:schemeClr>
              </a:solidFill>
              <a:latin typeface="Georgia" panose="02040502050405020303" pitchFamily="18" charset="0"/>
              <a:ea typeface="Calibri" panose="020F0502020204030204" pitchFamily="34" charset="0"/>
              <a:cs typeface="Georgia" panose="02040502050405020303" pitchFamily="18" charset="0"/>
            </a:endParaRPr>
          </a:p>
        </p:txBody>
      </p:sp>
      <p:sp>
        <p:nvSpPr>
          <p:cNvPr id="12" name="TextBox 11">
            <a:extLst>
              <a:ext uri="{FF2B5EF4-FFF2-40B4-BE49-F238E27FC236}">
                <a16:creationId xmlns:a16="http://schemas.microsoft.com/office/drawing/2014/main" id="{2879C051-31F3-8721-6C19-6E8BC7A7B33B}"/>
              </a:ext>
            </a:extLst>
          </p:cNvPr>
          <p:cNvSpPr txBox="1"/>
          <p:nvPr/>
        </p:nvSpPr>
        <p:spPr>
          <a:xfrm>
            <a:off x="812801" y="4336279"/>
            <a:ext cx="1766355" cy="1614764"/>
          </a:xfrm>
          <a:prstGeom prst="rect">
            <a:avLst/>
          </a:prstGeom>
          <a:noFill/>
        </p:spPr>
        <p:txBody>
          <a:bodyPr wrap="square" lIns="0" tIns="0" rIns="0" bIns="0" rtlCol="0">
            <a:noAutofit/>
          </a:bodyPr>
          <a:lstStyle/>
          <a:p>
            <a:r>
              <a:rPr lang="en-US" sz="2400" dirty="0">
                <a:latin typeface="Georgia" panose="02040502050405020303" pitchFamily="18" charset="0"/>
              </a:rPr>
              <a:t>Cultural obligations to family back home</a:t>
            </a:r>
          </a:p>
        </p:txBody>
      </p:sp>
      <p:sp>
        <p:nvSpPr>
          <p:cNvPr id="13" name="TextBox 12">
            <a:extLst>
              <a:ext uri="{FF2B5EF4-FFF2-40B4-BE49-F238E27FC236}">
                <a16:creationId xmlns:a16="http://schemas.microsoft.com/office/drawing/2014/main" id="{13A94957-C519-8F0A-FF25-CB0BCBC4AAC8}"/>
              </a:ext>
            </a:extLst>
          </p:cNvPr>
          <p:cNvSpPr txBox="1"/>
          <p:nvPr/>
        </p:nvSpPr>
        <p:spPr>
          <a:xfrm>
            <a:off x="3251200" y="4336279"/>
            <a:ext cx="1824345" cy="442109"/>
          </a:xfrm>
          <a:prstGeom prst="rect">
            <a:avLst/>
          </a:prstGeom>
          <a:noFill/>
        </p:spPr>
        <p:txBody>
          <a:bodyPr wrap="square" lIns="0" tIns="0" rIns="0" bIns="0" rtlCol="0">
            <a:noAutofit/>
          </a:bodyPr>
          <a:lstStyle/>
          <a:p>
            <a:r>
              <a:rPr lang="en-US" sz="2400" dirty="0">
                <a:latin typeface="Georgia" panose="02040502050405020303" pitchFamily="18" charset="0"/>
              </a:rPr>
              <a:t>Financial literacy</a:t>
            </a:r>
          </a:p>
        </p:txBody>
      </p:sp>
      <p:sp>
        <p:nvSpPr>
          <p:cNvPr id="14" name="TextBox 13">
            <a:extLst>
              <a:ext uri="{FF2B5EF4-FFF2-40B4-BE49-F238E27FC236}">
                <a16:creationId xmlns:a16="http://schemas.microsoft.com/office/drawing/2014/main" id="{5FA66DE9-78C8-6561-F1ED-9196A925D648}"/>
              </a:ext>
            </a:extLst>
          </p:cNvPr>
          <p:cNvSpPr txBox="1"/>
          <p:nvPr/>
        </p:nvSpPr>
        <p:spPr>
          <a:xfrm>
            <a:off x="11226566" y="4336279"/>
            <a:ext cx="1768072" cy="838200"/>
          </a:xfrm>
          <a:prstGeom prst="rect">
            <a:avLst/>
          </a:prstGeom>
          <a:noFill/>
        </p:spPr>
        <p:txBody>
          <a:bodyPr wrap="square" lIns="0" tIns="0" rIns="0" bIns="0" rtlCol="0">
            <a:noAutofit/>
          </a:bodyPr>
          <a:lstStyle/>
          <a:p>
            <a:r>
              <a:rPr lang="en-US" sz="2400" dirty="0">
                <a:solidFill>
                  <a:schemeClr val="tx2"/>
                </a:solidFill>
                <a:latin typeface="Georgia" panose="02040502050405020303" pitchFamily="18" charset="0"/>
              </a:rPr>
              <a:t>“</a:t>
            </a:r>
            <a:r>
              <a:rPr lang="en-US" sz="2400" dirty="0" err="1">
                <a:solidFill>
                  <a:schemeClr val="tx2"/>
                </a:solidFill>
                <a:latin typeface="Georgia" panose="02040502050405020303" pitchFamily="18" charset="0"/>
              </a:rPr>
              <a:t>Confianza</a:t>
            </a:r>
            <a:r>
              <a:rPr lang="en-US" sz="2400" dirty="0">
                <a:solidFill>
                  <a:schemeClr val="tx2"/>
                </a:solidFill>
                <a:latin typeface="Georgia" panose="02040502050405020303" pitchFamily="18" charset="0"/>
              </a:rPr>
              <a:t>” – or Trust</a:t>
            </a:r>
          </a:p>
        </p:txBody>
      </p:sp>
      <p:sp>
        <p:nvSpPr>
          <p:cNvPr id="2" name="Title 1">
            <a:extLst>
              <a:ext uri="{FF2B5EF4-FFF2-40B4-BE49-F238E27FC236}">
                <a16:creationId xmlns:a16="http://schemas.microsoft.com/office/drawing/2014/main" id="{227B3BFB-46D0-CDD5-8109-3B1FDD69D5EC}"/>
              </a:ext>
            </a:extLst>
          </p:cNvPr>
          <p:cNvSpPr>
            <a:spLocks noGrp="1"/>
          </p:cNvSpPr>
          <p:nvPr>
            <p:ph type="title"/>
          </p:nvPr>
        </p:nvSpPr>
        <p:spPr>
          <a:xfrm>
            <a:off x="812800" y="630937"/>
            <a:ext cx="12376728" cy="1035139"/>
          </a:xfrm>
        </p:spPr>
        <p:txBody>
          <a:bodyPr/>
          <a:lstStyle/>
          <a:p>
            <a:r>
              <a:rPr lang="en-US" dirty="0"/>
              <a:t>What idiosyncratic factors affect retirement planning for the Hispanic American community?</a:t>
            </a:r>
          </a:p>
        </p:txBody>
      </p:sp>
      <p:sp>
        <p:nvSpPr>
          <p:cNvPr id="3" name="Text Placeholder 2">
            <a:extLst>
              <a:ext uri="{FF2B5EF4-FFF2-40B4-BE49-F238E27FC236}">
                <a16:creationId xmlns:a16="http://schemas.microsoft.com/office/drawing/2014/main" id="{0BAF8D8F-BFAE-8867-0D14-B4AD62B2B5A9}"/>
              </a:ext>
            </a:extLst>
          </p:cNvPr>
          <p:cNvSpPr>
            <a:spLocks noGrp="1"/>
          </p:cNvSpPr>
          <p:nvPr>
            <p:ph type="body" sz="quarter" idx="11"/>
          </p:nvPr>
        </p:nvSpPr>
        <p:spPr/>
        <p:txBody>
          <a:bodyPr/>
          <a:lstStyle/>
          <a:p>
            <a:endParaRPr lang="en-US"/>
          </a:p>
        </p:txBody>
      </p:sp>
      <p:sp>
        <p:nvSpPr>
          <p:cNvPr id="6" name="Oval 5">
            <a:extLst>
              <a:ext uri="{FF2B5EF4-FFF2-40B4-BE49-F238E27FC236}">
                <a16:creationId xmlns:a16="http://schemas.microsoft.com/office/drawing/2014/main" id="{9C561E96-8AA0-3712-085E-76B3625D8E55}"/>
              </a:ext>
            </a:extLst>
          </p:cNvPr>
          <p:cNvSpPr/>
          <p:nvPr/>
        </p:nvSpPr>
        <p:spPr>
          <a:xfrm>
            <a:off x="627494" y="3237142"/>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C16BFA86-44A7-576F-A9BD-BA00BC90078D}"/>
              </a:ext>
            </a:extLst>
          </p:cNvPr>
          <p:cNvSpPr/>
          <p:nvPr/>
        </p:nvSpPr>
        <p:spPr>
          <a:xfrm>
            <a:off x="3251200" y="3237142"/>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A399444C-259F-E4CF-3311-3E9B642AD799}"/>
              </a:ext>
            </a:extLst>
          </p:cNvPr>
          <p:cNvSpPr/>
          <p:nvPr/>
        </p:nvSpPr>
        <p:spPr>
          <a:xfrm>
            <a:off x="11260016" y="3237142"/>
            <a:ext cx="762000" cy="762000"/>
          </a:xfrm>
          <a:prstGeom prst="ellipse">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F126D939-FE89-1A55-B1D7-B41E7CB1DEE1}"/>
              </a:ext>
            </a:extLst>
          </p:cNvPr>
          <p:cNvSpPr txBox="1"/>
          <p:nvPr/>
        </p:nvSpPr>
        <p:spPr>
          <a:xfrm>
            <a:off x="860709" y="3213392"/>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1</a:t>
            </a:r>
          </a:p>
        </p:txBody>
      </p:sp>
      <p:sp>
        <p:nvSpPr>
          <p:cNvPr id="16" name="TextBox 15">
            <a:extLst>
              <a:ext uri="{FF2B5EF4-FFF2-40B4-BE49-F238E27FC236}">
                <a16:creationId xmlns:a16="http://schemas.microsoft.com/office/drawing/2014/main" id="{C80923A9-426C-44C4-793D-A7706C0FB195}"/>
              </a:ext>
            </a:extLst>
          </p:cNvPr>
          <p:cNvSpPr txBox="1"/>
          <p:nvPr/>
        </p:nvSpPr>
        <p:spPr>
          <a:xfrm>
            <a:off x="3470400" y="3213392"/>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2</a:t>
            </a:r>
          </a:p>
        </p:txBody>
      </p:sp>
      <p:sp>
        <p:nvSpPr>
          <p:cNvPr id="17" name="TextBox 16">
            <a:extLst>
              <a:ext uri="{FF2B5EF4-FFF2-40B4-BE49-F238E27FC236}">
                <a16:creationId xmlns:a16="http://schemas.microsoft.com/office/drawing/2014/main" id="{99FC5528-6B05-2D55-F42D-9005BCAC87B9}"/>
              </a:ext>
            </a:extLst>
          </p:cNvPr>
          <p:cNvSpPr txBox="1"/>
          <p:nvPr/>
        </p:nvSpPr>
        <p:spPr>
          <a:xfrm>
            <a:off x="11498840" y="3160942"/>
            <a:ext cx="495300" cy="838200"/>
          </a:xfrm>
          <a:prstGeom prst="rect">
            <a:avLst/>
          </a:prstGeom>
          <a:noFill/>
        </p:spPr>
        <p:txBody>
          <a:bodyPr wrap="square" lIns="0" tIns="0" rIns="0" bIns="0" rtlCol="0">
            <a:noAutofit/>
          </a:bodyPr>
          <a:lstStyle/>
          <a:p>
            <a:pPr>
              <a:spcAft>
                <a:spcPts val="600"/>
              </a:spcAft>
            </a:pPr>
            <a:r>
              <a:rPr lang="en-US" sz="4400" b="1" dirty="0">
                <a:solidFill>
                  <a:schemeClr val="tx2"/>
                </a:solidFill>
              </a:rPr>
              <a:t>3</a:t>
            </a:r>
          </a:p>
        </p:txBody>
      </p:sp>
      <p:grpSp>
        <p:nvGrpSpPr>
          <p:cNvPr id="35" name="Group 34">
            <a:extLst>
              <a:ext uri="{FF2B5EF4-FFF2-40B4-BE49-F238E27FC236}">
                <a16:creationId xmlns:a16="http://schemas.microsoft.com/office/drawing/2014/main" id="{9039CB8A-C389-786C-2F23-F4AE3F9ACBF5}"/>
              </a:ext>
            </a:extLst>
          </p:cNvPr>
          <p:cNvGrpSpPr/>
          <p:nvPr/>
        </p:nvGrpSpPr>
        <p:grpSpPr>
          <a:xfrm>
            <a:off x="2802841" y="3237142"/>
            <a:ext cx="7915959" cy="3011258"/>
            <a:chOff x="2802841" y="3237142"/>
            <a:chExt cx="7915959" cy="2529050"/>
          </a:xfrm>
        </p:grpSpPr>
        <p:cxnSp>
          <p:nvCxnSpPr>
            <p:cNvPr id="19" name="Straight Connector 18">
              <a:extLst>
                <a:ext uri="{FF2B5EF4-FFF2-40B4-BE49-F238E27FC236}">
                  <a16:creationId xmlns:a16="http://schemas.microsoft.com/office/drawing/2014/main" id="{C277BBA4-0EA6-246B-E6F9-170B151FF929}"/>
                </a:ext>
              </a:extLst>
            </p:cNvPr>
            <p:cNvCxnSpPr>
              <a:cxnSpLocks/>
            </p:cNvCxnSpPr>
            <p:nvPr/>
          </p:nvCxnSpPr>
          <p:spPr>
            <a:xfrm>
              <a:off x="2802841" y="3237142"/>
              <a:ext cx="0" cy="252905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ACDB5E8-414A-D2B1-89F2-1C9700CD165F}"/>
                </a:ext>
              </a:extLst>
            </p:cNvPr>
            <p:cNvCxnSpPr>
              <a:cxnSpLocks/>
            </p:cNvCxnSpPr>
            <p:nvPr/>
          </p:nvCxnSpPr>
          <p:spPr>
            <a:xfrm>
              <a:off x="10718800" y="3237142"/>
              <a:ext cx="0" cy="252905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3" name="Oval 32">
            <a:extLst>
              <a:ext uri="{FF2B5EF4-FFF2-40B4-BE49-F238E27FC236}">
                <a16:creationId xmlns:a16="http://schemas.microsoft.com/office/drawing/2014/main" id="{88DD853F-21B9-0370-53A2-35930816C84F}"/>
              </a:ext>
            </a:extLst>
          </p:cNvPr>
          <p:cNvSpPr/>
          <p:nvPr/>
        </p:nvSpPr>
        <p:spPr>
          <a:xfrm>
            <a:off x="4992421" y="3436121"/>
            <a:ext cx="2533687" cy="2533687"/>
          </a:xfrm>
          <a:prstGeom prst="ellipse">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2A47AE74-E4AF-7070-A3B7-7D3CF3F0EAE4}"/>
              </a:ext>
            </a:extLst>
          </p:cNvPr>
          <p:cNvSpPr txBox="1"/>
          <p:nvPr/>
        </p:nvSpPr>
        <p:spPr>
          <a:xfrm>
            <a:off x="5231432" y="4675178"/>
            <a:ext cx="2096730" cy="1152367"/>
          </a:xfrm>
          <a:prstGeom prst="rect">
            <a:avLst/>
          </a:prstGeom>
          <a:noFill/>
        </p:spPr>
        <p:txBody>
          <a:bodyPr wrap="square" lIns="0" tIns="0" rIns="0" bIns="0">
            <a:noAutofit/>
          </a:bodyPr>
          <a:lstStyle/>
          <a:p>
            <a:pPr marL="0" lvl="1" algn="ctr"/>
            <a:r>
              <a:rPr lang="en-US" sz="1600" i="1" dirty="0">
                <a:solidFill>
                  <a:schemeClr val="tx2"/>
                </a:solidFill>
                <a:latin typeface="Georgia" panose="02040502050405020303" pitchFamily="18" charset="0"/>
                <a:ea typeface="Calibri" panose="020F0502020204030204" pitchFamily="34" charset="0"/>
                <a:cs typeface="Times New Roman" panose="02020603050405020304" pitchFamily="18" charset="0"/>
              </a:rPr>
              <a:t>of Hispanic Americans are more likely to have difficulty making </a:t>
            </a:r>
            <a:br>
              <a:rPr lang="en-US" sz="1600" i="1" dirty="0">
                <a:solidFill>
                  <a:schemeClr val="tx2"/>
                </a:solidFill>
                <a:latin typeface="Georgia" panose="02040502050405020303" pitchFamily="18" charset="0"/>
                <a:ea typeface="Calibri" panose="020F0502020204030204" pitchFamily="34" charset="0"/>
                <a:cs typeface="Times New Roman" panose="02020603050405020304" pitchFamily="18" charset="0"/>
              </a:rPr>
            </a:br>
            <a:r>
              <a:rPr lang="en-US" sz="1600" i="1" dirty="0">
                <a:solidFill>
                  <a:schemeClr val="tx2"/>
                </a:solidFill>
                <a:latin typeface="Georgia" panose="02040502050405020303" pitchFamily="18" charset="0"/>
                <a:ea typeface="Calibri" panose="020F0502020204030204" pitchFamily="34" charset="0"/>
                <a:cs typeface="Times New Roman" panose="02020603050405020304" pitchFamily="18" charset="0"/>
              </a:rPr>
              <a:t>ends meet</a:t>
            </a:r>
            <a:endParaRPr lang="en-US"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5374DB7-7EC6-2DD8-DE3B-2567127A8F61}"/>
              </a:ext>
            </a:extLst>
          </p:cNvPr>
          <p:cNvSpPr txBox="1"/>
          <p:nvPr/>
        </p:nvSpPr>
        <p:spPr>
          <a:xfrm>
            <a:off x="5405682" y="3654173"/>
            <a:ext cx="1676982" cy="1182710"/>
          </a:xfrm>
          <a:prstGeom prst="rect">
            <a:avLst/>
          </a:prstGeom>
          <a:noFill/>
        </p:spPr>
        <p:txBody>
          <a:bodyPr wrap="square" lIns="0" tIns="0" rIns="0" bIns="0" rtlCol="0">
            <a:noAutofit/>
          </a:bodyPr>
          <a:lstStyle/>
          <a:p>
            <a:pPr algn="ctr">
              <a:spcAft>
                <a:spcPts val="600"/>
              </a:spcAft>
            </a:pPr>
            <a:r>
              <a:rPr lang="en-US" sz="6000" b="1" dirty="0">
                <a:solidFill>
                  <a:schemeClr val="accent2">
                    <a:lumMod val="75000"/>
                    <a:lumOff val="25000"/>
                  </a:schemeClr>
                </a:solidFill>
                <a:effectLst/>
                <a:latin typeface="Georgia" panose="02040502050405020303" pitchFamily="18" charset="0"/>
              </a:rPr>
              <a:t>45</a:t>
            </a:r>
            <a:r>
              <a:rPr lang="en-US" sz="2400" b="1" dirty="0">
                <a:solidFill>
                  <a:schemeClr val="accent2">
                    <a:lumMod val="75000"/>
                    <a:lumOff val="25000"/>
                  </a:schemeClr>
                </a:solidFill>
                <a:effectLst/>
                <a:latin typeface="Georgia" panose="02040502050405020303" pitchFamily="18" charset="0"/>
              </a:rPr>
              <a:t>%</a:t>
            </a:r>
            <a:endParaRPr lang="en-US" sz="4800" dirty="0">
              <a:solidFill>
                <a:schemeClr val="accent2">
                  <a:lumMod val="75000"/>
                  <a:lumOff val="25000"/>
                </a:schemeClr>
              </a:solidFill>
              <a:effectLst/>
              <a:latin typeface="Georgia" panose="02040502050405020303" pitchFamily="18" charset="0"/>
            </a:endParaRPr>
          </a:p>
        </p:txBody>
      </p:sp>
      <p:sp>
        <p:nvSpPr>
          <p:cNvPr id="34" name="Oval 33">
            <a:extLst>
              <a:ext uri="{FF2B5EF4-FFF2-40B4-BE49-F238E27FC236}">
                <a16:creationId xmlns:a16="http://schemas.microsoft.com/office/drawing/2014/main" id="{4CDC829D-5DE1-6DAF-E8F4-03C7EA522435}"/>
              </a:ext>
            </a:extLst>
          </p:cNvPr>
          <p:cNvSpPr/>
          <p:nvPr/>
        </p:nvSpPr>
        <p:spPr>
          <a:xfrm>
            <a:off x="7817682" y="3436121"/>
            <a:ext cx="2533687" cy="2533687"/>
          </a:xfrm>
          <a:prstGeom prst="ellipse">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TextBox 23">
            <a:extLst>
              <a:ext uri="{FF2B5EF4-FFF2-40B4-BE49-F238E27FC236}">
                <a16:creationId xmlns:a16="http://schemas.microsoft.com/office/drawing/2014/main" id="{BD0DFC68-3909-01D2-87EB-673AC0D93446}"/>
              </a:ext>
            </a:extLst>
          </p:cNvPr>
          <p:cNvSpPr txBox="1"/>
          <p:nvPr/>
        </p:nvSpPr>
        <p:spPr>
          <a:xfrm>
            <a:off x="8151124" y="4836883"/>
            <a:ext cx="1958388" cy="1152367"/>
          </a:xfrm>
          <a:prstGeom prst="rect">
            <a:avLst/>
          </a:prstGeom>
          <a:noFill/>
        </p:spPr>
        <p:txBody>
          <a:bodyPr wrap="square" lIns="0" tIns="0" rIns="0" bIns="0">
            <a:noAutofit/>
          </a:bodyPr>
          <a:lstStyle/>
          <a:p>
            <a:pPr marL="0" lvl="1" algn="ctr"/>
            <a:r>
              <a:rPr lang="en-US" sz="1600" i="1" dirty="0">
                <a:solidFill>
                  <a:schemeClr val="tx2"/>
                </a:solidFill>
                <a:latin typeface="Georgia" panose="02040502050405020303" pitchFamily="18" charset="0"/>
                <a:ea typeface="Calibri" panose="020F0502020204030204" pitchFamily="34" charset="0"/>
                <a:cs typeface="Times New Roman" panose="02020603050405020304" pitchFamily="18" charset="0"/>
              </a:rPr>
              <a:t>of Hispanics are debt constrained</a:t>
            </a:r>
            <a:endParaRPr lang="en-US"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6D112987-FA86-EEEC-8B2F-E299AE051B4A}"/>
              </a:ext>
            </a:extLst>
          </p:cNvPr>
          <p:cNvSpPr txBox="1"/>
          <p:nvPr/>
        </p:nvSpPr>
        <p:spPr>
          <a:xfrm>
            <a:off x="8288897" y="3852937"/>
            <a:ext cx="1676982" cy="1152367"/>
          </a:xfrm>
          <a:prstGeom prst="rect">
            <a:avLst/>
          </a:prstGeom>
          <a:noFill/>
        </p:spPr>
        <p:txBody>
          <a:bodyPr wrap="square" lIns="0" tIns="0" rIns="0" bIns="0" rtlCol="0">
            <a:noAutofit/>
          </a:bodyPr>
          <a:lstStyle/>
          <a:p>
            <a:pPr algn="ctr">
              <a:spcAft>
                <a:spcPts val="600"/>
              </a:spcAft>
            </a:pPr>
            <a:r>
              <a:rPr lang="en-US" sz="6000" b="1" dirty="0">
                <a:solidFill>
                  <a:schemeClr val="accent2">
                    <a:lumMod val="75000"/>
                    <a:lumOff val="25000"/>
                  </a:schemeClr>
                </a:solidFill>
                <a:effectLst/>
                <a:latin typeface="Georgia" panose="02040502050405020303" pitchFamily="18" charset="0"/>
              </a:rPr>
              <a:t>38</a:t>
            </a:r>
            <a:r>
              <a:rPr lang="en-US" sz="2400" b="1" dirty="0">
                <a:solidFill>
                  <a:schemeClr val="accent2">
                    <a:lumMod val="75000"/>
                    <a:lumOff val="25000"/>
                  </a:schemeClr>
                </a:solidFill>
                <a:effectLst/>
                <a:latin typeface="Georgia" panose="02040502050405020303" pitchFamily="18" charset="0"/>
              </a:rPr>
              <a:t>%</a:t>
            </a:r>
            <a:endParaRPr lang="en-US" sz="4800" dirty="0">
              <a:solidFill>
                <a:schemeClr val="accent2">
                  <a:lumMod val="75000"/>
                  <a:lumOff val="25000"/>
                </a:schemeClr>
              </a:solidFill>
              <a:effectLst/>
              <a:latin typeface="Georgia" panose="02040502050405020303" pitchFamily="18" charset="0"/>
            </a:endParaRPr>
          </a:p>
        </p:txBody>
      </p:sp>
    </p:spTree>
    <p:extLst>
      <p:ext uri="{BB962C8B-B14F-4D97-AF65-F5344CB8AC3E}">
        <p14:creationId xmlns:p14="http://schemas.microsoft.com/office/powerpoint/2010/main" val="1240693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1D77BE-464D-7978-F04B-0892177E9B26}"/>
              </a:ext>
            </a:extLst>
          </p:cNvPr>
          <p:cNvSpPr/>
          <p:nvPr/>
        </p:nvSpPr>
        <p:spPr>
          <a:xfrm>
            <a:off x="0" y="2590800"/>
            <a:ext cx="13817600" cy="4266870"/>
          </a:xfrm>
          <a:prstGeom prst="rect">
            <a:avLst/>
          </a:prstGeom>
          <a:solidFill>
            <a:schemeClr val="accent2">
              <a:lumMod val="75000"/>
              <a:lumOff val="25000"/>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90F71FF5-BACB-D98E-FA4A-97769E80FF40}"/>
              </a:ext>
            </a:extLst>
          </p:cNvPr>
          <p:cNvSpPr/>
          <p:nvPr/>
        </p:nvSpPr>
        <p:spPr>
          <a:xfrm>
            <a:off x="9851260" y="3112000"/>
            <a:ext cx="2242730" cy="2242730"/>
          </a:xfrm>
          <a:prstGeom prst="ellipse">
            <a:avLst/>
          </a:prstGeom>
          <a:solidFill>
            <a:srgbClr val="BFE7E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BCFF9830-2CBE-02B6-23FE-DE7664DE33C4}"/>
              </a:ext>
            </a:extLst>
          </p:cNvPr>
          <p:cNvSpPr/>
          <p:nvPr/>
        </p:nvSpPr>
        <p:spPr>
          <a:xfrm>
            <a:off x="944512" y="3044986"/>
            <a:ext cx="2242730" cy="2242730"/>
          </a:xfrm>
          <a:prstGeom prst="ellipse">
            <a:avLst/>
          </a:prstGeom>
          <a:solidFill>
            <a:srgbClr val="BFE7E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01354AD9-FE63-0F01-A181-B5F59D8D2249}"/>
              </a:ext>
            </a:extLst>
          </p:cNvPr>
          <p:cNvGraphicFramePr/>
          <p:nvPr>
            <p:extLst>
              <p:ext uri="{D42A27DB-BD31-4B8C-83A1-F6EECF244321}">
                <p14:modId xmlns:p14="http://schemas.microsoft.com/office/powerpoint/2010/main" val="3915845446"/>
              </p:ext>
            </p:extLst>
          </p:nvPr>
        </p:nvGraphicFramePr>
        <p:xfrm>
          <a:off x="203200" y="2895600"/>
          <a:ext cx="3832261" cy="25548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97681F4C-9BF8-98C4-1115-0EBF47CC335C}"/>
              </a:ext>
            </a:extLst>
          </p:cNvPr>
          <p:cNvGraphicFramePr/>
          <p:nvPr>
            <p:extLst>
              <p:ext uri="{D42A27DB-BD31-4B8C-83A1-F6EECF244321}">
                <p14:modId xmlns:p14="http://schemas.microsoft.com/office/powerpoint/2010/main" val="2748803824"/>
              </p:ext>
            </p:extLst>
          </p:nvPr>
        </p:nvGraphicFramePr>
        <p:xfrm>
          <a:off x="9042400" y="2968908"/>
          <a:ext cx="3832261" cy="255484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29">
            <a:extLst>
              <a:ext uri="{FF2B5EF4-FFF2-40B4-BE49-F238E27FC236}">
                <a16:creationId xmlns:a16="http://schemas.microsoft.com/office/drawing/2014/main" id="{EF9AC488-5281-7EE5-A3FE-260FABAC58BF}"/>
              </a:ext>
            </a:extLst>
          </p:cNvPr>
          <p:cNvSpPr txBox="1"/>
          <p:nvPr/>
        </p:nvSpPr>
        <p:spPr>
          <a:xfrm>
            <a:off x="3299" y="1"/>
            <a:ext cx="2819400" cy="29718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ts val="20000"/>
              </a:lnSpc>
            </a:pPr>
            <a:r>
              <a:rPr lang="en-US" sz="19000" b="1" dirty="0">
                <a:solidFill>
                  <a:schemeClr val="accent2">
                    <a:lumMod val="75000"/>
                    <a:lumOff val="25000"/>
                    <a:alpha val="30397"/>
                  </a:schemeClr>
                </a:solidFill>
                <a:latin typeface="Georgia" panose="02040502050405020303" pitchFamily="18" charset="0"/>
                <a:ea typeface="Calibri" panose="020F0502020204030204" pitchFamily="34" charset="0"/>
                <a:cs typeface="Times New Roman" panose="02020603050405020304" pitchFamily="18" charset="0"/>
              </a:rPr>
              <a:t>Q</a:t>
            </a:r>
            <a:endParaRPr lang="en-US" sz="19000" dirty="0">
              <a:solidFill>
                <a:schemeClr val="accent2">
                  <a:lumMod val="75000"/>
                  <a:lumOff val="25000"/>
                  <a:alpha val="30397"/>
                </a:schemeClr>
              </a:solidFill>
              <a:latin typeface="Georgia" panose="02040502050405020303" pitchFamily="18" charset="0"/>
              <a:ea typeface="Calibri" panose="020F0502020204030204" pitchFamily="34" charset="0"/>
              <a:cs typeface="Georgia" panose="02040502050405020303" pitchFamily="18" charset="0"/>
            </a:endParaRPr>
          </a:p>
        </p:txBody>
      </p:sp>
      <p:sp>
        <p:nvSpPr>
          <p:cNvPr id="12" name="Title 11">
            <a:extLst>
              <a:ext uri="{FF2B5EF4-FFF2-40B4-BE49-F238E27FC236}">
                <a16:creationId xmlns:a16="http://schemas.microsoft.com/office/drawing/2014/main" id="{56460EF2-D084-75E7-2F42-2E9B7AD0F0BC}"/>
              </a:ext>
            </a:extLst>
          </p:cNvPr>
          <p:cNvSpPr>
            <a:spLocks noGrp="1"/>
          </p:cNvSpPr>
          <p:nvPr>
            <p:ph type="title"/>
          </p:nvPr>
        </p:nvSpPr>
        <p:spPr>
          <a:xfrm>
            <a:off x="889000" y="630937"/>
            <a:ext cx="12300528" cy="1035139"/>
          </a:xfrm>
        </p:spPr>
        <p:txBody>
          <a:bodyPr/>
          <a:lstStyle/>
          <a:p>
            <a:r>
              <a:rPr lang="en-US" dirty="0"/>
              <a:t>What role does financial literacy play in finding a solution?</a:t>
            </a:r>
          </a:p>
        </p:txBody>
      </p:sp>
      <p:sp>
        <p:nvSpPr>
          <p:cNvPr id="5" name="Text Placeholder 4">
            <a:extLst>
              <a:ext uri="{FF2B5EF4-FFF2-40B4-BE49-F238E27FC236}">
                <a16:creationId xmlns:a16="http://schemas.microsoft.com/office/drawing/2014/main" id="{BE8648BE-F15A-B35D-B02A-55DC92CB3521}"/>
              </a:ext>
            </a:extLst>
          </p:cNvPr>
          <p:cNvSpPr>
            <a:spLocks noGrp="1"/>
          </p:cNvSpPr>
          <p:nvPr>
            <p:ph type="body" sz="quarter" idx="11"/>
          </p:nvPr>
        </p:nvSpPr>
        <p:spPr>
          <a:xfrm>
            <a:off x="628073" y="6400800"/>
            <a:ext cx="12565139" cy="372140"/>
          </a:xfrm>
        </p:spPr>
        <p:txBody>
          <a:bodyPr/>
          <a:lstStyle/>
          <a:p>
            <a:r>
              <a:rPr lang="en-US" dirty="0"/>
              <a:t>Source: TIAA Institute, 2022.</a:t>
            </a:r>
          </a:p>
        </p:txBody>
      </p:sp>
      <p:sp>
        <p:nvSpPr>
          <p:cNvPr id="2" name="TextBox 1">
            <a:extLst>
              <a:ext uri="{FF2B5EF4-FFF2-40B4-BE49-F238E27FC236}">
                <a16:creationId xmlns:a16="http://schemas.microsoft.com/office/drawing/2014/main" id="{7D915BC6-9087-ECF2-634D-3DC6B6043FAA}"/>
              </a:ext>
            </a:extLst>
          </p:cNvPr>
          <p:cNvSpPr txBox="1"/>
          <p:nvPr/>
        </p:nvSpPr>
        <p:spPr>
          <a:xfrm>
            <a:off x="1105307" y="5462445"/>
            <a:ext cx="2797176" cy="1096008"/>
          </a:xfrm>
          <a:prstGeom prst="rect">
            <a:avLst/>
          </a:prstGeom>
          <a:noFill/>
        </p:spPr>
        <p:txBody>
          <a:bodyPr wrap="square" lIns="0" tIns="0" rIns="0" bIns="0" rtlCol="0">
            <a:noAutofit/>
          </a:bodyPr>
          <a:lstStyle/>
          <a:p>
            <a:r>
              <a:rPr lang="en-US" sz="1600" dirty="0">
                <a:solidFill>
                  <a:schemeClr val="tx2"/>
                </a:solidFill>
                <a:latin typeface="Arial" panose="020B0604020202020204" pitchFamily="34" charset="0"/>
                <a:cs typeface="Arial" panose="020B0604020202020204" pitchFamily="34" charset="0"/>
              </a:rPr>
              <a:t>Only 60% of </a:t>
            </a:r>
            <a:r>
              <a:rPr lang="en-US" sz="1600" b="1" dirty="0">
                <a:solidFill>
                  <a:schemeClr val="tx2"/>
                </a:solidFill>
                <a:latin typeface="Arial" panose="020B0604020202020204" pitchFamily="34" charset="0"/>
                <a:cs typeface="Arial" panose="020B0604020202020204" pitchFamily="34" charset="0"/>
              </a:rPr>
              <a:t>Hispanic American</a:t>
            </a:r>
            <a:r>
              <a:rPr lang="en-US" sz="1600" dirty="0">
                <a:solidFill>
                  <a:schemeClr val="tx2"/>
                </a:solidFill>
                <a:latin typeface="Arial" panose="020B0604020202020204" pitchFamily="34" charset="0"/>
                <a:cs typeface="Arial" panose="020B0604020202020204" pitchFamily="34" charset="0"/>
              </a:rPr>
              <a:t>s have saved any money for retirement</a:t>
            </a:r>
          </a:p>
        </p:txBody>
      </p:sp>
      <p:sp>
        <p:nvSpPr>
          <p:cNvPr id="3" name="TextBox 2">
            <a:extLst>
              <a:ext uri="{FF2B5EF4-FFF2-40B4-BE49-F238E27FC236}">
                <a16:creationId xmlns:a16="http://schemas.microsoft.com/office/drawing/2014/main" id="{E56405EE-7D7C-BC21-3105-545DD74E27FE}"/>
              </a:ext>
            </a:extLst>
          </p:cNvPr>
          <p:cNvSpPr txBox="1"/>
          <p:nvPr/>
        </p:nvSpPr>
        <p:spPr>
          <a:xfrm>
            <a:off x="4946787" y="5401607"/>
            <a:ext cx="3173124" cy="1255159"/>
          </a:xfrm>
          <a:prstGeom prst="rect">
            <a:avLst/>
          </a:prstGeom>
          <a:noFill/>
        </p:spPr>
        <p:txBody>
          <a:bodyPr wrap="square" lIns="0" tIns="0" rIns="0" bIns="0" rtlCol="0">
            <a:noAutofit/>
          </a:bodyPr>
          <a:lstStyle/>
          <a:p>
            <a:r>
              <a:rPr lang="en-US" sz="1600" dirty="0">
                <a:solidFill>
                  <a:schemeClr val="tx2"/>
                </a:solidFill>
                <a:latin typeface="Arial" panose="020B0604020202020204" pitchFamily="34" charset="0"/>
                <a:cs typeface="Arial" panose="020B0604020202020204" pitchFamily="34" charset="0"/>
              </a:rPr>
              <a:t>One in four </a:t>
            </a:r>
            <a:r>
              <a:rPr lang="en-US" sz="1600" b="1" dirty="0">
                <a:solidFill>
                  <a:schemeClr val="tx2"/>
                </a:solidFill>
                <a:latin typeface="Arial" panose="020B0604020202020204" pitchFamily="34" charset="0"/>
                <a:cs typeface="Arial" panose="020B0604020202020204" pitchFamily="34" charset="0"/>
              </a:rPr>
              <a:t>Hispanic Americans </a:t>
            </a:r>
            <a:r>
              <a:rPr lang="en-US" sz="1600" dirty="0">
                <a:solidFill>
                  <a:schemeClr val="tx2"/>
                </a:solidFill>
                <a:latin typeface="Arial" panose="020B0604020202020204" pitchFamily="34" charset="0"/>
                <a:cs typeface="Arial" panose="020B0604020202020204" pitchFamily="34" charset="0"/>
              </a:rPr>
              <a:t>are currently contributing to retirement plans</a:t>
            </a:r>
          </a:p>
        </p:txBody>
      </p:sp>
      <p:sp>
        <p:nvSpPr>
          <p:cNvPr id="4" name="TextBox 3">
            <a:extLst>
              <a:ext uri="{FF2B5EF4-FFF2-40B4-BE49-F238E27FC236}">
                <a16:creationId xmlns:a16="http://schemas.microsoft.com/office/drawing/2014/main" id="{D22DDABF-2079-B57A-3F79-9752F325A8E8}"/>
              </a:ext>
            </a:extLst>
          </p:cNvPr>
          <p:cNvSpPr txBox="1"/>
          <p:nvPr/>
        </p:nvSpPr>
        <p:spPr>
          <a:xfrm>
            <a:off x="10037924" y="5462445"/>
            <a:ext cx="3173124" cy="1035663"/>
          </a:xfrm>
          <a:prstGeom prst="rect">
            <a:avLst/>
          </a:prstGeom>
          <a:noFill/>
        </p:spPr>
        <p:txBody>
          <a:bodyPr wrap="square" lIns="0" tIns="0" rIns="0" bIns="0" rtlCol="0">
            <a:noAutofit/>
          </a:bodyPr>
          <a:lstStyle/>
          <a:p>
            <a:r>
              <a:rPr lang="en-US" sz="1600" dirty="0">
                <a:solidFill>
                  <a:schemeClr val="tx2"/>
                </a:solidFill>
                <a:latin typeface="Arial" panose="020B0604020202020204" pitchFamily="34" charset="0"/>
                <a:cs typeface="Arial" panose="020B0604020202020204" pitchFamily="34" charset="0"/>
              </a:rPr>
              <a:t>Only 28% of </a:t>
            </a:r>
            <a:r>
              <a:rPr lang="en-US" sz="1600" b="1" dirty="0">
                <a:solidFill>
                  <a:schemeClr val="tx2"/>
                </a:solidFill>
                <a:latin typeface="Arial" panose="020B0604020202020204" pitchFamily="34" charset="0"/>
                <a:cs typeface="Arial" panose="020B0604020202020204" pitchFamily="34" charset="0"/>
              </a:rPr>
              <a:t>Hispanic Americans</a:t>
            </a:r>
            <a:r>
              <a:rPr lang="en-US" sz="1600" dirty="0">
                <a:solidFill>
                  <a:schemeClr val="tx2"/>
                </a:solidFill>
                <a:latin typeface="Arial" panose="020B0604020202020204" pitchFamily="34" charset="0"/>
                <a:cs typeface="Arial" panose="020B0604020202020204" pitchFamily="34" charset="0"/>
              </a:rPr>
              <a:t> take advantage of programs, like employer match</a:t>
            </a:r>
          </a:p>
        </p:txBody>
      </p:sp>
      <p:sp>
        <p:nvSpPr>
          <p:cNvPr id="10" name="TextBox 9">
            <a:extLst>
              <a:ext uri="{FF2B5EF4-FFF2-40B4-BE49-F238E27FC236}">
                <a16:creationId xmlns:a16="http://schemas.microsoft.com/office/drawing/2014/main" id="{02CE69C9-482B-4E30-7A17-068BA597D4E1}"/>
              </a:ext>
            </a:extLst>
          </p:cNvPr>
          <p:cNvSpPr txBox="1"/>
          <p:nvPr/>
        </p:nvSpPr>
        <p:spPr>
          <a:xfrm>
            <a:off x="1247504" y="3617902"/>
            <a:ext cx="1456295" cy="1700012"/>
          </a:xfrm>
          <a:prstGeom prst="rect">
            <a:avLst/>
          </a:prstGeom>
          <a:noFill/>
        </p:spPr>
        <p:txBody>
          <a:bodyPr wrap="square" lIns="0" tIns="0" rIns="0" bIns="0" rtlCol="0">
            <a:noAutofit/>
          </a:bodyPr>
          <a:lstStyle/>
          <a:p>
            <a:pPr>
              <a:spcAft>
                <a:spcPts val="600"/>
              </a:spcAft>
            </a:pPr>
            <a:r>
              <a:rPr lang="en-US" sz="6000" b="1" dirty="0">
                <a:solidFill>
                  <a:schemeClr val="tx2"/>
                </a:solidFill>
                <a:effectLst/>
                <a:latin typeface="Georgia" panose="02040502050405020303" pitchFamily="18" charset="0"/>
              </a:rPr>
              <a:t>60</a:t>
            </a:r>
            <a:r>
              <a:rPr lang="en-US" sz="3200" b="1" dirty="0">
                <a:solidFill>
                  <a:schemeClr val="tx2"/>
                </a:solidFill>
                <a:effectLst/>
                <a:latin typeface="Georgia" panose="02040502050405020303" pitchFamily="18" charset="0"/>
              </a:rPr>
              <a:t>%</a:t>
            </a:r>
            <a:endParaRPr lang="en-US" sz="6000" dirty="0">
              <a:solidFill>
                <a:schemeClr val="tx2"/>
              </a:solidFill>
              <a:effectLst/>
              <a:latin typeface="Georgia" panose="02040502050405020303" pitchFamily="18" charset="0"/>
            </a:endParaRPr>
          </a:p>
        </p:txBody>
      </p:sp>
      <p:sp>
        <p:nvSpPr>
          <p:cNvPr id="19" name="TextBox 18">
            <a:extLst>
              <a:ext uri="{FF2B5EF4-FFF2-40B4-BE49-F238E27FC236}">
                <a16:creationId xmlns:a16="http://schemas.microsoft.com/office/drawing/2014/main" id="{D7FD42CE-8B1B-747B-980A-2F2A2D2355EE}"/>
              </a:ext>
            </a:extLst>
          </p:cNvPr>
          <p:cNvSpPr txBox="1"/>
          <p:nvPr/>
        </p:nvSpPr>
        <p:spPr>
          <a:xfrm>
            <a:off x="10208030" y="3712211"/>
            <a:ext cx="1456295" cy="1700012"/>
          </a:xfrm>
          <a:prstGeom prst="rect">
            <a:avLst/>
          </a:prstGeom>
          <a:noFill/>
        </p:spPr>
        <p:txBody>
          <a:bodyPr wrap="square" lIns="0" tIns="0" rIns="0" bIns="0" rtlCol="0">
            <a:noAutofit/>
          </a:bodyPr>
          <a:lstStyle/>
          <a:p>
            <a:pPr>
              <a:spcAft>
                <a:spcPts val="600"/>
              </a:spcAft>
            </a:pPr>
            <a:r>
              <a:rPr lang="en-US" sz="6000" b="1" dirty="0">
                <a:solidFill>
                  <a:schemeClr val="tx2"/>
                </a:solidFill>
                <a:latin typeface="Georgia" panose="02040502050405020303" pitchFamily="18" charset="0"/>
              </a:rPr>
              <a:t>28</a:t>
            </a:r>
            <a:r>
              <a:rPr lang="en-US" sz="3200" b="1" dirty="0">
                <a:solidFill>
                  <a:schemeClr val="tx2"/>
                </a:solidFill>
                <a:effectLst/>
                <a:latin typeface="Georgia" panose="02040502050405020303" pitchFamily="18" charset="0"/>
              </a:rPr>
              <a:t>%</a:t>
            </a:r>
            <a:endParaRPr lang="en-US" sz="6000" dirty="0">
              <a:solidFill>
                <a:schemeClr val="tx2"/>
              </a:solidFill>
              <a:effectLst/>
              <a:latin typeface="Georgia" panose="02040502050405020303" pitchFamily="18" charset="0"/>
            </a:endParaRPr>
          </a:p>
        </p:txBody>
      </p:sp>
      <p:grpSp>
        <p:nvGrpSpPr>
          <p:cNvPr id="30" name="Group 29">
            <a:extLst>
              <a:ext uri="{FF2B5EF4-FFF2-40B4-BE49-F238E27FC236}">
                <a16:creationId xmlns:a16="http://schemas.microsoft.com/office/drawing/2014/main" id="{C1082721-2D81-D4FC-1E51-FC58432C4CFF}"/>
              </a:ext>
            </a:extLst>
          </p:cNvPr>
          <p:cNvGrpSpPr/>
          <p:nvPr/>
        </p:nvGrpSpPr>
        <p:grpSpPr>
          <a:xfrm>
            <a:off x="4889744" y="3385745"/>
            <a:ext cx="3408501" cy="1667741"/>
            <a:chOff x="4889744" y="3385745"/>
            <a:chExt cx="3408501" cy="1667741"/>
          </a:xfrm>
        </p:grpSpPr>
        <p:pic>
          <p:nvPicPr>
            <p:cNvPr id="23" name="Graphic 22">
              <a:extLst>
                <a:ext uri="{FF2B5EF4-FFF2-40B4-BE49-F238E27FC236}">
                  <a16:creationId xmlns:a16="http://schemas.microsoft.com/office/drawing/2014/main" id="{F809F2DE-B968-7431-D30B-25B4D00C4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9112" y="3385745"/>
              <a:ext cx="679450" cy="1667741"/>
            </a:xfrm>
            <a:prstGeom prst="rect">
              <a:avLst/>
            </a:prstGeom>
          </p:spPr>
        </p:pic>
        <p:pic>
          <p:nvPicPr>
            <p:cNvPr id="24" name="Graphic 23">
              <a:extLst>
                <a:ext uri="{FF2B5EF4-FFF2-40B4-BE49-F238E27FC236}">
                  <a16:creationId xmlns:a16="http://schemas.microsoft.com/office/drawing/2014/main" id="{5AE74AF9-2A5B-263B-E690-AA2317E4D5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9428" y="3385745"/>
              <a:ext cx="679450" cy="1667741"/>
            </a:xfrm>
            <a:prstGeom prst="rect">
              <a:avLst/>
            </a:prstGeom>
          </p:spPr>
        </p:pic>
        <p:pic>
          <p:nvPicPr>
            <p:cNvPr id="25" name="Graphic 24">
              <a:extLst>
                <a:ext uri="{FF2B5EF4-FFF2-40B4-BE49-F238E27FC236}">
                  <a16:creationId xmlns:a16="http://schemas.microsoft.com/office/drawing/2014/main" id="{E76230E5-83B5-1113-5771-8F3DB38CA5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9744" y="3385745"/>
              <a:ext cx="679450" cy="1667741"/>
            </a:xfrm>
            <a:prstGeom prst="rect">
              <a:avLst/>
            </a:prstGeom>
          </p:spPr>
        </p:pic>
        <p:pic>
          <p:nvPicPr>
            <p:cNvPr id="26" name="Graphic 25">
              <a:extLst>
                <a:ext uri="{FF2B5EF4-FFF2-40B4-BE49-F238E27FC236}">
                  <a16:creationId xmlns:a16="http://schemas.microsoft.com/office/drawing/2014/main" id="{1D81C1EE-7EB4-5CA0-F7B7-1585D7762E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18795" y="3385745"/>
              <a:ext cx="679450" cy="1667741"/>
            </a:xfrm>
            <a:prstGeom prst="rect">
              <a:avLst/>
            </a:prstGeom>
          </p:spPr>
        </p:pic>
      </p:grpSp>
    </p:spTree>
    <p:extLst>
      <p:ext uri="{BB962C8B-B14F-4D97-AF65-F5344CB8AC3E}">
        <p14:creationId xmlns:p14="http://schemas.microsoft.com/office/powerpoint/2010/main" val="40361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B9247F-FE91-C7C0-4337-DDE60934122E}"/>
              </a:ext>
            </a:extLst>
          </p:cNvPr>
          <p:cNvSpPr/>
          <p:nvPr/>
        </p:nvSpPr>
        <p:spPr>
          <a:xfrm>
            <a:off x="0" y="2590800"/>
            <a:ext cx="13817600" cy="4266870"/>
          </a:xfrm>
          <a:prstGeom prst="rect">
            <a:avLst/>
          </a:prstGeom>
          <a:solidFill>
            <a:schemeClr val="accent2">
              <a:lumMod val="75000"/>
              <a:lumOff val="25000"/>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 Box 29">
            <a:extLst>
              <a:ext uri="{FF2B5EF4-FFF2-40B4-BE49-F238E27FC236}">
                <a16:creationId xmlns:a16="http://schemas.microsoft.com/office/drawing/2014/main" id="{0CA75886-7777-D2FB-D97B-15618047FDC4}"/>
              </a:ext>
            </a:extLst>
          </p:cNvPr>
          <p:cNvSpPr txBox="1"/>
          <p:nvPr/>
        </p:nvSpPr>
        <p:spPr>
          <a:xfrm>
            <a:off x="3299" y="1"/>
            <a:ext cx="2819400" cy="29718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ts val="20000"/>
              </a:lnSpc>
            </a:pPr>
            <a:r>
              <a:rPr lang="en-US" sz="19000" b="1" dirty="0">
                <a:solidFill>
                  <a:schemeClr val="accent2">
                    <a:lumMod val="75000"/>
                    <a:lumOff val="25000"/>
                    <a:alpha val="30397"/>
                  </a:schemeClr>
                </a:solidFill>
                <a:latin typeface="Georgia" panose="02040502050405020303" pitchFamily="18" charset="0"/>
                <a:ea typeface="Calibri" panose="020F0502020204030204" pitchFamily="34" charset="0"/>
                <a:cs typeface="Times New Roman" panose="02020603050405020304" pitchFamily="18" charset="0"/>
              </a:rPr>
              <a:t>Q</a:t>
            </a:r>
            <a:endParaRPr lang="en-US" sz="19000" dirty="0">
              <a:solidFill>
                <a:schemeClr val="accent2">
                  <a:lumMod val="75000"/>
                  <a:lumOff val="25000"/>
                  <a:alpha val="30397"/>
                </a:schemeClr>
              </a:solidFill>
              <a:latin typeface="Georgia" panose="02040502050405020303" pitchFamily="18" charset="0"/>
              <a:ea typeface="Calibri" panose="020F0502020204030204" pitchFamily="34" charset="0"/>
              <a:cs typeface="Georgia" panose="02040502050405020303" pitchFamily="18" charset="0"/>
            </a:endParaRPr>
          </a:p>
        </p:txBody>
      </p:sp>
      <p:sp>
        <p:nvSpPr>
          <p:cNvPr id="8" name="Title 7">
            <a:extLst>
              <a:ext uri="{FF2B5EF4-FFF2-40B4-BE49-F238E27FC236}">
                <a16:creationId xmlns:a16="http://schemas.microsoft.com/office/drawing/2014/main" id="{2BE48FB7-8E62-F015-3E81-38B9235270F2}"/>
              </a:ext>
            </a:extLst>
          </p:cNvPr>
          <p:cNvSpPr>
            <a:spLocks noGrp="1"/>
          </p:cNvSpPr>
          <p:nvPr>
            <p:ph type="title"/>
          </p:nvPr>
        </p:nvSpPr>
        <p:spPr>
          <a:xfrm>
            <a:off x="889000" y="630937"/>
            <a:ext cx="12300528" cy="1035139"/>
          </a:xfrm>
        </p:spPr>
        <p:txBody>
          <a:bodyPr/>
          <a:lstStyle/>
          <a:p>
            <a:r>
              <a:rPr lang="en-US" dirty="0"/>
              <a:t>What role does guaranteeing lifetime income play in solving this issue?</a:t>
            </a:r>
          </a:p>
        </p:txBody>
      </p:sp>
      <p:sp>
        <p:nvSpPr>
          <p:cNvPr id="9" name="Text Placeholder 8">
            <a:extLst>
              <a:ext uri="{FF2B5EF4-FFF2-40B4-BE49-F238E27FC236}">
                <a16:creationId xmlns:a16="http://schemas.microsoft.com/office/drawing/2014/main" id="{1A7AF8BA-BCB9-E5E8-FA42-DDA19262EBDF}"/>
              </a:ext>
            </a:extLst>
          </p:cNvPr>
          <p:cNvSpPr>
            <a:spLocks noGrp="1"/>
          </p:cNvSpPr>
          <p:nvPr>
            <p:ph type="body" sz="quarter" idx="11"/>
          </p:nvPr>
        </p:nvSpPr>
        <p:spPr/>
        <p:txBody>
          <a:bodyPr/>
          <a:lstStyle/>
          <a:p>
            <a:endParaRPr lang="en-US"/>
          </a:p>
        </p:txBody>
      </p:sp>
      <p:grpSp>
        <p:nvGrpSpPr>
          <p:cNvPr id="7" name="Group 6">
            <a:extLst>
              <a:ext uri="{FF2B5EF4-FFF2-40B4-BE49-F238E27FC236}">
                <a16:creationId xmlns:a16="http://schemas.microsoft.com/office/drawing/2014/main" id="{F26B92F1-DECC-911D-A6BD-DCB765A3DDA0}"/>
              </a:ext>
            </a:extLst>
          </p:cNvPr>
          <p:cNvGrpSpPr/>
          <p:nvPr/>
        </p:nvGrpSpPr>
        <p:grpSpPr>
          <a:xfrm>
            <a:off x="10581823" y="3135327"/>
            <a:ext cx="1821760" cy="1821760"/>
            <a:chOff x="10497240" y="2932921"/>
            <a:chExt cx="1821760" cy="1821760"/>
          </a:xfrm>
          <a:solidFill>
            <a:schemeClr val="accent2">
              <a:lumMod val="90000"/>
              <a:lumOff val="10000"/>
            </a:schemeClr>
          </a:solidFill>
        </p:grpSpPr>
        <p:sp>
          <p:nvSpPr>
            <p:cNvPr id="5" name="Oval 4">
              <a:extLst>
                <a:ext uri="{FF2B5EF4-FFF2-40B4-BE49-F238E27FC236}">
                  <a16:creationId xmlns:a16="http://schemas.microsoft.com/office/drawing/2014/main" id="{82794783-D023-5D44-CD12-D1A5D1955BF8}"/>
                </a:ext>
              </a:extLst>
            </p:cNvPr>
            <p:cNvSpPr/>
            <p:nvPr/>
          </p:nvSpPr>
          <p:spPr>
            <a:xfrm>
              <a:off x="10497240" y="2932921"/>
              <a:ext cx="1821760" cy="1821760"/>
            </a:xfrm>
            <a:prstGeom prst="ellipse">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5A030AC6-5895-A527-BE8D-737D285354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5876" y="3305333"/>
              <a:ext cx="873741" cy="1076937"/>
            </a:xfrm>
            <a:prstGeom prst="rect">
              <a:avLst/>
            </a:prstGeom>
          </p:spPr>
        </p:pic>
      </p:grpSp>
      <p:sp>
        <p:nvSpPr>
          <p:cNvPr id="11" name="Oval 10">
            <a:extLst>
              <a:ext uri="{FF2B5EF4-FFF2-40B4-BE49-F238E27FC236}">
                <a16:creationId xmlns:a16="http://schemas.microsoft.com/office/drawing/2014/main" id="{6EA1B800-2782-F8EA-02A3-EFF1088522C9}"/>
              </a:ext>
            </a:extLst>
          </p:cNvPr>
          <p:cNvSpPr/>
          <p:nvPr/>
        </p:nvSpPr>
        <p:spPr>
          <a:xfrm>
            <a:off x="7395283" y="3135327"/>
            <a:ext cx="1821760" cy="1821760"/>
          </a:xfrm>
          <a:prstGeom prst="ellipse">
            <a:avLst/>
          </a:prstGeom>
          <a:solidFill>
            <a:schemeClr val="accent2">
              <a:lumMod val="90000"/>
              <a:lumOff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A9526A67-3DC7-61FA-2856-07B825413774}"/>
              </a:ext>
            </a:extLst>
          </p:cNvPr>
          <p:cNvSpPr/>
          <p:nvPr/>
        </p:nvSpPr>
        <p:spPr>
          <a:xfrm>
            <a:off x="3971977" y="3135327"/>
            <a:ext cx="1821760" cy="1821760"/>
          </a:xfrm>
          <a:prstGeom prst="ellipse">
            <a:avLst/>
          </a:prstGeom>
          <a:solidFill>
            <a:schemeClr val="accent2">
              <a:lumMod val="90000"/>
              <a:lumOff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FD89CD23-5B42-478D-A8DC-84962B50836A}"/>
              </a:ext>
            </a:extLst>
          </p:cNvPr>
          <p:cNvSpPr/>
          <p:nvPr/>
        </p:nvSpPr>
        <p:spPr>
          <a:xfrm>
            <a:off x="538417" y="3135327"/>
            <a:ext cx="1821760" cy="1821760"/>
          </a:xfrm>
          <a:prstGeom prst="ellipse">
            <a:avLst/>
          </a:prstGeom>
          <a:solidFill>
            <a:schemeClr val="accent2">
              <a:lumMod val="90000"/>
              <a:lumOff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167249A7-D5DC-3916-5D06-92A2F4D3DE55}"/>
              </a:ext>
            </a:extLst>
          </p:cNvPr>
          <p:cNvSpPr txBox="1"/>
          <p:nvPr/>
        </p:nvSpPr>
        <p:spPr>
          <a:xfrm>
            <a:off x="707930" y="5249348"/>
            <a:ext cx="2221970" cy="694252"/>
          </a:xfrm>
          <a:prstGeom prst="rect">
            <a:avLst/>
          </a:prstGeom>
          <a:noFill/>
        </p:spPr>
        <p:txBody>
          <a:bodyPr wrap="square" lIns="0" tIns="0" rIns="0" bIns="0" rtlCol="0">
            <a:noAutofit/>
          </a:bodyPr>
          <a:lstStyle/>
          <a:p>
            <a:r>
              <a:rPr lang="en-US" sz="2400" dirty="0">
                <a:latin typeface="Georgia" panose="02040502050405020303" pitchFamily="18" charset="0"/>
              </a:rPr>
              <a:t>Social Security</a:t>
            </a:r>
          </a:p>
        </p:txBody>
      </p:sp>
      <p:sp>
        <p:nvSpPr>
          <p:cNvPr id="20" name="TextBox 19">
            <a:extLst>
              <a:ext uri="{FF2B5EF4-FFF2-40B4-BE49-F238E27FC236}">
                <a16:creationId xmlns:a16="http://schemas.microsoft.com/office/drawing/2014/main" id="{BE4D7B4D-5925-176A-D00D-C33C3AFF3028}"/>
              </a:ext>
            </a:extLst>
          </p:cNvPr>
          <p:cNvSpPr txBox="1"/>
          <p:nvPr/>
        </p:nvSpPr>
        <p:spPr>
          <a:xfrm>
            <a:off x="4167741" y="5249348"/>
            <a:ext cx="1875666" cy="694252"/>
          </a:xfrm>
          <a:prstGeom prst="rect">
            <a:avLst/>
          </a:prstGeom>
          <a:noFill/>
        </p:spPr>
        <p:txBody>
          <a:bodyPr wrap="square" lIns="0" tIns="0" rIns="0" bIns="0" rtlCol="0">
            <a:noAutofit/>
          </a:bodyPr>
          <a:lstStyle/>
          <a:p>
            <a:r>
              <a:rPr lang="en-US" sz="2400" dirty="0">
                <a:latin typeface="Georgia" panose="02040502050405020303" pitchFamily="18" charset="0"/>
              </a:rPr>
              <a:t>Defined benefit plans</a:t>
            </a:r>
          </a:p>
        </p:txBody>
      </p:sp>
      <p:sp>
        <p:nvSpPr>
          <p:cNvPr id="21" name="TextBox 20">
            <a:extLst>
              <a:ext uri="{FF2B5EF4-FFF2-40B4-BE49-F238E27FC236}">
                <a16:creationId xmlns:a16="http://schemas.microsoft.com/office/drawing/2014/main" id="{B77ADE65-8C54-E73B-E994-3FC7B22A104D}"/>
              </a:ext>
            </a:extLst>
          </p:cNvPr>
          <p:cNvSpPr txBox="1"/>
          <p:nvPr/>
        </p:nvSpPr>
        <p:spPr>
          <a:xfrm>
            <a:off x="7774194" y="5249348"/>
            <a:ext cx="1442849" cy="694252"/>
          </a:xfrm>
          <a:prstGeom prst="rect">
            <a:avLst/>
          </a:prstGeom>
          <a:noFill/>
        </p:spPr>
        <p:txBody>
          <a:bodyPr wrap="square" lIns="0" tIns="0" rIns="0" bIns="0" rtlCol="0">
            <a:noAutofit/>
          </a:bodyPr>
          <a:lstStyle/>
          <a:p>
            <a:r>
              <a:rPr lang="en-US" sz="2400" dirty="0">
                <a:latin typeface="Georgia" panose="02040502050405020303" pitchFamily="18" charset="0"/>
              </a:rPr>
              <a:t>401(k)</a:t>
            </a:r>
          </a:p>
        </p:txBody>
      </p:sp>
      <p:sp>
        <p:nvSpPr>
          <p:cNvPr id="22" name="TextBox 21">
            <a:extLst>
              <a:ext uri="{FF2B5EF4-FFF2-40B4-BE49-F238E27FC236}">
                <a16:creationId xmlns:a16="http://schemas.microsoft.com/office/drawing/2014/main" id="{5F3AAF6A-0FC5-8215-DE8F-EE7D07102BDB}"/>
              </a:ext>
            </a:extLst>
          </p:cNvPr>
          <p:cNvSpPr txBox="1"/>
          <p:nvPr/>
        </p:nvSpPr>
        <p:spPr>
          <a:xfrm>
            <a:off x="10818589" y="5249348"/>
            <a:ext cx="2221970" cy="694252"/>
          </a:xfrm>
          <a:prstGeom prst="rect">
            <a:avLst/>
          </a:prstGeom>
          <a:noFill/>
        </p:spPr>
        <p:txBody>
          <a:bodyPr wrap="square" lIns="0" tIns="0" rIns="0" bIns="0" rtlCol="0">
            <a:noAutofit/>
          </a:bodyPr>
          <a:lstStyle/>
          <a:p>
            <a:r>
              <a:rPr lang="en-US" sz="2400" dirty="0">
                <a:latin typeface="Georgia" panose="02040502050405020303" pitchFamily="18" charset="0"/>
              </a:rPr>
              <a:t>Lifetime income solutions</a:t>
            </a:r>
          </a:p>
        </p:txBody>
      </p:sp>
      <p:sp>
        <p:nvSpPr>
          <p:cNvPr id="23" name="Triangle 22">
            <a:extLst>
              <a:ext uri="{FF2B5EF4-FFF2-40B4-BE49-F238E27FC236}">
                <a16:creationId xmlns:a16="http://schemas.microsoft.com/office/drawing/2014/main" id="{BC0D3BAF-A2B3-BBD8-D4B1-3E5A7AC2740D}"/>
              </a:ext>
            </a:extLst>
          </p:cNvPr>
          <p:cNvSpPr/>
          <p:nvPr/>
        </p:nvSpPr>
        <p:spPr>
          <a:xfrm rot="5400000">
            <a:off x="2952094" y="3854767"/>
            <a:ext cx="690962" cy="375838"/>
          </a:xfrm>
          <a:prstGeom prst="triangle">
            <a:avLst/>
          </a:prstGeom>
          <a:solidFill>
            <a:srgbClr val="BFE7E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Triangle 23">
            <a:extLst>
              <a:ext uri="{FF2B5EF4-FFF2-40B4-BE49-F238E27FC236}">
                <a16:creationId xmlns:a16="http://schemas.microsoft.com/office/drawing/2014/main" id="{686D4562-AE15-6256-EB48-B93BC6C6DEF0}"/>
              </a:ext>
            </a:extLst>
          </p:cNvPr>
          <p:cNvSpPr/>
          <p:nvPr/>
        </p:nvSpPr>
        <p:spPr>
          <a:xfrm rot="5400000">
            <a:off x="6309889" y="3854766"/>
            <a:ext cx="690962" cy="375838"/>
          </a:xfrm>
          <a:prstGeom prst="triangle">
            <a:avLst/>
          </a:prstGeom>
          <a:solidFill>
            <a:srgbClr val="BFE7E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Triangle 24">
            <a:extLst>
              <a:ext uri="{FF2B5EF4-FFF2-40B4-BE49-F238E27FC236}">
                <a16:creationId xmlns:a16="http://schemas.microsoft.com/office/drawing/2014/main" id="{BBA19B5D-BE2A-EBF6-C716-5EDC777B089B}"/>
              </a:ext>
            </a:extLst>
          </p:cNvPr>
          <p:cNvSpPr/>
          <p:nvPr/>
        </p:nvSpPr>
        <p:spPr>
          <a:xfrm rot="5400000">
            <a:off x="9533491" y="3854766"/>
            <a:ext cx="690962" cy="375838"/>
          </a:xfrm>
          <a:prstGeom prst="triangle">
            <a:avLst/>
          </a:prstGeom>
          <a:solidFill>
            <a:srgbClr val="BFE7E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6" name="Graphic 25">
            <a:extLst>
              <a:ext uri="{FF2B5EF4-FFF2-40B4-BE49-F238E27FC236}">
                <a16:creationId xmlns:a16="http://schemas.microsoft.com/office/drawing/2014/main" id="{AE0DC3B9-3B56-309A-7CCB-3016AE456D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966" y="3594340"/>
            <a:ext cx="794663" cy="903735"/>
          </a:xfrm>
          <a:prstGeom prst="rect">
            <a:avLst/>
          </a:prstGeom>
        </p:spPr>
      </p:pic>
      <p:pic>
        <p:nvPicPr>
          <p:cNvPr id="27" name="Graphic 26">
            <a:extLst>
              <a:ext uri="{FF2B5EF4-FFF2-40B4-BE49-F238E27FC236}">
                <a16:creationId xmlns:a16="http://schemas.microsoft.com/office/drawing/2014/main" id="{65A8FAF5-38BE-9230-E730-A30B7376569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55404" y="3606883"/>
            <a:ext cx="654907" cy="878648"/>
          </a:xfrm>
          <a:prstGeom prst="rect">
            <a:avLst/>
          </a:prstGeom>
        </p:spPr>
      </p:pic>
      <p:pic>
        <p:nvPicPr>
          <p:cNvPr id="28" name="Graphic 27">
            <a:extLst>
              <a:ext uri="{FF2B5EF4-FFF2-40B4-BE49-F238E27FC236}">
                <a16:creationId xmlns:a16="http://schemas.microsoft.com/office/drawing/2014/main" id="{4FB3DDC2-6BB1-4686-CE87-1133A071AE3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74840" y="3612820"/>
            <a:ext cx="862646" cy="866774"/>
          </a:xfrm>
          <a:prstGeom prst="rect">
            <a:avLst/>
          </a:prstGeom>
        </p:spPr>
      </p:pic>
    </p:spTree>
    <p:extLst>
      <p:ext uri="{BB962C8B-B14F-4D97-AF65-F5344CB8AC3E}">
        <p14:creationId xmlns:p14="http://schemas.microsoft.com/office/powerpoint/2010/main" val="317147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1BB3D8-9ED2-9689-1F3E-F897E8D034AB}"/>
              </a:ext>
            </a:extLst>
          </p:cNvPr>
          <p:cNvSpPr/>
          <p:nvPr/>
        </p:nvSpPr>
        <p:spPr>
          <a:xfrm>
            <a:off x="0" y="2590800"/>
            <a:ext cx="13817600" cy="4266870"/>
          </a:xfrm>
          <a:prstGeom prst="rect">
            <a:avLst/>
          </a:prstGeom>
          <a:solidFill>
            <a:schemeClr val="accent2">
              <a:lumMod val="75000"/>
              <a:lumOff val="25000"/>
              <a:alpha val="972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Box 29">
            <a:extLst>
              <a:ext uri="{FF2B5EF4-FFF2-40B4-BE49-F238E27FC236}">
                <a16:creationId xmlns:a16="http://schemas.microsoft.com/office/drawing/2014/main" id="{56BB559C-70F5-F674-C3ED-E81F283B840F}"/>
              </a:ext>
            </a:extLst>
          </p:cNvPr>
          <p:cNvSpPr txBox="1"/>
          <p:nvPr/>
        </p:nvSpPr>
        <p:spPr>
          <a:xfrm>
            <a:off x="3299" y="1"/>
            <a:ext cx="2819400" cy="29718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ts val="20000"/>
              </a:lnSpc>
            </a:pPr>
            <a:r>
              <a:rPr lang="en-US" sz="19000" b="1" dirty="0">
                <a:solidFill>
                  <a:schemeClr val="accent2">
                    <a:lumMod val="75000"/>
                    <a:lumOff val="25000"/>
                    <a:alpha val="30397"/>
                  </a:schemeClr>
                </a:solidFill>
                <a:latin typeface="Georgia" panose="02040502050405020303" pitchFamily="18" charset="0"/>
                <a:ea typeface="Calibri" panose="020F0502020204030204" pitchFamily="34" charset="0"/>
                <a:cs typeface="Times New Roman" panose="02020603050405020304" pitchFamily="18" charset="0"/>
              </a:rPr>
              <a:t>Q</a:t>
            </a:r>
            <a:endParaRPr lang="en-US" sz="19000" dirty="0">
              <a:solidFill>
                <a:schemeClr val="accent2">
                  <a:lumMod val="75000"/>
                  <a:lumOff val="25000"/>
                  <a:alpha val="30397"/>
                </a:schemeClr>
              </a:solidFill>
              <a:latin typeface="Georgia" panose="02040502050405020303" pitchFamily="18" charset="0"/>
              <a:ea typeface="Calibri" panose="020F0502020204030204" pitchFamily="34" charset="0"/>
              <a:cs typeface="Georgia" panose="02040502050405020303" pitchFamily="18" charset="0"/>
            </a:endParaRPr>
          </a:p>
        </p:txBody>
      </p:sp>
      <p:sp>
        <p:nvSpPr>
          <p:cNvPr id="3" name="Title 2">
            <a:extLst>
              <a:ext uri="{FF2B5EF4-FFF2-40B4-BE49-F238E27FC236}">
                <a16:creationId xmlns:a16="http://schemas.microsoft.com/office/drawing/2014/main" id="{AF0F44A1-6F15-0FDB-E0B4-84CE6E93CA0C}"/>
              </a:ext>
            </a:extLst>
          </p:cNvPr>
          <p:cNvSpPr>
            <a:spLocks noGrp="1"/>
          </p:cNvSpPr>
          <p:nvPr>
            <p:ph type="title"/>
          </p:nvPr>
        </p:nvSpPr>
        <p:spPr>
          <a:xfrm>
            <a:off x="889000" y="630937"/>
            <a:ext cx="12300528" cy="1035139"/>
          </a:xfrm>
        </p:spPr>
        <p:txBody>
          <a:bodyPr/>
          <a:lstStyle/>
          <a:p>
            <a:r>
              <a:rPr lang="en-US" dirty="0"/>
              <a:t>What additional work is Nuveen doing with Hispanic American plan participants specifically? </a:t>
            </a:r>
          </a:p>
        </p:txBody>
      </p:sp>
      <p:sp>
        <p:nvSpPr>
          <p:cNvPr id="6" name="Text Placeholder 5">
            <a:extLst>
              <a:ext uri="{FF2B5EF4-FFF2-40B4-BE49-F238E27FC236}">
                <a16:creationId xmlns:a16="http://schemas.microsoft.com/office/drawing/2014/main" id="{52259C47-A0F6-7989-3BA7-9D89EAE30F60}"/>
              </a:ext>
            </a:extLst>
          </p:cNvPr>
          <p:cNvSpPr>
            <a:spLocks noGrp="1"/>
          </p:cNvSpPr>
          <p:nvPr>
            <p:ph type="body" sz="quarter" idx="11"/>
          </p:nvPr>
        </p:nvSpPr>
        <p:spPr/>
        <p:txBody>
          <a:bodyPr/>
          <a:lstStyle/>
          <a:p>
            <a:endParaRPr lang="en-US"/>
          </a:p>
        </p:txBody>
      </p:sp>
      <p:sp>
        <p:nvSpPr>
          <p:cNvPr id="4" name="TextBox 3">
            <a:extLst>
              <a:ext uri="{FF2B5EF4-FFF2-40B4-BE49-F238E27FC236}">
                <a16:creationId xmlns:a16="http://schemas.microsoft.com/office/drawing/2014/main" id="{D4E3E4B3-704D-7C53-98F3-F35F46E9CB6D}"/>
              </a:ext>
            </a:extLst>
          </p:cNvPr>
          <p:cNvSpPr txBox="1"/>
          <p:nvPr/>
        </p:nvSpPr>
        <p:spPr>
          <a:xfrm>
            <a:off x="2647635" y="3427991"/>
            <a:ext cx="2569546" cy="2133600"/>
          </a:xfrm>
          <a:prstGeom prst="rect">
            <a:avLst/>
          </a:prstGeom>
          <a:noFill/>
        </p:spPr>
        <p:txBody>
          <a:bodyPr wrap="square" lIns="0" tIns="0" rIns="0" bIns="0" rtlCol="0">
            <a:noAutofit/>
          </a:bodyPr>
          <a:lstStyle/>
          <a:p>
            <a:pPr>
              <a:spcAft>
                <a:spcPts val="1200"/>
              </a:spcAft>
            </a:pPr>
            <a:r>
              <a:rPr lang="en-US" sz="2400" b="1" i="0" dirty="0">
                <a:solidFill>
                  <a:schemeClr val="tx2"/>
                </a:solidFill>
                <a:latin typeface="Georgia" panose="02040502050405020303" pitchFamily="18" charset="0"/>
              </a:rPr>
              <a:t>Today</a:t>
            </a:r>
          </a:p>
          <a:p>
            <a:pPr marL="274320" indent="-274320">
              <a:spcAft>
                <a:spcPts val="1200"/>
              </a:spcAft>
              <a:buFont typeface="Arial" panose="020B0604020202020204" pitchFamily="34" charset="0"/>
              <a:buChar char="•"/>
            </a:pPr>
            <a:r>
              <a:rPr lang="en-US" sz="2000" b="0" i="0" dirty="0">
                <a:solidFill>
                  <a:schemeClr val="tx2"/>
                </a:solidFill>
                <a:latin typeface="Georgia" panose="02040502050405020303" pitchFamily="18" charset="0"/>
              </a:rPr>
              <a:t>Spanish speaking sales deck</a:t>
            </a:r>
          </a:p>
          <a:p>
            <a:pPr marL="274320" indent="-274320">
              <a:spcAft>
                <a:spcPts val="1200"/>
              </a:spcAft>
              <a:buFont typeface="Arial" panose="020B0604020202020204" pitchFamily="34" charset="0"/>
              <a:buChar char="•"/>
            </a:pPr>
            <a:r>
              <a:rPr lang="en-US" sz="2000" b="0" i="0" dirty="0">
                <a:solidFill>
                  <a:schemeClr val="tx2"/>
                </a:solidFill>
                <a:latin typeface="Georgia" panose="02040502050405020303" pitchFamily="18" charset="0"/>
              </a:rPr>
              <a:t>Materials translated into Spanish</a:t>
            </a:r>
          </a:p>
        </p:txBody>
      </p:sp>
      <p:sp>
        <p:nvSpPr>
          <p:cNvPr id="8" name="TextBox 7">
            <a:extLst>
              <a:ext uri="{FF2B5EF4-FFF2-40B4-BE49-F238E27FC236}">
                <a16:creationId xmlns:a16="http://schemas.microsoft.com/office/drawing/2014/main" id="{D76E5480-ADDB-3CAE-3ADF-AF1486A1F4E4}"/>
              </a:ext>
            </a:extLst>
          </p:cNvPr>
          <p:cNvSpPr txBox="1"/>
          <p:nvPr/>
        </p:nvSpPr>
        <p:spPr>
          <a:xfrm>
            <a:off x="8012633" y="3962400"/>
            <a:ext cx="5220767" cy="2133600"/>
          </a:xfrm>
          <a:prstGeom prst="rect">
            <a:avLst/>
          </a:prstGeom>
          <a:noFill/>
        </p:spPr>
        <p:txBody>
          <a:bodyPr wrap="square" lIns="0" tIns="0" rIns="0" bIns="0" numCol="2" spcCol="91440" rtlCol="0">
            <a:noAutofit/>
          </a:bodyPr>
          <a:lstStyle/>
          <a:p>
            <a:pPr marL="274320" indent="-274320">
              <a:spcAft>
                <a:spcPts val="1200"/>
              </a:spcAft>
              <a:buFont typeface="Arial" panose="020B0604020202020204" pitchFamily="34" charset="0"/>
              <a:buChar char="•"/>
            </a:pPr>
            <a:r>
              <a:rPr lang="en-US" sz="2000" dirty="0">
                <a:solidFill>
                  <a:schemeClr val="tx2"/>
                </a:solidFill>
                <a:latin typeface="Georgia" panose="02040502050405020303" pitchFamily="18" charset="0"/>
              </a:rPr>
              <a:t>Senior leader roadshows</a:t>
            </a:r>
          </a:p>
          <a:p>
            <a:pPr marL="274320" indent="-274320">
              <a:spcAft>
                <a:spcPts val="1200"/>
              </a:spcAft>
              <a:buFont typeface="Arial" panose="020B0604020202020204" pitchFamily="34" charset="0"/>
              <a:buChar char="•"/>
            </a:pPr>
            <a:r>
              <a:rPr lang="en-US" sz="2000" dirty="0">
                <a:solidFill>
                  <a:schemeClr val="tx2"/>
                </a:solidFill>
                <a:latin typeface="Georgia" panose="02040502050405020303" pitchFamily="18" charset="0"/>
              </a:rPr>
              <a:t>Employ more people specialized to communicate with this audience</a:t>
            </a:r>
          </a:p>
          <a:p>
            <a:pPr marL="274320" indent="-274320">
              <a:spcAft>
                <a:spcPts val="1200"/>
              </a:spcAft>
              <a:buFont typeface="Arial" panose="020B0604020202020204" pitchFamily="34" charset="0"/>
              <a:buChar char="•"/>
            </a:pPr>
            <a:endParaRPr lang="en-US" sz="2000" dirty="0">
              <a:solidFill>
                <a:schemeClr val="tx2"/>
              </a:solidFill>
              <a:latin typeface="Georgia" panose="02040502050405020303" pitchFamily="18" charset="0"/>
            </a:endParaRPr>
          </a:p>
          <a:p>
            <a:pPr marL="274320" indent="-274320">
              <a:spcAft>
                <a:spcPts val="1200"/>
              </a:spcAft>
              <a:buFont typeface="Arial" panose="020B0604020202020204" pitchFamily="34" charset="0"/>
              <a:buChar char="•"/>
            </a:pPr>
            <a:r>
              <a:rPr lang="en-US" sz="2000" dirty="0">
                <a:solidFill>
                  <a:schemeClr val="tx2"/>
                </a:solidFill>
                <a:latin typeface="Georgia" panose="02040502050405020303" pitchFamily="18" charset="0"/>
              </a:rPr>
              <a:t>More diversity across the financial services industry </a:t>
            </a:r>
          </a:p>
          <a:p>
            <a:pPr marL="274320" indent="-274320">
              <a:spcAft>
                <a:spcPts val="1200"/>
              </a:spcAft>
              <a:buFont typeface="Arial" panose="020B0604020202020204" pitchFamily="34" charset="0"/>
              <a:buChar char="•"/>
            </a:pPr>
            <a:r>
              <a:rPr lang="en-US" sz="2000" dirty="0">
                <a:solidFill>
                  <a:schemeClr val="tx2"/>
                </a:solidFill>
                <a:latin typeface="Georgia" panose="02040502050405020303" pitchFamily="18" charset="0"/>
              </a:rPr>
              <a:t>Position products with better messages tailored to specific audiences</a:t>
            </a:r>
          </a:p>
        </p:txBody>
      </p:sp>
      <p:grpSp>
        <p:nvGrpSpPr>
          <p:cNvPr id="11" name="Group 10">
            <a:extLst>
              <a:ext uri="{FF2B5EF4-FFF2-40B4-BE49-F238E27FC236}">
                <a16:creationId xmlns:a16="http://schemas.microsoft.com/office/drawing/2014/main" id="{C0A48DF6-14D3-3CAD-1878-A00FC77CED8B}"/>
              </a:ext>
            </a:extLst>
          </p:cNvPr>
          <p:cNvGrpSpPr/>
          <p:nvPr/>
        </p:nvGrpSpPr>
        <p:grpSpPr>
          <a:xfrm>
            <a:off x="507926" y="3068815"/>
            <a:ext cx="1821760" cy="1821760"/>
            <a:chOff x="718240" y="2833332"/>
            <a:chExt cx="1821760" cy="1821760"/>
          </a:xfrm>
          <a:solidFill>
            <a:schemeClr val="accent2">
              <a:lumMod val="90000"/>
              <a:lumOff val="10000"/>
            </a:schemeClr>
          </a:solidFill>
        </p:grpSpPr>
        <p:sp>
          <p:nvSpPr>
            <p:cNvPr id="10" name="Oval 9">
              <a:extLst>
                <a:ext uri="{FF2B5EF4-FFF2-40B4-BE49-F238E27FC236}">
                  <a16:creationId xmlns:a16="http://schemas.microsoft.com/office/drawing/2014/main" id="{581E885B-C9E6-B5F8-31E3-35A119EF664A}"/>
                </a:ext>
              </a:extLst>
            </p:cNvPr>
            <p:cNvSpPr/>
            <p:nvPr/>
          </p:nvSpPr>
          <p:spPr>
            <a:xfrm>
              <a:off x="718240" y="2833332"/>
              <a:ext cx="1821760" cy="1821760"/>
            </a:xfrm>
            <a:prstGeom prst="ellipse">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Graphic 8">
              <a:extLst>
                <a:ext uri="{FF2B5EF4-FFF2-40B4-BE49-F238E27FC236}">
                  <a16:creationId xmlns:a16="http://schemas.microsoft.com/office/drawing/2014/main" id="{04BCB1CD-6148-BA4B-595A-F5C6213536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1920" y="3262949"/>
              <a:ext cx="914400" cy="962527"/>
            </a:xfrm>
            <a:prstGeom prst="rect">
              <a:avLst/>
            </a:prstGeom>
          </p:spPr>
        </p:pic>
      </p:grpSp>
      <p:sp>
        <p:nvSpPr>
          <p:cNvPr id="15" name="TextBox 14">
            <a:extLst>
              <a:ext uri="{FF2B5EF4-FFF2-40B4-BE49-F238E27FC236}">
                <a16:creationId xmlns:a16="http://schemas.microsoft.com/office/drawing/2014/main" id="{FCF41E21-6331-6049-682F-5BD836B11DE1}"/>
              </a:ext>
            </a:extLst>
          </p:cNvPr>
          <p:cNvSpPr txBox="1"/>
          <p:nvPr/>
        </p:nvSpPr>
        <p:spPr>
          <a:xfrm>
            <a:off x="8012632" y="3427991"/>
            <a:ext cx="5433184" cy="398277"/>
          </a:xfrm>
          <a:prstGeom prst="rect">
            <a:avLst/>
          </a:prstGeom>
          <a:noFill/>
        </p:spPr>
        <p:txBody>
          <a:bodyPr wrap="square" lIns="0" tIns="0" rIns="0" bIns="0" numCol="1" spcCol="274320" rtlCol="0">
            <a:noAutofit/>
          </a:bodyPr>
          <a:lstStyle/>
          <a:p>
            <a:pPr>
              <a:spcAft>
                <a:spcPts val="1200"/>
              </a:spcAft>
            </a:pPr>
            <a:r>
              <a:rPr lang="en-US" sz="2400" b="1" dirty="0">
                <a:solidFill>
                  <a:schemeClr val="tx2"/>
                </a:solidFill>
                <a:latin typeface="Georgia" panose="02040502050405020303" pitchFamily="18" charset="0"/>
              </a:rPr>
              <a:t>In the future</a:t>
            </a:r>
            <a:endParaRPr lang="en-US" sz="2000" dirty="0">
              <a:solidFill>
                <a:schemeClr val="tx2"/>
              </a:solidFill>
              <a:latin typeface="Georgia" panose="02040502050405020303" pitchFamily="18" charset="0"/>
            </a:endParaRPr>
          </a:p>
        </p:txBody>
      </p:sp>
      <p:grpSp>
        <p:nvGrpSpPr>
          <p:cNvPr id="17" name="Group 16">
            <a:extLst>
              <a:ext uri="{FF2B5EF4-FFF2-40B4-BE49-F238E27FC236}">
                <a16:creationId xmlns:a16="http://schemas.microsoft.com/office/drawing/2014/main" id="{7ED7B222-3D4A-5092-5D08-EA9755BB6FB7}"/>
              </a:ext>
            </a:extLst>
          </p:cNvPr>
          <p:cNvGrpSpPr/>
          <p:nvPr/>
        </p:nvGrpSpPr>
        <p:grpSpPr>
          <a:xfrm>
            <a:off x="5842000" y="3068815"/>
            <a:ext cx="1821760" cy="1821760"/>
            <a:chOff x="5631323" y="2833332"/>
            <a:chExt cx="1821760" cy="1821760"/>
          </a:xfrm>
          <a:solidFill>
            <a:schemeClr val="accent2">
              <a:lumMod val="90000"/>
              <a:lumOff val="10000"/>
            </a:schemeClr>
          </a:solidFill>
        </p:grpSpPr>
        <p:sp>
          <p:nvSpPr>
            <p:cNvPr id="13" name="Oval 12">
              <a:extLst>
                <a:ext uri="{FF2B5EF4-FFF2-40B4-BE49-F238E27FC236}">
                  <a16:creationId xmlns:a16="http://schemas.microsoft.com/office/drawing/2014/main" id="{DF5FC7B8-9B05-4FB0-0C88-57F5DA40A91A}"/>
                </a:ext>
              </a:extLst>
            </p:cNvPr>
            <p:cNvSpPr/>
            <p:nvPr/>
          </p:nvSpPr>
          <p:spPr>
            <a:xfrm>
              <a:off x="5631323" y="2833332"/>
              <a:ext cx="1821760" cy="1821760"/>
            </a:xfrm>
            <a:prstGeom prst="ellipse">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1D85D9E5-F3C3-F62E-4638-F73862E862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0904" y="3262913"/>
              <a:ext cx="962599" cy="962599"/>
            </a:xfrm>
            <a:prstGeom prst="rect">
              <a:avLst/>
            </a:prstGeom>
          </p:spPr>
        </p:pic>
      </p:grpSp>
    </p:spTree>
    <p:extLst>
      <p:ext uri="{BB962C8B-B14F-4D97-AF65-F5344CB8AC3E}">
        <p14:creationId xmlns:p14="http://schemas.microsoft.com/office/powerpoint/2010/main" val="416866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5416212-4BD6-FAB9-2B3B-4673719AC4E1}"/>
              </a:ext>
            </a:extLst>
          </p:cNvPr>
          <p:cNvSpPr txBox="1">
            <a:spLocks/>
          </p:cNvSpPr>
          <p:nvPr/>
        </p:nvSpPr>
        <p:spPr>
          <a:xfrm>
            <a:off x="631190" y="630238"/>
            <a:ext cx="12560300" cy="1035050"/>
          </a:xfrm>
          <a:prstGeom prst="rect">
            <a:avLst/>
          </a:prstGeom>
        </p:spPr>
        <p:txBody>
          <a:bodyPr vert="horz" lIns="0" tIns="0" rIns="0" bIns="0" rtlCol="0" anchor="t">
            <a:noAutofit/>
          </a:bodyPr>
          <a:lstStyle>
            <a:lvl1pPr algn="l" defTabSz="502920" rtl="0" eaLnBrk="1" latinLnBrk="0" hangingPunct="1">
              <a:spcBef>
                <a:spcPct val="0"/>
              </a:spcBef>
              <a:buNone/>
              <a:defRPr sz="3200" b="1" kern="1200">
                <a:solidFill>
                  <a:schemeClr val="tx2"/>
                </a:solidFill>
                <a:latin typeface="+mj-lt"/>
                <a:ea typeface="+mj-ea"/>
                <a:cs typeface="+mj-cs"/>
              </a:defRPr>
            </a:lvl1pPr>
          </a:lstStyle>
          <a:p>
            <a:r>
              <a:rPr lang="en-US" dirty="0"/>
              <a:t>A message from Brendan McCarthy, </a:t>
            </a:r>
          </a:p>
          <a:p>
            <a:r>
              <a:rPr lang="en-US" dirty="0"/>
              <a:t>Head of Retirement Investing at Nuveen</a:t>
            </a:r>
          </a:p>
        </p:txBody>
      </p:sp>
      <p:pic>
        <p:nvPicPr>
          <p:cNvPr id="3" name="nuveen_in_90__the_secure_income_account_with_brendan_mccarthy___final (360p)">
            <a:hlinkClick r:id="" action="ppaction://media"/>
            <a:extLst>
              <a:ext uri="{FF2B5EF4-FFF2-40B4-BE49-F238E27FC236}">
                <a16:creationId xmlns:a16="http://schemas.microsoft.com/office/drawing/2014/main" id="{0214F618-77BA-2C5B-4060-D791DF0078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1190" y="1828800"/>
            <a:ext cx="7993342" cy="4495800"/>
          </a:xfrm>
          <a:prstGeom prst="rect">
            <a:avLst/>
          </a:prstGeom>
        </p:spPr>
      </p:pic>
    </p:spTree>
    <p:extLst>
      <p:ext uri="{BB962C8B-B14F-4D97-AF65-F5344CB8AC3E}">
        <p14:creationId xmlns:p14="http://schemas.microsoft.com/office/powerpoint/2010/main" val="393022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91C1A60-BC67-435A-0A2A-2EAEF12EB2EB}"/>
              </a:ext>
            </a:extLst>
          </p:cNvPr>
          <p:cNvSpPr>
            <a:spLocks noGrp="1"/>
          </p:cNvSpPr>
          <p:nvPr>
            <p:ph sz="quarter" idx="13"/>
          </p:nvPr>
        </p:nvSpPr>
        <p:spPr>
          <a:xfrm>
            <a:off x="628073" y="1752601"/>
            <a:ext cx="12561455" cy="2362199"/>
          </a:xfrm>
        </p:spPr>
        <p:txBody>
          <a:bodyPr numCol="2" spcCol="320040"/>
          <a:lstStyle/>
          <a:p>
            <a:r>
              <a:rPr lang="en-US" sz="1200" b="1" dirty="0"/>
              <a:t>Any guarantees are backed by the claims-paying ability of the issuing company. Annuity contracts and certificates are issued by Teachers Insurance and Annuity Association of America (TIAA). </a:t>
            </a:r>
          </a:p>
          <a:p>
            <a:r>
              <a:rPr lang="en-US" sz="1200" dirty="0"/>
              <a:t>The views and opinions expressed are for informational and educational purposes only as of the date of production/writing and may change without notice at any time based on numerous factors, such as market or other conditions, legal and regulatory developments, additional risks and uncertainties and may not come to pass. This material may contain “forward-looking” information that is not purely historical in nature. Such information may include, among other things, projections, forecasts, estimates of market returns, and proposed or expected portfolio composition. Any changes to assumptions that may have been made in preparing this material could have a material impact on the information presented herein by way of example. </a:t>
            </a:r>
            <a:r>
              <a:rPr lang="en-US" sz="1200" b="1" dirty="0"/>
              <a:t>Past performance is no guarantee of future results. </a:t>
            </a:r>
            <a:r>
              <a:rPr lang="en-US" sz="1200" dirty="0"/>
              <a:t>Investing involves risk; principal loss is possible.</a:t>
            </a:r>
          </a:p>
          <a:p>
            <a:r>
              <a:rPr lang="en-US" sz="1200" dirty="0"/>
              <a:t>This material is not intended to be a recommendation or investment advice, does not constitute a solicitation to buy, sell or hold a security or an investment strategy, and is not provided in a fiduciary capacity. The information provided does not take into account the specific objectives or circumstances of any particular investor or suggest any specific course of action. Investment decisions should be made based on an investor’s objectives and circumstances and in consultation with his or her financial professionals. </a:t>
            </a:r>
          </a:p>
          <a:p>
            <a:r>
              <a:rPr lang="en-US" sz="1200" dirty="0"/>
              <a:t>This information does not constitute investment research as defined under MiFID. </a:t>
            </a:r>
          </a:p>
          <a:p>
            <a:r>
              <a:rPr lang="en-US" sz="1200" dirty="0"/>
              <a:t>Please note that this information should not replace a client’s consultation with a tax professional regarding their tax situation. Nuveen is not a tax advisor. Clients should consult their professional advisors before making any tax or investment decisions. </a:t>
            </a:r>
          </a:p>
          <a:p>
            <a:r>
              <a:rPr lang="en-US" sz="1200" b="0" i="0" dirty="0">
                <a:effectLst/>
              </a:rPr>
              <a:t>Nuveen, LLC provides investment solutions through its investment specialists.</a:t>
            </a:r>
            <a:endParaRPr lang="en-US" sz="1200" dirty="0"/>
          </a:p>
        </p:txBody>
      </p:sp>
      <p:sp>
        <p:nvSpPr>
          <p:cNvPr id="12" name="Text Placeholder 11">
            <a:extLst>
              <a:ext uri="{FF2B5EF4-FFF2-40B4-BE49-F238E27FC236}">
                <a16:creationId xmlns:a16="http://schemas.microsoft.com/office/drawing/2014/main" id="{1ADE77F9-D42F-F46B-E3CC-F155412A8CD7}"/>
              </a:ext>
            </a:extLst>
          </p:cNvPr>
          <p:cNvSpPr>
            <a:spLocks noGrp="1"/>
          </p:cNvSpPr>
          <p:nvPr>
            <p:ph type="body" sz="quarter" idx="20"/>
          </p:nvPr>
        </p:nvSpPr>
        <p:spPr/>
        <p:txBody>
          <a:bodyPr/>
          <a:lstStyle/>
          <a:p>
            <a:r>
              <a:rPr lang="en-US" sz="900" b="0" i="0" dirty="0">
                <a:solidFill>
                  <a:schemeClr val="tx1">
                    <a:lumMod val="50000"/>
                    <a:lumOff val="50000"/>
                  </a:schemeClr>
                </a:solidFill>
                <a:effectLst/>
                <a:latin typeface="Arial" panose="020B0604020202020204" pitchFamily="34" charset="0"/>
                <a:cs typeface="Arial" panose="020B0604020202020204" pitchFamily="34" charset="0"/>
              </a:rPr>
              <a:t>  XPP-3123261CR-E0923WX</a:t>
            </a:r>
            <a:endParaRPr 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4849D86-F332-4A7C-909D-6264615BC5A7}"/>
              </a:ext>
            </a:extLst>
          </p:cNvPr>
          <p:cNvSpPr>
            <a:spLocks noGrp="1"/>
          </p:cNvSpPr>
          <p:nvPr>
            <p:ph type="title"/>
          </p:nvPr>
        </p:nvSpPr>
        <p:spPr/>
        <p:txBody>
          <a:bodyPr/>
          <a:lstStyle/>
          <a:p>
            <a:r>
              <a:rPr lang="en-US" dirty="0"/>
              <a:t>Important information</a:t>
            </a:r>
          </a:p>
        </p:txBody>
      </p:sp>
    </p:spTree>
    <p:extLst>
      <p:ext uri="{BB962C8B-B14F-4D97-AF65-F5344CB8AC3E}">
        <p14:creationId xmlns:p14="http://schemas.microsoft.com/office/powerpoint/2010/main" val="55544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7862998-C05B-B034-491C-7B7C920C8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8800" y="685800"/>
            <a:ext cx="4419600" cy="631371"/>
          </a:xfrm>
          <a:prstGeom prst="rect">
            <a:avLst/>
          </a:prstGeom>
        </p:spPr>
      </p:pic>
      <p:sp>
        <p:nvSpPr>
          <p:cNvPr id="11" name="TextBox 10">
            <a:extLst>
              <a:ext uri="{FF2B5EF4-FFF2-40B4-BE49-F238E27FC236}">
                <a16:creationId xmlns:a16="http://schemas.microsoft.com/office/drawing/2014/main" id="{40802117-4530-17B4-4049-827EB1D9C70F}"/>
              </a:ext>
            </a:extLst>
          </p:cNvPr>
          <p:cNvSpPr txBox="1"/>
          <p:nvPr/>
        </p:nvSpPr>
        <p:spPr>
          <a:xfrm>
            <a:off x="2565400" y="2213492"/>
            <a:ext cx="8610600" cy="442109"/>
          </a:xfrm>
          <a:prstGeom prst="rect">
            <a:avLst/>
          </a:prstGeom>
          <a:noFill/>
        </p:spPr>
        <p:txBody>
          <a:bodyPr wrap="none" lIns="0" tIns="0" rIns="0" bIns="0" rtlCol="0">
            <a:noAutofit/>
          </a:bodyPr>
          <a:lstStyle/>
          <a:p>
            <a:r>
              <a:rPr lang="en-US" sz="2400" dirty="0">
                <a:solidFill>
                  <a:schemeClr val="tx2"/>
                </a:solidFill>
              </a:rPr>
              <a:t>What plan sponsors need to know about lifetime income</a:t>
            </a:r>
            <a:endParaRPr lang="en-US" sz="2400" b="1" dirty="0">
              <a:solidFill>
                <a:schemeClr val="tx2"/>
              </a:solidFill>
            </a:endParaRPr>
          </a:p>
        </p:txBody>
      </p:sp>
      <p:sp>
        <p:nvSpPr>
          <p:cNvPr id="12" name="TextBox 11">
            <a:extLst>
              <a:ext uri="{FF2B5EF4-FFF2-40B4-BE49-F238E27FC236}">
                <a16:creationId xmlns:a16="http://schemas.microsoft.com/office/drawing/2014/main" id="{BBB49C5A-C497-1678-CA45-C6ED757398D6}"/>
              </a:ext>
            </a:extLst>
          </p:cNvPr>
          <p:cNvSpPr txBox="1"/>
          <p:nvPr/>
        </p:nvSpPr>
        <p:spPr>
          <a:xfrm>
            <a:off x="3375228" y="3365337"/>
            <a:ext cx="8181772" cy="442109"/>
          </a:xfrm>
          <a:prstGeom prst="rect">
            <a:avLst/>
          </a:prstGeom>
          <a:noFill/>
        </p:spPr>
        <p:txBody>
          <a:bodyPr wrap="none" lIns="0" tIns="0" rIns="0" bIns="0" rtlCol="0">
            <a:noAutofit/>
          </a:bodyPr>
          <a:lstStyle/>
          <a:p>
            <a:r>
              <a:rPr lang="en-US" sz="2400" dirty="0">
                <a:solidFill>
                  <a:schemeClr val="tx2"/>
                </a:solidFill>
              </a:rPr>
              <a:t>Having the lifetime income conversation with participants</a:t>
            </a:r>
          </a:p>
        </p:txBody>
      </p:sp>
      <p:sp>
        <p:nvSpPr>
          <p:cNvPr id="13" name="TextBox 12">
            <a:extLst>
              <a:ext uri="{FF2B5EF4-FFF2-40B4-BE49-F238E27FC236}">
                <a16:creationId xmlns:a16="http://schemas.microsoft.com/office/drawing/2014/main" id="{C61704FD-9042-E4C1-D9DE-CEA053130A28}"/>
              </a:ext>
            </a:extLst>
          </p:cNvPr>
          <p:cNvSpPr txBox="1"/>
          <p:nvPr/>
        </p:nvSpPr>
        <p:spPr>
          <a:xfrm>
            <a:off x="4394200" y="4567048"/>
            <a:ext cx="8645124" cy="442109"/>
          </a:xfrm>
          <a:prstGeom prst="rect">
            <a:avLst/>
          </a:prstGeom>
          <a:noFill/>
        </p:spPr>
        <p:txBody>
          <a:bodyPr wrap="none" lIns="0" tIns="0" rIns="0" bIns="0" rtlCol="0">
            <a:noAutofit/>
          </a:bodyPr>
          <a:lstStyle/>
          <a:p>
            <a:r>
              <a:rPr lang="en-US" sz="2400" dirty="0">
                <a:solidFill>
                  <a:schemeClr val="tx2"/>
                </a:solidFill>
              </a:rPr>
              <a:t>How we got here: A history of retirement in the U.S.</a:t>
            </a:r>
          </a:p>
        </p:txBody>
      </p:sp>
      <p:sp>
        <p:nvSpPr>
          <p:cNvPr id="14" name="TextBox 13">
            <a:extLst>
              <a:ext uri="{FF2B5EF4-FFF2-40B4-BE49-F238E27FC236}">
                <a16:creationId xmlns:a16="http://schemas.microsoft.com/office/drawing/2014/main" id="{3927FE81-A53B-55AA-B24A-9EC461473F5C}"/>
              </a:ext>
            </a:extLst>
          </p:cNvPr>
          <p:cNvSpPr txBox="1"/>
          <p:nvPr/>
        </p:nvSpPr>
        <p:spPr>
          <a:xfrm>
            <a:off x="5419324" y="5784014"/>
            <a:ext cx="7730724" cy="442109"/>
          </a:xfrm>
          <a:prstGeom prst="rect">
            <a:avLst/>
          </a:prstGeom>
          <a:noFill/>
        </p:spPr>
        <p:txBody>
          <a:bodyPr wrap="none" lIns="0" tIns="0" rIns="0" bIns="0" rtlCol="0">
            <a:noAutofit/>
          </a:bodyPr>
          <a:lstStyle/>
          <a:p>
            <a:r>
              <a:rPr lang="en-US" sz="2400" dirty="0"/>
              <a:t>Q&amp;A with Nuveen CEO Jose </a:t>
            </a:r>
            <a:r>
              <a:rPr lang="en-US" sz="2400" dirty="0" err="1"/>
              <a:t>Minaya</a:t>
            </a:r>
            <a:endParaRPr lang="en-US" sz="2400" dirty="0"/>
          </a:p>
        </p:txBody>
      </p:sp>
      <p:grpSp>
        <p:nvGrpSpPr>
          <p:cNvPr id="25" name="Group 24">
            <a:extLst>
              <a:ext uri="{FF2B5EF4-FFF2-40B4-BE49-F238E27FC236}">
                <a16:creationId xmlns:a16="http://schemas.microsoft.com/office/drawing/2014/main" id="{0B4191EB-80B6-2F89-2868-8A54FA1994EF}"/>
              </a:ext>
            </a:extLst>
          </p:cNvPr>
          <p:cNvGrpSpPr/>
          <p:nvPr/>
        </p:nvGrpSpPr>
        <p:grpSpPr>
          <a:xfrm>
            <a:off x="1529358" y="1992251"/>
            <a:ext cx="762000" cy="762000"/>
            <a:chOff x="1419412" y="1966851"/>
            <a:chExt cx="762000" cy="762000"/>
          </a:xfrm>
        </p:grpSpPr>
        <p:sp>
          <p:nvSpPr>
            <p:cNvPr id="5" name="Oval 4">
              <a:extLst>
                <a:ext uri="{FF2B5EF4-FFF2-40B4-BE49-F238E27FC236}">
                  <a16:creationId xmlns:a16="http://schemas.microsoft.com/office/drawing/2014/main" id="{032D195D-14CA-8F70-F433-659AB7608B32}"/>
                </a:ext>
              </a:extLst>
            </p:cNvPr>
            <p:cNvSpPr/>
            <p:nvPr/>
          </p:nvSpPr>
          <p:spPr>
            <a:xfrm>
              <a:off x="1419412" y="1966851"/>
              <a:ext cx="762000" cy="762000"/>
            </a:xfrm>
            <a:prstGeom prst="ellipse">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Graphic 14">
              <a:extLst>
                <a:ext uri="{FF2B5EF4-FFF2-40B4-BE49-F238E27FC236}">
                  <a16:creationId xmlns:a16="http://schemas.microsoft.com/office/drawing/2014/main" id="{A7AF583E-71E3-C7CB-2C4C-BEE995CEF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8012" y="2089364"/>
              <a:ext cx="401670" cy="495082"/>
            </a:xfrm>
            <a:prstGeom prst="rect">
              <a:avLst/>
            </a:prstGeom>
          </p:spPr>
        </p:pic>
      </p:grpSp>
      <p:grpSp>
        <p:nvGrpSpPr>
          <p:cNvPr id="26" name="Group 25">
            <a:extLst>
              <a:ext uri="{FF2B5EF4-FFF2-40B4-BE49-F238E27FC236}">
                <a16:creationId xmlns:a16="http://schemas.microsoft.com/office/drawing/2014/main" id="{21AB9402-FF84-D863-83AB-D428F79B7381}"/>
              </a:ext>
            </a:extLst>
          </p:cNvPr>
          <p:cNvGrpSpPr/>
          <p:nvPr/>
        </p:nvGrpSpPr>
        <p:grpSpPr>
          <a:xfrm>
            <a:off x="2362200" y="3179135"/>
            <a:ext cx="762000" cy="762000"/>
            <a:chOff x="2362200" y="3090333"/>
            <a:chExt cx="762000" cy="762000"/>
          </a:xfrm>
        </p:grpSpPr>
        <p:sp>
          <p:nvSpPr>
            <p:cNvPr id="7" name="Oval 6">
              <a:extLst>
                <a:ext uri="{FF2B5EF4-FFF2-40B4-BE49-F238E27FC236}">
                  <a16:creationId xmlns:a16="http://schemas.microsoft.com/office/drawing/2014/main" id="{0FFB1EF3-94A5-4B6F-BD2A-975AB39A3741}"/>
                </a:ext>
              </a:extLst>
            </p:cNvPr>
            <p:cNvSpPr/>
            <p:nvPr/>
          </p:nvSpPr>
          <p:spPr>
            <a:xfrm>
              <a:off x="2362200" y="3090333"/>
              <a:ext cx="762000" cy="762000"/>
            </a:xfrm>
            <a:prstGeom prst="ellipse">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CA07DCE6-6EEC-89E7-742A-CC0F8D4D4F7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55688" y="3286760"/>
              <a:ext cx="393700" cy="370541"/>
            </a:xfrm>
            <a:prstGeom prst="rect">
              <a:avLst/>
            </a:prstGeom>
          </p:spPr>
        </p:pic>
      </p:grpSp>
      <p:grpSp>
        <p:nvGrpSpPr>
          <p:cNvPr id="31" name="Group 30">
            <a:extLst>
              <a:ext uri="{FF2B5EF4-FFF2-40B4-BE49-F238E27FC236}">
                <a16:creationId xmlns:a16="http://schemas.microsoft.com/office/drawing/2014/main" id="{C37CC622-46D5-72AD-260A-DEF576CD13E3}"/>
              </a:ext>
            </a:extLst>
          </p:cNvPr>
          <p:cNvGrpSpPr/>
          <p:nvPr/>
        </p:nvGrpSpPr>
        <p:grpSpPr>
          <a:xfrm>
            <a:off x="3369076" y="4363660"/>
            <a:ext cx="762000" cy="762000"/>
            <a:chOff x="3375228" y="4216892"/>
            <a:chExt cx="762000" cy="762000"/>
          </a:xfrm>
        </p:grpSpPr>
        <p:sp>
          <p:nvSpPr>
            <p:cNvPr id="8" name="Oval 7">
              <a:extLst>
                <a:ext uri="{FF2B5EF4-FFF2-40B4-BE49-F238E27FC236}">
                  <a16:creationId xmlns:a16="http://schemas.microsoft.com/office/drawing/2014/main" id="{5E801308-53FD-7553-0FD2-5D7DFB91F73B}"/>
                </a:ext>
              </a:extLst>
            </p:cNvPr>
            <p:cNvSpPr/>
            <p:nvPr/>
          </p:nvSpPr>
          <p:spPr>
            <a:xfrm>
              <a:off x="3375228" y="4216892"/>
              <a:ext cx="762000" cy="762000"/>
            </a:xfrm>
            <a:prstGeom prst="ellipse">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Graphic 16">
              <a:extLst>
                <a:ext uri="{FF2B5EF4-FFF2-40B4-BE49-F238E27FC236}">
                  <a16:creationId xmlns:a16="http://schemas.microsoft.com/office/drawing/2014/main" id="{800D657F-063D-1CB6-1792-01F73F64A4F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39341" y="4410081"/>
              <a:ext cx="433774" cy="386453"/>
            </a:xfrm>
            <a:prstGeom prst="rect">
              <a:avLst/>
            </a:prstGeom>
          </p:spPr>
        </p:pic>
      </p:grpSp>
      <p:grpSp>
        <p:nvGrpSpPr>
          <p:cNvPr id="30" name="Group 29">
            <a:extLst>
              <a:ext uri="{FF2B5EF4-FFF2-40B4-BE49-F238E27FC236}">
                <a16:creationId xmlns:a16="http://schemas.microsoft.com/office/drawing/2014/main" id="{256D07F6-6778-235C-29A5-83347BDC6061}"/>
              </a:ext>
            </a:extLst>
          </p:cNvPr>
          <p:cNvGrpSpPr/>
          <p:nvPr/>
        </p:nvGrpSpPr>
        <p:grpSpPr>
          <a:xfrm>
            <a:off x="4356099" y="5603069"/>
            <a:ext cx="762000" cy="762000"/>
            <a:chOff x="4241800" y="5337853"/>
            <a:chExt cx="762000" cy="762000"/>
          </a:xfrm>
        </p:grpSpPr>
        <p:sp>
          <p:nvSpPr>
            <p:cNvPr id="10" name="Oval 9">
              <a:extLst>
                <a:ext uri="{FF2B5EF4-FFF2-40B4-BE49-F238E27FC236}">
                  <a16:creationId xmlns:a16="http://schemas.microsoft.com/office/drawing/2014/main" id="{F11FB80E-DD10-A96C-B29A-1E2B96E22265}"/>
                </a:ext>
              </a:extLst>
            </p:cNvPr>
            <p:cNvSpPr/>
            <p:nvPr/>
          </p:nvSpPr>
          <p:spPr>
            <a:xfrm>
              <a:off x="4241800" y="5337853"/>
              <a:ext cx="762000" cy="762000"/>
            </a:xfrm>
            <a:prstGeom prst="ellipse">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8" name="Graphic 17">
              <a:extLst>
                <a:ext uri="{FF2B5EF4-FFF2-40B4-BE49-F238E27FC236}">
                  <a16:creationId xmlns:a16="http://schemas.microsoft.com/office/drawing/2014/main" id="{CA7DEDAA-602B-607D-20F1-94DA57A99B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94200" y="5517969"/>
              <a:ext cx="463948" cy="350328"/>
            </a:xfrm>
            <a:prstGeom prst="rect">
              <a:avLst/>
            </a:prstGeom>
          </p:spPr>
        </p:pic>
      </p:grpSp>
      <p:sp>
        <p:nvSpPr>
          <p:cNvPr id="19" name="TextBox 18">
            <a:extLst>
              <a:ext uri="{FF2B5EF4-FFF2-40B4-BE49-F238E27FC236}">
                <a16:creationId xmlns:a16="http://schemas.microsoft.com/office/drawing/2014/main" id="{442EF0A4-D77E-56E4-F396-9BA4B8C67537}"/>
              </a:ext>
            </a:extLst>
          </p:cNvPr>
          <p:cNvSpPr txBox="1"/>
          <p:nvPr/>
        </p:nvSpPr>
        <p:spPr>
          <a:xfrm>
            <a:off x="2565400" y="1992251"/>
            <a:ext cx="3237893" cy="221241"/>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tx2"/>
                </a:solidFill>
                <a:latin typeface="Georgia" panose="02040502050405020303" pitchFamily="18" charset="0"/>
                <a:cs typeface="Arial" panose="020B0604020202020204" pitchFamily="34" charset="0"/>
              </a:rPr>
              <a:t>Investment Corner</a:t>
            </a:r>
          </a:p>
        </p:txBody>
      </p:sp>
      <p:sp>
        <p:nvSpPr>
          <p:cNvPr id="20" name="TextBox 19">
            <a:extLst>
              <a:ext uri="{FF2B5EF4-FFF2-40B4-BE49-F238E27FC236}">
                <a16:creationId xmlns:a16="http://schemas.microsoft.com/office/drawing/2014/main" id="{B17575CC-5C81-3103-8DB1-B41CF33DA47A}"/>
              </a:ext>
            </a:extLst>
          </p:cNvPr>
          <p:cNvSpPr txBox="1"/>
          <p:nvPr/>
        </p:nvSpPr>
        <p:spPr>
          <a:xfrm>
            <a:off x="3369076" y="3156755"/>
            <a:ext cx="2050248" cy="208582"/>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tx2"/>
                </a:solidFill>
                <a:latin typeface="Georgia" panose="02040502050405020303" pitchFamily="18" charset="0"/>
                <a:cs typeface="Arial" panose="020B0604020202020204" pitchFamily="34" charset="0"/>
              </a:rPr>
              <a:t>Participant Engagement</a:t>
            </a:r>
          </a:p>
        </p:txBody>
      </p:sp>
      <p:sp>
        <p:nvSpPr>
          <p:cNvPr id="21" name="TextBox 20">
            <a:extLst>
              <a:ext uri="{FF2B5EF4-FFF2-40B4-BE49-F238E27FC236}">
                <a16:creationId xmlns:a16="http://schemas.microsoft.com/office/drawing/2014/main" id="{387500A7-5467-B104-885B-9FED147426F8}"/>
              </a:ext>
            </a:extLst>
          </p:cNvPr>
          <p:cNvSpPr txBox="1"/>
          <p:nvPr/>
        </p:nvSpPr>
        <p:spPr>
          <a:xfrm>
            <a:off x="4394200" y="4389438"/>
            <a:ext cx="2050248" cy="215072"/>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tx2"/>
                </a:solidFill>
                <a:latin typeface="Georgia" panose="02040502050405020303" pitchFamily="18" charset="0"/>
                <a:cs typeface="Arial" panose="020B0604020202020204" pitchFamily="34" charset="0"/>
              </a:rPr>
              <a:t>Fiduciary Perspectives</a:t>
            </a:r>
          </a:p>
        </p:txBody>
      </p:sp>
      <p:sp>
        <p:nvSpPr>
          <p:cNvPr id="22" name="TextBox 21">
            <a:extLst>
              <a:ext uri="{FF2B5EF4-FFF2-40B4-BE49-F238E27FC236}">
                <a16:creationId xmlns:a16="http://schemas.microsoft.com/office/drawing/2014/main" id="{EE1FCB65-12AF-AA3C-044A-2D57F8631443}"/>
              </a:ext>
            </a:extLst>
          </p:cNvPr>
          <p:cNvSpPr txBox="1"/>
          <p:nvPr/>
        </p:nvSpPr>
        <p:spPr>
          <a:xfrm>
            <a:off x="5457424" y="5575585"/>
            <a:ext cx="2050248" cy="207600"/>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tx2"/>
                </a:solidFill>
                <a:latin typeface="Georgia" panose="02040502050405020303" pitchFamily="18" charset="0"/>
                <a:cs typeface="Arial" panose="020B0604020202020204" pitchFamily="34" charset="0"/>
              </a:rPr>
              <a:t>On the Horizon</a:t>
            </a:r>
          </a:p>
        </p:txBody>
      </p:sp>
      <p:sp>
        <p:nvSpPr>
          <p:cNvPr id="24" name="TextBox 23">
            <a:extLst>
              <a:ext uri="{FF2B5EF4-FFF2-40B4-BE49-F238E27FC236}">
                <a16:creationId xmlns:a16="http://schemas.microsoft.com/office/drawing/2014/main" id="{E6545B38-4888-A230-334D-326A755BF63A}"/>
              </a:ext>
            </a:extLst>
          </p:cNvPr>
          <p:cNvSpPr txBox="1"/>
          <p:nvPr/>
        </p:nvSpPr>
        <p:spPr>
          <a:xfrm>
            <a:off x="11911008" y="2200792"/>
            <a:ext cx="518715" cy="400110"/>
          </a:xfrm>
          <a:prstGeom prst="rect">
            <a:avLst/>
          </a:prstGeom>
          <a:noFill/>
        </p:spPr>
        <p:txBody>
          <a:bodyPr wrap="square" lIns="0" tIns="0" rIns="0" bIns="0">
            <a:noAutofit/>
          </a:bodyPr>
          <a:lstStyle/>
          <a:p>
            <a:pPr algn="ctr"/>
            <a:r>
              <a:rPr lang="en-US" sz="2400" b="1" dirty="0">
                <a:solidFill>
                  <a:schemeClr val="tx2"/>
                </a:solidFill>
              </a:rPr>
              <a:t>4</a:t>
            </a:r>
            <a:endParaRPr lang="en-US" sz="2400" dirty="0"/>
          </a:p>
        </p:txBody>
      </p:sp>
      <p:sp>
        <p:nvSpPr>
          <p:cNvPr id="27" name="TextBox 26">
            <a:extLst>
              <a:ext uri="{FF2B5EF4-FFF2-40B4-BE49-F238E27FC236}">
                <a16:creationId xmlns:a16="http://schemas.microsoft.com/office/drawing/2014/main" id="{0DB4028D-C164-38B8-0B0A-FDAB8F5FF183}"/>
              </a:ext>
            </a:extLst>
          </p:cNvPr>
          <p:cNvSpPr txBox="1"/>
          <p:nvPr/>
        </p:nvSpPr>
        <p:spPr>
          <a:xfrm>
            <a:off x="11911008" y="3403879"/>
            <a:ext cx="518715" cy="400110"/>
          </a:xfrm>
          <a:prstGeom prst="rect">
            <a:avLst/>
          </a:prstGeom>
          <a:noFill/>
        </p:spPr>
        <p:txBody>
          <a:bodyPr wrap="square" lIns="0" tIns="0" rIns="0" bIns="0">
            <a:noAutofit/>
          </a:bodyPr>
          <a:lstStyle/>
          <a:p>
            <a:pPr algn="ctr"/>
            <a:r>
              <a:rPr lang="en-US" sz="2400" b="1" dirty="0">
                <a:solidFill>
                  <a:schemeClr val="tx2"/>
                </a:solidFill>
              </a:rPr>
              <a:t>11</a:t>
            </a:r>
            <a:endParaRPr lang="en-US" sz="2400" dirty="0"/>
          </a:p>
        </p:txBody>
      </p:sp>
      <p:sp>
        <p:nvSpPr>
          <p:cNvPr id="28" name="TextBox 27">
            <a:extLst>
              <a:ext uri="{FF2B5EF4-FFF2-40B4-BE49-F238E27FC236}">
                <a16:creationId xmlns:a16="http://schemas.microsoft.com/office/drawing/2014/main" id="{6D55E783-98A3-63EF-7962-EBEFF187AB0A}"/>
              </a:ext>
            </a:extLst>
          </p:cNvPr>
          <p:cNvSpPr txBox="1"/>
          <p:nvPr/>
        </p:nvSpPr>
        <p:spPr>
          <a:xfrm>
            <a:off x="11911008" y="4571628"/>
            <a:ext cx="518715" cy="400110"/>
          </a:xfrm>
          <a:prstGeom prst="rect">
            <a:avLst/>
          </a:prstGeom>
          <a:noFill/>
        </p:spPr>
        <p:txBody>
          <a:bodyPr wrap="square" lIns="0" tIns="0" rIns="0" bIns="0">
            <a:noAutofit/>
          </a:bodyPr>
          <a:lstStyle/>
          <a:p>
            <a:pPr algn="ctr"/>
            <a:r>
              <a:rPr lang="en-US" sz="2400" b="1" dirty="0">
                <a:solidFill>
                  <a:schemeClr val="tx2"/>
                </a:solidFill>
              </a:rPr>
              <a:t>17</a:t>
            </a:r>
            <a:endParaRPr lang="en-US" sz="2400" dirty="0"/>
          </a:p>
        </p:txBody>
      </p:sp>
      <p:sp>
        <p:nvSpPr>
          <p:cNvPr id="29" name="TextBox 28">
            <a:extLst>
              <a:ext uri="{FF2B5EF4-FFF2-40B4-BE49-F238E27FC236}">
                <a16:creationId xmlns:a16="http://schemas.microsoft.com/office/drawing/2014/main" id="{8ABBCD91-55B1-4606-93CC-727BE19134CA}"/>
              </a:ext>
            </a:extLst>
          </p:cNvPr>
          <p:cNvSpPr txBox="1"/>
          <p:nvPr/>
        </p:nvSpPr>
        <p:spPr>
          <a:xfrm>
            <a:off x="11911008" y="5784014"/>
            <a:ext cx="518715" cy="400110"/>
          </a:xfrm>
          <a:prstGeom prst="rect">
            <a:avLst/>
          </a:prstGeom>
          <a:noFill/>
        </p:spPr>
        <p:txBody>
          <a:bodyPr wrap="square" lIns="0" tIns="0" rIns="0" bIns="0">
            <a:noAutofit/>
          </a:bodyPr>
          <a:lstStyle/>
          <a:p>
            <a:pPr algn="ctr"/>
            <a:r>
              <a:rPr lang="en-US" sz="2400" b="1" dirty="0">
                <a:solidFill>
                  <a:schemeClr val="tx2"/>
                </a:solidFill>
              </a:rPr>
              <a:t>24</a:t>
            </a:r>
            <a:endParaRPr lang="en-US" sz="2400" dirty="0"/>
          </a:p>
        </p:txBody>
      </p:sp>
    </p:spTree>
    <p:extLst>
      <p:ext uri="{BB962C8B-B14F-4D97-AF65-F5344CB8AC3E}">
        <p14:creationId xmlns:p14="http://schemas.microsoft.com/office/powerpoint/2010/main" val="405781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colorful blocks&#10;&#10;Description automatically generated">
            <a:extLst>
              <a:ext uri="{FF2B5EF4-FFF2-40B4-BE49-F238E27FC236}">
                <a16:creationId xmlns:a16="http://schemas.microsoft.com/office/drawing/2014/main" id="{CCD7AA0E-0767-317C-EC71-ACA287A6CB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3367"/>
            <a:ext cx="13817600" cy="5334633"/>
          </a:xfrm>
          <a:prstGeom prst="rect">
            <a:avLst/>
          </a:prstGeom>
        </p:spPr>
      </p:pic>
      <p:sp>
        <p:nvSpPr>
          <p:cNvPr id="10" name="Rectangle 9">
            <a:extLst>
              <a:ext uri="{FF2B5EF4-FFF2-40B4-BE49-F238E27FC236}">
                <a16:creationId xmlns:a16="http://schemas.microsoft.com/office/drawing/2014/main" id="{B4A7356C-251C-E6FF-8EA8-0F09F3B75CCC}"/>
              </a:ext>
            </a:extLst>
          </p:cNvPr>
          <p:cNvSpPr/>
          <p:nvPr/>
        </p:nvSpPr>
        <p:spPr>
          <a:xfrm>
            <a:off x="0" y="-1"/>
            <a:ext cx="13817600" cy="2226903"/>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ECABDDC-516F-DA16-620B-4628F5C3EB2E}"/>
              </a:ext>
            </a:extLst>
          </p:cNvPr>
          <p:cNvGrpSpPr/>
          <p:nvPr/>
        </p:nvGrpSpPr>
        <p:grpSpPr>
          <a:xfrm>
            <a:off x="736600" y="533400"/>
            <a:ext cx="3864102" cy="1545344"/>
            <a:chOff x="5765800" y="3962400"/>
            <a:chExt cx="7315199" cy="2925517"/>
          </a:xfrm>
        </p:grpSpPr>
        <p:grpSp>
          <p:nvGrpSpPr>
            <p:cNvPr id="6" name="Group 5">
              <a:extLst>
                <a:ext uri="{FF2B5EF4-FFF2-40B4-BE49-F238E27FC236}">
                  <a16:creationId xmlns:a16="http://schemas.microsoft.com/office/drawing/2014/main" id="{B79BCADC-3158-683F-2D1A-7880B38226A6}"/>
                </a:ext>
              </a:extLst>
            </p:cNvPr>
            <p:cNvGrpSpPr/>
            <p:nvPr/>
          </p:nvGrpSpPr>
          <p:grpSpPr>
            <a:xfrm>
              <a:off x="5765800" y="3962400"/>
              <a:ext cx="7315199" cy="2375785"/>
              <a:chOff x="4407322" y="3074460"/>
              <a:chExt cx="8673677" cy="2816984"/>
            </a:xfrm>
          </p:grpSpPr>
          <p:pic>
            <p:nvPicPr>
              <p:cNvPr id="8" name="Graphic 7">
                <a:extLst>
                  <a:ext uri="{FF2B5EF4-FFF2-40B4-BE49-F238E27FC236}">
                    <a16:creationId xmlns:a16="http://schemas.microsoft.com/office/drawing/2014/main" id="{71191B07-A810-5032-6A43-D21C51655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7322" y="3148263"/>
                <a:ext cx="8673677" cy="2743181"/>
              </a:xfrm>
              <a:prstGeom prst="rect">
                <a:avLst/>
              </a:prstGeom>
            </p:spPr>
          </p:pic>
          <p:sp>
            <p:nvSpPr>
              <p:cNvPr id="9" name="TextBox 8">
                <a:extLst>
                  <a:ext uri="{FF2B5EF4-FFF2-40B4-BE49-F238E27FC236}">
                    <a16:creationId xmlns:a16="http://schemas.microsoft.com/office/drawing/2014/main" id="{E376FF82-B7B8-4FA0-88B0-A97AC462203F}"/>
                  </a:ext>
                </a:extLst>
              </p:cNvPr>
              <p:cNvSpPr txBox="1"/>
              <p:nvPr/>
            </p:nvSpPr>
            <p:spPr>
              <a:xfrm>
                <a:off x="6846794" y="3074460"/>
                <a:ext cx="4743045" cy="515667"/>
              </a:xfrm>
              <a:prstGeom prst="rect">
                <a:avLst/>
              </a:prstGeom>
              <a:noFill/>
            </p:spPr>
            <p:txBody>
              <a:bodyPr wrap="none" lIns="0" tIns="0" rIns="0" bIns="0" rtlCol="0">
                <a:noAutofit/>
              </a:bodyPr>
              <a:lstStyle/>
              <a:p>
                <a:pPr algn="r">
                  <a:spcAft>
                    <a:spcPts val="600"/>
                  </a:spcAft>
                </a:pPr>
                <a:r>
                  <a:rPr lang="en-US" sz="1200" i="1" dirty="0">
                    <a:solidFill>
                      <a:schemeClr val="tx2"/>
                    </a:solidFill>
                  </a:rPr>
                  <a:t>The future of defined contribution</a:t>
                </a:r>
              </a:p>
            </p:txBody>
          </p:sp>
        </p:grpSp>
        <p:sp>
          <p:nvSpPr>
            <p:cNvPr id="7" name="TextBox 6">
              <a:extLst>
                <a:ext uri="{FF2B5EF4-FFF2-40B4-BE49-F238E27FC236}">
                  <a16:creationId xmlns:a16="http://schemas.microsoft.com/office/drawing/2014/main" id="{23680326-3916-F898-17FE-0D23DD2D1047}"/>
                </a:ext>
              </a:extLst>
            </p:cNvPr>
            <p:cNvSpPr txBox="1"/>
            <p:nvPr/>
          </p:nvSpPr>
          <p:spPr>
            <a:xfrm>
              <a:off x="5765800" y="6453014"/>
              <a:ext cx="1524000" cy="434903"/>
            </a:xfrm>
            <a:prstGeom prst="rect">
              <a:avLst/>
            </a:prstGeom>
            <a:noFill/>
          </p:spPr>
          <p:txBody>
            <a:bodyPr wrap="none" lIns="0" tIns="0" rIns="0" bIns="0" rtlCol="0">
              <a:noAutofit/>
            </a:bodyPr>
            <a:lstStyle/>
            <a:p>
              <a:pPr>
                <a:spcAft>
                  <a:spcPts val="600"/>
                </a:spcAft>
              </a:pPr>
              <a:r>
                <a:rPr lang="en-US" sz="900" b="1" dirty="0">
                  <a:solidFill>
                    <a:schemeClr val="tx2"/>
                  </a:solidFill>
                  <a:cs typeface="Arial" panose="020B0604020202020204" pitchFamily="34" charset="0"/>
                </a:rPr>
                <a:t>Issue no. 11</a:t>
              </a:r>
            </a:p>
          </p:txBody>
        </p:sp>
      </p:grpSp>
      <p:sp>
        <p:nvSpPr>
          <p:cNvPr id="13" name="Right Triangle 12">
            <a:extLst>
              <a:ext uri="{FF2B5EF4-FFF2-40B4-BE49-F238E27FC236}">
                <a16:creationId xmlns:a16="http://schemas.microsoft.com/office/drawing/2014/main" id="{DED02059-2B87-13B8-A6DF-C625A663587A}"/>
              </a:ext>
            </a:extLst>
          </p:cNvPr>
          <p:cNvSpPr/>
          <p:nvPr/>
        </p:nvSpPr>
        <p:spPr>
          <a:xfrm flipH="1" flipV="1">
            <a:off x="7624116" y="0"/>
            <a:ext cx="6193483" cy="4504351"/>
          </a:xfrm>
          <a:prstGeom prst="rtTriangle">
            <a:avLst/>
          </a:prstGeom>
          <a:solidFill>
            <a:schemeClr val="tx2">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8599BA3-CAD6-0798-2B4D-B6308E9F86C0}"/>
              </a:ext>
            </a:extLst>
          </p:cNvPr>
          <p:cNvSpPr txBox="1"/>
          <p:nvPr/>
        </p:nvSpPr>
        <p:spPr>
          <a:xfrm>
            <a:off x="5003800" y="2704080"/>
            <a:ext cx="7696200" cy="1800271"/>
          </a:xfrm>
          <a:prstGeom prst="rect">
            <a:avLst/>
          </a:prstGeom>
          <a:noFill/>
        </p:spPr>
        <p:txBody>
          <a:bodyPr wrap="square" lIns="0" tIns="0" rIns="0" bIns="0" rtlCol="0">
            <a:noAutofit/>
          </a:bodyPr>
          <a:lstStyle/>
          <a:p>
            <a:pPr>
              <a:lnSpc>
                <a:spcPts val="5500"/>
              </a:lnSpc>
            </a:pPr>
            <a:r>
              <a:rPr lang="en-US" sz="4800" b="1" dirty="0">
                <a:solidFill>
                  <a:schemeClr val="bg1"/>
                </a:solidFill>
              </a:rPr>
              <a:t>What plan sponsors </a:t>
            </a:r>
            <a:br>
              <a:rPr lang="en-US" sz="4800" b="1" dirty="0">
                <a:solidFill>
                  <a:schemeClr val="bg1"/>
                </a:solidFill>
              </a:rPr>
            </a:br>
            <a:r>
              <a:rPr lang="en-US" sz="4800" b="1" dirty="0">
                <a:solidFill>
                  <a:schemeClr val="bg1"/>
                </a:solidFill>
              </a:rPr>
              <a:t>need to know about lifetime income</a:t>
            </a:r>
          </a:p>
        </p:txBody>
      </p:sp>
      <p:sp>
        <p:nvSpPr>
          <p:cNvPr id="2" name="TextBox 1">
            <a:extLst>
              <a:ext uri="{FF2B5EF4-FFF2-40B4-BE49-F238E27FC236}">
                <a16:creationId xmlns:a16="http://schemas.microsoft.com/office/drawing/2014/main" id="{6F04733A-02BE-C05D-5530-A0A3C056C83B}"/>
              </a:ext>
            </a:extLst>
          </p:cNvPr>
          <p:cNvSpPr txBox="1"/>
          <p:nvPr/>
        </p:nvSpPr>
        <p:spPr>
          <a:xfrm>
            <a:off x="5003799" y="2482838"/>
            <a:ext cx="3237893" cy="221241"/>
          </a:xfrm>
          <a:prstGeom prst="rect">
            <a:avLst/>
          </a:prstGeom>
          <a:noFill/>
        </p:spPr>
        <p:txBody>
          <a:bodyPr wrap="square" lIns="0" tIns="0" rIns="0" bIns="0" rtlCol="0">
            <a:noAutofit/>
          </a:bodyPr>
          <a:lstStyle/>
          <a:p>
            <a:pPr defTabSz="326532">
              <a:spcAft>
                <a:spcPts val="600"/>
              </a:spcAft>
              <a:tabLst>
                <a:tab pos="2221992" algn="r"/>
                <a:tab pos="2862072" algn="l"/>
              </a:tabLst>
            </a:pPr>
            <a:r>
              <a:rPr lang="en-US" sz="1200" b="1" dirty="0">
                <a:solidFill>
                  <a:schemeClr val="accent6"/>
                </a:solidFill>
                <a:latin typeface="Georgia" panose="02040502050405020303" pitchFamily="18" charset="0"/>
                <a:cs typeface="Arial" panose="020B0604020202020204" pitchFamily="34" charset="0"/>
              </a:rPr>
              <a:t>Investment Corner</a:t>
            </a:r>
          </a:p>
        </p:txBody>
      </p:sp>
    </p:spTree>
    <p:extLst>
      <p:ext uri="{BB962C8B-B14F-4D97-AF65-F5344CB8AC3E}">
        <p14:creationId xmlns:p14="http://schemas.microsoft.com/office/powerpoint/2010/main" val="2324320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5AB033-E826-2FE0-439E-5CD630DB1ECF}"/>
              </a:ext>
            </a:extLst>
          </p:cNvPr>
          <p:cNvSpPr/>
          <p:nvPr/>
        </p:nvSpPr>
        <p:spPr>
          <a:xfrm>
            <a:off x="508000" y="1783630"/>
            <a:ext cx="2514600" cy="4159970"/>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A14F5BB5-EB34-A9E7-7286-05FBBC164AB5}"/>
              </a:ext>
            </a:extLst>
          </p:cNvPr>
          <p:cNvSpPr>
            <a:spLocks noChangeArrowheads="1"/>
          </p:cNvSpPr>
          <p:nvPr/>
        </p:nvSpPr>
        <p:spPr bwMode="auto">
          <a:xfrm>
            <a:off x="0" y="31870"/>
            <a:ext cx="209353" cy="45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endParaRPr lang="en-US" sz="2273"/>
          </a:p>
        </p:txBody>
      </p:sp>
      <p:sp>
        <p:nvSpPr>
          <p:cNvPr id="7" name="Rectangle 8">
            <a:extLst>
              <a:ext uri="{FF2B5EF4-FFF2-40B4-BE49-F238E27FC236}">
                <a16:creationId xmlns:a16="http://schemas.microsoft.com/office/drawing/2014/main" id="{BAD302A3-D299-43E5-B8DD-95EA876383E2}"/>
              </a:ext>
            </a:extLst>
          </p:cNvPr>
          <p:cNvSpPr>
            <a:spLocks noChangeArrowheads="1"/>
          </p:cNvSpPr>
          <p:nvPr/>
        </p:nvSpPr>
        <p:spPr bwMode="auto">
          <a:xfrm>
            <a:off x="0" y="290951"/>
            <a:ext cx="209353" cy="45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endParaRPr lang="en-US" sz="2273"/>
          </a:p>
        </p:txBody>
      </p:sp>
      <p:sp>
        <p:nvSpPr>
          <p:cNvPr id="11" name="Title 10">
            <a:extLst>
              <a:ext uri="{FF2B5EF4-FFF2-40B4-BE49-F238E27FC236}">
                <a16:creationId xmlns:a16="http://schemas.microsoft.com/office/drawing/2014/main" id="{C28758F5-D46B-F669-DDA5-F1E06F1F7583}"/>
              </a:ext>
            </a:extLst>
          </p:cNvPr>
          <p:cNvSpPr>
            <a:spLocks noGrp="1"/>
          </p:cNvSpPr>
          <p:nvPr>
            <p:ph type="title"/>
          </p:nvPr>
        </p:nvSpPr>
        <p:spPr/>
        <p:txBody>
          <a:bodyPr/>
          <a:lstStyle/>
          <a:p>
            <a:r>
              <a:rPr lang="en-US" dirty="0"/>
              <a:t>Why is now the time for a pension reinvention?</a:t>
            </a:r>
          </a:p>
        </p:txBody>
      </p:sp>
      <p:sp>
        <p:nvSpPr>
          <p:cNvPr id="12" name="Text Placeholder 11">
            <a:extLst>
              <a:ext uri="{FF2B5EF4-FFF2-40B4-BE49-F238E27FC236}">
                <a16:creationId xmlns:a16="http://schemas.microsoft.com/office/drawing/2014/main" id="{72B86602-323C-33FC-58B1-09D320ED94F5}"/>
              </a:ext>
            </a:extLst>
          </p:cNvPr>
          <p:cNvSpPr>
            <a:spLocks noGrp="1"/>
          </p:cNvSpPr>
          <p:nvPr>
            <p:ph type="body" sz="quarter" idx="11"/>
          </p:nvPr>
        </p:nvSpPr>
        <p:spPr/>
        <p:txBody>
          <a:bodyPr numCol="1"/>
          <a:lstStyle/>
          <a:p>
            <a:r>
              <a:rPr lang="en-US" dirty="0"/>
              <a:t>1 AARP, May 2019.</a:t>
            </a:r>
          </a:p>
          <a:p>
            <a:r>
              <a:rPr lang="en-US" dirty="0"/>
              <a:t>2 TIAA 2021 Lifetime Income Survey, May 2021.</a:t>
            </a:r>
          </a:p>
          <a:p>
            <a:r>
              <a:rPr lang="en-US" dirty="0"/>
              <a:t>3 EBRI Retirement Confidence Study, 2020. </a:t>
            </a:r>
          </a:p>
        </p:txBody>
      </p:sp>
      <p:sp>
        <p:nvSpPr>
          <p:cNvPr id="2" name="TextBox 1">
            <a:extLst>
              <a:ext uri="{FF2B5EF4-FFF2-40B4-BE49-F238E27FC236}">
                <a16:creationId xmlns:a16="http://schemas.microsoft.com/office/drawing/2014/main" id="{DD6DA71F-EEC9-CC6F-59AB-5012249520C3}"/>
              </a:ext>
            </a:extLst>
          </p:cNvPr>
          <p:cNvSpPr txBox="1"/>
          <p:nvPr/>
        </p:nvSpPr>
        <p:spPr>
          <a:xfrm>
            <a:off x="812800" y="1955717"/>
            <a:ext cx="2514600" cy="1828800"/>
          </a:xfrm>
          <a:prstGeom prst="rect">
            <a:avLst/>
          </a:prstGeom>
          <a:noFill/>
        </p:spPr>
        <p:txBody>
          <a:bodyPr wrap="square" lIns="0" tIns="0" rIns="0" bIns="0" rtlCol="0">
            <a:noAutofit/>
          </a:bodyPr>
          <a:lstStyle/>
          <a:p>
            <a:pPr>
              <a:spcAft>
                <a:spcPts val="600"/>
              </a:spcAft>
            </a:pPr>
            <a:r>
              <a:rPr lang="en-US" sz="8000" b="1" dirty="0">
                <a:solidFill>
                  <a:schemeClr val="accent6"/>
                </a:solidFill>
                <a:effectLst/>
                <a:latin typeface="Georgia" panose="02040502050405020303" pitchFamily="18" charset="0"/>
              </a:rPr>
              <a:t>49</a:t>
            </a:r>
            <a:r>
              <a:rPr lang="en-US" sz="4000" b="1" dirty="0">
                <a:solidFill>
                  <a:schemeClr val="accent6"/>
                </a:solidFill>
                <a:effectLst/>
                <a:latin typeface="Georgia" panose="02040502050405020303" pitchFamily="18" charset="0"/>
              </a:rPr>
              <a:t>%</a:t>
            </a:r>
            <a:endParaRPr lang="en-US" sz="7200" dirty="0">
              <a:solidFill>
                <a:schemeClr val="accent6"/>
              </a:solidFill>
              <a:effectLst/>
              <a:latin typeface="Georgia" panose="02040502050405020303" pitchFamily="18" charset="0"/>
            </a:endParaRPr>
          </a:p>
        </p:txBody>
      </p:sp>
      <p:sp>
        <p:nvSpPr>
          <p:cNvPr id="8" name="TextBox 7">
            <a:extLst>
              <a:ext uri="{FF2B5EF4-FFF2-40B4-BE49-F238E27FC236}">
                <a16:creationId xmlns:a16="http://schemas.microsoft.com/office/drawing/2014/main" id="{47A41264-8E07-76D0-7958-D437548F0850}"/>
              </a:ext>
            </a:extLst>
          </p:cNvPr>
          <p:cNvSpPr txBox="1"/>
          <p:nvPr/>
        </p:nvSpPr>
        <p:spPr>
          <a:xfrm>
            <a:off x="895119" y="3659177"/>
            <a:ext cx="1772477" cy="2388023"/>
          </a:xfrm>
          <a:prstGeom prst="rect">
            <a:avLst/>
          </a:prstGeom>
          <a:noFill/>
        </p:spPr>
        <p:txBody>
          <a:bodyPr wrap="square" lIns="0" tIns="0" rIns="0" bIns="0" rtlCol="0">
            <a:noAutofit/>
          </a:bodyPr>
          <a:lstStyle/>
          <a:p>
            <a:pPr>
              <a:spcAft>
                <a:spcPts val="600"/>
              </a:spcAft>
            </a:pPr>
            <a:r>
              <a:rPr lang="en-US" sz="2000" dirty="0">
                <a:solidFill>
                  <a:schemeClr val="bg1"/>
                </a:solidFill>
              </a:rPr>
              <a:t>of Americans say running out of money is their biggest retirement concern</a:t>
            </a:r>
            <a:r>
              <a:rPr lang="en-US" sz="2000" baseline="30000" dirty="0">
                <a:solidFill>
                  <a:schemeClr val="bg1"/>
                </a:solidFill>
              </a:rPr>
              <a:t>1</a:t>
            </a:r>
          </a:p>
        </p:txBody>
      </p:sp>
      <p:sp>
        <p:nvSpPr>
          <p:cNvPr id="9" name="TextBox 8">
            <a:extLst>
              <a:ext uri="{FF2B5EF4-FFF2-40B4-BE49-F238E27FC236}">
                <a16:creationId xmlns:a16="http://schemas.microsoft.com/office/drawing/2014/main" id="{2E06CF1D-B003-744D-A70D-82C5F44F240A}"/>
              </a:ext>
            </a:extLst>
          </p:cNvPr>
          <p:cNvSpPr txBox="1"/>
          <p:nvPr/>
        </p:nvSpPr>
        <p:spPr>
          <a:xfrm>
            <a:off x="3642843" y="1783630"/>
            <a:ext cx="3962400" cy="609600"/>
          </a:xfrm>
          <a:prstGeom prst="rect">
            <a:avLst/>
          </a:prstGeom>
          <a:noFill/>
        </p:spPr>
        <p:txBody>
          <a:bodyPr wrap="square" lIns="0" tIns="0" rIns="0" bIns="0" rtlCol="0">
            <a:noAutofit/>
          </a:bodyPr>
          <a:lstStyle/>
          <a:p>
            <a:pPr>
              <a:spcAft>
                <a:spcPts val="600"/>
              </a:spcAft>
            </a:pPr>
            <a:r>
              <a:rPr lang="en-US" sz="2400" i="1" dirty="0">
                <a:solidFill>
                  <a:schemeClr val="tx2"/>
                </a:solidFill>
              </a:rPr>
              <a:t>Participants say...</a:t>
            </a:r>
          </a:p>
        </p:txBody>
      </p:sp>
      <p:sp>
        <p:nvSpPr>
          <p:cNvPr id="10" name="TextBox 9">
            <a:extLst>
              <a:ext uri="{FF2B5EF4-FFF2-40B4-BE49-F238E27FC236}">
                <a16:creationId xmlns:a16="http://schemas.microsoft.com/office/drawing/2014/main" id="{57027025-090E-93E1-7D0C-124C7C70C773}"/>
              </a:ext>
            </a:extLst>
          </p:cNvPr>
          <p:cNvSpPr txBox="1"/>
          <p:nvPr/>
        </p:nvSpPr>
        <p:spPr>
          <a:xfrm>
            <a:off x="3645206" y="4904200"/>
            <a:ext cx="2797176" cy="1700012"/>
          </a:xfrm>
          <a:prstGeom prst="rect">
            <a:avLst/>
          </a:prstGeom>
          <a:noFill/>
        </p:spPr>
        <p:txBody>
          <a:bodyPr wrap="square" lIns="0" tIns="0" rIns="0" bIns="0" rtlCol="0">
            <a:noAutofit/>
          </a:bodyPr>
          <a:lstStyle/>
          <a:p>
            <a:pPr>
              <a:spcAft>
                <a:spcPts val="600"/>
              </a:spcAft>
            </a:pPr>
            <a:r>
              <a:rPr lang="en-US" sz="1600" dirty="0">
                <a:solidFill>
                  <a:schemeClr val="tx2"/>
                </a:solidFill>
                <a:latin typeface="Arial" panose="020B0604020202020204" pitchFamily="34" charset="0"/>
                <a:cs typeface="Arial" panose="020B0604020202020204" pitchFamily="34" charset="0"/>
              </a:rPr>
              <a:t>would choose to work for, or stay with, a company that offers access to guaranteed lifetime income in retirement</a:t>
            </a:r>
            <a:r>
              <a:rPr lang="en-US" sz="1600" baseline="30000" dirty="0">
                <a:solidFill>
                  <a:schemeClr val="tx2"/>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60FC3A28-995E-431F-CA00-8A2D8D9245BA}"/>
              </a:ext>
            </a:extLst>
          </p:cNvPr>
          <p:cNvSpPr txBox="1"/>
          <p:nvPr/>
        </p:nvSpPr>
        <p:spPr>
          <a:xfrm>
            <a:off x="7087423" y="4904200"/>
            <a:ext cx="2569387" cy="2286000"/>
          </a:xfrm>
          <a:prstGeom prst="rect">
            <a:avLst/>
          </a:prstGeom>
          <a:noFill/>
        </p:spPr>
        <p:txBody>
          <a:bodyPr wrap="square" lIns="0" tIns="0" rIns="0" bIns="0" rtlCol="0">
            <a:noAutofit/>
          </a:bodyPr>
          <a:lstStyle/>
          <a:p>
            <a:r>
              <a:rPr lang="en-US" sz="1600" dirty="0">
                <a:solidFill>
                  <a:schemeClr val="tx2"/>
                </a:solidFill>
                <a:latin typeface="Arial" panose="020B0604020202020204" pitchFamily="34" charset="0"/>
                <a:cs typeface="Arial" panose="020B0604020202020204" pitchFamily="34" charset="0"/>
              </a:rPr>
              <a:t>prefer income stability </a:t>
            </a:r>
            <a:br>
              <a:rPr lang="en-US" sz="1600" dirty="0">
                <a:solidFill>
                  <a:schemeClr val="tx2"/>
                </a:solidFill>
                <a:latin typeface="Arial" panose="020B0604020202020204" pitchFamily="34" charset="0"/>
                <a:cs typeface="Arial" panose="020B0604020202020204" pitchFamily="34" charset="0"/>
              </a:rPr>
            </a:br>
            <a:r>
              <a:rPr lang="en-US" sz="1600" dirty="0">
                <a:solidFill>
                  <a:schemeClr val="tx2"/>
                </a:solidFill>
                <a:latin typeface="Arial" panose="020B0604020202020204" pitchFamily="34" charset="0"/>
                <a:cs typeface="Arial" panose="020B0604020202020204" pitchFamily="34" charset="0"/>
              </a:rPr>
              <a:t>over principal preservation</a:t>
            </a:r>
            <a:r>
              <a:rPr lang="en-US" sz="1600" baseline="30000" dirty="0">
                <a:solidFill>
                  <a:schemeClr val="tx2"/>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E94AAA68-22F6-9565-A1F5-DD90E7E1FDBC}"/>
              </a:ext>
            </a:extLst>
          </p:cNvPr>
          <p:cNvSpPr txBox="1"/>
          <p:nvPr/>
        </p:nvSpPr>
        <p:spPr>
          <a:xfrm>
            <a:off x="10331370" y="4904200"/>
            <a:ext cx="2978230" cy="2286000"/>
          </a:xfrm>
          <a:prstGeom prst="rect">
            <a:avLst/>
          </a:prstGeom>
          <a:noFill/>
        </p:spPr>
        <p:txBody>
          <a:bodyPr wrap="square" lIns="0" tIns="0" rIns="0" bIns="0" rtlCol="0">
            <a:noAutofit/>
          </a:bodyPr>
          <a:lstStyle/>
          <a:p>
            <a:r>
              <a:rPr lang="en-US" sz="1600" dirty="0">
                <a:solidFill>
                  <a:schemeClr val="tx2"/>
                </a:solidFill>
                <a:latin typeface="Arial" panose="020B0604020202020204" pitchFamily="34" charset="0"/>
                <a:cs typeface="Arial" panose="020B0604020202020204" pitchFamily="34" charset="0"/>
              </a:rPr>
              <a:t>expressed interest in rolling some or all money from retirement plans to a guaranteed lifetime income product at the time of retirement</a:t>
            </a:r>
            <a:r>
              <a:rPr lang="en-US" sz="1600" baseline="30000" dirty="0">
                <a:solidFill>
                  <a:schemeClr val="tx2"/>
                </a:solidFill>
                <a:latin typeface="Arial" panose="020B0604020202020204" pitchFamily="34" charset="0"/>
                <a:cs typeface="Arial" panose="020B0604020202020204" pitchFamily="34" charset="0"/>
              </a:rPr>
              <a:t>2</a:t>
            </a:r>
          </a:p>
        </p:txBody>
      </p:sp>
      <p:graphicFrame>
        <p:nvGraphicFramePr>
          <p:cNvPr id="15" name="Chart 14">
            <a:extLst>
              <a:ext uri="{FF2B5EF4-FFF2-40B4-BE49-F238E27FC236}">
                <a16:creationId xmlns:a16="http://schemas.microsoft.com/office/drawing/2014/main" id="{BD5C1B7B-FA5E-D6C6-5FC4-C618DDDFA1A8}"/>
              </a:ext>
            </a:extLst>
          </p:cNvPr>
          <p:cNvGraphicFramePr/>
          <p:nvPr>
            <p:extLst>
              <p:ext uri="{D42A27DB-BD31-4B8C-83A1-F6EECF244321}">
                <p14:modId xmlns:p14="http://schemas.microsoft.com/office/powerpoint/2010/main" val="2133515755"/>
              </p:ext>
            </p:extLst>
          </p:nvPr>
        </p:nvGraphicFramePr>
        <p:xfrm>
          <a:off x="2786603" y="2349359"/>
          <a:ext cx="3832261" cy="255484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CEB78F64-2955-857D-C356-0FF2993FA10A}"/>
              </a:ext>
            </a:extLst>
          </p:cNvPr>
          <p:cNvSpPr txBox="1"/>
          <p:nvPr/>
        </p:nvSpPr>
        <p:spPr>
          <a:xfrm>
            <a:off x="4042467" y="2984419"/>
            <a:ext cx="1456295" cy="1700012"/>
          </a:xfrm>
          <a:prstGeom prst="rect">
            <a:avLst/>
          </a:prstGeom>
          <a:noFill/>
        </p:spPr>
        <p:txBody>
          <a:bodyPr wrap="square" lIns="0" tIns="0" rIns="0" bIns="0" rtlCol="0">
            <a:noAutofit/>
          </a:bodyPr>
          <a:lstStyle/>
          <a:p>
            <a:pPr>
              <a:spcAft>
                <a:spcPts val="600"/>
              </a:spcAft>
            </a:pPr>
            <a:r>
              <a:rPr lang="en-US" sz="6000" b="1" dirty="0">
                <a:solidFill>
                  <a:schemeClr val="tx2"/>
                </a:solidFill>
                <a:effectLst/>
                <a:latin typeface="Georgia" panose="02040502050405020303" pitchFamily="18" charset="0"/>
              </a:rPr>
              <a:t>70</a:t>
            </a:r>
            <a:r>
              <a:rPr lang="en-US" sz="3200" b="1" dirty="0">
                <a:solidFill>
                  <a:schemeClr val="tx2"/>
                </a:solidFill>
                <a:effectLst/>
                <a:latin typeface="Georgia" panose="02040502050405020303" pitchFamily="18" charset="0"/>
              </a:rPr>
              <a:t>%</a:t>
            </a:r>
            <a:endParaRPr lang="en-US" sz="6000" dirty="0">
              <a:solidFill>
                <a:schemeClr val="tx2"/>
              </a:solidFill>
              <a:effectLst/>
              <a:latin typeface="Georgia" panose="02040502050405020303" pitchFamily="18" charset="0"/>
            </a:endParaRPr>
          </a:p>
        </p:txBody>
      </p:sp>
      <p:graphicFrame>
        <p:nvGraphicFramePr>
          <p:cNvPr id="17" name="Chart 16">
            <a:extLst>
              <a:ext uri="{FF2B5EF4-FFF2-40B4-BE49-F238E27FC236}">
                <a16:creationId xmlns:a16="http://schemas.microsoft.com/office/drawing/2014/main" id="{DCA7F07A-DC9A-B2C7-A273-90C1268D7A49}"/>
              </a:ext>
            </a:extLst>
          </p:cNvPr>
          <p:cNvGraphicFramePr/>
          <p:nvPr>
            <p:extLst>
              <p:ext uri="{D42A27DB-BD31-4B8C-83A1-F6EECF244321}">
                <p14:modId xmlns:p14="http://schemas.microsoft.com/office/powerpoint/2010/main" val="155367297"/>
              </p:ext>
            </p:extLst>
          </p:nvPr>
        </p:nvGraphicFramePr>
        <p:xfrm>
          <a:off x="6040615" y="2349359"/>
          <a:ext cx="3832261" cy="2554841"/>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8560FE58-57A2-8FAA-5A0C-EA70A1BEDD61}"/>
              </a:ext>
            </a:extLst>
          </p:cNvPr>
          <p:cNvSpPr txBox="1"/>
          <p:nvPr/>
        </p:nvSpPr>
        <p:spPr>
          <a:xfrm>
            <a:off x="7376346" y="2975588"/>
            <a:ext cx="1456295" cy="1700012"/>
          </a:xfrm>
          <a:prstGeom prst="rect">
            <a:avLst/>
          </a:prstGeom>
          <a:noFill/>
        </p:spPr>
        <p:txBody>
          <a:bodyPr wrap="square" lIns="0" tIns="0" rIns="0" bIns="0" rtlCol="0">
            <a:noAutofit/>
          </a:bodyPr>
          <a:lstStyle/>
          <a:p>
            <a:pPr>
              <a:spcAft>
                <a:spcPts val="600"/>
              </a:spcAft>
            </a:pPr>
            <a:r>
              <a:rPr lang="en-US" sz="6000" b="1" dirty="0">
                <a:solidFill>
                  <a:schemeClr val="tx2"/>
                </a:solidFill>
                <a:effectLst/>
                <a:latin typeface="Georgia" panose="02040502050405020303" pitchFamily="18" charset="0"/>
              </a:rPr>
              <a:t>75</a:t>
            </a:r>
            <a:r>
              <a:rPr lang="en-US" sz="3200" b="1" dirty="0">
                <a:solidFill>
                  <a:schemeClr val="tx2"/>
                </a:solidFill>
                <a:effectLst/>
                <a:latin typeface="Georgia" panose="02040502050405020303" pitchFamily="18" charset="0"/>
              </a:rPr>
              <a:t>%</a:t>
            </a:r>
            <a:endParaRPr lang="en-US" sz="6000" dirty="0">
              <a:solidFill>
                <a:schemeClr val="tx2"/>
              </a:solidFill>
              <a:effectLst/>
              <a:latin typeface="Georgia" panose="02040502050405020303" pitchFamily="18" charset="0"/>
            </a:endParaRPr>
          </a:p>
        </p:txBody>
      </p:sp>
      <p:graphicFrame>
        <p:nvGraphicFramePr>
          <p:cNvPr id="19" name="Chart 18">
            <a:extLst>
              <a:ext uri="{FF2B5EF4-FFF2-40B4-BE49-F238E27FC236}">
                <a16:creationId xmlns:a16="http://schemas.microsoft.com/office/drawing/2014/main" id="{9C8839B1-AF8D-5F2D-B78E-EBA9181BCB2B}"/>
              </a:ext>
            </a:extLst>
          </p:cNvPr>
          <p:cNvGraphicFramePr/>
          <p:nvPr>
            <p:extLst>
              <p:ext uri="{D42A27DB-BD31-4B8C-83A1-F6EECF244321}">
                <p14:modId xmlns:p14="http://schemas.microsoft.com/office/powerpoint/2010/main" val="1258471474"/>
              </p:ext>
            </p:extLst>
          </p:nvPr>
        </p:nvGraphicFramePr>
        <p:xfrm>
          <a:off x="9584971" y="2349359"/>
          <a:ext cx="3832261" cy="2554841"/>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23F3C4EF-EC84-FE3B-A19F-367A883164A5}"/>
              </a:ext>
            </a:extLst>
          </p:cNvPr>
          <p:cNvSpPr txBox="1"/>
          <p:nvPr/>
        </p:nvSpPr>
        <p:spPr>
          <a:xfrm>
            <a:off x="10876958" y="2975588"/>
            <a:ext cx="1456295" cy="1700012"/>
          </a:xfrm>
          <a:prstGeom prst="rect">
            <a:avLst/>
          </a:prstGeom>
          <a:noFill/>
        </p:spPr>
        <p:txBody>
          <a:bodyPr wrap="square" lIns="0" tIns="0" rIns="0" bIns="0" rtlCol="0">
            <a:noAutofit/>
          </a:bodyPr>
          <a:lstStyle/>
          <a:p>
            <a:pPr>
              <a:spcAft>
                <a:spcPts val="600"/>
              </a:spcAft>
            </a:pPr>
            <a:r>
              <a:rPr lang="en-US" sz="6000" b="1" dirty="0">
                <a:solidFill>
                  <a:schemeClr val="tx2"/>
                </a:solidFill>
                <a:latin typeface="Georgia" panose="02040502050405020303" pitchFamily="18" charset="0"/>
              </a:rPr>
              <a:t>78</a:t>
            </a:r>
            <a:r>
              <a:rPr lang="en-US" sz="3200" b="1" dirty="0">
                <a:solidFill>
                  <a:schemeClr val="tx2"/>
                </a:solidFill>
                <a:effectLst/>
                <a:latin typeface="Georgia" panose="02040502050405020303" pitchFamily="18" charset="0"/>
              </a:rPr>
              <a:t>%</a:t>
            </a:r>
            <a:endParaRPr lang="en-US" sz="6000" dirty="0">
              <a:solidFill>
                <a:schemeClr val="tx2"/>
              </a:solidFill>
              <a:effectLst/>
              <a:latin typeface="Georgia" panose="02040502050405020303" pitchFamily="18" charset="0"/>
            </a:endParaRPr>
          </a:p>
        </p:txBody>
      </p:sp>
    </p:spTree>
    <p:extLst>
      <p:ext uri="{BB962C8B-B14F-4D97-AF65-F5344CB8AC3E}">
        <p14:creationId xmlns:p14="http://schemas.microsoft.com/office/powerpoint/2010/main" val="497208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46FA84-E2B3-7AB2-0FE8-5A5EF9A48E7F}"/>
              </a:ext>
            </a:extLst>
          </p:cNvPr>
          <p:cNvSpPr>
            <a:spLocks noChangeArrowheads="1"/>
          </p:cNvSpPr>
          <p:nvPr/>
        </p:nvSpPr>
        <p:spPr bwMode="auto">
          <a:xfrm>
            <a:off x="2248620" y="2891460"/>
            <a:ext cx="209353" cy="45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3632" tIns="51816" rIns="103632" bIns="51816" numCol="1" anchor="ctr" anchorCtr="0" compatLnSpc="1">
            <a:prstTxWarp prst="textNoShape">
              <a:avLst/>
            </a:prstTxWarp>
            <a:spAutoFit/>
          </a:bodyPr>
          <a:lstStyle/>
          <a:p>
            <a:endParaRPr lang="en-US" sz="2273"/>
          </a:p>
        </p:txBody>
      </p:sp>
      <p:sp>
        <p:nvSpPr>
          <p:cNvPr id="3" name="Title 2">
            <a:extLst>
              <a:ext uri="{FF2B5EF4-FFF2-40B4-BE49-F238E27FC236}">
                <a16:creationId xmlns:a16="http://schemas.microsoft.com/office/drawing/2014/main" id="{B99D7488-2399-A06A-D260-D464681B059C}"/>
              </a:ext>
            </a:extLst>
          </p:cNvPr>
          <p:cNvSpPr>
            <a:spLocks noGrp="1"/>
          </p:cNvSpPr>
          <p:nvPr>
            <p:ph type="title"/>
          </p:nvPr>
        </p:nvSpPr>
        <p:spPr/>
        <p:txBody>
          <a:bodyPr/>
          <a:lstStyle/>
          <a:p>
            <a:r>
              <a:rPr lang="en-US" dirty="0"/>
              <a:t>Lifetime income solutions: liquidity or longevity?</a:t>
            </a:r>
          </a:p>
        </p:txBody>
      </p:sp>
      <p:sp>
        <p:nvSpPr>
          <p:cNvPr id="6" name="Text Placeholder 5">
            <a:extLst>
              <a:ext uri="{FF2B5EF4-FFF2-40B4-BE49-F238E27FC236}">
                <a16:creationId xmlns:a16="http://schemas.microsoft.com/office/drawing/2014/main" id="{70276377-DB8C-A185-029B-7A5EBCFA7E99}"/>
              </a:ext>
            </a:extLst>
          </p:cNvPr>
          <p:cNvSpPr>
            <a:spLocks noGrp="1"/>
          </p:cNvSpPr>
          <p:nvPr>
            <p:ph type="body" sz="quarter" idx="11"/>
          </p:nvPr>
        </p:nvSpPr>
        <p:spPr/>
        <p:txBody>
          <a:bodyPr numCol="1"/>
          <a:lstStyle/>
          <a:p>
            <a:r>
              <a:rPr lang="en-US" dirty="0"/>
              <a:t>Data sources: EBRI, </a:t>
            </a:r>
            <a:r>
              <a:rPr lang="en-US" dirty="0" err="1"/>
              <a:t>Cerulli</a:t>
            </a:r>
            <a:r>
              <a:rPr lang="en-US" dirty="0"/>
              <a:t> and TIAA/Nuveen. This comparison represents only a sample of features typically included in the product types when used in the institutional retirement plan market and does not attempt to articulate all options that may be available. Insurance product guarantees are backed by the claims-paying ability of the issuer.</a:t>
            </a:r>
          </a:p>
        </p:txBody>
      </p:sp>
      <p:graphicFrame>
        <p:nvGraphicFramePr>
          <p:cNvPr id="2" name="Table 1">
            <a:extLst>
              <a:ext uri="{FF2B5EF4-FFF2-40B4-BE49-F238E27FC236}">
                <a16:creationId xmlns:a16="http://schemas.microsoft.com/office/drawing/2014/main" id="{69C32678-9CEB-E62C-5E8B-82B6E7456812}"/>
              </a:ext>
            </a:extLst>
          </p:cNvPr>
          <p:cNvGraphicFramePr>
            <a:graphicFrameLocks noGrp="1"/>
          </p:cNvGraphicFramePr>
          <p:nvPr>
            <p:extLst>
              <p:ext uri="{D42A27DB-BD31-4B8C-83A1-F6EECF244321}">
                <p14:modId xmlns:p14="http://schemas.microsoft.com/office/powerpoint/2010/main" val="3273350164"/>
              </p:ext>
            </p:extLst>
          </p:nvPr>
        </p:nvGraphicFramePr>
        <p:xfrm>
          <a:off x="624388" y="1666076"/>
          <a:ext cx="12618720" cy="4590882"/>
        </p:xfrm>
        <a:graphic>
          <a:graphicData uri="http://schemas.openxmlformats.org/drawingml/2006/table">
            <a:tbl>
              <a:tblPr/>
              <a:tblGrid>
                <a:gridCol w="2017212">
                  <a:extLst>
                    <a:ext uri="{9D8B030D-6E8A-4147-A177-3AD203B41FA5}">
                      <a16:colId xmlns:a16="http://schemas.microsoft.com/office/drawing/2014/main" val="945223757"/>
                    </a:ext>
                  </a:extLst>
                </a:gridCol>
                <a:gridCol w="1752600">
                  <a:extLst>
                    <a:ext uri="{9D8B030D-6E8A-4147-A177-3AD203B41FA5}">
                      <a16:colId xmlns:a16="http://schemas.microsoft.com/office/drawing/2014/main" val="2041418264"/>
                    </a:ext>
                  </a:extLst>
                </a:gridCol>
                <a:gridCol w="2265228">
                  <a:extLst>
                    <a:ext uri="{9D8B030D-6E8A-4147-A177-3AD203B41FA5}">
                      <a16:colId xmlns:a16="http://schemas.microsoft.com/office/drawing/2014/main" val="1081484316"/>
                    </a:ext>
                  </a:extLst>
                </a:gridCol>
                <a:gridCol w="2194560">
                  <a:extLst>
                    <a:ext uri="{9D8B030D-6E8A-4147-A177-3AD203B41FA5}">
                      <a16:colId xmlns:a16="http://schemas.microsoft.com/office/drawing/2014/main" val="3996806387"/>
                    </a:ext>
                  </a:extLst>
                </a:gridCol>
                <a:gridCol w="2286000">
                  <a:extLst>
                    <a:ext uri="{9D8B030D-6E8A-4147-A177-3AD203B41FA5}">
                      <a16:colId xmlns:a16="http://schemas.microsoft.com/office/drawing/2014/main" val="2713311962"/>
                    </a:ext>
                  </a:extLst>
                </a:gridCol>
                <a:gridCol w="2103120">
                  <a:extLst>
                    <a:ext uri="{9D8B030D-6E8A-4147-A177-3AD203B41FA5}">
                      <a16:colId xmlns:a16="http://schemas.microsoft.com/office/drawing/2014/main" val="3235366870"/>
                    </a:ext>
                  </a:extLst>
                </a:gridCol>
              </a:tblGrid>
              <a:tr h="469366">
                <a:tc>
                  <a:txBody>
                    <a:bodyPr/>
                    <a:lstStyle/>
                    <a:p>
                      <a:pPr algn="ctr"/>
                      <a:br>
                        <a:rPr lang="en-US" sz="1400" b="1" i="0" dirty="0">
                          <a:solidFill>
                            <a:schemeClr val="tx2"/>
                          </a:solidFill>
                          <a:effectLst/>
                          <a:latin typeface="Arial" panose="020B0604020202020204" pitchFamily="34" charset="0"/>
                          <a:cs typeface="Arial" panose="020B0604020202020204" pitchFamily="34" charset="0"/>
                        </a:rPr>
                      </a:br>
                      <a:endParaRPr lang="en-US" sz="1400" b="1" i="0" dirty="0">
                        <a:solidFill>
                          <a:schemeClr val="tx2"/>
                        </a:solidFill>
                        <a:effectLst/>
                        <a:latin typeface="Arial" panose="020B0604020202020204" pitchFamily="34" charset="0"/>
                        <a:cs typeface="Arial" panose="020B0604020202020204" pitchFamily="34" charset="0"/>
                      </a:endParaRPr>
                    </a:p>
                  </a:txBody>
                  <a:tcPr marL="14232" marR="14232" marT="0" marB="14232"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lang="en-US" sz="1400" b="1" i="0" dirty="0">
                          <a:solidFill>
                            <a:schemeClr val="bg1"/>
                          </a:solidFill>
                          <a:effectLst/>
                          <a:latin typeface="Arial" panose="020B0604020202020204" pitchFamily="34" charset="0"/>
                          <a:cs typeface="Arial" panose="020B0604020202020204" pitchFamily="34" charset="0"/>
                        </a:rPr>
                        <a:t>EMPHASIZE LIQUIDITY</a:t>
                      </a:r>
                    </a:p>
                  </a:txBody>
                  <a:tcPr marL="14232" marR="14232" marT="14232" marB="14232"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dirty="0">
                        <a:solidFill>
                          <a:schemeClr val="tx2"/>
                        </a:solidFill>
                        <a:effectLst/>
                        <a:latin typeface="+mn-lt"/>
                      </a:endParaRPr>
                    </a:p>
                  </a:txBody>
                  <a:tcPr marL="14232" marR="14232" marT="14232" marB="14232"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4763"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lang="en-US" sz="1400" b="1" i="0" dirty="0">
                          <a:solidFill>
                            <a:schemeClr val="bg1"/>
                          </a:solidFill>
                          <a:effectLst/>
                          <a:latin typeface="Arial" panose="020B0604020202020204" pitchFamily="34" charset="0"/>
                          <a:cs typeface="Arial" panose="020B0604020202020204" pitchFamily="34" charset="0"/>
                        </a:rPr>
                        <a:t>EMPHASIZE LONGEVITY RISK PROTECTION</a:t>
                      </a:r>
                    </a:p>
                  </a:txBody>
                  <a:tcPr marL="34156" marR="34156" marT="17078" marB="17078" anchor="ctr">
                    <a:lnL w="9525"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tx2"/>
                        </a:solidFill>
                        <a:latin typeface="+mn-lt"/>
                      </a:endParaRPr>
                    </a:p>
                  </a:txBody>
                  <a:tcPr marL="34156" marR="34156" marT="17078" marB="17078">
                    <a:lnL w="12700" cmpd="sng">
                      <a:noFill/>
                      <a:prstDash val="solid"/>
                    </a:lnL>
                    <a:lnR w="12700" cmpd="sng">
                      <a:noFill/>
                      <a:prstDash val="solid"/>
                    </a:lnR>
                    <a:lnT w="12700" cmpd="sng">
                      <a:noFill/>
                      <a:prstDash val="solid"/>
                    </a:lnT>
                    <a:lnB w="4763"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tx2"/>
                        </a:solidFill>
                        <a:latin typeface="+mn-lt"/>
                      </a:endParaRPr>
                    </a:p>
                  </a:txBody>
                  <a:tcPr marL="34156" marR="34156" marT="17078" marB="17078">
                    <a:lnL w="12700" cmpd="sng">
                      <a:noFill/>
                      <a:prstDash val="solid"/>
                    </a:lnL>
                    <a:lnR w="12700" cmpd="sng">
                      <a:noFill/>
                      <a:prstDash val="solid"/>
                    </a:lnR>
                    <a:lnT w="12700" cmpd="sng">
                      <a:noFill/>
                      <a:prstDash val="solid"/>
                    </a:lnT>
                    <a:lnB w="4763"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77240"/>
                  </a:ext>
                </a:extLst>
              </a:tr>
              <a:tr h="521234">
                <a:tc>
                  <a:txBody>
                    <a:bodyPr/>
                    <a:lstStyle/>
                    <a:p>
                      <a:r>
                        <a:rPr lang="en-US" sz="1200" b="1" dirty="0">
                          <a:solidFill>
                            <a:schemeClr val="tx2"/>
                          </a:solidFill>
                          <a:effectLst/>
                          <a:latin typeface="Arial" panose="020B0604020202020204" pitchFamily="34" charset="0"/>
                          <a:cs typeface="Arial" panose="020B0604020202020204" pitchFamily="34" charset="0"/>
                        </a:rPr>
                        <a:t>Attribute</a:t>
                      </a:r>
                      <a:endParaRPr lang="en-US" sz="1200" dirty="0">
                        <a:solidFill>
                          <a:schemeClr val="tx2"/>
                        </a:solidFill>
                        <a:effectLst/>
                        <a:latin typeface="Arial" panose="020B0604020202020204" pitchFamily="34" charset="0"/>
                        <a:cs typeface="Arial" panose="020B0604020202020204" pitchFamily="34" charset="0"/>
                      </a:endParaRPr>
                    </a:p>
                  </a:txBody>
                  <a:tcPr marL="0" marR="0"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tx2"/>
                          </a:solidFill>
                          <a:effectLst/>
                          <a:latin typeface="Arial" panose="020B0604020202020204" pitchFamily="34" charset="0"/>
                          <a:cs typeface="Arial" panose="020B0604020202020204" pitchFamily="34" charset="0"/>
                        </a:rPr>
                        <a:t>Systematic withdrawals</a:t>
                      </a:r>
                    </a:p>
                  </a:txBody>
                  <a:tcPr marB="0"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1" i="0" dirty="0">
                          <a:solidFill>
                            <a:schemeClr val="tx2"/>
                          </a:solidFill>
                          <a:effectLst/>
                          <a:latin typeface="Arial" panose="020B0604020202020204" pitchFamily="34" charset="0"/>
                          <a:cs typeface="Arial" panose="020B0604020202020204" pitchFamily="34" charset="0"/>
                        </a:rPr>
                        <a:t>Managed payouts</a:t>
                      </a:r>
                    </a:p>
                  </a:txBody>
                  <a:tcPr marB="0"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1" i="0" dirty="0">
                          <a:solidFill>
                            <a:schemeClr val="tx2"/>
                          </a:solidFill>
                          <a:effectLst/>
                          <a:latin typeface="Arial" panose="020B0604020202020204" pitchFamily="34" charset="0"/>
                          <a:cs typeface="Arial" panose="020B0604020202020204" pitchFamily="34" charset="0"/>
                        </a:rPr>
                        <a:t>Guaranteed lifetime withdrawal benefit</a:t>
                      </a:r>
                    </a:p>
                  </a:txBody>
                  <a:tcPr marB="0"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1" i="0" dirty="0">
                          <a:solidFill>
                            <a:schemeClr val="tx2"/>
                          </a:solidFill>
                          <a:effectLst/>
                          <a:latin typeface="Arial" panose="020B0604020202020204" pitchFamily="34" charset="0"/>
                          <a:cs typeface="Arial" panose="020B0604020202020204" pitchFamily="34" charset="0"/>
                        </a:rPr>
                        <a:t>Fixed annuity</a:t>
                      </a:r>
                    </a:p>
                  </a:txBody>
                  <a:tcPr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1" i="0" dirty="0">
                          <a:solidFill>
                            <a:schemeClr val="tx2"/>
                          </a:solidFill>
                          <a:effectLst/>
                          <a:latin typeface="Arial" panose="020B0604020202020204" pitchFamily="34" charset="0"/>
                          <a:cs typeface="Arial" panose="020B0604020202020204" pitchFamily="34" charset="0"/>
                        </a:rPr>
                        <a:t>Qualified longevity annuity contract</a:t>
                      </a:r>
                    </a:p>
                  </a:txBody>
                  <a:tcPr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1388739419"/>
                  </a:ext>
                </a:extLst>
              </a:tr>
              <a:tr h="1463040">
                <a:tc>
                  <a:txBody>
                    <a:bodyPr/>
                    <a:lstStyle/>
                    <a:p>
                      <a:r>
                        <a:rPr lang="en-US" sz="1200" b="1" dirty="0">
                          <a:solidFill>
                            <a:schemeClr val="tx2"/>
                          </a:solidFill>
                          <a:effectLst/>
                          <a:latin typeface="Arial" panose="020B0604020202020204" pitchFamily="34" charset="0"/>
                          <a:cs typeface="Arial" panose="020B0604020202020204" pitchFamily="34" charset="0"/>
                        </a:rPr>
                        <a:t>Description</a:t>
                      </a:r>
                      <a:endParaRPr lang="en-US" sz="1200" dirty="0">
                        <a:solidFill>
                          <a:schemeClr val="tx2"/>
                        </a:solidFill>
                        <a:effectLst/>
                        <a:latin typeface="Arial" panose="020B0604020202020204" pitchFamily="34" charset="0"/>
                        <a:cs typeface="Arial" panose="020B0604020202020204" pitchFamily="34" charset="0"/>
                      </a:endParaRPr>
                    </a:p>
                  </a:txBody>
                  <a:tcPr marL="0" marR="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Participant determines amount and frequency of withdrawals from their retirement account until it is empty</a:t>
                      </a:r>
                    </a:p>
                  </a:txBody>
                  <a:tcP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Managed account investment manager determines the regularly scheduled payouts, adjusted for market fluctuations, with the goal of helping to ensure funds last through retirement</a:t>
                      </a:r>
                    </a:p>
                  </a:txBody>
                  <a:tcP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Contributions are invested into an insurance separate account and paid out to the retiree as steady withdrawals in retirement, regardless of market fluctuations</a:t>
                      </a:r>
                    </a:p>
                  </a:txBody>
                  <a:tcP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Predetermined interest rate is earned during the participants’ working years. Participant can exchange the fixed annuity for a guaranteed monthly income amount throughout retirement.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Portion of retirement assets is used to purchase guaranteed lifetime income that does not start to payout until a later age: typically 85 or older</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2703750982"/>
                  </a:ext>
                </a:extLst>
              </a:tr>
              <a:tr h="304800">
                <a:tc>
                  <a:txBody>
                    <a:bodyPr/>
                    <a:lstStyle/>
                    <a:p>
                      <a:r>
                        <a:rPr lang="en-US" sz="1200" b="1" dirty="0">
                          <a:solidFill>
                            <a:schemeClr val="tx2"/>
                          </a:solidFill>
                          <a:effectLst/>
                          <a:latin typeface="Arial" panose="020B0604020202020204" pitchFamily="34" charset="0"/>
                          <a:cs typeface="Arial" panose="020B0604020202020204" pitchFamily="34" charset="0"/>
                        </a:rPr>
                        <a:t>Principal protection</a:t>
                      </a:r>
                      <a:endParaRPr lang="en-US" sz="1200" dirty="0">
                        <a:solidFill>
                          <a:schemeClr val="tx2"/>
                        </a:solidFill>
                        <a:effectLst/>
                        <a:latin typeface="Arial" panose="020B0604020202020204" pitchFamily="34" charset="0"/>
                        <a:cs typeface="Arial" panose="020B0604020202020204" pitchFamily="34" charset="0"/>
                      </a:endParaRPr>
                    </a:p>
                  </a:txBody>
                  <a:tcPr marL="0" marR="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182469298"/>
                  </a:ext>
                </a:extLst>
              </a:tr>
              <a:tr h="304800">
                <a:tc>
                  <a:txBody>
                    <a:bodyPr/>
                    <a:lstStyle/>
                    <a:p>
                      <a:r>
                        <a:rPr lang="en-US" sz="1200" b="1" dirty="0">
                          <a:solidFill>
                            <a:schemeClr val="tx2"/>
                          </a:solidFill>
                          <a:effectLst/>
                          <a:latin typeface="Arial" panose="020B0604020202020204" pitchFamily="34" charset="0"/>
                          <a:cs typeface="Arial" panose="020B0604020202020204" pitchFamily="34" charset="0"/>
                        </a:rPr>
                        <a:t>Payment guaranteed </a:t>
                      </a:r>
                      <a:br>
                        <a:rPr lang="en-US" sz="1200" b="1" dirty="0">
                          <a:solidFill>
                            <a:schemeClr val="tx2"/>
                          </a:solidFill>
                          <a:effectLst/>
                          <a:latin typeface="Arial" panose="020B0604020202020204" pitchFamily="34" charset="0"/>
                          <a:cs typeface="Arial" panose="020B0604020202020204" pitchFamily="34" charset="0"/>
                        </a:rPr>
                      </a:br>
                      <a:r>
                        <a:rPr lang="en-US" sz="1200" b="1" dirty="0">
                          <a:solidFill>
                            <a:schemeClr val="tx2"/>
                          </a:solidFill>
                          <a:effectLst/>
                          <a:latin typeface="Arial" panose="020B0604020202020204" pitchFamily="34" charset="0"/>
                          <a:cs typeface="Arial" panose="020B0604020202020204" pitchFamily="34" charset="0"/>
                        </a:rPr>
                        <a:t>for life</a:t>
                      </a:r>
                      <a:endParaRPr lang="en-US" sz="1200" dirty="0">
                        <a:solidFill>
                          <a:schemeClr val="tx2"/>
                        </a:solidFill>
                        <a:effectLst/>
                        <a:latin typeface="Arial" panose="020B0604020202020204" pitchFamily="34" charset="0"/>
                        <a:cs typeface="Arial" panose="020B0604020202020204" pitchFamily="34" charset="0"/>
                      </a:endParaRPr>
                    </a:p>
                  </a:txBody>
                  <a:tcPr marL="0" marR="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 but payments do not start until later in retirement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3964637159"/>
                  </a:ext>
                </a:extLst>
              </a:tr>
              <a:tr h="460842">
                <a:tc>
                  <a:txBody>
                    <a:bodyPr/>
                    <a:lstStyle/>
                    <a:p>
                      <a:r>
                        <a:rPr lang="en-US" sz="1200" b="1" dirty="0">
                          <a:solidFill>
                            <a:schemeClr val="tx2"/>
                          </a:solidFill>
                          <a:effectLst/>
                          <a:latin typeface="Arial" panose="020B0604020202020204" pitchFamily="34" charset="0"/>
                          <a:cs typeface="Arial" panose="020B0604020202020204" pitchFamily="34" charset="0"/>
                        </a:rPr>
                        <a:t>Income protected from market downturns</a:t>
                      </a:r>
                      <a:endParaRPr lang="en-US" sz="1200" dirty="0">
                        <a:solidFill>
                          <a:schemeClr val="tx2"/>
                        </a:solidFill>
                        <a:effectLst/>
                        <a:latin typeface="Arial" panose="020B0604020202020204" pitchFamily="34" charset="0"/>
                        <a:cs typeface="Arial" panose="020B0604020202020204" pitchFamily="34" charset="0"/>
                      </a:endParaRPr>
                    </a:p>
                  </a:txBody>
                  <a:tcPr marL="0" marR="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2336252053"/>
                  </a:ext>
                </a:extLst>
              </a:tr>
              <a:tr h="391925">
                <a:tc>
                  <a:txBody>
                    <a:bodyPr/>
                    <a:lstStyle/>
                    <a:p>
                      <a:r>
                        <a:rPr lang="en-US" sz="1200" b="1" dirty="0">
                          <a:solidFill>
                            <a:schemeClr val="tx2"/>
                          </a:solidFill>
                          <a:effectLst/>
                          <a:latin typeface="Arial" panose="020B0604020202020204" pitchFamily="34" charset="0"/>
                          <a:cs typeface="Arial" panose="020B0604020202020204" pitchFamily="34" charset="0"/>
                        </a:rPr>
                        <a:t>Ability to withdraw before payments have begun</a:t>
                      </a:r>
                      <a:endParaRPr lang="en-US" sz="1200" dirty="0">
                        <a:solidFill>
                          <a:schemeClr val="tx2"/>
                        </a:solidFill>
                        <a:effectLst/>
                        <a:latin typeface="Arial" panose="020B0604020202020204" pitchFamily="34" charset="0"/>
                        <a:cs typeface="Arial" panose="020B0604020202020204" pitchFamily="34" charset="0"/>
                      </a:endParaRPr>
                    </a:p>
                  </a:txBody>
                  <a:tcPr marL="0" marR="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 but may impact guaranteed payment amount</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4192420370"/>
                  </a:ext>
                </a:extLst>
              </a:tr>
              <a:tr h="304800">
                <a:tc>
                  <a:txBody>
                    <a:bodyPr/>
                    <a:lstStyle/>
                    <a:p>
                      <a:r>
                        <a:rPr lang="en-US" sz="1200" b="1" dirty="0">
                          <a:solidFill>
                            <a:schemeClr val="tx2"/>
                          </a:solidFill>
                          <a:effectLst/>
                          <a:latin typeface="Arial" panose="020B0604020202020204" pitchFamily="34" charset="0"/>
                          <a:cs typeface="Arial" panose="020B0604020202020204" pitchFamily="34" charset="0"/>
                        </a:rPr>
                        <a:t>Ability to withdraw after income has begun</a:t>
                      </a:r>
                      <a:endParaRPr lang="en-US" sz="1200" dirty="0">
                        <a:solidFill>
                          <a:schemeClr val="tx2"/>
                        </a:solidFill>
                        <a:effectLst/>
                        <a:latin typeface="Arial" panose="020B0604020202020204" pitchFamily="34" charset="0"/>
                        <a:cs typeface="Arial" panose="020B0604020202020204" pitchFamily="34" charset="0"/>
                      </a:endParaRPr>
                    </a:p>
                  </a:txBody>
                  <a:tcPr marL="0" marR="0">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a:t>
                      </a:r>
                    </a:p>
                  </a:txBody>
                  <a:tcPr anchor="ctr">
                    <a:lnL w="9525"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Yes, but may impact guaranteed payment amount</a:t>
                      </a:r>
                    </a:p>
                  </a:txBody>
                  <a:tcPr anchor="ctr">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tc>
                  <a:txBody>
                    <a:bodyPr/>
                    <a:lstStyle/>
                    <a:p>
                      <a:pPr algn="ctr"/>
                      <a:r>
                        <a:rPr lang="en-US" sz="1200" b="0" i="0" dirty="0">
                          <a:solidFill>
                            <a:schemeClr val="tx2"/>
                          </a:solidFill>
                          <a:effectLst/>
                          <a:latin typeface="Arial" panose="020B0604020202020204" pitchFamily="34" charset="0"/>
                          <a:cs typeface="Arial" panose="020B0604020202020204" pitchFamily="34" charset="0"/>
                        </a:rPr>
                        <a:t>No</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alpha val="15000"/>
                      </a:schemeClr>
                    </a:solidFill>
                  </a:tcPr>
                </a:tc>
                <a:extLst>
                  <a:ext uri="{0D108BD9-81ED-4DB2-BD59-A6C34878D82A}">
                    <a16:rowId xmlns:a16="http://schemas.microsoft.com/office/drawing/2014/main" val="2348463036"/>
                  </a:ext>
                </a:extLst>
              </a:tr>
            </a:tbl>
          </a:graphicData>
        </a:graphic>
      </p:graphicFrame>
    </p:spTree>
    <p:extLst>
      <p:ext uri="{BB962C8B-B14F-4D97-AF65-F5344CB8AC3E}">
        <p14:creationId xmlns:p14="http://schemas.microsoft.com/office/powerpoint/2010/main" val="299672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560EC8-583D-606D-A0A8-8CE00FF506A9}"/>
              </a:ext>
            </a:extLst>
          </p:cNvPr>
          <p:cNvSpPr>
            <a:spLocks noGrp="1"/>
          </p:cNvSpPr>
          <p:nvPr>
            <p:ph type="title"/>
          </p:nvPr>
        </p:nvSpPr>
        <p:spPr/>
        <p:txBody>
          <a:bodyPr/>
          <a:lstStyle/>
          <a:p>
            <a:r>
              <a:rPr lang="en-US" dirty="0"/>
              <a:t>A closer look at in-plan annuities</a:t>
            </a:r>
          </a:p>
        </p:txBody>
      </p:sp>
      <p:sp>
        <p:nvSpPr>
          <p:cNvPr id="7" name="Text Placeholder 6">
            <a:extLst>
              <a:ext uri="{FF2B5EF4-FFF2-40B4-BE49-F238E27FC236}">
                <a16:creationId xmlns:a16="http://schemas.microsoft.com/office/drawing/2014/main" id="{0531B288-21E7-7A19-B30E-E4CA6968A96A}"/>
              </a:ext>
            </a:extLst>
          </p:cNvPr>
          <p:cNvSpPr>
            <a:spLocks noGrp="1"/>
          </p:cNvSpPr>
          <p:nvPr>
            <p:ph type="body" sz="quarter" idx="11"/>
          </p:nvPr>
        </p:nvSpPr>
        <p:spPr/>
        <p:txBody>
          <a:bodyPr/>
          <a:lstStyle/>
          <a:p>
            <a:endParaRPr lang="en-US"/>
          </a:p>
        </p:txBody>
      </p:sp>
      <p:pic>
        <p:nvPicPr>
          <p:cNvPr id="2" name="Graphic 1">
            <a:extLst>
              <a:ext uri="{FF2B5EF4-FFF2-40B4-BE49-F238E27FC236}">
                <a16:creationId xmlns:a16="http://schemas.microsoft.com/office/drawing/2014/main" id="{A253D786-4F2E-DD0A-E6E2-CC1550C82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73" y="2209800"/>
            <a:ext cx="766495" cy="656996"/>
          </a:xfrm>
          <a:prstGeom prst="rect">
            <a:avLst/>
          </a:prstGeom>
        </p:spPr>
      </p:pic>
      <p:sp>
        <p:nvSpPr>
          <p:cNvPr id="3" name="TextBox 2">
            <a:extLst>
              <a:ext uri="{FF2B5EF4-FFF2-40B4-BE49-F238E27FC236}">
                <a16:creationId xmlns:a16="http://schemas.microsoft.com/office/drawing/2014/main" id="{94D4C4B9-0C92-7A35-C069-C607EAF880A0}"/>
              </a:ext>
            </a:extLst>
          </p:cNvPr>
          <p:cNvSpPr txBox="1"/>
          <p:nvPr/>
        </p:nvSpPr>
        <p:spPr>
          <a:xfrm>
            <a:off x="1713612" y="2221675"/>
            <a:ext cx="2286000" cy="1562022"/>
          </a:xfrm>
          <a:prstGeom prst="rect">
            <a:avLst/>
          </a:prstGeom>
          <a:noFill/>
        </p:spPr>
        <p:txBody>
          <a:bodyPr wrap="square" lIns="0" tIns="0" rIns="0" bIns="0" rtlCol="0">
            <a:noAutofit/>
          </a:bodyPr>
          <a:lstStyle/>
          <a:p>
            <a:pPr>
              <a:spcAft>
                <a:spcPts val="600"/>
              </a:spcAft>
            </a:pPr>
            <a:r>
              <a:rPr lang="en-US" sz="2400" dirty="0">
                <a:solidFill>
                  <a:schemeClr val="tx2"/>
                </a:solidFill>
              </a:rPr>
              <a:t>Integrates a lifetime income solution into a retirement menu</a:t>
            </a:r>
          </a:p>
        </p:txBody>
      </p:sp>
      <p:pic>
        <p:nvPicPr>
          <p:cNvPr id="9" name="Graphic 8">
            <a:extLst>
              <a:ext uri="{FF2B5EF4-FFF2-40B4-BE49-F238E27FC236}">
                <a16:creationId xmlns:a16="http://schemas.microsoft.com/office/drawing/2014/main" id="{8B53EF67-4E8C-402E-9BEF-50BDCF710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2317" y="2209800"/>
            <a:ext cx="766495" cy="656996"/>
          </a:xfrm>
          <a:prstGeom prst="rect">
            <a:avLst/>
          </a:prstGeom>
        </p:spPr>
      </p:pic>
      <p:sp>
        <p:nvSpPr>
          <p:cNvPr id="10" name="TextBox 9">
            <a:extLst>
              <a:ext uri="{FF2B5EF4-FFF2-40B4-BE49-F238E27FC236}">
                <a16:creationId xmlns:a16="http://schemas.microsoft.com/office/drawing/2014/main" id="{25DB286B-DEEB-CCA8-F329-47A69ECE9A59}"/>
              </a:ext>
            </a:extLst>
          </p:cNvPr>
          <p:cNvSpPr txBox="1"/>
          <p:nvPr/>
        </p:nvSpPr>
        <p:spPr>
          <a:xfrm>
            <a:off x="6009429" y="2221675"/>
            <a:ext cx="2286000" cy="1562022"/>
          </a:xfrm>
          <a:prstGeom prst="rect">
            <a:avLst/>
          </a:prstGeom>
          <a:noFill/>
        </p:spPr>
        <p:txBody>
          <a:bodyPr wrap="square" lIns="0" tIns="0" rIns="0" bIns="0" rtlCol="0">
            <a:noAutofit/>
          </a:bodyPr>
          <a:lstStyle/>
          <a:p>
            <a:pPr>
              <a:spcAft>
                <a:spcPts val="600"/>
              </a:spcAft>
            </a:pPr>
            <a:r>
              <a:rPr lang="en-US" sz="2400" dirty="0">
                <a:solidFill>
                  <a:schemeClr val="tx2"/>
                </a:solidFill>
              </a:rPr>
              <a:t>Gives the option – without the obligation – to roll assets into a guaranteed income stream.</a:t>
            </a:r>
          </a:p>
        </p:txBody>
      </p:sp>
      <p:pic>
        <p:nvPicPr>
          <p:cNvPr id="11" name="Graphic 10">
            <a:extLst>
              <a:ext uri="{FF2B5EF4-FFF2-40B4-BE49-F238E27FC236}">
                <a16:creationId xmlns:a16="http://schemas.microsoft.com/office/drawing/2014/main" id="{CB18EB7C-690D-F147-64BE-266DAC495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4873" y="2221675"/>
            <a:ext cx="766495" cy="656996"/>
          </a:xfrm>
          <a:prstGeom prst="rect">
            <a:avLst/>
          </a:prstGeom>
        </p:spPr>
      </p:pic>
      <p:sp>
        <p:nvSpPr>
          <p:cNvPr id="12" name="TextBox 11">
            <a:extLst>
              <a:ext uri="{FF2B5EF4-FFF2-40B4-BE49-F238E27FC236}">
                <a16:creationId xmlns:a16="http://schemas.microsoft.com/office/drawing/2014/main" id="{577A7139-608C-AF71-D8A5-9137A94EC11D}"/>
              </a:ext>
            </a:extLst>
          </p:cNvPr>
          <p:cNvSpPr txBox="1"/>
          <p:nvPr/>
        </p:nvSpPr>
        <p:spPr>
          <a:xfrm>
            <a:off x="10337799" y="2221675"/>
            <a:ext cx="2851727" cy="1562022"/>
          </a:xfrm>
          <a:prstGeom prst="rect">
            <a:avLst/>
          </a:prstGeom>
          <a:noFill/>
        </p:spPr>
        <p:txBody>
          <a:bodyPr wrap="square" lIns="0" tIns="0" rIns="0" bIns="0" rtlCol="0">
            <a:noAutofit/>
          </a:bodyPr>
          <a:lstStyle/>
          <a:p>
            <a:pPr>
              <a:spcAft>
                <a:spcPts val="600"/>
              </a:spcAft>
            </a:pPr>
            <a:r>
              <a:rPr lang="en-US" sz="2400" dirty="0">
                <a:solidFill>
                  <a:schemeClr val="tx2"/>
                </a:solidFill>
              </a:rPr>
              <a:t>The easiest lifetime income solutions to adopt – when embedded in a familiar target date or managed account structure</a:t>
            </a:r>
          </a:p>
        </p:txBody>
      </p:sp>
      <p:sp>
        <p:nvSpPr>
          <p:cNvPr id="4" name="Right Triangle 3">
            <a:extLst>
              <a:ext uri="{FF2B5EF4-FFF2-40B4-BE49-F238E27FC236}">
                <a16:creationId xmlns:a16="http://schemas.microsoft.com/office/drawing/2014/main" id="{DD6DA2E6-2336-E7E7-1EE8-5E8FEB697BA9}"/>
              </a:ext>
            </a:extLst>
          </p:cNvPr>
          <p:cNvSpPr/>
          <p:nvPr/>
        </p:nvSpPr>
        <p:spPr>
          <a:xfrm flipH="1" flipV="1">
            <a:off x="10337799" y="-1"/>
            <a:ext cx="3479799" cy="2530763"/>
          </a:xfrm>
          <a:prstGeom prst="rtTriangle">
            <a:avLst/>
          </a:prstGeom>
          <a:solidFill>
            <a:schemeClr val="bg1">
              <a:lumMod val="75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68266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936346-BAEC-CB0D-D0D5-C94D9423620E}"/>
              </a:ext>
            </a:extLst>
          </p:cNvPr>
          <p:cNvSpPr/>
          <p:nvPr/>
        </p:nvSpPr>
        <p:spPr>
          <a:xfrm>
            <a:off x="0" y="1511135"/>
            <a:ext cx="13817600" cy="2368634"/>
          </a:xfrm>
          <a:prstGeom prst="rect">
            <a:avLst/>
          </a:prstGeom>
          <a:solidFill>
            <a:schemeClr val="accent1">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4631196D-0320-DD50-9878-DFE0EDF43D78}"/>
              </a:ext>
            </a:extLst>
          </p:cNvPr>
          <p:cNvSpPr/>
          <p:nvPr/>
        </p:nvSpPr>
        <p:spPr>
          <a:xfrm>
            <a:off x="0" y="3886200"/>
            <a:ext cx="13817600" cy="2368634"/>
          </a:xfrm>
          <a:prstGeom prst="rect">
            <a:avLst/>
          </a:prstGeom>
          <a:solidFill>
            <a:schemeClr val="accent2">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80CDFB7A-E510-2772-492D-00AEE7D51E5B}"/>
              </a:ext>
            </a:extLst>
          </p:cNvPr>
          <p:cNvSpPr>
            <a:spLocks noGrp="1"/>
          </p:cNvSpPr>
          <p:nvPr>
            <p:ph type="title"/>
          </p:nvPr>
        </p:nvSpPr>
        <p:spPr/>
        <p:txBody>
          <a:bodyPr/>
          <a:lstStyle/>
          <a:p>
            <a:r>
              <a:rPr lang="en-US" dirty="0"/>
              <a:t>Annuities: myth vs. reality</a:t>
            </a:r>
          </a:p>
        </p:txBody>
      </p:sp>
      <p:sp>
        <p:nvSpPr>
          <p:cNvPr id="5" name="Text Placeholder 4">
            <a:extLst>
              <a:ext uri="{FF2B5EF4-FFF2-40B4-BE49-F238E27FC236}">
                <a16:creationId xmlns:a16="http://schemas.microsoft.com/office/drawing/2014/main" id="{D2CF7A8F-C4C0-C9A0-FC16-81A9F7C9AFE3}"/>
              </a:ext>
            </a:extLst>
          </p:cNvPr>
          <p:cNvSpPr>
            <a:spLocks noGrp="1"/>
          </p:cNvSpPr>
          <p:nvPr>
            <p:ph type="body" sz="quarter" idx="11"/>
          </p:nvPr>
        </p:nvSpPr>
        <p:spPr/>
        <p:txBody>
          <a:bodyPr/>
          <a:lstStyle/>
          <a:p>
            <a:endParaRPr lang="en-US"/>
          </a:p>
        </p:txBody>
      </p:sp>
      <p:sp>
        <p:nvSpPr>
          <p:cNvPr id="2" name="TextBox 1">
            <a:extLst>
              <a:ext uri="{FF2B5EF4-FFF2-40B4-BE49-F238E27FC236}">
                <a16:creationId xmlns:a16="http://schemas.microsoft.com/office/drawing/2014/main" id="{74B0F12C-B4D3-E0EE-FA1F-29D0D3755441}"/>
              </a:ext>
            </a:extLst>
          </p:cNvPr>
          <p:cNvSpPr txBox="1"/>
          <p:nvPr/>
        </p:nvSpPr>
        <p:spPr>
          <a:xfrm>
            <a:off x="2644975" y="2117099"/>
            <a:ext cx="2290415" cy="1078175"/>
          </a:xfrm>
          <a:prstGeom prst="rect">
            <a:avLst/>
          </a:prstGeom>
          <a:noFill/>
        </p:spPr>
        <p:txBody>
          <a:bodyPr wrap="square" lIns="0" tIns="0" rIns="0" bIns="0" rtlCol="0">
            <a:noAutofit/>
          </a:bodyPr>
          <a:lstStyle/>
          <a:p>
            <a:pPr>
              <a:spcAft>
                <a:spcPts val="600"/>
              </a:spcAft>
            </a:pPr>
            <a:r>
              <a:rPr lang="en-US" sz="2400" b="1" dirty="0">
                <a:solidFill>
                  <a:schemeClr val="accent1"/>
                </a:solidFill>
                <a:effectLst/>
                <a:cs typeface="Arial" panose="020B0604020202020204" pitchFamily="34" charset="0"/>
              </a:rPr>
              <a:t>Annuities are restrictive, with little to no flexibility.</a:t>
            </a:r>
          </a:p>
        </p:txBody>
      </p:sp>
      <p:sp>
        <p:nvSpPr>
          <p:cNvPr id="4" name="TextBox 3">
            <a:extLst>
              <a:ext uri="{FF2B5EF4-FFF2-40B4-BE49-F238E27FC236}">
                <a16:creationId xmlns:a16="http://schemas.microsoft.com/office/drawing/2014/main" id="{1E86B67B-2566-41CD-374A-446E6B17D4D0}"/>
              </a:ext>
            </a:extLst>
          </p:cNvPr>
          <p:cNvSpPr txBox="1"/>
          <p:nvPr/>
        </p:nvSpPr>
        <p:spPr>
          <a:xfrm>
            <a:off x="2644975" y="4329863"/>
            <a:ext cx="2596331" cy="1447800"/>
          </a:xfrm>
          <a:prstGeom prst="rect">
            <a:avLst/>
          </a:prstGeom>
          <a:noFill/>
        </p:spPr>
        <p:txBody>
          <a:bodyPr wrap="square" lIns="0" tIns="0" rIns="0" bIns="0" rtlCol="0">
            <a:noAutofit/>
          </a:bodyPr>
          <a:lstStyle/>
          <a:p>
            <a:pPr>
              <a:spcAft>
                <a:spcPts val="600"/>
              </a:spcAft>
            </a:pPr>
            <a:r>
              <a:rPr lang="en-US" sz="1800" i="1" dirty="0">
                <a:solidFill>
                  <a:srgbClr val="00454E"/>
                </a:solidFill>
                <a:effectLst/>
                <a:cs typeface="Arial" panose="020B0604020202020204" pitchFamily="34" charset="0"/>
              </a:rPr>
              <a:t>Annuities offer a range of options and can be used to diversify a retirement income plan.</a:t>
            </a:r>
            <a:endParaRPr lang="en-US" sz="1800" dirty="0">
              <a:solidFill>
                <a:srgbClr val="00454E"/>
              </a:solidFill>
              <a:effectLst/>
              <a:cs typeface="Arial" panose="020B0604020202020204" pitchFamily="34" charset="0"/>
            </a:endParaRPr>
          </a:p>
          <a:p>
            <a:pPr>
              <a:spcAft>
                <a:spcPts val="600"/>
              </a:spcAft>
            </a:pPr>
            <a:endParaRPr lang="en-US" sz="2400" dirty="0" err="1">
              <a:solidFill>
                <a:schemeClr val="bg2"/>
              </a:solidFill>
              <a:cs typeface="Arial" panose="020B0604020202020204" pitchFamily="34" charset="0"/>
            </a:endParaRPr>
          </a:p>
        </p:txBody>
      </p:sp>
      <p:sp>
        <p:nvSpPr>
          <p:cNvPr id="6" name="TextBox 5">
            <a:extLst>
              <a:ext uri="{FF2B5EF4-FFF2-40B4-BE49-F238E27FC236}">
                <a16:creationId xmlns:a16="http://schemas.microsoft.com/office/drawing/2014/main" id="{48BA8A30-5C89-0E0F-C340-6BF4D894D58F}"/>
              </a:ext>
            </a:extLst>
          </p:cNvPr>
          <p:cNvSpPr txBox="1"/>
          <p:nvPr/>
        </p:nvSpPr>
        <p:spPr>
          <a:xfrm>
            <a:off x="6015817" y="2021279"/>
            <a:ext cx="3048000" cy="914400"/>
          </a:xfrm>
          <a:prstGeom prst="rect">
            <a:avLst/>
          </a:prstGeom>
          <a:noFill/>
        </p:spPr>
        <p:txBody>
          <a:bodyPr wrap="square" lIns="0" tIns="0" rIns="0" bIns="0" rtlCol="0">
            <a:noAutofit/>
          </a:bodyPr>
          <a:lstStyle/>
          <a:p>
            <a:pPr>
              <a:spcAft>
                <a:spcPts val="600"/>
              </a:spcAft>
            </a:pPr>
            <a:r>
              <a:rPr lang="en-US" sz="2400" b="1" dirty="0">
                <a:solidFill>
                  <a:schemeClr val="accent1"/>
                </a:solidFill>
                <a:effectLst/>
                <a:cs typeface="Arial" panose="020B0604020202020204" pitchFamily="34" charset="0"/>
              </a:rPr>
              <a:t>It’s all or nothing with annuities: they require using total savings.</a:t>
            </a:r>
          </a:p>
        </p:txBody>
      </p:sp>
      <p:sp>
        <p:nvSpPr>
          <p:cNvPr id="7" name="TextBox 6">
            <a:extLst>
              <a:ext uri="{FF2B5EF4-FFF2-40B4-BE49-F238E27FC236}">
                <a16:creationId xmlns:a16="http://schemas.microsoft.com/office/drawing/2014/main" id="{27550A9A-5444-F109-3568-5954FE4C94BA}"/>
              </a:ext>
            </a:extLst>
          </p:cNvPr>
          <p:cNvSpPr txBox="1"/>
          <p:nvPr/>
        </p:nvSpPr>
        <p:spPr>
          <a:xfrm>
            <a:off x="6015817" y="4329863"/>
            <a:ext cx="2914280" cy="1447800"/>
          </a:xfrm>
          <a:prstGeom prst="rect">
            <a:avLst/>
          </a:prstGeom>
          <a:noFill/>
        </p:spPr>
        <p:txBody>
          <a:bodyPr wrap="square" lIns="0" tIns="0" rIns="0" bIns="0" rtlCol="0">
            <a:noAutofit/>
          </a:bodyPr>
          <a:lstStyle/>
          <a:p>
            <a:pPr>
              <a:spcAft>
                <a:spcPts val="600"/>
              </a:spcAft>
            </a:pPr>
            <a:r>
              <a:rPr lang="en-US" sz="1800" i="1" dirty="0">
                <a:solidFill>
                  <a:srgbClr val="00454E"/>
                </a:solidFill>
                <a:effectLst/>
                <a:cs typeface="Arial" panose="020B0604020202020204" pitchFamily="34" charset="0"/>
              </a:rPr>
              <a:t>Employees can annuitize a portion of their savings and leave the rest until they are ready to withdraw them.</a:t>
            </a:r>
          </a:p>
        </p:txBody>
      </p:sp>
      <p:sp>
        <p:nvSpPr>
          <p:cNvPr id="8" name="TextBox 7">
            <a:extLst>
              <a:ext uri="{FF2B5EF4-FFF2-40B4-BE49-F238E27FC236}">
                <a16:creationId xmlns:a16="http://schemas.microsoft.com/office/drawing/2014/main" id="{07A99570-9180-F874-D75D-6EB58FC9113B}"/>
              </a:ext>
            </a:extLst>
          </p:cNvPr>
          <p:cNvSpPr txBox="1"/>
          <p:nvPr/>
        </p:nvSpPr>
        <p:spPr>
          <a:xfrm>
            <a:off x="10078527" y="2024419"/>
            <a:ext cx="2076820" cy="914400"/>
          </a:xfrm>
          <a:prstGeom prst="rect">
            <a:avLst/>
          </a:prstGeom>
          <a:noFill/>
        </p:spPr>
        <p:txBody>
          <a:bodyPr wrap="square" lIns="0" tIns="0" rIns="0" bIns="0" rtlCol="0">
            <a:noAutofit/>
          </a:bodyPr>
          <a:lstStyle/>
          <a:p>
            <a:pPr>
              <a:spcAft>
                <a:spcPts val="600"/>
              </a:spcAft>
            </a:pPr>
            <a:r>
              <a:rPr lang="en-US" sz="2400" b="1" dirty="0">
                <a:solidFill>
                  <a:schemeClr val="accent1"/>
                </a:solidFill>
                <a:cs typeface="Arial" panose="020B0604020202020204" pitchFamily="34" charset="0"/>
              </a:rPr>
              <a:t>Employees lose estate value.</a:t>
            </a:r>
          </a:p>
        </p:txBody>
      </p:sp>
      <p:sp>
        <p:nvSpPr>
          <p:cNvPr id="9" name="TextBox 8">
            <a:extLst>
              <a:ext uri="{FF2B5EF4-FFF2-40B4-BE49-F238E27FC236}">
                <a16:creationId xmlns:a16="http://schemas.microsoft.com/office/drawing/2014/main" id="{B4C7F26A-D12C-D9F6-F965-94CB7B7EE3E0}"/>
              </a:ext>
            </a:extLst>
          </p:cNvPr>
          <p:cNvSpPr txBox="1"/>
          <p:nvPr/>
        </p:nvSpPr>
        <p:spPr>
          <a:xfrm>
            <a:off x="10078527" y="4317538"/>
            <a:ext cx="2762620" cy="1447800"/>
          </a:xfrm>
          <a:prstGeom prst="rect">
            <a:avLst/>
          </a:prstGeom>
          <a:noFill/>
        </p:spPr>
        <p:txBody>
          <a:bodyPr wrap="square" lIns="0" tIns="0" rIns="0" bIns="0" rtlCol="0">
            <a:noAutofit/>
          </a:bodyPr>
          <a:lstStyle/>
          <a:p>
            <a:pPr>
              <a:spcAft>
                <a:spcPts val="600"/>
              </a:spcAft>
            </a:pPr>
            <a:r>
              <a:rPr lang="en-US" sz="1800" i="1" dirty="0">
                <a:solidFill>
                  <a:srgbClr val="00454E"/>
                </a:solidFill>
                <a:effectLst/>
                <a:cs typeface="Arial" panose="020B0604020202020204" pitchFamily="34" charset="0"/>
              </a:rPr>
              <a:t>Employees have multiple options with annuities, including joint payout options to provide for an estate benefit.</a:t>
            </a:r>
          </a:p>
        </p:txBody>
      </p:sp>
      <p:sp>
        <p:nvSpPr>
          <p:cNvPr id="10" name="TextBox 9">
            <a:extLst>
              <a:ext uri="{FF2B5EF4-FFF2-40B4-BE49-F238E27FC236}">
                <a16:creationId xmlns:a16="http://schemas.microsoft.com/office/drawing/2014/main" id="{8EF89B2A-2027-DDEE-8882-EFB3034D3AF4}"/>
              </a:ext>
            </a:extLst>
          </p:cNvPr>
          <p:cNvSpPr txBox="1"/>
          <p:nvPr/>
        </p:nvSpPr>
        <p:spPr>
          <a:xfrm>
            <a:off x="634293" y="2700076"/>
            <a:ext cx="1371600" cy="1905000"/>
          </a:xfrm>
          <a:prstGeom prst="rect">
            <a:avLst/>
          </a:prstGeom>
          <a:noFill/>
        </p:spPr>
        <p:txBody>
          <a:bodyPr wrap="square" lIns="0" tIns="0" rIns="0" bIns="0" rtlCol="0">
            <a:noAutofit/>
          </a:bodyPr>
          <a:lstStyle/>
          <a:p>
            <a:r>
              <a:rPr lang="en-US" sz="2800" b="1" dirty="0">
                <a:solidFill>
                  <a:schemeClr val="bg2"/>
                </a:solidFill>
              </a:rPr>
              <a:t>Myth</a:t>
            </a:r>
            <a:r>
              <a:rPr lang="en-US" sz="2800" b="1" dirty="0"/>
              <a:t> </a:t>
            </a:r>
          </a:p>
        </p:txBody>
      </p:sp>
      <p:sp>
        <p:nvSpPr>
          <p:cNvPr id="12" name="TextBox 11">
            <a:extLst>
              <a:ext uri="{FF2B5EF4-FFF2-40B4-BE49-F238E27FC236}">
                <a16:creationId xmlns:a16="http://schemas.microsoft.com/office/drawing/2014/main" id="{25275A95-CE65-6908-C3A1-56669ED4D3B3}"/>
              </a:ext>
            </a:extLst>
          </p:cNvPr>
          <p:cNvSpPr txBox="1"/>
          <p:nvPr/>
        </p:nvSpPr>
        <p:spPr>
          <a:xfrm>
            <a:off x="634293" y="4649665"/>
            <a:ext cx="1371600" cy="690303"/>
          </a:xfrm>
          <a:prstGeom prst="rect">
            <a:avLst/>
          </a:prstGeom>
          <a:noFill/>
        </p:spPr>
        <p:txBody>
          <a:bodyPr wrap="square" lIns="0" tIns="0" rIns="0" bIns="0" rtlCol="0">
            <a:noAutofit/>
          </a:bodyPr>
          <a:lstStyle/>
          <a:p>
            <a:r>
              <a:rPr lang="en-US" sz="2800" b="1" i="1" dirty="0">
                <a:solidFill>
                  <a:schemeClr val="accent2"/>
                </a:solidFill>
              </a:rPr>
              <a:t>Reality</a:t>
            </a:r>
            <a:endParaRPr lang="en-US" sz="2000" b="1" i="1" dirty="0">
              <a:solidFill>
                <a:schemeClr val="accent2"/>
              </a:solidFill>
            </a:endParaRPr>
          </a:p>
        </p:txBody>
      </p:sp>
      <p:cxnSp>
        <p:nvCxnSpPr>
          <p:cNvPr id="13" name="Straight Connector 12">
            <a:extLst>
              <a:ext uri="{FF2B5EF4-FFF2-40B4-BE49-F238E27FC236}">
                <a16:creationId xmlns:a16="http://schemas.microsoft.com/office/drawing/2014/main" id="{80D5AF46-F380-B694-B396-F9D151223964}"/>
              </a:ext>
            </a:extLst>
          </p:cNvPr>
          <p:cNvCxnSpPr>
            <a:cxnSpLocks/>
          </p:cNvCxnSpPr>
          <p:nvPr/>
        </p:nvCxnSpPr>
        <p:spPr>
          <a:xfrm>
            <a:off x="9804400" y="2113307"/>
            <a:ext cx="0" cy="3551377"/>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767D49-4550-4459-7453-ACFC38A945E7}"/>
              </a:ext>
            </a:extLst>
          </p:cNvPr>
          <p:cNvCxnSpPr>
            <a:cxnSpLocks/>
          </p:cNvCxnSpPr>
          <p:nvPr/>
        </p:nvCxnSpPr>
        <p:spPr>
          <a:xfrm>
            <a:off x="5707413" y="2113307"/>
            <a:ext cx="0" cy="3551377"/>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E1F2611-DB16-2E3B-6CE4-9E7E55DCB560}"/>
              </a:ext>
            </a:extLst>
          </p:cNvPr>
          <p:cNvCxnSpPr>
            <a:cxnSpLocks/>
          </p:cNvCxnSpPr>
          <p:nvPr/>
        </p:nvCxnSpPr>
        <p:spPr>
          <a:xfrm>
            <a:off x="2311070" y="2113307"/>
            <a:ext cx="0" cy="3551377"/>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CA73456F-ADD9-BAFA-0A77-F144815F9428}"/>
              </a:ext>
            </a:extLst>
          </p:cNvPr>
          <p:cNvSpPr/>
          <p:nvPr/>
        </p:nvSpPr>
        <p:spPr>
          <a:xfrm>
            <a:off x="554136" y="3515901"/>
            <a:ext cx="762000" cy="762000"/>
          </a:xfrm>
          <a:prstGeom prst="ellipse">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7B75631-8AF7-37BA-9D32-A6FDAFBB4545}"/>
              </a:ext>
            </a:extLst>
          </p:cNvPr>
          <p:cNvSpPr txBox="1"/>
          <p:nvPr/>
        </p:nvSpPr>
        <p:spPr>
          <a:xfrm>
            <a:off x="738042" y="3746793"/>
            <a:ext cx="578086" cy="543028"/>
          </a:xfrm>
          <a:prstGeom prst="rect">
            <a:avLst/>
          </a:prstGeom>
          <a:noFill/>
        </p:spPr>
        <p:txBody>
          <a:bodyPr wrap="square" lIns="0" tIns="0" rIns="0" bIns="0" rtlCol="0">
            <a:noAutofit/>
          </a:bodyPr>
          <a:lstStyle/>
          <a:p>
            <a:r>
              <a:rPr lang="en-US" sz="1800" b="1" dirty="0">
                <a:solidFill>
                  <a:schemeClr val="bg1">
                    <a:lumMod val="65000"/>
                  </a:schemeClr>
                </a:solidFill>
              </a:rPr>
              <a:t>VS.</a:t>
            </a:r>
            <a:endParaRPr lang="en-US" sz="1400" b="1" i="1" dirty="0">
              <a:solidFill>
                <a:schemeClr val="accent2"/>
              </a:solidFill>
            </a:endParaRPr>
          </a:p>
        </p:txBody>
      </p:sp>
    </p:spTree>
    <p:extLst>
      <p:ext uri="{BB962C8B-B14F-4D97-AF65-F5344CB8AC3E}">
        <p14:creationId xmlns:p14="http://schemas.microsoft.com/office/powerpoint/2010/main" val="1937165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17_Nuveen_PPT_Onscreen">
  <a:themeElements>
    <a:clrScheme name="Nuveen 2017">
      <a:dk1>
        <a:sysClr val="windowText" lastClr="000000"/>
      </a:dk1>
      <a:lt1>
        <a:sysClr val="window" lastClr="FFFFFF"/>
      </a:lt1>
      <a:dk2>
        <a:srgbClr val="263746"/>
      </a:dk2>
      <a:lt2>
        <a:srgbClr val="008FBE"/>
      </a:lt2>
      <a:accent1>
        <a:srgbClr val="008FBE"/>
      </a:accent1>
      <a:accent2>
        <a:srgbClr val="075156"/>
      </a:accent2>
      <a:accent3>
        <a:srgbClr val="00AD97"/>
      </a:accent3>
      <a:accent4>
        <a:srgbClr val="6EAFBD"/>
      </a:accent4>
      <a:accent5>
        <a:srgbClr val="25B34B"/>
      </a:accent5>
      <a:accent6>
        <a:srgbClr val="C3D62E"/>
      </a:accent6>
      <a:hlink>
        <a:srgbClr val="2B8B9D"/>
      </a:hlink>
      <a:folHlink>
        <a:srgbClr val="00B097"/>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w="12700">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Aft>
            <a:spcPts val="6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2017_Nuveen_PPT_Onscreen.potx" id="{196601DE-38E0-41B7-9754-FAD2EE04D059}" vid="{C507750E-3849-42A7-B99B-BD10628708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3c6cdf-da49-48e2-9624-06d20b59bcdf">
      <Terms xmlns="http://schemas.microsoft.com/office/infopath/2007/PartnerControls"/>
    </lcf76f155ced4ddcb4097134ff3c332f>
    <TaxCatchAll xmlns="c79e9e08-a3e3-44cd-b0b9-6de56c592b9b" xsi:nil="true"/>
  </documentManagement>
</p:properties>
</file>

<file path=customXml/item10.xml><?xml version="1.0" encoding="utf-8"?>
<VariableList UniqueId="d7d3fd99-8eaf-43af-bc09-2e15cdc12369" Name="Computed" ContentType="XML" MajorVersion="0" MinorVersion="1" isLocalCopy="False" IsBaseObject="False" DataSourceId="eae70883-dbe1-4131-9927-00f12cc8ee23" DataSourceMajorVersion="0" DataSourceMinorVersion="1"/>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6B2A694DC5E944B06B92ADB42E3817" ma:contentTypeVersion="14" ma:contentTypeDescription="Create a new document." ma:contentTypeScope="" ma:versionID="5054ccbf8268bdaa5a0c1fa13e60c608">
  <xsd:schema xmlns:xsd="http://www.w3.org/2001/XMLSchema" xmlns:xs="http://www.w3.org/2001/XMLSchema" xmlns:p="http://schemas.microsoft.com/office/2006/metadata/properties" xmlns:ns2="383c6cdf-da49-48e2-9624-06d20b59bcdf" xmlns:ns3="c79e9e08-a3e3-44cd-b0b9-6de56c592b9b" targetNamespace="http://schemas.microsoft.com/office/2006/metadata/properties" ma:root="true" ma:fieldsID="cbea643140bd1523cd3684fdf2326283" ns2:_="" ns3:_="">
    <xsd:import namespace="383c6cdf-da49-48e2-9624-06d20b59bcdf"/>
    <xsd:import namespace="c79e9e08-a3e3-44cd-b0b9-6de56c592b9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c6cdf-da49-48e2-9624-06d20b59b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f051e93-a185-415f-b6e1-484cc9e84e9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9e9e08-a3e3-44cd-b0b9-6de56c592b9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7e8c4de-8ece-423e-a551-713115edcbf2}" ma:internalName="TaxCatchAll" ma:showField="CatchAllData" ma:web="c79e9e08-a3e3-44cd-b0b9-6de56c592b9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VariableListDefinition name="System" displayName="System" id="a400f88a-be79-439b-a337-eb493d34772c" isdomainofvalue="False" dataSourceId="3212513f-f2eb-4a85-af0c-6892ded4430d"/>
</file>

<file path=customXml/item5.xml><?xml version="1.0" encoding="utf-8"?>
<VariableList UniqueId="b16e8b46-63c1-41de-abf6-95a1bb231472" Name="AD_HOC" ContentType="XML" MajorVersion="0" MinorVersion="1" isLocalCopy="False" IsBaseObject="False" DataSourceId="104f7408-1a6c-449c-975a-d78c9d4d08e0" DataSourceMajorVersion="0" DataSourceMinorVersion="1"/>
</file>

<file path=customXml/item6.xml><?xml version="1.0" encoding="utf-8"?>
<VariableList UniqueId="a400f88a-be79-439b-a337-eb493d34772c" Name="System" ContentType="XML" MajorVersion="0" MinorVersion="1" isLocalCopy="False" IsBaseObject="False" DataSourceId="3212513f-f2eb-4a85-af0c-6892ded4430d" DataSourceMajorVersion="0" DataSourceMinorVersion="1"/>
</file>

<file path=customXml/item7.xml><?xml version="1.0" encoding="utf-8"?>
<VariableListDefinition name="Computed" displayName="Computed" id="d7d3fd99-8eaf-43af-bc09-2e15cdc12369" isdomainofvalue="False" dataSourceId="eae70883-dbe1-4131-9927-00f12cc8ee23"/>
</file>

<file path=customXml/item8.xml><?xml version="1.0" encoding="utf-8"?>
<VariableListDefinition name="AD_HOC" displayName="AD_HOC" id="b16e8b46-63c1-41de-abf6-95a1bb231472" isdomainofvalue="False" dataSourceId="104f7408-1a6c-449c-975a-d78c9d4d08e0"/>
</file>

<file path=customXml/item9.xml><?xml version="1.0" encoding="utf-8"?>
<AllExternalAdhocVariableMappings/>
</file>

<file path=customXml/itemProps1.xml><?xml version="1.0" encoding="utf-8"?>
<ds:datastoreItem xmlns:ds="http://schemas.openxmlformats.org/officeDocument/2006/customXml" ds:itemID="{045EC7DC-DE46-48B1-AE89-943B7F35128A}">
  <ds:schemaRefs>
    <ds:schemaRef ds:uri="http://schemas.openxmlformats.org/package/2006/metadata/core-properties"/>
    <ds:schemaRef ds:uri="http://purl.org/dc/elements/1.1/"/>
    <ds:schemaRef ds:uri="http://schemas.microsoft.com/office/2006/metadata/properties"/>
    <ds:schemaRef ds:uri="http://www.w3.org/XML/1998/namespace"/>
    <ds:schemaRef ds:uri="c79e9e08-a3e3-44cd-b0b9-6de56c592b9b"/>
    <ds:schemaRef ds:uri="http://purl.org/dc/terms/"/>
    <ds:schemaRef ds:uri="http://purl.org/dc/dcmitype/"/>
    <ds:schemaRef ds:uri="http://schemas.microsoft.com/office/2006/documentManagement/types"/>
    <ds:schemaRef ds:uri="http://schemas.microsoft.com/office/infopath/2007/PartnerControls"/>
    <ds:schemaRef ds:uri="383c6cdf-da49-48e2-9624-06d20b59bcdf"/>
  </ds:schemaRefs>
</ds:datastoreItem>
</file>

<file path=customXml/itemProps10.xml><?xml version="1.0" encoding="utf-8"?>
<ds:datastoreItem xmlns:ds="http://schemas.openxmlformats.org/officeDocument/2006/customXml" ds:itemID="{99B6E3D9-ADF7-4FBE-9A7F-D1A612AF0C9D}">
  <ds:schemaRefs/>
</ds:datastoreItem>
</file>

<file path=customXml/itemProps2.xml><?xml version="1.0" encoding="utf-8"?>
<ds:datastoreItem xmlns:ds="http://schemas.openxmlformats.org/officeDocument/2006/customXml" ds:itemID="{40F25F6E-F08D-4CC7-9041-C833639A11C2}">
  <ds:schemaRefs>
    <ds:schemaRef ds:uri="http://schemas.microsoft.com/sharepoint/v3/contenttype/forms"/>
  </ds:schemaRefs>
</ds:datastoreItem>
</file>

<file path=customXml/itemProps3.xml><?xml version="1.0" encoding="utf-8"?>
<ds:datastoreItem xmlns:ds="http://schemas.openxmlformats.org/officeDocument/2006/customXml" ds:itemID="{9F66B1DC-E706-44A5-9D6E-C3281CCC7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3c6cdf-da49-48e2-9624-06d20b59bcdf"/>
    <ds:schemaRef ds:uri="c79e9e08-a3e3-44cd-b0b9-6de56c592b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0884518-27DF-4446-966E-1004FB3C94F4}">
  <ds:schemaRefs/>
</ds:datastoreItem>
</file>

<file path=customXml/itemProps5.xml><?xml version="1.0" encoding="utf-8"?>
<ds:datastoreItem xmlns:ds="http://schemas.openxmlformats.org/officeDocument/2006/customXml" ds:itemID="{AD09646C-9A91-4131-98F8-9D696B22B855}">
  <ds:schemaRefs/>
</ds:datastoreItem>
</file>

<file path=customXml/itemProps6.xml><?xml version="1.0" encoding="utf-8"?>
<ds:datastoreItem xmlns:ds="http://schemas.openxmlformats.org/officeDocument/2006/customXml" ds:itemID="{C3B68DCE-D801-4F72-B8AE-16972F95BADD}">
  <ds:schemaRefs/>
</ds:datastoreItem>
</file>

<file path=customXml/itemProps7.xml><?xml version="1.0" encoding="utf-8"?>
<ds:datastoreItem xmlns:ds="http://schemas.openxmlformats.org/officeDocument/2006/customXml" ds:itemID="{E6A036E9-19D3-4339-908D-B1F3DEA85AB5}">
  <ds:schemaRefs/>
</ds:datastoreItem>
</file>

<file path=customXml/itemProps8.xml><?xml version="1.0" encoding="utf-8"?>
<ds:datastoreItem xmlns:ds="http://schemas.openxmlformats.org/officeDocument/2006/customXml" ds:itemID="{7265A53F-D4D3-4AF8-93FE-540B4EADA780}">
  <ds:schemaRefs/>
</ds:datastoreItem>
</file>

<file path=customXml/itemProps9.xml><?xml version="1.0" encoding="utf-8"?>
<ds:datastoreItem xmlns:ds="http://schemas.openxmlformats.org/officeDocument/2006/customXml" ds:itemID="{7776BD68-FA7E-4FB9-936A-DEB857C52AC7}">
  <ds:schemaRefs/>
</ds:datastoreItem>
</file>

<file path=docProps/app.xml><?xml version="1.0" encoding="utf-8"?>
<Properties xmlns="http://schemas.openxmlformats.org/officeDocument/2006/extended-properties" xmlns:vt="http://schemas.openxmlformats.org/officeDocument/2006/docPropsVTypes">
  <Template>2017_Nuveen_PPT_Onscreen</Template>
  <TotalTime>4093</TotalTime>
  <Words>6101</Words>
  <Application>Microsoft Office PowerPoint</Application>
  <PresentationFormat>Custom</PresentationFormat>
  <Paragraphs>470</Paragraphs>
  <Slides>30</Slides>
  <Notes>26</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Arial Narrow</vt:lpstr>
      <vt:lpstr>Calibri</vt:lpstr>
      <vt:lpstr>Georgia</vt:lpstr>
      <vt:lpstr>Symbol</vt:lpstr>
      <vt:lpstr>Times New Roman</vt:lpstr>
      <vt:lpstr>Wingdings</vt:lpstr>
      <vt:lpstr>2017_Nuveen_PPT_Onscreen</vt:lpstr>
      <vt:lpstr>think-cell Slide</vt:lpstr>
      <vt:lpstr>PowerPoint Presentation</vt:lpstr>
      <vt:lpstr>Leading the charge for lifetime income</vt:lpstr>
      <vt:lpstr>PowerPoint Presentation</vt:lpstr>
      <vt:lpstr>PowerPoint Presentation</vt:lpstr>
      <vt:lpstr>PowerPoint Presentation</vt:lpstr>
      <vt:lpstr>Why is now the time for a pension reinvention?</vt:lpstr>
      <vt:lpstr>Lifetime income solutions: liquidity or longevity?</vt:lpstr>
      <vt:lpstr>A closer look at in-plan annuities</vt:lpstr>
      <vt:lpstr>Annuities: myth vs. reality</vt:lpstr>
      <vt:lpstr>Next steps</vt:lpstr>
      <vt:lpstr>PowerPoint Presentation</vt:lpstr>
      <vt:lpstr>Education for plan participants should be a cornerstone.</vt:lpstr>
      <vt:lpstr>Tailor the message to participants</vt:lpstr>
      <vt:lpstr>Bring participants on the journey.</vt:lpstr>
      <vt:lpstr>Lifetime income vs. systematic withdrawals from assets </vt:lpstr>
      <vt:lpstr>PowerPoint Presentation</vt:lpstr>
      <vt:lpstr>The defined benefit era</vt:lpstr>
      <vt:lpstr>The defined benefit era – likes and dislikes</vt:lpstr>
      <vt:lpstr>The modern 401(k) era</vt:lpstr>
      <vt:lpstr>The modern 401(k) era – likes and dislikes</vt:lpstr>
      <vt:lpstr>The SECURE Act era</vt:lpstr>
      <vt:lpstr>What does the future hold?</vt:lpstr>
      <vt:lpstr>PowerPoint Presentation</vt:lpstr>
      <vt:lpstr>A message from Nuveen CEO Jose Minaya</vt:lpstr>
      <vt:lpstr>Why is it important to you and to Nuveen that we work toward closing the racial retirement gap?</vt:lpstr>
      <vt:lpstr>What idiosyncratic factors affect retirement planning for the Hispanic American community?</vt:lpstr>
      <vt:lpstr>What role does financial literacy play in finding a solution?</vt:lpstr>
      <vt:lpstr>What role does guaranteeing lifetime income play in solving this issue?</vt:lpstr>
      <vt:lpstr>What additional work is Nuveen doing with Hispanic American plan participants specifically? </vt:lpstr>
      <vt:lpstr>Important information</vt:lpstr>
    </vt:vector>
  </TitlesOfParts>
  <Company>RR Donnelley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RR Donnelley</dc:creator>
  <cp:lastModifiedBy>Faiella, Stephanie</cp:lastModifiedBy>
  <cp:revision>389</cp:revision>
  <cp:lastPrinted>2021-10-13T17:48:16Z</cp:lastPrinted>
  <dcterms:created xsi:type="dcterms:W3CDTF">2017-06-07T15:44:00Z</dcterms:created>
  <dcterms:modified xsi:type="dcterms:W3CDTF">2023-10-24T18:02:41Z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c2268aa-3916-486c-aa2c-ecdcbdaee62c_Enabled">
    <vt:lpwstr>true</vt:lpwstr>
  </property>
  <property fmtid="{D5CDD505-2E9C-101B-9397-08002B2CF9AE}" pid="3" name="MSIP_Label_6c2268aa-3916-486c-aa2c-ecdcbdaee62c_SetDate">
    <vt:lpwstr>2023-09-28T20:04:13Z</vt:lpwstr>
  </property>
  <property fmtid="{D5CDD505-2E9C-101B-9397-08002B2CF9AE}" pid="4" name="MSIP_Label_6c2268aa-3916-486c-aa2c-ecdcbdaee62c_Method">
    <vt:lpwstr>Standard</vt:lpwstr>
  </property>
  <property fmtid="{D5CDD505-2E9C-101B-9397-08002B2CF9AE}" pid="5" name="MSIP_Label_6c2268aa-3916-486c-aa2c-ecdcbdaee62c_Name">
    <vt:lpwstr>TIAA-Sensitivity-Confidential-Standard</vt:lpwstr>
  </property>
  <property fmtid="{D5CDD505-2E9C-101B-9397-08002B2CF9AE}" pid="6" name="MSIP_Label_6c2268aa-3916-486c-aa2c-ecdcbdaee62c_SiteId">
    <vt:lpwstr>67080e55-9c90-409b-9421-7fab7df8331b</vt:lpwstr>
  </property>
  <property fmtid="{D5CDD505-2E9C-101B-9397-08002B2CF9AE}" pid="7" name="MSIP_Label_6c2268aa-3916-486c-aa2c-ecdcbdaee62c_ActionId">
    <vt:lpwstr>36fb27fa-f776-4cd6-9703-17845dfb9a85</vt:lpwstr>
  </property>
  <property fmtid="{D5CDD505-2E9C-101B-9397-08002B2CF9AE}" pid="8" name="MSIP_Label_6c2268aa-3916-486c-aa2c-ecdcbdaee62c_ContentBits">
    <vt:lpwstr>2</vt:lpwstr>
  </property>
  <property fmtid="{D5CDD505-2E9C-101B-9397-08002B2CF9AE}" pid="9" name="ClassificationContentMarkingFooterLocations">
    <vt:lpwstr>2017_Nuveen_PPT_Onscreen:7</vt:lpwstr>
  </property>
  <property fmtid="{D5CDD505-2E9C-101B-9397-08002B2CF9AE}" pid="10" name="ClassificationContentMarkingFooterText">
    <vt:lpwstr>Confidential (C)</vt:lpwstr>
  </property>
  <property fmtid="{D5CDD505-2E9C-101B-9397-08002B2CF9AE}" pid="11" name="ContentTypeId">
    <vt:lpwstr>0x0101009F6B2A694DC5E944B06B92ADB42E3817</vt:lpwstr>
  </property>
</Properties>
</file>