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7"/>
  </p:notesMasterIdLst>
  <p:handoutMasterIdLst>
    <p:handoutMasterId r:id="rId28"/>
  </p:handoutMasterIdLst>
  <p:sldIdLst>
    <p:sldId id="281" r:id="rId12"/>
    <p:sldId id="266" r:id="rId13"/>
    <p:sldId id="265" r:id="rId14"/>
    <p:sldId id="267" r:id="rId15"/>
    <p:sldId id="272" r:id="rId16"/>
    <p:sldId id="276" r:id="rId17"/>
    <p:sldId id="288" r:id="rId18"/>
    <p:sldId id="274" r:id="rId19"/>
    <p:sldId id="289" r:id="rId20"/>
    <p:sldId id="268" r:id="rId21"/>
    <p:sldId id="290" r:id="rId22"/>
    <p:sldId id="269" r:id="rId23"/>
    <p:sldId id="286" r:id="rId24"/>
    <p:sldId id="285" r:id="rId25"/>
    <p:sldId id="279" r:id="rId26"/>
  </p:sldIdLst>
  <p:sldSz cx="13817600" cy="7772400"/>
  <p:notesSz cx="7010400" cy="9296400"/>
  <p:custDataLst>
    <p:custData r:id="rId7"/>
    <p:custData r:id="rId6"/>
    <p:custData r:id="rId1"/>
    <p:custData r:id="rId4"/>
    <p:custData r:id="rId10"/>
    <p:custData r:id="rId8"/>
    <p:custData r:id="rId5"/>
    <p:tags r:id="rId29"/>
  </p:custDataLst>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448">
          <p15:clr>
            <a:srgbClr val="A4A3A4"/>
          </p15:clr>
        </p15:guide>
        <p15:guide id="3" pos="4352">
          <p15:clr>
            <a:srgbClr val="A4A3A4"/>
          </p15:clr>
        </p15:guide>
      </p15:sldGuideLst>
    </p:ext>
    <p:ext uri="{2D200454-40CA-4A62-9FC3-DE9A4176ACB9}">
      <p15:notesGuideLst xmlns:p15="http://schemas.microsoft.com/office/powerpoint/2012/main">
        <p15:guide id="1" orient="horz" pos="2832" userDrawn="1">
          <p15:clr>
            <a:srgbClr val="A4A3A4"/>
          </p15:clr>
        </p15:guide>
        <p15:guide id="2" pos="2376"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7C358-E1C4-7485-46AB-0EFDBA1B354B}" name="Schulhof, Sydney" initials="SS" userId="S::sydney.schulhof@nuveen.com::df2464dc-f958-4d99-af35-4db5d7dff02b" providerId="AD"/>
  <p188:author id="{1066936E-77D8-88B4-6A06-BF37AA2D34EF}" name="Leavitt, Gayle" initials="GL" userId="S::Gayle.Leavitt@Nuveen.com::fb82ce2c-9d93-4251-b807-42ec71ad250c" providerId="AD"/>
  <p188:author id="{228D8C91-220D-2A8E-9F9F-0005C58FD3C8}" name="Faiella, Stephanie" initials="FS" userId="S::sfaiella@nuveen.com::22b88b3d-0707-4e25-a618-92f7d1f9e9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zer, Amanda" initials="K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4F9"/>
    <a:srgbClr val="E5F4F8"/>
    <a:srgbClr val="FFFFFF"/>
    <a:srgbClr val="00AD97"/>
    <a:srgbClr val="003547"/>
    <a:srgbClr val="001F26"/>
    <a:srgbClr val="075156"/>
    <a:srgbClr val="5CC8DB"/>
    <a:srgbClr val="EE7623"/>
    <a:srgbClr val="BA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8" autoAdjust="0"/>
    <p:restoredTop sz="96265"/>
  </p:normalViewPr>
  <p:slideViewPr>
    <p:cSldViewPr snapToGrid="0">
      <p:cViewPr varScale="1">
        <p:scale>
          <a:sx n="49" d="100"/>
          <a:sy n="49" d="100"/>
        </p:scale>
        <p:origin x="1092" y="52"/>
      </p:cViewPr>
      <p:guideLst>
        <p:guide orient="horz" pos="2448"/>
        <p:guide pos="4352"/>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guide orient="horz" pos="2832"/>
        <p:guide pos="237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customXml" Target="../customXml/item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2914679293443"/>
          <c:y val="9.8338607869921421E-2"/>
          <c:w val="0.80046792625877128"/>
          <c:h val="0.86191880168089996"/>
        </c:manualLayout>
      </c:layout>
      <c:barChart>
        <c:barDir val="bar"/>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 generation</c:v>
                </c:pt>
                <c:pt idx="1">
                  <c:v>Generation X</c:v>
                </c:pt>
                <c:pt idx="2">
                  <c:v>Millennial generation</c:v>
                </c:pt>
                <c:pt idx="3">
                  <c:v>Generation Z</c:v>
                </c:pt>
              </c:strCache>
            </c:strRef>
          </c:cat>
          <c:val>
            <c:numRef>
              <c:f>Sheet1!$B$2:$B$5</c:f>
              <c:numCache>
                <c:formatCode>0%</c:formatCode>
                <c:ptCount val="4"/>
                <c:pt idx="0">
                  <c:v>0.4</c:v>
                </c:pt>
                <c:pt idx="1">
                  <c:v>0.45</c:v>
                </c:pt>
                <c:pt idx="2">
                  <c:v>0.43</c:v>
                </c:pt>
                <c:pt idx="3">
                  <c:v>0.43</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 generation</c:v>
                </c:pt>
                <c:pt idx="1">
                  <c:v>Generation X</c:v>
                </c:pt>
                <c:pt idx="2">
                  <c:v>Millennial generation</c:v>
                </c:pt>
                <c:pt idx="3">
                  <c:v>Generation Z</c:v>
                </c:pt>
              </c:strCache>
            </c:strRef>
          </c:cat>
          <c:val>
            <c:numRef>
              <c:f>Sheet1!$C$2:$C$5</c:f>
              <c:numCache>
                <c:formatCode>0%</c:formatCode>
                <c:ptCount val="4"/>
                <c:pt idx="0">
                  <c:v>0.48</c:v>
                </c:pt>
                <c:pt idx="1">
                  <c:v>0.49</c:v>
                </c:pt>
                <c:pt idx="2">
                  <c:v>0.52</c:v>
                </c:pt>
                <c:pt idx="3">
                  <c:v>0.51</c:v>
                </c:pt>
              </c:numCache>
            </c:numRef>
          </c:val>
          <c:extLst>
            <c:ext xmlns:c16="http://schemas.microsoft.com/office/drawing/2014/chart" uri="{C3380CC4-5D6E-409C-BE32-E72D297353CC}">
              <c16:uniqueId val="{00000001-C05B-457A-B865-0770959B03C0}"/>
            </c:ext>
          </c:extLst>
        </c:ser>
        <c:dLbls>
          <c:dLblPos val="inEnd"/>
          <c:showLegendKey val="0"/>
          <c:showVal val="1"/>
          <c:showCatName val="0"/>
          <c:showSerName val="0"/>
          <c:showPercent val="0"/>
          <c:showBubbleSize val="0"/>
        </c:dLbls>
        <c:gapWidth val="99"/>
        <c:overlap val="100"/>
        <c:axId val="471788096"/>
        <c:axId val="471782216"/>
      </c:barChart>
      <c:catAx>
        <c:axId val="471788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2914679293443"/>
          <c:y val="9.8338607869921421E-2"/>
          <c:w val="0.80046792625877128"/>
          <c:h val="0.81311072321003763"/>
        </c:manualLayout>
      </c:layout>
      <c:barChart>
        <c:barDir val="bar"/>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Minor source of retirement income</c:v>
                </c:pt>
                <c:pt idx="1">
                  <c:v>Major source of retirement income</c:v>
                </c:pt>
              </c:strCache>
            </c:strRef>
          </c:cat>
          <c:val>
            <c:numRef>
              <c:f>Sheet1!$B$2:$B$3</c:f>
              <c:numCache>
                <c:formatCode>0%</c:formatCode>
                <c:ptCount val="2"/>
                <c:pt idx="0">
                  <c:v>0.44</c:v>
                </c:pt>
                <c:pt idx="1">
                  <c:v>0.51</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Minor source of retirement income</c:v>
                </c:pt>
                <c:pt idx="1">
                  <c:v>Major source of retirement income</c:v>
                </c:pt>
              </c:strCache>
            </c:strRef>
          </c:cat>
          <c:val>
            <c:numRef>
              <c:f>Sheet1!$C$2:$C$3</c:f>
              <c:numCache>
                <c:formatCode>0%</c:formatCode>
                <c:ptCount val="2"/>
                <c:pt idx="0">
                  <c:v>0.45</c:v>
                </c:pt>
                <c:pt idx="1">
                  <c:v>0.43</c:v>
                </c:pt>
              </c:numCache>
            </c:numRef>
          </c:val>
          <c:extLst>
            <c:ext xmlns:c16="http://schemas.microsoft.com/office/drawing/2014/chart" uri="{C3380CC4-5D6E-409C-BE32-E72D297353CC}">
              <c16:uniqueId val="{00000001-C05B-457A-B865-0770959B03C0}"/>
            </c:ext>
          </c:extLst>
        </c:ser>
        <c:dLbls>
          <c:dLblPos val="inEnd"/>
          <c:showLegendKey val="0"/>
          <c:showVal val="1"/>
          <c:showCatName val="0"/>
          <c:showSerName val="0"/>
          <c:showPercent val="0"/>
          <c:showBubbleSize val="0"/>
        </c:dLbls>
        <c:gapWidth val="99"/>
        <c:overlap val="100"/>
        <c:axId val="471788096"/>
        <c:axId val="471782216"/>
      </c:barChart>
      <c:catAx>
        <c:axId val="471788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2914679293443"/>
          <c:y val="9.8338607869921421E-2"/>
          <c:w val="0.83061230835471722"/>
          <c:h val="0.86191880168089996"/>
        </c:manualLayout>
      </c:layout>
      <c:barChart>
        <c:barDir val="bar"/>
        <c:grouping val="stacked"/>
        <c:varyColors val="0"/>
        <c:ser>
          <c:idx val="0"/>
          <c:order val="0"/>
          <c:spPr>
            <a:solidFill>
              <a:schemeClr val="accent3"/>
            </a:solidFill>
            <a:ln>
              <a:noFill/>
            </a:ln>
            <a:effectLst/>
          </c:spPr>
          <c:invertIfNegative val="0"/>
          <c:dLbls>
            <c:dLbl>
              <c:idx val="0"/>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E8C0-4ACB-9B4A-1F4295F5028F}"/>
                </c:ext>
              </c:extLst>
            </c:dLbl>
            <c:dLbl>
              <c:idx val="1"/>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E8C0-4ACB-9B4A-1F4295F5028F}"/>
                </c:ext>
              </c:extLst>
            </c:dLbl>
            <c:dLbl>
              <c:idx val="2"/>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8C0-4ACB-9B4A-1F4295F5028F}"/>
                </c:ext>
              </c:extLst>
            </c:dLbl>
            <c:dLbl>
              <c:idx val="3"/>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E8C0-4ACB-9B4A-1F4295F5028F}"/>
                </c:ext>
              </c:extLst>
            </c:dLbl>
            <c:spPr>
              <a:noFill/>
              <a:ln>
                <a:noFill/>
              </a:ln>
              <a:effectLst/>
            </c:spPr>
            <c:txPr>
              <a:bodyPr rot="0" spcFirstLastPara="1" vertOverflow="ellipsis" vert="horz" wrap="square" anchor="ctr" anchorCtr="1"/>
              <a:lstStyle/>
              <a:p>
                <a:pPr algn="ct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 generation</c:v>
                </c:pt>
                <c:pt idx="1">
                  <c:v>Generation X</c:v>
                </c:pt>
                <c:pt idx="2">
                  <c:v>Millennial generation</c:v>
                </c:pt>
                <c:pt idx="3">
                  <c:v>Generation Z</c:v>
                </c:pt>
              </c:strCache>
            </c:strRef>
          </c:cat>
          <c:val>
            <c:numRef>
              <c:f>Sheet1!$B$2:$B$5</c:f>
              <c:numCache>
                <c:formatCode>0%</c:formatCode>
                <c:ptCount val="4"/>
                <c:pt idx="0">
                  <c:v>0.28999999999999998</c:v>
                </c:pt>
                <c:pt idx="1">
                  <c:v>0.33</c:v>
                </c:pt>
                <c:pt idx="2">
                  <c:v>0.54</c:v>
                </c:pt>
                <c:pt idx="3">
                  <c:v>0.56999999999999995</c:v>
                </c:pt>
              </c:numCache>
            </c:numRef>
          </c:val>
          <c:extLst>
            <c:ext xmlns:c16="http://schemas.microsoft.com/office/drawing/2014/chart" uri="{C3380CC4-5D6E-409C-BE32-E72D297353CC}">
              <c16:uniqueId val="{00000000-C05B-457A-B865-0770959B03C0}"/>
            </c:ext>
          </c:extLst>
        </c:ser>
        <c:ser>
          <c:idx val="1"/>
          <c:order val="1"/>
          <c:spPr>
            <a:solidFill>
              <a:srgbClr val="00354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Baby boom generation</c:v>
                </c:pt>
                <c:pt idx="1">
                  <c:v>Generation X</c:v>
                </c:pt>
                <c:pt idx="2">
                  <c:v>Millennial generation</c:v>
                </c:pt>
                <c:pt idx="3">
                  <c:v>Generation Z</c:v>
                </c:pt>
              </c:strCache>
            </c:strRef>
          </c:cat>
          <c:val>
            <c:numRef>
              <c:f>Sheet1!$C$2:$C$5</c:f>
              <c:numCache>
                <c:formatCode>0%</c:formatCode>
                <c:ptCount val="4"/>
                <c:pt idx="0">
                  <c:v>0.45</c:v>
                </c:pt>
                <c:pt idx="1">
                  <c:v>0.5</c:v>
                </c:pt>
                <c:pt idx="2">
                  <c:v>0.38</c:v>
                </c:pt>
                <c:pt idx="3">
                  <c:v>0.35</c:v>
                </c:pt>
              </c:numCache>
            </c:numRef>
          </c:val>
          <c:extLst>
            <c:ext xmlns:c16="http://schemas.microsoft.com/office/drawing/2014/chart" uri="{C3380CC4-5D6E-409C-BE32-E72D297353CC}">
              <c16:uniqueId val="{00000001-C05B-457A-B865-0770959B03C0}"/>
            </c:ext>
          </c:extLst>
        </c:ser>
        <c:dLbls>
          <c:dLblPos val="inEnd"/>
          <c:showLegendKey val="0"/>
          <c:showVal val="1"/>
          <c:showCatName val="0"/>
          <c:showSerName val="0"/>
          <c:showPercent val="0"/>
          <c:showBubbleSize val="0"/>
        </c:dLbls>
        <c:gapWidth val="99"/>
        <c:overlap val="100"/>
        <c:axId val="471788096"/>
        <c:axId val="471782216"/>
      </c:barChart>
      <c:catAx>
        <c:axId val="471788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72914679293443"/>
          <c:y val="9.8338607869921421E-2"/>
          <c:w val="0.80046792625877128"/>
          <c:h val="0.81311072321003763"/>
        </c:manualLayout>
      </c:layout>
      <c:barChart>
        <c:barDir val="bar"/>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Generation Z</c:v>
                </c:pt>
                <c:pt idx="1">
                  <c:v>Baby boom generation</c:v>
                </c:pt>
              </c:strCache>
            </c:strRef>
          </c:cat>
          <c:val>
            <c:numRef>
              <c:f>Sheet1!$B$2:$B$3</c:f>
              <c:numCache>
                <c:formatCode>0%</c:formatCode>
                <c:ptCount val="2"/>
                <c:pt idx="0">
                  <c:v>0.25</c:v>
                </c:pt>
                <c:pt idx="1">
                  <c:v>0.23</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Generation Z</c:v>
                </c:pt>
                <c:pt idx="1">
                  <c:v>Baby boom generation</c:v>
                </c:pt>
              </c:strCache>
            </c:strRef>
          </c:cat>
          <c:val>
            <c:numRef>
              <c:f>Sheet1!$C$2:$C$3</c:f>
              <c:numCache>
                <c:formatCode>0%</c:formatCode>
                <c:ptCount val="2"/>
                <c:pt idx="0">
                  <c:v>0.43</c:v>
                </c:pt>
                <c:pt idx="1">
                  <c:v>0.46</c:v>
                </c:pt>
              </c:numCache>
            </c:numRef>
          </c:val>
          <c:extLst>
            <c:ext xmlns:c16="http://schemas.microsoft.com/office/drawing/2014/chart" uri="{C3380CC4-5D6E-409C-BE32-E72D297353CC}">
              <c16:uniqueId val="{00000001-C05B-457A-B865-0770959B03C0}"/>
            </c:ext>
          </c:extLst>
        </c:ser>
        <c:ser>
          <c:idx val="2"/>
          <c:order val="2"/>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Generation Z</c:v>
                </c:pt>
                <c:pt idx="1">
                  <c:v>Baby boom generation</c:v>
                </c:pt>
              </c:strCache>
            </c:strRef>
          </c:cat>
          <c:val>
            <c:numRef>
              <c:f>Sheet1!$D$2:$D$3</c:f>
              <c:numCache>
                <c:formatCode>0%</c:formatCode>
                <c:ptCount val="2"/>
                <c:pt idx="0">
                  <c:v>0.32</c:v>
                </c:pt>
                <c:pt idx="1">
                  <c:v>0.32</c:v>
                </c:pt>
              </c:numCache>
            </c:numRef>
          </c:val>
          <c:extLst>
            <c:ext xmlns:c16="http://schemas.microsoft.com/office/drawing/2014/chart" uri="{C3380CC4-5D6E-409C-BE32-E72D297353CC}">
              <c16:uniqueId val="{00000000-23EF-492F-9E2A-A08511C515D7}"/>
            </c:ext>
          </c:extLst>
        </c:ser>
        <c:dLbls>
          <c:dLblPos val="inEnd"/>
          <c:showLegendKey val="0"/>
          <c:showVal val="1"/>
          <c:showCatName val="0"/>
          <c:showSerName val="0"/>
          <c:showPercent val="0"/>
          <c:showBubbleSize val="0"/>
        </c:dLbls>
        <c:gapWidth val="99"/>
        <c:overlap val="100"/>
        <c:axId val="471788096"/>
        <c:axId val="471782216"/>
      </c:barChart>
      <c:catAx>
        <c:axId val="471788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93220831634606"/>
          <c:y val="9.8338607869921421E-2"/>
          <c:w val="0.79541078222483985"/>
          <c:h val="0.8562392338079442"/>
        </c:manualLayout>
      </c:layout>
      <c:barChart>
        <c:barDir val="bar"/>
        <c:grouping val="stack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Leaving an inheritance</c:v>
                </c:pt>
                <c:pt idx="1">
                  <c:v>Having investment control over retirement savings</c:v>
                </c:pt>
                <c:pt idx="2">
                  <c:v>Not outliving retirement savings</c:v>
                </c:pt>
                <c:pt idx="3">
                  <c:v>Maintaining standard of living throughout retirement</c:v>
                </c:pt>
                <c:pt idx="4">
                  <c:v>Having income that will not fall with financial markets</c:v>
                </c:pt>
                <c:pt idx="5">
                  <c:v>Ensuring financial security of surviving spouse or partner</c:v>
                </c:pt>
                <c:pt idx="6">
                  <c:v>Being able to cover unexpected expenses</c:v>
                </c:pt>
              </c:strCache>
            </c:strRef>
          </c:cat>
          <c:val>
            <c:numRef>
              <c:f>Sheet1!$B$2:$B$8</c:f>
              <c:numCache>
                <c:formatCode>0%</c:formatCode>
                <c:ptCount val="7"/>
                <c:pt idx="0">
                  <c:v>0.31</c:v>
                </c:pt>
                <c:pt idx="1">
                  <c:v>0.54</c:v>
                </c:pt>
                <c:pt idx="2">
                  <c:v>0.57999999999999996</c:v>
                </c:pt>
                <c:pt idx="3">
                  <c:v>0.59</c:v>
                </c:pt>
                <c:pt idx="4">
                  <c:v>0.58499999999999996</c:v>
                </c:pt>
                <c:pt idx="5">
                  <c:v>0.62</c:v>
                </c:pt>
                <c:pt idx="6">
                  <c:v>0.67500000000000004</c:v>
                </c:pt>
              </c:numCache>
            </c:numRef>
          </c:val>
          <c:extLst>
            <c:ext xmlns:c16="http://schemas.microsoft.com/office/drawing/2014/chart" uri="{C3380CC4-5D6E-409C-BE32-E72D297353CC}">
              <c16:uniqueId val="{00000000-303E-47A9-B210-29CCC1BE37E3}"/>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Leaving an inheritance</c:v>
                </c:pt>
                <c:pt idx="1">
                  <c:v>Having investment control over retirement savings</c:v>
                </c:pt>
                <c:pt idx="2">
                  <c:v>Not outliving retirement savings</c:v>
                </c:pt>
                <c:pt idx="3">
                  <c:v>Maintaining standard of living throughout retirement</c:v>
                </c:pt>
                <c:pt idx="4">
                  <c:v>Having income that will not fall with financial markets</c:v>
                </c:pt>
                <c:pt idx="5">
                  <c:v>Ensuring financial security of surviving spouse or partner</c:v>
                </c:pt>
                <c:pt idx="6">
                  <c:v>Being able to cover unexpected expenses</c:v>
                </c:pt>
              </c:strCache>
            </c:strRef>
          </c:cat>
          <c:val>
            <c:numRef>
              <c:f>Sheet1!$C$2:$C$8</c:f>
              <c:numCache>
                <c:formatCode>0%</c:formatCode>
                <c:ptCount val="7"/>
                <c:pt idx="0">
                  <c:v>0.39</c:v>
                </c:pt>
                <c:pt idx="1">
                  <c:v>0.42</c:v>
                </c:pt>
                <c:pt idx="2">
                  <c:v>0.34</c:v>
                </c:pt>
                <c:pt idx="3">
                  <c:v>0.38</c:v>
                </c:pt>
                <c:pt idx="4">
                  <c:v>0.375</c:v>
                </c:pt>
                <c:pt idx="5">
                  <c:v>0.33</c:v>
                </c:pt>
                <c:pt idx="6">
                  <c:v>0.29499999999999998</c:v>
                </c:pt>
              </c:numCache>
            </c:numRef>
          </c:val>
          <c:extLst>
            <c:ext xmlns:c16="http://schemas.microsoft.com/office/drawing/2014/chart" uri="{C3380CC4-5D6E-409C-BE32-E72D297353CC}">
              <c16:uniqueId val="{00000001-303E-47A9-B210-29CCC1BE37E3}"/>
            </c:ext>
          </c:extLst>
        </c:ser>
        <c:ser>
          <c:idx val="2"/>
          <c:order val="2"/>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Leaving an inheritance</c:v>
                </c:pt>
                <c:pt idx="1">
                  <c:v>Having investment control over retirement savings</c:v>
                </c:pt>
                <c:pt idx="2">
                  <c:v>Not outliving retirement savings</c:v>
                </c:pt>
                <c:pt idx="3">
                  <c:v>Maintaining standard of living throughout retirement</c:v>
                </c:pt>
                <c:pt idx="4">
                  <c:v>Having income that will not fall with financial markets</c:v>
                </c:pt>
                <c:pt idx="5">
                  <c:v>Ensuring financial security of surviving spouse or partner</c:v>
                </c:pt>
                <c:pt idx="6">
                  <c:v>Being able to cover unexpected expenses</c:v>
                </c:pt>
              </c:strCache>
            </c:strRef>
          </c:cat>
          <c:val>
            <c:numRef>
              <c:f>Sheet1!$D$2:$D$8</c:f>
              <c:numCache>
                <c:formatCode>0%</c:formatCode>
                <c:ptCount val="7"/>
                <c:pt idx="0">
                  <c:v>0.3</c:v>
                </c:pt>
                <c:pt idx="1">
                  <c:v>0.04</c:v>
                </c:pt>
                <c:pt idx="2">
                  <c:v>0.08</c:v>
                </c:pt>
                <c:pt idx="3">
                  <c:v>0.03</c:v>
                </c:pt>
                <c:pt idx="4">
                  <c:v>0.04</c:v>
                </c:pt>
                <c:pt idx="5">
                  <c:v>0.05</c:v>
                </c:pt>
                <c:pt idx="6">
                  <c:v>0.03</c:v>
                </c:pt>
              </c:numCache>
            </c:numRef>
          </c:val>
          <c:extLst>
            <c:ext xmlns:c16="http://schemas.microsoft.com/office/drawing/2014/chart" uri="{C3380CC4-5D6E-409C-BE32-E72D297353CC}">
              <c16:uniqueId val="{00000004-303E-47A9-B210-29CCC1BE37E3}"/>
            </c:ext>
          </c:extLst>
        </c:ser>
        <c:dLbls>
          <c:dLblPos val="ctr"/>
          <c:showLegendKey val="0"/>
          <c:showVal val="1"/>
          <c:showCatName val="0"/>
          <c:showSerName val="0"/>
          <c:showPercent val="0"/>
          <c:showBubbleSize val="0"/>
        </c:dLbls>
        <c:gapWidth val="50"/>
        <c:overlap val="100"/>
        <c:axId val="471788096"/>
        <c:axId val="471782216"/>
      </c:barChart>
      <c:catAx>
        <c:axId val="471788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81906201013073E-2"/>
          <c:y val="9.8338459227368363E-2"/>
          <c:w val="0.96281490501911715"/>
          <c:h val="0.8131107232100376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Sheet1!$B$2</c:f>
              <c:numCache>
                <c:formatCode>0%</c:formatCode>
                <c:ptCount val="1"/>
                <c:pt idx="0">
                  <c:v>0.62</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Sheet1!$C$2</c:f>
              <c:numCache>
                <c:formatCode>0%</c:formatCode>
                <c:ptCount val="1"/>
                <c:pt idx="0">
                  <c:v>0.46</c:v>
                </c:pt>
              </c:numCache>
            </c:numRef>
          </c:val>
          <c:extLst>
            <c:ext xmlns:c16="http://schemas.microsoft.com/office/drawing/2014/chart" uri="{C3380CC4-5D6E-409C-BE32-E72D297353CC}">
              <c16:uniqueId val="{00000000-719C-40FF-AE63-037D2811B9AA}"/>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Sheet1!$D$2</c:f>
              <c:numCache>
                <c:formatCode>0%</c:formatCode>
                <c:ptCount val="1"/>
                <c:pt idx="0">
                  <c:v>0.57999999999999996</c:v>
                </c:pt>
              </c:numCache>
            </c:numRef>
          </c:val>
          <c:extLst>
            <c:ext xmlns:c16="http://schemas.microsoft.com/office/drawing/2014/chart" uri="{C3380CC4-5D6E-409C-BE32-E72D297353CC}">
              <c16:uniqueId val="{00000001-719C-40FF-AE63-037D2811B9AA}"/>
            </c:ext>
          </c:extLst>
        </c:ser>
        <c:dLbls>
          <c:dLblPos val="inEnd"/>
          <c:showLegendKey val="0"/>
          <c:showVal val="1"/>
          <c:showCatName val="0"/>
          <c:showSerName val="0"/>
          <c:showPercent val="0"/>
          <c:showBubbleSize val="0"/>
        </c:dLbls>
        <c:gapWidth val="100"/>
        <c:overlap val="-10"/>
        <c:axId val="471788096"/>
        <c:axId val="471782216"/>
      </c:barChart>
      <c:catAx>
        <c:axId val="471788096"/>
        <c:scaling>
          <c:orientation val="minMax"/>
        </c:scaling>
        <c:delete val="1"/>
        <c:axPos val="l"/>
        <c:numFmt formatCode="General" sourceLinked="1"/>
        <c:majorTickMark val="none"/>
        <c:minorTickMark val="none"/>
        <c:tickLblPos val="nextTo"/>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50482974662232E-2"/>
          <c:y val="9.8338459227368363E-2"/>
          <c:w val="0.97554941147213048"/>
          <c:h val="0.8131107232100376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0%</c:formatCode>
                <c:ptCount val="1"/>
              </c:numCache>
            </c:numRef>
          </c:cat>
          <c:val>
            <c:numRef>
              <c:f>Sheet1!$B$2</c:f>
              <c:numCache>
                <c:formatCode>0%</c:formatCode>
                <c:ptCount val="1"/>
                <c:pt idx="0">
                  <c:v>0.44</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0%</c:formatCode>
                <c:ptCount val="1"/>
              </c:numCache>
            </c:numRef>
          </c:cat>
          <c:val>
            <c:numRef>
              <c:f>Sheet1!$C$2</c:f>
              <c:numCache>
                <c:formatCode>0%</c:formatCode>
                <c:ptCount val="1"/>
                <c:pt idx="0">
                  <c:v>0.46</c:v>
                </c:pt>
              </c:numCache>
            </c:numRef>
          </c:val>
          <c:extLst>
            <c:ext xmlns:c16="http://schemas.microsoft.com/office/drawing/2014/chart" uri="{C3380CC4-5D6E-409C-BE32-E72D297353CC}">
              <c16:uniqueId val="{00000000-719C-40FF-AE63-037D2811B9AA}"/>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0%</c:formatCode>
                <c:ptCount val="1"/>
              </c:numCache>
            </c:numRef>
          </c:cat>
          <c:val>
            <c:numRef>
              <c:f>Sheet1!$D$2</c:f>
              <c:numCache>
                <c:formatCode>0%</c:formatCode>
                <c:ptCount val="1"/>
                <c:pt idx="0">
                  <c:v>0.42</c:v>
                </c:pt>
              </c:numCache>
            </c:numRef>
          </c:val>
          <c:extLst>
            <c:ext xmlns:c16="http://schemas.microsoft.com/office/drawing/2014/chart" uri="{C3380CC4-5D6E-409C-BE32-E72D297353CC}">
              <c16:uniqueId val="{00000001-719C-40FF-AE63-037D2811B9AA}"/>
            </c:ext>
          </c:extLst>
        </c:ser>
        <c:dLbls>
          <c:dLblPos val="inEnd"/>
          <c:showLegendKey val="0"/>
          <c:showVal val="1"/>
          <c:showCatName val="0"/>
          <c:showSerName val="0"/>
          <c:showPercent val="0"/>
          <c:showBubbleSize val="0"/>
        </c:dLbls>
        <c:gapWidth val="100"/>
        <c:overlap val="-10"/>
        <c:axId val="471788096"/>
        <c:axId val="471782216"/>
      </c:barChart>
      <c:catAx>
        <c:axId val="471788096"/>
        <c:scaling>
          <c:orientation val="minMax"/>
        </c:scaling>
        <c:delete val="1"/>
        <c:axPos val="l"/>
        <c:numFmt formatCode="0%" sourceLinked="1"/>
        <c:majorTickMark val="none"/>
        <c:minorTickMark val="none"/>
        <c:tickLblPos val="nextTo"/>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181557942929763E-2"/>
          <c:y val="9.8338459227368363E-2"/>
          <c:w val="0.84027085320706552"/>
          <c:h val="0.8131107232100376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lgn="ct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Sheet1!$B$2</c:f>
              <c:numCache>
                <c:formatCode>0%</c:formatCode>
                <c:ptCount val="1"/>
                <c:pt idx="0">
                  <c:v>0.79</c:v>
                </c:pt>
              </c:numCache>
            </c:numRef>
          </c:val>
          <c:extLst>
            <c:ext xmlns:c16="http://schemas.microsoft.com/office/drawing/2014/chart" uri="{C3380CC4-5D6E-409C-BE32-E72D297353CC}">
              <c16:uniqueId val="{00000000-C05B-457A-B865-0770959B03C0}"/>
            </c:ext>
          </c:extLst>
        </c:ser>
        <c:ser>
          <c:idx val="1"/>
          <c:order val="1"/>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Sheet1!$C$2</c:f>
              <c:numCache>
                <c:formatCode>0%</c:formatCode>
                <c:ptCount val="1"/>
                <c:pt idx="0">
                  <c:v>0.78</c:v>
                </c:pt>
              </c:numCache>
            </c:numRef>
          </c:val>
          <c:extLst>
            <c:ext xmlns:c16="http://schemas.microsoft.com/office/drawing/2014/chart" uri="{C3380CC4-5D6E-409C-BE32-E72D297353CC}">
              <c16:uniqueId val="{00000000-719C-40FF-AE63-037D2811B9AA}"/>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Received advice within the past two years</c:v>
                </c:pt>
              </c:strCache>
            </c:strRef>
          </c:cat>
          <c:val>
            <c:numRef>
              <c:f>Sheet1!$D$2</c:f>
              <c:numCache>
                <c:formatCode>0%</c:formatCode>
                <c:ptCount val="1"/>
                <c:pt idx="0">
                  <c:v>0.79</c:v>
                </c:pt>
              </c:numCache>
            </c:numRef>
          </c:val>
          <c:extLst>
            <c:ext xmlns:c16="http://schemas.microsoft.com/office/drawing/2014/chart" uri="{C3380CC4-5D6E-409C-BE32-E72D297353CC}">
              <c16:uniqueId val="{00000001-719C-40FF-AE63-037D2811B9AA}"/>
            </c:ext>
          </c:extLst>
        </c:ser>
        <c:dLbls>
          <c:dLblPos val="inEnd"/>
          <c:showLegendKey val="0"/>
          <c:showVal val="1"/>
          <c:showCatName val="0"/>
          <c:showSerName val="0"/>
          <c:showPercent val="0"/>
          <c:showBubbleSize val="0"/>
        </c:dLbls>
        <c:gapWidth val="100"/>
        <c:overlap val="-10"/>
        <c:axId val="471788096"/>
        <c:axId val="471782216"/>
      </c:barChart>
      <c:catAx>
        <c:axId val="471788096"/>
        <c:scaling>
          <c:orientation val="minMax"/>
        </c:scaling>
        <c:delete val="1"/>
        <c:axPos val="l"/>
        <c:numFmt formatCode="General" sourceLinked="1"/>
        <c:majorTickMark val="none"/>
        <c:minorTickMark val="none"/>
        <c:tickLblPos val="nextTo"/>
        <c:crossAx val="471782216"/>
        <c:crosses val="autoZero"/>
        <c:auto val="1"/>
        <c:lblAlgn val="ctr"/>
        <c:lblOffset val="100"/>
        <c:noMultiLvlLbl val="0"/>
      </c:catAx>
      <c:valAx>
        <c:axId val="471782216"/>
        <c:scaling>
          <c:orientation val="minMax"/>
          <c:max val="1"/>
        </c:scaling>
        <c:delete val="1"/>
        <c:axPos val="b"/>
        <c:numFmt formatCode="0%" sourceLinked="1"/>
        <c:majorTickMark val="out"/>
        <c:minorTickMark val="none"/>
        <c:tickLblPos val="nextTo"/>
        <c:crossAx val="4717880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6653" tIns="48327" rIns="96653" bIns="48327" rtlCol="0"/>
          <a:lstStyle>
            <a:lvl1pPr algn="r">
              <a:defRPr sz="1200"/>
            </a:lvl1pPr>
          </a:lstStyle>
          <a:p>
            <a:fld id="{84A12E58-8FC3-8547-9F9B-3A01EB113CB3}" type="datetimeFigureOut">
              <a:rPr lang="en-US" smtClean="0"/>
              <a:pPr/>
              <a:t>5/6/2025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6653" tIns="48327" rIns="96653" bIns="48327" rtlCol="0" anchor="b"/>
          <a:lstStyle>
            <a:lvl1pPr algn="r">
              <a:defRPr sz="1200"/>
            </a:lvl1pPr>
          </a:lstStyle>
          <a:p>
            <a:fld id="{178F25CE-8490-0E45-8DEC-136F20232716}" type="slidenum">
              <a:rPr lang="en-US" smtClean="0"/>
              <a:pPr/>
              <a:t>‹#›</a:t>
            </a:fld>
            <a:endParaRPr lang="en-US"/>
          </a:p>
        </p:txBody>
      </p:sp>
    </p:spTree>
    <p:extLst>
      <p:ext uri="{BB962C8B-B14F-4D97-AF65-F5344CB8AC3E}">
        <p14:creationId xmlns:p14="http://schemas.microsoft.com/office/powerpoint/2010/main" val="26404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6653" tIns="48327" rIns="96653" bIns="48327" rtlCol="0"/>
          <a:lstStyle>
            <a:lvl1pPr algn="r">
              <a:defRPr sz="1200"/>
            </a:lvl1pPr>
          </a:lstStyle>
          <a:p>
            <a:fld id="{E87FA6A0-8E5C-564C-9788-458373FD8A8F}" type="datetimeFigureOut">
              <a:rPr lang="en-US" smtClean="0"/>
              <a:pPr/>
              <a:t>5/6/2025</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6653" tIns="48327" rIns="96653" bIns="48327" rtlCol="0" anchor="ctr"/>
          <a:lstStyle/>
          <a:p>
            <a:r>
              <a:rPr lang="en-US"/>
              <a:t>l</a:t>
            </a: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6653" tIns="48327" rIns="96653" bIns="48327" rtlCol="0" anchor="b"/>
          <a:lstStyle>
            <a:lvl1pPr algn="r">
              <a:defRPr sz="1200"/>
            </a:lvl1pPr>
          </a:lstStyle>
          <a:p>
            <a:fld id="{C832F44B-C367-AC45-8ED1-DB5A0EF77DB2}" type="slidenum">
              <a:rPr lang="en-US" smtClean="0"/>
              <a:pPr/>
              <a:t>‹#›</a:t>
            </a:fld>
            <a:endParaRPr lang="en-US"/>
          </a:p>
        </p:txBody>
      </p:sp>
    </p:spTree>
    <p:extLst>
      <p:ext uri="{BB962C8B-B14F-4D97-AF65-F5344CB8AC3E}">
        <p14:creationId xmlns:p14="http://schemas.microsoft.com/office/powerpoint/2010/main" val="83658835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37" kern="1200">
        <a:solidFill>
          <a:schemeClr val="tx1"/>
        </a:solidFill>
        <a:latin typeface="+mn-lt"/>
        <a:ea typeface="+mn-ea"/>
        <a:cs typeface="+mn-cs"/>
      </a:defRPr>
    </a:lvl1pPr>
    <a:lvl2pPr marL="509412" algn="l" defTabSz="509412" rtl="0" eaLnBrk="1" latinLnBrk="0" hangingPunct="1">
      <a:defRPr sz="1337" kern="1200">
        <a:solidFill>
          <a:schemeClr val="tx1"/>
        </a:solidFill>
        <a:latin typeface="+mn-lt"/>
        <a:ea typeface="+mn-ea"/>
        <a:cs typeface="+mn-cs"/>
      </a:defRPr>
    </a:lvl2pPr>
    <a:lvl3pPr marL="1018824" algn="l" defTabSz="509412" rtl="0" eaLnBrk="1" latinLnBrk="0" hangingPunct="1">
      <a:defRPr sz="1337" kern="1200">
        <a:solidFill>
          <a:schemeClr val="tx1"/>
        </a:solidFill>
        <a:latin typeface="+mn-lt"/>
        <a:ea typeface="+mn-ea"/>
        <a:cs typeface="+mn-cs"/>
      </a:defRPr>
    </a:lvl3pPr>
    <a:lvl4pPr marL="1528237" algn="l" defTabSz="509412" rtl="0" eaLnBrk="1" latinLnBrk="0" hangingPunct="1">
      <a:defRPr sz="1337" kern="1200">
        <a:solidFill>
          <a:schemeClr val="tx1"/>
        </a:solidFill>
        <a:latin typeface="+mn-lt"/>
        <a:ea typeface="+mn-ea"/>
        <a:cs typeface="+mn-cs"/>
      </a:defRPr>
    </a:lvl4pPr>
    <a:lvl5pPr marL="2037649" algn="l" defTabSz="509412" rtl="0" eaLnBrk="1" latinLnBrk="0" hangingPunct="1">
      <a:defRPr sz="1337" kern="1200">
        <a:solidFill>
          <a:schemeClr val="tx1"/>
        </a:solidFill>
        <a:latin typeface="+mn-lt"/>
        <a:ea typeface="+mn-ea"/>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_bright_green">
    <p:bg>
      <p:bgPr>
        <a:solidFill>
          <a:srgbClr val="C6D92B"/>
        </a:solidFill>
        <a:effectLst/>
      </p:bgPr>
    </p:bg>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F690621C-E437-F635-B290-C1DE5AAB168D}"/>
              </a:ext>
            </a:extLst>
          </p:cNvPr>
          <p:cNvSpPr/>
          <p:nvPr userDrawn="1"/>
        </p:nvSpPr>
        <p:spPr>
          <a:xfrm>
            <a:off x="-9101" y="510309"/>
            <a:ext cx="10791018" cy="6280727"/>
          </a:xfrm>
          <a:prstGeom prst="round1Rect">
            <a:avLst>
              <a:gd name="adj" fmla="val 30177"/>
            </a:avLst>
          </a:prstGeom>
          <a:solidFill>
            <a:srgbClr val="00354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a:p>
        </p:txBody>
      </p:sp>
      <p:pic>
        <p:nvPicPr>
          <p:cNvPr id="4" name="Picture 3">
            <a:extLst>
              <a:ext uri="{FF2B5EF4-FFF2-40B4-BE49-F238E27FC236}">
                <a16:creationId xmlns:a16="http://schemas.microsoft.com/office/drawing/2014/main" id="{EB3C5FAF-40CC-755A-2302-1BDA0E848D2B}"/>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7386918" y="5179575"/>
            <a:ext cx="3394999" cy="1630369"/>
          </a:xfrm>
          <a:prstGeom prst="rect">
            <a:avLst/>
          </a:prstGeom>
        </p:spPr>
      </p:pic>
      <p:sp>
        <p:nvSpPr>
          <p:cNvPr id="13" name="Text Placeholder 14"/>
          <p:cNvSpPr txBox="1">
            <a:spLocks/>
          </p:cNvSpPr>
          <p:nvPr userDrawn="1"/>
        </p:nvSpPr>
        <p:spPr>
          <a:xfrm>
            <a:off x="628075" y="7224472"/>
            <a:ext cx="12561453" cy="133400"/>
          </a:xfrm>
          <a:prstGeom prst="rect">
            <a:avLst/>
          </a:prstGeom>
        </p:spPr>
        <p:txBody>
          <a:bodyPr lIns="0" tIns="0" rIns="0" bIns="0" anchor="b"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nSpc>
                <a:spcPct val="100000"/>
              </a:lnSpc>
              <a:spcAft>
                <a:spcPts val="0"/>
              </a:spcAft>
            </a:pPr>
            <a:r>
              <a:rPr lang="en-US" sz="1000" b="1" dirty="0">
                <a:solidFill>
                  <a:schemeClr val="tx2"/>
                </a:solidFill>
                <a:latin typeface="Arial Narrow" panose="020B0606020202030204" pitchFamily="34" charset="0"/>
              </a:rPr>
              <a:t>Use disclosure. Change on slide Master.</a:t>
            </a:r>
          </a:p>
        </p:txBody>
      </p:sp>
      <p:sp>
        <p:nvSpPr>
          <p:cNvPr id="7" name="Rectangle 6"/>
          <p:cNvSpPr/>
          <p:nvPr userDrawn="1"/>
        </p:nvSpPr>
        <p:spPr>
          <a:xfrm>
            <a:off x="942109" y="0"/>
            <a:ext cx="942109" cy="68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067"/>
          </a:p>
        </p:txBody>
      </p:sp>
      <p:sp>
        <p:nvSpPr>
          <p:cNvPr id="9" name="Text Placeholder 14">
            <a:extLst>
              <a:ext uri="{FF2B5EF4-FFF2-40B4-BE49-F238E27FC236}">
                <a16:creationId xmlns:a16="http://schemas.microsoft.com/office/drawing/2014/main" id="{E6E8D6EE-4145-BBC8-509D-1529EEFED0F2}"/>
              </a:ext>
            </a:extLst>
          </p:cNvPr>
          <p:cNvSpPr txBox="1">
            <a:spLocks/>
          </p:cNvSpPr>
          <p:nvPr userDrawn="1"/>
        </p:nvSpPr>
        <p:spPr>
          <a:xfrm>
            <a:off x="628073" y="7376714"/>
            <a:ext cx="3514117" cy="169580"/>
          </a:xfrm>
          <a:prstGeom prst="rect">
            <a:avLst/>
          </a:prstGeom>
          <a:ln w="12700">
            <a:solidFill>
              <a:schemeClr val="tx2"/>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1000" b="1" dirty="0">
                <a:solidFill>
                  <a:schemeClr val="tx2"/>
                </a:solidFill>
                <a:latin typeface="Arial Narrow" panose="020B0606020202030204" pitchFamily="34" charset="0"/>
              </a:rPr>
              <a:t>NOT FDIC INSURED </a:t>
            </a:r>
            <a:r>
              <a:rPr lang="en-US" sz="1000" b="1" baseline="18000" dirty="0">
                <a:solidFill>
                  <a:schemeClr val="tx2"/>
                </a:solidFill>
                <a:latin typeface="Arial Narrow" panose="020B0606020202030204" pitchFamily="34" charset="0"/>
              </a:rPr>
              <a:t>|</a:t>
            </a:r>
            <a:r>
              <a:rPr lang="en-US" sz="1000" b="1" dirty="0">
                <a:solidFill>
                  <a:schemeClr val="tx2"/>
                </a:solidFill>
                <a:latin typeface="Arial Narrow" panose="020B0606020202030204" pitchFamily="34" charset="0"/>
              </a:rPr>
              <a:t> NO BANK GUARANTEE </a:t>
            </a:r>
            <a:r>
              <a:rPr lang="en-US" sz="1000" b="1" baseline="18000" dirty="0">
                <a:solidFill>
                  <a:schemeClr val="tx2"/>
                </a:solidFill>
                <a:latin typeface="Arial Narrow" panose="020B0606020202030204" pitchFamily="34" charset="0"/>
              </a:rPr>
              <a:t>|</a:t>
            </a:r>
            <a:r>
              <a:rPr lang="en-US" sz="1000" b="1" dirty="0">
                <a:solidFill>
                  <a:schemeClr val="tx2"/>
                </a:solidFill>
                <a:latin typeface="Arial Narrow" panose="020B0606020202030204" pitchFamily="34" charset="0"/>
              </a:rPr>
              <a:t> MAY LOSE VALUE</a:t>
            </a:r>
          </a:p>
        </p:txBody>
      </p:sp>
      <p:sp>
        <p:nvSpPr>
          <p:cNvPr id="18" name="Title 1">
            <a:extLst>
              <a:ext uri="{FF2B5EF4-FFF2-40B4-BE49-F238E27FC236}">
                <a16:creationId xmlns:a16="http://schemas.microsoft.com/office/drawing/2014/main" id="{7BC22CAE-664B-81A2-8F8A-A57674FAFDE1}"/>
              </a:ext>
            </a:extLst>
          </p:cNvPr>
          <p:cNvSpPr>
            <a:spLocks noGrp="1"/>
          </p:cNvSpPr>
          <p:nvPr>
            <p:ph type="ctrTitle" hasCustomPrompt="1"/>
          </p:nvPr>
        </p:nvSpPr>
        <p:spPr>
          <a:xfrm>
            <a:off x="633382" y="1129258"/>
            <a:ext cx="9341635" cy="2756943"/>
          </a:xfrm>
        </p:spPr>
        <p:txBody>
          <a:bodyPr lIns="0" tIns="0" rIns="0" bIns="0" anchor="t">
            <a:noAutofit/>
          </a:bodyPr>
          <a:lstStyle>
            <a:lvl1pPr algn="l">
              <a:defRPr sz="5000" b="0">
                <a:solidFill>
                  <a:schemeClr val="accent6"/>
                </a:solidFill>
                <a:latin typeface="+mn-lt"/>
              </a:defRPr>
            </a:lvl1pPr>
          </a:lstStyle>
          <a:p>
            <a:r>
              <a:rPr lang="en-US" dirty="0"/>
              <a:t>Click to edit title</a:t>
            </a:r>
          </a:p>
        </p:txBody>
      </p:sp>
      <p:sp>
        <p:nvSpPr>
          <p:cNvPr id="19" name="Text Placeholder 16">
            <a:extLst>
              <a:ext uri="{FF2B5EF4-FFF2-40B4-BE49-F238E27FC236}">
                <a16:creationId xmlns:a16="http://schemas.microsoft.com/office/drawing/2014/main" id="{B105A51C-BE01-E2F5-AECE-5F4F6C39FF25}"/>
              </a:ext>
            </a:extLst>
          </p:cNvPr>
          <p:cNvSpPr>
            <a:spLocks noGrp="1"/>
          </p:cNvSpPr>
          <p:nvPr>
            <p:ph type="body" sz="quarter" idx="11" hasCustomPrompt="1"/>
          </p:nvPr>
        </p:nvSpPr>
        <p:spPr>
          <a:xfrm>
            <a:off x="628073" y="4943653"/>
            <a:ext cx="3353908" cy="413808"/>
          </a:xfrm>
        </p:spPr>
        <p:txBody>
          <a:bodyPr lIns="0" tIns="0" rIns="0" bIns="0" anchor="t">
            <a:noAutofit/>
          </a:bodyPr>
          <a:lstStyle>
            <a:lvl1pPr marL="0" indent="0">
              <a:lnSpc>
                <a:spcPts val="1236"/>
              </a:lnSpc>
              <a:spcAft>
                <a:spcPts val="0"/>
              </a:spcAft>
              <a:buNone/>
              <a:defRPr sz="1200" b="1">
                <a:solidFill>
                  <a:schemeClr val="accent6"/>
                </a:solidFill>
              </a:defRPr>
            </a:lvl1pPr>
            <a:lvl2pPr>
              <a:defRPr sz="907"/>
            </a:lvl2pPr>
            <a:lvl3pPr>
              <a:defRPr sz="907"/>
            </a:lvl3pPr>
            <a:lvl4pPr>
              <a:defRPr sz="907"/>
            </a:lvl4pPr>
            <a:lvl5pPr>
              <a:defRPr sz="907"/>
            </a:lvl5pPr>
          </a:lstStyle>
          <a:p>
            <a:pPr lvl="0"/>
            <a:r>
              <a:rPr lang="en-US" dirty="0"/>
              <a:t>Click to edit date</a:t>
            </a:r>
          </a:p>
        </p:txBody>
      </p:sp>
      <p:sp>
        <p:nvSpPr>
          <p:cNvPr id="20" name="Text Placeholder 4">
            <a:extLst>
              <a:ext uri="{FF2B5EF4-FFF2-40B4-BE49-F238E27FC236}">
                <a16:creationId xmlns:a16="http://schemas.microsoft.com/office/drawing/2014/main" id="{503C8073-9C89-562F-7029-04A61B3F5E41}"/>
              </a:ext>
            </a:extLst>
          </p:cNvPr>
          <p:cNvSpPr>
            <a:spLocks noGrp="1"/>
          </p:cNvSpPr>
          <p:nvPr>
            <p:ph type="body" sz="quarter" idx="12"/>
          </p:nvPr>
        </p:nvSpPr>
        <p:spPr>
          <a:xfrm>
            <a:off x="628075" y="6229334"/>
            <a:ext cx="5044181" cy="413808"/>
          </a:xfrm>
        </p:spPr>
        <p:txBody>
          <a:bodyPr lIns="0" tIns="0" rIns="0" bIns="0" anchor="t">
            <a:noAutofit/>
          </a:bodyPr>
          <a:lstStyle>
            <a:lvl1pPr marL="0" indent="0">
              <a:lnSpc>
                <a:spcPct val="100000"/>
              </a:lnSpc>
              <a:spcAft>
                <a:spcPts val="0"/>
              </a:spcAft>
              <a:buNone/>
              <a:defRPr sz="1100" b="1">
                <a:solidFill>
                  <a:schemeClr val="accent6"/>
                </a:solidFill>
              </a:defRPr>
            </a:lvl1pPr>
            <a:lvl2pPr marL="518158" indent="0">
              <a:buNone/>
              <a:defRPr sz="907"/>
            </a:lvl2pPr>
            <a:lvl3pPr marL="1036317" indent="0">
              <a:buNone/>
              <a:defRPr sz="907"/>
            </a:lvl3pPr>
            <a:lvl4pPr marL="1554475" indent="0">
              <a:buNone/>
              <a:defRPr sz="907"/>
            </a:lvl4pPr>
            <a:lvl5pPr marL="2072634" indent="0">
              <a:buNone/>
              <a:defRPr sz="907"/>
            </a:lvl5pPr>
          </a:lstStyle>
          <a:p>
            <a:pPr lvl="0"/>
            <a:r>
              <a:rPr lang="en-US"/>
              <a:t>Click to edit Master text styles</a:t>
            </a:r>
          </a:p>
        </p:txBody>
      </p:sp>
      <p:sp>
        <p:nvSpPr>
          <p:cNvPr id="24" name="Text Placeholder 7">
            <a:extLst>
              <a:ext uri="{FF2B5EF4-FFF2-40B4-BE49-F238E27FC236}">
                <a16:creationId xmlns:a16="http://schemas.microsoft.com/office/drawing/2014/main" id="{779611D5-D2BA-F622-EC43-32844F413ADD}"/>
              </a:ext>
            </a:extLst>
          </p:cNvPr>
          <p:cNvSpPr>
            <a:spLocks noGrp="1"/>
          </p:cNvSpPr>
          <p:nvPr>
            <p:ph type="body" sz="quarter" idx="13"/>
          </p:nvPr>
        </p:nvSpPr>
        <p:spPr>
          <a:xfrm>
            <a:off x="628073" y="5357461"/>
            <a:ext cx="5044182" cy="723978"/>
          </a:xfrm>
        </p:spPr>
        <p:txBody>
          <a:bodyPr lIns="0" tIns="0" rIns="0" bIns="0" anchor="b">
            <a:noAutofit/>
          </a:bodyPr>
          <a:lstStyle>
            <a:lvl1pPr marL="0" indent="0" algn="l">
              <a:lnSpc>
                <a:spcPct val="100000"/>
              </a:lnSpc>
              <a:spcAft>
                <a:spcPts val="0"/>
              </a:spcAft>
              <a:buNone/>
              <a:defRPr sz="1600" b="0">
                <a:solidFill>
                  <a:schemeClr val="accent6"/>
                </a:solidFill>
              </a:defRPr>
            </a:lvl1pPr>
            <a:lvl2pPr>
              <a:defRPr sz="907"/>
            </a:lvl2pPr>
            <a:lvl3pPr>
              <a:defRPr sz="907"/>
            </a:lvl3pPr>
            <a:lvl4pPr>
              <a:defRPr sz="907"/>
            </a:lvl4pPr>
            <a:lvl5pPr>
              <a:defRPr sz="907"/>
            </a:lvl5pPr>
          </a:lstStyle>
          <a:p>
            <a:pPr lvl="0"/>
            <a:r>
              <a:rPr lang="en-US"/>
              <a:t>Click to edit Master text styles</a:t>
            </a:r>
          </a:p>
        </p:txBody>
      </p:sp>
      <p:cxnSp>
        <p:nvCxnSpPr>
          <p:cNvPr id="5" name="Straight Connector 4">
            <a:extLst>
              <a:ext uri="{FF2B5EF4-FFF2-40B4-BE49-F238E27FC236}">
                <a16:creationId xmlns:a16="http://schemas.microsoft.com/office/drawing/2014/main" id="{7AC3DA27-2B39-5ADA-EE8A-BEEB0F964105}"/>
              </a:ext>
            </a:extLst>
          </p:cNvPr>
          <p:cNvCxnSpPr>
            <a:cxnSpLocks/>
          </p:cNvCxnSpPr>
          <p:nvPr userDrawn="1"/>
        </p:nvCxnSpPr>
        <p:spPr>
          <a:xfrm>
            <a:off x="628073" y="4828309"/>
            <a:ext cx="219825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object 8">
            <a:extLst>
              <a:ext uri="{FF2B5EF4-FFF2-40B4-BE49-F238E27FC236}">
                <a16:creationId xmlns:a16="http://schemas.microsoft.com/office/drawing/2014/main" id="{0B5F150D-8F69-AFD7-EB77-DA4D43BAB2CA}"/>
              </a:ext>
            </a:extLst>
          </p:cNvPr>
          <p:cNvSpPr txBox="1"/>
          <p:nvPr userDrawn="1"/>
        </p:nvSpPr>
        <p:spPr>
          <a:xfrm>
            <a:off x="628074" y="4454112"/>
            <a:ext cx="3317445" cy="253981"/>
          </a:xfrm>
          <a:prstGeom prst="rect">
            <a:avLst/>
          </a:prstGeom>
        </p:spPr>
        <p:txBody>
          <a:bodyPr vert="horz" wrap="square" lIns="0" tIns="0" rIns="0" bIns="0" rtlCol="0" anchor="b">
            <a:noAutofit/>
          </a:bodyPr>
          <a:lstStyle/>
          <a:p>
            <a:pPr>
              <a:lnSpc>
                <a:spcPct val="100000"/>
              </a:lnSpc>
            </a:pPr>
            <a:r>
              <a:rPr sz="1200" b="1" spc="-10" dirty="0">
                <a:solidFill>
                  <a:schemeClr val="accent6"/>
                </a:solidFill>
                <a:latin typeface="Georgia"/>
                <a:cs typeface="Georgia"/>
              </a:rPr>
              <a:t>Marketing</a:t>
            </a:r>
            <a:r>
              <a:rPr sz="1200" b="1" spc="-21" dirty="0">
                <a:solidFill>
                  <a:schemeClr val="accent6"/>
                </a:solidFill>
                <a:latin typeface="Georgia"/>
                <a:cs typeface="Georgia"/>
              </a:rPr>
              <a:t> </a:t>
            </a:r>
            <a:r>
              <a:rPr sz="1200" b="1" dirty="0">
                <a:solidFill>
                  <a:schemeClr val="accent6"/>
                </a:solidFill>
                <a:latin typeface="Georgia"/>
                <a:cs typeface="Georgia"/>
              </a:rPr>
              <a:t>communication</a:t>
            </a:r>
            <a:r>
              <a:rPr sz="1200" b="1" spc="-26" dirty="0">
                <a:solidFill>
                  <a:schemeClr val="accent6"/>
                </a:solidFill>
                <a:latin typeface="Georgia"/>
                <a:cs typeface="Georgia"/>
              </a:rPr>
              <a:t> </a:t>
            </a:r>
            <a:endParaRPr sz="1200" dirty="0">
              <a:solidFill>
                <a:schemeClr val="accent6"/>
              </a:solidFill>
              <a:latin typeface="Georgia"/>
              <a:cs typeface="Georgia"/>
            </a:endParaRPr>
          </a:p>
        </p:txBody>
      </p:sp>
      <p:sp>
        <p:nvSpPr>
          <p:cNvPr id="2" name="Text Placeholder 14">
            <a:extLst>
              <a:ext uri="{FF2B5EF4-FFF2-40B4-BE49-F238E27FC236}">
                <a16:creationId xmlns:a16="http://schemas.microsoft.com/office/drawing/2014/main" id="{00EE9141-EC3A-080A-3FFC-71F6EFF8FF4F}"/>
              </a:ext>
            </a:extLst>
          </p:cNvPr>
          <p:cNvSpPr>
            <a:spLocks noGrp="1"/>
          </p:cNvSpPr>
          <p:nvPr>
            <p:ph type="body" sz="quarter" idx="20" hasCustomPrompt="1"/>
          </p:nvPr>
        </p:nvSpPr>
        <p:spPr>
          <a:xfrm>
            <a:off x="628073" y="2971570"/>
            <a:ext cx="9525770" cy="785091"/>
          </a:xfrm>
        </p:spPr>
        <p:txBody>
          <a:bodyPr/>
          <a:lstStyle>
            <a:lvl1pPr>
              <a:spcAft>
                <a:spcPts val="0"/>
              </a:spcAft>
              <a:defRPr sz="2800" i="1">
                <a:solidFill>
                  <a:schemeClr val="accent6"/>
                </a:solidFill>
              </a:defRPr>
            </a:lvl1pPr>
            <a:lvl2pPr>
              <a:defRPr sz="3091">
                <a:solidFill>
                  <a:schemeClr val="tx2"/>
                </a:solidFill>
              </a:defRPr>
            </a:lvl2pPr>
            <a:lvl3pPr>
              <a:defRPr sz="3091">
                <a:solidFill>
                  <a:schemeClr val="tx2"/>
                </a:solidFill>
              </a:defRPr>
            </a:lvl3pPr>
            <a:lvl4pPr>
              <a:defRPr sz="3091">
                <a:solidFill>
                  <a:schemeClr val="tx2"/>
                </a:solidFill>
              </a:defRPr>
            </a:lvl4pPr>
            <a:lvl5pPr>
              <a:defRPr sz="3091">
                <a:solidFill>
                  <a:schemeClr val="tx2"/>
                </a:solidFill>
              </a:defRPr>
            </a:lvl5pPr>
          </a:lstStyle>
          <a:p>
            <a:pPr lvl="0"/>
            <a:r>
              <a:rPr lang="en-US" dirty="0"/>
              <a:t>Click to edit subtitle</a:t>
            </a:r>
          </a:p>
        </p:txBody>
      </p:sp>
    </p:spTree>
    <p:extLst>
      <p:ext uri="{BB962C8B-B14F-4D97-AF65-F5344CB8AC3E}">
        <p14:creationId xmlns:p14="http://schemas.microsoft.com/office/powerpoint/2010/main" val="334451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p:nvPr userDrawn="1"/>
        </p:nvSpPr>
        <p:spPr>
          <a:xfrm>
            <a:off x="-1" y="1523999"/>
            <a:ext cx="13817601" cy="51054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a:t>Click to edit Master title style</a:t>
            </a:r>
          </a:p>
        </p:txBody>
      </p:sp>
      <p:sp>
        <p:nvSpPr>
          <p:cNvPr id="11" name="Text Placeholder 11"/>
          <p:cNvSpPr>
            <a:spLocks noGrp="1"/>
          </p:cNvSpPr>
          <p:nvPr>
            <p:ph type="body" sz="quarter" idx="11"/>
          </p:nvPr>
        </p:nvSpPr>
        <p:spPr>
          <a:xfrm>
            <a:off x="628073" y="6448719"/>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r>
              <a:rPr lang="en-US"/>
              <a:t>Click to edit Master text styles</a:t>
            </a:r>
          </a:p>
        </p:txBody>
      </p:sp>
    </p:spTree>
    <p:extLst>
      <p:ext uri="{BB962C8B-B14F-4D97-AF65-F5344CB8AC3E}">
        <p14:creationId xmlns:p14="http://schemas.microsoft.com/office/powerpoint/2010/main" val="82468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a:t>Click to edit Master title style</a:t>
            </a:r>
          </a:p>
        </p:txBody>
      </p:sp>
      <p:sp>
        <p:nvSpPr>
          <p:cNvPr id="11" name="Text Placeholder 11"/>
          <p:cNvSpPr>
            <a:spLocks noGrp="1"/>
          </p:cNvSpPr>
          <p:nvPr>
            <p:ph type="body" sz="quarter" idx="11"/>
          </p:nvPr>
        </p:nvSpPr>
        <p:spPr>
          <a:xfrm>
            <a:off x="628073" y="6448719"/>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5" name="Rectangle 4"/>
          <p:cNvSpPr/>
          <p:nvPr userDrawn="1"/>
        </p:nvSpPr>
        <p:spPr>
          <a:xfrm>
            <a:off x="-1" y="1523999"/>
            <a:ext cx="13817601" cy="51054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Content Placeholder 7"/>
          <p:cNvSpPr>
            <a:spLocks noGrp="1"/>
          </p:cNvSpPr>
          <p:nvPr>
            <p:ph sz="quarter" idx="13" hasCustomPrompt="1"/>
          </p:nvPr>
        </p:nvSpPr>
        <p:spPr>
          <a:xfrm>
            <a:off x="628073" y="1752601"/>
            <a:ext cx="12561455" cy="4724399"/>
          </a:xfrm>
          <a:ln>
            <a:noFill/>
          </a:ln>
        </p:spPr>
        <p:txBody>
          <a:bodyPr numCol="2" spcCol="228600">
            <a:noAutofit/>
          </a:bodyPr>
          <a:lstStyle>
            <a:lvl1pPr marL="0" indent="0">
              <a:lnSpc>
                <a:spcPct val="100000"/>
              </a:lnSpc>
              <a:spcBef>
                <a:spcPts val="600"/>
              </a:spcBef>
              <a:spcAft>
                <a:spcPts val="600"/>
              </a:spcAft>
              <a:buFontTx/>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0" indent="0">
              <a:lnSpc>
                <a:spcPct val="100000"/>
              </a:lnSpc>
              <a:spcBef>
                <a:spcPts val="600"/>
              </a:spcBef>
              <a:spcAft>
                <a:spcPts val="600"/>
              </a:spcAft>
              <a:buClr>
                <a:schemeClr val="tx2"/>
              </a:buClr>
              <a:buFontTx/>
              <a:buNone/>
              <a:defRPr sz="1200" b="0" baseline="0">
                <a:solidFill>
                  <a:schemeClr val="tx1">
                    <a:lumMod val="50000"/>
                    <a:lumOff val="50000"/>
                  </a:schemeClr>
                </a:solidFill>
                <a:latin typeface="Arial" panose="020B060402020202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a:t>Click to edit 10 </a:t>
            </a:r>
            <a:r>
              <a:rPr lang="en-US" err="1"/>
              <a:t>pt</a:t>
            </a:r>
            <a:r>
              <a:rPr lang="en-US"/>
              <a:t> disclosure</a:t>
            </a:r>
          </a:p>
          <a:p>
            <a:pPr lvl="1"/>
            <a:r>
              <a:rPr lang="en-US"/>
              <a:t>Second Level to edit 12 </a:t>
            </a:r>
            <a:r>
              <a:rPr lang="en-US" err="1"/>
              <a:t>pt</a:t>
            </a:r>
            <a:r>
              <a:rPr lang="en-US"/>
              <a:t> disclosure</a:t>
            </a:r>
          </a:p>
        </p:txBody>
      </p:sp>
      <p:sp>
        <p:nvSpPr>
          <p:cNvPr id="9" name="Text Placeholder 8"/>
          <p:cNvSpPr>
            <a:spLocks noGrp="1"/>
          </p:cNvSpPr>
          <p:nvPr>
            <p:ph type="body" sz="quarter" idx="20" hasCustomPrompt="1"/>
          </p:nvPr>
        </p:nvSpPr>
        <p:spPr>
          <a:xfrm rot="16200000">
            <a:off x="12337175" y="5391219"/>
            <a:ext cx="1981202" cy="190359"/>
          </a:xfrm>
        </p:spPr>
        <p:txBody>
          <a:bodyPr>
            <a:noAutofit/>
          </a:bodyPr>
          <a:lstStyle>
            <a:lvl1pPr marL="0" indent="0">
              <a:lnSpc>
                <a:spcPct val="100000"/>
              </a:lnSpc>
              <a:spcAft>
                <a:spcPts val="0"/>
              </a:spcAft>
              <a:buNone/>
              <a:defRPr sz="700" b="0" baseline="0">
                <a:solidFill>
                  <a:srgbClr val="8A8A8D"/>
                </a:solidFill>
                <a:latin typeface="Arial Narrow" panose="020B0606020202030204" pitchFamily="34" charset="0"/>
                <a:cs typeface="Adobe Gurmukhi" panose="01010101010101010101" pitchFamily="50" charset="0"/>
              </a:defRPr>
            </a:lvl1pPr>
            <a:lvl2pPr marL="218807" indent="0">
              <a:buNone/>
              <a:defRPr sz="582"/>
            </a:lvl2pPr>
            <a:lvl3pPr marL="437613" indent="0">
              <a:buNone/>
              <a:defRPr sz="582"/>
            </a:lvl3pPr>
            <a:lvl4pPr marL="610193" indent="0">
              <a:buNone/>
              <a:defRPr sz="582"/>
            </a:lvl4pPr>
            <a:lvl5pPr marL="781232" indent="0">
              <a:buNone/>
              <a:defRPr sz="582"/>
            </a:lvl5pPr>
          </a:lstStyle>
          <a:p>
            <a:pPr lvl="0"/>
            <a:r>
              <a:rPr lang="en-US"/>
              <a:t>Click to insert code</a:t>
            </a:r>
          </a:p>
        </p:txBody>
      </p:sp>
      <p:sp>
        <p:nvSpPr>
          <p:cNvPr id="10" name="Title Placeholder 1"/>
          <p:cNvSpPr>
            <a:spLocks noGrp="1"/>
          </p:cNvSpPr>
          <p:nvPr>
            <p:ph type="title"/>
          </p:nvPr>
        </p:nvSpPr>
        <p:spPr>
          <a:xfrm>
            <a:off x="628073" y="630937"/>
            <a:ext cx="12859157" cy="1035139"/>
          </a:xfrm>
          <a:prstGeom prst="rect">
            <a:avLst/>
          </a:prstGeom>
        </p:spPr>
        <p:txBody>
          <a:bodyPr vert="horz" lIns="0" tIns="0" rIns="0" bIns="0" rtlCol="0" anchor="t">
            <a:noAutofit/>
          </a:bodyPr>
          <a:lstStyle/>
          <a:p>
            <a:r>
              <a:rPr lang="en-US"/>
              <a:t>Click to edit Master title style</a:t>
            </a:r>
          </a:p>
        </p:txBody>
      </p:sp>
    </p:spTree>
    <p:extLst>
      <p:ext uri="{BB962C8B-B14F-4D97-AF65-F5344CB8AC3E}">
        <p14:creationId xmlns:p14="http://schemas.microsoft.com/office/powerpoint/2010/main" val="255734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6"/>
            </p:custDataLst>
            <p:extLst>
              <p:ext uri="{D42A27DB-BD31-4B8C-83A1-F6EECF244321}">
                <p14:modId xmlns:p14="http://schemas.microsoft.com/office/powerpoint/2010/main" val="536680183"/>
              </p:ext>
            </p:extLst>
          </p:nvPr>
        </p:nvGraphicFramePr>
        <p:xfrm>
          <a:off x="2182" y="1589"/>
          <a:ext cx="2180"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4" name="Object 3" hidden="1"/>
                      <p:cNvPicPr/>
                      <p:nvPr/>
                    </p:nvPicPr>
                    <p:blipFill>
                      <a:blip r:embed="rId8"/>
                      <a:stretch>
                        <a:fillRect/>
                      </a:stretch>
                    </p:blipFill>
                    <p:spPr>
                      <a:xfrm>
                        <a:off x="2182" y="1589"/>
                        <a:ext cx="2180" cy="1587"/>
                      </a:xfrm>
                      <a:prstGeom prst="rect">
                        <a:avLst/>
                      </a:prstGeom>
                    </p:spPr>
                  </p:pic>
                </p:oleObj>
              </mc:Fallback>
            </mc:AlternateContent>
          </a:graphicData>
        </a:graphic>
      </p:graphicFrame>
      <p:sp>
        <p:nvSpPr>
          <p:cNvPr id="2" name="Title Placeholder 1"/>
          <p:cNvSpPr>
            <a:spLocks noGrp="1"/>
          </p:cNvSpPr>
          <p:nvPr>
            <p:ph type="title"/>
          </p:nvPr>
        </p:nvSpPr>
        <p:spPr>
          <a:xfrm>
            <a:off x="628073" y="629736"/>
            <a:ext cx="12561455" cy="81934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628073" y="1755649"/>
            <a:ext cx="12561455" cy="512942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200" b="1" smtClean="0">
                <a:solidFill>
                  <a:schemeClr val="tx2"/>
                </a:solidFill>
                <a:latin typeface="Arial" panose="020B0604020202020204" pitchFamily="34" charset="0"/>
                <a:cs typeface="Arial" panose="020B0604020202020204" pitchFamily="34" charset="0"/>
              </a:rPr>
              <a:pPr algn="r"/>
              <a:t>‹#›</a:t>
            </a:fld>
            <a:endParaRPr lang="en-US" sz="800" b="1" dirty="0">
              <a:solidFill>
                <a:schemeClr val="tx2"/>
              </a:solidFill>
              <a:latin typeface="Arial" panose="020B0604020202020204" pitchFamily="34" charset="0"/>
              <a:cs typeface="Arial" panose="020B0604020202020204" pitchFamily="34" charset="0"/>
            </a:endParaRPr>
          </a:p>
        </p:txBody>
      </p:sp>
      <p:cxnSp>
        <p:nvCxnSpPr>
          <p:cNvPr id="16" name="Straight Connector 15"/>
          <p:cNvCxnSpPr/>
          <p:nvPr userDrawn="1"/>
        </p:nvCxnSpPr>
        <p:spPr>
          <a:xfrm>
            <a:off x="628073" y="7095744"/>
            <a:ext cx="1256145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8" name="Text Placeholder 3"/>
          <p:cNvSpPr txBox="1">
            <a:spLocks/>
          </p:cNvSpPr>
          <p:nvPr userDrawn="1"/>
        </p:nvSpPr>
        <p:spPr>
          <a:xfrm>
            <a:off x="4868008" y="7214616"/>
            <a:ext cx="7826565" cy="365920"/>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solidFill>
                  <a:schemeClr val="tx2"/>
                </a:solidFill>
              </a:rPr>
              <a:t>Retirement savings to retirement income</a:t>
            </a:r>
          </a:p>
        </p:txBody>
      </p:sp>
    </p:spTree>
    <p:extLst>
      <p:ext uri="{BB962C8B-B14F-4D97-AF65-F5344CB8AC3E}">
        <p14:creationId xmlns:p14="http://schemas.microsoft.com/office/powerpoint/2010/main" val="1483667998"/>
      </p:ext>
    </p:extLst>
  </p:cSld>
  <p:clrMap bg1="lt1" tx1="dk1" bg2="lt2" tx2="dk2" accent1="accent1" accent2="accent2" accent3="accent3" accent4="accent4" accent5="accent5" accent6="accent6" hlink="hlink" folHlink="folHlink"/>
  <p:sldLayoutIdLst>
    <p:sldLayoutId id="2147483716" r:id="rId1"/>
    <p:sldLayoutId id="2147483680" r:id="rId2"/>
    <p:sldLayoutId id="2147483706" r:id="rId3"/>
    <p:sldLayoutId id="2147483685" r:id="rId4"/>
  </p:sldLayoutIdLst>
  <p:hf hdr="0" ftr="0"/>
  <p:txStyles>
    <p:titleStyle>
      <a:lvl1pPr algn="l" defTabSz="502920" rtl="0" eaLnBrk="1" latinLnBrk="0" hangingPunct="1">
        <a:spcBef>
          <a:spcPct val="0"/>
        </a:spcBef>
        <a:buNone/>
        <a:defRPr sz="3200" b="1" kern="1200">
          <a:solidFill>
            <a:schemeClr val="tx2"/>
          </a:solidFill>
          <a:latin typeface="+mj-lt"/>
          <a:ea typeface="+mj-ea"/>
          <a:cs typeface="+mj-cs"/>
        </a:defRPr>
      </a:lvl1pPr>
    </p:titleStyle>
    <p:bodyStyle>
      <a:lvl1pPr marL="0" indent="0" algn="l" defTabSz="502920" rtl="0" eaLnBrk="1" latinLnBrk="0" hangingPunct="1">
        <a:lnSpc>
          <a:spcPct val="100000"/>
        </a:lnSpc>
        <a:spcBef>
          <a:spcPts val="0"/>
        </a:spcBef>
        <a:spcAft>
          <a:spcPts val="432"/>
        </a:spcAft>
        <a:buFont typeface="Arial"/>
        <a:buNone/>
        <a:defRPr sz="2400" kern="1200">
          <a:solidFill>
            <a:schemeClr val="tx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guide id="3" orient="horz" pos="1104" userDrawn="1">
          <p15:clr>
            <a:srgbClr val="F26B43"/>
          </p15:clr>
        </p15:guide>
        <p15:guide id="4" orient="horz" pos="4547" userDrawn="1">
          <p15:clr>
            <a:srgbClr val="F26B43"/>
          </p15:clr>
        </p15:guide>
        <p15:guide id="5" pos="396" userDrawn="1">
          <p15:clr>
            <a:srgbClr val="F26B43"/>
          </p15:clr>
        </p15:guide>
        <p15:guide id="6" pos="8308" userDrawn="1">
          <p15:clr>
            <a:srgbClr val="F26B43"/>
          </p15:clr>
        </p15:guide>
        <p15:guide id="7" orient="horz" pos="394" userDrawn="1">
          <p15:clr>
            <a:srgbClr val="F26B43"/>
          </p15:clr>
        </p15:guide>
        <p15:guide id="8" pos="4454" userDrawn="1">
          <p15:clr>
            <a:srgbClr val="F26B43"/>
          </p15:clr>
        </p15:guide>
        <p15:guide id="9" pos="42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chart" Target="../charts/chart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chart" Target="../charts/chart5.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CB3BF-4CD8-E255-50DA-3405F393209B}"/>
            </a:ext>
          </a:extLst>
        </p:cNvPr>
        <p:cNvGrpSpPr/>
        <p:nvPr/>
      </p:nvGrpSpPr>
      <p:grpSpPr>
        <a:xfrm>
          <a:off x="0" y="0"/>
          <a:ext cx="0" cy="0"/>
          <a:chOff x="0" y="0"/>
          <a:chExt cx="0" cy="0"/>
        </a:xfrm>
      </p:grpSpPr>
      <p:pic>
        <p:nvPicPr>
          <p:cNvPr id="12" name="Picture 11" descr="A group of people walking on a tiled floor&#10;&#10;AI-generated content may be incorrect.">
            <a:extLst>
              <a:ext uri="{FF2B5EF4-FFF2-40B4-BE49-F238E27FC236}">
                <a16:creationId xmlns:a16="http://schemas.microsoft.com/office/drawing/2014/main" id="{84BE7F89-11FF-53D0-1538-B62906BC863F}"/>
              </a:ext>
            </a:extLst>
          </p:cNvPr>
          <p:cNvPicPr>
            <a:picLocks noChangeAspect="1"/>
          </p:cNvPicPr>
          <p:nvPr/>
        </p:nvPicPr>
        <p:blipFill rotWithShape="1">
          <a:blip r:embed="rId3"/>
          <a:srcRect b="15308"/>
          <a:stretch/>
        </p:blipFill>
        <p:spPr>
          <a:xfrm>
            <a:off x="1" y="0"/>
            <a:ext cx="13817600" cy="7772400"/>
          </a:xfrm>
          <a:prstGeom prst="rect">
            <a:avLst/>
          </a:prstGeom>
        </p:spPr>
      </p:pic>
      <p:graphicFrame>
        <p:nvGraphicFramePr>
          <p:cNvPr id="15" name="think-cell data - do not delete" hidden="1">
            <a:extLst>
              <a:ext uri="{FF2B5EF4-FFF2-40B4-BE49-F238E27FC236}">
                <a16:creationId xmlns:a16="http://schemas.microsoft.com/office/drawing/2014/main" id="{1D1939E3-E446-DDFB-9F09-A75FC9967C7B}"/>
              </a:ext>
            </a:extLst>
          </p:cNvPr>
          <p:cNvGraphicFramePr>
            <a:graphicFrameLocks noChangeAspect="1"/>
          </p:cNvGraphicFramePr>
          <p:nvPr>
            <p:custDataLst>
              <p:tags r:id="rId1"/>
            </p:custDataLst>
            <p:extLst>
              <p:ext uri="{D42A27DB-BD31-4B8C-83A1-F6EECF244321}">
                <p14:modId xmlns:p14="http://schemas.microsoft.com/office/powerpoint/2010/main" val="496877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15" name="think-cell data - do not delete" hidden="1">
                        <a:extLst>
                          <a:ext uri="{FF2B5EF4-FFF2-40B4-BE49-F238E27FC236}">
                            <a16:creationId xmlns:a16="http://schemas.microsoft.com/office/drawing/2014/main" id="{1D1939E3-E446-DDFB-9F09-A75FC9967C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Single Corner Rounded 1">
            <a:extLst>
              <a:ext uri="{FF2B5EF4-FFF2-40B4-BE49-F238E27FC236}">
                <a16:creationId xmlns:a16="http://schemas.microsoft.com/office/drawing/2014/main" id="{46565E5C-6D85-EC87-9BC6-0D7817AC570E}"/>
              </a:ext>
            </a:extLst>
          </p:cNvPr>
          <p:cNvSpPr/>
          <p:nvPr/>
        </p:nvSpPr>
        <p:spPr>
          <a:xfrm>
            <a:off x="-9101" y="510309"/>
            <a:ext cx="10791018" cy="6280727"/>
          </a:xfrm>
          <a:prstGeom prst="round1Rect">
            <a:avLst>
              <a:gd name="adj" fmla="val 30177"/>
            </a:avLst>
          </a:prstGeom>
          <a:solidFill>
            <a:srgbClr val="003547"/>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sz="2067"/>
          </a:p>
        </p:txBody>
      </p:sp>
      <p:sp>
        <p:nvSpPr>
          <p:cNvPr id="7" name="Title 6">
            <a:extLst>
              <a:ext uri="{FF2B5EF4-FFF2-40B4-BE49-F238E27FC236}">
                <a16:creationId xmlns:a16="http://schemas.microsoft.com/office/drawing/2014/main" id="{AD93FBAD-EF93-21DE-3A19-DBD776EFEAE0}"/>
              </a:ext>
            </a:extLst>
          </p:cNvPr>
          <p:cNvSpPr>
            <a:spLocks noGrp="1"/>
          </p:cNvSpPr>
          <p:nvPr>
            <p:ph type="ctrTitle"/>
          </p:nvPr>
        </p:nvSpPr>
        <p:spPr>
          <a:xfrm>
            <a:off x="633382" y="1564502"/>
            <a:ext cx="9341635" cy="2071142"/>
          </a:xfrm>
        </p:spPr>
        <p:txBody>
          <a:bodyPr vert="horz"/>
          <a:lstStyle/>
          <a:p>
            <a:r>
              <a:rPr lang="en-US" sz="6000" dirty="0">
                <a:solidFill>
                  <a:schemeClr val="accent3"/>
                </a:solidFill>
              </a:rPr>
              <a:t>Retirement savings to retirement income</a:t>
            </a:r>
          </a:p>
        </p:txBody>
      </p:sp>
      <p:sp>
        <p:nvSpPr>
          <p:cNvPr id="8" name="Text Placeholder 7">
            <a:extLst>
              <a:ext uri="{FF2B5EF4-FFF2-40B4-BE49-F238E27FC236}">
                <a16:creationId xmlns:a16="http://schemas.microsoft.com/office/drawing/2014/main" id="{C86A538F-49CD-24C6-61FF-B1E1A6BF53A9}"/>
              </a:ext>
            </a:extLst>
          </p:cNvPr>
          <p:cNvSpPr>
            <a:spLocks noGrp="1"/>
          </p:cNvSpPr>
          <p:nvPr>
            <p:ph type="body" sz="quarter" idx="11"/>
          </p:nvPr>
        </p:nvSpPr>
        <p:spPr>
          <a:xfrm>
            <a:off x="628073" y="4943653"/>
            <a:ext cx="3353908" cy="413808"/>
          </a:xfrm>
        </p:spPr>
        <p:txBody>
          <a:bodyPr/>
          <a:lstStyle/>
          <a:p>
            <a:endParaRPr lang="en-US" dirty="0">
              <a:solidFill>
                <a:schemeClr val="bg1"/>
              </a:solidFill>
            </a:endParaRPr>
          </a:p>
        </p:txBody>
      </p:sp>
      <p:sp>
        <p:nvSpPr>
          <p:cNvPr id="11" name="Text Placeholder 10">
            <a:extLst>
              <a:ext uri="{FF2B5EF4-FFF2-40B4-BE49-F238E27FC236}">
                <a16:creationId xmlns:a16="http://schemas.microsoft.com/office/drawing/2014/main" id="{1E88994F-C5C5-CC75-CC0F-03F85ACFDDD6}"/>
              </a:ext>
            </a:extLst>
          </p:cNvPr>
          <p:cNvSpPr>
            <a:spLocks noGrp="1"/>
          </p:cNvSpPr>
          <p:nvPr>
            <p:ph type="body" sz="quarter" idx="20"/>
          </p:nvPr>
        </p:nvSpPr>
        <p:spPr>
          <a:xfrm>
            <a:off x="628073" y="3605088"/>
            <a:ext cx="9525770" cy="785091"/>
          </a:xfrm>
        </p:spPr>
        <p:txBody>
          <a:bodyPr vert="horz" lIns="0" tIns="0" rIns="0" bIns="0" rtlCol="0" anchor="t">
            <a:noAutofit/>
          </a:bodyPr>
          <a:lstStyle/>
          <a:p>
            <a:r>
              <a:rPr lang="en-US" dirty="0">
                <a:solidFill>
                  <a:schemeClr val="bg1"/>
                </a:solidFill>
              </a:rPr>
              <a:t>401(k) participant perspectives</a:t>
            </a:r>
          </a:p>
        </p:txBody>
      </p:sp>
      <p:sp>
        <p:nvSpPr>
          <p:cNvPr id="3" name="Text Placeholder 2">
            <a:extLst>
              <a:ext uri="{FF2B5EF4-FFF2-40B4-BE49-F238E27FC236}">
                <a16:creationId xmlns:a16="http://schemas.microsoft.com/office/drawing/2014/main" id="{4FA49C21-8A37-6290-5473-8229F1A72009}"/>
              </a:ext>
            </a:extLst>
          </p:cNvPr>
          <p:cNvSpPr>
            <a:spLocks noGrp="1"/>
          </p:cNvSpPr>
          <p:nvPr>
            <p:ph type="body" sz="quarter" idx="13"/>
          </p:nvPr>
        </p:nvSpPr>
        <p:spPr/>
        <p:txBody>
          <a:bodyPr/>
          <a:lstStyle/>
          <a:p>
            <a:endParaRPr lang="en-US" dirty="0">
              <a:solidFill>
                <a:srgbClr val="FFFFFF"/>
              </a:solidFill>
            </a:endParaRPr>
          </a:p>
        </p:txBody>
      </p:sp>
      <p:pic>
        <p:nvPicPr>
          <p:cNvPr id="9" name="Picture 8">
            <a:extLst>
              <a:ext uri="{FF2B5EF4-FFF2-40B4-BE49-F238E27FC236}">
                <a16:creationId xmlns:a16="http://schemas.microsoft.com/office/drawing/2014/main" id="{B6C8A7AE-5807-BD37-C873-BF16EBB6CB09}"/>
              </a:ext>
            </a:extLst>
          </p:cNvPr>
          <p:cNvPicPr>
            <a:picLocks/>
          </p:cNvPicPr>
          <p:nvPr/>
        </p:nvPicPr>
        <p:blipFill>
          <a:blip r:embed="rId6" cstate="screen">
            <a:extLst>
              <a:ext uri="{28A0092B-C50C-407E-A947-70E740481C1C}">
                <a14:useLocalDpi xmlns:a14="http://schemas.microsoft.com/office/drawing/2010/main"/>
              </a:ext>
            </a:extLst>
          </a:blip>
          <a:srcRect/>
          <a:stretch/>
        </p:blipFill>
        <p:spPr>
          <a:xfrm>
            <a:off x="7386918" y="5179575"/>
            <a:ext cx="3394999" cy="1630369"/>
          </a:xfrm>
          <a:prstGeom prst="rect">
            <a:avLst/>
          </a:prstGeom>
        </p:spPr>
      </p:pic>
      <p:cxnSp>
        <p:nvCxnSpPr>
          <p:cNvPr id="6" name="Straight Connector 5">
            <a:extLst>
              <a:ext uri="{FF2B5EF4-FFF2-40B4-BE49-F238E27FC236}">
                <a16:creationId xmlns:a16="http://schemas.microsoft.com/office/drawing/2014/main" id="{E3A6C79F-5F14-82E0-B260-3588EAA2ECAA}"/>
              </a:ext>
            </a:extLst>
          </p:cNvPr>
          <p:cNvCxnSpPr/>
          <p:nvPr/>
        </p:nvCxnSpPr>
        <p:spPr>
          <a:xfrm>
            <a:off x="628650" y="4775200"/>
            <a:ext cx="776817" cy="0"/>
          </a:xfrm>
          <a:prstGeom prst="line">
            <a:avLst/>
          </a:prstGeom>
          <a:ln w="38100">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44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FBF3-FA8F-512F-83F8-57CC9800DE0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4A55038-188C-3313-3B49-2F7CD0702A37}"/>
              </a:ext>
            </a:extLst>
          </p:cNvPr>
          <p:cNvGraphicFramePr>
            <a:graphicFrameLocks noChangeAspect="1"/>
          </p:cNvGraphicFramePr>
          <p:nvPr>
            <p:custDataLst>
              <p:tags r:id="rId1"/>
            </p:custDataLst>
            <p:extLst>
              <p:ext uri="{D42A27DB-BD31-4B8C-83A1-F6EECF244321}">
                <p14:modId xmlns:p14="http://schemas.microsoft.com/office/powerpoint/2010/main" val="424058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 name="think-cell data - do not delete" hidden="1">
                        <a:extLst>
                          <a:ext uri="{FF2B5EF4-FFF2-40B4-BE49-F238E27FC236}">
                            <a16:creationId xmlns:a16="http://schemas.microsoft.com/office/drawing/2014/main" id="{54A55038-188C-3313-3B49-2F7CD0702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8" name="Rectangle: Single Corner Rounded 67">
            <a:extLst>
              <a:ext uri="{FF2B5EF4-FFF2-40B4-BE49-F238E27FC236}">
                <a16:creationId xmlns:a16="http://schemas.microsoft.com/office/drawing/2014/main" id="{237FF0ED-0DCC-490F-F15F-DB4F6E835063}"/>
              </a:ext>
            </a:extLst>
          </p:cNvPr>
          <p:cNvSpPr/>
          <p:nvPr/>
        </p:nvSpPr>
        <p:spPr>
          <a:xfrm>
            <a:off x="1" y="0"/>
            <a:ext cx="4586514" cy="7095744"/>
          </a:xfrm>
          <a:prstGeom prst="round1Rect">
            <a:avLst>
              <a:gd name="adj" fmla="val 23355"/>
            </a:avLst>
          </a:prstGeom>
          <a:solidFill>
            <a:srgbClr val="E5F4F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AFF277A6-EE80-DA64-85C3-A02708319CF2}"/>
              </a:ext>
            </a:extLst>
          </p:cNvPr>
          <p:cNvSpPr>
            <a:spLocks noGrp="1"/>
          </p:cNvSpPr>
          <p:nvPr>
            <p:ph type="title"/>
          </p:nvPr>
        </p:nvSpPr>
        <p:spPr>
          <a:xfrm>
            <a:off x="628074" y="630937"/>
            <a:ext cx="3503660" cy="1035139"/>
          </a:xfrm>
        </p:spPr>
        <p:txBody>
          <a:bodyPr vert="horz"/>
          <a:lstStyle/>
          <a:p>
            <a:r>
              <a:rPr lang="en-US" dirty="0"/>
              <a:t>Key finding #2:</a:t>
            </a:r>
            <a:br>
              <a:rPr lang="en-US" dirty="0"/>
            </a:br>
            <a:r>
              <a:rPr lang="en-US" dirty="0"/>
              <a:t>A shared responsibility</a:t>
            </a:r>
          </a:p>
        </p:txBody>
      </p:sp>
      <p:sp>
        <p:nvSpPr>
          <p:cNvPr id="70" name="Text Placeholder 20">
            <a:extLst>
              <a:ext uri="{FF2B5EF4-FFF2-40B4-BE49-F238E27FC236}">
                <a16:creationId xmlns:a16="http://schemas.microsoft.com/office/drawing/2014/main" id="{D79A2F8E-2190-7827-8AF4-8E0BC86F5199}"/>
              </a:ext>
            </a:extLst>
          </p:cNvPr>
          <p:cNvSpPr txBox="1">
            <a:spLocks/>
          </p:cNvSpPr>
          <p:nvPr/>
        </p:nvSpPr>
        <p:spPr>
          <a:xfrm>
            <a:off x="628074" y="2818679"/>
            <a:ext cx="3503660" cy="175222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800" dirty="0">
                <a:solidFill>
                  <a:schemeClr val="tx2"/>
                </a:solidFill>
                <a:latin typeface="+mn-lt"/>
              </a:rPr>
              <a:t>Agree or disagree? Employers have a responsibility to help employees achieve an adequate and secure income throughout retirement.</a:t>
            </a:r>
          </a:p>
        </p:txBody>
      </p:sp>
      <p:sp>
        <p:nvSpPr>
          <p:cNvPr id="100" name="TextBox 99">
            <a:extLst>
              <a:ext uri="{FF2B5EF4-FFF2-40B4-BE49-F238E27FC236}">
                <a16:creationId xmlns:a16="http://schemas.microsoft.com/office/drawing/2014/main" id="{770EDB61-8BE9-0977-0005-1007EE03F926}"/>
              </a:ext>
            </a:extLst>
          </p:cNvPr>
          <p:cNvSpPr txBox="1"/>
          <p:nvPr/>
        </p:nvSpPr>
        <p:spPr>
          <a:xfrm>
            <a:off x="12788979" y="2647983"/>
            <a:ext cx="349455" cy="215444"/>
          </a:xfrm>
          <a:prstGeom prst="rect">
            <a:avLst/>
          </a:prstGeom>
          <a:noFill/>
        </p:spPr>
        <p:txBody>
          <a:bodyPr wrap="none" lIns="0" tIns="0" rIns="0" bIns="0" anchor="ctr" anchorCtr="0">
            <a:spAutoFit/>
          </a:bodyPr>
          <a:lstStyle/>
          <a:p>
            <a:r>
              <a:rPr lang="en-US" sz="1400" dirty="0">
                <a:solidFill>
                  <a:schemeClr val="tx2"/>
                </a:solidFill>
              </a:rPr>
              <a:t>92%</a:t>
            </a:r>
          </a:p>
        </p:txBody>
      </p:sp>
      <p:sp>
        <p:nvSpPr>
          <p:cNvPr id="102" name="TextBox 101">
            <a:extLst>
              <a:ext uri="{FF2B5EF4-FFF2-40B4-BE49-F238E27FC236}">
                <a16:creationId xmlns:a16="http://schemas.microsoft.com/office/drawing/2014/main" id="{1EDF74DD-8230-5D76-5799-E537D47E5B0C}"/>
              </a:ext>
            </a:extLst>
          </p:cNvPr>
          <p:cNvSpPr txBox="1"/>
          <p:nvPr/>
        </p:nvSpPr>
        <p:spPr>
          <a:xfrm>
            <a:off x="11525284" y="5795275"/>
            <a:ext cx="331822" cy="215444"/>
          </a:xfrm>
          <a:prstGeom prst="rect">
            <a:avLst/>
          </a:prstGeom>
          <a:noFill/>
        </p:spPr>
        <p:txBody>
          <a:bodyPr wrap="none" lIns="0" tIns="0" rIns="0" bIns="0" anchor="ctr" anchorCtr="0">
            <a:spAutoFit/>
          </a:bodyPr>
          <a:lstStyle/>
          <a:p>
            <a:r>
              <a:rPr lang="en-US" sz="1400" dirty="0">
                <a:solidFill>
                  <a:schemeClr val="tx2"/>
                </a:solidFill>
              </a:rPr>
              <a:t>75%</a:t>
            </a:r>
          </a:p>
        </p:txBody>
      </p:sp>
      <p:sp>
        <p:nvSpPr>
          <p:cNvPr id="103" name="TextBox 102">
            <a:extLst>
              <a:ext uri="{FF2B5EF4-FFF2-40B4-BE49-F238E27FC236}">
                <a16:creationId xmlns:a16="http://schemas.microsoft.com/office/drawing/2014/main" id="{6FFBA475-9609-587E-A225-7F3AB005B1EC}"/>
              </a:ext>
            </a:extLst>
          </p:cNvPr>
          <p:cNvSpPr txBox="1"/>
          <p:nvPr/>
        </p:nvSpPr>
        <p:spPr>
          <a:xfrm>
            <a:off x="12166634" y="4746177"/>
            <a:ext cx="354264" cy="215444"/>
          </a:xfrm>
          <a:prstGeom prst="rect">
            <a:avLst/>
          </a:prstGeom>
          <a:noFill/>
        </p:spPr>
        <p:txBody>
          <a:bodyPr wrap="none" lIns="0" tIns="0" rIns="0" bIns="0" anchor="ctr" anchorCtr="0">
            <a:spAutoFit/>
          </a:bodyPr>
          <a:lstStyle/>
          <a:p>
            <a:r>
              <a:rPr lang="en-US" sz="1400" dirty="0">
                <a:solidFill>
                  <a:schemeClr val="tx2"/>
                </a:solidFill>
              </a:rPr>
              <a:t>83%</a:t>
            </a:r>
          </a:p>
        </p:txBody>
      </p:sp>
      <p:sp>
        <p:nvSpPr>
          <p:cNvPr id="104" name="TextBox 103">
            <a:extLst>
              <a:ext uri="{FF2B5EF4-FFF2-40B4-BE49-F238E27FC236}">
                <a16:creationId xmlns:a16="http://schemas.microsoft.com/office/drawing/2014/main" id="{6F59895D-41CE-E268-53BA-1585348EC955}"/>
              </a:ext>
            </a:extLst>
          </p:cNvPr>
          <p:cNvSpPr txBox="1"/>
          <p:nvPr/>
        </p:nvSpPr>
        <p:spPr>
          <a:xfrm>
            <a:off x="12788979" y="3697080"/>
            <a:ext cx="349455" cy="215444"/>
          </a:xfrm>
          <a:prstGeom prst="rect">
            <a:avLst/>
          </a:prstGeom>
          <a:noFill/>
        </p:spPr>
        <p:txBody>
          <a:bodyPr wrap="none" lIns="0" tIns="0" rIns="0" bIns="0" anchor="ctr" anchorCtr="0">
            <a:spAutoFit/>
          </a:bodyPr>
          <a:lstStyle/>
          <a:p>
            <a:r>
              <a:rPr lang="en-US" sz="1400" dirty="0">
                <a:solidFill>
                  <a:schemeClr val="tx2"/>
                </a:solidFill>
              </a:rPr>
              <a:t>92%</a:t>
            </a:r>
          </a:p>
        </p:txBody>
      </p:sp>
      <p:graphicFrame>
        <p:nvGraphicFramePr>
          <p:cNvPr id="71" name="Content Placeholder 8">
            <a:extLst>
              <a:ext uri="{FF2B5EF4-FFF2-40B4-BE49-F238E27FC236}">
                <a16:creationId xmlns:a16="http://schemas.microsoft.com/office/drawing/2014/main" id="{2A56F490-45BB-C9B2-B0B9-37FBA702E8A1}"/>
              </a:ext>
            </a:extLst>
          </p:cNvPr>
          <p:cNvGraphicFramePr>
            <a:graphicFrameLocks/>
          </p:cNvGraphicFramePr>
          <p:nvPr>
            <p:extLst>
              <p:ext uri="{D42A27DB-BD31-4B8C-83A1-F6EECF244321}">
                <p14:modId xmlns:p14="http://schemas.microsoft.com/office/powerpoint/2010/main" val="579576613"/>
              </p:ext>
            </p:extLst>
          </p:nvPr>
        </p:nvGraphicFramePr>
        <p:xfrm>
          <a:off x="4918651" y="1741361"/>
          <a:ext cx="8426114" cy="48684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a:extLst>
              <a:ext uri="{FF2B5EF4-FFF2-40B4-BE49-F238E27FC236}">
                <a16:creationId xmlns:a16="http://schemas.microsoft.com/office/drawing/2014/main" id="{D7D91DF5-7BB8-A083-D20F-E2DABBC2A31B}"/>
              </a:ext>
            </a:extLst>
          </p:cNvPr>
          <p:cNvGrpSpPr/>
          <p:nvPr/>
        </p:nvGrpSpPr>
        <p:grpSpPr>
          <a:xfrm>
            <a:off x="5061299" y="766396"/>
            <a:ext cx="8020262" cy="1039492"/>
            <a:chOff x="4808538" y="766396"/>
            <a:chExt cx="8020262" cy="1039492"/>
          </a:xfrm>
        </p:grpSpPr>
        <p:sp>
          <p:nvSpPr>
            <p:cNvPr id="72" name="Text Placeholder 20">
              <a:extLst>
                <a:ext uri="{FF2B5EF4-FFF2-40B4-BE49-F238E27FC236}">
                  <a16:creationId xmlns:a16="http://schemas.microsoft.com/office/drawing/2014/main" id="{03A7424C-0066-4185-3A20-79C61B582898}"/>
                </a:ext>
              </a:extLst>
            </p:cNvPr>
            <p:cNvSpPr txBox="1">
              <a:spLocks/>
            </p:cNvSpPr>
            <p:nvPr/>
          </p:nvSpPr>
          <p:spPr>
            <a:xfrm>
              <a:off x="4808538" y="766396"/>
              <a:ext cx="1334390"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solidFill>
                    <a:schemeClr val="tx2"/>
                  </a:solidFill>
                  <a:latin typeface="+mn-lt"/>
                </a:rPr>
                <a:t>All 401(k) participants</a:t>
              </a:r>
            </a:p>
          </p:txBody>
        </p:sp>
        <p:grpSp>
          <p:nvGrpSpPr>
            <p:cNvPr id="5" name="Group 4">
              <a:extLst>
                <a:ext uri="{FF2B5EF4-FFF2-40B4-BE49-F238E27FC236}">
                  <a16:creationId xmlns:a16="http://schemas.microsoft.com/office/drawing/2014/main" id="{82593BE5-6642-5D5F-A36D-3ECD75DC9A46}"/>
                </a:ext>
              </a:extLst>
            </p:cNvPr>
            <p:cNvGrpSpPr/>
            <p:nvPr/>
          </p:nvGrpSpPr>
          <p:grpSpPr>
            <a:xfrm>
              <a:off x="6191440" y="766396"/>
              <a:ext cx="6637360" cy="490372"/>
              <a:chOff x="6191440" y="766396"/>
              <a:chExt cx="6637360" cy="490372"/>
            </a:xfrm>
          </p:grpSpPr>
          <p:grpSp>
            <p:nvGrpSpPr>
              <p:cNvPr id="82" name="Group 81">
                <a:extLst>
                  <a:ext uri="{FF2B5EF4-FFF2-40B4-BE49-F238E27FC236}">
                    <a16:creationId xmlns:a16="http://schemas.microsoft.com/office/drawing/2014/main" id="{50B71074-B713-CCD6-E91C-86EB9BAC5C65}"/>
                  </a:ext>
                </a:extLst>
              </p:cNvPr>
              <p:cNvGrpSpPr/>
              <p:nvPr/>
            </p:nvGrpSpPr>
            <p:grpSpPr>
              <a:xfrm>
                <a:off x="6191440" y="766396"/>
                <a:ext cx="1962334" cy="490372"/>
                <a:chOff x="6403530" y="2114141"/>
                <a:chExt cx="1962334" cy="490372"/>
              </a:xfrm>
            </p:grpSpPr>
            <p:sp>
              <p:nvSpPr>
                <p:cNvPr id="73" name="Text Placeholder 20">
                  <a:extLst>
                    <a:ext uri="{FF2B5EF4-FFF2-40B4-BE49-F238E27FC236}">
                      <a16:creationId xmlns:a16="http://schemas.microsoft.com/office/drawing/2014/main" id="{435C529C-EDFA-B254-C052-9A45CEF69F0F}"/>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3"/>
                      </a:solidFill>
                      <a:latin typeface="+mn-lt"/>
                    </a:rPr>
                    <a:t>44%</a:t>
                  </a:r>
                </a:p>
              </p:txBody>
            </p:sp>
            <p:sp>
              <p:nvSpPr>
                <p:cNvPr id="74" name="Text Placeholder 20">
                  <a:extLst>
                    <a:ext uri="{FF2B5EF4-FFF2-40B4-BE49-F238E27FC236}">
                      <a16:creationId xmlns:a16="http://schemas.microsoft.com/office/drawing/2014/main" id="{636169ED-3E17-8B95-AC29-1E4C88DB9236}"/>
                    </a:ext>
                  </a:extLst>
                </p:cNvPr>
                <p:cNvSpPr txBox="1">
                  <a:spLocks/>
                </p:cNvSpPr>
                <p:nvPr/>
              </p:nvSpPr>
              <p:spPr>
                <a:xfrm>
                  <a:off x="7232267" y="2236734"/>
                  <a:ext cx="1133597"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Strongly agree</a:t>
                  </a:r>
                </a:p>
              </p:txBody>
            </p:sp>
          </p:grpSp>
          <p:grpSp>
            <p:nvGrpSpPr>
              <p:cNvPr id="83" name="Group 82">
                <a:extLst>
                  <a:ext uri="{FF2B5EF4-FFF2-40B4-BE49-F238E27FC236}">
                    <a16:creationId xmlns:a16="http://schemas.microsoft.com/office/drawing/2014/main" id="{CE5CCE43-5DFC-DC6F-2453-20B7A35A2CDF}"/>
                  </a:ext>
                </a:extLst>
              </p:cNvPr>
              <p:cNvGrpSpPr/>
              <p:nvPr/>
            </p:nvGrpSpPr>
            <p:grpSpPr>
              <a:xfrm>
                <a:off x="8409332" y="766396"/>
                <a:ext cx="1861443" cy="490372"/>
                <a:chOff x="6403530" y="2114141"/>
                <a:chExt cx="1861443" cy="490372"/>
              </a:xfrm>
            </p:grpSpPr>
            <p:sp>
              <p:nvSpPr>
                <p:cNvPr id="84" name="Text Placeholder 20">
                  <a:extLst>
                    <a:ext uri="{FF2B5EF4-FFF2-40B4-BE49-F238E27FC236}">
                      <a16:creationId xmlns:a16="http://schemas.microsoft.com/office/drawing/2014/main" id="{2C006C04-C5E2-4E02-2AB1-FDC7B9E0AB46}"/>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tx2"/>
                      </a:solidFill>
                      <a:latin typeface="+mn-lt"/>
                    </a:rPr>
                    <a:t>43%</a:t>
                  </a:r>
                </a:p>
              </p:txBody>
            </p:sp>
            <p:sp>
              <p:nvSpPr>
                <p:cNvPr id="85" name="Text Placeholder 20">
                  <a:extLst>
                    <a:ext uri="{FF2B5EF4-FFF2-40B4-BE49-F238E27FC236}">
                      <a16:creationId xmlns:a16="http://schemas.microsoft.com/office/drawing/2014/main" id="{3D80D627-1D14-A3DE-B993-6DC73C3216C5}"/>
                    </a:ext>
                  </a:extLst>
                </p:cNvPr>
                <p:cNvSpPr txBox="1">
                  <a:spLocks/>
                </p:cNvSpPr>
                <p:nvPr/>
              </p:nvSpPr>
              <p:spPr>
                <a:xfrm>
                  <a:off x="7232267"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Mostly agree</a:t>
                  </a:r>
                </a:p>
              </p:txBody>
            </p:sp>
          </p:grpSp>
          <p:grpSp>
            <p:nvGrpSpPr>
              <p:cNvPr id="86" name="Group 85">
                <a:extLst>
                  <a:ext uri="{FF2B5EF4-FFF2-40B4-BE49-F238E27FC236}">
                    <a16:creationId xmlns:a16="http://schemas.microsoft.com/office/drawing/2014/main" id="{05E1A45B-5A4D-AD30-9955-400DBE6FEB62}"/>
                  </a:ext>
                </a:extLst>
              </p:cNvPr>
              <p:cNvGrpSpPr/>
              <p:nvPr/>
            </p:nvGrpSpPr>
            <p:grpSpPr>
              <a:xfrm>
                <a:off x="10981643" y="766396"/>
                <a:ext cx="1847157" cy="490372"/>
                <a:chOff x="6403530" y="2114141"/>
                <a:chExt cx="1847157" cy="490372"/>
              </a:xfrm>
            </p:grpSpPr>
            <p:sp>
              <p:nvSpPr>
                <p:cNvPr id="87" name="Text Placeholder 20">
                  <a:extLst>
                    <a:ext uri="{FF2B5EF4-FFF2-40B4-BE49-F238E27FC236}">
                      <a16:creationId xmlns:a16="http://schemas.microsoft.com/office/drawing/2014/main" id="{0BA61D89-523F-9F66-224F-FA326BAEDECE}"/>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1"/>
                      </a:solidFill>
                      <a:latin typeface="+mn-lt"/>
                    </a:rPr>
                    <a:t>87%</a:t>
                  </a:r>
                </a:p>
              </p:txBody>
            </p:sp>
            <p:sp>
              <p:nvSpPr>
                <p:cNvPr id="88" name="Text Placeholder 20">
                  <a:extLst>
                    <a:ext uri="{FF2B5EF4-FFF2-40B4-BE49-F238E27FC236}">
                      <a16:creationId xmlns:a16="http://schemas.microsoft.com/office/drawing/2014/main" id="{2B778795-2F81-5A73-6C6D-433331CFB672}"/>
                    </a:ext>
                  </a:extLst>
                </p:cNvPr>
                <p:cNvSpPr txBox="1">
                  <a:spLocks/>
                </p:cNvSpPr>
                <p:nvPr/>
              </p:nvSpPr>
              <p:spPr>
                <a:xfrm>
                  <a:off x="7217981"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Agree</a:t>
                  </a:r>
                </a:p>
              </p:txBody>
            </p:sp>
          </p:grpSp>
          <p:sp>
            <p:nvSpPr>
              <p:cNvPr id="89" name="Isosceles Triangle 88">
                <a:extLst>
                  <a:ext uri="{FF2B5EF4-FFF2-40B4-BE49-F238E27FC236}">
                    <a16:creationId xmlns:a16="http://schemas.microsoft.com/office/drawing/2014/main" id="{5789CE0E-7133-B662-BA2B-2D5786E4360B}"/>
                  </a:ext>
                </a:extLst>
              </p:cNvPr>
              <p:cNvSpPr/>
              <p:nvPr/>
            </p:nvSpPr>
            <p:spPr>
              <a:xfrm rot="5400000">
                <a:off x="10401022" y="911706"/>
                <a:ext cx="450374" cy="199752"/>
              </a:xfrm>
              <a:prstGeom prst="triangle">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30DF171C-C36B-B155-B607-F17537BC5BC9}"/>
                </a:ext>
              </a:extLst>
            </p:cNvPr>
            <p:cNvGrpSpPr/>
            <p:nvPr/>
          </p:nvGrpSpPr>
          <p:grpSpPr>
            <a:xfrm>
              <a:off x="4808538" y="1559336"/>
              <a:ext cx="3140075" cy="246552"/>
              <a:chOff x="4808538" y="1465645"/>
              <a:chExt cx="3140075" cy="246552"/>
            </a:xfrm>
          </p:grpSpPr>
          <p:grpSp>
            <p:nvGrpSpPr>
              <p:cNvPr id="96" name="Group 95">
                <a:extLst>
                  <a:ext uri="{FF2B5EF4-FFF2-40B4-BE49-F238E27FC236}">
                    <a16:creationId xmlns:a16="http://schemas.microsoft.com/office/drawing/2014/main" id="{99FB692C-01AC-1219-ED58-7C33ECA5CC6F}"/>
                  </a:ext>
                </a:extLst>
              </p:cNvPr>
              <p:cNvGrpSpPr/>
              <p:nvPr/>
            </p:nvGrpSpPr>
            <p:grpSpPr>
              <a:xfrm>
                <a:off x="4808538" y="1465645"/>
                <a:ext cx="1382902" cy="246552"/>
                <a:chOff x="4808538" y="1465645"/>
                <a:chExt cx="1382902" cy="246552"/>
              </a:xfrm>
            </p:grpSpPr>
            <p:sp>
              <p:nvSpPr>
                <p:cNvPr id="94" name="Rectangle 93">
                  <a:extLst>
                    <a:ext uri="{FF2B5EF4-FFF2-40B4-BE49-F238E27FC236}">
                      <a16:creationId xmlns:a16="http://schemas.microsoft.com/office/drawing/2014/main" id="{86C59E68-977F-4D3D-B7EE-EC6FC05665C3}"/>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5" name="Text Placeholder 20">
                  <a:extLst>
                    <a:ext uri="{FF2B5EF4-FFF2-40B4-BE49-F238E27FC236}">
                      <a16:creationId xmlns:a16="http://schemas.microsoft.com/office/drawing/2014/main" id="{9190EFF5-5F04-984A-275D-8F33A0C3B046}"/>
                    </a:ext>
                  </a:extLst>
                </p:cNvPr>
                <p:cNvSpPr txBox="1">
                  <a:spLocks/>
                </p:cNvSpPr>
                <p:nvPr/>
              </p:nvSpPr>
              <p:spPr>
                <a:xfrm>
                  <a:off x="5163533" y="1495702"/>
                  <a:ext cx="1027907"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Strongly agree</a:t>
                  </a:r>
                </a:p>
              </p:txBody>
            </p:sp>
          </p:grpSp>
          <p:grpSp>
            <p:nvGrpSpPr>
              <p:cNvPr id="97" name="Group 96">
                <a:extLst>
                  <a:ext uri="{FF2B5EF4-FFF2-40B4-BE49-F238E27FC236}">
                    <a16:creationId xmlns:a16="http://schemas.microsoft.com/office/drawing/2014/main" id="{D1848B5C-D111-C22E-83D8-BC0F155A2BAE}"/>
                  </a:ext>
                </a:extLst>
              </p:cNvPr>
              <p:cNvGrpSpPr/>
              <p:nvPr/>
            </p:nvGrpSpPr>
            <p:grpSpPr>
              <a:xfrm>
                <a:off x="6611144" y="1465645"/>
                <a:ext cx="1337469" cy="246552"/>
                <a:chOff x="4808538" y="1465645"/>
                <a:chExt cx="1337469" cy="246552"/>
              </a:xfrm>
            </p:grpSpPr>
            <p:sp>
              <p:nvSpPr>
                <p:cNvPr id="98" name="Rectangle 97">
                  <a:extLst>
                    <a:ext uri="{FF2B5EF4-FFF2-40B4-BE49-F238E27FC236}">
                      <a16:creationId xmlns:a16="http://schemas.microsoft.com/office/drawing/2014/main" id="{DAA2FF4E-2E54-B66A-859A-3E923A41DAD5}"/>
                    </a:ext>
                  </a:extLst>
                </p:cNvPr>
                <p:cNvSpPr/>
                <p:nvPr/>
              </p:nvSpPr>
              <p:spPr>
                <a:xfrm>
                  <a:off x="4808538" y="1465645"/>
                  <a:ext cx="246552" cy="24655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9" name="Text Placeholder 20">
                  <a:extLst>
                    <a:ext uri="{FF2B5EF4-FFF2-40B4-BE49-F238E27FC236}">
                      <a16:creationId xmlns:a16="http://schemas.microsoft.com/office/drawing/2014/main" id="{FA26F7E9-0DA6-A002-9BE9-002757B3D389}"/>
                    </a:ext>
                  </a:extLst>
                </p:cNvPr>
                <p:cNvSpPr txBox="1">
                  <a:spLocks/>
                </p:cNvSpPr>
                <p:nvPr/>
              </p:nvSpPr>
              <p:spPr>
                <a:xfrm>
                  <a:off x="5163533" y="1495702"/>
                  <a:ext cx="982474"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Mostly agree</a:t>
                  </a:r>
                </a:p>
              </p:txBody>
            </p:sp>
          </p:grpSp>
        </p:grpSp>
      </p:grpSp>
      <p:grpSp>
        <p:nvGrpSpPr>
          <p:cNvPr id="18" name="Group 17">
            <a:extLst>
              <a:ext uri="{FF2B5EF4-FFF2-40B4-BE49-F238E27FC236}">
                <a16:creationId xmlns:a16="http://schemas.microsoft.com/office/drawing/2014/main" id="{3ADB3D47-D7B3-F005-8B05-2427A29C23F4}"/>
              </a:ext>
            </a:extLst>
          </p:cNvPr>
          <p:cNvGrpSpPr/>
          <p:nvPr/>
        </p:nvGrpSpPr>
        <p:grpSpPr>
          <a:xfrm>
            <a:off x="5051095" y="3269455"/>
            <a:ext cx="8137855" cy="2099315"/>
            <a:chOff x="5051095" y="3269455"/>
            <a:chExt cx="8391194" cy="2099315"/>
          </a:xfrm>
        </p:grpSpPr>
        <p:cxnSp>
          <p:nvCxnSpPr>
            <p:cNvPr id="11" name="Straight Connector 10">
              <a:extLst>
                <a:ext uri="{FF2B5EF4-FFF2-40B4-BE49-F238E27FC236}">
                  <a16:creationId xmlns:a16="http://schemas.microsoft.com/office/drawing/2014/main" id="{F338E060-621A-4B3C-F33F-24416F0AFE69}"/>
                </a:ext>
              </a:extLst>
            </p:cNvPr>
            <p:cNvCxnSpPr>
              <a:cxnSpLocks/>
            </p:cNvCxnSpPr>
            <p:nvPr/>
          </p:nvCxnSpPr>
          <p:spPr>
            <a:xfrm>
              <a:off x="5061299" y="3269455"/>
              <a:ext cx="838099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22EFCF5-F2A0-3ECC-129C-253D6001E271}"/>
                </a:ext>
              </a:extLst>
            </p:cNvPr>
            <p:cNvCxnSpPr>
              <a:cxnSpLocks/>
            </p:cNvCxnSpPr>
            <p:nvPr/>
          </p:nvCxnSpPr>
          <p:spPr>
            <a:xfrm>
              <a:off x="5051095" y="4319113"/>
              <a:ext cx="838099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E0C2FEE-CB87-1766-1747-AE7AA780E113}"/>
                </a:ext>
              </a:extLst>
            </p:cNvPr>
            <p:cNvCxnSpPr>
              <a:cxnSpLocks/>
            </p:cNvCxnSpPr>
            <p:nvPr/>
          </p:nvCxnSpPr>
          <p:spPr>
            <a:xfrm>
              <a:off x="5051095" y="5368770"/>
              <a:ext cx="838099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7" name="Text Placeholder 2">
            <a:extLst>
              <a:ext uri="{FF2B5EF4-FFF2-40B4-BE49-F238E27FC236}">
                <a16:creationId xmlns:a16="http://schemas.microsoft.com/office/drawing/2014/main" id="{3DA46FF0-F319-8738-4B0C-BED80911FB4E}"/>
              </a:ext>
            </a:extLst>
          </p:cNvPr>
          <p:cNvSpPr>
            <a:spLocks noGrp="1"/>
          </p:cNvSpPr>
          <p:nvPr>
            <p:ph type="body" sz="quarter" idx="11"/>
          </p:nvPr>
        </p:nvSpPr>
        <p:spPr>
          <a:xfrm>
            <a:off x="5184575" y="6770782"/>
            <a:ext cx="8137401" cy="138499"/>
          </a:xfrm>
        </p:spPr>
        <p:txBody>
          <a:bodyPr>
            <a:noAutofit/>
          </a:bodyPr>
          <a:lstStyle/>
          <a:p>
            <a:r>
              <a:rPr lang="en-US" dirty="0"/>
              <a:t>Source: Nuveen and TIAA Institute Participant Sentiment Survey on Lifetime Income (2024).</a:t>
            </a:r>
          </a:p>
        </p:txBody>
      </p:sp>
    </p:spTree>
    <p:extLst>
      <p:ext uri="{BB962C8B-B14F-4D97-AF65-F5344CB8AC3E}">
        <p14:creationId xmlns:p14="http://schemas.microsoft.com/office/powerpoint/2010/main" val="102742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BE21E-DB9B-F7A4-F389-32EA106E25B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750E87D-00E7-DC77-BD7D-D66A1A468D03}"/>
              </a:ext>
            </a:extLst>
          </p:cNvPr>
          <p:cNvSpPr/>
          <p:nvPr/>
        </p:nvSpPr>
        <p:spPr>
          <a:xfrm>
            <a:off x="0" y="0"/>
            <a:ext cx="13817600" cy="7772400"/>
          </a:xfrm>
          <a:prstGeom prst="rect">
            <a:avLst/>
          </a:prstGeom>
          <a:solidFill>
            <a:srgbClr val="E6F4F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Rectangle: Single Corner Rounded 67">
            <a:extLst>
              <a:ext uri="{FF2B5EF4-FFF2-40B4-BE49-F238E27FC236}">
                <a16:creationId xmlns:a16="http://schemas.microsoft.com/office/drawing/2014/main" id="{335EA111-2788-4D0E-F4CD-94ECD51096E8}"/>
              </a:ext>
            </a:extLst>
          </p:cNvPr>
          <p:cNvSpPr/>
          <p:nvPr/>
        </p:nvSpPr>
        <p:spPr>
          <a:xfrm>
            <a:off x="-11994" y="599722"/>
            <a:ext cx="10631713" cy="6153151"/>
          </a:xfrm>
          <a:prstGeom prst="round1Rect">
            <a:avLst>
              <a:gd name="adj" fmla="val 23355"/>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87163933-709A-AE2A-B7C4-B869D83527A4}"/>
              </a:ext>
            </a:extLst>
          </p:cNvPr>
          <p:cNvSpPr>
            <a:spLocks noGrp="1"/>
          </p:cNvSpPr>
          <p:nvPr>
            <p:ph type="title"/>
          </p:nvPr>
        </p:nvSpPr>
        <p:spPr>
          <a:xfrm>
            <a:off x="628073" y="1754363"/>
            <a:ext cx="9729536" cy="3105564"/>
          </a:xfrm>
        </p:spPr>
        <p:txBody>
          <a:bodyPr/>
          <a:lstStyle/>
          <a:p>
            <a:r>
              <a:rPr lang="en-US" sz="4000" dirty="0">
                <a:solidFill>
                  <a:schemeClr val="bg1"/>
                </a:solidFill>
              </a:rPr>
              <a:t>Key finding #3</a:t>
            </a:r>
            <a:br>
              <a:rPr lang="en-US" dirty="0"/>
            </a:br>
            <a:br>
              <a:rPr lang="en-US" dirty="0"/>
            </a:br>
            <a:br>
              <a:rPr lang="en-US" dirty="0"/>
            </a:br>
            <a:r>
              <a:rPr lang="en-US" dirty="0">
                <a:solidFill>
                  <a:schemeClr val="bg1"/>
                </a:solidFill>
                <a:ea typeface="+mj-lt"/>
                <a:cs typeface="+mj-lt"/>
              </a:rPr>
              <a:t>There is a lack of clarity around converting savings to retirement income.</a:t>
            </a:r>
            <a:br>
              <a:rPr lang="en-US" dirty="0"/>
            </a:br>
            <a:br>
              <a:rPr lang="en-US" dirty="0"/>
            </a:br>
            <a:br>
              <a:rPr lang="en-US" sz="2800" dirty="0"/>
            </a:br>
            <a:endParaRPr lang="en-US" dirty="0">
              <a:solidFill>
                <a:schemeClr val="bg1"/>
              </a:solidFill>
            </a:endParaRPr>
          </a:p>
        </p:txBody>
      </p:sp>
      <p:cxnSp>
        <p:nvCxnSpPr>
          <p:cNvPr id="5" name="Straight Connector 4">
            <a:extLst>
              <a:ext uri="{FF2B5EF4-FFF2-40B4-BE49-F238E27FC236}">
                <a16:creationId xmlns:a16="http://schemas.microsoft.com/office/drawing/2014/main" id="{BE3B5334-0BA6-4A5E-2ACC-3FCAA0500D7A}"/>
              </a:ext>
            </a:extLst>
          </p:cNvPr>
          <p:cNvCxnSpPr/>
          <p:nvPr/>
        </p:nvCxnSpPr>
        <p:spPr>
          <a:xfrm>
            <a:off x="628073" y="7095744"/>
            <a:ext cx="1256145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66">
            <a:extLst>
              <a:ext uri="{FF2B5EF4-FFF2-40B4-BE49-F238E27FC236}">
                <a16:creationId xmlns:a16="http://schemas.microsoft.com/office/drawing/2014/main" id="{69201BCE-F030-C967-5F49-E4C0BDD863D9}"/>
              </a:ext>
            </a:extLst>
          </p:cNvPr>
          <p:cNvSpPr>
            <a:spLocks noGrp="1"/>
          </p:cNvSpPr>
          <p:nvPr>
            <p:ph type="body" sz="quarter" idx="11"/>
          </p:nvPr>
        </p:nvSpPr>
        <p:spPr>
          <a:xfrm>
            <a:off x="633169" y="6854161"/>
            <a:ext cx="8426114" cy="181934"/>
          </a:xfrm>
        </p:spPr>
        <p:txBody>
          <a:bodyPr/>
          <a:lstStyle/>
          <a:p>
            <a:r>
              <a:rPr lang="en-US"/>
              <a:t>Source: Nuveen and TIAA Institute Participant Sentiment Survey on Lifetime Income (2024).</a:t>
            </a:r>
          </a:p>
        </p:txBody>
      </p:sp>
    </p:spTree>
    <p:extLst>
      <p:ext uri="{BB962C8B-B14F-4D97-AF65-F5344CB8AC3E}">
        <p14:creationId xmlns:p14="http://schemas.microsoft.com/office/powerpoint/2010/main" val="394189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E4B48-7EF5-6493-C74E-01A88BA55CA8}"/>
            </a:ext>
          </a:extLst>
        </p:cNvPr>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0B0665BC-66A3-1B92-E958-1421CEE929F9}"/>
              </a:ext>
            </a:extLst>
          </p:cNvPr>
          <p:cNvSpPr/>
          <p:nvPr/>
        </p:nvSpPr>
        <p:spPr>
          <a:xfrm>
            <a:off x="0" y="0"/>
            <a:ext cx="4586514" cy="7772400"/>
          </a:xfrm>
          <a:prstGeom prst="round1Rect">
            <a:avLst>
              <a:gd name="adj" fmla="val 23355"/>
            </a:avLst>
          </a:prstGeom>
          <a:solidFill>
            <a:srgbClr val="E5F4F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12ADE3CE-331D-CE13-FACC-C8F0C854840F}"/>
              </a:ext>
            </a:extLst>
          </p:cNvPr>
          <p:cNvSpPr>
            <a:spLocks noGrp="1"/>
          </p:cNvSpPr>
          <p:nvPr>
            <p:ph type="title"/>
          </p:nvPr>
        </p:nvSpPr>
        <p:spPr>
          <a:xfrm>
            <a:off x="628074" y="630937"/>
            <a:ext cx="3651958" cy="1035139"/>
          </a:xfrm>
        </p:spPr>
        <p:txBody>
          <a:bodyPr/>
          <a:lstStyle/>
          <a:p>
            <a:r>
              <a:rPr lang="en-US" dirty="0"/>
              <a:t>Key finding #3:</a:t>
            </a:r>
            <a:br>
              <a:rPr lang="en-US" dirty="0"/>
            </a:br>
            <a:r>
              <a:rPr lang="en-US" dirty="0"/>
              <a:t>A lack of </a:t>
            </a:r>
            <a:br>
              <a:rPr lang="en-US" dirty="0"/>
            </a:br>
            <a:r>
              <a:rPr lang="en-US" dirty="0"/>
              <a:t>planning for retirement </a:t>
            </a:r>
            <a:br>
              <a:rPr lang="en-US" dirty="0"/>
            </a:br>
            <a:r>
              <a:rPr lang="en-US" dirty="0"/>
              <a:t>income</a:t>
            </a:r>
          </a:p>
        </p:txBody>
      </p:sp>
      <p:sp>
        <p:nvSpPr>
          <p:cNvPr id="70" name="Text Placeholder 20">
            <a:extLst>
              <a:ext uri="{FF2B5EF4-FFF2-40B4-BE49-F238E27FC236}">
                <a16:creationId xmlns:a16="http://schemas.microsoft.com/office/drawing/2014/main" id="{C77C588C-B2F8-FE51-16EA-365A67084C42}"/>
              </a:ext>
            </a:extLst>
          </p:cNvPr>
          <p:cNvSpPr txBox="1">
            <a:spLocks/>
          </p:cNvSpPr>
          <p:nvPr/>
        </p:nvSpPr>
        <p:spPr>
          <a:xfrm>
            <a:off x="628147" y="3595204"/>
            <a:ext cx="3342733" cy="176705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800" dirty="0">
                <a:solidFill>
                  <a:schemeClr val="tx2"/>
                </a:solidFill>
                <a:latin typeface="+mn-lt"/>
              </a:rPr>
              <a:t>To what degree have you considered how you will withdraw money from your defined contribution plan to provide yourself with income in retirement?</a:t>
            </a:r>
          </a:p>
        </p:txBody>
      </p:sp>
      <p:graphicFrame>
        <p:nvGraphicFramePr>
          <p:cNvPr id="71" name="Content Placeholder 8">
            <a:extLst>
              <a:ext uri="{FF2B5EF4-FFF2-40B4-BE49-F238E27FC236}">
                <a16:creationId xmlns:a16="http://schemas.microsoft.com/office/drawing/2014/main" id="{475D70F3-D1EF-717F-CC47-A99AC19E5945}"/>
              </a:ext>
            </a:extLst>
          </p:cNvPr>
          <p:cNvGraphicFramePr>
            <a:graphicFrameLocks/>
          </p:cNvGraphicFramePr>
          <p:nvPr>
            <p:extLst>
              <p:ext uri="{D42A27DB-BD31-4B8C-83A1-F6EECF244321}">
                <p14:modId xmlns:p14="http://schemas.microsoft.com/office/powerpoint/2010/main" val="1373925431"/>
              </p:ext>
            </p:extLst>
          </p:nvPr>
        </p:nvGraphicFramePr>
        <p:xfrm>
          <a:off x="4909761" y="1741362"/>
          <a:ext cx="8426114" cy="250297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8AB534B5-E917-AD64-F3DA-06B92657C934}"/>
              </a:ext>
            </a:extLst>
          </p:cNvPr>
          <p:cNvCxnSpPr>
            <a:cxnSpLocks/>
          </p:cNvCxnSpPr>
          <p:nvPr/>
        </p:nvCxnSpPr>
        <p:spPr>
          <a:xfrm>
            <a:off x="5042205" y="3004805"/>
            <a:ext cx="838099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20">
            <a:extLst>
              <a:ext uri="{FF2B5EF4-FFF2-40B4-BE49-F238E27FC236}">
                <a16:creationId xmlns:a16="http://schemas.microsoft.com/office/drawing/2014/main" id="{052FB04D-E5F7-9B8F-B3A9-3BCB1B6745EE}"/>
              </a:ext>
            </a:extLst>
          </p:cNvPr>
          <p:cNvSpPr txBox="1">
            <a:spLocks/>
          </p:cNvSpPr>
          <p:nvPr/>
        </p:nvSpPr>
        <p:spPr>
          <a:xfrm>
            <a:off x="5061299" y="766396"/>
            <a:ext cx="1334390"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solidFill>
                  <a:schemeClr val="tx2"/>
                </a:solidFill>
                <a:latin typeface="+mn-lt"/>
              </a:rPr>
              <a:t>All 401(k) participants</a:t>
            </a:r>
          </a:p>
        </p:txBody>
      </p:sp>
      <p:grpSp>
        <p:nvGrpSpPr>
          <p:cNvPr id="9" name="Group 8">
            <a:extLst>
              <a:ext uri="{FF2B5EF4-FFF2-40B4-BE49-F238E27FC236}">
                <a16:creationId xmlns:a16="http://schemas.microsoft.com/office/drawing/2014/main" id="{DB2F2F99-F1E2-3944-75CA-54AD33139E23}"/>
              </a:ext>
            </a:extLst>
          </p:cNvPr>
          <p:cNvGrpSpPr/>
          <p:nvPr/>
        </p:nvGrpSpPr>
        <p:grpSpPr>
          <a:xfrm>
            <a:off x="6444201" y="766396"/>
            <a:ext cx="6637361" cy="490372"/>
            <a:chOff x="6191440" y="766396"/>
            <a:chExt cx="6637361" cy="490372"/>
          </a:xfrm>
        </p:grpSpPr>
        <p:grpSp>
          <p:nvGrpSpPr>
            <p:cNvPr id="25" name="Group 24">
              <a:extLst>
                <a:ext uri="{FF2B5EF4-FFF2-40B4-BE49-F238E27FC236}">
                  <a16:creationId xmlns:a16="http://schemas.microsoft.com/office/drawing/2014/main" id="{01C8D81C-8FF0-20FD-2710-7CFF7AA42568}"/>
                </a:ext>
              </a:extLst>
            </p:cNvPr>
            <p:cNvGrpSpPr/>
            <p:nvPr/>
          </p:nvGrpSpPr>
          <p:grpSpPr>
            <a:xfrm>
              <a:off x="6191440" y="766396"/>
              <a:ext cx="2117001" cy="490372"/>
              <a:chOff x="6403530" y="2114141"/>
              <a:chExt cx="2117001" cy="490372"/>
            </a:xfrm>
          </p:grpSpPr>
          <p:sp>
            <p:nvSpPr>
              <p:cNvPr id="37" name="Text Placeholder 20">
                <a:extLst>
                  <a:ext uri="{FF2B5EF4-FFF2-40B4-BE49-F238E27FC236}">
                    <a16:creationId xmlns:a16="http://schemas.microsoft.com/office/drawing/2014/main" id="{E888BDE1-1325-B9D1-6619-81FAFEA7C35F}"/>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3"/>
                    </a:solidFill>
                    <a:latin typeface="+mn-lt"/>
                  </a:rPr>
                  <a:t>21%</a:t>
                </a:r>
              </a:p>
            </p:txBody>
          </p:sp>
          <p:sp>
            <p:nvSpPr>
              <p:cNvPr id="38" name="Text Placeholder 20">
                <a:extLst>
                  <a:ext uri="{FF2B5EF4-FFF2-40B4-BE49-F238E27FC236}">
                    <a16:creationId xmlns:a16="http://schemas.microsoft.com/office/drawing/2014/main" id="{4B4B9FDB-A6A8-9A41-FACF-DB86C10CCD2B}"/>
                  </a:ext>
                </a:extLst>
              </p:cNvPr>
              <p:cNvSpPr txBox="1">
                <a:spLocks/>
              </p:cNvSpPr>
              <p:nvPr/>
            </p:nvSpPr>
            <p:spPr>
              <a:xfrm>
                <a:off x="7232267" y="2236734"/>
                <a:ext cx="1288264"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A lot</a:t>
                </a:r>
              </a:p>
            </p:txBody>
          </p:sp>
        </p:grpSp>
        <p:grpSp>
          <p:nvGrpSpPr>
            <p:cNvPr id="26" name="Group 25">
              <a:extLst>
                <a:ext uri="{FF2B5EF4-FFF2-40B4-BE49-F238E27FC236}">
                  <a16:creationId xmlns:a16="http://schemas.microsoft.com/office/drawing/2014/main" id="{31799484-EB46-B3FD-4DF2-B6C32E523742}"/>
                </a:ext>
              </a:extLst>
            </p:cNvPr>
            <p:cNvGrpSpPr/>
            <p:nvPr/>
          </p:nvGrpSpPr>
          <p:grpSpPr>
            <a:xfrm>
              <a:off x="8409332" y="766396"/>
              <a:ext cx="1861443" cy="490372"/>
              <a:chOff x="6403530" y="2114141"/>
              <a:chExt cx="1861443" cy="490372"/>
            </a:xfrm>
          </p:grpSpPr>
          <p:sp>
            <p:nvSpPr>
              <p:cNvPr id="35" name="Text Placeholder 20">
                <a:extLst>
                  <a:ext uri="{FF2B5EF4-FFF2-40B4-BE49-F238E27FC236}">
                    <a16:creationId xmlns:a16="http://schemas.microsoft.com/office/drawing/2014/main" id="{0EF394E4-189E-3F25-00A0-3756CC2EF2C8}"/>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tx2"/>
                    </a:solidFill>
                    <a:latin typeface="+mn-lt"/>
                  </a:rPr>
                  <a:t>47%</a:t>
                </a:r>
              </a:p>
            </p:txBody>
          </p:sp>
          <p:sp>
            <p:nvSpPr>
              <p:cNvPr id="36" name="Text Placeholder 20">
                <a:extLst>
                  <a:ext uri="{FF2B5EF4-FFF2-40B4-BE49-F238E27FC236}">
                    <a16:creationId xmlns:a16="http://schemas.microsoft.com/office/drawing/2014/main" id="{549EC0D8-8EE1-73BD-5EC2-A6539314ED30}"/>
                  </a:ext>
                </a:extLst>
              </p:cNvPr>
              <p:cNvSpPr txBox="1">
                <a:spLocks/>
              </p:cNvSpPr>
              <p:nvPr/>
            </p:nvSpPr>
            <p:spPr>
              <a:xfrm>
                <a:off x="7232267"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Some</a:t>
                </a:r>
              </a:p>
            </p:txBody>
          </p:sp>
        </p:grpSp>
        <p:grpSp>
          <p:nvGrpSpPr>
            <p:cNvPr id="31" name="Group 30">
              <a:extLst>
                <a:ext uri="{FF2B5EF4-FFF2-40B4-BE49-F238E27FC236}">
                  <a16:creationId xmlns:a16="http://schemas.microsoft.com/office/drawing/2014/main" id="{169E4C6A-8D9E-7F2E-7A05-80B7E7070C09}"/>
                </a:ext>
              </a:extLst>
            </p:cNvPr>
            <p:cNvGrpSpPr/>
            <p:nvPr/>
          </p:nvGrpSpPr>
          <p:grpSpPr>
            <a:xfrm>
              <a:off x="10755209" y="766396"/>
              <a:ext cx="2073592" cy="490372"/>
              <a:chOff x="6177096" y="2114141"/>
              <a:chExt cx="2073592" cy="490372"/>
            </a:xfrm>
          </p:grpSpPr>
          <p:sp>
            <p:nvSpPr>
              <p:cNvPr id="33" name="Text Placeholder 20">
                <a:extLst>
                  <a:ext uri="{FF2B5EF4-FFF2-40B4-BE49-F238E27FC236}">
                    <a16:creationId xmlns:a16="http://schemas.microsoft.com/office/drawing/2014/main" id="{DFFC975F-07E8-4B61-2678-9FA305106902}"/>
                  </a:ext>
                </a:extLst>
              </p:cNvPr>
              <p:cNvSpPr txBox="1">
                <a:spLocks/>
              </p:cNvSpPr>
              <p:nvPr/>
            </p:nvSpPr>
            <p:spPr>
              <a:xfrm>
                <a:off x="6177096" y="2114141"/>
                <a:ext cx="791308"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1"/>
                    </a:solidFill>
                    <a:latin typeface="+mn-lt"/>
                  </a:rPr>
                  <a:t>32%</a:t>
                </a:r>
              </a:p>
            </p:txBody>
          </p:sp>
          <p:sp>
            <p:nvSpPr>
              <p:cNvPr id="34" name="Text Placeholder 20">
                <a:extLst>
                  <a:ext uri="{FF2B5EF4-FFF2-40B4-BE49-F238E27FC236}">
                    <a16:creationId xmlns:a16="http://schemas.microsoft.com/office/drawing/2014/main" id="{C4A10606-935C-F4FF-9C9D-5631872F7007}"/>
                  </a:ext>
                </a:extLst>
              </p:cNvPr>
              <p:cNvSpPr txBox="1">
                <a:spLocks/>
              </p:cNvSpPr>
              <p:nvPr/>
            </p:nvSpPr>
            <p:spPr>
              <a:xfrm>
                <a:off x="7021157" y="2236734"/>
                <a:ext cx="1229531"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Not much/</a:t>
                </a:r>
                <a:br>
                  <a:rPr lang="en-US" sz="1400" b="0" dirty="0">
                    <a:solidFill>
                      <a:schemeClr val="tx2"/>
                    </a:solidFill>
                    <a:latin typeface="+mn-lt"/>
                  </a:rPr>
                </a:br>
                <a:r>
                  <a:rPr lang="en-US" sz="1400" b="0" dirty="0">
                    <a:solidFill>
                      <a:schemeClr val="tx2"/>
                    </a:solidFill>
                    <a:latin typeface="+mn-lt"/>
                  </a:rPr>
                  <a:t>Not at all</a:t>
                </a:r>
              </a:p>
            </p:txBody>
          </p:sp>
        </p:grpSp>
      </p:grpSp>
      <p:grpSp>
        <p:nvGrpSpPr>
          <p:cNvPr id="43" name="Group 42">
            <a:extLst>
              <a:ext uri="{FF2B5EF4-FFF2-40B4-BE49-F238E27FC236}">
                <a16:creationId xmlns:a16="http://schemas.microsoft.com/office/drawing/2014/main" id="{A3EE62E2-431A-B13C-8A67-3A9B5D3F2B3F}"/>
              </a:ext>
            </a:extLst>
          </p:cNvPr>
          <p:cNvGrpSpPr/>
          <p:nvPr/>
        </p:nvGrpSpPr>
        <p:grpSpPr>
          <a:xfrm>
            <a:off x="5061299" y="1559336"/>
            <a:ext cx="5048405" cy="246552"/>
            <a:chOff x="5061299" y="1559336"/>
            <a:chExt cx="5048405" cy="246552"/>
          </a:xfrm>
        </p:grpSpPr>
        <p:grpSp>
          <p:nvGrpSpPr>
            <p:cNvPr id="12" name="Group 11">
              <a:extLst>
                <a:ext uri="{FF2B5EF4-FFF2-40B4-BE49-F238E27FC236}">
                  <a16:creationId xmlns:a16="http://schemas.microsoft.com/office/drawing/2014/main" id="{EA5ACFAD-3507-CC15-C7DA-F417F926DCE6}"/>
                </a:ext>
              </a:extLst>
            </p:cNvPr>
            <p:cNvGrpSpPr/>
            <p:nvPr/>
          </p:nvGrpSpPr>
          <p:grpSpPr>
            <a:xfrm>
              <a:off x="5061299" y="1559336"/>
              <a:ext cx="774787" cy="246552"/>
              <a:chOff x="4808538" y="1465645"/>
              <a:chExt cx="774787" cy="246552"/>
            </a:xfrm>
          </p:grpSpPr>
          <p:sp>
            <p:nvSpPr>
              <p:cNvPr id="21" name="Rectangle 20">
                <a:extLst>
                  <a:ext uri="{FF2B5EF4-FFF2-40B4-BE49-F238E27FC236}">
                    <a16:creationId xmlns:a16="http://schemas.microsoft.com/office/drawing/2014/main" id="{8AAAB433-B08C-4A7C-9BB7-01543D4336F8}"/>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 Placeholder 20">
                <a:extLst>
                  <a:ext uri="{FF2B5EF4-FFF2-40B4-BE49-F238E27FC236}">
                    <a16:creationId xmlns:a16="http://schemas.microsoft.com/office/drawing/2014/main" id="{E16692FD-77EE-1E5D-3FE8-181A6DA444CC}"/>
                  </a:ext>
                </a:extLst>
              </p:cNvPr>
              <p:cNvSpPr txBox="1">
                <a:spLocks/>
              </p:cNvSpPr>
              <p:nvPr/>
            </p:nvSpPr>
            <p:spPr>
              <a:xfrm>
                <a:off x="5163533" y="1495702"/>
                <a:ext cx="419792"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A lot</a:t>
                </a:r>
              </a:p>
            </p:txBody>
          </p:sp>
        </p:grpSp>
        <p:grpSp>
          <p:nvGrpSpPr>
            <p:cNvPr id="42" name="Group 41">
              <a:extLst>
                <a:ext uri="{FF2B5EF4-FFF2-40B4-BE49-F238E27FC236}">
                  <a16:creationId xmlns:a16="http://schemas.microsoft.com/office/drawing/2014/main" id="{7FBA0216-83A3-E50D-F627-CBF2C2684EFA}"/>
                </a:ext>
              </a:extLst>
            </p:cNvPr>
            <p:cNvGrpSpPr/>
            <p:nvPr/>
          </p:nvGrpSpPr>
          <p:grpSpPr>
            <a:xfrm>
              <a:off x="6642745" y="1559336"/>
              <a:ext cx="857695" cy="246552"/>
              <a:chOff x="6863905" y="1559336"/>
              <a:chExt cx="857695" cy="246552"/>
            </a:xfrm>
          </p:grpSpPr>
          <p:sp>
            <p:nvSpPr>
              <p:cNvPr id="16" name="Rectangle 15">
                <a:extLst>
                  <a:ext uri="{FF2B5EF4-FFF2-40B4-BE49-F238E27FC236}">
                    <a16:creationId xmlns:a16="http://schemas.microsoft.com/office/drawing/2014/main" id="{FB6ECA33-4059-F5EE-5175-3719B2BDA052}"/>
                  </a:ext>
                </a:extLst>
              </p:cNvPr>
              <p:cNvSpPr/>
              <p:nvPr/>
            </p:nvSpPr>
            <p:spPr>
              <a:xfrm>
                <a:off x="6863905" y="1559336"/>
                <a:ext cx="246552" cy="24655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 Placeholder 20">
                <a:extLst>
                  <a:ext uri="{FF2B5EF4-FFF2-40B4-BE49-F238E27FC236}">
                    <a16:creationId xmlns:a16="http://schemas.microsoft.com/office/drawing/2014/main" id="{92667820-954E-56CC-27CA-AE4C1CAFAC1A}"/>
                  </a:ext>
                </a:extLst>
              </p:cNvPr>
              <p:cNvSpPr txBox="1">
                <a:spLocks/>
              </p:cNvSpPr>
              <p:nvPr/>
            </p:nvSpPr>
            <p:spPr>
              <a:xfrm>
                <a:off x="7218899" y="1589393"/>
                <a:ext cx="502701"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Some</a:t>
                </a:r>
              </a:p>
            </p:txBody>
          </p:sp>
        </p:grpSp>
        <p:grpSp>
          <p:nvGrpSpPr>
            <p:cNvPr id="41" name="Group 40">
              <a:extLst>
                <a:ext uri="{FF2B5EF4-FFF2-40B4-BE49-F238E27FC236}">
                  <a16:creationId xmlns:a16="http://schemas.microsoft.com/office/drawing/2014/main" id="{2AF2E1C3-0503-425B-130E-2A1782ADF02A}"/>
                </a:ext>
              </a:extLst>
            </p:cNvPr>
            <p:cNvGrpSpPr/>
            <p:nvPr/>
          </p:nvGrpSpPr>
          <p:grpSpPr>
            <a:xfrm>
              <a:off x="8307099" y="1559336"/>
              <a:ext cx="1802605" cy="246552"/>
              <a:chOff x="8307099" y="1559336"/>
              <a:chExt cx="1802605" cy="246552"/>
            </a:xfrm>
          </p:grpSpPr>
          <p:sp>
            <p:nvSpPr>
              <p:cNvPr id="39" name="Rectangle 38">
                <a:extLst>
                  <a:ext uri="{FF2B5EF4-FFF2-40B4-BE49-F238E27FC236}">
                    <a16:creationId xmlns:a16="http://schemas.microsoft.com/office/drawing/2014/main" id="{3D058951-3FFB-A53A-457B-AF9F9CDE7E78}"/>
                  </a:ext>
                </a:extLst>
              </p:cNvPr>
              <p:cNvSpPr/>
              <p:nvPr/>
            </p:nvSpPr>
            <p:spPr>
              <a:xfrm>
                <a:off x="8307099" y="1559336"/>
                <a:ext cx="246552" cy="24655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Text Placeholder 20">
                <a:extLst>
                  <a:ext uri="{FF2B5EF4-FFF2-40B4-BE49-F238E27FC236}">
                    <a16:creationId xmlns:a16="http://schemas.microsoft.com/office/drawing/2014/main" id="{5F449A65-4761-01D5-84ED-CEC024B202FA}"/>
                  </a:ext>
                </a:extLst>
              </p:cNvPr>
              <p:cNvSpPr txBox="1">
                <a:spLocks/>
              </p:cNvSpPr>
              <p:nvPr/>
            </p:nvSpPr>
            <p:spPr>
              <a:xfrm>
                <a:off x="8662093" y="1589393"/>
                <a:ext cx="1447611"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Not much/Not at all</a:t>
                </a:r>
              </a:p>
            </p:txBody>
          </p:sp>
        </p:grpSp>
      </p:grpSp>
      <p:sp>
        <p:nvSpPr>
          <p:cNvPr id="3" name="Text Placeholder 66">
            <a:extLst>
              <a:ext uri="{FF2B5EF4-FFF2-40B4-BE49-F238E27FC236}">
                <a16:creationId xmlns:a16="http://schemas.microsoft.com/office/drawing/2014/main" id="{FB04DC53-21D9-DBAD-A743-BED788BF820B}"/>
              </a:ext>
            </a:extLst>
          </p:cNvPr>
          <p:cNvSpPr>
            <a:spLocks noGrp="1"/>
          </p:cNvSpPr>
          <p:nvPr>
            <p:ph type="body" sz="quarter" idx="11"/>
          </p:nvPr>
        </p:nvSpPr>
        <p:spPr>
          <a:xfrm>
            <a:off x="5057458" y="6699738"/>
            <a:ext cx="8426114" cy="211015"/>
          </a:xfrm>
        </p:spPr>
        <p:txBody>
          <a:bodyPr/>
          <a:lstStyle/>
          <a:p>
            <a:r>
              <a:rPr lang="en-US" dirty="0"/>
              <a:t>Source: Nuveen and TIAA Institute Participant Sentiment Survey on Lifetime Income (2024).</a:t>
            </a:r>
          </a:p>
        </p:txBody>
      </p:sp>
    </p:spTree>
    <p:extLst>
      <p:ext uri="{BB962C8B-B14F-4D97-AF65-F5344CB8AC3E}">
        <p14:creationId xmlns:p14="http://schemas.microsoft.com/office/powerpoint/2010/main" val="220979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A97C4C-5C82-EEF1-E4B8-EC230A723BBE}"/>
            </a:ext>
          </a:extLst>
        </p:cNvPr>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BEA29C7B-0145-A9E1-6D47-CDD6FDC9A5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25" name="think-cell data - do not delete" hidden="1">
                        <a:extLst>
                          <a:ext uri="{FF2B5EF4-FFF2-40B4-BE49-F238E27FC236}">
                            <a16:creationId xmlns:a16="http://schemas.microsoft.com/office/drawing/2014/main" id="{BEA29C7B-0145-A9E1-6D47-CDD6FDC9A5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B166CE5-BA8F-9265-166C-EE24398CC60C}"/>
              </a:ext>
            </a:extLst>
          </p:cNvPr>
          <p:cNvSpPr>
            <a:spLocks noGrp="1"/>
          </p:cNvSpPr>
          <p:nvPr>
            <p:ph type="title"/>
          </p:nvPr>
        </p:nvSpPr>
        <p:spPr>
          <a:xfrm>
            <a:off x="628073" y="630938"/>
            <a:ext cx="12561455" cy="598378"/>
          </a:xfrm>
        </p:spPr>
        <p:txBody>
          <a:bodyPr vert="horz"/>
          <a:lstStyle/>
          <a:p>
            <a:r>
              <a:rPr lang="en-US" dirty="0"/>
              <a:t>Financial priorities in retirement for 401(k) participants</a:t>
            </a:r>
            <a:endParaRPr lang="en-US" sz="2000" dirty="0">
              <a:solidFill>
                <a:schemeClr val="bg2"/>
              </a:solidFill>
            </a:endParaRPr>
          </a:p>
        </p:txBody>
      </p:sp>
      <p:sp>
        <p:nvSpPr>
          <p:cNvPr id="28" name="Text Placeholder 27">
            <a:extLst>
              <a:ext uri="{FF2B5EF4-FFF2-40B4-BE49-F238E27FC236}">
                <a16:creationId xmlns:a16="http://schemas.microsoft.com/office/drawing/2014/main" id="{FD7D64E2-A1B8-300B-FE40-DEBEFC60813D}"/>
              </a:ext>
            </a:extLst>
          </p:cNvPr>
          <p:cNvSpPr>
            <a:spLocks noGrp="1"/>
          </p:cNvSpPr>
          <p:nvPr>
            <p:ph type="body" sz="quarter" idx="11"/>
          </p:nvPr>
        </p:nvSpPr>
        <p:spPr/>
        <p:txBody>
          <a:bodyPr/>
          <a:lstStyle/>
          <a:p>
            <a:r>
              <a:rPr lang="en-US" dirty="0"/>
              <a:t>Source: Nuveen and TIAA Institute Participant Sentiment Survey on Lifetime Income (2024).</a:t>
            </a:r>
          </a:p>
        </p:txBody>
      </p:sp>
      <p:graphicFrame>
        <p:nvGraphicFramePr>
          <p:cNvPr id="43" name="Content Placeholder 8">
            <a:extLst>
              <a:ext uri="{FF2B5EF4-FFF2-40B4-BE49-F238E27FC236}">
                <a16:creationId xmlns:a16="http://schemas.microsoft.com/office/drawing/2014/main" id="{82B7AD00-24C0-C2B2-0628-21F3E7D7861C}"/>
              </a:ext>
            </a:extLst>
          </p:cNvPr>
          <p:cNvGraphicFramePr>
            <a:graphicFrameLocks/>
          </p:cNvGraphicFramePr>
          <p:nvPr>
            <p:extLst>
              <p:ext uri="{D42A27DB-BD31-4B8C-83A1-F6EECF244321}">
                <p14:modId xmlns:p14="http://schemas.microsoft.com/office/powerpoint/2010/main" val="1257230993"/>
              </p:ext>
            </p:extLst>
          </p:nvPr>
        </p:nvGraphicFramePr>
        <p:xfrm>
          <a:off x="3853470" y="1434016"/>
          <a:ext cx="9335480" cy="5252545"/>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a:extLst>
              <a:ext uri="{FF2B5EF4-FFF2-40B4-BE49-F238E27FC236}">
                <a16:creationId xmlns:a16="http://schemas.microsoft.com/office/drawing/2014/main" id="{1FAADF3E-2DA6-816F-E902-89957C72F5C3}"/>
              </a:ext>
            </a:extLst>
          </p:cNvPr>
          <p:cNvGrpSpPr/>
          <p:nvPr/>
        </p:nvGrpSpPr>
        <p:grpSpPr>
          <a:xfrm>
            <a:off x="5724494" y="1490251"/>
            <a:ext cx="1490662" cy="246552"/>
            <a:chOff x="4808538" y="1465645"/>
            <a:chExt cx="1490662" cy="246552"/>
          </a:xfrm>
        </p:grpSpPr>
        <p:sp>
          <p:nvSpPr>
            <p:cNvPr id="45" name="Rectangle 44">
              <a:extLst>
                <a:ext uri="{FF2B5EF4-FFF2-40B4-BE49-F238E27FC236}">
                  <a16:creationId xmlns:a16="http://schemas.microsoft.com/office/drawing/2014/main" id="{44E30815-3E95-25B2-5AF0-7710BC23D280}"/>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solidFill>
              </a:endParaRPr>
            </a:p>
          </p:txBody>
        </p:sp>
        <p:sp>
          <p:nvSpPr>
            <p:cNvPr id="46" name="Text Placeholder 20">
              <a:extLst>
                <a:ext uri="{FF2B5EF4-FFF2-40B4-BE49-F238E27FC236}">
                  <a16:creationId xmlns:a16="http://schemas.microsoft.com/office/drawing/2014/main" id="{A658644D-53B6-6FBE-EAD5-E7041D060968}"/>
                </a:ext>
              </a:extLst>
            </p:cNvPr>
            <p:cNvSpPr txBox="1">
              <a:spLocks/>
            </p:cNvSpPr>
            <p:nvPr/>
          </p:nvSpPr>
          <p:spPr>
            <a:xfrm>
              <a:off x="5163533" y="1495702"/>
              <a:ext cx="1135667"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High priority</a:t>
              </a:r>
            </a:p>
          </p:txBody>
        </p:sp>
      </p:grpSp>
      <p:grpSp>
        <p:nvGrpSpPr>
          <p:cNvPr id="47" name="Group 46">
            <a:extLst>
              <a:ext uri="{FF2B5EF4-FFF2-40B4-BE49-F238E27FC236}">
                <a16:creationId xmlns:a16="http://schemas.microsoft.com/office/drawing/2014/main" id="{65BD99CC-9A1B-592E-6EF6-6F283972EDCE}"/>
              </a:ext>
            </a:extLst>
          </p:cNvPr>
          <p:cNvGrpSpPr/>
          <p:nvPr/>
        </p:nvGrpSpPr>
        <p:grpSpPr>
          <a:xfrm>
            <a:off x="7195619" y="1490252"/>
            <a:ext cx="1719262" cy="246552"/>
            <a:chOff x="4808538" y="1465645"/>
            <a:chExt cx="1719262" cy="246552"/>
          </a:xfrm>
        </p:grpSpPr>
        <p:sp>
          <p:nvSpPr>
            <p:cNvPr id="48" name="Rectangle 47">
              <a:extLst>
                <a:ext uri="{FF2B5EF4-FFF2-40B4-BE49-F238E27FC236}">
                  <a16:creationId xmlns:a16="http://schemas.microsoft.com/office/drawing/2014/main" id="{68E5F2D4-E662-375A-823A-45F3B59A2C65}"/>
                </a:ext>
              </a:extLst>
            </p:cNvPr>
            <p:cNvSpPr/>
            <p:nvPr/>
          </p:nvSpPr>
          <p:spPr>
            <a:xfrm>
              <a:off x="4808538" y="1465645"/>
              <a:ext cx="246552" cy="246552"/>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2"/>
                </a:solidFill>
              </a:endParaRPr>
            </a:p>
          </p:txBody>
        </p:sp>
        <p:sp>
          <p:nvSpPr>
            <p:cNvPr id="49" name="Text Placeholder 20">
              <a:extLst>
                <a:ext uri="{FF2B5EF4-FFF2-40B4-BE49-F238E27FC236}">
                  <a16:creationId xmlns:a16="http://schemas.microsoft.com/office/drawing/2014/main" id="{77770486-675F-D332-B87A-9636C535C868}"/>
                </a:ext>
              </a:extLst>
            </p:cNvPr>
            <p:cNvSpPr txBox="1">
              <a:spLocks/>
            </p:cNvSpPr>
            <p:nvPr/>
          </p:nvSpPr>
          <p:spPr>
            <a:xfrm>
              <a:off x="5163533" y="1495702"/>
              <a:ext cx="1364267"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Moderate priority</a:t>
              </a:r>
            </a:p>
          </p:txBody>
        </p:sp>
      </p:grpSp>
      <p:grpSp>
        <p:nvGrpSpPr>
          <p:cNvPr id="50" name="Group 49">
            <a:extLst>
              <a:ext uri="{FF2B5EF4-FFF2-40B4-BE49-F238E27FC236}">
                <a16:creationId xmlns:a16="http://schemas.microsoft.com/office/drawing/2014/main" id="{CBFB9118-67FC-A732-26A4-32985399744B}"/>
              </a:ext>
            </a:extLst>
          </p:cNvPr>
          <p:cNvGrpSpPr/>
          <p:nvPr/>
        </p:nvGrpSpPr>
        <p:grpSpPr>
          <a:xfrm>
            <a:off x="9009643" y="1490252"/>
            <a:ext cx="1258398" cy="246552"/>
            <a:chOff x="4808538" y="1465645"/>
            <a:chExt cx="1258398" cy="246552"/>
          </a:xfrm>
        </p:grpSpPr>
        <p:sp>
          <p:nvSpPr>
            <p:cNvPr id="51" name="Rectangle 50">
              <a:extLst>
                <a:ext uri="{FF2B5EF4-FFF2-40B4-BE49-F238E27FC236}">
                  <a16:creationId xmlns:a16="http://schemas.microsoft.com/office/drawing/2014/main" id="{D17A4DF4-0E05-2696-1476-488D6417F52C}"/>
                </a:ext>
              </a:extLst>
            </p:cNvPr>
            <p:cNvSpPr/>
            <p:nvPr/>
          </p:nvSpPr>
          <p:spPr>
            <a:xfrm>
              <a:off x="4808538" y="1465645"/>
              <a:ext cx="246552" cy="246552"/>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solidFill>
              </a:endParaRPr>
            </a:p>
          </p:txBody>
        </p:sp>
        <p:sp>
          <p:nvSpPr>
            <p:cNvPr id="52" name="Text Placeholder 20">
              <a:extLst>
                <a:ext uri="{FF2B5EF4-FFF2-40B4-BE49-F238E27FC236}">
                  <a16:creationId xmlns:a16="http://schemas.microsoft.com/office/drawing/2014/main" id="{8C9AC3DA-1248-20CC-F32F-10B5A4AE279E}"/>
                </a:ext>
              </a:extLst>
            </p:cNvPr>
            <p:cNvSpPr txBox="1">
              <a:spLocks/>
            </p:cNvSpPr>
            <p:nvPr/>
          </p:nvSpPr>
          <p:spPr>
            <a:xfrm>
              <a:off x="5163534" y="1495702"/>
              <a:ext cx="903402"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Low priority</a:t>
              </a:r>
            </a:p>
          </p:txBody>
        </p:sp>
      </p:grpSp>
      <p:grpSp>
        <p:nvGrpSpPr>
          <p:cNvPr id="4" name="Group 3">
            <a:extLst>
              <a:ext uri="{FF2B5EF4-FFF2-40B4-BE49-F238E27FC236}">
                <a16:creationId xmlns:a16="http://schemas.microsoft.com/office/drawing/2014/main" id="{7FC68823-1A8E-5827-6A75-94A4DB6D7E93}"/>
              </a:ext>
            </a:extLst>
          </p:cNvPr>
          <p:cNvGrpSpPr/>
          <p:nvPr/>
        </p:nvGrpSpPr>
        <p:grpSpPr>
          <a:xfrm>
            <a:off x="3670300" y="2585112"/>
            <a:ext cx="9518650" cy="3208979"/>
            <a:chOff x="1402862" y="2960377"/>
            <a:chExt cx="7315200" cy="3175032"/>
          </a:xfrm>
        </p:grpSpPr>
        <p:cxnSp>
          <p:nvCxnSpPr>
            <p:cNvPr id="53" name="Straight Connector 52">
              <a:extLst>
                <a:ext uri="{FF2B5EF4-FFF2-40B4-BE49-F238E27FC236}">
                  <a16:creationId xmlns:a16="http://schemas.microsoft.com/office/drawing/2014/main" id="{DAF657B4-8F77-CB96-E2FD-712D13046BF6}"/>
                </a:ext>
              </a:extLst>
            </p:cNvPr>
            <p:cNvCxnSpPr>
              <a:cxnSpLocks/>
            </p:cNvCxnSpPr>
            <p:nvPr/>
          </p:nvCxnSpPr>
          <p:spPr>
            <a:xfrm>
              <a:off x="1402862" y="2960377"/>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623A5A7-E3BE-C811-498E-C5860EA0B5F9}"/>
                </a:ext>
              </a:extLst>
            </p:cNvPr>
            <p:cNvCxnSpPr>
              <a:cxnSpLocks/>
            </p:cNvCxnSpPr>
            <p:nvPr/>
          </p:nvCxnSpPr>
          <p:spPr>
            <a:xfrm>
              <a:off x="1402862" y="3604348"/>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2495DAE-DABA-5954-7544-02E7C7ACF01E}"/>
                </a:ext>
              </a:extLst>
            </p:cNvPr>
            <p:cNvCxnSpPr>
              <a:cxnSpLocks/>
            </p:cNvCxnSpPr>
            <p:nvPr/>
          </p:nvCxnSpPr>
          <p:spPr>
            <a:xfrm>
              <a:off x="1402862" y="4247299"/>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7D63075-95CB-DD8A-DA77-EB276ED62A52}"/>
                </a:ext>
              </a:extLst>
            </p:cNvPr>
            <p:cNvCxnSpPr>
              <a:cxnSpLocks/>
            </p:cNvCxnSpPr>
            <p:nvPr/>
          </p:nvCxnSpPr>
          <p:spPr>
            <a:xfrm>
              <a:off x="1402862" y="4870867"/>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639309C-68E2-4B38-C3B6-C1924BC3A85B}"/>
                </a:ext>
              </a:extLst>
            </p:cNvPr>
            <p:cNvCxnSpPr>
              <a:cxnSpLocks/>
            </p:cNvCxnSpPr>
            <p:nvPr/>
          </p:nvCxnSpPr>
          <p:spPr>
            <a:xfrm>
              <a:off x="1402862" y="5507162"/>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15E18316-C36E-C9C6-1A47-ED3A632EB52E}"/>
                </a:ext>
              </a:extLst>
            </p:cNvPr>
            <p:cNvCxnSpPr>
              <a:cxnSpLocks/>
            </p:cNvCxnSpPr>
            <p:nvPr/>
          </p:nvCxnSpPr>
          <p:spPr>
            <a:xfrm>
              <a:off x="1402862" y="6135409"/>
              <a:ext cx="731520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ext Placeholder 20">
            <a:extLst>
              <a:ext uri="{FF2B5EF4-FFF2-40B4-BE49-F238E27FC236}">
                <a16:creationId xmlns:a16="http://schemas.microsoft.com/office/drawing/2014/main" id="{A4B8A88C-C430-BEE6-1119-9B815E2F47EC}"/>
              </a:ext>
            </a:extLst>
          </p:cNvPr>
          <p:cNvSpPr txBox="1">
            <a:spLocks/>
          </p:cNvSpPr>
          <p:nvPr/>
        </p:nvSpPr>
        <p:spPr>
          <a:xfrm>
            <a:off x="628650" y="1760877"/>
            <a:ext cx="2862695" cy="282526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2"/>
                </a:solidFill>
                <a:latin typeface="+mn-lt"/>
              </a:rPr>
              <a:t>Will the following objectives be a priority for managing your personal finances during retirement?</a:t>
            </a:r>
          </a:p>
        </p:txBody>
      </p:sp>
    </p:spTree>
    <p:extLst>
      <p:ext uri="{BB962C8B-B14F-4D97-AF65-F5344CB8AC3E}">
        <p14:creationId xmlns:p14="http://schemas.microsoft.com/office/powerpoint/2010/main" val="166688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7C484-E6F4-DE25-B851-41836789528E}"/>
            </a:ext>
          </a:extLst>
        </p:cNvPr>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7ADE89DE-4A9E-8492-461E-0D0572AB78EE}"/>
              </a:ext>
            </a:extLst>
          </p:cNvPr>
          <p:cNvSpPr/>
          <p:nvPr/>
        </p:nvSpPr>
        <p:spPr>
          <a:xfrm>
            <a:off x="0" y="0"/>
            <a:ext cx="4586514" cy="7772400"/>
          </a:xfrm>
          <a:prstGeom prst="round1Rect">
            <a:avLst>
              <a:gd name="adj" fmla="val 23355"/>
            </a:avLst>
          </a:prstGeom>
          <a:solidFill>
            <a:schemeClr val="accent1">
              <a:alpha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DB15CD9E-4EC5-7AF2-F82E-F8D54F96009E}"/>
              </a:ext>
            </a:extLst>
          </p:cNvPr>
          <p:cNvSpPr>
            <a:spLocks noGrp="1"/>
          </p:cNvSpPr>
          <p:nvPr>
            <p:ph type="title"/>
          </p:nvPr>
        </p:nvSpPr>
        <p:spPr>
          <a:xfrm>
            <a:off x="628073" y="630937"/>
            <a:ext cx="4535460" cy="2974410"/>
          </a:xfrm>
        </p:spPr>
        <p:txBody>
          <a:bodyPr/>
          <a:lstStyle/>
          <a:p>
            <a:r>
              <a:rPr lang="en-US" dirty="0"/>
              <a:t>Advice on </a:t>
            </a:r>
            <a:br>
              <a:rPr lang="en-US" dirty="0"/>
            </a:br>
            <a:r>
              <a:rPr lang="en-US" dirty="0"/>
              <a:t>converting retirement </a:t>
            </a:r>
            <a:br>
              <a:rPr lang="en-US" dirty="0"/>
            </a:br>
            <a:r>
              <a:rPr lang="en-US" dirty="0"/>
              <a:t>savings to </a:t>
            </a:r>
            <a:br>
              <a:rPr lang="en-US" dirty="0"/>
            </a:br>
            <a:r>
              <a:rPr lang="en-US" dirty="0"/>
              <a:t>retirement </a:t>
            </a:r>
            <a:br>
              <a:rPr lang="en-US" dirty="0"/>
            </a:br>
            <a:r>
              <a:rPr lang="en-US" dirty="0"/>
              <a:t>income</a:t>
            </a:r>
          </a:p>
        </p:txBody>
      </p:sp>
      <p:sp>
        <p:nvSpPr>
          <p:cNvPr id="70" name="Text Placeholder 20">
            <a:extLst>
              <a:ext uri="{FF2B5EF4-FFF2-40B4-BE49-F238E27FC236}">
                <a16:creationId xmlns:a16="http://schemas.microsoft.com/office/drawing/2014/main" id="{3DD05A15-43ED-FD9D-48AC-488AFBC843B8}"/>
              </a:ext>
            </a:extLst>
          </p:cNvPr>
          <p:cNvSpPr txBox="1">
            <a:spLocks/>
          </p:cNvSpPr>
          <p:nvPr/>
        </p:nvSpPr>
        <p:spPr>
          <a:xfrm>
            <a:off x="628074" y="3886200"/>
            <a:ext cx="3791526" cy="288254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2"/>
                </a:solidFill>
                <a:latin typeface="+mn-lt"/>
              </a:rPr>
              <a:t>Within the past two years, have you received advice on planning and preparing for retirement from a professional advisor or advisory service?</a:t>
            </a:r>
          </a:p>
          <a:p>
            <a:endParaRPr lang="en-US" sz="1400" dirty="0">
              <a:solidFill>
                <a:schemeClr val="tx2"/>
              </a:solidFill>
              <a:latin typeface="+mn-lt"/>
            </a:endParaRPr>
          </a:p>
          <a:p>
            <a:r>
              <a:rPr lang="en-US" sz="1400" dirty="0">
                <a:solidFill>
                  <a:schemeClr val="tx2"/>
                </a:solidFill>
                <a:latin typeface="+mn-lt"/>
              </a:rPr>
              <a:t>Did you receive advice regarding how to withdraw money from your retirement savings to provide yourself with income in retirement?</a:t>
            </a:r>
          </a:p>
          <a:p>
            <a:endParaRPr lang="en-US" sz="1400" dirty="0">
              <a:solidFill>
                <a:schemeClr val="tx2"/>
              </a:solidFill>
              <a:latin typeface="+mn-lt"/>
            </a:endParaRPr>
          </a:p>
          <a:p>
            <a:r>
              <a:rPr lang="en-US" sz="1400" dirty="0">
                <a:solidFill>
                  <a:schemeClr val="tx2"/>
                </a:solidFill>
                <a:latin typeface="+mn-lt"/>
              </a:rPr>
              <a:t>Did you receive advice about whether to use an annuity to provide yourself with income in retirement?</a:t>
            </a:r>
          </a:p>
        </p:txBody>
      </p:sp>
      <p:graphicFrame>
        <p:nvGraphicFramePr>
          <p:cNvPr id="12" name="Content Placeholder 8">
            <a:extLst>
              <a:ext uri="{FF2B5EF4-FFF2-40B4-BE49-F238E27FC236}">
                <a16:creationId xmlns:a16="http://schemas.microsoft.com/office/drawing/2014/main" id="{2BA368F0-4E90-024D-7301-E270E2816D61}"/>
              </a:ext>
            </a:extLst>
          </p:cNvPr>
          <p:cNvGraphicFramePr>
            <a:graphicFrameLocks/>
          </p:cNvGraphicFramePr>
          <p:nvPr>
            <p:extLst>
              <p:ext uri="{D42A27DB-BD31-4B8C-83A1-F6EECF244321}">
                <p14:modId xmlns:p14="http://schemas.microsoft.com/office/powerpoint/2010/main" val="2471150135"/>
              </p:ext>
            </p:extLst>
          </p:nvPr>
        </p:nvGraphicFramePr>
        <p:xfrm>
          <a:off x="6634062" y="4585546"/>
          <a:ext cx="4586514" cy="2354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1" name="Content Placeholder 8">
            <a:extLst>
              <a:ext uri="{FF2B5EF4-FFF2-40B4-BE49-F238E27FC236}">
                <a16:creationId xmlns:a16="http://schemas.microsoft.com/office/drawing/2014/main" id="{E447251E-FBBC-BD7A-8051-729C2DF2730E}"/>
              </a:ext>
            </a:extLst>
          </p:cNvPr>
          <p:cNvGraphicFramePr>
            <a:graphicFrameLocks/>
          </p:cNvGraphicFramePr>
          <p:nvPr>
            <p:extLst>
              <p:ext uri="{D42A27DB-BD31-4B8C-83A1-F6EECF244321}">
                <p14:modId xmlns:p14="http://schemas.microsoft.com/office/powerpoint/2010/main" val="1478378470"/>
              </p:ext>
            </p:extLst>
          </p:nvPr>
        </p:nvGraphicFramePr>
        <p:xfrm>
          <a:off x="4909761" y="1819899"/>
          <a:ext cx="4535460" cy="23863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8">
            <a:extLst>
              <a:ext uri="{FF2B5EF4-FFF2-40B4-BE49-F238E27FC236}">
                <a16:creationId xmlns:a16="http://schemas.microsoft.com/office/drawing/2014/main" id="{08D449E1-FA79-68D7-138D-CE0440C8CBF3}"/>
              </a:ext>
            </a:extLst>
          </p:cNvPr>
          <p:cNvGraphicFramePr>
            <a:graphicFrameLocks/>
          </p:cNvGraphicFramePr>
          <p:nvPr>
            <p:extLst>
              <p:ext uri="{D42A27DB-BD31-4B8C-83A1-F6EECF244321}">
                <p14:modId xmlns:p14="http://schemas.microsoft.com/office/powerpoint/2010/main" val="1597222043"/>
              </p:ext>
            </p:extLst>
          </p:nvPr>
        </p:nvGraphicFramePr>
        <p:xfrm>
          <a:off x="8836698" y="1801706"/>
          <a:ext cx="5382776" cy="241130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7186909-D405-B05F-8680-9F95671C0F7A}"/>
              </a:ext>
            </a:extLst>
          </p:cNvPr>
          <p:cNvSpPr txBox="1"/>
          <p:nvPr/>
        </p:nvSpPr>
        <p:spPr>
          <a:xfrm>
            <a:off x="8909180" y="1596070"/>
            <a:ext cx="3828472" cy="421786"/>
          </a:xfrm>
          <a:prstGeom prst="rect">
            <a:avLst/>
          </a:prstGeom>
        </p:spPr>
        <p:txBody>
          <a:bodyPr vert="horz" lIns="0" tIns="0" rIns="0" bIns="0" rtlCol="0">
            <a:noAutofit/>
          </a:bodyPr>
          <a:lstStyle>
            <a:defPPr>
              <a:defRPr lang="en-US"/>
            </a:defPPr>
            <a:lvl1pPr indent="0" defTabSz="914400">
              <a:lnSpc>
                <a:spcPct val="100000"/>
              </a:lnSpc>
              <a:spcBef>
                <a:spcPts val="0"/>
              </a:spcBef>
              <a:spcAft>
                <a:spcPts val="0"/>
              </a:spcAft>
              <a:buClr>
                <a:schemeClr val="tx1"/>
              </a:buClr>
              <a:buFont typeface="Arial" panose="020B0604020202020204" pitchFamily="34" charset="0"/>
              <a:buNone/>
              <a:defRPr sz="1400" b="1" i="0">
                <a:solidFill>
                  <a:schemeClr val="tx2"/>
                </a:solidFill>
              </a:defRPr>
            </a:lvl1pPr>
            <a:lvl2pPr marL="475488" indent="-137160" defTabSz="914400">
              <a:lnSpc>
                <a:spcPct val="100000"/>
              </a:lnSpc>
              <a:spcBef>
                <a:spcPts val="0"/>
              </a:spcBef>
              <a:spcAft>
                <a:spcPts val="600"/>
              </a:spcAft>
              <a:buClr>
                <a:schemeClr val="tx1"/>
              </a:buClr>
              <a:buFont typeface="Arial" panose="020B0604020202020204" pitchFamily="34" charset="0"/>
              <a:buChar char="•"/>
              <a:tabLst/>
              <a:defRPr sz="1600" b="0" i="0">
                <a:latin typeface="Ringside Narrow Book" panose="02000500000000000000" pitchFamily="2" charset="0"/>
              </a:defRPr>
            </a:lvl2pPr>
            <a:lvl3pPr marL="950976" indent="-137160" defTabSz="914400">
              <a:lnSpc>
                <a:spcPct val="100000"/>
              </a:lnSpc>
              <a:spcBef>
                <a:spcPts val="0"/>
              </a:spcBef>
              <a:spcAft>
                <a:spcPts val="600"/>
              </a:spcAft>
              <a:buClr>
                <a:schemeClr val="tx1"/>
              </a:buClr>
              <a:buFont typeface="Arial" panose="020B0604020202020204" pitchFamily="34" charset="0"/>
              <a:buChar char="•"/>
              <a:defRPr sz="1600" b="0" i="0">
                <a:latin typeface="Ringside Narrow Book" panose="02000500000000000000" pitchFamily="2" charset="0"/>
              </a:defRPr>
            </a:lvl3pPr>
            <a:lvl4pPr marL="1426464" indent="-137160" defTabSz="914400">
              <a:lnSpc>
                <a:spcPct val="100000"/>
              </a:lnSpc>
              <a:spcBef>
                <a:spcPts val="0"/>
              </a:spcBef>
              <a:spcAft>
                <a:spcPts val="600"/>
              </a:spcAft>
              <a:buClr>
                <a:schemeClr val="tx1"/>
              </a:buClr>
              <a:buFont typeface="Arial" panose="020B0604020202020204" pitchFamily="34" charset="0"/>
              <a:buChar char="•"/>
              <a:defRPr sz="1400" b="0" i="0">
                <a:latin typeface="Ringside Narrow Book" panose="02000500000000000000" pitchFamily="2" charset="0"/>
              </a:defRPr>
            </a:lvl4pPr>
            <a:lvl5pPr marL="1901952" indent="-137160" defTabSz="914400">
              <a:lnSpc>
                <a:spcPct val="100000"/>
              </a:lnSpc>
              <a:spcBef>
                <a:spcPts val="0"/>
              </a:spcBef>
              <a:spcAft>
                <a:spcPts val="600"/>
              </a:spcAft>
              <a:buClr>
                <a:schemeClr val="tx1"/>
              </a:buClr>
              <a:buFont typeface="Arial" panose="020B0604020202020204" pitchFamily="34" charset="0"/>
              <a:buChar char="•"/>
              <a:defRPr sz="1100" b="0" i="0">
                <a:latin typeface="Ringside Narrow Book" panose="02000500000000000000" pitchFamily="2"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Advice covered using retirement savings to provide retirement income</a:t>
            </a:r>
          </a:p>
        </p:txBody>
      </p:sp>
      <p:sp>
        <p:nvSpPr>
          <p:cNvPr id="10" name="TextBox 9">
            <a:extLst>
              <a:ext uri="{FF2B5EF4-FFF2-40B4-BE49-F238E27FC236}">
                <a16:creationId xmlns:a16="http://schemas.microsoft.com/office/drawing/2014/main" id="{452D751D-201B-CF3B-057B-8AC89B5D0E32}"/>
              </a:ext>
            </a:extLst>
          </p:cNvPr>
          <p:cNvSpPr txBox="1"/>
          <p:nvPr/>
        </p:nvSpPr>
        <p:spPr>
          <a:xfrm>
            <a:off x="5002336" y="1607267"/>
            <a:ext cx="2128487" cy="569166"/>
          </a:xfrm>
          <a:prstGeom prst="rect">
            <a:avLst/>
          </a:prstGeom>
        </p:spPr>
        <p:txBody>
          <a:bodyPr vert="horz" lIns="0" tIns="0" rIns="0" bIns="0" rtlCol="0">
            <a:noAutofit/>
          </a:bodyPr>
          <a:lstStyle>
            <a:defPPr>
              <a:defRPr lang="en-US"/>
            </a:defPPr>
            <a:lvl1pPr indent="0" defTabSz="914400">
              <a:lnSpc>
                <a:spcPct val="100000"/>
              </a:lnSpc>
              <a:spcBef>
                <a:spcPts val="0"/>
              </a:spcBef>
              <a:spcAft>
                <a:spcPts val="0"/>
              </a:spcAft>
              <a:buClr>
                <a:schemeClr val="tx1"/>
              </a:buClr>
              <a:buFont typeface="Arial" panose="020B0604020202020204" pitchFamily="34" charset="0"/>
              <a:buNone/>
              <a:defRPr sz="1400" b="1" i="0">
                <a:solidFill>
                  <a:schemeClr val="tx2"/>
                </a:solidFill>
              </a:defRPr>
            </a:lvl1pPr>
            <a:lvl2pPr marL="475488" indent="-137160" defTabSz="914400">
              <a:lnSpc>
                <a:spcPct val="100000"/>
              </a:lnSpc>
              <a:spcBef>
                <a:spcPts val="0"/>
              </a:spcBef>
              <a:spcAft>
                <a:spcPts val="600"/>
              </a:spcAft>
              <a:buClr>
                <a:schemeClr val="tx1"/>
              </a:buClr>
              <a:buFont typeface="Arial" panose="020B0604020202020204" pitchFamily="34" charset="0"/>
              <a:buChar char="•"/>
              <a:tabLst/>
              <a:defRPr sz="1600" b="0" i="0">
                <a:latin typeface="Ringside Narrow Book" panose="02000500000000000000" pitchFamily="2" charset="0"/>
              </a:defRPr>
            </a:lvl2pPr>
            <a:lvl3pPr marL="950976" indent="-137160" defTabSz="914400">
              <a:lnSpc>
                <a:spcPct val="100000"/>
              </a:lnSpc>
              <a:spcBef>
                <a:spcPts val="0"/>
              </a:spcBef>
              <a:spcAft>
                <a:spcPts val="600"/>
              </a:spcAft>
              <a:buClr>
                <a:schemeClr val="tx1"/>
              </a:buClr>
              <a:buFont typeface="Arial" panose="020B0604020202020204" pitchFamily="34" charset="0"/>
              <a:buChar char="•"/>
              <a:defRPr sz="1600" b="0" i="0">
                <a:latin typeface="Ringside Narrow Book" panose="02000500000000000000" pitchFamily="2" charset="0"/>
              </a:defRPr>
            </a:lvl3pPr>
            <a:lvl4pPr marL="1426464" indent="-137160" defTabSz="914400">
              <a:lnSpc>
                <a:spcPct val="100000"/>
              </a:lnSpc>
              <a:spcBef>
                <a:spcPts val="0"/>
              </a:spcBef>
              <a:spcAft>
                <a:spcPts val="600"/>
              </a:spcAft>
              <a:buClr>
                <a:schemeClr val="tx1"/>
              </a:buClr>
              <a:buFont typeface="Arial" panose="020B0604020202020204" pitchFamily="34" charset="0"/>
              <a:buChar char="•"/>
              <a:defRPr sz="1400" b="0" i="0">
                <a:latin typeface="Ringside Narrow Book" panose="02000500000000000000" pitchFamily="2" charset="0"/>
              </a:defRPr>
            </a:lvl4pPr>
            <a:lvl5pPr marL="1901952" indent="-137160" defTabSz="914400">
              <a:lnSpc>
                <a:spcPct val="100000"/>
              </a:lnSpc>
              <a:spcBef>
                <a:spcPts val="0"/>
              </a:spcBef>
              <a:spcAft>
                <a:spcPts val="600"/>
              </a:spcAft>
              <a:buClr>
                <a:schemeClr val="tx1"/>
              </a:buClr>
              <a:buFont typeface="Arial" panose="020B0604020202020204" pitchFamily="34" charset="0"/>
              <a:buChar char="•"/>
              <a:defRPr sz="1100" b="0" i="0">
                <a:latin typeface="Ringside Narrow Book" panose="02000500000000000000" pitchFamily="2"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Received advice within past two years</a:t>
            </a:r>
          </a:p>
        </p:txBody>
      </p:sp>
      <p:sp>
        <p:nvSpPr>
          <p:cNvPr id="13" name="TextBox 12">
            <a:extLst>
              <a:ext uri="{FF2B5EF4-FFF2-40B4-BE49-F238E27FC236}">
                <a16:creationId xmlns:a16="http://schemas.microsoft.com/office/drawing/2014/main" id="{DD61F61B-1DB6-008B-504D-CEF41CD76AD0}"/>
              </a:ext>
            </a:extLst>
          </p:cNvPr>
          <p:cNvSpPr txBox="1"/>
          <p:nvPr/>
        </p:nvSpPr>
        <p:spPr>
          <a:xfrm>
            <a:off x="6719666" y="4334873"/>
            <a:ext cx="3859788" cy="307777"/>
          </a:xfrm>
          <a:prstGeom prst="rect">
            <a:avLst/>
          </a:prstGeom>
        </p:spPr>
        <p:txBody>
          <a:bodyPr vert="horz" lIns="0" tIns="0" rIns="0" bIns="0" rtlCol="0">
            <a:noAutofit/>
          </a:bodyPr>
          <a:lstStyle>
            <a:defPPr>
              <a:defRPr lang="en-US"/>
            </a:defPPr>
            <a:lvl1pPr indent="0" defTabSz="914400">
              <a:lnSpc>
                <a:spcPct val="100000"/>
              </a:lnSpc>
              <a:spcBef>
                <a:spcPts val="0"/>
              </a:spcBef>
              <a:spcAft>
                <a:spcPts val="0"/>
              </a:spcAft>
              <a:buClr>
                <a:schemeClr val="tx1"/>
              </a:buClr>
              <a:buFont typeface="Arial" panose="020B0604020202020204" pitchFamily="34" charset="0"/>
              <a:buNone/>
              <a:defRPr sz="1400" b="1" i="0">
                <a:solidFill>
                  <a:schemeClr val="tx2"/>
                </a:solidFill>
              </a:defRPr>
            </a:lvl1pPr>
            <a:lvl2pPr marL="475488" indent="-137160" defTabSz="914400">
              <a:lnSpc>
                <a:spcPct val="100000"/>
              </a:lnSpc>
              <a:spcBef>
                <a:spcPts val="0"/>
              </a:spcBef>
              <a:spcAft>
                <a:spcPts val="600"/>
              </a:spcAft>
              <a:buClr>
                <a:schemeClr val="tx1"/>
              </a:buClr>
              <a:buFont typeface="Arial" panose="020B0604020202020204" pitchFamily="34" charset="0"/>
              <a:buChar char="•"/>
              <a:tabLst/>
              <a:defRPr sz="1600" b="0" i="0">
                <a:latin typeface="Ringside Narrow Book" panose="02000500000000000000" pitchFamily="2" charset="0"/>
              </a:defRPr>
            </a:lvl2pPr>
            <a:lvl3pPr marL="950976" indent="-137160" defTabSz="914400">
              <a:lnSpc>
                <a:spcPct val="100000"/>
              </a:lnSpc>
              <a:spcBef>
                <a:spcPts val="0"/>
              </a:spcBef>
              <a:spcAft>
                <a:spcPts val="600"/>
              </a:spcAft>
              <a:buClr>
                <a:schemeClr val="tx1"/>
              </a:buClr>
              <a:buFont typeface="Arial" panose="020B0604020202020204" pitchFamily="34" charset="0"/>
              <a:buChar char="•"/>
              <a:defRPr sz="1600" b="0" i="0">
                <a:latin typeface="Ringside Narrow Book" panose="02000500000000000000" pitchFamily="2" charset="0"/>
              </a:defRPr>
            </a:lvl3pPr>
            <a:lvl4pPr marL="1426464" indent="-137160" defTabSz="914400">
              <a:lnSpc>
                <a:spcPct val="100000"/>
              </a:lnSpc>
              <a:spcBef>
                <a:spcPts val="0"/>
              </a:spcBef>
              <a:spcAft>
                <a:spcPts val="600"/>
              </a:spcAft>
              <a:buClr>
                <a:schemeClr val="tx1"/>
              </a:buClr>
              <a:buFont typeface="Arial" panose="020B0604020202020204" pitchFamily="34" charset="0"/>
              <a:buChar char="•"/>
              <a:defRPr sz="1400" b="0" i="0">
                <a:latin typeface="Ringside Narrow Book" panose="02000500000000000000" pitchFamily="2" charset="0"/>
              </a:defRPr>
            </a:lvl4pPr>
            <a:lvl5pPr marL="1901952" indent="-137160" defTabSz="914400">
              <a:lnSpc>
                <a:spcPct val="100000"/>
              </a:lnSpc>
              <a:spcBef>
                <a:spcPts val="0"/>
              </a:spcBef>
              <a:spcAft>
                <a:spcPts val="600"/>
              </a:spcAft>
              <a:buClr>
                <a:schemeClr val="tx1"/>
              </a:buClr>
              <a:buFont typeface="Arial" panose="020B0604020202020204" pitchFamily="34" charset="0"/>
              <a:buChar char="•"/>
              <a:defRPr sz="1100" b="0" i="0">
                <a:latin typeface="Ringside Narrow Book" panose="02000500000000000000" pitchFamily="2"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Advised to use an annuity to </a:t>
            </a:r>
            <a:br>
              <a:rPr lang="en-US" dirty="0"/>
            </a:br>
            <a:r>
              <a:rPr lang="en-US" dirty="0"/>
              <a:t>provide income in retirement</a:t>
            </a:r>
          </a:p>
        </p:txBody>
      </p:sp>
      <p:cxnSp>
        <p:nvCxnSpPr>
          <p:cNvPr id="17" name="Straight Connector 16">
            <a:extLst>
              <a:ext uri="{FF2B5EF4-FFF2-40B4-BE49-F238E27FC236}">
                <a16:creationId xmlns:a16="http://schemas.microsoft.com/office/drawing/2014/main" id="{0792A01F-AC8F-5A71-90A8-099E90F6DD17}"/>
              </a:ext>
            </a:extLst>
          </p:cNvPr>
          <p:cNvCxnSpPr>
            <a:cxnSpLocks/>
          </p:cNvCxnSpPr>
          <p:nvPr/>
        </p:nvCxnSpPr>
        <p:spPr>
          <a:xfrm>
            <a:off x="5002336" y="2183206"/>
            <a:ext cx="2841184"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EE0C3F2-155B-A595-B10E-159D3FA2A7C1}"/>
              </a:ext>
            </a:extLst>
          </p:cNvPr>
          <p:cNvCxnSpPr>
            <a:cxnSpLocks/>
          </p:cNvCxnSpPr>
          <p:nvPr/>
        </p:nvCxnSpPr>
        <p:spPr>
          <a:xfrm>
            <a:off x="6732964" y="4917940"/>
            <a:ext cx="2870022"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FB2C45EF-232C-3A45-6E6C-CA8A1596B888}"/>
              </a:ext>
            </a:extLst>
          </p:cNvPr>
          <p:cNvGrpSpPr/>
          <p:nvPr/>
        </p:nvGrpSpPr>
        <p:grpSpPr>
          <a:xfrm>
            <a:off x="5002336" y="766396"/>
            <a:ext cx="7031037" cy="392432"/>
            <a:chOff x="5052410" y="631995"/>
            <a:chExt cx="7031037" cy="392432"/>
          </a:xfrm>
        </p:grpSpPr>
        <p:grpSp>
          <p:nvGrpSpPr>
            <p:cNvPr id="96" name="Group 95">
              <a:extLst>
                <a:ext uri="{FF2B5EF4-FFF2-40B4-BE49-F238E27FC236}">
                  <a16:creationId xmlns:a16="http://schemas.microsoft.com/office/drawing/2014/main" id="{A2862A33-EBB8-EB08-C9C3-C1370BADA2C9}"/>
                </a:ext>
              </a:extLst>
            </p:cNvPr>
            <p:cNvGrpSpPr/>
            <p:nvPr/>
          </p:nvGrpSpPr>
          <p:grpSpPr>
            <a:xfrm>
              <a:off x="5052410" y="704546"/>
              <a:ext cx="1490662" cy="319881"/>
              <a:chOff x="4808538" y="1392316"/>
              <a:chExt cx="1490662" cy="319881"/>
            </a:xfrm>
          </p:grpSpPr>
          <p:sp>
            <p:nvSpPr>
              <p:cNvPr id="94" name="Rectangle 93">
                <a:extLst>
                  <a:ext uri="{FF2B5EF4-FFF2-40B4-BE49-F238E27FC236}">
                    <a16:creationId xmlns:a16="http://schemas.microsoft.com/office/drawing/2014/main" id="{289DA439-5500-20A9-9704-89C98416EF7F}"/>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5" name="Text Placeholder 20">
                <a:extLst>
                  <a:ext uri="{FF2B5EF4-FFF2-40B4-BE49-F238E27FC236}">
                    <a16:creationId xmlns:a16="http://schemas.microsoft.com/office/drawing/2014/main" id="{A49169DE-AB0F-3E40-1718-577C43193715}"/>
                  </a:ext>
                </a:extLst>
              </p:cNvPr>
              <p:cNvSpPr txBox="1">
                <a:spLocks/>
              </p:cNvSpPr>
              <p:nvPr/>
            </p:nvSpPr>
            <p:spPr>
              <a:xfrm>
                <a:off x="5163533" y="1392316"/>
                <a:ext cx="1135667"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a:solidFill>
                      <a:schemeClr val="tx2"/>
                    </a:solidFill>
                    <a:latin typeface="Arial" panose="020B0604020202020204" pitchFamily="34" charset="0"/>
                    <a:cs typeface="Arial" panose="020B0604020202020204" pitchFamily="34" charset="0"/>
                  </a:rPr>
                  <a:t>All 401(k) participants</a:t>
                </a:r>
              </a:p>
            </p:txBody>
          </p:sp>
        </p:grpSp>
        <p:grpSp>
          <p:nvGrpSpPr>
            <p:cNvPr id="97" name="Group 96">
              <a:extLst>
                <a:ext uri="{FF2B5EF4-FFF2-40B4-BE49-F238E27FC236}">
                  <a16:creationId xmlns:a16="http://schemas.microsoft.com/office/drawing/2014/main" id="{088922B7-6719-72AC-419F-01D23F56F5F3}"/>
                </a:ext>
              </a:extLst>
            </p:cNvPr>
            <p:cNvGrpSpPr/>
            <p:nvPr/>
          </p:nvGrpSpPr>
          <p:grpSpPr>
            <a:xfrm>
              <a:off x="6684136" y="714712"/>
              <a:ext cx="1866105" cy="309715"/>
              <a:chOff x="4808538" y="1402482"/>
              <a:chExt cx="1866105" cy="309715"/>
            </a:xfrm>
          </p:grpSpPr>
          <p:sp>
            <p:nvSpPr>
              <p:cNvPr id="98" name="Rectangle 97">
                <a:extLst>
                  <a:ext uri="{FF2B5EF4-FFF2-40B4-BE49-F238E27FC236}">
                    <a16:creationId xmlns:a16="http://schemas.microsoft.com/office/drawing/2014/main" id="{0F7751D1-AE60-F4EF-8611-48A6445BA54E}"/>
                  </a:ext>
                </a:extLst>
              </p:cNvPr>
              <p:cNvSpPr/>
              <p:nvPr/>
            </p:nvSpPr>
            <p:spPr>
              <a:xfrm>
                <a:off x="4808538" y="1465645"/>
                <a:ext cx="246552" cy="246552"/>
              </a:xfrm>
              <a:prstGeom prst="rect">
                <a:avLst/>
              </a:prstGeom>
              <a:solidFill>
                <a:srgbClr val="07515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9" name="Text Placeholder 20">
                <a:extLst>
                  <a:ext uri="{FF2B5EF4-FFF2-40B4-BE49-F238E27FC236}">
                    <a16:creationId xmlns:a16="http://schemas.microsoft.com/office/drawing/2014/main" id="{E062AD19-D7CD-DDDD-45EA-F85697C8CE29}"/>
                  </a:ext>
                </a:extLst>
              </p:cNvPr>
              <p:cNvSpPr txBox="1">
                <a:spLocks/>
              </p:cNvSpPr>
              <p:nvPr/>
            </p:nvSpPr>
            <p:spPr>
              <a:xfrm>
                <a:off x="5163532" y="1402482"/>
                <a:ext cx="1511111"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a:solidFill>
                      <a:schemeClr val="tx2"/>
                    </a:solidFill>
                    <a:latin typeface="Arial" panose="020B0604020202020204" pitchFamily="34" charset="0"/>
                    <a:cs typeface="Arial" panose="020B0604020202020204" pitchFamily="34" charset="0"/>
                  </a:rPr>
                  <a:t>Baby boomer participants</a:t>
                </a:r>
              </a:p>
            </p:txBody>
          </p:sp>
        </p:grpSp>
        <p:grpSp>
          <p:nvGrpSpPr>
            <p:cNvPr id="23" name="Group 22">
              <a:extLst>
                <a:ext uri="{FF2B5EF4-FFF2-40B4-BE49-F238E27FC236}">
                  <a16:creationId xmlns:a16="http://schemas.microsoft.com/office/drawing/2014/main" id="{8C9D5D74-1A83-F99F-36F9-395E25809285}"/>
                </a:ext>
              </a:extLst>
            </p:cNvPr>
            <p:cNvGrpSpPr/>
            <p:nvPr/>
          </p:nvGrpSpPr>
          <p:grpSpPr>
            <a:xfrm>
              <a:off x="8385936" y="631995"/>
              <a:ext cx="3697511" cy="392432"/>
              <a:chOff x="4808538" y="1319765"/>
              <a:chExt cx="3697511" cy="392432"/>
            </a:xfrm>
          </p:grpSpPr>
          <p:sp>
            <p:nvSpPr>
              <p:cNvPr id="24" name="Rectangle 23">
                <a:extLst>
                  <a:ext uri="{FF2B5EF4-FFF2-40B4-BE49-F238E27FC236}">
                    <a16:creationId xmlns:a16="http://schemas.microsoft.com/office/drawing/2014/main" id="{BDF34470-9DAF-359C-4C09-00711ED22147}"/>
                  </a:ext>
                </a:extLst>
              </p:cNvPr>
              <p:cNvSpPr/>
              <p:nvPr/>
            </p:nvSpPr>
            <p:spPr>
              <a:xfrm>
                <a:off x="4808538" y="1465645"/>
                <a:ext cx="246552" cy="246552"/>
              </a:xfrm>
              <a:prstGeom prst="rect">
                <a:avLst/>
              </a:prstGeom>
              <a:solidFill>
                <a:schemeClr val="bg2"/>
              </a:solidFill>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 Placeholder 20">
                <a:extLst>
                  <a:ext uri="{FF2B5EF4-FFF2-40B4-BE49-F238E27FC236}">
                    <a16:creationId xmlns:a16="http://schemas.microsoft.com/office/drawing/2014/main" id="{9361424D-5670-3FE1-7C2D-4F13E4298AC1}"/>
                  </a:ext>
                </a:extLst>
              </p:cNvPr>
              <p:cNvSpPr txBox="1">
                <a:spLocks/>
              </p:cNvSpPr>
              <p:nvPr/>
            </p:nvSpPr>
            <p:spPr>
              <a:xfrm>
                <a:off x="5163532" y="1319765"/>
                <a:ext cx="3342517" cy="1762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a:solidFill>
                      <a:schemeClr val="tx2"/>
                    </a:solidFill>
                    <a:latin typeface="Arial" panose="020B0604020202020204" pitchFamily="34" charset="0"/>
                    <a:cs typeface="Arial" panose="020B0604020202020204" pitchFamily="34" charset="0"/>
                  </a:rPr>
                  <a:t>Participants expecting 401(k) and any other retirement savings to be a major source of retirement income</a:t>
                </a:r>
              </a:p>
            </p:txBody>
          </p:sp>
        </p:grpSp>
      </p:grpSp>
      <p:cxnSp>
        <p:nvCxnSpPr>
          <p:cNvPr id="7" name="Straight Connector 6">
            <a:extLst>
              <a:ext uri="{FF2B5EF4-FFF2-40B4-BE49-F238E27FC236}">
                <a16:creationId xmlns:a16="http://schemas.microsoft.com/office/drawing/2014/main" id="{4F04D770-5883-0B35-3282-3FDDFE7CA971}"/>
              </a:ext>
            </a:extLst>
          </p:cNvPr>
          <p:cNvCxnSpPr>
            <a:cxnSpLocks/>
          </p:cNvCxnSpPr>
          <p:nvPr/>
        </p:nvCxnSpPr>
        <p:spPr>
          <a:xfrm>
            <a:off x="8929499" y="2183206"/>
            <a:ext cx="4348480"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66">
            <a:extLst>
              <a:ext uri="{FF2B5EF4-FFF2-40B4-BE49-F238E27FC236}">
                <a16:creationId xmlns:a16="http://schemas.microsoft.com/office/drawing/2014/main" id="{79A4A0AF-30D3-3B27-475F-D985DC316B37}"/>
              </a:ext>
            </a:extLst>
          </p:cNvPr>
          <p:cNvSpPr>
            <a:spLocks noGrp="1"/>
          </p:cNvSpPr>
          <p:nvPr>
            <p:ph type="body" sz="quarter" idx="11"/>
          </p:nvPr>
        </p:nvSpPr>
        <p:spPr>
          <a:xfrm>
            <a:off x="5057458" y="6778869"/>
            <a:ext cx="8426114" cy="202222"/>
          </a:xfrm>
        </p:spPr>
        <p:txBody>
          <a:bodyPr/>
          <a:lstStyle/>
          <a:p>
            <a:r>
              <a:rPr lang="en-US" dirty="0"/>
              <a:t>Source: Nuveen and TIAA Institute Participant Sentiment Survey on Lifetime Income (2024).</a:t>
            </a:r>
          </a:p>
        </p:txBody>
      </p:sp>
    </p:spTree>
    <p:extLst>
      <p:ext uri="{BB962C8B-B14F-4D97-AF65-F5344CB8AC3E}">
        <p14:creationId xmlns:p14="http://schemas.microsoft.com/office/powerpoint/2010/main" val="232623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C96C25-1386-2E90-6FD1-E0A53FD53D0F}"/>
              </a:ext>
            </a:extLst>
          </p:cNvPr>
          <p:cNvSpPr/>
          <p:nvPr/>
        </p:nvSpPr>
        <p:spPr>
          <a:xfrm>
            <a:off x="0" y="0"/>
            <a:ext cx="13817600" cy="7772400"/>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 Placeholder 2">
            <a:extLst>
              <a:ext uri="{FF2B5EF4-FFF2-40B4-BE49-F238E27FC236}">
                <a16:creationId xmlns:a16="http://schemas.microsoft.com/office/drawing/2014/main" id="{4036D33A-0C2F-2E0E-2F81-3596739FE370}"/>
              </a:ext>
            </a:extLst>
          </p:cNvPr>
          <p:cNvSpPr>
            <a:spLocks noGrp="1"/>
          </p:cNvSpPr>
          <p:nvPr>
            <p:ph type="body" sz="quarter" idx="11"/>
          </p:nvPr>
        </p:nvSpPr>
        <p:spPr>
          <a:xfrm>
            <a:off x="628073" y="1752600"/>
            <a:ext cx="12565139" cy="3556379"/>
          </a:xfrm>
        </p:spPr>
        <p:txBody>
          <a:bodyPr numCol="2" anchor="t"/>
          <a:lstStyle/>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Any changes to assumptions that may have been made in preparing this material could have a material impact on the information presented herein by way of example.</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All information has been obtained from sources believed to be reliable, but its accuracy is not guaranteed. There is no representation or warranty as to the current accuracy, reliability or completeness of, nor liability for, decisions based on such information, and it should not be relied on as such.</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Any guarantees are backed by the claims-paying ability of the issuing company.</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Pension-like income refers to the income received from a guaranteed-interest annuity contract, not income provided by a defined benefit pension plan. </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Converting some or all of your savings to income benefits (referred to as “annuitization”) is a permanent decision. Once income benefit payments have begun, you are unable to change to another option. </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TIAA Institute is a division of Teachers Insurance and Annuity Association of America (TIAA), New York, NY.</a:t>
            </a:r>
          </a:p>
          <a:p>
            <a:pPr>
              <a:spcAft>
                <a:spcPts val="600"/>
              </a:spcAft>
            </a:pPr>
            <a:r>
              <a:rPr lang="en-US" sz="1100" b="0" i="0" u="none" strike="noStrike" dirty="0">
                <a:solidFill>
                  <a:schemeClr val="bg1"/>
                </a:solidFill>
                <a:latin typeface="Arial" panose="020B0604020202020204" pitchFamily="34" charset="0"/>
                <a:cs typeface="Arial" panose="020B0604020202020204" pitchFamily="34" charset="0"/>
              </a:rPr>
              <a:t>Nuveen, LLC provides investment solutions through its investment specialists.</a:t>
            </a:r>
          </a:p>
        </p:txBody>
      </p:sp>
      <p:pic>
        <p:nvPicPr>
          <p:cNvPr id="8" name="Picture 7">
            <a:extLst>
              <a:ext uri="{FF2B5EF4-FFF2-40B4-BE49-F238E27FC236}">
                <a16:creationId xmlns:a16="http://schemas.microsoft.com/office/drawing/2014/main" id="{C2EAA7B5-4D4C-DC60-EF78-6E7252788F31}"/>
              </a:ext>
            </a:extLst>
          </p:cNvPr>
          <p:cNvPicPr>
            <a:picLocks/>
          </p:cNvPicPr>
          <p:nvPr/>
        </p:nvPicPr>
        <p:blipFill>
          <a:blip r:embed="rId2" cstate="screen">
            <a:extLst>
              <a:ext uri="{28A0092B-C50C-407E-A947-70E740481C1C}">
                <a14:useLocalDpi xmlns:a14="http://schemas.microsoft.com/office/drawing/2010/main"/>
              </a:ext>
            </a:extLst>
          </a:blip>
          <a:srcRect/>
          <a:stretch/>
        </p:blipFill>
        <p:spPr>
          <a:xfrm>
            <a:off x="81336" y="5725505"/>
            <a:ext cx="3394999" cy="1630369"/>
          </a:xfrm>
          <a:prstGeom prst="rect">
            <a:avLst/>
          </a:prstGeom>
        </p:spPr>
      </p:pic>
      <p:sp>
        <p:nvSpPr>
          <p:cNvPr id="2" name="TextBox 1">
            <a:extLst>
              <a:ext uri="{FF2B5EF4-FFF2-40B4-BE49-F238E27FC236}">
                <a16:creationId xmlns:a16="http://schemas.microsoft.com/office/drawing/2014/main" id="{14841226-0810-AEDD-1A46-5AD3E618764D}"/>
              </a:ext>
            </a:extLst>
          </p:cNvPr>
          <p:cNvSpPr txBox="1"/>
          <p:nvPr/>
        </p:nvSpPr>
        <p:spPr>
          <a:xfrm>
            <a:off x="11887200" y="6908799"/>
            <a:ext cx="1301749" cy="309563"/>
          </a:xfrm>
          <a:prstGeom prst="rect">
            <a:avLst/>
          </a:prstGeom>
          <a:noFill/>
        </p:spPr>
        <p:txBody>
          <a:bodyPr wrap="square" lIns="0" tIns="0" rIns="0" bIns="0" rtlCol="0" anchor="b">
            <a:noAutofit/>
          </a:bodyPr>
          <a:lstStyle/>
          <a:p>
            <a:pPr algn="r">
              <a:spcAft>
                <a:spcPts val="600"/>
              </a:spcAft>
            </a:pPr>
            <a:r>
              <a:rPr lang="en-US" sz="1200" b="0" i="0" dirty="0">
                <a:solidFill>
                  <a:schemeClr val="bg1"/>
                </a:solidFill>
                <a:effectLst/>
                <a:latin typeface="Arial" panose="020B0604020202020204" pitchFamily="34" charset="0"/>
                <a:cs typeface="Arial" panose="020B0604020202020204" pitchFamily="34" charset="0"/>
              </a:rPr>
              <a:t>4473263 </a:t>
            </a:r>
            <a:endParaRPr lang="en-US" sz="1200" dirty="0">
              <a:solidFill>
                <a:schemeClr val="bg1"/>
              </a:solidFill>
              <a:latin typeface="Arial" panose="020B0604020202020204" pitchFamily="34" charset="0"/>
              <a:cs typeface="Arial" panose="020B0604020202020204" pitchFamily="34" charset="0"/>
            </a:endParaRPr>
          </a:p>
        </p:txBody>
      </p:sp>
      <p:sp>
        <p:nvSpPr>
          <p:cNvPr id="6" name="Text Placeholder 14">
            <a:extLst>
              <a:ext uri="{FF2B5EF4-FFF2-40B4-BE49-F238E27FC236}">
                <a16:creationId xmlns:a16="http://schemas.microsoft.com/office/drawing/2014/main" id="{D1499E92-EAF4-4F7E-CD03-69EEA23478C3}"/>
              </a:ext>
            </a:extLst>
          </p:cNvPr>
          <p:cNvSpPr txBox="1">
            <a:spLocks/>
          </p:cNvSpPr>
          <p:nvPr/>
        </p:nvSpPr>
        <p:spPr>
          <a:xfrm>
            <a:off x="628073" y="7376714"/>
            <a:ext cx="3514117" cy="169580"/>
          </a:xfrm>
          <a:prstGeom prst="rect">
            <a:avLst/>
          </a:prstGeom>
          <a:ln w="12700">
            <a:solidFill>
              <a:schemeClr val="bg1">
                <a:lumMod val="75000"/>
              </a:schemeClr>
            </a:solidFill>
          </a:ln>
        </p:spPr>
        <p:txBody>
          <a:bodyPr lIns="0" tIns="0" rIns="0" bIns="0" anchor="ctr" anchorCtr="0"/>
          <a:lstStyle>
            <a:lvl1pPr marL="0" indent="0" algn="l" defTabSz="502920" rtl="0" eaLnBrk="1" latinLnBrk="0" hangingPunct="1">
              <a:lnSpc>
                <a:spcPts val="2000"/>
              </a:lnSpc>
              <a:spcBef>
                <a:spcPts val="0"/>
              </a:spcBef>
              <a:spcAft>
                <a:spcPts val="432"/>
              </a:spcAft>
              <a:buFont typeface="Arial"/>
              <a:buNone/>
              <a:defRPr sz="8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ts val="1400"/>
              </a:lnSpc>
              <a:spcBef>
                <a:spcPts val="432"/>
              </a:spcBef>
              <a:spcAft>
                <a:spcPts val="432"/>
              </a:spcAft>
              <a:buFont typeface="Arial" panose="020B0604020202020204" pitchFamily="34" charset="0"/>
              <a:buNone/>
              <a:defRPr sz="1200" b="1" kern="1200">
                <a:solidFill>
                  <a:schemeClr val="tx2"/>
                </a:solidFill>
                <a:latin typeface="+mn-lt"/>
                <a:ea typeface="+mn-ea"/>
                <a:cs typeface="+mn-cs"/>
              </a:defRPr>
            </a:lvl2pPr>
            <a:lvl3pPr marL="114300" indent="-114300" algn="l" defTabSz="502920" rtl="0" eaLnBrk="1" latinLnBrk="0" hangingPunct="1">
              <a:lnSpc>
                <a:spcPts val="1400"/>
              </a:lnSpc>
              <a:spcBef>
                <a:spcPts val="0"/>
              </a:spcBef>
              <a:spcAft>
                <a:spcPts val="432"/>
              </a:spcAft>
              <a:buFont typeface="Arial" panose="020B0604020202020204" pitchFamily="34" charset="0"/>
              <a:buChar char="•"/>
              <a:defRPr sz="1200" kern="1200">
                <a:solidFill>
                  <a:schemeClr val="tx2"/>
                </a:solidFill>
                <a:latin typeface="+mn-lt"/>
                <a:ea typeface="+mn-ea"/>
                <a:cs typeface="+mn-cs"/>
              </a:defRPr>
            </a:lvl3pPr>
            <a:lvl4pPr marL="342900" indent="-171450" algn="l" defTabSz="502920" rtl="0" eaLnBrk="1" latinLnBrk="0" hangingPunct="1">
              <a:lnSpc>
                <a:spcPts val="1500"/>
              </a:lnSpc>
              <a:spcBef>
                <a:spcPts val="0"/>
              </a:spcBef>
              <a:spcAft>
                <a:spcPts val="0"/>
              </a:spcAft>
              <a:buFont typeface="Georgia" panose="02040502050405020303" pitchFamily="18" charset="0"/>
              <a:buChar char="—"/>
              <a:tabLst>
                <a:tab pos="342900" algn="l"/>
              </a:tabLst>
              <a:defRPr sz="1100" kern="1200">
                <a:solidFill>
                  <a:schemeClr val="tx2"/>
                </a:solidFill>
                <a:latin typeface="+mn-lt"/>
                <a:ea typeface="+mn-ea"/>
                <a:cs typeface="+mn-cs"/>
              </a:defRPr>
            </a:lvl4pPr>
            <a:lvl5pPr marL="514350" indent="-171450" algn="l" defTabSz="502920" rtl="0" eaLnBrk="1" latinLnBrk="0" hangingPunct="1">
              <a:lnSpc>
                <a:spcPts val="1500"/>
              </a:lnSpc>
              <a:spcBef>
                <a:spcPts val="0"/>
              </a:spcBef>
              <a:spcAft>
                <a:spcPts val="0"/>
              </a:spcAft>
              <a:buFont typeface="Arial" panose="020B0604020202020204" pitchFamily="34" charset="0"/>
              <a:buChar char="•"/>
              <a:defRPr sz="900" kern="1200">
                <a:solidFill>
                  <a:schemeClr val="tx2"/>
                </a:solidFill>
                <a:latin typeface="+mn-lt"/>
                <a:ea typeface="+mn-ea"/>
                <a:cs typeface="+mn-cs"/>
              </a:defRPr>
            </a:lvl5pPr>
            <a:lvl6pPr marL="685800" indent="-171450" algn="l" defTabSz="502920" rtl="0" eaLnBrk="1" latinLnBrk="0" hangingPunct="1">
              <a:lnSpc>
                <a:spcPts val="1500"/>
              </a:lnSpc>
              <a:spcBef>
                <a:spcPct val="20000"/>
              </a:spcBef>
              <a:buFont typeface="Georgia" panose="02040502050405020303" pitchFamily="18" charset="0"/>
              <a:buChar char="—"/>
              <a:defRPr sz="900" kern="120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22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marL="0" marR="0" indent="0" algn="ctr" defTabSz="518158" rtl="0" eaLnBrk="1" fontAlgn="auto" latinLnBrk="0" hangingPunct="1">
              <a:lnSpc>
                <a:spcPct val="100000"/>
              </a:lnSpc>
              <a:spcBef>
                <a:spcPts val="0"/>
              </a:spcBef>
              <a:spcAft>
                <a:spcPts val="0"/>
              </a:spcAft>
              <a:buClrTx/>
              <a:buSzTx/>
              <a:buFont typeface="Arial"/>
              <a:buNone/>
              <a:tabLst/>
              <a:defRPr/>
            </a:pPr>
            <a:r>
              <a:rPr lang="en-US" sz="1000" b="1" dirty="0">
                <a:solidFill>
                  <a:schemeClr val="bg1">
                    <a:lumMod val="75000"/>
                  </a:schemeClr>
                </a:solidFill>
                <a:latin typeface="Arial Narrow" panose="020B0606020202030204" pitchFamily="34" charset="0"/>
              </a:rPr>
              <a:t>NOT FDIC INSURED </a:t>
            </a:r>
            <a:r>
              <a:rPr lang="en-US" sz="1000" b="1" baseline="18000" dirty="0">
                <a:solidFill>
                  <a:schemeClr val="bg1">
                    <a:lumMod val="75000"/>
                  </a:schemeClr>
                </a:solidFill>
                <a:latin typeface="Arial Narrow" panose="020B0606020202030204" pitchFamily="34" charset="0"/>
              </a:rPr>
              <a:t>|</a:t>
            </a:r>
            <a:r>
              <a:rPr lang="en-US" sz="1000" b="1" dirty="0">
                <a:solidFill>
                  <a:schemeClr val="bg1">
                    <a:lumMod val="75000"/>
                  </a:schemeClr>
                </a:solidFill>
                <a:latin typeface="Arial Narrow" panose="020B0606020202030204" pitchFamily="34" charset="0"/>
              </a:rPr>
              <a:t> NO BANK GUARANTEE </a:t>
            </a:r>
            <a:r>
              <a:rPr lang="en-US" sz="1000" b="1" baseline="18000" dirty="0">
                <a:solidFill>
                  <a:schemeClr val="bg1">
                    <a:lumMod val="75000"/>
                  </a:schemeClr>
                </a:solidFill>
                <a:latin typeface="Arial Narrow" panose="020B0606020202030204" pitchFamily="34" charset="0"/>
              </a:rPr>
              <a:t>|</a:t>
            </a:r>
            <a:r>
              <a:rPr lang="en-US" sz="1000" b="1" dirty="0">
                <a:solidFill>
                  <a:schemeClr val="bg1">
                    <a:lumMod val="75000"/>
                  </a:schemeClr>
                </a:solidFill>
                <a:latin typeface="Arial Narrow" panose="020B0606020202030204" pitchFamily="34" charset="0"/>
              </a:rPr>
              <a:t> MAY LOSE VALUE</a:t>
            </a:r>
          </a:p>
        </p:txBody>
      </p:sp>
    </p:spTree>
    <p:extLst>
      <p:ext uri="{BB962C8B-B14F-4D97-AF65-F5344CB8AC3E}">
        <p14:creationId xmlns:p14="http://schemas.microsoft.com/office/powerpoint/2010/main" val="64270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3944D-2790-1141-54B7-85B4DB43355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3E812C9-2EF6-46E3-4291-3A75BD370377}"/>
              </a:ext>
            </a:extLst>
          </p:cNvPr>
          <p:cNvSpPr/>
          <p:nvPr/>
        </p:nvSpPr>
        <p:spPr>
          <a:xfrm>
            <a:off x="0" y="0"/>
            <a:ext cx="13817600" cy="7772400"/>
          </a:xfrm>
          <a:prstGeom prst="rect">
            <a:avLst/>
          </a:prstGeom>
          <a:solidFill>
            <a:srgbClr val="E6F4F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aphicFrame>
        <p:nvGraphicFramePr>
          <p:cNvPr id="15" name="think-cell data - do not delete" hidden="1">
            <a:extLst>
              <a:ext uri="{FF2B5EF4-FFF2-40B4-BE49-F238E27FC236}">
                <a16:creationId xmlns:a16="http://schemas.microsoft.com/office/drawing/2014/main" id="{40544D7F-9E15-391E-B4B9-500CAFCCEDFB}"/>
              </a:ext>
            </a:extLst>
          </p:cNvPr>
          <p:cNvGraphicFramePr>
            <a:graphicFrameLocks noChangeAspect="1"/>
          </p:cNvGraphicFramePr>
          <p:nvPr>
            <p:custDataLst>
              <p:tags r:id="rId1"/>
            </p:custDataLst>
            <p:extLst>
              <p:ext uri="{D42A27DB-BD31-4B8C-83A1-F6EECF244321}">
                <p14:modId xmlns:p14="http://schemas.microsoft.com/office/powerpoint/2010/main" val="1074126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5" name="think-cell data - do not delete" hidden="1">
                        <a:extLst>
                          <a:ext uri="{FF2B5EF4-FFF2-40B4-BE49-F238E27FC236}">
                            <a16:creationId xmlns:a16="http://schemas.microsoft.com/office/drawing/2014/main" id="{40544D7F-9E15-391E-B4B9-500CAFCCED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object 3">
            <a:extLst>
              <a:ext uri="{FF2B5EF4-FFF2-40B4-BE49-F238E27FC236}">
                <a16:creationId xmlns:a16="http://schemas.microsoft.com/office/drawing/2014/main" id="{0337E31B-D599-94C8-EDB6-CD49E2985391}"/>
              </a:ext>
            </a:extLst>
          </p:cNvPr>
          <p:cNvSpPr/>
          <p:nvPr/>
        </p:nvSpPr>
        <p:spPr>
          <a:xfrm>
            <a:off x="-12828" y="269270"/>
            <a:ext cx="4612401" cy="6179448"/>
          </a:xfrm>
          <a:custGeom>
            <a:avLst/>
            <a:gdLst/>
            <a:ahLst/>
            <a:cxnLst/>
            <a:rect l="l" t="t" r="r" b="b"/>
            <a:pathLst>
              <a:path w="4030345" h="5505450">
                <a:moveTo>
                  <a:pt x="2905506" y="0"/>
                </a:moveTo>
                <a:lnTo>
                  <a:pt x="0" y="0"/>
                </a:lnTo>
                <a:lnTo>
                  <a:pt x="0" y="5505424"/>
                </a:lnTo>
                <a:lnTo>
                  <a:pt x="4030217" y="5505424"/>
                </a:lnTo>
                <a:lnTo>
                  <a:pt x="4030217" y="1124712"/>
                </a:lnTo>
                <a:lnTo>
                  <a:pt x="4029178" y="1075924"/>
                </a:lnTo>
                <a:lnTo>
                  <a:pt x="4026089" y="1027668"/>
                </a:lnTo>
                <a:lnTo>
                  <a:pt x="4020992" y="979984"/>
                </a:lnTo>
                <a:lnTo>
                  <a:pt x="4013929" y="932916"/>
                </a:lnTo>
                <a:lnTo>
                  <a:pt x="4004943" y="886505"/>
                </a:lnTo>
                <a:lnTo>
                  <a:pt x="3994075" y="840794"/>
                </a:lnTo>
                <a:lnTo>
                  <a:pt x="3981368" y="795825"/>
                </a:lnTo>
                <a:lnTo>
                  <a:pt x="3966864" y="751640"/>
                </a:lnTo>
                <a:lnTo>
                  <a:pt x="3950606" y="708281"/>
                </a:lnTo>
                <a:lnTo>
                  <a:pt x="3932635" y="665791"/>
                </a:lnTo>
                <a:lnTo>
                  <a:pt x="3912993" y="624211"/>
                </a:lnTo>
                <a:lnTo>
                  <a:pt x="3891724" y="583584"/>
                </a:lnTo>
                <a:lnTo>
                  <a:pt x="3868868" y="543952"/>
                </a:lnTo>
                <a:lnTo>
                  <a:pt x="3844469" y="505358"/>
                </a:lnTo>
                <a:lnTo>
                  <a:pt x="3818569" y="467843"/>
                </a:lnTo>
                <a:lnTo>
                  <a:pt x="3791209" y="431449"/>
                </a:lnTo>
                <a:lnTo>
                  <a:pt x="3762432" y="396220"/>
                </a:lnTo>
                <a:lnTo>
                  <a:pt x="3732280" y="362197"/>
                </a:lnTo>
                <a:lnTo>
                  <a:pt x="3700795" y="329422"/>
                </a:lnTo>
                <a:lnTo>
                  <a:pt x="3668020" y="297937"/>
                </a:lnTo>
                <a:lnTo>
                  <a:pt x="3633997" y="267785"/>
                </a:lnTo>
                <a:lnTo>
                  <a:pt x="3598768" y="239008"/>
                </a:lnTo>
                <a:lnTo>
                  <a:pt x="3562374" y="211648"/>
                </a:lnTo>
                <a:lnTo>
                  <a:pt x="3524859" y="185748"/>
                </a:lnTo>
                <a:lnTo>
                  <a:pt x="3486265" y="161349"/>
                </a:lnTo>
                <a:lnTo>
                  <a:pt x="3446633" y="138493"/>
                </a:lnTo>
                <a:lnTo>
                  <a:pt x="3406006" y="117224"/>
                </a:lnTo>
                <a:lnTo>
                  <a:pt x="3364426" y="97582"/>
                </a:lnTo>
                <a:lnTo>
                  <a:pt x="3321936" y="79611"/>
                </a:lnTo>
                <a:lnTo>
                  <a:pt x="3278577" y="63353"/>
                </a:lnTo>
                <a:lnTo>
                  <a:pt x="3234392" y="48849"/>
                </a:lnTo>
                <a:lnTo>
                  <a:pt x="3189423" y="36142"/>
                </a:lnTo>
                <a:lnTo>
                  <a:pt x="3143712" y="25274"/>
                </a:lnTo>
                <a:lnTo>
                  <a:pt x="3097301" y="16288"/>
                </a:lnTo>
                <a:lnTo>
                  <a:pt x="3050233" y="9225"/>
                </a:lnTo>
                <a:lnTo>
                  <a:pt x="3002549" y="4128"/>
                </a:lnTo>
                <a:lnTo>
                  <a:pt x="2954293" y="1039"/>
                </a:lnTo>
                <a:lnTo>
                  <a:pt x="2905506" y="0"/>
                </a:lnTo>
                <a:close/>
              </a:path>
            </a:pathLst>
          </a:custGeom>
          <a:solidFill>
            <a:schemeClr val="accent2"/>
          </a:solidFill>
          <a:ln>
            <a:noFill/>
          </a:ln>
        </p:spPr>
        <p:txBody>
          <a:bodyPr wrap="square" lIns="0" tIns="0" rIns="0" bIns="0" rtlCol="0"/>
          <a:lstStyle/>
          <a:p>
            <a:endParaRPr/>
          </a:p>
        </p:txBody>
      </p:sp>
      <p:sp>
        <p:nvSpPr>
          <p:cNvPr id="3" name="Text Placeholder 2">
            <a:extLst>
              <a:ext uri="{FF2B5EF4-FFF2-40B4-BE49-F238E27FC236}">
                <a16:creationId xmlns:a16="http://schemas.microsoft.com/office/drawing/2014/main" id="{16C7D80C-304D-BEDA-1EB0-71D3EB91B6EF}"/>
              </a:ext>
            </a:extLst>
          </p:cNvPr>
          <p:cNvSpPr>
            <a:spLocks noGrp="1"/>
          </p:cNvSpPr>
          <p:nvPr>
            <p:ph type="body" sz="quarter" idx="11"/>
          </p:nvPr>
        </p:nvSpPr>
        <p:spPr>
          <a:xfrm>
            <a:off x="628650" y="6655247"/>
            <a:ext cx="8137401" cy="138499"/>
          </a:xfrm>
        </p:spPr>
        <p:txBody>
          <a:bodyPr>
            <a:noAutofit/>
          </a:bodyPr>
          <a:lstStyle/>
          <a:p>
            <a:r>
              <a:rPr lang="en-US" dirty="0">
                <a:solidFill>
                  <a:schemeClr val="tx1">
                    <a:lumMod val="50000"/>
                    <a:lumOff val="50000"/>
                  </a:schemeClr>
                </a:solidFill>
              </a:rPr>
              <a:t>Source: Nuveen and TIAA Institute Participant Sentiment Survey on Lifetime Income (2024).</a:t>
            </a:r>
          </a:p>
        </p:txBody>
      </p:sp>
      <p:sp>
        <p:nvSpPr>
          <p:cNvPr id="2" name="Title 1">
            <a:extLst>
              <a:ext uri="{FF2B5EF4-FFF2-40B4-BE49-F238E27FC236}">
                <a16:creationId xmlns:a16="http://schemas.microsoft.com/office/drawing/2014/main" id="{3651C790-A82A-DBFA-E3AA-19847913AEB9}"/>
              </a:ext>
            </a:extLst>
          </p:cNvPr>
          <p:cNvSpPr>
            <a:spLocks noGrp="1"/>
          </p:cNvSpPr>
          <p:nvPr>
            <p:ph type="title"/>
          </p:nvPr>
        </p:nvSpPr>
        <p:spPr>
          <a:xfrm>
            <a:off x="629596" y="1680602"/>
            <a:ext cx="3571393" cy="3123105"/>
          </a:xfrm>
          <a:ln>
            <a:noFill/>
          </a:ln>
        </p:spPr>
        <p:txBody>
          <a:bodyPr vert="horz"/>
          <a:lstStyle/>
          <a:p>
            <a:r>
              <a:rPr lang="en-US" dirty="0">
                <a:solidFill>
                  <a:schemeClr val="bg1"/>
                </a:solidFill>
              </a:rPr>
              <a:t>Nuveen and </a:t>
            </a:r>
            <a:br>
              <a:rPr lang="en-US" dirty="0">
                <a:solidFill>
                  <a:schemeClr val="bg1"/>
                </a:solidFill>
              </a:rPr>
            </a:br>
            <a:r>
              <a:rPr lang="en-US" dirty="0">
                <a:solidFill>
                  <a:schemeClr val="bg1"/>
                </a:solidFill>
              </a:rPr>
              <a:t>TIAA Institute participant sentiment </a:t>
            </a:r>
            <a:br>
              <a:rPr lang="en-US" dirty="0">
                <a:solidFill>
                  <a:schemeClr val="bg1"/>
                </a:solidFill>
              </a:rPr>
            </a:br>
            <a:r>
              <a:rPr lang="en-US" dirty="0">
                <a:solidFill>
                  <a:schemeClr val="bg1"/>
                </a:solidFill>
              </a:rPr>
              <a:t>survey on lifetime income</a:t>
            </a:r>
          </a:p>
        </p:txBody>
      </p:sp>
      <p:grpSp>
        <p:nvGrpSpPr>
          <p:cNvPr id="29" name="Group 28">
            <a:extLst>
              <a:ext uri="{FF2B5EF4-FFF2-40B4-BE49-F238E27FC236}">
                <a16:creationId xmlns:a16="http://schemas.microsoft.com/office/drawing/2014/main" id="{20A113F2-C836-A5B9-C2B8-AE5717422D70}"/>
              </a:ext>
            </a:extLst>
          </p:cNvPr>
          <p:cNvGrpSpPr/>
          <p:nvPr/>
        </p:nvGrpSpPr>
        <p:grpSpPr>
          <a:xfrm>
            <a:off x="5055811" y="1687313"/>
            <a:ext cx="8133715" cy="5012579"/>
            <a:chOff x="5055811" y="1658595"/>
            <a:chExt cx="8133715" cy="5012579"/>
          </a:xfrm>
        </p:grpSpPr>
        <p:sp>
          <p:nvSpPr>
            <p:cNvPr id="6" name="TextBox 5">
              <a:extLst>
                <a:ext uri="{FF2B5EF4-FFF2-40B4-BE49-F238E27FC236}">
                  <a16:creationId xmlns:a16="http://schemas.microsoft.com/office/drawing/2014/main" id="{C3CB4983-FBA2-556A-05AE-724159A114FF}"/>
                </a:ext>
              </a:extLst>
            </p:cNvPr>
            <p:cNvSpPr txBox="1"/>
            <p:nvPr/>
          </p:nvSpPr>
          <p:spPr>
            <a:xfrm>
              <a:off x="5055811" y="2355568"/>
              <a:ext cx="5875867" cy="369332"/>
            </a:xfrm>
            <a:prstGeom prst="rect">
              <a:avLst/>
            </a:prstGeom>
            <a:noFill/>
          </p:spPr>
          <p:txBody>
            <a:bodyPr wrap="square" lIns="0" tIns="0" rIns="0" bIns="0" rtlCol="0" anchor="t">
              <a:spAutoFit/>
            </a:bodyPr>
            <a:lstStyle/>
            <a:p>
              <a:pPr>
                <a:spcAft>
                  <a:spcPts val="600"/>
                </a:spcAft>
              </a:pPr>
              <a:r>
                <a:rPr lang="en-US" sz="2400" b="1" dirty="0">
                  <a:solidFill>
                    <a:schemeClr val="accent3"/>
                  </a:solidFill>
                </a:rPr>
                <a:t>Nine in 10 participants </a:t>
              </a:r>
            </a:p>
          </p:txBody>
        </p:sp>
        <p:sp>
          <p:nvSpPr>
            <p:cNvPr id="7" name="TextBox 6">
              <a:extLst>
                <a:ext uri="{FF2B5EF4-FFF2-40B4-BE49-F238E27FC236}">
                  <a16:creationId xmlns:a16="http://schemas.microsoft.com/office/drawing/2014/main" id="{C326592B-FCE6-04D6-F9AE-1050FD1E1093}"/>
                </a:ext>
              </a:extLst>
            </p:cNvPr>
            <p:cNvSpPr txBox="1"/>
            <p:nvPr/>
          </p:nvSpPr>
          <p:spPr>
            <a:xfrm>
              <a:off x="5055811" y="2823967"/>
              <a:ext cx="8133715" cy="3847207"/>
            </a:xfrm>
            <a:prstGeom prst="rect">
              <a:avLst/>
            </a:prstGeom>
            <a:noFill/>
          </p:spPr>
          <p:txBody>
            <a:bodyPr wrap="square" lIns="0" tIns="0" rIns="0" bIns="0" rtlCol="0" anchor="t">
              <a:spAutoFit/>
            </a:bodyPr>
            <a:lstStyle/>
            <a:p>
              <a:pPr marL="173355" indent="-173355">
                <a:spcBef>
                  <a:spcPts val="300"/>
                </a:spcBef>
                <a:spcAft>
                  <a:spcPts val="600"/>
                </a:spcAft>
                <a:buFont typeface="Arial" panose="020B0604020202020204" pitchFamily="34" charset="0"/>
                <a:buChar char="•"/>
              </a:pPr>
              <a:r>
                <a:rPr lang="en-US" sz="2000" dirty="0">
                  <a:solidFill>
                    <a:schemeClr val="tx2"/>
                  </a:solidFill>
                </a:rPr>
                <a:t>Think employers have a responsibility to help employees achieve retirement income security</a:t>
              </a:r>
              <a:endParaRPr lang="en-US"/>
            </a:p>
            <a:p>
              <a:pPr marL="173355" indent="-173355">
                <a:spcBef>
                  <a:spcPts val="300"/>
                </a:spcBef>
                <a:spcAft>
                  <a:spcPts val="600"/>
                </a:spcAft>
                <a:buFont typeface="Arial" panose="020B0604020202020204" pitchFamily="34" charset="0"/>
                <a:buChar char="•"/>
              </a:pPr>
              <a:r>
                <a:rPr lang="en-US" sz="2000" dirty="0">
                  <a:solidFill>
                    <a:schemeClr val="tx2"/>
                  </a:solidFill>
                </a:rPr>
                <a:t>Think it’s important for defined contribution plans to provide participants with a way to turn savings into steady monthly retirement income guaranteed to continue for life</a:t>
              </a:r>
            </a:p>
            <a:p>
              <a:pPr marL="173355" indent="-173355">
                <a:spcBef>
                  <a:spcPts val="300"/>
                </a:spcBef>
                <a:spcAft>
                  <a:spcPts val="600"/>
                </a:spcAft>
                <a:buFont typeface="Arial" panose="020B0604020202020204" pitchFamily="34" charset="0"/>
                <a:buChar char="•"/>
              </a:pPr>
              <a:r>
                <a:rPr lang="en-US" sz="2000" dirty="0">
                  <a:solidFill>
                    <a:schemeClr val="tx2"/>
                  </a:solidFill>
                </a:rPr>
                <a:t>Think it would be valuable for defined contribution plans to include a fixed annuity</a:t>
              </a:r>
            </a:p>
            <a:p>
              <a:pPr marL="173355" indent="-173355">
                <a:spcBef>
                  <a:spcPts val="300"/>
                </a:spcBef>
                <a:spcAft>
                  <a:spcPts val="600"/>
                </a:spcAft>
                <a:buFont typeface="Arial" panose="020B0604020202020204" pitchFamily="34" charset="0"/>
                <a:buChar char="•"/>
              </a:pPr>
              <a:r>
                <a:rPr lang="en-US" sz="2000" dirty="0">
                  <a:solidFill>
                    <a:schemeClr val="tx2"/>
                  </a:solidFill>
                </a:rPr>
                <a:t>Would be interested in saving with a fixed annuity if included </a:t>
              </a:r>
              <a:br>
                <a:rPr lang="en-US" sz="2000" dirty="0">
                  <a:solidFill>
                    <a:schemeClr val="tx2"/>
                  </a:solidFill>
                </a:rPr>
              </a:br>
              <a:r>
                <a:rPr lang="en-US" sz="2000" dirty="0">
                  <a:solidFill>
                    <a:schemeClr val="tx2"/>
                  </a:solidFill>
                </a:rPr>
                <a:t>in their plan</a:t>
              </a:r>
            </a:p>
            <a:p>
              <a:pPr marL="173355" indent="-173355">
                <a:spcBef>
                  <a:spcPts val="300"/>
                </a:spcBef>
                <a:spcAft>
                  <a:spcPts val="600"/>
                </a:spcAft>
                <a:buFont typeface="Arial" panose="020B0604020202020204" pitchFamily="34" charset="0"/>
                <a:buChar char="•"/>
              </a:pPr>
              <a:r>
                <a:rPr lang="en-US" sz="2000" dirty="0">
                  <a:solidFill>
                    <a:schemeClr val="tx2"/>
                  </a:solidFill>
                </a:rPr>
                <a:t>Would be interested in using a fixed annuity if included in their plan to provide steady monthly income throughout retirement</a:t>
              </a:r>
            </a:p>
          </p:txBody>
        </p:sp>
        <p:grpSp>
          <p:nvGrpSpPr>
            <p:cNvPr id="12" name="Group 11">
              <a:extLst>
                <a:ext uri="{FF2B5EF4-FFF2-40B4-BE49-F238E27FC236}">
                  <a16:creationId xmlns:a16="http://schemas.microsoft.com/office/drawing/2014/main" id="{57FF9319-194C-D318-94A4-563D006DC763}"/>
                </a:ext>
              </a:extLst>
            </p:cNvPr>
            <p:cNvGrpSpPr/>
            <p:nvPr/>
          </p:nvGrpSpPr>
          <p:grpSpPr>
            <a:xfrm>
              <a:off x="5055811" y="1658595"/>
              <a:ext cx="393662" cy="490444"/>
              <a:chOff x="5225257" y="947447"/>
              <a:chExt cx="411162" cy="512246"/>
            </a:xfrm>
            <a:solidFill>
              <a:schemeClr val="tx2"/>
            </a:solidFill>
          </p:grpSpPr>
          <p:sp>
            <p:nvSpPr>
              <p:cNvPr id="10" name="Freeform 377">
                <a:extLst>
                  <a:ext uri="{FF2B5EF4-FFF2-40B4-BE49-F238E27FC236}">
                    <a16:creationId xmlns:a16="http://schemas.microsoft.com/office/drawing/2014/main" id="{CC8D203F-A656-1454-6E6B-C282F184AD7D}"/>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78">
                <a:extLst>
                  <a:ext uri="{FF2B5EF4-FFF2-40B4-BE49-F238E27FC236}">
                    <a16:creationId xmlns:a16="http://schemas.microsoft.com/office/drawing/2014/main" id="{226C49C0-5902-15ED-C247-0E44F1AE7272}"/>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ED100936-5556-F652-5515-724DA7A91CB3}"/>
                </a:ext>
              </a:extLst>
            </p:cNvPr>
            <p:cNvGrpSpPr/>
            <p:nvPr/>
          </p:nvGrpSpPr>
          <p:grpSpPr>
            <a:xfrm>
              <a:off x="5537810" y="1658595"/>
              <a:ext cx="393662" cy="490444"/>
              <a:chOff x="5225257" y="947447"/>
              <a:chExt cx="411162" cy="512246"/>
            </a:xfrm>
            <a:solidFill>
              <a:schemeClr val="tx2"/>
            </a:solidFill>
          </p:grpSpPr>
          <p:sp>
            <p:nvSpPr>
              <p:cNvPr id="17" name="Freeform 377">
                <a:extLst>
                  <a:ext uri="{FF2B5EF4-FFF2-40B4-BE49-F238E27FC236}">
                    <a16:creationId xmlns:a16="http://schemas.microsoft.com/office/drawing/2014/main" id="{D00F077F-FF26-9623-B442-B64580D2DC42}"/>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78">
                <a:extLst>
                  <a:ext uri="{FF2B5EF4-FFF2-40B4-BE49-F238E27FC236}">
                    <a16:creationId xmlns:a16="http://schemas.microsoft.com/office/drawing/2014/main" id="{8F4D6AC0-411C-3F16-12AF-9CB3AB0D44EC}"/>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F9A4BF7E-AE71-45EB-207A-A88789668212}"/>
                </a:ext>
              </a:extLst>
            </p:cNvPr>
            <p:cNvGrpSpPr/>
            <p:nvPr/>
          </p:nvGrpSpPr>
          <p:grpSpPr>
            <a:xfrm>
              <a:off x="6019809" y="1658595"/>
              <a:ext cx="393662" cy="490444"/>
              <a:chOff x="5225257" y="947447"/>
              <a:chExt cx="411162" cy="512246"/>
            </a:xfrm>
            <a:solidFill>
              <a:schemeClr val="tx2"/>
            </a:solidFill>
          </p:grpSpPr>
          <p:sp>
            <p:nvSpPr>
              <p:cNvPr id="20" name="Freeform 377">
                <a:extLst>
                  <a:ext uri="{FF2B5EF4-FFF2-40B4-BE49-F238E27FC236}">
                    <a16:creationId xmlns:a16="http://schemas.microsoft.com/office/drawing/2014/main" id="{F0305240-D037-BEAE-E9E6-9089E2C7391F}"/>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78">
                <a:extLst>
                  <a:ext uri="{FF2B5EF4-FFF2-40B4-BE49-F238E27FC236}">
                    <a16:creationId xmlns:a16="http://schemas.microsoft.com/office/drawing/2014/main" id="{10C3E9C5-33B6-4C65-6B45-F12442D03205}"/>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3CF8E0BD-C4C7-57ED-9179-0A30E7FE2F89}"/>
                </a:ext>
              </a:extLst>
            </p:cNvPr>
            <p:cNvGrpSpPr/>
            <p:nvPr/>
          </p:nvGrpSpPr>
          <p:grpSpPr>
            <a:xfrm>
              <a:off x="6501808" y="1658595"/>
              <a:ext cx="393662" cy="490444"/>
              <a:chOff x="5225257" y="947447"/>
              <a:chExt cx="411162" cy="512246"/>
            </a:xfrm>
            <a:solidFill>
              <a:schemeClr val="tx2"/>
            </a:solidFill>
          </p:grpSpPr>
          <p:sp>
            <p:nvSpPr>
              <p:cNvPr id="23" name="Freeform 377">
                <a:extLst>
                  <a:ext uri="{FF2B5EF4-FFF2-40B4-BE49-F238E27FC236}">
                    <a16:creationId xmlns:a16="http://schemas.microsoft.com/office/drawing/2014/main" id="{96E057EA-B70B-5B8E-2A9C-11DBFD30CF7A}"/>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78">
                <a:extLst>
                  <a:ext uri="{FF2B5EF4-FFF2-40B4-BE49-F238E27FC236}">
                    <a16:creationId xmlns:a16="http://schemas.microsoft.com/office/drawing/2014/main" id="{77426635-41EC-F8C3-D922-ACA3247412F4}"/>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6A963AB8-32FD-66D5-433C-85625A3655B8}"/>
                </a:ext>
              </a:extLst>
            </p:cNvPr>
            <p:cNvGrpSpPr/>
            <p:nvPr/>
          </p:nvGrpSpPr>
          <p:grpSpPr>
            <a:xfrm>
              <a:off x="6983807" y="1658595"/>
              <a:ext cx="393662" cy="490444"/>
              <a:chOff x="5225257" y="947447"/>
              <a:chExt cx="411162" cy="512246"/>
            </a:xfrm>
            <a:solidFill>
              <a:schemeClr val="tx2"/>
            </a:solidFill>
          </p:grpSpPr>
          <p:sp>
            <p:nvSpPr>
              <p:cNvPr id="26" name="Freeform 377">
                <a:extLst>
                  <a:ext uri="{FF2B5EF4-FFF2-40B4-BE49-F238E27FC236}">
                    <a16:creationId xmlns:a16="http://schemas.microsoft.com/office/drawing/2014/main" id="{02479C9A-2831-2BD2-43F4-F1550C33AB56}"/>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78">
                <a:extLst>
                  <a:ext uri="{FF2B5EF4-FFF2-40B4-BE49-F238E27FC236}">
                    <a16:creationId xmlns:a16="http://schemas.microsoft.com/office/drawing/2014/main" id="{F1CB42CC-9037-68CD-70C7-3050F5E7C1C2}"/>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D266F071-A4F2-B8EE-1AB4-31C91DCE5F85}"/>
                </a:ext>
              </a:extLst>
            </p:cNvPr>
            <p:cNvGrpSpPr/>
            <p:nvPr/>
          </p:nvGrpSpPr>
          <p:grpSpPr>
            <a:xfrm>
              <a:off x="7465806" y="1658595"/>
              <a:ext cx="393662" cy="490444"/>
              <a:chOff x="5225257" y="947447"/>
              <a:chExt cx="411162" cy="512246"/>
            </a:xfrm>
            <a:solidFill>
              <a:schemeClr val="tx2"/>
            </a:solidFill>
          </p:grpSpPr>
          <p:sp>
            <p:nvSpPr>
              <p:cNvPr id="43" name="Freeform 377">
                <a:extLst>
                  <a:ext uri="{FF2B5EF4-FFF2-40B4-BE49-F238E27FC236}">
                    <a16:creationId xmlns:a16="http://schemas.microsoft.com/office/drawing/2014/main" id="{43BFF7BA-B811-EE65-48BE-BA41136D7C8E}"/>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8">
                <a:extLst>
                  <a:ext uri="{FF2B5EF4-FFF2-40B4-BE49-F238E27FC236}">
                    <a16:creationId xmlns:a16="http://schemas.microsoft.com/office/drawing/2014/main" id="{4542CC7C-DCE9-486C-363A-0463B74833FE}"/>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4F701051-6DC8-A718-71F6-03AAABD20B88}"/>
                </a:ext>
              </a:extLst>
            </p:cNvPr>
            <p:cNvGrpSpPr/>
            <p:nvPr/>
          </p:nvGrpSpPr>
          <p:grpSpPr>
            <a:xfrm>
              <a:off x="7947806" y="1658595"/>
              <a:ext cx="393662" cy="490444"/>
              <a:chOff x="5225257" y="947447"/>
              <a:chExt cx="411162" cy="512246"/>
            </a:xfrm>
            <a:solidFill>
              <a:schemeClr val="tx2"/>
            </a:solidFill>
          </p:grpSpPr>
          <p:sp>
            <p:nvSpPr>
              <p:cNvPr id="41" name="Freeform 377">
                <a:extLst>
                  <a:ext uri="{FF2B5EF4-FFF2-40B4-BE49-F238E27FC236}">
                    <a16:creationId xmlns:a16="http://schemas.microsoft.com/office/drawing/2014/main" id="{106D9908-D461-C140-8247-0D2AA6905095}"/>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78">
                <a:extLst>
                  <a:ext uri="{FF2B5EF4-FFF2-40B4-BE49-F238E27FC236}">
                    <a16:creationId xmlns:a16="http://schemas.microsoft.com/office/drawing/2014/main" id="{6751BB3B-792E-B298-6652-2CF5A85F08A1}"/>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F02F50F2-5239-7FC5-3DDB-DCCF2FE4A549}"/>
                </a:ext>
              </a:extLst>
            </p:cNvPr>
            <p:cNvGrpSpPr/>
            <p:nvPr/>
          </p:nvGrpSpPr>
          <p:grpSpPr>
            <a:xfrm>
              <a:off x="8429805" y="1658595"/>
              <a:ext cx="393662" cy="490444"/>
              <a:chOff x="5225257" y="947447"/>
              <a:chExt cx="411162" cy="512246"/>
            </a:xfrm>
            <a:solidFill>
              <a:schemeClr val="tx2"/>
            </a:solidFill>
          </p:grpSpPr>
          <p:sp>
            <p:nvSpPr>
              <p:cNvPr id="39" name="Freeform 377">
                <a:extLst>
                  <a:ext uri="{FF2B5EF4-FFF2-40B4-BE49-F238E27FC236}">
                    <a16:creationId xmlns:a16="http://schemas.microsoft.com/office/drawing/2014/main" id="{A689DE73-E117-5EAC-B9E9-FA814E27BE9F}"/>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8">
                <a:extLst>
                  <a:ext uri="{FF2B5EF4-FFF2-40B4-BE49-F238E27FC236}">
                    <a16:creationId xmlns:a16="http://schemas.microsoft.com/office/drawing/2014/main" id="{29E78D1E-D017-D3E7-3BAB-F9323FBC7843}"/>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0EE815DB-8E11-31F7-1D58-F6094CB154AF}"/>
                </a:ext>
              </a:extLst>
            </p:cNvPr>
            <p:cNvGrpSpPr/>
            <p:nvPr/>
          </p:nvGrpSpPr>
          <p:grpSpPr>
            <a:xfrm>
              <a:off x="8911804" y="1658595"/>
              <a:ext cx="393662" cy="490444"/>
              <a:chOff x="5225257" y="947447"/>
              <a:chExt cx="411162" cy="512246"/>
            </a:xfrm>
            <a:solidFill>
              <a:schemeClr val="tx2"/>
            </a:solidFill>
          </p:grpSpPr>
          <p:sp>
            <p:nvSpPr>
              <p:cNvPr id="37" name="Freeform 377">
                <a:extLst>
                  <a:ext uri="{FF2B5EF4-FFF2-40B4-BE49-F238E27FC236}">
                    <a16:creationId xmlns:a16="http://schemas.microsoft.com/office/drawing/2014/main" id="{3723513E-DADB-16D1-00C3-749FD6C84E88}"/>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8">
                <a:extLst>
                  <a:ext uri="{FF2B5EF4-FFF2-40B4-BE49-F238E27FC236}">
                    <a16:creationId xmlns:a16="http://schemas.microsoft.com/office/drawing/2014/main" id="{9DF71B95-5798-002B-86B6-7DEB91D53036}"/>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78259AC3-20F0-2891-F4EF-40C0327C1BD2}"/>
                </a:ext>
              </a:extLst>
            </p:cNvPr>
            <p:cNvGrpSpPr/>
            <p:nvPr/>
          </p:nvGrpSpPr>
          <p:grpSpPr>
            <a:xfrm>
              <a:off x="9393805" y="1658595"/>
              <a:ext cx="393662" cy="490444"/>
              <a:chOff x="5225257" y="947447"/>
              <a:chExt cx="411162" cy="512246"/>
            </a:xfrm>
            <a:solidFill>
              <a:schemeClr val="tx2">
                <a:lumMod val="40000"/>
                <a:lumOff val="60000"/>
              </a:schemeClr>
            </a:solidFill>
          </p:grpSpPr>
          <p:sp>
            <p:nvSpPr>
              <p:cNvPr id="35" name="Freeform 377">
                <a:extLst>
                  <a:ext uri="{FF2B5EF4-FFF2-40B4-BE49-F238E27FC236}">
                    <a16:creationId xmlns:a16="http://schemas.microsoft.com/office/drawing/2014/main" id="{56017F0C-0C95-32FF-E963-912B712F0A4B}"/>
                  </a:ext>
                </a:extLst>
              </p:cNvPr>
              <p:cNvSpPr>
                <a:spLocks/>
              </p:cNvSpPr>
              <p:nvPr/>
            </p:nvSpPr>
            <p:spPr bwMode="auto">
              <a:xfrm>
                <a:off x="5322888" y="947447"/>
                <a:ext cx="215900" cy="215900"/>
              </a:xfrm>
              <a:custGeom>
                <a:avLst/>
                <a:gdLst>
                  <a:gd name="T0" fmla="*/ 56 w 112"/>
                  <a:gd name="T1" fmla="*/ 0 h 112"/>
                  <a:gd name="T2" fmla="*/ 0 w 112"/>
                  <a:gd name="T3" fmla="*/ 56 h 112"/>
                  <a:gd name="T4" fmla="*/ 6 w 112"/>
                  <a:gd name="T5" fmla="*/ 81 h 112"/>
                  <a:gd name="T6" fmla="*/ 56 w 112"/>
                  <a:gd name="T7" fmla="*/ 112 h 112"/>
                  <a:gd name="T8" fmla="*/ 106 w 112"/>
                  <a:gd name="T9" fmla="*/ 81 h 112"/>
                  <a:gd name="T10" fmla="*/ 112 w 112"/>
                  <a:gd name="T11" fmla="*/ 56 h 112"/>
                  <a:gd name="T12" fmla="*/ 56 w 11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12" h="112">
                    <a:moveTo>
                      <a:pt x="56" y="0"/>
                    </a:moveTo>
                    <a:cubicBezTo>
                      <a:pt x="25" y="0"/>
                      <a:pt x="0" y="25"/>
                      <a:pt x="0" y="56"/>
                    </a:cubicBezTo>
                    <a:cubicBezTo>
                      <a:pt x="0" y="65"/>
                      <a:pt x="2" y="73"/>
                      <a:pt x="6" y="81"/>
                    </a:cubicBezTo>
                    <a:cubicBezTo>
                      <a:pt x="16" y="100"/>
                      <a:pt x="35" y="112"/>
                      <a:pt x="56" y="112"/>
                    </a:cubicBezTo>
                    <a:cubicBezTo>
                      <a:pt x="77" y="112"/>
                      <a:pt x="97" y="100"/>
                      <a:pt x="106" y="81"/>
                    </a:cubicBezTo>
                    <a:cubicBezTo>
                      <a:pt x="110" y="73"/>
                      <a:pt x="112" y="65"/>
                      <a:pt x="112" y="56"/>
                    </a:cubicBezTo>
                    <a:cubicBezTo>
                      <a:pt x="112" y="25"/>
                      <a:pt x="87"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78">
                <a:extLst>
                  <a:ext uri="{FF2B5EF4-FFF2-40B4-BE49-F238E27FC236}">
                    <a16:creationId xmlns:a16="http://schemas.microsoft.com/office/drawing/2014/main" id="{3A59C1F3-151A-6D42-0EBB-7628B5D04E5E}"/>
                  </a:ext>
                </a:extLst>
              </p:cNvPr>
              <p:cNvSpPr>
                <a:spLocks/>
              </p:cNvSpPr>
              <p:nvPr/>
            </p:nvSpPr>
            <p:spPr bwMode="auto">
              <a:xfrm>
                <a:off x="5225257" y="1166983"/>
                <a:ext cx="411162" cy="292710"/>
              </a:xfrm>
              <a:custGeom>
                <a:avLst/>
                <a:gdLst>
                  <a:gd name="T0" fmla="*/ 167 w 222"/>
                  <a:gd name="T1" fmla="*/ 9 h 130"/>
                  <a:gd name="T2" fmla="*/ 148 w 222"/>
                  <a:gd name="T3" fmla="*/ 0 h 130"/>
                  <a:gd name="T4" fmla="*/ 111 w 222"/>
                  <a:gd name="T5" fmla="*/ 10 h 130"/>
                  <a:gd name="T6" fmla="*/ 74 w 222"/>
                  <a:gd name="T7" fmla="*/ 0 h 130"/>
                  <a:gd name="T8" fmla="*/ 56 w 222"/>
                  <a:gd name="T9" fmla="*/ 9 h 130"/>
                  <a:gd name="T10" fmla="*/ 1 w 222"/>
                  <a:gd name="T11" fmla="*/ 114 h 130"/>
                  <a:gd name="T12" fmla="*/ 16 w 222"/>
                  <a:gd name="T13" fmla="*/ 130 h 130"/>
                  <a:gd name="T14" fmla="*/ 16 w 222"/>
                  <a:gd name="T15" fmla="*/ 130 h 130"/>
                  <a:gd name="T16" fmla="*/ 207 w 222"/>
                  <a:gd name="T17" fmla="*/ 130 h 130"/>
                  <a:gd name="T18" fmla="*/ 207 w 222"/>
                  <a:gd name="T19" fmla="*/ 130 h 130"/>
                  <a:gd name="T20" fmla="*/ 222 w 222"/>
                  <a:gd name="T21" fmla="*/ 114 h 130"/>
                  <a:gd name="T22" fmla="*/ 167 w 222"/>
                  <a:gd name="T23"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30">
                    <a:moveTo>
                      <a:pt x="167" y="9"/>
                    </a:moveTo>
                    <a:cubicBezTo>
                      <a:pt x="161" y="5"/>
                      <a:pt x="155" y="2"/>
                      <a:pt x="148" y="0"/>
                    </a:cubicBezTo>
                    <a:cubicBezTo>
                      <a:pt x="137" y="7"/>
                      <a:pt x="125" y="10"/>
                      <a:pt x="111" y="10"/>
                    </a:cubicBezTo>
                    <a:cubicBezTo>
                      <a:pt x="98" y="10"/>
                      <a:pt x="85" y="7"/>
                      <a:pt x="74" y="0"/>
                    </a:cubicBezTo>
                    <a:cubicBezTo>
                      <a:pt x="68" y="2"/>
                      <a:pt x="62" y="6"/>
                      <a:pt x="56" y="9"/>
                    </a:cubicBezTo>
                    <a:cubicBezTo>
                      <a:pt x="21" y="30"/>
                      <a:pt x="4" y="63"/>
                      <a:pt x="1" y="114"/>
                    </a:cubicBezTo>
                    <a:cubicBezTo>
                      <a:pt x="0" y="122"/>
                      <a:pt x="7" y="130"/>
                      <a:pt x="16" y="130"/>
                    </a:cubicBezTo>
                    <a:cubicBezTo>
                      <a:pt x="16" y="130"/>
                      <a:pt x="16" y="130"/>
                      <a:pt x="16" y="130"/>
                    </a:cubicBezTo>
                    <a:cubicBezTo>
                      <a:pt x="207" y="130"/>
                      <a:pt x="207" y="130"/>
                      <a:pt x="207" y="130"/>
                    </a:cubicBezTo>
                    <a:cubicBezTo>
                      <a:pt x="207" y="130"/>
                      <a:pt x="207" y="130"/>
                      <a:pt x="207" y="130"/>
                    </a:cubicBezTo>
                    <a:cubicBezTo>
                      <a:pt x="216" y="130"/>
                      <a:pt x="222" y="122"/>
                      <a:pt x="222" y="114"/>
                    </a:cubicBezTo>
                    <a:cubicBezTo>
                      <a:pt x="219" y="63"/>
                      <a:pt x="202" y="30"/>
                      <a:pt x="16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68190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1056278-80D3-B09D-A80A-222DB3499168}"/>
              </a:ext>
            </a:extLst>
          </p:cNvPr>
          <p:cNvGraphicFramePr>
            <a:graphicFrameLocks noChangeAspect="1"/>
          </p:cNvGraphicFramePr>
          <p:nvPr>
            <p:custDataLst>
              <p:tags r:id="rId1"/>
            </p:custDataLst>
            <p:extLst>
              <p:ext uri="{D42A27DB-BD31-4B8C-83A1-F6EECF244321}">
                <p14:modId xmlns:p14="http://schemas.microsoft.com/office/powerpoint/2010/main" val="1443634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think-cell data - do not delete" hidden="1">
                        <a:extLst>
                          <a:ext uri="{FF2B5EF4-FFF2-40B4-BE49-F238E27FC236}">
                            <a16:creationId xmlns:a16="http://schemas.microsoft.com/office/drawing/2014/main" id="{51056278-80D3-B09D-A80A-222DB34991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FB0E897-CA33-19F5-D193-745A40BFF6BC}"/>
              </a:ext>
            </a:extLst>
          </p:cNvPr>
          <p:cNvSpPr>
            <a:spLocks noGrp="1"/>
          </p:cNvSpPr>
          <p:nvPr>
            <p:ph type="title"/>
          </p:nvPr>
        </p:nvSpPr>
        <p:spPr>
          <a:xfrm>
            <a:off x="628073" y="630937"/>
            <a:ext cx="12561455" cy="1035139"/>
          </a:xfrm>
        </p:spPr>
        <p:txBody>
          <a:bodyPr vert="horz"/>
          <a:lstStyle/>
          <a:p>
            <a:r>
              <a:rPr lang="en-US" dirty="0"/>
              <a:t>Nuveen and TIAA Institute participant sentiment survey on lifetime income</a:t>
            </a:r>
          </a:p>
        </p:txBody>
      </p:sp>
      <p:sp>
        <p:nvSpPr>
          <p:cNvPr id="6" name="Text Placeholder 5">
            <a:extLst>
              <a:ext uri="{FF2B5EF4-FFF2-40B4-BE49-F238E27FC236}">
                <a16:creationId xmlns:a16="http://schemas.microsoft.com/office/drawing/2014/main" id="{713A25BF-B640-5127-BFE7-F3182541EBEC}"/>
              </a:ext>
            </a:extLst>
          </p:cNvPr>
          <p:cNvSpPr>
            <a:spLocks noGrp="1"/>
          </p:cNvSpPr>
          <p:nvPr>
            <p:ph type="body" sz="quarter" idx="11"/>
          </p:nvPr>
        </p:nvSpPr>
        <p:spPr/>
        <p:txBody>
          <a:bodyPr/>
          <a:lstStyle/>
          <a:p>
            <a:r>
              <a:rPr lang="en-US" dirty="0"/>
              <a:t>Source: Nuveen and TIAA Institute Participant Sentiment Survey on Lifetime Income (2024).</a:t>
            </a:r>
          </a:p>
        </p:txBody>
      </p:sp>
      <p:grpSp>
        <p:nvGrpSpPr>
          <p:cNvPr id="146" name="Group 145">
            <a:extLst>
              <a:ext uri="{FF2B5EF4-FFF2-40B4-BE49-F238E27FC236}">
                <a16:creationId xmlns:a16="http://schemas.microsoft.com/office/drawing/2014/main" id="{0C011F58-0BB0-157D-D210-8A08A70F42A6}"/>
              </a:ext>
            </a:extLst>
          </p:cNvPr>
          <p:cNvGrpSpPr/>
          <p:nvPr/>
        </p:nvGrpSpPr>
        <p:grpSpPr>
          <a:xfrm>
            <a:off x="628073" y="1908014"/>
            <a:ext cx="12560877" cy="276999"/>
            <a:chOff x="628073" y="1908014"/>
            <a:chExt cx="12560877" cy="276999"/>
          </a:xfrm>
        </p:grpSpPr>
        <p:cxnSp>
          <p:nvCxnSpPr>
            <p:cNvPr id="122" name="Straight Connector 121">
              <a:extLst>
                <a:ext uri="{FF2B5EF4-FFF2-40B4-BE49-F238E27FC236}">
                  <a16:creationId xmlns:a16="http://schemas.microsoft.com/office/drawing/2014/main" id="{B8EDE073-CAE9-E5E9-EC4F-355084213A44}"/>
                </a:ext>
              </a:extLst>
            </p:cNvPr>
            <p:cNvCxnSpPr>
              <a:cxnSpLocks/>
            </p:cNvCxnSpPr>
            <p:nvPr/>
          </p:nvCxnSpPr>
          <p:spPr>
            <a:xfrm>
              <a:off x="628073" y="2046513"/>
              <a:ext cx="12560877"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10BE4AE0-3A43-D801-25CC-97FA2985BB5F}"/>
                </a:ext>
              </a:extLst>
            </p:cNvPr>
            <p:cNvSpPr txBox="1"/>
            <p:nvPr/>
          </p:nvSpPr>
          <p:spPr>
            <a:xfrm>
              <a:off x="4854862" y="1908014"/>
              <a:ext cx="4107298" cy="276999"/>
            </a:xfrm>
            <a:prstGeom prst="rect">
              <a:avLst/>
            </a:prstGeom>
            <a:solidFill>
              <a:srgbClr val="FFFFFF"/>
            </a:solidFill>
          </p:spPr>
          <p:txBody>
            <a:bodyPr wrap="square" lIns="0" tIns="0" rIns="0" bIns="0" rtlCol="0" anchor="t">
              <a:spAutoFit/>
            </a:bodyPr>
            <a:lstStyle/>
            <a:p>
              <a:pPr algn="ctr">
                <a:spcBef>
                  <a:spcPts val="300"/>
                </a:spcBef>
                <a:spcAft>
                  <a:spcPts val="600"/>
                </a:spcAft>
              </a:pPr>
              <a:r>
                <a:rPr lang="en-US" sz="1800" b="1" dirty="0">
                  <a:solidFill>
                    <a:schemeClr val="tx2"/>
                  </a:solidFill>
                </a:rPr>
                <a:t>Among participants, only</a:t>
              </a:r>
            </a:p>
          </p:txBody>
        </p:sp>
      </p:grpSp>
      <p:grpSp>
        <p:nvGrpSpPr>
          <p:cNvPr id="144" name="Group 143">
            <a:extLst>
              <a:ext uri="{FF2B5EF4-FFF2-40B4-BE49-F238E27FC236}">
                <a16:creationId xmlns:a16="http://schemas.microsoft.com/office/drawing/2014/main" id="{6EF8D972-FCB4-6CC0-370C-ACD154CE29AA}"/>
              </a:ext>
            </a:extLst>
          </p:cNvPr>
          <p:cNvGrpSpPr/>
          <p:nvPr/>
        </p:nvGrpSpPr>
        <p:grpSpPr>
          <a:xfrm>
            <a:off x="628651" y="2440441"/>
            <a:ext cx="12560298" cy="3752850"/>
            <a:chOff x="628651" y="2440441"/>
            <a:chExt cx="12560298" cy="3752850"/>
          </a:xfrm>
        </p:grpSpPr>
        <p:grpSp>
          <p:nvGrpSpPr>
            <p:cNvPr id="120" name="Group 119">
              <a:extLst>
                <a:ext uri="{FF2B5EF4-FFF2-40B4-BE49-F238E27FC236}">
                  <a16:creationId xmlns:a16="http://schemas.microsoft.com/office/drawing/2014/main" id="{14A718AB-CA5C-8903-52C3-654659403D10}"/>
                </a:ext>
              </a:extLst>
            </p:cNvPr>
            <p:cNvGrpSpPr/>
            <p:nvPr/>
          </p:nvGrpSpPr>
          <p:grpSpPr>
            <a:xfrm>
              <a:off x="628651" y="2440441"/>
              <a:ext cx="2934302" cy="3752850"/>
              <a:chOff x="628651" y="2400300"/>
              <a:chExt cx="2934302" cy="3752850"/>
            </a:xfrm>
          </p:grpSpPr>
          <p:sp>
            <p:nvSpPr>
              <p:cNvPr id="68" name="Rectangle: Single Corner Rounded 67">
                <a:extLst>
                  <a:ext uri="{FF2B5EF4-FFF2-40B4-BE49-F238E27FC236}">
                    <a16:creationId xmlns:a16="http://schemas.microsoft.com/office/drawing/2014/main" id="{4CD685CC-614A-AC39-97F5-4236B624D8F4}"/>
                  </a:ext>
                </a:extLst>
              </p:cNvPr>
              <p:cNvSpPr/>
              <p:nvPr/>
            </p:nvSpPr>
            <p:spPr>
              <a:xfrm>
                <a:off x="628651" y="2400300"/>
                <a:ext cx="2934302" cy="3752850"/>
              </a:xfrm>
              <a:prstGeom prst="round1Rect">
                <a:avLst>
                  <a:gd name="adj" fmla="val 23355"/>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grpSp>
            <p:nvGrpSpPr>
              <p:cNvPr id="119" name="Group 118">
                <a:extLst>
                  <a:ext uri="{FF2B5EF4-FFF2-40B4-BE49-F238E27FC236}">
                    <a16:creationId xmlns:a16="http://schemas.microsoft.com/office/drawing/2014/main" id="{758DE7CF-5219-C6FF-0E08-3B9287B7E1B6}"/>
                  </a:ext>
                </a:extLst>
              </p:cNvPr>
              <p:cNvGrpSpPr/>
              <p:nvPr/>
            </p:nvGrpSpPr>
            <p:grpSpPr>
              <a:xfrm>
                <a:off x="861816" y="2799884"/>
                <a:ext cx="2467973" cy="2953682"/>
                <a:chOff x="861816" y="2779177"/>
                <a:chExt cx="2467973" cy="2953682"/>
              </a:xfrm>
            </p:grpSpPr>
            <p:sp>
              <p:nvSpPr>
                <p:cNvPr id="114" name="TextBox 113">
                  <a:extLst>
                    <a:ext uri="{FF2B5EF4-FFF2-40B4-BE49-F238E27FC236}">
                      <a16:creationId xmlns:a16="http://schemas.microsoft.com/office/drawing/2014/main" id="{9B645E02-E513-ED3F-4183-CF34BA560576}"/>
                    </a:ext>
                  </a:extLst>
                </p:cNvPr>
                <p:cNvSpPr txBox="1"/>
                <p:nvPr/>
              </p:nvSpPr>
              <p:spPr>
                <a:xfrm>
                  <a:off x="861816" y="2779177"/>
                  <a:ext cx="2117453" cy="738664"/>
                </a:xfrm>
                <a:prstGeom prst="rect">
                  <a:avLst/>
                </a:prstGeom>
                <a:noFill/>
              </p:spPr>
              <p:txBody>
                <a:bodyPr wrap="square" lIns="0" tIns="0" rIns="0" bIns="0" rtlCol="0" anchor="t">
                  <a:spAutoFit/>
                </a:bodyPr>
                <a:lstStyle/>
                <a:p>
                  <a:pPr>
                    <a:spcAft>
                      <a:spcPts val="600"/>
                    </a:spcAft>
                  </a:pPr>
                  <a:r>
                    <a:rPr lang="en-US" sz="4800" b="1" dirty="0">
                      <a:solidFill>
                        <a:schemeClr val="bg1"/>
                      </a:solidFill>
                    </a:rPr>
                    <a:t>1/5</a:t>
                  </a:r>
                </a:p>
              </p:txBody>
            </p:sp>
            <p:sp>
              <p:nvSpPr>
                <p:cNvPr id="115" name="TextBox 114">
                  <a:extLst>
                    <a:ext uri="{FF2B5EF4-FFF2-40B4-BE49-F238E27FC236}">
                      <a16:creationId xmlns:a16="http://schemas.microsoft.com/office/drawing/2014/main" id="{AFD4F5F4-0D7D-B610-3E6E-1A879E1316DF}"/>
                    </a:ext>
                  </a:extLst>
                </p:cNvPr>
                <p:cNvSpPr txBox="1"/>
                <p:nvPr/>
              </p:nvSpPr>
              <p:spPr>
                <a:xfrm>
                  <a:off x="861816" y="3886200"/>
                  <a:ext cx="2467973" cy="1846659"/>
                </a:xfrm>
                <a:prstGeom prst="rect">
                  <a:avLst/>
                </a:prstGeom>
                <a:noFill/>
              </p:spPr>
              <p:txBody>
                <a:bodyPr wrap="square" lIns="0" tIns="0" rIns="0" bIns="0" rtlCol="0">
                  <a:spAutoFit/>
                </a:bodyPr>
                <a:lstStyle/>
                <a:p>
                  <a:pPr>
                    <a:spcBef>
                      <a:spcPts val="300"/>
                    </a:spcBef>
                    <a:spcAft>
                      <a:spcPts val="600"/>
                    </a:spcAft>
                  </a:pPr>
                  <a:r>
                    <a:rPr lang="en-US" sz="2000" dirty="0">
                      <a:solidFill>
                        <a:schemeClr val="bg1"/>
                      </a:solidFill>
                    </a:rPr>
                    <a:t>Have thought a lot about how they will withdraw money from their 401(k) plan to provide income in retirement</a:t>
                  </a:r>
                </a:p>
              </p:txBody>
            </p:sp>
            <p:cxnSp>
              <p:nvCxnSpPr>
                <p:cNvPr id="118" name="Straight Connector 117">
                  <a:extLst>
                    <a:ext uri="{FF2B5EF4-FFF2-40B4-BE49-F238E27FC236}">
                      <a16:creationId xmlns:a16="http://schemas.microsoft.com/office/drawing/2014/main" id="{D7919087-EA50-363E-91B6-1A14249A33EA}"/>
                    </a:ext>
                  </a:extLst>
                </p:cNvPr>
                <p:cNvCxnSpPr>
                  <a:cxnSpLocks/>
                </p:cNvCxnSpPr>
                <p:nvPr/>
              </p:nvCxnSpPr>
              <p:spPr>
                <a:xfrm>
                  <a:off x="861816" y="3642360"/>
                  <a:ext cx="177546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a:extLst>
                <a:ext uri="{FF2B5EF4-FFF2-40B4-BE49-F238E27FC236}">
                  <a16:creationId xmlns:a16="http://schemas.microsoft.com/office/drawing/2014/main" id="{50A9B8B7-A089-8EEB-5F9D-5DB3B085C4AA}"/>
                </a:ext>
              </a:extLst>
            </p:cNvPr>
            <p:cNvGrpSpPr/>
            <p:nvPr/>
          </p:nvGrpSpPr>
          <p:grpSpPr>
            <a:xfrm>
              <a:off x="3837316" y="2440441"/>
              <a:ext cx="2934302" cy="3752850"/>
              <a:chOff x="628651" y="2400300"/>
              <a:chExt cx="2934302" cy="3752850"/>
            </a:xfrm>
          </p:grpSpPr>
          <p:sp>
            <p:nvSpPr>
              <p:cNvPr id="126" name="Rectangle: Single Corner Rounded 125">
                <a:extLst>
                  <a:ext uri="{FF2B5EF4-FFF2-40B4-BE49-F238E27FC236}">
                    <a16:creationId xmlns:a16="http://schemas.microsoft.com/office/drawing/2014/main" id="{06812148-428B-A7C6-C160-3470870A45B0}"/>
                  </a:ext>
                </a:extLst>
              </p:cNvPr>
              <p:cNvSpPr/>
              <p:nvPr/>
            </p:nvSpPr>
            <p:spPr>
              <a:xfrm>
                <a:off x="628651" y="2400300"/>
                <a:ext cx="2934302" cy="3752850"/>
              </a:xfrm>
              <a:prstGeom prst="round1Rect">
                <a:avLst>
                  <a:gd name="adj" fmla="val 23355"/>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grpSp>
            <p:nvGrpSpPr>
              <p:cNvPr id="127" name="Group 126">
                <a:extLst>
                  <a:ext uri="{FF2B5EF4-FFF2-40B4-BE49-F238E27FC236}">
                    <a16:creationId xmlns:a16="http://schemas.microsoft.com/office/drawing/2014/main" id="{5767FF59-BB8A-FC24-6CB9-BAE8A7A03941}"/>
                  </a:ext>
                </a:extLst>
              </p:cNvPr>
              <p:cNvGrpSpPr/>
              <p:nvPr/>
            </p:nvGrpSpPr>
            <p:grpSpPr>
              <a:xfrm>
                <a:off x="861816" y="2799884"/>
                <a:ext cx="2467973" cy="2953682"/>
                <a:chOff x="861816" y="2779177"/>
                <a:chExt cx="2467973" cy="2953682"/>
              </a:xfrm>
            </p:grpSpPr>
            <p:sp>
              <p:nvSpPr>
                <p:cNvPr id="128" name="TextBox 127">
                  <a:extLst>
                    <a:ext uri="{FF2B5EF4-FFF2-40B4-BE49-F238E27FC236}">
                      <a16:creationId xmlns:a16="http://schemas.microsoft.com/office/drawing/2014/main" id="{B8B42A3F-D77C-8F4D-5157-98E1D8B86C1E}"/>
                    </a:ext>
                  </a:extLst>
                </p:cNvPr>
                <p:cNvSpPr txBox="1"/>
                <p:nvPr/>
              </p:nvSpPr>
              <p:spPr>
                <a:xfrm>
                  <a:off x="861816" y="2779177"/>
                  <a:ext cx="2117453" cy="738664"/>
                </a:xfrm>
                <a:prstGeom prst="rect">
                  <a:avLst/>
                </a:prstGeom>
                <a:noFill/>
              </p:spPr>
              <p:txBody>
                <a:bodyPr wrap="square" lIns="0" tIns="0" rIns="0" bIns="0" rtlCol="0">
                  <a:spAutoFit/>
                </a:bodyPr>
                <a:lstStyle/>
                <a:p>
                  <a:pPr>
                    <a:spcAft>
                      <a:spcPts val="600"/>
                    </a:spcAft>
                  </a:pPr>
                  <a:r>
                    <a:rPr lang="en-US" sz="4800" b="1" dirty="0">
                      <a:solidFill>
                        <a:schemeClr val="bg1"/>
                      </a:solidFill>
                    </a:rPr>
                    <a:t>1/3</a:t>
                  </a:r>
                </a:p>
              </p:txBody>
            </p:sp>
            <p:sp>
              <p:nvSpPr>
                <p:cNvPr id="129" name="TextBox 128">
                  <a:extLst>
                    <a:ext uri="{FF2B5EF4-FFF2-40B4-BE49-F238E27FC236}">
                      <a16:creationId xmlns:a16="http://schemas.microsoft.com/office/drawing/2014/main" id="{11CBF778-C4B5-E8C3-6C52-2643968F3B1D}"/>
                    </a:ext>
                  </a:extLst>
                </p:cNvPr>
                <p:cNvSpPr txBox="1"/>
                <p:nvPr/>
              </p:nvSpPr>
              <p:spPr>
                <a:xfrm>
                  <a:off x="861816" y="3886200"/>
                  <a:ext cx="2467973" cy="1846659"/>
                </a:xfrm>
                <a:prstGeom prst="rect">
                  <a:avLst/>
                </a:prstGeom>
                <a:noFill/>
              </p:spPr>
              <p:txBody>
                <a:bodyPr wrap="square" lIns="0" tIns="0" rIns="0" bIns="0" rtlCol="0">
                  <a:spAutoFit/>
                </a:bodyPr>
                <a:lstStyle/>
                <a:p>
                  <a:pPr>
                    <a:spcBef>
                      <a:spcPts val="300"/>
                    </a:spcBef>
                    <a:spcAft>
                      <a:spcPts val="600"/>
                    </a:spcAft>
                  </a:pPr>
                  <a:r>
                    <a:rPr lang="en-US" sz="2000" dirty="0">
                      <a:solidFill>
                        <a:schemeClr val="bg1"/>
                      </a:solidFill>
                    </a:rPr>
                    <a:t>Feel they understand very well the ways they can withdraw money from their</a:t>
                  </a:r>
                  <a:br>
                    <a:rPr lang="en-US" sz="2000" dirty="0">
                      <a:solidFill>
                        <a:schemeClr val="bg1"/>
                      </a:solidFill>
                    </a:rPr>
                  </a:br>
                  <a:r>
                    <a:rPr lang="en-US" sz="2000" dirty="0">
                      <a:solidFill>
                        <a:schemeClr val="bg1"/>
                      </a:solidFill>
                    </a:rPr>
                    <a:t>401(k) plan during retirement</a:t>
                  </a:r>
                </a:p>
              </p:txBody>
            </p:sp>
            <p:cxnSp>
              <p:nvCxnSpPr>
                <p:cNvPr id="130" name="Straight Connector 129">
                  <a:extLst>
                    <a:ext uri="{FF2B5EF4-FFF2-40B4-BE49-F238E27FC236}">
                      <a16:creationId xmlns:a16="http://schemas.microsoft.com/office/drawing/2014/main" id="{A1548FDC-877C-E755-FFEF-3083B89F5779}"/>
                    </a:ext>
                  </a:extLst>
                </p:cNvPr>
                <p:cNvCxnSpPr>
                  <a:cxnSpLocks/>
                </p:cNvCxnSpPr>
                <p:nvPr/>
              </p:nvCxnSpPr>
              <p:spPr>
                <a:xfrm>
                  <a:off x="861816" y="3642360"/>
                  <a:ext cx="177546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31" name="Group 130">
              <a:extLst>
                <a:ext uri="{FF2B5EF4-FFF2-40B4-BE49-F238E27FC236}">
                  <a16:creationId xmlns:a16="http://schemas.microsoft.com/office/drawing/2014/main" id="{0EC8C4F0-3520-5A45-2030-5C1D58AE9AFC}"/>
                </a:ext>
              </a:extLst>
            </p:cNvPr>
            <p:cNvGrpSpPr/>
            <p:nvPr/>
          </p:nvGrpSpPr>
          <p:grpSpPr>
            <a:xfrm>
              <a:off x="7045981" y="2440441"/>
              <a:ext cx="2934302" cy="3752850"/>
              <a:chOff x="628651" y="2400300"/>
              <a:chExt cx="2934302" cy="3752850"/>
            </a:xfrm>
          </p:grpSpPr>
          <p:sp>
            <p:nvSpPr>
              <p:cNvPr id="132" name="Rectangle: Single Corner Rounded 131">
                <a:extLst>
                  <a:ext uri="{FF2B5EF4-FFF2-40B4-BE49-F238E27FC236}">
                    <a16:creationId xmlns:a16="http://schemas.microsoft.com/office/drawing/2014/main" id="{7D9AE216-8A5B-2711-84F7-73F74AC4FD46}"/>
                  </a:ext>
                </a:extLst>
              </p:cNvPr>
              <p:cNvSpPr/>
              <p:nvPr/>
            </p:nvSpPr>
            <p:spPr>
              <a:xfrm>
                <a:off x="628651" y="2400300"/>
                <a:ext cx="2934302" cy="3752850"/>
              </a:xfrm>
              <a:prstGeom prst="round1Rect">
                <a:avLst>
                  <a:gd name="adj" fmla="val 23355"/>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grpSp>
            <p:nvGrpSpPr>
              <p:cNvPr id="133" name="Group 132">
                <a:extLst>
                  <a:ext uri="{FF2B5EF4-FFF2-40B4-BE49-F238E27FC236}">
                    <a16:creationId xmlns:a16="http://schemas.microsoft.com/office/drawing/2014/main" id="{EDEDA568-3B0A-4F52-EEB9-E1BE765974CF}"/>
                  </a:ext>
                </a:extLst>
              </p:cNvPr>
              <p:cNvGrpSpPr/>
              <p:nvPr/>
            </p:nvGrpSpPr>
            <p:grpSpPr>
              <a:xfrm>
                <a:off x="861816" y="2799884"/>
                <a:ext cx="2512554" cy="2953682"/>
                <a:chOff x="861816" y="2779177"/>
                <a:chExt cx="2512554" cy="2953682"/>
              </a:xfrm>
            </p:grpSpPr>
            <p:sp>
              <p:nvSpPr>
                <p:cNvPr id="134" name="TextBox 133">
                  <a:extLst>
                    <a:ext uri="{FF2B5EF4-FFF2-40B4-BE49-F238E27FC236}">
                      <a16:creationId xmlns:a16="http://schemas.microsoft.com/office/drawing/2014/main" id="{29548DB4-E6FE-4BD6-CB2B-611B6604F24F}"/>
                    </a:ext>
                  </a:extLst>
                </p:cNvPr>
                <p:cNvSpPr txBox="1"/>
                <p:nvPr/>
              </p:nvSpPr>
              <p:spPr>
                <a:xfrm>
                  <a:off x="861816" y="2779177"/>
                  <a:ext cx="2117453" cy="738664"/>
                </a:xfrm>
                <a:prstGeom prst="rect">
                  <a:avLst/>
                </a:prstGeom>
                <a:noFill/>
              </p:spPr>
              <p:txBody>
                <a:bodyPr wrap="square" lIns="0" tIns="0" rIns="0" bIns="0" rtlCol="0">
                  <a:spAutoFit/>
                </a:bodyPr>
                <a:lstStyle/>
                <a:p>
                  <a:pPr>
                    <a:spcAft>
                      <a:spcPts val="600"/>
                    </a:spcAft>
                  </a:pPr>
                  <a:r>
                    <a:rPr lang="en-US" sz="4800" b="1" dirty="0">
                      <a:solidFill>
                        <a:schemeClr val="bg1"/>
                      </a:solidFill>
                    </a:rPr>
                    <a:t>1/4</a:t>
                  </a:r>
                </a:p>
              </p:txBody>
            </p:sp>
            <p:sp>
              <p:nvSpPr>
                <p:cNvPr id="135" name="TextBox 134">
                  <a:extLst>
                    <a:ext uri="{FF2B5EF4-FFF2-40B4-BE49-F238E27FC236}">
                      <a16:creationId xmlns:a16="http://schemas.microsoft.com/office/drawing/2014/main" id="{84F2C0DB-AE38-1070-7D67-1FA3D81B9242}"/>
                    </a:ext>
                  </a:extLst>
                </p:cNvPr>
                <p:cNvSpPr txBox="1"/>
                <p:nvPr/>
              </p:nvSpPr>
              <p:spPr>
                <a:xfrm>
                  <a:off x="861816" y="3886200"/>
                  <a:ext cx="2512554" cy="1846659"/>
                </a:xfrm>
                <a:prstGeom prst="rect">
                  <a:avLst/>
                </a:prstGeom>
                <a:noFill/>
              </p:spPr>
              <p:txBody>
                <a:bodyPr wrap="square" lIns="0" tIns="0" rIns="0" bIns="0" rtlCol="0">
                  <a:spAutoFit/>
                </a:bodyPr>
                <a:lstStyle/>
                <a:p>
                  <a:pPr>
                    <a:spcBef>
                      <a:spcPts val="300"/>
                    </a:spcBef>
                    <a:spcAft>
                      <a:spcPts val="600"/>
                    </a:spcAft>
                  </a:pPr>
                  <a:r>
                    <a:rPr lang="en-US" sz="2000" dirty="0">
                      <a:solidFill>
                        <a:schemeClr val="bg1"/>
                      </a:solidFill>
                    </a:rPr>
                    <a:t>Are very confident about choosing the best way to withdraw money from their</a:t>
                  </a:r>
                  <a:br>
                    <a:rPr lang="en-US" sz="2000" dirty="0">
                      <a:solidFill>
                        <a:schemeClr val="bg1"/>
                      </a:solidFill>
                    </a:rPr>
                  </a:br>
                  <a:r>
                    <a:rPr lang="en-US" sz="2000" dirty="0">
                      <a:solidFill>
                        <a:schemeClr val="bg1"/>
                      </a:solidFill>
                    </a:rPr>
                    <a:t>401(k) plan to provide income in retirement</a:t>
                  </a:r>
                </a:p>
              </p:txBody>
            </p:sp>
            <p:cxnSp>
              <p:nvCxnSpPr>
                <p:cNvPr id="136" name="Straight Connector 135">
                  <a:extLst>
                    <a:ext uri="{FF2B5EF4-FFF2-40B4-BE49-F238E27FC236}">
                      <a16:creationId xmlns:a16="http://schemas.microsoft.com/office/drawing/2014/main" id="{39B466DF-2FDD-C409-C45D-7B1A50EEA0EF}"/>
                    </a:ext>
                  </a:extLst>
                </p:cNvPr>
                <p:cNvCxnSpPr>
                  <a:cxnSpLocks/>
                </p:cNvCxnSpPr>
                <p:nvPr/>
              </p:nvCxnSpPr>
              <p:spPr>
                <a:xfrm>
                  <a:off x="861816" y="3642360"/>
                  <a:ext cx="177546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137" name="Group 136">
              <a:extLst>
                <a:ext uri="{FF2B5EF4-FFF2-40B4-BE49-F238E27FC236}">
                  <a16:creationId xmlns:a16="http://schemas.microsoft.com/office/drawing/2014/main" id="{F8E224AB-F16B-9E55-DD3C-304847BA5862}"/>
                </a:ext>
              </a:extLst>
            </p:cNvPr>
            <p:cNvGrpSpPr/>
            <p:nvPr/>
          </p:nvGrpSpPr>
          <p:grpSpPr>
            <a:xfrm>
              <a:off x="10254647" y="2440441"/>
              <a:ext cx="2934302" cy="3752850"/>
              <a:chOff x="628651" y="2400300"/>
              <a:chExt cx="2934302" cy="3752850"/>
            </a:xfrm>
          </p:grpSpPr>
          <p:sp>
            <p:nvSpPr>
              <p:cNvPr id="138" name="Rectangle: Single Corner Rounded 137">
                <a:extLst>
                  <a:ext uri="{FF2B5EF4-FFF2-40B4-BE49-F238E27FC236}">
                    <a16:creationId xmlns:a16="http://schemas.microsoft.com/office/drawing/2014/main" id="{725A7B8C-5C6C-A669-A73D-335FAA31EF1A}"/>
                  </a:ext>
                </a:extLst>
              </p:cNvPr>
              <p:cNvSpPr/>
              <p:nvPr/>
            </p:nvSpPr>
            <p:spPr>
              <a:xfrm>
                <a:off x="628651" y="2400300"/>
                <a:ext cx="2934302" cy="3752850"/>
              </a:xfrm>
              <a:prstGeom prst="round1Rect">
                <a:avLst>
                  <a:gd name="adj" fmla="val 23355"/>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grpSp>
            <p:nvGrpSpPr>
              <p:cNvPr id="139" name="Group 138">
                <a:extLst>
                  <a:ext uri="{FF2B5EF4-FFF2-40B4-BE49-F238E27FC236}">
                    <a16:creationId xmlns:a16="http://schemas.microsoft.com/office/drawing/2014/main" id="{15AA26BD-B126-3907-06FE-51AF6B1C09A2}"/>
                  </a:ext>
                </a:extLst>
              </p:cNvPr>
              <p:cNvGrpSpPr/>
              <p:nvPr/>
            </p:nvGrpSpPr>
            <p:grpSpPr>
              <a:xfrm>
                <a:off x="861816" y="2799884"/>
                <a:ext cx="2467973" cy="2953682"/>
                <a:chOff x="861816" y="2779177"/>
                <a:chExt cx="2467973" cy="2953682"/>
              </a:xfrm>
            </p:grpSpPr>
            <p:sp>
              <p:nvSpPr>
                <p:cNvPr id="140" name="TextBox 139">
                  <a:extLst>
                    <a:ext uri="{FF2B5EF4-FFF2-40B4-BE49-F238E27FC236}">
                      <a16:creationId xmlns:a16="http://schemas.microsoft.com/office/drawing/2014/main" id="{2B320DC8-925E-9835-7AB3-820A8F53C9D6}"/>
                    </a:ext>
                  </a:extLst>
                </p:cNvPr>
                <p:cNvSpPr txBox="1"/>
                <p:nvPr/>
              </p:nvSpPr>
              <p:spPr>
                <a:xfrm>
                  <a:off x="861816" y="2779177"/>
                  <a:ext cx="2117453" cy="738664"/>
                </a:xfrm>
                <a:prstGeom prst="rect">
                  <a:avLst/>
                </a:prstGeom>
                <a:noFill/>
              </p:spPr>
              <p:txBody>
                <a:bodyPr wrap="square" lIns="0" tIns="0" rIns="0" bIns="0" rtlCol="0">
                  <a:spAutoFit/>
                </a:bodyPr>
                <a:lstStyle/>
                <a:p>
                  <a:pPr>
                    <a:spcAft>
                      <a:spcPts val="600"/>
                    </a:spcAft>
                  </a:pPr>
                  <a:r>
                    <a:rPr lang="en-US" sz="4800" b="1" dirty="0">
                      <a:solidFill>
                        <a:schemeClr val="bg1"/>
                      </a:solidFill>
                    </a:rPr>
                    <a:t>1/3</a:t>
                  </a:r>
                </a:p>
              </p:txBody>
            </p:sp>
            <p:sp>
              <p:nvSpPr>
                <p:cNvPr id="141" name="TextBox 140">
                  <a:extLst>
                    <a:ext uri="{FF2B5EF4-FFF2-40B4-BE49-F238E27FC236}">
                      <a16:creationId xmlns:a16="http://schemas.microsoft.com/office/drawing/2014/main" id="{2D030001-BF5A-B495-C63B-3A33CFE32D7E}"/>
                    </a:ext>
                  </a:extLst>
                </p:cNvPr>
                <p:cNvSpPr txBox="1"/>
                <p:nvPr/>
              </p:nvSpPr>
              <p:spPr>
                <a:xfrm>
                  <a:off x="861816" y="3886200"/>
                  <a:ext cx="2467973" cy="1846659"/>
                </a:xfrm>
                <a:prstGeom prst="rect">
                  <a:avLst/>
                </a:prstGeom>
                <a:noFill/>
              </p:spPr>
              <p:txBody>
                <a:bodyPr wrap="square" lIns="0" tIns="0" rIns="0" bIns="0" rtlCol="0">
                  <a:spAutoFit/>
                </a:bodyPr>
                <a:lstStyle/>
                <a:p>
                  <a:pPr>
                    <a:spcBef>
                      <a:spcPts val="300"/>
                    </a:spcBef>
                    <a:spcAft>
                      <a:spcPts val="600"/>
                    </a:spcAft>
                  </a:pPr>
                  <a:r>
                    <a:rPr lang="en-US" sz="2000" dirty="0">
                      <a:solidFill>
                        <a:schemeClr val="bg1"/>
                      </a:solidFill>
                    </a:rPr>
                    <a:t>Have received advice regarding how to withdraw money from their retirement savings to provide income in retirement</a:t>
                  </a:r>
                </a:p>
              </p:txBody>
            </p:sp>
            <p:cxnSp>
              <p:nvCxnSpPr>
                <p:cNvPr id="142" name="Straight Connector 141">
                  <a:extLst>
                    <a:ext uri="{FF2B5EF4-FFF2-40B4-BE49-F238E27FC236}">
                      <a16:creationId xmlns:a16="http://schemas.microsoft.com/office/drawing/2014/main" id="{313CDEBF-EEDB-E4E1-200E-97BEBD4EE49A}"/>
                    </a:ext>
                  </a:extLst>
                </p:cNvPr>
                <p:cNvCxnSpPr>
                  <a:cxnSpLocks/>
                </p:cNvCxnSpPr>
                <p:nvPr/>
              </p:nvCxnSpPr>
              <p:spPr>
                <a:xfrm>
                  <a:off x="861816" y="3642360"/>
                  <a:ext cx="177546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2558985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0EBE7-B69C-2FDA-2668-E876A5F4F199}"/>
            </a:ext>
          </a:extLst>
        </p:cNvPr>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7AE7DF73-79F3-8EDC-AB10-B6402D0F9004}"/>
              </a:ext>
            </a:extLst>
          </p:cNvPr>
          <p:cNvSpPr/>
          <p:nvPr/>
        </p:nvSpPr>
        <p:spPr>
          <a:xfrm>
            <a:off x="1" y="0"/>
            <a:ext cx="4586514" cy="7772400"/>
          </a:xfrm>
          <a:prstGeom prst="round1Rect">
            <a:avLst>
              <a:gd name="adj" fmla="val 23355"/>
            </a:avLst>
          </a:prstGeom>
          <a:solidFill>
            <a:srgbClr val="E6F4F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DDC8C478-5FE1-A1EA-C8A1-D3A5DB5CEE3B}"/>
              </a:ext>
            </a:extLst>
          </p:cNvPr>
          <p:cNvSpPr>
            <a:spLocks noGrp="1"/>
          </p:cNvSpPr>
          <p:nvPr>
            <p:ph type="title"/>
          </p:nvPr>
        </p:nvSpPr>
        <p:spPr>
          <a:xfrm>
            <a:off x="628073" y="630937"/>
            <a:ext cx="3958441" cy="1035139"/>
          </a:xfrm>
        </p:spPr>
        <p:txBody>
          <a:bodyPr/>
          <a:lstStyle/>
          <a:p>
            <a:r>
              <a:rPr lang="en-US" dirty="0"/>
              <a:t>The importance </a:t>
            </a:r>
            <a:br>
              <a:rPr lang="en-US" dirty="0"/>
            </a:br>
            <a:r>
              <a:rPr lang="en-US" dirty="0"/>
              <a:t>of lifetime income</a:t>
            </a:r>
          </a:p>
        </p:txBody>
      </p:sp>
      <p:sp>
        <p:nvSpPr>
          <p:cNvPr id="67" name="Text Placeholder 66">
            <a:extLst>
              <a:ext uri="{FF2B5EF4-FFF2-40B4-BE49-F238E27FC236}">
                <a16:creationId xmlns:a16="http://schemas.microsoft.com/office/drawing/2014/main" id="{3001B8C9-9955-74BC-886E-1C7B64B5DA78}"/>
              </a:ext>
            </a:extLst>
          </p:cNvPr>
          <p:cNvSpPr>
            <a:spLocks noGrp="1"/>
          </p:cNvSpPr>
          <p:nvPr>
            <p:ph type="body" sz="quarter" idx="11"/>
          </p:nvPr>
        </p:nvSpPr>
        <p:spPr>
          <a:xfrm>
            <a:off x="5137777" y="6694369"/>
            <a:ext cx="8426114" cy="181934"/>
          </a:xfrm>
        </p:spPr>
        <p:txBody>
          <a:bodyPr/>
          <a:lstStyle/>
          <a:p>
            <a:r>
              <a:rPr lang="en-US" dirty="0"/>
              <a:t>Source: Nuveen and TIAA Institute Participant Sentiment Survey on Lifetime Income (2024).</a:t>
            </a:r>
          </a:p>
        </p:txBody>
      </p:sp>
      <p:sp>
        <p:nvSpPr>
          <p:cNvPr id="70" name="Text Placeholder 20">
            <a:extLst>
              <a:ext uri="{FF2B5EF4-FFF2-40B4-BE49-F238E27FC236}">
                <a16:creationId xmlns:a16="http://schemas.microsoft.com/office/drawing/2014/main" id="{5DA8D3D6-1FD0-4C1B-ADE9-243C0FAE4768}"/>
              </a:ext>
            </a:extLst>
          </p:cNvPr>
          <p:cNvSpPr txBox="1">
            <a:spLocks/>
          </p:cNvSpPr>
          <p:nvPr/>
        </p:nvSpPr>
        <p:spPr>
          <a:xfrm>
            <a:off x="628073" y="2029481"/>
            <a:ext cx="3366721" cy="288254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800" dirty="0">
                <a:solidFill>
                  <a:schemeClr val="tx2"/>
                </a:solidFill>
                <a:latin typeface="+mn-lt"/>
              </a:rPr>
              <a:t>In general, do you think it is important for defined contribution plans to provide participants with a way to turn some of their savings into fixed monthly payments that are guaranteed to last for life, like income from a pension?</a:t>
            </a:r>
          </a:p>
        </p:txBody>
      </p:sp>
      <p:graphicFrame>
        <p:nvGraphicFramePr>
          <p:cNvPr id="71" name="Content Placeholder 8">
            <a:extLst>
              <a:ext uri="{FF2B5EF4-FFF2-40B4-BE49-F238E27FC236}">
                <a16:creationId xmlns:a16="http://schemas.microsoft.com/office/drawing/2014/main" id="{75C12548-8B38-95DA-FF7C-3EBA94887141}"/>
              </a:ext>
            </a:extLst>
          </p:cNvPr>
          <p:cNvGraphicFramePr>
            <a:graphicFrameLocks/>
          </p:cNvGraphicFramePr>
          <p:nvPr>
            <p:extLst>
              <p:ext uri="{D42A27DB-BD31-4B8C-83A1-F6EECF244321}">
                <p14:modId xmlns:p14="http://schemas.microsoft.com/office/powerpoint/2010/main" val="560724260"/>
              </p:ext>
            </p:extLst>
          </p:nvPr>
        </p:nvGraphicFramePr>
        <p:xfrm>
          <a:off x="4914810" y="1741361"/>
          <a:ext cx="8426114" cy="4868400"/>
        </p:xfrm>
        <a:graphic>
          <a:graphicData uri="http://schemas.openxmlformats.org/drawingml/2006/chart">
            <c:chart xmlns:c="http://schemas.openxmlformats.org/drawingml/2006/chart" xmlns:r="http://schemas.openxmlformats.org/officeDocument/2006/relationships" r:id="rId2"/>
          </a:graphicData>
        </a:graphic>
      </p:graphicFrame>
      <p:sp>
        <p:nvSpPr>
          <p:cNvPr id="100" name="TextBox 99">
            <a:extLst>
              <a:ext uri="{FF2B5EF4-FFF2-40B4-BE49-F238E27FC236}">
                <a16:creationId xmlns:a16="http://schemas.microsoft.com/office/drawing/2014/main" id="{E2A3B81F-94F5-DD40-B2E6-84F3CB61F515}"/>
              </a:ext>
            </a:extLst>
          </p:cNvPr>
          <p:cNvSpPr txBox="1"/>
          <p:nvPr/>
        </p:nvSpPr>
        <p:spPr>
          <a:xfrm>
            <a:off x="12745799" y="2647983"/>
            <a:ext cx="349455" cy="215444"/>
          </a:xfrm>
          <a:prstGeom prst="rect">
            <a:avLst/>
          </a:prstGeom>
          <a:noFill/>
        </p:spPr>
        <p:txBody>
          <a:bodyPr wrap="none" lIns="0" tIns="0" rIns="0" bIns="0" anchor="ctr" anchorCtr="0">
            <a:spAutoFit/>
          </a:bodyPr>
          <a:lstStyle/>
          <a:p>
            <a:r>
              <a:rPr lang="en-US" sz="1400" dirty="0">
                <a:solidFill>
                  <a:schemeClr val="tx2"/>
                </a:solidFill>
              </a:rPr>
              <a:t>94%</a:t>
            </a:r>
          </a:p>
        </p:txBody>
      </p:sp>
      <p:sp>
        <p:nvSpPr>
          <p:cNvPr id="102" name="TextBox 101">
            <a:extLst>
              <a:ext uri="{FF2B5EF4-FFF2-40B4-BE49-F238E27FC236}">
                <a16:creationId xmlns:a16="http://schemas.microsoft.com/office/drawing/2014/main" id="{1627DB53-D1B4-B37C-9EB3-7438C8AB9F41}"/>
              </a:ext>
            </a:extLst>
          </p:cNvPr>
          <p:cNvSpPr txBox="1"/>
          <p:nvPr/>
        </p:nvSpPr>
        <p:spPr>
          <a:xfrm>
            <a:off x="12339509" y="5795275"/>
            <a:ext cx="355867" cy="215444"/>
          </a:xfrm>
          <a:prstGeom prst="rect">
            <a:avLst/>
          </a:prstGeom>
          <a:noFill/>
        </p:spPr>
        <p:txBody>
          <a:bodyPr wrap="none" lIns="0" tIns="0" rIns="0" bIns="0" anchor="ctr" anchorCtr="0">
            <a:spAutoFit/>
          </a:bodyPr>
          <a:lstStyle/>
          <a:p>
            <a:r>
              <a:rPr lang="en-US" sz="1400" dirty="0">
                <a:solidFill>
                  <a:schemeClr val="tx2"/>
                </a:solidFill>
              </a:rPr>
              <a:t>89%</a:t>
            </a:r>
          </a:p>
        </p:txBody>
      </p:sp>
      <p:sp>
        <p:nvSpPr>
          <p:cNvPr id="103" name="TextBox 102">
            <a:extLst>
              <a:ext uri="{FF2B5EF4-FFF2-40B4-BE49-F238E27FC236}">
                <a16:creationId xmlns:a16="http://schemas.microsoft.com/office/drawing/2014/main" id="{41106794-0CD4-BC8F-4151-95118E58BB8C}"/>
              </a:ext>
            </a:extLst>
          </p:cNvPr>
          <p:cNvSpPr txBox="1"/>
          <p:nvPr/>
        </p:nvSpPr>
        <p:spPr>
          <a:xfrm>
            <a:off x="12760767" y="4746177"/>
            <a:ext cx="347852" cy="215444"/>
          </a:xfrm>
          <a:prstGeom prst="rect">
            <a:avLst/>
          </a:prstGeom>
          <a:noFill/>
        </p:spPr>
        <p:txBody>
          <a:bodyPr wrap="none" lIns="0" tIns="0" rIns="0" bIns="0" anchor="ctr" anchorCtr="0">
            <a:spAutoFit/>
          </a:bodyPr>
          <a:lstStyle/>
          <a:p>
            <a:r>
              <a:rPr lang="en-US" sz="1400" dirty="0">
                <a:solidFill>
                  <a:schemeClr val="tx2"/>
                </a:solidFill>
              </a:rPr>
              <a:t>93%</a:t>
            </a:r>
          </a:p>
        </p:txBody>
      </p:sp>
      <p:sp>
        <p:nvSpPr>
          <p:cNvPr id="104" name="TextBox 103">
            <a:extLst>
              <a:ext uri="{FF2B5EF4-FFF2-40B4-BE49-F238E27FC236}">
                <a16:creationId xmlns:a16="http://schemas.microsoft.com/office/drawing/2014/main" id="{61261B4D-D729-91EA-D8D9-1064C4806C99}"/>
              </a:ext>
            </a:extLst>
          </p:cNvPr>
          <p:cNvSpPr txBox="1"/>
          <p:nvPr/>
        </p:nvSpPr>
        <p:spPr>
          <a:xfrm>
            <a:off x="12815860" y="3697080"/>
            <a:ext cx="343043" cy="215444"/>
          </a:xfrm>
          <a:prstGeom prst="rect">
            <a:avLst/>
          </a:prstGeom>
          <a:noFill/>
        </p:spPr>
        <p:txBody>
          <a:bodyPr wrap="none" lIns="0" tIns="0" rIns="0" bIns="0" anchor="ctr" anchorCtr="0">
            <a:spAutoFit/>
          </a:bodyPr>
          <a:lstStyle/>
          <a:p>
            <a:r>
              <a:rPr lang="en-US" sz="1400" dirty="0">
                <a:solidFill>
                  <a:schemeClr val="tx2"/>
                </a:solidFill>
              </a:rPr>
              <a:t>95%</a:t>
            </a:r>
          </a:p>
        </p:txBody>
      </p:sp>
      <p:cxnSp>
        <p:nvCxnSpPr>
          <p:cNvPr id="18" name="Straight Connector 17">
            <a:extLst>
              <a:ext uri="{FF2B5EF4-FFF2-40B4-BE49-F238E27FC236}">
                <a16:creationId xmlns:a16="http://schemas.microsoft.com/office/drawing/2014/main" id="{1123C648-B669-508D-E3DC-C09D0A6F8484}"/>
              </a:ext>
            </a:extLst>
          </p:cNvPr>
          <p:cNvCxnSpPr>
            <a:cxnSpLocks/>
          </p:cNvCxnSpPr>
          <p:nvPr/>
        </p:nvCxnSpPr>
        <p:spPr>
          <a:xfrm>
            <a:off x="5047255" y="3269456"/>
            <a:ext cx="8141695"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E269BBF-23EE-7E7E-EB8E-56FA20AE7E66}"/>
              </a:ext>
            </a:extLst>
          </p:cNvPr>
          <p:cNvCxnSpPr>
            <a:cxnSpLocks/>
          </p:cNvCxnSpPr>
          <p:nvPr/>
        </p:nvCxnSpPr>
        <p:spPr>
          <a:xfrm>
            <a:off x="5047255" y="4316807"/>
            <a:ext cx="8141695"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1BEBFF1-5249-F34C-E7C8-0F40F2F40274}"/>
              </a:ext>
            </a:extLst>
          </p:cNvPr>
          <p:cNvCxnSpPr>
            <a:cxnSpLocks/>
          </p:cNvCxnSpPr>
          <p:nvPr/>
        </p:nvCxnSpPr>
        <p:spPr>
          <a:xfrm>
            <a:off x="5047255" y="5366538"/>
            <a:ext cx="8141695"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553825C-F125-BFCF-8FEC-3FF6327A7EF9}"/>
              </a:ext>
            </a:extLst>
          </p:cNvPr>
          <p:cNvGrpSpPr/>
          <p:nvPr/>
        </p:nvGrpSpPr>
        <p:grpSpPr>
          <a:xfrm>
            <a:off x="5061299" y="766396"/>
            <a:ext cx="8020262" cy="1039492"/>
            <a:chOff x="4808538" y="766396"/>
            <a:chExt cx="8020262" cy="1039492"/>
          </a:xfrm>
        </p:grpSpPr>
        <p:sp>
          <p:nvSpPr>
            <p:cNvPr id="14" name="Text Placeholder 20">
              <a:extLst>
                <a:ext uri="{FF2B5EF4-FFF2-40B4-BE49-F238E27FC236}">
                  <a16:creationId xmlns:a16="http://schemas.microsoft.com/office/drawing/2014/main" id="{0751FAB0-1AC4-D453-A7AF-07850AC8C16E}"/>
                </a:ext>
              </a:extLst>
            </p:cNvPr>
            <p:cNvSpPr txBox="1">
              <a:spLocks/>
            </p:cNvSpPr>
            <p:nvPr/>
          </p:nvSpPr>
          <p:spPr>
            <a:xfrm>
              <a:off x="4808538" y="766396"/>
              <a:ext cx="1334390"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solidFill>
                    <a:schemeClr val="tx2"/>
                  </a:solidFill>
                  <a:latin typeface="+mn-lt"/>
                </a:rPr>
                <a:t>All 401(k) participants</a:t>
              </a:r>
            </a:p>
          </p:txBody>
        </p:sp>
        <p:grpSp>
          <p:nvGrpSpPr>
            <p:cNvPr id="15" name="Group 14">
              <a:extLst>
                <a:ext uri="{FF2B5EF4-FFF2-40B4-BE49-F238E27FC236}">
                  <a16:creationId xmlns:a16="http://schemas.microsoft.com/office/drawing/2014/main" id="{3DAF69C4-C9D2-2123-15D3-73F52E3B866F}"/>
                </a:ext>
              </a:extLst>
            </p:cNvPr>
            <p:cNvGrpSpPr/>
            <p:nvPr/>
          </p:nvGrpSpPr>
          <p:grpSpPr>
            <a:xfrm>
              <a:off x="6191440" y="766396"/>
              <a:ext cx="6637360" cy="490372"/>
              <a:chOff x="6191440" y="766396"/>
              <a:chExt cx="6637360" cy="490372"/>
            </a:xfrm>
          </p:grpSpPr>
          <p:grpSp>
            <p:nvGrpSpPr>
              <p:cNvPr id="27" name="Group 26">
                <a:extLst>
                  <a:ext uri="{FF2B5EF4-FFF2-40B4-BE49-F238E27FC236}">
                    <a16:creationId xmlns:a16="http://schemas.microsoft.com/office/drawing/2014/main" id="{F34183DA-8FB0-0B7A-DBFE-6A1169E0D36A}"/>
                  </a:ext>
                </a:extLst>
              </p:cNvPr>
              <p:cNvGrpSpPr/>
              <p:nvPr/>
            </p:nvGrpSpPr>
            <p:grpSpPr>
              <a:xfrm>
                <a:off x="6191440" y="766396"/>
                <a:ext cx="2117001" cy="490372"/>
                <a:chOff x="6403530" y="2114141"/>
                <a:chExt cx="2117001" cy="490372"/>
              </a:xfrm>
            </p:grpSpPr>
            <p:sp>
              <p:nvSpPr>
                <p:cNvPr id="35" name="Text Placeholder 20">
                  <a:extLst>
                    <a:ext uri="{FF2B5EF4-FFF2-40B4-BE49-F238E27FC236}">
                      <a16:creationId xmlns:a16="http://schemas.microsoft.com/office/drawing/2014/main" id="{981AF644-F091-2657-C093-97F7BF65E87B}"/>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3"/>
                      </a:solidFill>
                      <a:latin typeface="+mn-lt"/>
                    </a:rPr>
                    <a:t>43%</a:t>
                  </a:r>
                </a:p>
              </p:txBody>
            </p:sp>
            <p:sp>
              <p:nvSpPr>
                <p:cNvPr id="36" name="Text Placeholder 20">
                  <a:extLst>
                    <a:ext uri="{FF2B5EF4-FFF2-40B4-BE49-F238E27FC236}">
                      <a16:creationId xmlns:a16="http://schemas.microsoft.com/office/drawing/2014/main" id="{812D7715-FF40-A011-88C5-E5DD61A9F74A}"/>
                    </a:ext>
                  </a:extLst>
                </p:cNvPr>
                <p:cNvSpPr txBox="1">
                  <a:spLocks/>
                </p:cNvSpPr>
                <p:nvPr/>
              </p:nvSpPr>
              <p:spPr>
                <a:xfrm>
                  <a:off x="7232267" y="2236734"/>
                  <a:ext cx="1288264"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Very important</a:t>
                  </a:r>
                </a:p>
              </p:txBody>
            </p:sp>
          </p:grpSp>
          <p:grpSp>
            <p:nvGrpSpPr>
              <p:cNvPr id="28" name="Group 27">
                <a:extLst>
                  <a:ext uri="{FF2B5EF4-FFF2-40B4-BE49-F238E27FC236}">
                    <a16:creationId xmlns:a16="http://schemas.microsoft.com/office/drawing/2014/main" id="{1DE77C5F-84C1-86CF-BAAA-336FF8B29D1B}"/>
                  </a:ext>
                </a:extLst>
              </p:cNvPr>
              <p:cNvGrpSpPr/>
              <p:nvPr/>
            </p:nvGrpSpPr>
            <p:grpSpPr>
              <a:xfrm>
                <a:off x="8409332" y="766396"/>
                <a:ext cx="1861443" cy="490372"/>
                <a:chOff x="6403530" y="2114141"/>
                <a:chExt cx="1861443" cy="490372"/>
              </a:xfrm>
            </p:grpSpPr>
            <p:sp>
              <p:nvSpPr>
                <p:cNvPr id="33" name="Text Placeholder 20">
                  <a:extLst>
                    <a:ext uri="{FF2B5EF4-FFF2-40B4-BE49-F238E27FC236}">
                      <a16:creationId xmlns:a16="http://schemas.microsoft.com/office/drawing/2014/main" id="{EA1D9113-8DBF-DBD2-47AF-4736447972F2}"/>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tx2"/>
                      </a:solidFill>
                      <a:latin typeface="+mn-lt"/>
                    </a:rPr>
                    <a:t>50%</a:t>
                  </a:r>
                </a:p>
              </p:txBody>
            </p:sp>
            <p:sp>
              <p:nvSpPr>
                <p:cNvPr id="34" name="Text Placeholder 20">
                  <a:extLst>
                    <a:ext uri="{FF2B5EF4-FFF2-40B4-BE49-F238E27FC236}">
                      <a16:creationId xmlns:a16="http://schemas.microsoft.com/office/drawing/2014/main" id="{F755232B-45DE-6DF8-D136-CCF2DC8C4270}"/>
                    </a:ext>
                  </a:extLst>
                </p:cNvPr>
                <p:cNvSpPr txBox="1">
                  <a:spLocks/>
                </p:cNvSpPr>
                <p:nvPr/>
              </p:nvSpPr>
              <p:spPr>
                <a:xfrm>
                  <a:off x="7232267"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Somewhat important</a:t>
                  </a:r>
                </a:p>
              </p:txBody>
            </p:sp>
          </p:grpSp>
          <p:grpSp>
            <p:nvGrpSpPr>
              <p:cNvPr id="29" name="Group 28">
                <a:extLst>
                  <a:ext uri="{FF2B5EF4-FFF2-40B4-BE49-F238E27FC236}">
                    <a16:creationId xmlns:a16="http://schemas.microsoft.com/office/drawing/2014/main" id="{9B0773E6-91EA-CD0C-F3B4-FA142EE5F718}"/>
                  </a:ext>
                </a:extLst>
              </p:cNvPr>
              <p:cNvGrpSpPr/>
              <p:nvPr/>
            </p:nvGrpSpPr>
            <p:grpSpPr>
              <a:xfrm>
                <a:off x="10981643" y="766396"/>
                <a:ext cx="1847157" cy="490372"/>
                <a:chOff x="6403530" y="2114141"/>
                <a:chExt cx="1847157" cy="490372"/>
              </a:xfrm>
            </p:grpSpPr>
            <p:sp>
              <p:nvSpPr>
                <p:cNvPr id="31" name="Text Placeholder 20">
                  <a:extLst>
                    <a:ext uri="{FF2B5EF4-FFF2-40B4-BE49-F238E27FC236}">
                      <a16:creationId xmlns:a16="http://schemas.microsoft.com/office/drawing/2014/main" id="{4CEE5F57-6D01-B923-115D-F487B74225A0}"/>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1"/>
                      </a:solidFill>
                      <a:latin typeface="+mn-lt"/>
                    </a:rPr>
                    <a:t>93%</a:t>
                  </a:r>
                </a:p>
              </p:txBody>
            </p:sp>
            <p:sp>
              <p:nvSpPr>
                <p:cNvPr id="32" name="Text Placeholder 20">
                  <a:extLst>
                    <a:ext uri="{FF2B5EF4-FFF2-40B4-BE49-F238E27FC236}">
                      <a16:creationId xmlns:a16="http://schemas.microsoft.com/office/drawing/2014/main" id="{048E29B9-767A-21E9-7595-5C8CA5A2164D}"/>
                    </a:ext>
                  </a:extLst>
                </p:cNvPr>
                <p:cNvSpPr txBox="1">
                  <a:spLocks/>
                </p:cNvSpPr>
                <p:nvPr/>
              </p:nvSpPr>
              <p:spPr>
                <a:xfrm>
                  <a:off x="7217981"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Important</a:t>
                  </a:r>
                </a:p>
              </p:txBody>
            </p:sp>
          </p:grpSp>
          <p:sp>
            <p:nvSpPr>
              <p:cNvPr id="30" name="Isosceles Triangle 29">
                <a:extLst>
                  <a:ext uri="{FF2B5EF4-FFF2-40B4-BE49-F238E27FC236}">
                    <a16:creationId xmlns:a16="http://schemas.microsoft.com/office/drawing/2014/main" id="{239F514A-2CF9-C33D-3E1E-12AD435554B3}"/>
                  </a:ext>
                </a:extLst>
              </p:cNvPr>
              <p:cNvSpPr/>
              <p:nvPr/>
            </p:nvSpPr>
            <p:spPr>
              <a:xfrm rot="5400000">
                <a:off x="10401022" y="911706"/>
                <a:ext cx="450374" cy="199752"/>
              </a:xfrm>
              <a:prstGeom prst="triangle">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ACD5A19-FE76-80C3-A69B-34F5D1DEE409}"/>
                </a:ext>
              </a:extLst>
            </p:cNvPr>
            <p:cNvGrpSpPr/>
            <p:nvPr/>
          </p:nvGrpSpPr>
          <p:grpSpPr>
            <a:xfrm>
              <a:off x="4808538" y="1559336"/>
              <a:ext cx="3605211" cy="246552"/>
              <a:chOff x="4808538" y="1465645"/>
              <a:chExt cx="3605211" cy="246552"/>
            </a:xfrm>
          </p:grpSpPr>
          <p:grpSp>
            <p:nvGrpSpPr>
              <p:cNvPr id="19" name="Group 18">
                <a:extLst>
                  <a:ext uri="{FF2B5EF4-FFF2-40B4-BE49-F238E27FC236}">
                    <a16:creationId xmlns:a16="http://schemas.microsoft.com/office/drawing/2014/main" id="{12BBE12C-49AC-5B70-B5EA-C3603BB83D14}"/>
                  </a:ext>
                </a:extLst>
              </p:cNvPr>
              <p:cNvGrpSpPr/>
              <p:nvPr/>
            </p:nvGrpSpPr>
            <p:grpSpPr>
              <a:xfrm>
                <a:off x="4808538" y="1465645"/>
                <a:ext cx="1486821" cy="246552"/>
                <a:chOff x="4808538" y="1465645"/>
                <a:chExt cx="1486821" cy="246552"/>
              </a:xfrm>
            </p:grpSpPr>
            <p:sp>
              <p:nvSpPr>
                <p:cNvPr id="25" name="Rectangle 24">
                  <a:extLst>
                    <a:ext uri="{FF2B5EF4-FFF2-40B4-BE49-F238E27FC236}">
                      <a16:creationId xmlns:a16="http://schemas.microsoft.com/office/drawing/2014/main" id="{25353DBF-124A-C7D1-4DAA-D946ADD7EFC2}"/>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 Placeholder 20">
                  <a:extLst>
                    <a:ext uri="{FF2B5EF4-FFF2-40B4-BE49-F238E27FC236}">
                      <a16:creationId xmlns:a16="http://schemas.microsoft.com/office/drawing/2014/main" id="{ECA5B622-1078-1901-A048-09C54242007B}"/>
                    </a:ext>
                  </a:extLst>
                </p:cNvPr>
                <p:cNvSpPr txBox="1">
                  <a:spLocks/>
                </p:cNvSpPr>
                <p:nvPr/>
              </p:nvSpPr>
              <p:spPr>
                <a:xfrm>
                  <a:off x="5163533" y="1495702"/>
                  <a:ext cx="1131826"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Very important</a:t>
                  </a:r>
                </a:p>
              </p:txBody>
            </p:sp>
          </p:grpSp>
          <p:grpSp>
            <p:nvGrpSpPr>
              <p:cNvPr id="21" name="Group 20">
                <a:extLst>
                  <a:ext uri="{FF2B5EF4-FFF2-40B4-BE49-F238E27FC236}">
                    <a16:creationId xmlns:a16="http://schemas.microsoft.com/office/drawing/2014/main" id="{05F9F52B-EDDE-B1A5-2CC4-72C8810A8C2D}"/>
                  </a:ext>
                </a:extLst>
              </p:cNvPr>
              <p:cNvGrpSpPr/>
              <p:nvPr/>
            </p:nvGrpSpPr>
            <p:grpSpPr>
              <a:xfrm>
                <a:off x="6611144" y="1465645"/>
                <a:ext cx="1802605" cy="246552"/>
                <a:chOff x="4808538" y="1465645"/>
                <a:chExt cx="1802605" cy="246552"/>
              </a:xfrm>
            </p:grpSpPr>
            <p:sp>
              <p:nvSpPr>
                <p:cNvPr id="23" name="Rectangle 22">
                  <a:extLst>
                    <a:ext uri="{FF2B5EF4-FFF2-40B4-BE49-F238E27FC236}">
                      <a16:creationId xmlns:a16="http://schemas.microsoft.com/office/drawing/2014/main" id="{6A30C6AB-D243-50A6-F041-C832EA849914}"/>
                    </a:ext>
                  </a:extLst>
                </p:cNvPr>
                <p:cNvSpPr/>
                <p:nvPr/>
              </p:nvSpPr>
              <p:spPr>
                <a:xfrm>
                  <a:off x="4808538" y="1465645"/>
                  <a:ext cx="246552" cy="24655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Text Placeholder 20">
                  <a:extLst>
                    <a:ext uri="{FF2B5EF4-FFF2-40B4-BE49-F238E27FC236}">
                      <a16:creationId xmlns:a16="http://schemas.microsoft.com/office/drawing/2014/main" id="{A7F139D0-346E-0414-7267-30CCB3CD0B32}"/>
                    </a:ext>
                  </a:extLst>
                </p:cNvPr>
                <p:cNvSpPr txBox="1">
                  <a:spLocks/>
                </p:cNvSpPr>
                <p:nvPr/>
              </p:nvSpPr>
              <p:spPr>
                <a:xfrm>
                  <a:off x="5163532" y="1495702"/>
                  <a:ext cx="1447611"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Somewhat important</a:t>
                  </a:r>
                </a:p>
              </p:txBody>
            </p:sp>
          </p:grpSp>
        </p:grpSp>
      </p:grpSp>
      <p:sp>
        <p:nvSpPr>
          <p:cNvPr id="4" name="TextBox 3">
            <a:extLst>
              <a:ext uri="{FF2B5EF4-FFF2-40B4-BE49-F238E27FC236}">
                <a16:creationId xmlns:a16="http://schemas.microsoft.com/office/drawing/2014/main" id="{3892FDE7-7D62-95AE-EA96-300BFCD0EDC8}"/>
              </a:ext>
            </a:extLst>
          </p:cNvPr>
          <p:cNvSpPr txBox="1"/>
          <p:nvPr/>
        </p:nvSpPr>
        <p:spPr>
          <a:xfrm>
            <a:off x="551263" y="6203257"/>
            <a:ext cx="3520339" cy="738664"/>
          </a:xfrm>
          <a:prstGeom prst="rect">
            <a:avLst/>
          </a:prstGeom>
          <a:noFill/>
        </p:spPr>
        <p:txBody>
          <a:bodyPr wrap="square">
            <a:spAutoFit/>
          </a:bodyPr>
          <a:lstStyle/>
          <a:p>
            <a:r>
              <a:rPr lang="en-US" sz="1400" b="0" i="0" u="none" strike="noStrike" baseline="0" dirty="0">
                <a:solidFill>
                  <a:srgbClr val="000000"/>
                </a:solidFill>
                <a:latin typeface="NewsGoth BT"/>
              </a:rPr>
              <a:t>Note: Data points in all figures of this report are rounded, so they may not appear to add correctly in some instances.</a:t>
            </a:r>
            <a:endParaRPr lang="en-US" sz="1400" dirty="0"/>
          </a:p>
        </p:txBody>
      </p:sp>
    </p:spTree>
    <p:extLst>
      <p:ext uri="{BB962C8B-B14F-4D97-AF65-F5344CB8AC3E}">
        <p14:creationId xmlns:p14="http://schemas.microsoft.com/office/powerpoint/2010/main" val="4337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D278892-581D-756F-D24A-7B7D6FC78BCA}"/>
              </a:ext>
            </a:extLst>
          </p:cNvPr>
          <p:cNvGraphicFramePr>
            <a:graphicFrameLocks noChangeAspect="1"/>
          </p:cNvGraphicFramePr>
          <p:nvPr>
            <p:custDataLst>
              <p:tags r:id="rId1"/>
            </p:custDataLst>
            <p:extLst>
              <p:ext uri="{D42A27DB-BD31-4B8C-83A1-F6EECF244321}">
                <p14:modId xmlns:p14="http://schemas.microsoft.com/office/powerpoint/2010/main" val="3388068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4" name="think-cell data - do not delete" hidden="1">
                        <a:extLst>
                          <a:ext uri="{FF2B5EF4-FFF2-40B4-BE49-F238E27FC236}">
                            <a16:creationId xmlns:a16="http://schemas.microsoft.com/office/drawing/2014/main" id="{BD278892-581D-756F-D24A-7B7D6FC78B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5" name="Picture 34" descr="A close-up of a building&#10;&#10;AI-generated content may be incorrect.">
            <a:extLst>
              <a:ext uri="{FF2B5EF4-FFF2-40B4-BE49-F238E27FC236}">
                <a16:creationId xmlns:a16="http://schemas.microsoft.com/office/drawing/2014/main" id="{B9872BBC-3025-7AE4-52F5-3CDB042B6776}"/>
              </a:ext>
            </a:extLst>
          </p:cNvPr>
          <p:cNvPicPr>
            <a:picLocks noChangeAspect="1"/>
          </p:cNvPicPr>
          <p:nvPr/>
        </p:nvPicPr>
        <p:blipFill rotWithShape="1">
          <a:blip r:embed="rId5"/>
          <a:srcRect t="7808" b="7808"/>
          <a:stretch/>
        </p:blipFill>
        <p:spPr>
          <a:xfrm>
            <a:off x="-1" y="0"/>
            <a:ext cx="13817601" cy="7772400"/>
          </a:xfrm>
          <a:prstGeom prst="rect">
            <a:avLst/>
          </a:prstGeom>
        </p:spPr>
      </p:pic>
      <p:sp>
        <p:nvSpPr>
          <p:cNvPr id="8" name="Rectangle: Single Corner Rounded 7">
            <a:extLst>
              <a:ext uri="{FF2B5EF4-FFF2-40B4-BE49-F238E27FC236}">
                <a16:creationId xmlns:a16="http://schemas.microsoft.com/office/drawing/2014/main" id="{B285A429-CDCB-B912-65B5-C4C62686CE64}"/>
              </a:ext>
            </a:extLst>
          </p:cNvPr>
          <p:cNvSpPr/>
          <p:nvPr/>
        </p:nvSpPr>
        <p:spPr>
          <a:xfrm>
            <a:off x="624387" y="951540"/>
            <a:ext cx="12561455" cy="5921700"/>
          </a:xfrm>
          <a:prstGeom prst="round1Rect">
            <a:avLst>
              <a:gd name="adj" fmla="val 45904"/>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solidFill>
                <a:schemeClr val="bg1"/>
              </a:solidFill>
            </a:endParaRPr>
          </a:p>
        </p:txBody>
      </p:sp>
      <p:sp>
        <p:nvSpPr>
          <p:cNvPr id="2" name="Title 1">
            <a:extLst>
              <a:ext uri="{FF2B5EF4-FFF2-40B4-BE49-F238E27FC236}">
                <a16:creationId xmlns:a16="http://schemas.microsoft.com/office/drawing/2014/main" id="{8B4C7708-80A6-E63F-55BB-6A4BC91E4E29}"/>
              </a:ext>
            </a:extLst>
          </p:cNvPr>
          <p:cNvSpPr>
            <a:spLocks noGrp="1"/>
          </p:cNvSpPr>
          <p:nvPr>
            <p:ph type="title"/>
          </p:nvPr>
        </p:nvSpPr>
        <p:spPr>
          <a:xfrm>
            <a:off x="1371598" y="1770871"/>
            <a:ext cx="10490201" cy="1035139"/>
          </a:xfrm>
        </p:spPr>
        <p:txBody>
          <a:bodyPr vert="horz"/>
          <a:lstStyle/>
          <a:p>
            <a:r>
              <a:rPr lang="en-US" sz="4400" dirty="0">
                <a:solidFill>
                  <a:schemeClr val="bg1"/>
                </a:solidFill>
              </a:rPr>
              <a:t>What is an in-plan fixed annuity?</a:t>
            </a:r>
          </a:p>
        </p:txBody>
      </p:sp>
      <p:sp>
        <p:nvSpPr>
          <p:cNvPr id="9" name="Text Placeholder 20">
            <a:extLst>
              <a:ext uri="{FF2B5EF4-FFF2-40B4-BE49-F238E27FC236}">
                <a16:creationId xmlns:a16="http://schemas.microsoft.com/office/drawing/2014/main" id="{3D29A7E7-F9B0-0DAB-5A88-90777B44B7C1}"/>
              </a:ext>
            </a:extLst>
          </p:cNvPr>
          <p:cNvSpPr txBox="1">
            <a:spLocks/>
          </p:cNvSpPr>
          <p:nvPr/>
        </p:nvSpPr>
        <p:spPr>
          <a:xfrm>
            <a:off x="1371599" y="3028514"/>
            <a:ext cx="9436101" cy="288254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400" dirty="0">
                <a:solidFill>
                  <a:schemeClr val="bg1"/>
                </a:solidFill>
                <a:latin typeface="+mn-lt"/>
              </a:rPr>
              <a:t>Description provided to survey participants </a:t>
            </a:r>
          </a:p>
          <a:p>
            <a:pPr>
              <a:spcAft>
                <a:spcPts val="0"/>
              </a:spcAft>
            </a:pPr>
            <a:endParaRPr lang="en-US" sz="2000" dirty="0">
              <a:solidFill>
                <a:schemeClr val="bg1"/>
              </a:solidFill>
              <a:latin typeface="+mn-lt"/>
            </a:endParaRPr>
          </a:p>
          <a:p>
            <a:pPr>
              <a:spcAft>
                <a:spcPts val="0"/>
              </a:spcAft>
            </a:pPr>
            <a:r>
              <a:rPr lang="en-US" sz="2000" b="0" dirty="0">
                <a:solidFill>
                  <a:schemeClr val="bg1"/>
                </a:solidFill>
                <a:latin typeface="+mn-lt"/>
              </a:rPr>
              <a:t>A fixed annuity can be an option for saving in a defined contribution plan. Contributions to a fixed annuity earn a guaranteed interest rate, ensuring the savings are protected from loss and will grow every day, even during volatile financial markets. In retirement, money in a fixed annuity can be turned into pension-like retirement income, paid out as fixed monthly payments that are guaranteed to last for life, to help cover living expenses or any other expenses.</a:t>
            </a:r>
          </a:p>
        </p:txBody>
      </p:sp>
      <p:sp>
        <p:nvSpPr>
          <p:cNvPr id="14" name="TextBox 13">
            <a:extLst>
              <a:ext uri="{FF2B5EF4-FFF2-40B4-BE49-F238E27FC236}">
                <a16:creationId xmlns:a16="http://schemas.microsoft.com/office/drawing/2014/main" id="{BF0D8689-011F-177A-ED46-32B2D9453043}"/>
              </a:ext>
            </a:extLst>
          </p:cNvPr>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200" b="1" smtClean="0">
                <a:solidFill>
                  <a:schemeClr val="bg1"/>
                </a:solidFill>
                <a:latin typeface="Arial" panose="020B0604020202020204" pitchFamily="34" charset="0"/>
                <a:cs typeface="Arial" panose="020B0604020202020204" pitchFamily="34" charset="0"/>
              </a:rPr>
              <a:pPr algn="r"/>
              <a:t>5</a:t>
            </a:fld>
            <a:endParaRPr lang="en-US" sz="800" b="1"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A43A7A4A-3A8B-675A-2BF3-162C82BE88ED}"/>
              </a:ext>
            </a:extLst>
          </p:cNvPr>
          <p:cNvCxnSpPr/>
          <p:nvPr/>
        </p:nvCxnSpPr>
        <p:spPr>
          <a:xfrm>
            <a:off x="628073" y="7095744"/>
            <a:ext cx="12561455"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DBE29946-2DC7-1CCF-A9BF-A1092252222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17" name="Text Placeholder 3">
            <a:extLst>
              <a:ext uri="{FF2B5EF4-FFF2-40B4-BE49-F238E27FC236}">
                <a16:creationId xmlns:a16="http://schemas.microsoft.com/office/drawing/2014/main" id="{9C59E803-8B8D-F0A4-2709-CDC58ED7C4B2}"/>
              </a:ext>
            </a:extLst>
          </p:cNvPr>
          <p:cNvSpPr txBox="1">
            <a:spLocks/>
          </p:cNvSpPr>
          <p:nvPr/>
        </p:nvSpPr>
        <p:spPr>
          <a:xfrm>
            <a:off x="4868008" y="7214616"/>
            <a:ext cx="7826565" cy="365920"/>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solidFill>
                  <a:schemeClr val="bg1"/>
                </a:solidFill>
              </a:rPr>
              <a:t>Retirement savings to retirement income</a:t>
            </a:r>
          </a:p>
        </p:txBody>
      </p:sp>
    </p:spTree>
    <p:extLst>
      <p:ext uri="{BB962C8B-B14F-4D97-AF65-F5344CB8AC3E}">
        <p14:creationId xmlns:p14="http://schemas.microsoft.com/office/powerpoint/2010/main" val="232926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4DD4-265D-92D0-CD46-41912A72F4AD}"/>
            </a:ext>
          </a:extLst>
        </p:cNvPr>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D34E598C-D4C9-9F99-40DC-10B15E459FDD}"/>
              </a:ext>
            </a:extLst>
          </p:cNvPr>
          <p:cNvSpPr/>
          <p:nvPr/>
        </p:nvSpPr>
        <p:spPr>
          <a:xfrm>
            <a:off x="0" y="0"/>
            <a:ext cx="4586514" cy="7772400"/>
          </a:xfrm>
          <a:prstGeom prst="round1Rect">
            <a:avLst>
              <a:gd name="adj" fmla="val 23355"/>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8452257-86A5-0FA3-B38A-CDF2DFE47B89}"/>
              </a:ext>
            </a:extLst>
          </p:cNvPr>
          <p:cNvSpPr>
            <a:spLocks noGrp="1"/>
          </p:cNvSpPr>
          <p:nvPr>
            <p:ph type="title"/>
          </p:nvPr>
        </p:nvSpPr>
        <p:spPr>
          <a:xfrm>
            <a:off x="628073" y="3368631"/>
            <a:ext cx="3926993" cy="1035139"/>
          </a:xfrm>
        </p:spPr>
        <p:txBody>
          <a:bodyPr/>
          <a:lstStyle/>
          <a:p>
            <a:r>
              <a:rPr lang="en-US" dirty="0">
                <a:solidFill>
                  <a:schemeClr val="bg1"/>
                </a:solidFill>
              </a:rPr>
              <a:t>Fixed annuities </a:t>
            </a:r>
            <a:br>
              <a:rPr lang="en-US" dirty="0">
                <a:solidFill>
                  <a:schemeClr val="bg1"/>
                </a:solidFill>
              </a:rPr>
            </a:br>
            <a:r>
              <a:rPr lang="en-US" dirty="0">
                <a:solidFill>
                  <a:schemeClr val="bg1"/>
                </a:solidFill>
              </a:rPr>
              <a:t>in a target-date investment</a:t>
            </a:r>
          </a:p>
        </p:txBody>
      </p:sp>
      <p:sp>
        <p:nvSpPr>
          <p:cNvPr id="70" name="Text Placeholder 20">
            <a:extLst>
              <a:ext uri="{FF2B5EF4-FFF2-40B4-BE49-F238E27FC236}">
                <a16:creationId xmlns:a16="http://schemas.microsoft.com/office/drawing/2014/main" id="{90F8F40C-BF71-3BC7-A142-85C3412230D2}"/>
              </a:ext>
            </a:extLst>
          </p:cNvPr>
          <p:cNvSpPr txBox="1">
            <a:spLocks/>
          </p:cNvSpPr>
          <p:nvPr/>
        </p:nvSpPr>
        <p:spPr>
          <a:xfrm>
            <a:off x="5063514" y="1752600"/>
            <a:ext cx="8125436" cy="73594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bg2"/>
                </a:solidFill>
                <a:latin typeface="+mn-lt"/>
              </a:rPr>
              <a:t>A significant share of plan participants </a:t>
            </a:r>
            <a:br>
              <a:rPr lang="en-US" sz="2800" dirty="0">
                <a:solidFill>
                  <a:schemeClr val="bg2"/>
                </a:solidFill>
                <a:latin typeface="+mn-lt"/>
              </a:rPr>
            </a:br>
            <a:r>
              <a:rPr lang="en-US" sz="2800" dirty="0">
                <a:solidFill>
                  <a:schemeClr val="bg2"/>
                </a:solidFill>
                <a:latin typeface="+mn-lt"/>
              </a:rPr>
              <a:t>have at least some savings in their plan’s </a:t>
            </a:r>
            <a:br>
              <a:rPr lang="en-US" sz="2800" dirty="0">
                <a:solidFill>
                  <a:schemeClr val="bg2"/>
                </a:solidFill>
                <a:latin typeface="+mn-lt"/>
              </a:rPr>
            </a:br>
            <a:r>
              <a:rPr lang="en-US" sz="2800" dirty="0">
                <a:solidFill>
                  <a:schemeClr val="bg2"/>
                </a:solidFill>
                <a:latin typeface="+mn-lt"/>
              </a:rPr>
              <a:t>target-date investment</a:t>
            </a:r>
          </a:p>
        </p:txBody>
      </p:sp>
      <p:cxnSp>
        <p:nvCxnSpPr>
          <p:cNvPr id="5" name="Straight Connector 4">
            <a:extLst>
              <a:ext uri="{FF2B5EF4-FFF2-40B4-BE49-F238E27FC236}">
                <a16:creationId xmlns:a16="http://schemas.microsoft.com/office/drawing/2014/main" id="{E65E7008-1396-2E8C-60A5-3DFD0089EC69}"/>
              </a:ext>
            </a:extLst>
          </p:cNvPr>
          <p:cNvCxnSpPr/>
          <p:nvPr/>
        </p:nvCxnSpPr>
        <p:spPr>
          <a:xfrm>
            <a:off x="628073" y="7095744"/>
            <a:ext cx="1256145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188C260-C407-2581-3F60-99622096D847}"/>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9" name="Text Placeholder 20">
            <a:extLst>
              <a:ext uri="{FF2B5EF4-FFF2-40B4-BE49-F238E27FC236}">
                <a16:creationId xmlns:a16="http://schemas.microsoft.com/office/drawing/2014/main" id="{09EF289C-7F41-B4EC-CA75-2C6A3FA96079}"/>
              </a:ext>
            </a:extLst>
          </p:cNvPr>
          <p:cNvSpPr txBox="1">
            <a:spLocks/>
          </p:cNvSpPr>
          <p:nvPr/>
        </p:nvSpPr>
        <p:spPr>
          <a:xfrm>
            <a:off x="5063514" y="3386799"/>
            <a:ext cx="2007211" cy="73594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solidFill>
                  <a:schemeClr val="accent3"/>
                </a:solidFill>
                <a:latin typeface="+mn-lt"/>
              </a:rPr>
              <a:t>95</a:t>
            </a:r>
            <a:r>
              <a:rPr lang="en-US" sz="4800" dirty="0">
                <a:solidFill>
                  <a:schemeClr val="accent3"/>
                </a:solidFill>
                <a:latin typeface="+mn-lt"/>
              </a:rPr>
              <a:t>%</a:t>
            </a:r>
            <a:endParaRPr lang="en-US" sz="6600" dirty="0">
              <a:solidFill>
                <a:schemeClr val="accent3"/>
              </a:solidFill>
              <a:latin typeface="+mn-lt"/>
            </a:endParaRPr>
          </a:p>
        </p:txBody>
      </p:sp>
      <p:sp>
        <p:nvSpPr>
          <p:cNvPr id="11" name="Text Placeholder 20">
            <a:extLst>
              <a:ext uri="{FF2B5EF4-FFF2-40B4-BE49-F238E27FC236}">
                <a16:creationId xmlns:a16="http://schemas.microsoft.com/office/drawing/2014/main" id="{B1EFFFB4-4E1B-62D5-BA69-C7EE9A4E5E28}"/>
              </a:ext>
            </a:extLst>
          </p:cNvPr>
          <p:cNvSpPr txBox="1">
            <a:spLocks/>
          </p:cNvSpPr>
          <p:nvPr/>
        </p:nvSpPr>
        <p:spPr>
          <a:xfrm>
            <a:off x="5063514" y="4691438"/>
            <a:ext cx="3978883" cy="73594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tx2"/>
                </a:solidFill>
                <a:latin typeface="+mn-lt"/>
              </a:rPr>
              <a:t>Think it would be valuable for such investments to include a fixed annuity component that earns a guaranteed interest rate, and …</a:t>
            </a:r>
          </a:p>
        </p:txBody>
      </p:sp>
      <p:sp>
        <p:nvSpPr>
          <p:cNvPr id="12" name="Text Placeholder 20">
            <a:extLst>
              <a:ext uri="{FF2B5EF4-FFF2-40B4-BE49-F238E27FC236}">
                <a16:creationId xmlns:a16="http://schemas.microsoft.com/office/drawing/2014/main" id="{950967FF-0681-DAB3-7BF0-38B4076AEA60}"/>
              </a:ext>
            </a:extLst>
          </p:cNvPr>
          <p:cNvSpPr txBox="1">
            <a:spLocks/>
          </p:cNvSpPr>
          <p:nvPr/>
        </p:nvSpPr>
        <p:spPr>
          <a:xfrm>
            <a:off x="10051150" y="3386799"/>
            <a:ext cx="2007211" cy="73594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solidFill>
                  <a:schemeClr val="accent2"/>
                </a:solidFill>
                <a:latin typeface="+mn-lt"/>
              </a:rPr>
              <a:t>47</a:t>
            </a:r>
            <a:r>
              <a:rPr lang="en-US" sz="4800" dirty="0">
                <a:solidFill>
                  <a:schemeClr val="accent2"/>
                </a:solidFill>
                <a:latin typeface="+mn-lt"/>
              </a:rPr>
              <a:t>%</a:t>
            </a:r>
          </a:p>
          <a:p>
            <a:endParaRPr lang="en-US" sz="6600" dirty="0">
              <a:solidFill>
                <a:schemeClr val="accent2"/>
              </a:solidFill>
              <a:latin typeface="+mn-lt"/>
            </a:endParaRPr>
          </a:p>
        </p:txBody>
      </p:sp>
      <p:sp>
        <p:nvSpPr>
          <p:cNvPr id="13" name="Text Placeholder 20">
            <a:extLst>
              <a:ext uri="{FF2B5EF4-FFF2-40B4-BE49-F238E27FC236}">
                <a16:creationId xmlns:a16="http://schemas.microsoft.com/office/drawing/2014/main" id="{57C6F15B-CD77-F3CF-6589-3E60F7708C22}"/>
              </a:ext>
            </a:extLst>
          </p:cNvPr>
          <p:cNvSpPr txBox="1">
            <a:spLocks/>
          </p:cNvSpPr>
          <p:nvPr/>
        </p:nvSpPr>
        <p:spPr>
          <a:xfrm>
            <a:off x="10051150" y="4666364"/>
            <a:ext cx="2937486" cy="73594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0" dirty="0">
                <a:solidFill>
                  <a:schemeClr val="tx2"/>
                </a:solidFill>
                <a:latin typeface="+mn-lt"/>
              </a:rPr>
              <a:t>Think it would be </a:t>
            </a:r>
            <a:br>
              <a:rPr lang="en-US" sz="2000" b="0" dirty="0">
                <a:solidFill>
                  <a:schemeClr val="tx2"/>
                </a:solidFill>
                <a:latin typeface="+mn-lt"/>
              </a:rPr>
            </a:br>
            <a:r>
              <a:rPr lang="en-US" sz="2000" b="0" dirty="0">
                <a:solidFill>
                  <a:schemeClr val="tx2"/>
                </a:solidFill>
                <a:latin typeface="+mn-lt"/>
              </a:rPr>
              <a:t>very valuable</a:t>
            </a:r>
          </a:p>
        </p:txBody>
      </p:sp>
      <p:cxnSp>
        <p:nvCxnSpPr>
          <p:cNvPr id="16" name="Straight Connector 15">
            <a:extLst>
              <a:ext uri="{FF2B5EF4-FFF2-40B4-BE49-F238E27FC236}">
                <a16:creationId xmlns:a16="http://schemas.microsoft.com/office/drawing/2014/main" id="{B6CB3AE7-2783-E699-5E20-289D79ECD491}"/>
              </a:ext>
            </a:extLst>
          </p:cNvPr>
          <p:cNvCxnSpPr>
            <a:cxnSpLocks/>
          </p:cNvCxnSpPr>
          <p:nvPr/>
        </p:nvCxnSpPr>
        <p:spPr>
          <a:xfrm>
            <a:off x="9546773" y="3699843"/>
            <a:ext cx="0" cy="229870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66">
            <a:extLst>
              <a:ext uri="{FF2B5EF4-FFF2-40B4-BE49-F238E27FC236}">
                <a16:creationId xmlns:a16="http://schemas.microsoft.com/office/drawing/2014/main" id="{B83D13A7-C39E-AA57-8278-251968472326}"/>
              </a:ext>
            </a:extLst>
          </p:cNvPr>
          <p:cNvSpPr>
            <a:spLocks noGrp="1"/>
          </p:cNvSpPr>
          <p:nvPr>
            <p:ph type="body" sz="quarter" idx="11"/>
          </p:nvPr>
        </p:nvSpPr>
        <p:spPr>
          <a:xfrm>
            <a:off x="5057458" y="6638925"/>
            <a:ext cx="8426114" cy="181934"/>
          </a:xfrm>
        </p:spPr>
        <p:txBody>
          <a:bodyPr/>
          <a:lstStyle/>
          <a:p>
            <a:r>
              <a:rPr lang="en-US" dirty="0"/>
              <a:t>Source: Nuveen and TIAA Institute Participant Sentiment Survey on Lifetime Income (2024).</a:t>
            </a:r>
          </a:p>
        </p:txBody>
      </p:sp>
    </p:spTree>
    <p:extLst>
      <p:ext uri="{BB962C8B-B14F-4D97-AF65-F5344CB8AC3E}">
        <p14:creationId xmlns:p14="http://schemas.microsoft.com/office/powerpoint/2010/main" val="26571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28B2A-F777-BA09-8C67-E6B623EF5A7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C81329C-20BE-30A3-7224-935E282CD033}"/>
              </a:ext>
            </a:extLst>
          </p:cNvPr>
          <p:cNvSpPr/>
          <p:nvPr/>
        </p:nvSpPr>
        <p:spPr>
          <a:xfrm>
            <a:off x="0" y="0"/>
            <a:ext cx="13817600" cy="7772400"/>
          </a:xfrm>
          <a:prstGeom prst="rect">
            <a:avLst/>
          </a:prstGeom>
          <a:solidFill>
            <a:srgbClr val="E6F4F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Rectangle: Single Corner Rounded 67">
            <a:extLst>
              <a:ext uri="{FF2B5EF4-FFF2-40B4-BE49-F238E27FC236}">
                <a16:creationId xmlns:a16="http://schemas.microsoft.com/office/drawing/2014/main" id="{B438F5FF-0C7B-69B8-64F3-AC4796E6FBED}"/>
              </a:ext>
            </a:extLst>
          </p:cNvPr>
          <p:cNvSpPr/>
          <p:nvPr/>
        </p:nvSpPr>
        <p:spPr>
          <a:xfrm>
            <a:off x="-11994" y="599722"/>
            <a:ext cx="10631713" cy="6153151"/>
          </a:xfrm>
          <a:prstGeom prst="round1Rect">
            <a:avLst>
              <a:gd name="adj" fmla="val 23355"/>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A6FFDAA8-F251-7F53-EEBE-E4DE6B6D74BB}"/>
              </a:ext>
            </a:extLst>
          </p:cNvPr>
          <p:cNvSpPr>
            <a:spLocks noGrp="1"/>
          </p:cNvSpPr>
          <p:nvPr>
            <p:ph type="title"/>
          </p:nvPr>
        </p:nvSpPr>
        <p:spPr>
          <a:xfrm>
            <a:off x="628073" y="1790236"/>
            <a:ext cx="8952664" cy="2954250"/>
          </a:xfrm>
        </p:spPr>
        <p:txBody>
          <a:bodyPr/>
          <a:lstStyle/>
          <a:p>
            <a:r>
              <a:rPr lang="en-US" sz="4000" dirty="0">
                <a:solidFill>
                  <a:schemeClr val="bg1"/>
                </a:solidFill>
              </a:rPr>
              <a:t>Key finding #1</a:t>
            </a:r>
            <a:br>
              <a:rPr lang="en-US" sz="4000" dirty="0"/>
            </a:br>
            <a:br>
              <a:rPr lang="en-US" dirty="0"/>
            </a:br>
            <a:br>
              <a:rPr lang="en-US" dirty="0"/>
            </a:br>
            <a:r>
              <a:rPr lang="en-US" dirty="0">
                <a:solidFill>
                  <a:schemeClr val="bg1"/>
                </a:solidFill>
                <a:ea typeface="+mj-lt"/>
                <a:cs typeface="+mj-lt"/>
              </a:rPr>
              <a:t>Participants see the value of in-plan annuities — and would use them.</a:t>
            </a:r>
            <a:br>
              <a:rPr lang="en-US" dirty="0"/>
            </a:br>
            <a:br>
              <a:rPr lang="en-US" dirty="0"/>
            </a:br>
            <a:br>
              <a:rPr lang="en-US" dirty="0"/>
            </a:br>
            <a:endParaRPr lang="en-US" dirty="0">
              <a:solidFill>
                <a:schemeClr val="bg1"/>
              </a:solidFill>
            </a:endParaRPr>
          </a:p>
        </p:txBody>
      </p:sp>
      <p:cxnSp>
        <p:nvCxnSpPr>
          <p:cNvPr id="5" name="Straight Connector 4">
            <a:extLst>
              <a:ext uri="{FF2B5EF4-FFF2-40B4-BE49-F238E27FC236}">
                <a16:creationId xmlns:a16="http://schemas.microsoft.com/office/drawing/2014/main" id="{3FE3FCD4-8BE1-6873-864C-7E4851C15D18}"/>
              </a:ext>
            </a:extLst>
          </p:cNvPr>
          <p:cNvCxnSpPr/>
          <p:nvPr/>
        </p:nvCxnSpPr>
        <p:spPr>
          <a:xfrm>
            <a:off x="628073" y="7095744"/>
            <a:ext cx="1256145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66">
            <a:extLst>
              <a:ext uri="{FF2B5EF4-FFF2-40B4-BE49-F238E27FC236}">
                <a16:creationId xmlns:a16="http://schemas.microsoft.com/office/drawing/2014/main" id="{9D886921-62CC-5AF4-A14E-A270C51A71F1}"/>
              </a:ext>
            </a:extLst>
          </p:cNvPr>
          <p:cNvSpPr>
            <a:spLocks noGrp="1"/>
          </p:cNvSpPr>
          <p:nvPr>
            <p:ph type="body" sz="quarter" idx="11"/>
          </p:nvPr>
        </p:nvSpPr>
        <p:spPr>
          <a:xfrm>
            <a:off x="633169" y="6854161"/>
            <a:ext cx="8426114" cy="181934"/>
          </a:xfrm>
        </p:spPr>
        <p:txBody>
          <a:bodyPr/>
          <a:lstStyle/>
          <a:p>
            <a:r>
              <a:rPr lang="en-US"/>
              <a:t>Source: Nuveen and TIAA Institute Participant Sentiment Survey on Lifetime Income (2024).</a:t>
            </a:r>
          </a:p>
        </p:txBody>
      </p:sp>
    </p:spTree>
    <p:extLst>
      <p:ext uri="{BB962C8B-B14F-4D97-AF65-F5344CB8AC3E}">
        <p14:creationId xmlns:p14="http://schemas.microsoft.com/office/powerpoint/2010/main" val="368941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32F6-DC9A-6435-DD45-FB10B6CC1C19}"/>
            </a:ext>
          </a:extLst>
        </p:cNvPr>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DA837AE2-A93C-2406-DEA9-579E760BCEC7}"/>
              </a:ext>
            </a:extLst>
          </p:cNvPr>
          <p:cNvSpPr/>
          <p:nvPr/>
        </p:nvSpPr>
        <p:spPr>
          <a:xfrm>
            <a:off x="0" y="0"/>
            <a:ext cx="4586514" cy="7772400"/>
          </a:xfrm>
          <a:prstGeom prst="round1Rect">
            <a:avLst>
              <a:gd name="adj" fmla="val 23355"/>
            </a:avLst>
          </a:prstGeom>
          <a:solidFill>
            <a:schemeClr val="accent1">
              <a:alpha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182391B-FA07-DBE5-69DD-A43918F25D85}"/>
              </a:ext>
            </a:extLst>
          </p:cNvPr>
          <p:cNvSpPr>
            <a:spLocks noGrp="1"/>
          </p:cNvSpPr>
          <p:nvPr>
            <p:ph type="title"/>
          </p:nvPr>
        </p:nvSpPr>
        <p:spPr>
          <a:xfrm>
            <a:off x="628073" y="630937"/>
            <a:ext cx="3926993" cy="1035139"/>
          </a:xfrm>
        </p:spPr>
        <p:txBody>
          <a:bodyPr/>
          <a:lstStyle/>
          <a:p>
            <a:r>
              <a:rPr lang="en-US" dirty="0">
                <a:solidFill>
                  <a:srgbClr val="263746"/>
                </a:solidFill>
              </a:rPr>
              <a:t>Key finding #1:</a:t>
            </a:r>
            <a:br>
              <a:rPr lang="en-US" dirty="0">
                <a:solidFill>
                  <a:srgbClr val="263746"/>
                </a:solidFill>
              </a:rPr>
            </a:br>
            <a:r>
              <a:rPr lang="en-US" dirty="0">
                <a:solidFill>
                  <a:srgbClr val="263746"/>
                </a:solidFill>
              </a:rPr>
              <a:t>Interest</a:t>
            </a:r>
            <a:r>
              <a:rPr lang="en-US" dirty="0"/>
              <a:t> in </a:t>
            </a:r>
            <a:br>
              <a:rPr lang="en-US" dirty="0"/>
            </a:br>
            <a:r>
              <a:rPr lang="en-US" dirty="0"/>
              <a:t>using an in-plan fixed annuity </a:t>
            </a:r>
            <a:br>
              <a:rPr lang="en-US" dirty="0"/>
            </a:br>
            <a:r>
              <a:rPr lang="en-US" dirty="0"/>
              <a:t>to provide retirement income</a:t>
            </a:r>
          </a:p>
        </p:txBody>
      </p:sp>
      <p:sp>
        <p:nvSpPr>
          <p:cNvPr id="70" name="Text Placeholder 20">
            <a:extLst>
              <a:ext uri="{FF2B5EF4-FFF2-40B4-BE49-F238E27FC236}">
                <a16:creationId xmlns:a16="http://schemas.microsoft.com/office/drawing/2014/main" id="{4818F098-60D0-5D5F-7ECA-A03ED2FF4BC2}"/>
              </a:ext>
            </a:extLst>
          </p:cNvPr>
          <p:cNvSpPr txBox="1">
            <a:spLocks/>
          </p:cNvSpPr>
          <p:nvPr/>
        </p:nvSpPr>
        <p:spPr>
          <a:xfrm>
            <a:off x="604159" y="4297468"/>
            <a:ext cx="3366721" cy="202306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800" dirty="0">
                <a:solidFill>
                  <a:schemeClr val="tx2"/>
                </a:solidFill>
                <a:latin typeface="+mn-lt"/>
              </a:rPr>
              <a:t>If your defined contribution plan included a fixed annuity, would you be interested in using it </a:t>
            </a:r>
            <a:br>
              <a:rPr lang="en-US" sz="1800" dirty="0">
                <a:solidFill>
                  <a:schemeClr val="tx2"/>
                </a:solidFill>
                <a:latin typeface="+mn-lt"/>
              </a:rPr>
            </a:br>
            <a:r>
              <a:rPr lang="en-US" sz="1800" dirty="0">
                <a:solidFill>
                  <a:schemeClr val="tx2"/>
                </a:solidFill>
                <a:latin typeface="+mn-lt"/>
              </a:rPr>
              <a:t>to provide yourself with pension-like retirement income that is guaranteed </a:t>
            </a:r>
            <a:br>
              <a:rPr lang="en-US" sz="1800" dirty="0">
                <a:solidFill>
                  <a:schemeClr val="tx2"/>
                </a:solidFill>
                <a:latin typeface="+mn-lt"/>
              </a:rPr>
            </a:br>
            <a:r>
              <a:rPr lang="en-US" sz="1800" dirty="0">
                <a:solidFill>
                  <a:schemeClr val="tx2"/>
                </a:solidFill>
                <a:latin typeface="+mn-lt"/>
              </a:rPr>
              <a:t>to last for life?</a:t>
            </a:r>
          </a:p>
        </p:txBody>
      </p:sp>
      <p:graphicFrame>
        <p:nvGraphicFramePr>
          <p:cNvPr id="71" name="Content Placeholder 8">
            <a:extLst>
              <a:ext uri="{FF2B5EF4-FFF2-40B4-BE49-F238E27FC236}">
                <a16:creationId xmlns:a16="http://schemas.microsoft.com/office/drawing/2014/main" id="{69ECBD55-BEC6-60FC-34E9-9596C327D902}"/>
              </a:ext>
            </a:extLst>
          </p:cNvPr>
          <p:cNvGraphicFramePr>
            <a:graphicFrameLocks/>
          </p:cNvGraphicFramePr>
          <p:nvPr>
            <p:extLst>
              <p:ext uri="{D42A27DB-BD31-4B8C-83A1-F6EECF244321}">
                <p14:modId xmlns:p14="http://schemas.microsoft.com/office/powerpoint/2010/main" val="54826867"/>
              </p:ext>
            </p:extLst>
          </p:nvPr>
        </p:nvGraphicFramePr>
        <p:xfrm>
          <a:off x="4913540" y="2402554"/>
          <a:ext cx="8426114" cy="250297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B0F178F-0B5E-8421-B214-6397A81F4F20}"/>
              </a:ext>
            </a:extLst>
          </p:cNvPr>
          <p:cNvSpPr txBox="1"/>
          <p:nvPr/>
        </p:nvSpPr>
        <p:spPr>
          <a:xfrm>
            <a:off x="5056188" y="2281040"/>
            <a:ext cx="6905624" cy="307777"/>
          </a:xfrm>
          <a:prstGeom prst="rect">
            <a:avLst/>
          </a:prstGeom>
        </p:spPr>
        <p:txBody>
          <a:bodyPr vert="horz" lIns="0" tIns="0" rIns="0" bIns="0" rtlCol="0">
            <a:noAutofit/>
          </a:bodyPr>
          <a:lstStyle>
            <a:defPPr>
              <a:defRPr lang="en-US"/>
            </a:defPPr>
            <a:lvl1pPr indent="0" defTabSz="914400">
              <a:lnSpc>
                <a:spcPct val="100000"/>
              </a:lnSpc>
              <a:spcBef>
                <a:spcPts val="0"/>
              </a:spcBef>
              <a:spcAft>
                <a:spcPts val="0"/>
              </a:spcAft>
              <a:buClr>
                <a:schemeClr val="tx1"/>
              </a:buClr>
              <a:buFont typeface="Arial" panose="020B0604020202020204" pitchFamily="34" charset="0"/>
              <a:buNone/>
              <a:defRPr sz="1400" b="1" i="0">
                <a:solidFill>
                  <a:schemeClr val="tx2"/>
                </a:solidFill>
              </a:defRPr>
            </a:lvl1pPr>
            <a:lvl2pPr marL="475488" indent="-137160" defTabSz="914400">
              <a:lnSpc>
                <a:spcPct val="100000"/>
              </a:lnSpc>
              <a:spcBef>
                <a:spcPts val="0"/>
              </a:spcBef>
              <a:spcAft>
                <a:spcPts val="600"/>
              </a:spcAft>
              <a:buClr>
                <a:schemeClr val="tx1"/>
              </a:buClr>
              <a:buFont typeface="Arial" panose="020B0604020202020204" pitchFamily="34" charset="0"/>
              <a:buChar char="•"/>
              <a:tabLst/>
              <a:defRPr sz="1600" b="0" i="0">
                <a:latin typeface="Ringside Narrow Book" panose="02000500000000000000" pitchFamily="2" charset="0"/>
              </a:defRPr>
            </a:lvl2pPr>
            <a:lvl3pPr marL="950976" indent="-137160" defTabSz="914400">
              <a:lnSpc>
                <a:spcPct val="100000"/>
              </a:lnSpc>
              <a:spcBef>
                <a:spcPts val="0"/>
              </a:spcBef>
              <a:spcAft>
                <a:spcPts val="600"/>
              </a:spcAft>
              <a:buClr>
                <a:schemeClr val="tx1"/>
              </a:buClr>
              <a:buFont typeface="Arial" panose="020B0604020202020204" pitchFamily="34" charset="0"/>
              <a:buChar char="•"/>
              <a:defRPr sz="1600" b="0" i="0">
                <a:latin typeface="Ringside Narrow Book" panose="02000500000000000000" pitchFamily="2" charset="0"/>
              </a:defRPr>
            </a:lvl3pPr>
            <a:lvl4pPr marL="1426464" indent="-137160" defTabSz="914400">
              <a:lnSpc>
                <a:spcPct val="100000"/>
              </a:lnSpc>
              <a:spcBef>
                <a:spcPts val="0"/>
              </a:spcBef>
              <a:spcAft>
                <a:spcPts val="600"/>
              </a:spcAft>
              <a:buClr>
                <a:schemeClr val="tx1"/>
              </a:buClr>
              <a:buFont typeface="Arial" panose="020B0604020202020204" pitchFamily="34" charset="0"/>
              <a:buChar char="•"/>
              <a:defRPr sz="1400" b="0" i="0">
                <a:latin typeface="Ringside Narrow Book" panose="02000500000000000000" pitchFamily="2" charset="0"/>
              </a:defRPr>
            </a:lvl4pPr>
            <a:lvl5pPr marL="1901952" indent="-137160" defTabSz="914400">
              <a:lnSpc>
                <a:spcPct val="100000"/>
              </a:lnSpc>
              <a:spcBef>
                <a:spcPts val="0"/>
              </a:spcBef>
              <a:spcAft>
                <a:spcPts val="600"/>
              </a:spcAft>
              <a:buClr>
                <a:schemeClr val="tx1"/>
              </a:buClr>
              <a:buFont typeface="Arial" panose="020B0604020202020204" pitchFamily="34" charset="0"/>
              <a:buChar char="•"/>
              <a:defRPr sz="1100" b="0" i="0">
                <a:latin typeface="Ringside Narrow Book" panose="02000500000000000000" pitchFamily="2" charset="0"/>
              </a:defRPr>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dirty="0"/>
              <a:t>Expect 401(k) and any other retirement savings to be a …</a:t>
            </a:r>
          </a:p>
        </p:txBody>
      </p:sp>
      <p:sp>
        <p:nvSpPr>
          <p:cNvPr id="3" name="TextBox 2">
            <a:extLst>
              <a:ext uri="{FF2B5EF4-FFF2-40B4-BE49-F238E27FC236}">
                <a16:creationId xmlns:a16="http://schemas.microsoft.com/office/drawing/2014/main" id="{1D246F52-8B39-3B0F-93ED-C5C31DDBD0ED}"/>
              </a:ext>
            </a:extLst>
          </p:cNvPr>
          <p:cNvSpPr txBox="1"/>
          <p:nvPr/>
        </p:nvSpPr>
        <p:spPr>
          <a:xfrm>
            <a:off x="12701462" y="3068718"/>
            <a:ext cx="349455" cy="215444"/>
          </a:xfrm>
          <a:prstGeom prst="rect">
            <a:avLst/>
          </a:prstGeom>
          <a:noFill/>
        </p:spPr>
        <p:txBody>
          <a:bodyPr wrap="none" lIns="0" tIns="0" rIns="0" bIns="0" anchor="ctr" anchorCtr="0">
            <a:spAutoFit/>
          </a:bodyPr>
          <a:lstStyle/>
          <a:p>
            <a:r>
              <a:rPr lang="en-US" sz="1400" dirty="0">
                <a:solidFill>
                  <a:schemeClr val="tx2"/>
                </a:solidFill>
                <a:latin typeface="+mj-lt"/>
              </a:rPr>
              <a:t>94%</a:t>
            </a:r>
          </a:p>
        </p:txBody>
      </p:sp>
      <p:sp>
        <p:nvSpPr>
          <p:cNvPr id="4" name="TextBox 3">
            <a:extLst>
              <a:ext uri="{FF2B5EF4-FFF2-40B4-BE49-F238E27FC236}">
                <a16:creationId xmlns:a16="http://schemas.microsoft.com/office/drawing/2014/main" id="{095E3CBD-6E07-B104-834B-5B45C0ACA0F5}"/>
              </a:ext>
            </a:extLst>
          </p:cNvPr>
          <p:cNvSpPr txBox="1"/>
          <p:nvPr/>
        </p:nvSpPr>
        <p:spPr>
          <a:xfrm>
            <a:off x="12375945" y="4080819"/>
            <a:ext cx="355867" cy="215444"/>
          </a:xfrm>
          <a:prstGeom prst="rect">
            <a:avLst/>
          </a:prstGeom>
          <a:noFill/>
        </p:spPr>
        <p:txBody>
          <a:bodyPr wrap="none" lIns="0" tIns="0" rIns="0" bIns="0" anchor="ctr" anchorCtr="0">
            <a:spAutoFit/>
          </a:bodyPr>
          <a:lstStyle/>
          <a:p>
            <a:r>
              <a:rPr lang="en-US" sz="1400" dirty="0">
                <a:solidFill>
                  <a:schemeClr val="tx2"/>
                </a:solidFill>
                <a:latin typeface="+mj-lt"/>
              </a:rPr>
              <a:t>89%</a:t>
            </a:r>
          </a:p>
        </p:txBody>
      </p:sp>
      <p:cxnSp>
        <p:nvCxnSpPr>
          <p:cNvPr id="7" name="Straight Connector 6">
            <a:extLst>
              <a:ext uri="{FF2B5EF4-FFF2-40B4-BE49-F238E27FC236}">
                <a16:creationId xmlns:a16="http://schemas.microsoft.com/office/drawing/2014/main" id="{54C286BA-71EF-FA20-D120-C2C754DAB896}"/>
              </a:ext>
            </a:extLst>
          </p:cNvPr>
          <p:cNvCxnSpPr>
            <a:cxnSpLocks/>
          </p:cNvCxnSpPr>
          <p:nvPr/>
        </p:nvCxnSpPr>
        <p:spPr>
          <a:xfrm>
            <a:off x="5045984" y="3666320"/>
            <a:ext cx="814296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0">
            <a:extLst>
              <a:ext uri="{FF2B5EF4-FFF2-40B4-BE49-F238E27FC236}">
                <a16:creationId xmlns:a16="http://schemas.microsoft.com/office/drawing/2014/main" id="{83544F7E-BE6F-86F5-17F1-DF8EF337CADF}"/>
              </a:ext>
            </a:extLst>
          </p:cNvPr>
          <p:cNvSpPr txBox="1">
            <a:spLocks/>
          </p:cNvSpPr>
          <p:nvPr/>
        </p:nvSpPr>
        <p:spPr>
          <a:xfrm>
            <a:off x="5061299" y="766396"/>
            <a:ext cx="1334390"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dirty="0">
                <a:solidFill>
                  <a:schemeClr val="tx2"/>
                </a:solidFill>
                <a:latin typeface="+mn-lt"/>
              </a:rPr>
              <a:t>All 401(k) participants</a:t>
            </a:r>
          </a:p>
        </p:txBody>
      </p:sp>
      <p:grpSp>
        <p:nvGrpSpPr>
          <p:cNvPr id="14" name="Group 13">
            <a:extLst>
              <a:ext uri="{FF2B5EF4-FFF2-40B4-BE49-F238E27FC236}">
                <a16:creationId xmlns:a16="http://schemas.microsoft.com/office/drawing/2014/main" id="{09A20657-004F-975C-4CB9-1AA7C264CC7A}"/>
              </a:ext>
            </a:extLst>
          </p:cNvPr>
          <p:cNvGrpSpPr/>
          <p:nvPr/>
        </p:nvGrpSpPr>
        <p:grpSpPr>
          <a:xfrm>
            <a:off x="6444201" y="766396"/>
            <a:ext cx="6744749" cy="490372"/>
            <a:chOff x="6191440" y="766396"/>
            <a:chExt cx="6744749" cy="490372"/>
          </a:xfrm>
        </p:grpSpPr>
        <p:grpSp>
          <p:nvGrpSpPr>
            <p:cNvPr id="16" name="Group 15">
              <a:extLst>
                <a:ext uri="{FF2B5EF4-FFF2-40B4-BE49-F238E27FC236}">
                  <a16:creationId xmlns:a16="http://schemas.microsoft.com/office/drawing/2014/main" id="{0858D29C-D814-0187-F94B-CA7642FDF9F5}"/>
                </a:ext>
              </a:extLst>
            </p:cNvPr>
            <p:cNvGrpSpPr/>
            <p:nvPr/>
          </p:nvGrpSpPr>
          <p:grpSpPr>
            <a:xfrm>
              <a:off x="6191440" y="766396"/>
              <a:ext cx="2117001" cy="490372"/>
              <a:chOff x="6403530" y="2114141"/>
              <a:chExt cx="2117001" cy="490372"/>
            </a:xfrm>
          </p:grpSpPr>
          <p:sp>
            <p:nvSpPr>
              <p:cNvPr id="24" name="Text Placeholder 20">
                <a:extLst>
                  <a:ext uri="{FF2B5EF4-FFF2-40B4-BE49-F238E27FC236}">
                    <a16:creationId xmlns:a16="http://schemas.microsoft.com/office/drawing/2014/main" id="{43864FC6-B847-983A-87C4-4FC1F84FFD7C}"/>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3"/>
                    </a:solidFill>
                    <a:latin typeface="+mn-lt"/>
                  </a:rPr>
                  <a:t>49%</a:t>
                </a:r>
              </a:p>
            </p:txBody>
          </p:sp>
          <p:sp>
            <p:nvSpPr>
              <p:cNvPr id="25" name="Text Placeholder 20">
                <a:extLst>
                  <a:ext uri="{FF2B5EF4-FFF2-40B4-BE49-F238E27FC236}">
                    <a16:creationId xmlns:a16="http://schemas.microsoft.com/office/drawing/2014/main" id="{097F25D7-8E82-2BA3-B2BA-9FC3623C6E44}"/>
                  </a:ext>
                </a:extLst>
              </p:cNvPr>
              <p:cNvSpPr txBox="1">
                <a:spLocks/>
              </p:cNvSpPr>
              <p:nvPr/>
            </p:nvSpPr>
            <p:spPr>
              <a:xfrm>
                <a:off x="7232267" y="2236734"/>
                <a:ext cx="1288264"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Very interested</a:t>
                </a:r>
              </a:p>
            </p:txBody>
          </p:sp>
        </p:grpSp>
        <p:grpSp>
          <p:nvGrpSpPr>
            <p:cNvPr id="17" name="Group 16">
              <a:extLst>
                <a:ext uri="{FF2B5EF4-FFF2-40B4-BE49-F238E27FC236}">
                  <a16:creationId xmlns:a16="http://schemas.microsoft.com/office/drawing/2014/main" id="{F8DEA50D-DEB5-B967-9778-AA490690736C}"/>
                </a:ext>
              </a:extLst>
            </p:cNvPr>
            <p:cNvGrpSpPr/>
            <p:nvPr/>
          </p:nvGrpSpPr>
          <p:grpSpPr>
            <a:xfrm>
              <a:off x="8409332" y="766396"/>
              <a:ext cx="1861443" cy="490372"/>
              <a:chOff x="6403530" y="2114141"/>
              <a:chExt cx="1861443" cy="490372"/>
            </a:xfrm>
          </p:grpSpPr>
          <p:sp>
            <p:nvSpPr>
              <p:cNvPr id="22" name="Text Placeholder 20">
                <a:extLst>
                  <a:ext uri="{FF2B5EF4-FFF2-40B4-BE49-F238E27FC236}">
                    <a16:creationId xmlns:a16="http://schemas.microsoft.com/office/drawing/2014/main" id="{0EEC3E03-18F4-FBDC-089B-8AE2979F7F72}"/>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tx2"/>
                    </a:solidFill>
                    <a:latin typeface="+mn-lt"/>
                  </a:rPr>
                  <a:t>43%</a:t>
                </a:r>
              </a:p>
            </p:txBody>
          </p:sp>
          <p:sp>
            <p:nvSpPr>
              <p:cNvPr id="23" name="Text Placeholder 20">
                <a:extLst>
                  <a:ext uri="{FF2B5EF4-FFF2-40B4-BE49-F238E27FC236}">
                    <a16:creationId xmlns:a16="http://schemas.microsoft.com/office/drawing/2014/main" id="{932D98CD-C26D-F311-AF67-55897F214CFA}"/>
                  </a:ext>
                </a:extLst>
              </p:cNvPr>
              <p:cNvSpPr txBox="1">
                <a:spLocks/>
              </p:cNvSpPr>
              <p:nvPr/>
            </p:nvSpPr>
            <p:spPr>
              <a:xfrm>
                <a:off x="7232267" y="2236734"/>
                <a:ext cx="103270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Somewhat interested</a:t>
                </a:r>
              </a:p>
            </p:txBody>
          </p:sp>
        </p:grpSp>
        <p:grpSp>
          <p:nvGrpSpPr>
            <p:cNvPr id="18" name="Group 17">
              <a:extLst>
                <a:ext uri="{FF2B5EF4-FFF2-40B4-BE49-F238E27FC236}">
                  <a16:creationId xmlns:a16="http://schemas.microsoft.com/office/drawing/2014/main" id="{C11F0168-A0CA-1DA7-619F-866D44E9AE53}"/>
                </a:ext>
              </a:extLst>
            </p:cNvPr>
            <p:cNvGrpSpPr/>
            <p:nvPr/>
          </p:nvGrpSpPr>
          <p:grpSpPr>
            <a:xfrm>
              <a:off x="10981643" y="766396"/>
              <a:ext cx="1954546" cy="490372"/>
              <a:chOff x="6403530" y="2114141"/>
              <a:chExt cx="1954546" cy="490372"/>
            </a:xfrm>
          </p:grpSpPr>
          <p:sp>
            <p:nvSpPr>
              <p:cNvPr id="20" name="Text Placeholder 20">
                <a:extLst>
                  <a:ext uri="{FF2B5EF4-FFF2-40B4-BE49-F238E27FC236}">
                    <a16:creationId xmlns:a16="http://schemas.microsoft.com/office/drawing/2014/main" id="{54E58CD3-E5E5-51E4-3AED-7EC3F9243119}"/>
                  </a:ext>
                </a:extLst>
              </p:cNvPr>
              <p:cNvSpPr txBox="1">
                <a:spLocks/>
              </p:cNvSpPr>
              <p:nvPr/>
            </p:nvSpPr>
            <p:spPr>
              <a:xfrm>
                <a:off x="6403530" y="2114141"/>
                <a:ext cx="828737" cy="49037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2800" dirty="0">
                    <a:solidFill>
                      <a:schemeClr val="accent1"/>
                    </a:solidFill>
                    <a:latin typeface="+mn-lt"/>
                  </a:rPr>
                  <a:t>92%</a:t>
                </a:r>
              </a:p>
            </p:txBody>
          </p:sp>
          <p:sp>
            <p:nvSpPr>
              <p:cNvPr id="21" name="Text Placeholder 20">
                <a:extLst>
                  <a:ext uri="{FF2B5EF4-FFF2-40B4-BE49-F238E27FC236}">
                    <a16:creationId xmlns:a16="http://schemas.microsoft.com/office/drawing/2014/main" id="{C0FF3F6A-0118-8754-7345-F2AE472A9628}"/>
                  </a:ext>
                </a:extLst>
              </p:cNvPr>
              <p:cNvSpPr txBox="1">
                <a:spLocks/>
              </p:cNvSpPr>
              <p:nvPr/>
            </p:nvSpPr>
            <p:spPr>
              <a:xfrm>
                <a:off x="7217980" y="2236734"/>
                <a:ext cx="1140096" cy="24518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400" b="0" dirty="0">
                    <a:solidFill>
                      <a:schemeClr val="tx2"/>
                    </a:solidFill>
                    <a:latin typeface="+mn-lt"/>
                  </a:rPr>
                  <a:t>Interested</a:t>
                </a:r>
              </a:p>
            </p:txBody>
          </p:sp>
        </p:grpSp>
        <p:sp>
          <p:nvSpPr>
            <p:cNvPr id="19" name="Isosceles Triangle 18">
              <a:extLst>
                <a:ext uri="{FF2B5EF4-FFF2-40B4-BE49-F238E27FC236}">
                  <a16:creationId xmlns:a16="http://schemas.microsoft.com/office/drawing/2014/main" id="{1FBD9371-233C-51AD-FEB7-808B4EEF60D6}"/>
                </a:ext>
              </a:extLst>
            </p:cNvPr>
            <p:cNvSpPr/>
            <p:nvPr/>
          </p:nvSpPr>
          <p:spPr>
            <a:xfrm rot="5400000">
              <a:off x="10401022" y="911706"/>
              <a:ext cx="450374" cy="199752"/>
            </a:xfrm>
            <a:prstGeom prst="triangle">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6F625FB-A0EA-55EA-398C-9D78D782E247}"/>
              </a:ext>
            </a:extLst>
          </p:cNvPr>
          <p:cNvGrpSpPr/>
          <p:nvPr/>
        </p:nvGrpSpPr>
        <p:grpSpPr>
          <a:xfrm>
            <a:off x="5061299" y="1559336"/>
            <a:ext cx="3396131" cy="246552"/>
            <a:chOff x="5061299" y="1559336"/>
            <a:chExt cx="3396131" cy="246552"/>
          </a:xfrm>
        </p:grpSpPr>
        <p:grpSp>
          <p:nvGrpSpPr>
            <p:cNvPr id="27" name="Group 26">
              <a:extLst>
                <a:ext uri="{FF2B5EF4-FFF2-40B4-BE49-F238E27FC236}">
                  <a16:creationId xmlns:a16="http://schemas.microsoft.com/office/drawing/2014/main" id="{EC0E8095-38B1-C996-0FF5-618144C590B3}"/>
                </a:ext>
              </a:extLst>
            </p:cNvPr>
            <p:cNvGrpSpPr/>
            <p:nvPr/>
          </p:nvGrpSpPr>
          <p:grpSpPr>
            <a:xfrm>
              <a:off x="5061299" y="1559336"/>
              <a:ext cx="1422051" cy="246552"/>
              <a:chOff x="4808538" y="1465645"/>
              <a:chExt cx="1422051" cy="246552"/>
            </a:xfrm>
          </p:grpSpPr>
          <p:sp>
            <p:nvSpPr>
              <p:cNvPr id="31" name="Rectangle 30">
                <a:extLst>
                  <a:ext uri="{FF2B5EF4-FFF2-40B4-BE49-F238E27FC236}">
                    <a16:creationId xmlns:a16="http://schemas.microsoft.com/office/drawing/2014/main" id="{EBBCC8A1-2011-EC07-AB96-D5E48BD601C3}"/>
                  </a:ext>
                </a:extLst>
              </p:cNvPr>
              <p:cNvSpPr/>
              <p:nvPr/>
            </p:nvSpPr>
            <p:spPr>
              <a:xfrm>
                <a:off x="4808538" y="1465645"/>
                <a:ext cx="246552" cy="246552"/>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 Placeholder 20">
                <a:extLst>
                  <a:ext uri="{FF2B5EF4-FFF2-40B4-BE49-F238E27FC236}">
                    <a16:creationId xmlns:a16="http://schemas.microsoft.com/office/drawing/2014/main" id="{BD41E3EC-667F-5245-9A32-B55CF034957D}"/>
                  </a:ext>
                </a:extLst>
              </p:cNvPr>
              <p:cNvSpPr txBox="1">
                <a:spLocks/>
              </p:cNvSpPr>
              <p:nvPr/>
            </p:nvSpPr>
            <p:spPr>
              <a:xfrm>
                <a:off x="5163532" y="1495702"/>
                <a:ext cx="1067057"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Very interested</a:t>
                </a:r>
              </a:p>
            </p:txBody>
          </p:sp>
        </p:grpSp>
        <p:grpSp>
          <p:nvGrpSpPr>
            <p:cNvPr id="28" name="Group 27">
              <a:extLst>
                <a:ext uri="{FF2B5EF4-FFF2-40B4-BE49-F238E27FC236}">
                  <a16:creationId xmlns:a16="http://schemas.microsoft.com/office/drawing/2014/main" id="{095434BE-76CE-5B37-6118-6B7B5B695ECA}"/>
                </a:ext>
              </a:extLst>
            </p:cNvPr>
            <p:cNvGrpSpPr/>
            <p:nvPr/>
          </p:nvGrpSpPr>
          <p:grpSpPr>
            <a:xfrm>
              <a:off x="6624512" y="1559336"/>
              <a:ext cx="1832918" cy="246552"/>
              <a:chOff x="6863905" y="1559336"/>
              <a:chExt cx="1832918" cy="246552"/>
            </a:xfrm>
          </p:grpSpPr>
          <p:sp>
            <p:nvSpPr>
              <p:cNvPr id="29" name="Rectangle 28">
                <a:extLst>
                  <a:ext uri="{FF2B5EF4-FFF2-40B4-BE49-F238E27FC236}">
                    <a16:creationId xmlns:a16="http://schemas.microsoft.com/office/drawing/2014/main" id="{960226DC-140F-191A-D86A-992B26F5721F}"/>
                  </a:ext>
                </a:extLst>
              </p:cNvPr>
              <p:cNvSpPr/>
              <p:nvPr/>
            </p:nvSpPr>
            <p:spPr>
              <a:xfrm>
                <a:off x="6863905" y="1559336"/>
                <a:ext cx="246552" cy="24655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20">
                <a:extLst>
                  <a:ext uri="{FF2B5EF4-FFF2-40B4-BE49-F238E27FC236}">
                    <a16:creationId xmlns:a16="http://schemas.microsoft.com/office/drawing/2014/main" id="{1A02D95D-E1AC-D164-EC7C-D020A51B514E}"/>
                  </a:ext>
                </a:extLst>
              </p:cNvPr>
              <p:cNvSpPr txBox="1">
                <a:spLocks/>
              </p:cNvSpPr>
              <p:nvPr/>
            </p:nvSpPr>
            <p:spPr>
              <a:xfrm>
                <a:off x="7218899" y="1589393"/>
                <a:ext cx="1477924" cy="1864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1000" b="1" i="0" kern="1200">
                    <a:solidFill>
                      <a:schemeClr val="tx1"/>
                    </a:solidFill>
                    <a:latin typeface="Ringside Narrow" panose="02000500000000000000" pitchFamily="2" charset="0"/>
                    <a:ea typeface="+mn-ea"/>
                    <a:cs typeface="+mn-cs"/>
                  </a:defRPr>
                </a:lvl1pPr>
                <a:lvl2pPr marL="475488"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600" b="0" i="0" kern="1200">
                    <a:solidFill>
                      <a:schemeClr val="tx1"/>
                    </a:solidFill>
                    <a:latin typeface="Ringside Narrow Book" panose="02000500000000000000" pitchFamily="2" charset="0"/>
                    <a:ea typeface="+mn-ea"/>
                    <a:cs typeface="+mn-cs"/>
                  </a:defRPr>
                </a:lvl2pPr>
                <a:lvl3pPr marL="950976"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600" b="0" i="0" kern="1200">
                    <a:solidFill>
                      <a:schemeClr val="tx1"/>
                    </a:solidFill>
                    <a:latin typeface="Ringside Narrow Book" panose="02000500000000000000" pitchFamily="2" charset="0"/>
                    <a:ea typeface="+mn-ea"/>
                    <a:cs typeface="+mn-cs"/>
                  </a:defRPr>
                </a:lvl3pPr>
                <a:lvl4pPr marL="1426464"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400" b="0" i="0" kern="1200">
                    <a:solidFill>
                      <a:schemeClr val="tx1"/>
                    </a:solidFill>
                    <a:latin typeface="Ringside Narrow Book" panose="02000500000000000000" pitchFamily="2" charset="0"/>
                    <a:ea typeface="+mn-ea"/>
                    <a:cs typeface="+mn-cs"/>
                  </a:defRPr>
                </a:lvl4pPr>
                <a:lvl5pPr marL="1901952" indent="-137160" algn="l" defTabSz="914400" rtl="0" eaLnBrk="1" latinLnBrk="0" hangingPunct="1">
                  <a:lnSpc>
                    <a:spcPct val="100000"/>
                  </a:lnSpc>
                  <a:spcBef>
                    <a:spcPts val="0"/>
                  </a:spcBef>
                  <a:spcAft>
                    <a:spcPts val="600"/>
                  </a:spcAft>
                  <a:buClr>
                    <a:schemeClr val="tx1"/>
                  </a:buClr>
                  <a:buFont typeface="Arial" panose="020B0604020202020204" pitchFamily="34" charset="0"/>
                  <a:buChar char="•"/>
                  <a:defRPr sz="1100" b="0" i="0" kern="1200">
                    <a:solidFill>
                      <a:schemeClr val="tx1"/>
                    </a:solidFill>
                    <a:latin typeface="Ringside Narrow Book" panose="02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US" sz="1200" b="0" dirty="0">
                    <a:solidFill>
                      <a:schemeClr val="tx2"/>
                    </a:solidFill>
                    <a:latin typeface="Arial" panose="020B0604020202020204" pitchFamily="34" charset="0"/>
                    <a:cs typeface="Arial" panose="020B0604020202020204" pitchFamily="34" charset="0"/>
                  </a:rPr>
                  <a:t>Somewhat interested</a:t>
                </a:r>
              </a:p>
            </p:txBody>
          </p:sp>
        </p:grpSp>
      </p:grpSp>
      <p:sp>
        <p:nvSpPr>
          <p:cNvPr id="8" name="Text Placeholder 66">
            <a:extLst>
              <a:ext uri="{FF2B5EF4-FFF2-40B4-BE49-F238E27FC236}">
                <a16:creationId xmlns:a16="http://schemas.microsoft.com/office/drawing/2014/main" id="{CAEC6C70-086A-C965-E663-A4B0116DFBF6}"/>
              </a:ext>
            </a:extLst>
          </p:cNvPr>
          <p:cNvSpPr>
            <a:spLocks noGrp="1"/>
          </p:cNvSpPr>
          <p:nvPr>
            <p:ph type="body" sz="quarter" idx="11"/>
          </p:nvPr>
        </p:nvSpPr>
        <p:spPr>
          <a:xfrm>
            <a:off x="5057458" y="6638925"/>
            <a:ext cx="8426114" cy="181934"/>
          </a:xfrm>
        </p:spPr>
        <p:txBody>
          <a:bodyPr/>
          <a:lstStyle/>
          <a:p>
            <a:r>
              <a:rPr lang="en-US" dirty="0"/>
              <a:t>Source: Nuveen and TIAA Institute Participant Sentiment Survey on Lifetime Income (2024).</a:t>
            </a:r>
          </a:p>
        </p:txBody>
      </p:sp>
    </p:spTree>
    <p:extLst>
      <p:ext uri="{BB962C8B-B14F-4D97-AF65-F5344CB8AC3E}">
        <p14:creationId xmlns:p14="http://schemas.microsoft.com/office/powerpoint/2010/main" val="365895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99E54-0267-A5F4-EFD0-898200376AC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174D8BC-551B-6A7A-BBC9-05E410CE0621}"/>
              </a:ext>
            </a:extLst>
          </p:cNvPr>
          <p:cNvSpPr/>
          <p:nvPr/>
        </p:nvSpPr>
        <p:spPr>
          <a:xfrm>
            <a:off x="0" y="0"/>
            <a:ext cx="13817600" cy="7772400"/>
          </a:xfrm>
          <a:prstGeom prst="rect">
            <a:avLst/>
          </a:prstGeom>
          <a:solidFill>
            <a:srgbClr val="E6F4F9"/>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Rectangle: Single Corner Rounded 67">
            <a:extLst>
              <a:ext uri="{FF2B5EF4-FFF2-40B4-BE49-F238E27FC236}">
                <a16:creationId xmlns:a16="http://schemas.microsoft.com/office/drawing/2014/main" id="{9D405E05-843E-87B2-4302-F9D34A7E5EB7}"/>
              </a:ext>
            </a:extLst>
          </p:cNvPr>
          <p:cNvSpPr/>
          <p:nvPr/>
        </p:nvSpPr>
        <p:spPr>
          <a:xfrm>
            <a:off x="-11994" y="599722"/>
            <a:ext cx="10631713" cy="6153151"/>
          </a:xfrm>
          <a:prstGeom prst="round1Rect">
            <a:avLst>
              <a:gd name="adj" fmla="val 23355"/>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13B318F7-4E54-7BF4-4056-C4921495F5D0}"/>
              </a:ext>
            </a:extLst>
          </p:cNvPr>
          <p:cNvSpPr>
            <a:spLocks noGrp="1"/>
          </p:cNvSpPr>
          <p:nvPr>
            <p:ph type="title"/>
          </p:nvPr>
        </p:nvSpPr>
        <p:spPr>
          <a:xfrm>
            <a:off x="628073" y="1754363"/>
            <a:ext cx="9393690" cy="3105564"/>
          </a:xfrm>
        </p:spPr>
        <p:txBody>
          <a:bodyPr/>
          <a:lstStyle/>
          <a:p>
            <a:r>
              <a:rPr lang="en-US" sz="4000" dirty="0">
                <a:solidFill>
                  <a:schemeClr val="bg1"/>
                </a:solidFill>
              </a:rPr>
              <a:t>Key finding #2</a:t>
            </a:r>
            <a:br>
              <a:rPr lang="en-US" dirty="0"/>
            </a:br>
            <a:br>
              <a:rPr lang="en-US" dirty="0"/>
            </a:br>
            <a:br>
              <a:rPr lang="en-US" sz="3600" dirty="0"/>
            </a:br>
            <a:r>
              <a:rPr lang="en-US" dirty="0">
                <a:solidFill>
                  <a:schemeClr val="bg1"/>
                </a:solidFill>
                <a:ea typeface="+mj-lt"/>
                <a:cs typeface="+mj-lt"/>
              </a:rPr>
              <a:t>Many view financial security in retirement as a shared responsibility.</a:t>
            </a:r>
            <a:br>
              <a:rPr lang="en-US" dirty="0"/>
            </a:br>
            <a:br>
              <a:rPr lang="en-US" dirty="0"/>
            </a:br>
            <a:br>
              <a:rPr lang="en-US" dirty="0"/>
            </a:br>
            <a:endParaRPr lang="en-US" dirty="0">
              <a:solidFill>
                <a:schemeClr val="bg1"/>
              </a:solidFill>
            </a:endParaRPr>
          </a:p>
        </p:txBody>
      </p:sp>
      <p:cxnSp>
        <p:nvCxnSpPr>
          <p:cNvPr id="5" name="Straight Connector 4">
            <a:extLst>
              <a:ext uri="{FF2B5EF4-FFF2-40B4-BE49-F238E27FC236}">
                <a16:creationId xmlns:a16="http://schemas.microsoft.com/office/drawing/2014/main" id="{ED2F30DC-F07A-6B78-D2E2-9FC40730BF40}"/>
              </a:ext>
            </a:extLst>
          </p:cNvPr>
          <p:cNvCxnSpPr/>
          <p:nvPr/>
        </p:nvCxnSpPr>
        <p:spPr>
          <a:xfrm>
            <a:off x="628073" y="7095744"/>
            <a:ext cx="1256145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Text Placeholder 66">
            <a:extLst>
              <a:ext uri="{FF2B5EF4-FFF2-40B4-BE49-F238E27FC236}">
                <a16:creationId xmlns:a16="http://schemas.microsoft.com/office/drawing/2014/main" id="{27EBEDB1-A361-5304-465F-C50FCD3FC6E6}"/>
              </a:ext>
            </a:extLst>
          </p:cNvPr>
          <p:cNvSpPr>
            <a:spLocks noGrp="1"/>
          </p:cNvSpPr>
          <p:nvPr>
            <p:ph type="body" sz="quarter" idx="11"/>
          </p:nvPr>
        </p:nvSpPr>
        <p:spPr>
          <a:xfrm>
            <a:off x="633169" y="6854161"/>
            <a:ext cx="8426114" cy="181934"/>
          </a:xfrm>
        </p:spPr>
        <p:txBody>
          <a:bodyPr/>
          <a:lstStyle/>
          <a:p>
            <a:r>
              <a:rPr lang="en-US"/>
              <a:t>Source: Nuveen and TIAA Institute Participant Sentiment Survey on Lifetime Income (2024).</a:t>
            </a:r>
          </a:p>
        </p:txBody>
      </p:sp>
    </p:spTree>
    <p:extLst>
      <p:ext uri="{BB962C8B-B14F-4D97-AF65-F5344CB8AC3E}">
        <p14:creationId xmlns:p14="http://schemas.microsoft.com/office/powerpoint/2010/main" val="606413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w="12700">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Aft>
            <a:spcPts val="600"/>
          </a:spcAft>
          <a:defRPr sz="2000" dirty="0" err="1" smtClean="0">
            <a:solidFill>
              <a:schemeClr val="bg2"/>
            </a:solidFill>
          </a:defRPr>
        </a:defPPr>
      </a:lstStyle>
    </a:txDef>
  </a:objectDefaults>
  <a:extraClrSchemeLst/>
  <a:extLst>
    <a:ext uri="{05A4C25C-085E-4340-85A3-A5531E510DB2}">
      <thm15:themeFamily xmlns:thm15="http://schemas.microsoft.com/office/thememl/2012/main" name="Nuveen_Widescreen_2025_Brand_Update.potx  -  Read-Only" id="{2666901D-D941-4DC6-8EB8-B66E340A7FCA}" vid="{A15B32AA-A7DA-4CBA-AB22-5F4BB63379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a400f88a-be79-439b-a337-eb493d34772c" Name="System" ContentType="XML" MajorVersion="0" MinorVersion="1" isLocalCopy="False" IsBaseObject="False" DataSourceId="3212513f-f2eb-4a85-af0c-6892ded4430d" DataSourceMajorVersion="0" DataSourceMinorVersion="1"/>
</file>

<file path=customXml/item10.xml><?xml version="1.0" encoding="utf-8"?>
<VariableListDefinition name="AD_HOC" displayName="AD_HOC" id="b16e8b46-63c1-41de-abf6-95a1bb231472" isdomainofvalue="False" dataSourceId="104f7408-1a6c-449c-975a-d78c9d4d08e0"/>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eb0325-90ee-4907-8c69-dd5ab57fcb97">
      <Terms xmlns="http://schemas.microsoft.com/office/infopath/2007/PartnerControls"/>
    </lcf76f155ced4ddcb4097134ff3c332f>
    <TaxCatchAll xmlns="20044003-a98d-46c0-91b2-9592f6119223" xsi:nil="true"/>
    <Documentgroup xmlns="62eb0325-90ee-4907-8c69-dd5ab57fcb97">PPT templates</Documentgroup>
  </documentManagement>
</p:properties>
</file>

<file path=customXml/item4.xml><?xml version="1.0" encoding="utf-8"?>
<VariableListDefinition name="Computed" displayName="Computed" id="d7d3fd99-8eaf-43af-bc09-2e15cdc12369" isdomainofvalue="False" dataSourceId="eae70883-dbe1-4131-9927-00f12cc8ee23"/>
</file>

<file path=customXml/item5.xml><?xml version="1.0" encoding="utf-8"?>
<VariableList UniqueId="d7d3fd99-8eaf-43af-bc09-2e15cdc12369" Name="Computed" ContentType="XML" MajorVersion="0" MinorVersion="1" isLocalCopy="False" IsBaseObject="False" DataSourceId="eae70883-dbe1-4131-9927-00f12cc8ee23" DataSourceMajorVersion="0" DataSourceMinorVersion="1"/>
</file>

<file path=customXml/item6.xml><?xml version="1.0" encoding="utf-8"?>
<VariableList UniqueId="b16e8b46-63c1-41de-abf6-95a1bb231472" Name="AD_HOC" ContentType="XML" MajorVersion="0" MinorVersion="1" isLocalCopy="False" IsBaseObject="False" DataSourceId="104f7408-1a6c-449c-975a-d78c9d4d08e0" DataSourceMajorVersion="0" DataSourceMinorVersion="1"/>
</file>

<file path=customXml/item7.xml><?xml version="1.0" encoding="utf-8"?>
<VariableListDefinition name="System" displayName="System" id="a400f88a-be79-439b-a337-eb493d34772c" isdomainofvalue="False" dataSourceId="3212513f-f2eb-4a85-af0c-6892ded4430d"/>
</file>

<file path=customXml/item8.xml><?xml version="1.0" encoding="utf-8"?>
<AllExternalAdhocVariableMappings/>
</file>

<file path=customXml/item9.xml><?xml version="1.0" encoding="utf-8"?>
<ct:contentTypeSchema xmlns:ct="http://schemas.microsoft.com/office/2006/metadata/contentType" xmlns:ma="http://schemas.microsoft.com/office/2006/metadata/properties/metaAttributes" ct:_="" ma:_="" ma:contentTypeName="Document" ma:contentTypeID="0x01010030CCC6F7F46DEA408B7DC6AF2A70C949" ma:contentTypeVersion="17" ma:contentTypeDescription="Create a new document." ma:contentTypeScope="" ma:versionID="5ebe9b6431d762c96f03fb71c7898e27">
  <xsd:schema xmlns:xsd="http://www.w3.org/2001/XMLSchema" xmlns:xs="http://www.w3.org/2001/XMLSchema" xmlns:p="http://schemas.microsoft.com/office/2006/metadata/properties" xmlns:ns2="62eb0325-90ee-4907-8c69-dd5ab57fcb97" xmlns:ns3="20044003-a98d-46c0-91b2-9592f6119223" targetNamespace="http://schemas.microsoft.com/office/2006/metadata/properties" ma:root="true" ma:fieldsID="2b758e1964d0912db754468078d94925" ns2:_="" ns3:_="">
    <xsd:import namespace="62eb0325-90ee-4907-8c69-dd5ab57fcb97"/>
    <xsd:import namespace="20044003-a98d-46c0-91b2-9592f61192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group"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b0325-90ee-4907-8c69-dd5ab57fc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group" ma:index="12" nillable="true" ma:displayName="Document group" ma:default="PPT templates" ma:format="Dropdown" ma:internalName="Documentgroup">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44003-a98d-46c0-91b2-9592f61192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bc1d716-63aa-4b8a-8896-22bef0d61666}" ma:internalName="TaxCatchAll" ma:showField="CatchAllData" ma:web="20044003-a98d-46c0-91b2-9592f6119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68DCE-D801-4F72-B8AE-16972F95BADD}">
  <ds:schemaRefs/>
</ds:datastoreItem>
</file>

<file path=customXml/itemProps10.xml><?xml version="1.0" encoding="utf-8"?>
<ds:datastoreItem xmlns:ds="http://schemas.openxmlformats.org/officeDocument/2006/customXml" ds:itemID="{7265A53F-D4D3-4AF8-93FE-540B4EADA780}">
  <ds:schemaRefs/>
</ds:datastoreItem>
</file>

<file path=customXml/itemProps2.xml><?xml version="1.0" encoding="utf-8"?>
<ds:datastoreItem xmlns:ds="http://schemas.openxmlformats.org/officeDocument/2006/customXml" ds:itemID="{75C4F434-E268-4321-823E-FCF604E325D8}">
  <ds:schemaRefs>
    <ds:schemaRef ds:uri="http://schemas.microsoft.com/sharepoint/v3/contenttype/forms"/>
  </ds:schemaRefs>
</ds:datastoreItem>
</file>

<file path=customXml/itemProps3.xml><?xml version="1.0" encoding="utf-8"?>
<ds:datastoreItem xmlns:ds="http://schemas.openxmlformats.org/officeDocument/2006/customXml" ds:itemID="{E791B926-8289-4866-BA90-0F78B7F32E9D}">
  <ds:schemaRefs>
    <ds:schemaRef ds:uri="http://schemas.microsoft.com/office/2006/metadata/properties"/>
    <ds:schemaRef ds:uri="http://purl.org/dc/terms/"/>
    <ds:schemaRef ds:uri="62eb0325-90ee-4907-8c69-dd5ab57fcb97"/>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20044003-a98d-46c0-91b2-9592f6119223"/>
  </ds:schemaRefs>
</ds:datastoreItem>
</file>

<file path=customXml/itemProps4.xml><?xml version="1.0" encoding="utf-8"?>
<ds:datastoreItem xmlns:ds="http://schemas.openxmlformats.org/officeDocument/2006/customXml" ds:itemID="{E6A036E9-19D3-4339-908D-B1F3DEA85AB5}">
  <ds:schemaRefs/>
</ds:datastoreItem>
</file>

<file path=customXml/itemProps5.xml><?xml version="1.0" encoding="utf-8"?>
<ds:datastoreItem xmlns:ds="http://schemas.openxmlformats.org/officeDocument/2006/customXml" ds:itemID="{99B6E3D9-ADF7-4FBE-9A7F-D1A612AF0C9D}">
  <ds:schemaRefs/>
</ds:datastoreItem>
</file>

<file path=customXml/itemProps6.xml><?xml version="1.0" encoding="utf-8"?>
<ds:datastoreItem xmlns:ds="http://schemas.openxmlformats.org/officeDocument/2006/customXml" ds:itemID="{AD09646C-9A91-4131-98F8-9D696B22B855}">
  <ds:schemaRefs/>
</ds:datastoreItem>
</file>

<file path=customXml/itemProps7.xml><?xml version="1.0" encoding="utf-8"?>
<ds:datastoreItem xmlns:ds="http://schemas.openxmlformats.org/officeDocument/2006/customXml" ds:itemID="{20884518-27DF-4446-966E-1004FB3C94F4}">
  <ds:schemaRefs/>
</ds:datastoreItem>
</file>

<file path=customXml/itemProps8.xml><?xml version="1.0" encoding="utf-8"?>
<ds:datastoreItem xmlns:ds="http://schemas.openxmlformats.org/officeDocument/2006/customXml" ds:itemID="{7776BD68-FA7E-4FB9-936A-DEB857C52AC7}">
  <ds:schemaRefs/>
</ds:datastoreItem>
</file>

<file path=customXml/itemProps9.xml><?xml version="1.0" encoding="utf-8"?>
<ds:datastoreItem xmlns:ds="http://schemas.openxmlformats.org/officeDocument/2006/customXml" ds:itemID="{EF34E833-40F3-4427-BB0E-D88ECBD70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b0325-90ee-4907-8c69-dd5ab57fcb97"/>
    <ds:schemaRef ds:uri="20044003-a98d-46c0-91b2-9592f6119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Nuveen_Widescreen_2025_Brand_Update.ppt</Template>
  <TotalTime>946</TotalTime>
  <Words>1500</Words>
  <Application>Microsoft Office PowerPoint</Application>
  <PresentationFormat>Custom</PresentationFormat>
  <Paragraphs>135</Paragraphs>
  <Slides>15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Arial Narrow</vt:lpstr>
      <vt:lpstr>Calibri</vt:lpstr>
      <vt:lpstr>Georgia</vt:lpstr>
      <vt:lpstr>NewsGoth BT</vt:lpstr>
      <vt:lpstr>Wingdings</vt:lpstr>
      <vt:lpstr>2017_Nuveen_PPT_Onscreen</vt:lpstr>
      <vt:lpstr>think-cell Slide</vt:lpstr>
      <vt:lpstr>Retirement savings to retirement income</vt:lpstr>
      <vt:lpstr>Nuveen and  TIAA Institute participant sentiment  survey on lifetime income</vt:lpstr>
      <vt:lpstr>Nuveen and TIAA Institute participant sentiment survey on lifetime income</vt:lpstr>
      <vt:lpstr>The importance  of lifetime income</vt:lpstr>
      <vt:lpstr>What is an in-plan fixed annuity?</vt:lpstr>
      <vt:lpstr>Fixed annuities  in a target-date investment</vt:lpstr>
      <vt:lpstr>Key finding #1   Participants see the value of in-plan annuities — and would use them.   </vt:lpstr>
      <vt:lpstr>Key finding #1: Interest in  using an in-plan fixed annuity  to provide retirement income</vt:lpstr>
      <vt:lpstr>Key finding #2   Many view financial security in retirement as a shared responsibility.   </vt:lpstr>
      <vt:lpstr>Key finding #2: A shared responsibility</vt:lpstr>
      <vt:lpstr>Key finding #3   There is a lack of clarity around converting savings to retirement income.   </vt:lpstr>
      <vt:lpstr>Key finding #3: A lack of  planning for retirement  income</vt:lpstr>
      <vt:lpstr>Financial priorities in retirement for 401(k) participants</vt:lpstr>
      <vt:lpstr>Advice on  converting retirement  savings to  retirement  income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Leavitt, Gayle</dc:creator>
  <cp:lastModifiedBy>Faiella, Stephanie</cp:lastModifiedBy>
  <cp:revision>349</cp:revision>
  <cp:lastPrinted>2021-10-13T17:48:16Z</cp:lastPrinted>
  <dcterms:created xsi:type="dcterms:W3CDTF">2025-04-28T16:51:09Z</dcterms:created>
  <dcterms:modified xsi:type="dcterms:W3CDTF">2025-05-06T17:53:08Z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0x01010030CCC6F7F46DEA408B7DC6AF2A70C949</vt:lpwstr>
  </property>
  <property fmtid="{D5CDD505-2E9C-101B-9397-08002B2CF9AE}" pid="3" name="MediaServiceImageTags">
    <vt:lpwstr/>
  </property>
  <property fmtid="{D5CDD505-2E9C-101B-9397-08002B2CF9AE}" pid="4" name="MSIP_Label_923fbcac-c1a0-42ae-9212-22391b0bb07a_Enabled">
    <vt:lpwstr>true</vt:lpwstr>
  </property>
  <property fmtid="{D5CDD505-2E9C-101B-9397-08002B2CF9AE}" pid="5" name="MSIP_Label_923fbcac-c1a0-42ae-9212-22391b0bb07a_SetDate">
    <vt:lpwstr>2025-05-05T19:30:06Z</vt:lpwstr>
  </property>
  <property fmtid="{D5CDD505-2E9C-101B-9397-08002B2CF9AE}" pid="6" name="MSIP_Label_923fbcac-c1a0-42ae-9212-22391b0bb07a_Method">
    <vt:lpwstr>Privileged</vt:lpwstr>
  </property>
  <property fmtid="{D5CDD505-2E9C-101B-9397-08002B2CF9AE}" pid="7" name="MSIP_Label_923fbcac-c1a0-42ae-9212-22391b0bb07a_Name">
    <vt:lpwstr>TIAA-Sensitivity-Public-Standard</vt:lpwstr>
  </property>
  <property fmtid="{D5CDD505-2E9C-101B-9397-08002B2CF9AE}" pid="8" name="MSIP_Label_923fbcac-c1a0-42ae-9212-22391b0bb07a_SiteId">
    <vt:lpwstr>67080e55-9c90-409b-9421-7fab7df8331b</vt:lpwstr>
  </property>
  <property fmtid="{D5CDD505-2E9C-101B-9397-08002B2CF9AE}" pid="9" name="MSIP_Label_923fbcac-c1a0-42ae-9212-22391b0bb07a_ActionId">
    <vt:lpwstr>6e3c56f7-d361-44b3-9609-a2691d7c4a7b</vt:lpwstr>
  </property>
  <property fmtid="{D5CDD505-2E9C-101B-9397-08002B2CF9AE}" pid="10" name="MSIP_Label_923fbcac-c1a0-42ae-9212-22391b0bb07a_ContentBits">
    <vt:lpwstr>0</vt:lpwstr>
  </property>
  <property fmtid="{D5CDD505-2E9C-101B-9397-08002B2CF9AE}" pid="11" name="MSIP_Label_923fbcac-c1a0-42ae-9212-22391b0bb07a_Tag">
    <vt:lpwstr>10, 0, 1, 2</vt:lpwstr>
  </property>
</Properties>
</file>