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9.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9.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10.xml" ContentType="application/vnd.openxmlformats-officedocument.presentationml.tags+xml"/>
  <Override PartName="/ppt/notesSlides/notesSlide54.xml" ContentType="application/vnd.openxmlformats-officedocument.presentationml.notesSlide+xml"/>
  <Override PartName="/ppt/tags/tag11.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1"/>
  </p:sldMasterIdLst>
  <p:notesMasterIdLst>
    <p:notesMasterId r:id="rId70"/>
  </p:notesMasterIdLst>
  <p:handoutMasterIdLst>
    <p:handoutMasterId r:id="rId71"/>
  </p:handoutMasterIdLst>
  <p:sldIdLst>
    <p:sldId id="281" r:id="rId12"/>
    <p:sldId id="2147483147" r:id="rId13"/>
    <p:sldId id="2147483148" r:id="rId14"/>
    <p:sldId id="2147483135" r:id="rId15"/>
    <p:sldId id="2147483139" r:id="rId16"/>
    <p:sldId id="2147483174" r:id="rId17"/>
    <p:sldId id="2147483149" r:id="rId18"/>
    <p:sldId id="2147483176" r:id="rId19"/>
    <p:sldId id="2147483195" r:id="rId20"/>
    <p:sldId id="2147483151" r:id="rId21"/>
    <p:sldId id="2147483155" r:id="rId22"/>
    <p:sldId id="2147483188" r:id="rId23"/>
    <p:sldId id="2147483189" r:id="rId24"/>
    <p:sldId id="2147483197" r:id="rId25"/>
    <p:sldId id="2147483217" r:id="rId26"/>
    <p:sldId id="2147483157" r:id="rId27"/>
    <p:sldId id="2147483152" r:id="rId28"/>
    <p:sldId id="2147483191" r:id="rId29"/>
    <p:sldId id="2147483194" r:id="rId30"/>
    <p:sldId id="2147483192" r:id="rId31"/>
    <p:sldId id="2147483161" r:id="rId32"/>
    <p:sldId id="2147483177" r:id="rId33"/>
    <p:sldId id="2147483207" r:id="rId34"/>
    <p:sldId id="2147483222" r:id="rId35"/>
    <p:sldId id="2147483162" r:id="rId36"/>
    <p:sldId id="2147483178" r:id="rId37"/>
    <p:sldId id="2147483208" r:id="rId38"/>
    <p:sldId id="2147483218" r:id="rId39"/>
    <p:sldId id="2147483163" r:id="rId40"/>
    <p:sldId id="2147483209" r:id="rId41"/>
    <p:sldId id="2147483219" r:id="rId42"/>
    <p:sldId id="2147483203" r:id="rId43"/>
    <p:sldId id="2147483220" r:id="rId44"/>
    <p:sldId id="2147483202" r:id="rId45"/>
    <p:sldId id="2147483221" r:id="rId46"/>
    <p:sldId id="2147483185" r:id="rId47"/>
    <p:sldId id="2147483164" r:id="rId48"/>
    <p:sldId id="2147483160" r:id="rId49"/>
    <p:sldId id="2147483181" r:id="rId50"/>
    <p:sldId id="2147483153" r:id="rId51"/>
    <p:sldId id="2147483173" r:id="rId52"/>
    <p:sldId id="2147483167" r:id="rId53"/>
    <p:sldId id="2147483198" r:id="rId54"/>
    <p:sldId id="2147483225" r:id="rId55"/>
    <p:sldId id="2147483168" r:id="rId56"/>
    <p:sldId id="2147483180" r:id="rId57"/>
    <p:sldId id="2147483169" r:id="rId58"/>
    <p:sldId id="2147483206" r:id="rId59"/>
    <p:sldId id="2147483205" r:id="rId60"/>
    <p:sldId id="2147483223" r:id="rId61"/>
    <p:sldId id="2147483170" r:id="rId62"/>
    <p:sldId id="2147483196" r:id="rId63"/>
    <p:sldId id="2147483154" r:id="rId64"/>
    <p:sldId id="2147483171" r:id="rId65"/>
    <p:sldId id="265" r:id="rId66"/>
    <p:sldId id="2147483144" r:id="rId67"/>
    <p:sldId id="2147483172" r:id="rId68"/>
    <p:sldId id="279" r:id="rId69"/>
  </p:sldIdLst>
  <p:sldSz cx="13817600" cy="7772400"/>
  <p:notesSz cx="7010400" cy="9296400"/>
  <p:custDataLst>
    <p:custData r:id="rId4"/>
    <p:custData r:id="rId5"/>
    <p:custData r:id="rId6"/>
    <p:custData r:id="rId7"/>
    <p:custData r:id="rId8"/>
    <p:custData r:id="rId9"/>
    <p:custData r:id="rId10"/>
    <p:tags r:id="rId72"/>
  </p:custDataLst>
  <p:defaultTextStyle>
    <a:defPPr>
      <a:defRPr lang="en-US"/>
    </a:defPPr>
    <a:lvl1pPr marL="0" algn="l" defTabSz="509412" rtl="0" eaLnBrk="1" latinLnBrk="0" hangingPunct="1">
      <a:defRPr sz="2006" kern="1200">
        <a:solidFill>
          <a:schemeClr val="tx1"/>
        </a:solidFill>
        <a:latin typeface="+mn-lt"/>
        <a:ea typeface="+mn-ea"/>
        <a:cs typeface="+mn-cs"/>
      </a:defRPr>
    </a:lvl1pPr>
    <a:lvl2pPr marL="509412" algn="l" defTabSz="509412" rtl="0" eaLnBrk="1" latinLnBrk="0" hangingPunct="1">
      <a:defRPr sz="2006" kern="1200">
        <a:solidFill>
          <a:schemeClr val="tx1"/>
        </a:solidFill>
        <a:latin typeface="+mn-lt"/>
        <a:ea typeface="+mn-ea"/>
        <a:cs typeface="+mn-cs"/>
      </a:defRPr>
    </a:lvl2pPr>
    <a:lvl3pPr marL="1018824" algn="l" defTabSz="509412" rtl="0" eaLnBrk="1" latinLnBrk="0" hangingPunct="1">
      <a:defRPr sz="2006" kern="1200">
        <a:solidFill>
          <a:schemeClr val="tx1"/>
        </a:solidFill>
        <a:latin typeface="+mn-lt"/>
        <a:ea typeface="+mn-ea"/>
        <a:cs typeface="+mn-cs"/>
      </a:defRPr>
    </a:lvl3pPr>
    <a:lvl4pPr marL="1528237" algn="l" defTabSz="509412" rtl="0" eaLnBrk="1" latinLnBrk="0" hangingPunct="1">
      <a:defRPr sz="2006" kern="1200">
        <a:solidFill>
          <a:schemeClr val="tx1"/>
        </a:solidFill>
        <a:latin typeface="+mn-lt"/>
        <a:ea typeface="+mn-ea"/>
        <a:cs typeface="+mn-cs"/>
      </a:defRPr>
    </a:lvl4pPr>
    <a:lvl5pPr marL="2037649" algn="l" defTabSz="509412" rtl="0" eaLnBrk="1" latinLnBrk="0" hangingPunct="1">
      <a:defRPr sz="2006" kern="1200">
        <a:solidFill>
          <a:schemeClr val="tx1"/>
        </a:solidFill>
        <a:latin typeface="+mn-lt"/>
        <a:ea typeface="+mn-ea"/>
        <a:cs typeface="+mn-cs"/>
      </a:defRPr>
    </a:lvl5pPr>
    <a:lvl6pPr marL="2547061" algn="l" defTabSz="509412" rtl="0" eaLnBrk="1" latinLnBrk="0" hangingPunct="1">
      <a:defRPr sz="2006" kern="1200">
        <a:solidFill>
          <a:schemeClr val="tx1"/>
        </a:solidFill>
        <a:latin typeface="+mn-lt"/>
        <a:ea typeface="+mn-ea"/>
        <a:cs typeface="+mn-cs"/>
      </a:defRPr>
    </a:lvl6pPr>
    <a:lvl7pPr marL="3056473" algn="l" defTabSz="509412" rtl="0" eaLnBrk="1" latinLnBrk="0" hangingPunct="1">
      <a:defRPr sz="2006" kern="1200">
        <a:solidFill>
          <a:schemeClr val="tx1"/>
        </a:solidFill>
        <a:latin typeface="+mn-lt"/>
        <a:ea typeface="+mn-ea"/>
        <a:cs typeface="+mn-cs"/>
      </a:defRPr>
    </a:lvl7pPr>
    <a:lvl8pPr marL="3565886" algn="l" defTabSz="509412" rtl="0" eaLnBrk="1" latinLnBrk="0" hangingPunct="1">
      <a:defRPr sz="2006" kern="1200">
        <a:solidFill>
          <a:schemeClr val="tx1"/>
        </a:solidFill>
        <a:latin typeface="+mn-lt"/>
        <a:ea typeface="+mn-ea"/>
        <a:cs typeface="+mn-cs"/>
      </a:defRPr>
    </a:lvl8pPr>
    <a:lvl9pPr marL="4075298" algn="l" defTabSz="509412"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448">
          <p15:clr>
            <a:srgbClr val="A4A3A4"/>
          </p15:clr>
        </p15:guide>
        <p15:guide id="3" pos="4352">
          <p15:clr>
            <a:srgbClr val="A4A3A4"/>
          </p15:clr>
        </p15:guide>
      </p15:sldGuideLst>
    </p:ext>
    <p:ext uri="{2D200454-40CA-4A62-9FC3-DE9A4176ACB9}">
      <p15:notesGuideLst xmlns:p15="http://schemas.microsoft.com/office/powerpoint/2012/main">
        <p15:guide id="1" orient="horz" pos="2832" userDrawn="1">
          <p15:clr>
            <a:srgbClr val="A4A3A4"/>
          </p15:clr>
        </p15:guide>
        <p15:guide id="2" pos="2376" userDrawn="1">
          <p15:clr>
            <a:srgbClr val="A4A3A4"/>
          </p15:clr>
        </p15:guide>
        <p15:guide id="3" orient="horz" pos="2928" userDrawn="1">
          <p15:clr>
            <a:srgbClr val="A4A3A4"/>
          </p15:clr>
        </p15:guide>
        <p15:guide id="4"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4A7C358-E1C4-7485-46AB-0EFDBA1B354B}" name="Schulhof, Sydney" initials="SS" userId="S::sydney.schulhof@nuveen.com::df2464dc-f958-4d99-af35-4db5d7dff02b" providerId="AD"/>
  <p188:author id="{1066936E-77D8-88B4-6A06-BF37AA2D34EF}" name="Leavitt, Gayle" initials="GL" userId="S::Gayle.Leavitt@Nuveen.com::fb82ce2c-9d93-4251-b807-42ec71ad250c" providerId="AD"/>
  <p188:author id="{228D8C91-220D-2A8E-9F9F-0005C58FD3C8}" name="Faiella, Stephanie" initials="FS" userId="S::sfaiella@nuveen.com::22b88b3d-0707-4e25-a618-92f7d1f9e983" providerId="AD"/>
  <p188:author id="{24ADC694-6896-D007-7E90-88C474A5140E}" name="Dana Stout" initials="DS" userId="S::dstout@wentworthwriting.com::659aaa9d-bef1-4649-a74f-522b128d8ab9" providerId="AD"/>
  <p188:author id="{A6E9E8DE-7D62-1443-67AE-82CD2ED2D1F5}" name="Craig Darrah" initials="CD" userId="Craig Darrah"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izer, Amanda" initials="K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ABCBC"/>
    <a:srgbClr val="5CC8DB"/>
    <a:srgbClr val="E6F4F9"/>
    <a:srgbClr val="FFFFFF"/>
    <a:srgbClr val="003547"/>
    <a:srgbClr val="E5F4F8"/>
    <a:srgbClr val="00AD97"/>
    <a:srgbClr val="001F26"/>
    <a:srgbClr val="075156"/>
    <a:srgbClr val="EE76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83A8BF-7584-4218-A58C-5FB24AD0B219}" v="22" dt="2025-08-13T19:51:44.4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976"/>
    <p:restoredTop sz="73630" autoAdjust="0"/>
  </p:normalViewPr>
  <p:slideViewPr>
    <p:cSldViewPr snapToGrid="0">
      <p:cViewPr varScale="1">
        <p:scale>
          <a:sx n="76" d="100"/>
          <a:sy n="76" d="100"/>
        </p:scale>
        <p:origin x="4325" y="58"/>
      </p:cViewPr>
      <p:guideLst>
        <p:guide orient="horz" pos="2448"/>
        <p:guide pos="4352"/>
      </p:guideLst>
    </p:cSldViewPr>
  </p:slideViewPr>
  <p:notesTextViewPr>
    <p:cViewPr>
      <p:scale>
        <a:sx n="135" d="100"/>
        <a:sy n="135" d="100"/>
      </p:scale>
      <p:origin x="0" y="0"/>
    </p:cViewPr>
  </p:notesTextViewPr>
  <p:sorterViewPr>
    <p:cViewPr>
      <p:scale>
        <a:sx n="115" d="100"/>
        <a:sy n="115" d="100"/>
      </p:scale>
      <p:origin x="0" y="0"/>
    </p:cViewPr>
  </p:sorterViewPr>
  <p:notesViewPr>
    <p:cSldViewPr snapToGrid="0">
      <p:cViewPr>
        <p:scale>
          <a:sx n="1" d="2"/>
          <a:sy n="1" d="2"/>
        </p:scale>
        <p:origin x="7027" y="1176"/>
      </p:cViewPr>
      <p:guideLst>
        <p:guide orient="horz" pos="2832"/>
        <p:guide pos="2376"/>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16" Type="http://schemas.openxmlformats.org/officeDocument/2006/relationships/slide" Target="slides/slide5.xml"/><Relationship Id="rId11" Type="http://schemas.openxmlformats.org/officeDocument/2006/relationships/slideMaster" Target="slideMasters/slideMaster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customXml" Target="../customXml/item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tableStyles" Target="tableStyles.xml"/><Relationship Id="rId8" Type="http://schemas.openxmlformats.org/officeDocument/2006/relationships/customXml" Target="../customXml/item8.xml"/><Relationship Id="rId51" Type="http://schemas.openxmlformats.org/officeDocument/2006/relationships/slide" Target="slides/slide40.xml"/><Relationship Id="rId72" Type="http://schemas.openxmlformats.org/officeDocument/2006/relationships/tags" Target="tags/tag1.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notesMaster" Target="notesMasters/notesMaster1.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customXml" Target="../customXml/item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customXml" Target="../customXml/item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theme" Target="theme/theme1.xml"/><Relationship Id="rId7" Type="http://schemas.openxmlformats.org/officeDocument/2006/relationships/customXml" Target="../customXml/item7.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avitt, Gayle" userId="fb82ce2c-9d93-4251-b807-42ec71ad250c" providerId="ADAL" clId="{1883A8BF-7584-4218-A58C-5FB24AD0B219}"/>
    <pc:docChg chg="undo custSel modSld">
      <pc:chgData name="Leavitt, Gayle" userId="fb82ce2c-9d93-4251-b807-42ec71ad250c" providerId="ADAL" clId="{1883A8BF-7584-4218-A58C-5FB24AD0B219}" dt="2025-08-13T20:52:34.286" v="200" actId="404"/>
      <pc:docMkLst>
        <pc:docMk/>
      </pc:docMkLst>
      <pc:sldChg chg="modSp mod">
        <pc:chgData name="Leavitt, Gayle" userId="fb82ce2c-9d93-4251-b807-42ec71ad250c" providerId="ADAL" clId="{1883A8BF-7584-4218-A58C-5FB24AD0B219}" dt="2025-08-13T20:52:34.286" v="200" actId="404"/>
        <pc:sldMkLst>
          <pc:docMk/>
          <pc:sldMk cId="642708634" sldId="279"/>
        </pc:sldMkLst>
        <pc:spChg chg="mod">
          <ac:chgData name="Leavitt, Gayle" userId="fb82ce2c-9d93-4251-b807-42ec71ad250c" providerId="ADAL" clId="{1883A8BF-7584-4218-A58C-5FB24AD0B219}" dt="2025-08-13T20:52:34.286" v="200" actId="404"/>
          <ac:spMkLst>
            <pc:docMk/>
            <pc:sldMk cId="642708634" sldId="279"/>
            <ac:spMk id="7" creationId="{981DBD53-C5F4-0DD1-22F1-92D46FA9DD37}"/>
          </ac:spMkLst>
        </pc:spChg>
      </pc:sldChg>
      <pc:sldChg chg="delSp mod modNotesTx">
        <pc:chgData name="Leavitt, Gayle" userId="fb82ce2c-9d93-4251-b807-42ec71ad250c" providerId="ADAL" clId="{1883A8BF-7584-4218-A58C-5FB24AD0B219}" dt="2025-08-13T19:34:59.972" v="32" actId="20577"/>
        <pc:sldMkLst>
          <pc:docMk/>
          <pc:sldMk cId="2793904333" sldId="2147483163"/>
        </pc:sldMkLst>
        <pc:spChg chg="del">
          <ac:chgData name="Leavitt, Gayle" userId="fb82ce2c-9d93-4251-b807-42ec71ad250c" providerId="ADAL" clId="{1883A8BF-7584-4218-A58C-5FB24AD0B219}" dt="2025-08-13T19:34:53.041" v="31" actId="478"/>
          <ac:spMkLst>
            <pc:docMk/>
            <pc:sldMk cId="2793904333" sldId="2147483163"/>
            <ac:spMk id="5" creationId="{4855DC47-7072-5BCC-D6B8-D9C69E39D2B1}"/>
          </ac:spMkLst>
        </pc:spChg>
      </pc:sldChg>
      <pc:sldChg chg="delSp mod modNotesTx">
        <pc:chgData name="Leavitt, Gayle" userId="fb82ce2c-9d93-4251-b807-42ec71ad250c" providerId="ADAL" clId="{1883A8BF-7584-4218-A58C-5FB24AD0B219}" dt="2025-08-13T19:37:21.916" v="151" actId="20577"/>
        <pc:sldMkLst>
          <pc:docMk/>
          <pc:sldMk cId="1536426018" sldId="2147483167"/>
        </pc:sldMkLst>
        <pc:spChg chg="del">
          <ac:chgData name="Leavitt, Gayle" userId="fb82ce2c-9d93-4251-b807-42ec71ad250c" providerId="ADAL" clId="{1883A8BF-7584-4218-A58C-5FB24AD0B219}" dt="2025-08-13T19:37:17.585" v="148" actId="478"/>
          <ac:spMkLst>
            <pc:docMk/>
            <pc:sldMk cId="1536426018" sldId="2147483167"/>
            <ac:spMk id="3" creationId="{A78CB670-F6E4-8951-C983-BA47027949A0}"/>
          </ac:spMkLst>
        </pc:spChg>
      </pc:sldChg>
      <pc:sldChg chg="modNotesTx">
        <pc:chgData name="Leavitt, Gayle" userId="fb82ce2c-9d93-4251-b807-42ec71ad250c" providerId="ADAL" clId="{1883A8BF-7584-4218-A58C-5FB24AD0B219}" dt="2025-08-13T19:41:24.855" v="163" actId="313"/>
        <pc:sldMkLst>
          <pc:docMk/>
          <pc:sldMk cId="3347401691" sldId="2147483168"/>
        </pc:sldMkLst>
      </pc:sldChg>
      <pc:sldChg chg="delSp mod modNotesTx">
        <pc:chgData name="Leavitt, Gayle" userId="fb82ce2c-9d93-4251-b807-42ec71ad250c" providerId="ADAL" clId="{1883A8BF-7584-4218-A58C-5FB24AD0B219}" dt="2025-08-13T19:48:02.965" v="187" actId="6549"/>
        <pc:sldMkLst>
          <pc:docMk/>
          <pc:sldMk cId="3867423855" sldId="2147483176"/>
        </pc:sldMkLst>
        <pc:spChg chg="del">
          <ac:chgData name="Leavitt, Gayle" userId="fb82ce2c-9d93-4251-b807-42ec71ad250c" providerId="ADAL" clId="{1883A8BF-7584-4218-A58C-5FB24AD0B219}" dt="2025-08-13T19:32:35.386" v="0" actId="478"/>
          <ac:spMkLst>
            <pc:docMk/>
            <pc:sldMk cId="3867423855" sldId="2147483176"/>
            <ac:spMk id="5" creationId="{BC0D1B82-B785-D57C-C46C-BC2325038CC6}"/>
          </ac:spMkLst>
        </pc:spChg>
      </pc:sldChg>
      <pc:sldChg chg="delSp mod modNotesTx">
        <pc:chgData name="Leavitt, Gayle" userId="fb82ce2c-9d93-4251-b807-42ec71ad250c" providerId="ADAL" clId="{1883A8BF-7584-4218-A58C-5FB24AD0B219}" dt="2025-08-13T19:33:32.632" v="20" actId="20577"/>
        <pc:sldMkLst>
          <pc:docMk/>
          <pc:sldMk cId="219941663" sldId="2147483177"/>
        </pc:sldMkLst>
        <pc:spChg chg="del">
          <ac:chgData name="Leavitt, Gayle" userId="fb82ce2c-9d93-4251-b807-42ec71ad250c" providerId="ADAL" clId="{1883A8BF-7584-4218-A58C-5FB24AD0B219}" dt="2025-08-13T19:33:27.343" v="14" actId="478"/>
          <ac:spMkLst>
            <pc:docMk/>
            <pc:sldMk cId="219941663" sldId="2147483177"/>
            <ac:spMk id="7" creationId="{0508321E-90EE-ED83-0ED2-2383094F9A26}"/>
          </ac:spMkLst>
        </pc:spChg>
      </pc:sldChg>
      <pc:sldChg chg="delSp mod modNotesTx">
        <pc:chgData name="Leavitt, Gayle" userId="fb82ce2c-9d93-4251-b807-42ec71ad250c" providerId="ADAL" clId="{1883A8BF-7584-4218-A58C-5FB24AD0B219}" dt="2025-08-13T19:34:30.588" v="26" actId="20577"/>
        <pc:sldMkLst>
          <pc:docMk/>
          <pc:sldMk cId="2845919993" sldId="2147483178"/>
        </pc:sldMkLst>
        <pc:spChg chg="del">
          <ac:chgData name="Leavitt, Gayle" userId="fb82ce2c-9d93-4251-b807-42ec71ad250c" providerId="ADAL" clId="{1883A8BF-7584-4218-A58C-5FB24AD0B219}" dt="2025-08-13T19:34:27.183" v="25" actId="478"/>
          <ac:spMkLst>
            <pc:docMk/>
            <pc:sldMk cId="2845919993" sldId="2147483178"/>
            <ac:spMk id="6" creationId="{D728D1BB-29F2-877F-551A-762BB8D1A92B}"/>
          </ac:spMkLst>
        </pc:spChg>
      </pc:sldChg>
      <pc:sldChg chg="delSp modSp mod modNotesTx">
        <pc:chgData name="Leavitt, Gayle" userId="fb82ce2c-9d93-4251-b807-42ec71ad250c" providerId="ADAL" clId="{1883A8BF-7584-4218-A58C-5FB24AD0B219}" dt="2025-08-13T19:32:51.455" v="7" actId="478"/>
        <pc:sldMkLst>
          <pc:docMk/>
          <pc:sldMk cId="695053532" sldId="2147483195"/>
        </pc:sldMkLst>
        <pc:spChg chg="del mod">
          <ac:chgData name="Leavitt, Gayle" userId="fb82ce2c-9d93-4251-b807-42ec71ad250c" providerId="ADAL" clId="{1883A8BF-7584-4218-A58C-5FB24AD0B219}" dt="2025-08-13T19:32:51.455" v="7" actId="478"/>
          <ac:spMkLst>
            <pc:docMk/>
            <pc:sldMk cId="695053532" sldId="2147483195"/>
            <ac:spMk id="48" creationId="{A8051EB7-683C-F8E7-4F8B-2992A7F66BAC}"/>
          </ac:spMkLst>
        </pc:spChg>
      </pc:sldChg>
      <pc:sldChg chg="delSp mod modNotesTx">
        <pc:chgData name="Leavitt, Gayle" userId="fb82ce2c-9d93-4251-b807-42ec71ad250c" providerId="ADAL" clId="{1883A8BF-7584-4218-A58C-5FB24AD0B219}" dt="2025-08-13T19:41:06.306" v="162" actId="478"/>
        <pc:sldMkLst>
          <pc:docMk/>
          <pc:sldMk cId="110800230" sldId="2147483196"/>
        </pc:sldMkLst>
        <pc:spChg chg="del">
          <ac:chgData name="Leavitt, Gayle" userId="fb82ce2c-9d93-4251-b807-42ec71ad250c" providerId="ADAL" clId="{1883A8BF-7584-4218-A58C-5FB24AD0B219}" dt="2025-08-13T19:41:06.306" v="162" actId="478"/>
          <ac:spMkLst>
            <pc:docMk/>
            <pc:sldMk cId="110800230" sldId="2147483196"/>
            <ac:spMk id="7" creationId="{E2DFECA4-2256-B4F2-748E-6A619D1F01ED}"/>
          </ac:spMkLst>
        </pc:spChg>
      </pc:sldChg>
      <pc:sldChg chg="delSp mod modNotesTx">
        <pc:chgData name="Leavitt, Gayle" userId="fb82ce2c-9d93-4251-b807-42ec71ad250c" providerId="ADAL" clId="{1883A8BF-7584-4218-A58C-5FB24AD0B219}" dt="2025-08-13T19:33:06.455" v="10" actId="478"/>
        <pc:sldMkLst>
          <pc:docMk/>
          <pc:sldMk cId="2287747" sldId="2147483197"/>
        </pc:sldMkLst>
        <pc:spChg chg="del">
          <ac:chgData name="Leavitt, Gayle" userId="fb82ce2c-9d93-4251-b807-42ec71ad250c" providerId="ADAL" clId="{1883A8BF-7584-4218-A58C-5FB24AD0B219}" dt="2025-08-13T19:33:06.455" v="10" actId="478"/>
          <ac:spMkLst>
            <pc:docMk/>
            <pc:sldMk cId="2287747" sldId="2147483197"/>
            <ac:spMk id="6" creationId="{2B3E16E1-F883-6587-1FF0-A1ED67C2D0D1}"/>
          </ac:spMkLst>
        </pc:spChg>
      </pc:sldChg>
      <pc:sldChg chg="delSp mod modNotesTx">
        <pc:chgData name="Leavitt, Gayle" userId="fb82ce2c-9d93-4251-b807-42ec71ad250c" providerId="ADAL" clId="{1883A8BF-7584-4218-A58C-5FB24AD0B219}" dt="2025-08-13T19:37:29.212" v="153" actId="20577"/>
        <pc:sldMkLst>
          <pc:docMk/>
          <pc:sldMk cId="644362322" sldId="2147483198"/>
        </pc:sldMkLst>
        <pc:spChg chg="del">
          <ac:chgData name="Leavitt, Gayle" userId="fb82ce2c-9d93-4251-b807-42ec71ad250c" providerId="ADAL" clId="{1883A8BF-7584-4218-A58C-5FB24AD0B219}" dt="2025-08-13T19:37:25.186" v="152" actId="478"/>
          <ac:spMkLst>
            <pc:docMk/>
            <pc:sldMk cId="644362322" sldId="2147483198"/>
            <ac:spMk id="3" creationId="{61D1468D-B366-04C9-4F1D-D8CFC8742873}"/>
          </ac:spMkLst>
        </pc:spChg>
      </pc:sldChg>
      <pc:sldChg chg="delSp mod modNotesTx">
        <pc:chgData name="Leavitt, Gayle" userId="fb82ce2c-9d93-4251-b807-42ec71ad250c" providerId="ADAL" clId="{1883A8BF-7584-4218-A58C-5FB24AD0B219}" dt="2025-08-13T19:37:03.801" v="145" actId="478"/>
        <pc:sldMkLst>
          <pc:docMk/>
          <pc:sldMk cId="1704952025" sldId="2147483202"/>
        </pc:sldMkLst>
        <pc:spChg chg="del">
          <ac:chgData name="Leavitt, Gayle" userId="fb82ce2c-9d93-4251-b807-42ec71ad250c" providerId="ADAL" clId="{1883A8BF-7584-4218-A58C-5FB24AD0B219}" dt="2025-08-13T19:37:03.801" v="145" actId="478"/>
          <ac:spMkLst>
            <pc:docMk/>
            <pc:sldMk cId="1704952025" sldId="2147483202"/>
            <ac:spMk id="20" creationId="{41EB7AA1-F63A-887A-0DAD-1A07C78E0CC0}"/>
          </ac:spMkLst>
        </pc:spChg>
      </pc:sldChg>
      <pc:sldChg chg="delSp mod modNotesTx">
        <pc:chgData name="Leavitt, Gayle" userId="fb82ce2c-9d93-4251-b807-42ec71ad250c" providerId="ADAL" clId="{1883A8BF-7584-4218-A58C-5FB24AD0B219}" dt="2025-08-13T19:35:31.231" v="40" actId="478"/>
        <pc:sldMkLst>
          <pc:docMk/>
          <pc:sldMk cId="3362273142" sldId="2147483203"/>
        </pc:sldMkLst>
        <pc:spChg chg="del">
          <ac:chgData name="Leavitt, Gayle" userId="fb82ce2c-9d93-4251-b807-42ec71ad250c" providerId="ADAL" clId="{1883A8BF-7584-4218-A58C-5FB24AD0B219}" dt="2025-08-13T19:35:31.231" v="40" actId="478"/>
          <ac:spMkLst>
            <pc:docMk/>
            <pc:sldMk cId="3362273142" sldId="2147483203"/>
            <ac:spMk id="6" creationId="{2A8B162D-60AB-3383-6338-AAEA3F60DC45}"/>
          </ac:spMkLst>
        </pc:spChg>
      </pc:sldChg>
      <pc:sldChg chg="delSp mod">
        <pc:chgData name="Leavitt, Gayle" userId="fb82ce2c-9d93-4251-b807-42ec71ad250c" providerId="ADAL" clId="{1883A8BF-7584-4218-A58C-5FB24AD0B219}" dt="2025-08-13T19:40:48.171" v="158" actId="478"/>
        <pc:sldMkLst>
          <pc:docMk/>
          <pc:sldMk cId="3407415744" sldId="2147483205"/>
        </pc:sldMkLst>
        <pc:spChg chg="del">
          <ac:chgData name="Leavitt, Gayle" userId="fb82ce2c-9d93-4251-b807-42ec71ad250c" providerId="ADAL" clId="{1883A8BF-7584-4218-A58C-5FB24AD0B219}" dt="2025-08-13T19:40:48.171" v="158" actId="478"/>
          <ac:spMkLst>
            <pc:docMk/>
            <pc:sldMk cId="3407415744" sldId="2147483205"/>
            <ac:spMk id="5" creationId="{671C2D50-66A5-2F6A-AA26-3EBE2BAD7614}"/>
          </ac:spMkLst>
        </pc:spChg>
      </pc:sldChg>
      <pc:sldChg chg="delSp mod modNotesTx">
        <pc:chgData name="Leavitt, Gayle" userId="fb82ce2c-9d93-4251-b807-42ec71ad250c" providerId="ADAL" clId="{1883A8BF-7584-4218-A58C-5FB24AD0B219}" dt="2025-08-13T19:40:45.654" v="157" actId="478"/>
        <pc:sldMkLst>
          <pc:docMk/>
          <pc:sldMk cId="3575152066" sldId="2147483206"/>
        </pc:sldMkLst>
        <pc:spChg chg="del">
          <ac:chgData name="Leavitt, Gayle" userId="fb82ce2c-9d93-4251-b807-42ec71ad250c" providerId="ADAL" clId="{1883A8BF-7584-4218-A58C-5FB24AD0B219}" dt="2025-08-13T19:40:45.654" v="157" actId="478"/>
          <ac:spMkLst>
            <pc:docMk/>
            <pc:sldMk cId="3575152066" sldId="2147483206"/>
            <ac:spMk id="4" creationId="{EBD5B966-4CF1-BBD2-67A8-8CEA17838044}"/>
          </ac:spMkLst>
        </pc:spChg>
      </pc:sldChg>
      <pc:sldChg chg="delSp mod modNotesTx">
        <pc:chgData name="Leavitt, Gayle" userId="fb82ce2c-9d93-4251-b807-42ec71ad250c" providerId="ADAL" clId="{1883A8BF-7584-4218-A58C-5FB24AD0B219}" dt="2025-08-13T19:34:14.450" v="22" actId="478"/>
        <pc:sldMkLst>
          <pc:docMk/>
          <pc:sldMk cId="1494238973" sldId="2147483207"/>
        </pc:sldMkLst>
        <pc:spChg chg="del">
          <ac:chgData name="Leavitt, Gayle" userId="fb82ce2c-9d93-4251-b807-42ec71ad250c" providerId="ADAL" clId="{1883A8BF-7584-4218-A58C-5FB24AD0B219}" dt="2025-08-13T19:34:14.450" v="22" actId="478"/>
          <ac:spMkLst>
            <pc:docMk/>
            <pc:sldMk cId="1494238973" sldId="2147483207"/>
            <ac:spMk id="3" creationId="{57428008-B3DC-9D21-39F7-69D78AEE6693}"/>
          </ac:spMkLst>
        </pc:spChg>
      </pc:sldChg>
      <pc:sldChg chg="delSp mod modNotesTx">
        <pc:chgData name="Leavitt, Gayle" userId="fb82ce2c-9d93-4251-b807-42ec71ad250c" providerId="ADAL" clId="{1883A8BF-7584-4218-A58C-5FB24AD0B219}" dt="2025-08-13T19:34:39.985" v="28" actId="478"/>
        <pc:sldMkLst>
          <pc:docMk/>
          <pc:sldMk cId="1298574551" sldId="2147483208"/>
        </pc:sldMkLst>
        <pc:spChg chg="del">
          <ac:chgData name="Leavitt, Gayle" userId="fb82ce2c-9d93-4251-b807-42ec71ad250c" providerId="ADAL" clId="{1883A8BF-7584-4218-A58C-5FB24AD0B219}" dt="2025-08-13T19:34:39.985" v="28" actId="478"/>
          <ac:spMkLst>
            <pc:docMk/>
            <pc:sldMk cId="1298574551" sldId="2147483208"/>
            <ac:spMk id="7" creationId="{D14A8291-B56A-CBC0-9811-35831B400640}"/>
          </ac:spMkLst>
        </pc:spChg>
      </pc:sldChg>
      <pc:sldChg chg="addSp delSp mod modNotesTx">
        <pc:chgData name="Leavitt, Gayle" userId="fb82ce2c-9d93-4251-b807-42ec71ad250c" providerId="ADAL" clId="{1883A8BF-7584-4218-A58C-5FB24AD0B219}" dt="2025-08-13T19:35:16.281" v="36" actId="478"/>
        <pc:sldMkLst>
          <pc:docMk/>
          <pc:sldMk cId="4167842917" sldId="2147483209"/>
        </pc:sldMkLst>
        <pc:spChg chg="add del">
          <ac:chgData name="Leavitt, Gayle" userId="fb82ce2c-9d93-4251-b807-42ec71ad250c" providerId="ADAL" clId="{1883A8BF-7584-4218-A58C-5FB24AD0B219}" dt="2025-08-13T19:35:16.281" v="36" actId="478"/>
          <ac:spMkLst>
            <pc:docMk/>
            <pc:sldMk cId="4167842917" sldId="2147483209"/>
            <ac:spMk id="21" creationId="{8D42F03C-1349-E850-CDCF-781F8D2838AF}"/>
          </ac:spMkLst>
        </pc:spChg>
      </pc:sldChg>
      <pc:sldChg chg="delSp mod modNotesTx">
        <pc:chgData name="Leavitt, Gayle" userId="fb82ce2c-9d93-4251-b807-42ec71ad250c" providerId="ADAL" clId="{1883A8BF-7584-4218-A58C-5FB24AD0B219}" dt="2025-08-13T19:36:34.217" v="143" actId="6549"/>
        <pc:sldMkLst>
          <pc:docMk/>
          <pc:sldMk cId="3346449158" sldId="2147483217"/>
        </pc:sldMkLst>
        <pc:spChg chg="del">
          <ac:chgData name="Leavitt, Gayle" userId="fb82ce2c-9d93-4251-b807-42ec71ad250c" providerId="ADAL" clId="{1883A8BF-7584-4218-A58C-5FB24AD0B219}" dt="2025-08-13T19:33:19.815" v="13" actId="478"/>
          <ac:spMkLst>
            <pc:docMk/>
            <pc:sldMk cId="3346449158" sldId="2147483217"/>
            <ac:spMk id="2" creationId="{FA62FECC-8D94-61AB-EF3D-79FD45115333}"/>
          </ac:spMkLst>
        </pc:spChg>
      </pc:sldChg>
      <pc:sldChg chg="delSp mod modNotesTx">
        <pc:chgData name="Leavitt, Gayle" userId="fb82ce2c-9d93-4251-b807-42ec71ad250c" providerId="ADAL" clId="{1883A8BF-7584-4218-A58C-5FB24AD0B219}" dt="2025-08-13T19:34:49.793" v="30" actId="478"/>
        <pc:sldMkLst>
          <pc:docMk/>
          <pc:sldMk cId="1365296509" sldId="2147483218"/>
        </pc:sldMkLst>
        <pc:spChg chg="del">
          <ac:chgData name="Leavitt, Gayle" userId="fb82ce2c-9d93-4251-b807-42ec71ad250c" providerId="ADAL" clId="{1883A8BF-7584-4218-A58C-5FB24AD0B219}" dt="2025-08-13T19:34:49.793" v="30" actId="478"/>
          <ac:spMkLst>
            <pc:docMk/>
            <pc:sldMk cId="1365296509" sldId="2147483218"/>
            <ac:spMk id="4" creationId="{3F882255-4BA1-3F43-386D-A859602DB46D}"/>
          </ac:spMkLst>
        </pc:spChg>
      </pc:sldChg>
      <pc:sldChg chg="delSp modSp mod modNotesTx">
        <pc:chgData name="Leavitt, Gayle" userId="fb82ce2c-9d93-4251-b807-42ec71ad250c" providerId="ADAL" clId="{1883A8BF-7584-4218-A58C-5FB24AD0B219}" dt="2025-08-13T19:51:44.451" v="189" actId="20577"/>
        <pc:sldMkLst>
          <pc:docMk/>
          <pc:sldMk cId="2124237166" sldId="2147483219"/>
        </pc:sldMkLst>
        <pc:spChg chg="del">
          <ac:chgData name="Leavitt, Gayle" userId="fb82ce2c-9d93-4251-b807-42ec71ad250c" providerId="ADAL" clId="{1883A8BF-7584-4218-A58C-5FB24AD0B219}" dt="2025-08-13T19:35:23.801" v="38" actId="478"/>
          <ac:spMkLst>
            <pc:docMk/>
            <pc:sldMk cId="2124237166" sldId="2147483219"/>
            <ac:spMk id="4" creationId="{8081C44E-0AFD-CD3B-7433-890760618926}"/>
          </ac:spMkLst>
        </pc:spChg>
        <pc:spChg chg="mod">
          <ac:chgData name="Leavitt, Gayle" userId="fb82ce2c-9d93-4251-b807-42ec71ad250c" providerId="ADAL" clId="{1883A8BF-7584-4218-A58C-5FB24AD0B219}" dt="2025-08-13T19:51:44.451" v="189" actId="20577"/>
          <ac:spMkLst>
            <pc:docMk/>
            <pc:sldMk cId="2124237166" sldId="2147483219"/>
            <ac:spMk id="7" creationId="{3E39741B-8459-C64B-9F8B-42B7CDF43FF1}"/>
          </ac:spMkLst>
        </pc:spChg>
      </pc:sldChg>
      <pc:sldChg chg="delSp mod modNotesTx">
        <pc:chgData name="Leavitt, Gayle" userId="fb82ce2c-9d93-4251-b807-42ec71ad250c" providerId="ADAL" clId="{1883A8BF-7584-4218-A58C-5FB24AD0B219}" dt="2025-08-13T19:35:39.940" v="42" actId="478"/>
        <pc:sldMkLst>
          <pc:docMk/>
          <pc:sldMk cId="4229165270" sldId="2147483220"/>
        </pc:sldMkLst>
        <pc:spChg chg="del">
          <ac:chgData name="Leavitt, Gayle" userId="fb82ce2c-9d93-4251-b807-42ec71ad250c" providerId="ADAL" clId="{1883A8BF-7584-4218-A58C-5FB24AD0B219}" dt="2025-08-13T19:35:39.940" v="42" actId="478"/>
          <ac:spMkLst>
            <pc:docMk/>
            <pc:sldMk cId="4229165270" sldId="2147483220"/>
            <ac:spMk id="4" creationId="{8EC81109-1128-AE88-44E3-BEBA2AAFECAB}"/>
          </ac:spMkLst>
        </pc:spChg>
      </pc:sldChg>
      <pc:sldChg chg="delSp mod modNotesTx">
        <pc:chgData name="Leavitt, Gayle" userId="fb82ce2c-9d93-4251-b807-42ec71ad250c" providerId="ADAL" clId="{1883A8BF-7584-4218-A58C-5FB24AD0B219}" dt="2025-08-13T19:37:10.195" v="147" actId="20577"/>
        <pc:sldMkLst>
          <pc:docMk/>
          <pc:sldMk cId="3662300027" sldId="2147483221"/>
        </pc:sldMkLst>
        <pc:spChg chg="del">
          <ac:chgData name="Leavitt, Gayle" userId="fb82ce2c-9d93-4251-b807-42ec71ad250c" providerId="ADAL" clId="{1883A8BF-7584-4218-A58C-5FB24AD0B219}" dt="2025-08-13T19:37:07.019" v="146" actId="478"/>
          <ac:spMkLst>
            <pc:docMk/>
            <pc:sldMk cId="3662300027" sldId="2147483221"/>
            <ac:spMk id="2" creationId="{8E065B21-75BA-32B4-F433-904005179AB9}"/>
          </ac:spMkLst>
        </pc:spChg>
      </pc:sldChg>
      <pc:sldChg chg="delSp mod modNotesTx">
        <pc:chgData name="Leavitt, Gayle" userId="fb82ce2c-9d93-4251-b807-42ec71ad250c" providerId="ADAL" clId="{1883A8BF-7584-4218-A58C-5FB24AD0B219}" dt="2025-08-13T19:34:22.978" v="24" actId="478"/>
        <pc:sldMkLst>
          <pc:docMk/>
          <pc:sldMk cId="3105499412" sldId="2147483222"/>
        </pc:sldMkLst>
        <pc:spChg chg="del">
          <ac:chgData name="Leavitt, Gayle" userId="fb82ce2c-9d93-4251-b807-42ec71ad250c" providerId="ADAL" clId="{1883A8BF-7584-4218-A58C-5FB24AD0B219}" dt="2025-08-13T19:34:22.978" v="24" actId="478"/>
          <ac:spMkLst>
            <pc:docMk/>
            <pc:sldMk cId="3105499412" sldId="2147483222"/>
            <ac:spMk id="4" creationId="{72B0573F-E5D8-0327-B542-44E79F798B11}"/>
          </ac:spMkLst>
        </pc:spChg>
      </pc:sldChg>
      <pc:sldChg chg="delSp mod modNotesTx">
        <pc:chgData name="Leavitt, Gayle" userId="fb82ce2c-9d93-4251-b807-42ec71ad250c" providerId="ADAL" clId="{1883A8BF-7584-4218-A58C-5FB24AD0B219}" dt="2025-08-13T19:40:59.933" v="160" actId="20577"/>
        <pc:sldMkLst>
          <pc:docMk/>
          <pc:sldMk cId="3961538031" sldId="2147483223"/>
        </pc:sldMkLst>
        <pc:spChg chg="del">
          <ac:chgData name="Leavitt, Gayle" userId="fb82ce2c-9d93-4251-b807-42ec71ad250c" providerId="ADAL" clId="{1883A8BF-7584-4218-A58C-5FB24AD0B219}" dt="2025-08-13T19:40:57.691" v="159" actId="478"/>
          <ac:spMkLst>
            <pc:docMk/>
            <pc:sldMk cId="3961538031" sldId="2147483223"/>
            <ac:spMk id="10" creationId="{152E596B-B0D2-B816-76A2-09DE1A8EA60C}"/>
          </ac:spMkLst>
        </pc:spChg>
      </pc:sldChg>
      <pc:sldChg chg="delSp mod modNotesTx">
        <pc:chgData name="Leavitt, Gayle" userId="fb82ce2c-9d93-4251-b807-42ec71ad250c" providerId="ADAL" clId="{1883A8BF-7584-4218-A58C-5FB24AD0B219}" dt="2025-08-13T19:37:36.829" v="155" actId="20577"/>
        <pc:sldMkLst>
          <pc:docMk/>
          <pc:sldMk cId="2624613565" sldId="2147483225"/>
        </pc:sldMkLst>
        <pc:spChg chg="del">
          <ac:chgData name="Leavitt, Gayle" userId="fb82ce2c-9d93-4251-b807-42ec71ad250c" providerId="ADAL" clId="{1883A8BF-7584-4218-A58C-5FB24AD0B219}" dt="2025-08-13T19:37:35.210" v="154" actId="478"/>
          <ac:spMkLst>
            <pc:docMk/>
            <pc:sldMk cId="2624613565" sldId="2147483225"/>
            <ac:spMk id="2" creationId="{ACDDBAC8-BD0A-ABA4-8D58-9FCDC0C7591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4368554210109031"/>
          <c:y val="0.14452066059010413"/>
          <c:w val="0.31289509911845093"/>
          <c:h val="0.75405879916661345"/>
        </c:manualLayout>
      </c:layout>
      <c:doughnutChart>
        <c:varyColors val="1"/>
        <c:ser>
          <c:idx val="0"/>
          <c:order val="0"/>
          <c:tx>
            <c:strRef>
              <c:f>Sheet1!$B$1</c:f>
              <c:strCache>
                <c:ptCount val="1"/>
                <c:pt idx="0">
                  <c:v>Sales</c:v>
                </c:pt>
              </c:strCache>
            </c:strRef>
          </c:tx>
          <c:spPr>
            <a:solidFill>
              <a:schemeClr val="accent1"/>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9D43-AE47-8622-4080BE755DD0}"/>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9D43-AE47-8622-4080BE755DD0}"/>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9D43-AE47-8622-4080BE755DD0}"/>
              </c:ext>
            </c:extLst>
          </c:dPt>
          <c:dLbls>
            <c:dLbl>
              <c:idx val="0"/>
              <c:layout>
                <c:manualLayout>
                  <c:x val="0.15684333845533494"/>
                  <c:y val="-9.6674535286623314E-2"/>
                </c:manualLayout>
              </c:layout>
              <c:tx>
                <c:rich>
                  <a:bodyPr/>
                  <a:lstStyle/>
                  <a:p>
                    <a:fld id="{5D7CAE05-013B-474C-A675-78B00189C0F2}" type="CATEGORYNAME">
                      <a:rPr lang="en-US" b="0"/>
                      <a:pPr/>
                      <a:t>[CATEGORY NAME]</a:t>
                    </a:fld>
                    <a:r>
                      <a:rPr lang="en-US" baseline="0" dirty="0"/>
                      <a:t>
</a:t>
                    </a:r>
                    <a:fld id="{BC094215-1580-3B4C-8AB1-BCA999837C61}" type="PERCENTAGE">
                      <a:rPr lang="en-US"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24772389441323486"/>
                      <c:h val="0.40847370208119921"/>
                    </c:manualLayout>
                  </c15:layout>
                  <c15:dlblFieldTable/>
                  <c15:showDataLabelsRange val="0"/>
                </c:ext>
                <c:ext xmlns:c16="http://schemas.microsoft.com/office/drawing/2014/chart" uri="{C3380CC4-5D6E-409C-BE32-E72D297353CC}">
                  <c16:uniqueId val="{00000001-9D43-AE47-8622-4080BE755DD0}"/>
                </c:ext>
              </c:extLst>
            </c:dLbl>
            <c:dLbl>
              <c:idx val="1"/>
              <c:delete val="1"/>
              <c:extLst>
                <c:ext xmlns:c15="http://schemas.microsoft.com/office/drawing/2012/chart" uri="{CE6537A1-D6FC-4f65-9D91-7224C49458BB}"/>
                <c:ext xmlns:c16="http://schemas.microsoft.com/office/drawing/2014/chart" uri="{C3380CC4-5D6E-409C-BE32-E72D297353CC}">
                  <c16:uniqueId val="{00000003-9D43-AE47-8622-4080BE755DD0}"/>
                </c:ext>
              </c:extLst>
            </c:dLbl>
            <c:dLbl>
              <c:idx val="2"/>
              <c:layout>
                <c:manualLayout>
                  <c:x val="-0.14877658692004936"/>
                  <c:y val="0.18644544052590958"/>
                </c:manualLayout>
              </c:layout>
              <c:tx>
                <c:rich>
                  <a:bodyPr/>
                  <a:lstStyle/>
                  <a:p>
                    <a:fld id="{66C66F6B-14E9-9F4A-8BFA-E41425660908}" type="CATEGORYNAME">
                      <a:rPr lang="en-US" b="0"/>
                      <a:pPr/>
                      <a:t>[CATEGORY NAME]</a:t>
                    </a:fld>
                    <a:r>
                      <a:rPr lang="en-US" baseline="0" dirty="0"/>
                      <a:t>
</a:t>
                    </a:r>
                    <a:fld id="{090FFB94-0A31-2D43-BC09-6C0023FEE0CA}" type="PERCENTAGE">
                      <a:rPr lang="en-US" baseline="0"/>
                      <a:pPr/>
                      <a:t>[PERCENTAGE]</a:t>
                    </a:fld>
                    <a:endParaRPr lang="en-US" baseline="0" dirty="0"/>
                  </a:p>
                </c:rich>
              </c:tx>
              <c:showLegendKey val="0"/>
              <c:showVal val="0"/>
              <c:showCatName val="1"/>
              <c:showSerName val="0"/>
              <c:showPercent val="1"/>
              <c:showBubbleSize val="0"/>
              <c:extLst>
                <c:ext xmlns:c15="http://schemas.microsoft.com/office/drawing/2012/chart" uri="{CE6537A1-D6FC-4f65-9D91-7224C49458BB}">
                  <c15:layout>
                    <c:manualLayout>
                      <c:w val="0.25299515784551818"/>
                      <c:h val="0.40847370208119921"/>
                    </c:manualLayout>
                  </c15:layout>
                  <c15:dlblFieldTable/>
                  <c15:showDataLabelsRange val="0"/>
                </c:ext>
                <c:ext xmlns:c16="http://schemas.microsoft.com/office/drawing/2014/chart" uri="{C3380CC4-5D6E-409C-BE32-E72D297353CC}">
                  <c16:uniqueId val="{00000005-9D43-AE47-8622-4080BE755DD0}"/>
                </c:ext>
              </c:extLst>
            </c:dLbl>
            <c:spPr>
              <a:noFill/>
              <a:ln>
                <a:noFill/>
              </a:ln>
              <a:effectLst/>
            </c:spPr>
            <c:txPr>
              <a:bodyPr rot="0" spcFirstLastPara="1" vertOverflow="ellipsis" vert="horz" wrap="square" lIns="38100" tIns="19050" rIns="38100" bIns="19050" anchor="ctr" anchorCtr="1">
                <a:spAutoFit/>
              </a:bodyPr>
              <a:lstStyle/>
              <a:p>
                <a:pPr>
                  <a:defRPr sz="22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Very important</c:v>
                </c:pt>
                <c:pt idx="2">
                  <c:v>Somewhat important</c:v>
                </c:pt>
              </c:strCache>
            </c:strRef>
          </c:cat>
          <c:val>
            <c:numRef>
              <c:f>Sheet1!$B$2:$B$4</c:f>
              <c:numCache>
                <c:formatCode>General</c:formatCode>
                <c:ptCount val="3"/>
                <c:pt idx="0">
                  <c:v>0.43</c:v>
                </c:pt>
                <c:pt idx="1">
                  <c:v>7.0000000000000007E-2</c:v>
                </c:pt>
                <c:pt idx="2">
                  <c:v>0.5</c:v>
                </c:pt>
              </c:numCache>
            </c:numRef>
          </c:val>
          <c:extLst>
            <c:ext xmlns:c16="http://schemas.microsoft.com/office/drawing/2014/chart" uri="{C3380CC4-5D6E-409C-BE32-E72D297353CC}">
              <c16:uniqueId val="{00000006-9D43-AE47-8622-4080BE755DD0}"/>
            </c:ext>
          </c:extLst>
        </c:ser>
        <c:dLbls>
          <c:showLegendKey val="0"/>
          <c:showVal val="1"/>
          <c:showCatName val="0"/>
          <c:showSerName val="0"/>
          <c:showPercent val="0"/>
          <c:showBubbleSize val="0"/>
          <c:showLeaderLines val="0"/>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2"/>
          <c:order val="0"/>
          <c:tx>
            <c:strRef>
              <c:f>Sheet1!$B$1</c:f>
              <c:strCache>
                <c:ptCount val="1"/>
                <c:pt idx="0">
                  <c:v>Very important</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 401(k) participants</c:v>
                </c:pt>
                <c:pt idx="1">
                  <c:v>Generation Z</c:v>
                </c:pt>
                <c:pt idx="2">
                  <c:v>Millennials</c:v>
                </c:pt>
                <c:pt idx="3">
                  <c:v>Generation X</c:v>
                </c:pt>
                <c:pt idx="4">
                  <c:v>Baby boomers</c:v>
                </c:pt>
                <c:pt idx="5">
                  <c:v>Men</c:v>
                </c:pt>
                <c:pt idx="6">
                  <c:v>Women</c:v>
                </c:pt>
              </c:strCache>
            </c:strRef>
          </c:cat>
          <c:val>
            <c:numRef>
              <c:f>Sheet1!$B$2:$B$8</c:f>
              <c:numCache>
                <c:formatCode>General</c:formatCode>
                <c:ptCount val="7"/>
                <c:pt idx="0">
                  <c:v>0.43</c:v>
                </c:pt>
                <c:pt idx="1">
                  <c:v>0.43</c:v>
                </c:pt>
                <c:pt idx="2">
                  <c:v>0.43</c:v>
                </c:pt>
                <c:pt idx="3">
                  <c:v>0.45</c:v>
                </c:pt>
                <c:pt idx="4">
                  <c:v>0.4</c:v>
                </c:pt>
                <c:pt idx="5">
                  <c:v>0.42</c:v>
                </c:pt>
                <c:pt idx="6">
                  <c:v>0.45</c:v>
                </c:pt>
              </c:numCache>
            </c:numRef>
          </c:val>
          <c:extLst>
            <c:ext xmlns:c16="http://schemas.microsoft.com/office/drawing/2014/chart" uri="{C3380CC4-5D6E-409C-BE32-E72D297353CC}">
              <c16:uniqueId val="{00000003-F5BD-664A-A1AA-B379DFC99E8A}"/>
            </c:ext>
          </c:extLst>
        </c:ser>
        <c:ser>
          <c:idx val="1"/>
          <c:order val="1"/>
          <c:tx>
            <c:strRef>
              <c:f>Sheet1!$C$1</c:f>
              <c:strCache>
                <c:ptCount val="1"/>
                <c:pt idx="0">
                  <c:v>Somewhat important</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 401(k) participants</c:v>
                </c:pt>
                <c:pt idx="1">
                  <c:v>Generation Z</c:v>
                </c:pt>
                <c:pt idx="2">
                  <c:v>Millennials</c:v>
                </c:pt>
                <c:pt idx="3">
                  <c:v>Generation X</c:v>
                </c:pt>
                <c:pt idx="4">
                  <c:v>Baby boomers</c:v>
                </c:pt>
                <c:pt idx="5">
                  <c:v>Men</c:v>
                </c:pt>
                <c:pt idx="6">
                  <c:v>Women</c:v>
                </c:pt>
              </c:strCache>
            </c:strRef>
          </c:cat>
          <c:val>
            <c:numRef>
              <c:f>Sheet1!$C$2:$C$8</c:f>
              <c:numCache>
                <c:formatCode>General</c:formatCode>
                <c:ptCount val="7"/>
                <c:pt idx="0">
                  <c:v>0.5</c:v>
                </c:pt>
                <c:pt idx="1">
                  <c:v>0.51</c:v>
                </c:pt>
                <c:pt idx="2">
                  <c:v>0.52</c:v>
                </c:pt>
                <c:pt idx="3">
                  <c:v>0.49</c:v>
                </c:pt>
                <c:pt idx="4">
                  <c:v>0.48</c:v>
                </c:pt>
                <c:pt idx="5">
                  <c:v>0.51</c:v>
                </c:pt>
                <c:pt idx="6">
                  <c:v>0.49</c:v>
                </c:pt>
              </c:numCache>
            </c:numRef>
          </c:val>
          <c:extLst>
            <c:ext xmlns:c16="http://schemas.microsoft.com/office/drawing/2014/chart" uri="{C3380CC4-5D6E-409C-BE32-E72D297353CC}">
              <c16:uniqueId val="{00000002-F5BD-664A-A1AA-B379DFC99E8A}"/>
            </c:ext>
          </c:extLst>
        </c:ser>
        <c:dLbls>
          <c:dLblPos val="ctr"/>
          <c:showLegendKey val="0"/>
          <c:showVal val="1"/>
          <c:showCatName val="0"/>
          <c:showSerName val="0"/>
          <c:showPercent val="0"/>
          <c:showBubbleSize val="0"/>
        </c:dLbls>
        <c:gapWidth val="66"/>
        <c:overlap val="100"/>
        <c:axId val="1556062591"/>
        <c:axId val="1809427247"/>
      </c:barChart>
      <c:catAx>
        <c:axId val="1556062591"/>
        <c:scaling>
          <c:orientation val="maxMin"/>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09427247"/>
        <c:crosses val="autoZero"/>
        <c:auto val="1"/>
        <c:lblAlgn val="ctr"/>
        <c:lblOffset val="100"/>
        <c:noMultiLvlLbl val="0"/>
      </c:catAx>
      <c:valAx>
        <c:axId val="1809427247"/>
        <c:scaling>
          <c:orientation val="minMax"/>
        </c:scaling>
        <c:delete val="0"/>
        <c:axPos val="t"/>
        <c:numFmt formatCode="General" sourceLinked="0"/>
        <c:majorTickMark val="none"/>
        <c:minorTickMark val="none"/>
        <c:tickLblPos val="none"/>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556062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1"/>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DBF4-FD4A-82D6-D171AEC40EB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BF4-FD4A-82D6-D171AEC40EB2}"/>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DBF4-FD4A-82D6-D171AEC40EB2}"/>
              </c:ext>
            </c:extLst>
          </c:dPt>
          <c:dLbls>
            <c:dLbl>
              <c:idx val="0"/>
              <c:layout>
                <c:manualLayout>
                  <c:x val="0.11849534701925538"/>
                  <c:y val="-0.1179039289144062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DBF4-FD4A-82D6-D171AEC40EB2}"/>
                </c:ext>
              </c:extLst>
            </c:dLbl>
            <c:dLbl>
              <c:idx val="1"/>
              <c:delete val="1"/>
              <c:extLst>
                <c:ext xmlns:c15="http://schemas.microsoft.com/office/drawing/2012/chart" uri="{CE6537A1-D6FC-4f65-9D91-7224C49458BB}"/>
                <c:ext xmlns:c16="http://schemas.microsoft.com/office/drawing/2014/chart" uri="{C3380CC4-5D6E-409C-BE32-E72D297353CC}">
                  <c16:uniqueId val="{00000003-DBF4-FD4A-82D6-D171AEC40EB2}"/>
                </c:ext>
              </c:extLst>
            </c:dLbl>
            <c:dLbl>
              <c:idx val="2"/>
              <c:layout>
                <c:manualLayout>
                  <c:x val="-0.13440749577551245"/>
                  <c:y val="0.1828002259813817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BF4-FD4A-82D6-D171AEC40EB2}"/>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0"/>
            <c:extLst>
              <c:ext xmlns:c15="http://schemas.microsoft.com/office/drawing/2012/chart" uri="{CE6537A1-D6FC-4f65-9D91-7224C49458BB}"/>
            </c:extLst>
          </c:dLbls>
          <c:cat>
            <c:strRef>
              <c:f>Sheet1!$A$2:$A$4</c:f>
              <c:strCache>
                <c:ptCount val="3"/>
                <c:pt idx="0">
                  <c:v>Very valuable</c:v>
                </c:pt>
                <c:pt idx="2">
                  <c:v>Somewhat valuable</c:v>
                </c:pt>
              </c:strCache>
            </c:strRef>
          </c:cat>
          <c:val>
            <c:numRef>
              <c:f>Sheet1!$B$2:$B$4</c:f>
              <c:numCache>
                <c:formatCode>General</c:formatCode>
                <c:ptCount val="3"/>
                <c:pt idx="0">
                  <c:v>0.47</c:v>
                </c:pt>
                <c:pt idx="1">
                  <c:v>0.05</c:v>
                </c:pt>
                <c:pt idx="2">
                  <c:v>0.48</c:v>
                </c:pt>
              </c:numCache>
            </c:numRef>
          </c:val>
          <c:extLst>
            <c:ext xmlns:c16="http://schemas.microsoft.com/office/drawing/2014/chart" uri="{C3380CC4-5D6E-409C-BE32-E72D297353CC}">
              <c16:uniqueId val="{00000006-DBF4-FD4A-82D6-D171AEC40EB2}"/>
            </c:ext>
          </c:extLst>
        </c:ser>
        <c:dLbls>
          <c:showLegendKey val="0"/>
          <c:showVal val="1"/>
          <c:showCatName val="0"/>
          <c:showSerName val="0"/>
          <c:showPercent val="0"/>
          <c:showBubbleSize val="0"/>
          <c:showLeaderLines val="0"/>
        </c:dLbls>
        <c:firstSliceAng val="0"/>
        <c:holeSize val="6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Sheet1!$D$1</c:f>
              <c:strCache>
                <c:ptCount val="1"/>
                <c:pt idx="0">
                  <c:v>A lot</c:v>
                </c:pt>
              </c:strCache>
            </c:strRef>
          </c:tx>
          <c:spPr>
            <a:solidFill>
              <a:schemeClr val="accent3"/>
            </a:solidFill>
            <a:ln>
              <a:noFill/>
            </a:ln>
            <a:effectLst/>
          </c:spPr>
          <c:invertIfNegative val="0"/>
          <c:dLbls>
            <c:dLbl>
              <c:idx val="0"/>
              <c:tx>
                <c:rich>
                  <a:bodyPr/>
                  <a:lstStyle/>
                  <a:p>
                    <a:r>
                      <a:rPr lang="en-US" dirty="0">
                        <a:solidFill>
                          <a:schemeClr val="bg1"/>
                        </a:solidFill>
                      </a:rPr>
                      <a:t> </a:t>
                    </a:r>
                    <a:fld id="{DAD7A593-22F5-8B4D-BFF8-DB911A07F14E}" type="VALUE">
                      <a:rPr lang="en-US" smtClean="0">
                        <a:solidFill>
                          <a:schemeClr val="bg1"/>
                        </a:solidFill>
                      </a:rPr>
                      <a:pPr/>
                      <a:t>[VALUE]</a:t>
                    </a:fld>
                    <a:endParaRPr lang="en-US" dirty="0">
                      <a:solidFill>
                        <a:schemeClr val="bg1"/>
                      </a:solidFill>
                    </a:endParaRPr>
                  </a:p>
                </c:rich>
              </c:tx>
              <c:dLblPos val="ct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FB-BE4B-A73C-3943C8B663CB}"/>
                </c:ext>
              </c:extLst>
            </c:dLbl>
            <c:numFmt formatCode="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 401(k) participants</c:v>
                </c:pt>
                <c:pt idx="1">
                  <c:v>Generation Z</c:v>
                </c:pt>
                <c:pt idx="2">
                  <c:v>Millennials</c:v>
                </c:pt>
                <c:pt idx="3">
                  <c:v>Generation X</c:v>
                </c:pt>
                <c:pt idx="4">
                  <c:v>Baby boomers</c:v>
                </c:pt>
                <c:pt idx="5">
                  <c:v>Men</c:v>
                </c:pt>
                <c:pt idx="6">
                  <c:v>Women</c:v>
                </c:pt>
              </c:strCache>
            </c:strRef>
          </c:cat>
          <c:val>
            <c:numRef>
              <c:f>Sheet1!$D$2:$D$8</c:f>
              <c:numCache>
                <c:formatCode>General</c:formatCode>
                <c:ptCount val="7"/>
                <c:pt idx="0">
                  <c:v>0.21</c:v>
                </c:pt>
                <c:pt idx="1">
                  <c:v>0.25</c:v>
                </c:pt>
                <c:pt idx="2">
                  <c:v>0.22</c:v>
                </c:pt>
                <c:pt idx="3">
                  <c:v>0.19</c:v>
                </c:pt>
                <c:pt idx="4">
                  <c:v>0.23</c:v>
                </c:pt>
                <c:pt idx="5">
                  <c:v>0.23</c:v>
                </c:pt>
                <c:pt idx="6">
                  <c:v>0.18</c:v>
                </c:pt>
              </c:numCache>
            </c:numRef>
          </c:val>
          <c:extLst>
            <c:ext xmlns:c16="http://schemas.microsoft.com/office/drawing/2014/chart" uri="{C3380CC4-5D6E-409C-BE32-E72D297353CC}">
              <c16:uniqueId val="{00000000-65FB-BE4B-A73C-3943C8B663CB}"/>
            </c:ext>
          </c:extLst>
        </c:ser>
        <c:ser>
          <c:idx val="1"/>
          <c:order val="1"/>
          <c:tx>
            <c:strRef>
              <c:f>Sheet1!$C$1</c:f>
              <c:strCache>
                <c:ptCount val="1"/>
                <c:pt idx="0">
                  <c:v>Some</c:v>
                </c:pt>
              </c:strCache>
            </c:strRef>
          </c:tx>
          <c:spPr>
            <a:solidFill>
              <a:schemeClr val="tx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 401(k) participants</c:v>
                </c:pt>
                <c:pt idx="1">
                  <c:v>Generation Z</c:v>
                </c:pt>
                <c:pt idx="2">
                  <c:v>Millennials</c:v>
                </c:pt>
                <c:pt idx="3">
                  <c:v>Generation X</c:v>
                </c:pt>
                <c:pt idx="4">
                  <c:v>Baby boomers</c:v>
                </c:pt>
                <c:pt idx="5">
                  <c:v>Men</c:v>
                </c:pt>
                <c:pt idx="6">
                  <c:v>Women</c:v>
                </c:pt>
              </c:strCache>
            </c:strRef>
          </c:cat>
          <c:val>
            <c:numRef>
              <c:f>Sheet1!$C$2:$C$8</c:f>
              <c:numCache>
                <c:formatCode>General</c:formatCode>
                <c:ptCount val="7"/>
                <c:pt idx="0">
                  <c:v>0.47</c:v>
                </c:pt>
                <c:pt idx="1">
                  <c:v>0.43</c:v>
                </c:pt>
                <c:pt idx="2">
                  <c:v>0.5</c:v>
                </c:pt>
                <c:pt idx="3">
                  <c:v>0.44</c:v>
                </c:pt>
                <c:pt idx="4">
                  <c:v>0.46</c:v>
                </c:pt>
                <c:pt idx="5">
                  <c:v>0.5</c:v>
                </c:pt>
                <c:pt idx="6">
                  <c:v>0.42</c:v>
                </c:pt>
              </c:numCache>
            </c:numRef>
          </c:val>
          <c:extLst>
            <c:ext xmlns:c16="http://schemas.microsoft.com/office/drawing/2014/chart" uri="{C3380CC4-5D6E-409C-BE32-E72D297353CC}">
              <c16:uniqueId val="{00000001-65FB-BE4B-A73C-3943C8B663CB}"/>
            </c:ext>
          </c:extLst>
        </c:ser>
        <c:ser>
          <c:idx val="2"/>
          <c:order val="2"/>
          <c:tx>
            <c:strRef>
              <c:f>Sheet1!$B$1</c:f>
              <c:strCache>
                <c:ptCount val="1"/>
                <c:pt idx="0">
                  <c:v>Not much / not at all</c:v>
                </c:pt>
              </c:strCache>
            </c:strRef>
          </c:tx>
          <c:spPr>
            <a:solidFill>
              <a:schemeClr val="bg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All 401(k) participants</c:v>
                </c:pt>
                <c:pt idx="1">
                  <c:v>Generation Z</c:v>
                </c:pt>
                <c:pt idx="2">
                  <c:v>Millennials</c:v>
                </c:pt>
                <c:pt idx="3">
                  <c:v>Generation X</c:v>
                </c:pt>
                <c:pt idx="4">
                  <c:v>Baby boomers</c:v>
                </c:pt>
                <c:pt idx="5">
                  <c:v>Men</c:v>
                </c:pt>
                <c:pt idx="6">
                  <c:v>Women</c:v>
                </c:pt>
              </c:strCache>
            </c:strRef>
          </c:cat>
          <c:val>
            <c:numRef>
              <c:f>Sheet1!$B$2:$B$8</c:f>
              <c:numCache>
                <c:formatCode>General</c:formatCode>
                <c:ptCount val="7"/>
                <c:pt idx="0">
                  <c:v>0.32</c:v>
                </c:pt>
                <c:pt idx="1">
                  <c:v>0.32</c:v>
                </c:pt>
                <c:pt idx="2">
                  <c:v>0.28000000000000003</c:v>
                </c:pt>
                <c:pt idx="3">
                  <c:v>0.38</c:v>
                </c:pt>
                <c:pt idx="4">
                  <c:v>0.32</c:v>
                </c:pt>
                <c:pt idx="5">
                  <c:v>0.27</c:v>
                </c:pt>
                <c:pt idx="6">
                  <c:v>0.4</c:v>
                </c:pt>
              </c:numCache>
            </c:numRef>
          </c:val>
          <c:extLst>
            <c:ext xmlns:c16="http://schemas.microsoft.com/office/drawing/2014/chart" uri="{C3380CC4-5D6E-409C-BE32-E72D297353CC}">
              <c16:uniqueId val="{00000002-65FB-BE4B-A73C-3943C8B663CB}"/>
            </c:ext>
          </c:extLst>
        </c:ser>
        <c:dLbls>
          <c:dLblPos val="ctr"/>
          <c:showLegendKey val="0"/>
          <c:showVal val="1"/>
          <c:showCatName val="0"/>
          <c:showSerName val="0"/>
          <c:showPercent val="0"/>
          <c:showBubbleSize val="0"/>
        </c:dLbls>
        <c:gapWidth val="66"/>
        <c:overlap val="100"/>
        <c:axId val="1556062591"/>
        <c:axId val="1809427247"/>
      </c:barChart>
      <c:catAx>
        <c:axId val="1556062591"/>
        <c:scaling>
          <c:orientation val="maxMin"/>
        </c:scaling>
        <c:delete val="0"/>
        <c:axPos val="r"/>
        <c:numFmt formatCode="General" sourceLinked="1"/>
        <c:majorTickMark val="none"/>
        <c:minorTickMark val="none"/>
        <c:tickLblPos val="high"/>
        <c:spPr>
          <a:noFill/>
          <a:ln w="9525" cap="flat" cmpd="sng" algn="ctr">
            <a:no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809427247"/>
        <c:crosses val="autoZero"/>
        <c:auto val="1"/>
        <c:lblAlgn val="ctr"/>
        <c:lblOffset val="100"/>
        <c:noMultiLvlLbl val="0"/>
      </c:catAx>
      <c:valAx>
        <c:axId val="1809427247"/>
        <c:scaling>
          <c:orientation val="maxMin"/>
        </c:scaling>
        <c:delete val="0"/>
        <c:axPos val="t"/>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556062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lifetime income</c:v>
                </c:pt>
              </c:strCache>
            </c:strRef>
          </c:tx>
          <c:spPr>
            <a:solidFill>
              <a:schemeClr val="accent2"/>
            </a:solidFill>
            <a:ln>
              <a:noFill/>
            </a:ln>
          </c:spPr>
          <c:dPt>
            <c:idx val="0"/>
            <c:bubble3D val="0"/>
            <c:spPr>
              <a:solidFill>
                <a:schemeClr val="bg1">
                  <a:lumMod val="95000"/>
                </a:schemeClr>
              </a:solidFill>
              <a:ln w="19050">
                <a:noFill/>
              </a:ln>
              <a:effectLst/>
            </c:spPr>
            <c:extLst>
              <c:ext xmlns:c16="http://schemas.microsoft.com/office/drawing/2014/chart" uri="{C3380CC4-5D6E-409C-BE32-E72D297353CC}">
                <c16:uniqueId val="{00000001-4A07-6C49-8F48-7556C09845CB}"/>
              </c:ext>
            </c:extLst>
          </c:dPt>
          <c:dPt>
            <c:idx val="1"/>
            <c:bubble3D val="0"/>
            <c:spPr>
              <a:solidFill>
                <a:schemeClr val="accent2"/>
              </a:solidFill>
              <a:ln w="19050">
                <a:noFill/>
              </a:ln>
              <a:effectLst/>
            </c:spPr>
            <c:extLst>
              <c:ext xmlns:c16="http://schemas.microsoft.com/office/drawing/2014/chart" uri="{C3380CC4-5D6E-409C-BE32-E72D297353CC}">
                <c16:uniqueId val="{00000003-4A07-6C49-8F48-7556C09845CB}"/>
              </c:ext>
            </c:extLst>
          </c:dPt>
          <c:cat>
            <c:strRef>
              <c:f>Sheet1!$A$2:$A$3</c:f>
              <c:strCache>
                <c:ptCount val="2"/>
                <c:pt idx="0">
                  <c:v>participants</c:v>
                </c:pt>
                <c:pt idx="1">
                  <c:v>no</c:v>
                </c:pt>
              </c:strCache>
            </c:strRef>
          </c:cat>
          <c:val>
            <c:numRef>
              <c:f>Sheet1!$B$2:$B$3</c:f>
              <c:numCache>
                <c:formatCode>General</c:formatCode>
                <c:ptCount val="2"/>
                <c:pt idx="0">
                  <c:v>68</c:v>
                </c:pt>
                <c:pt idx="1">
                  <c:v>32</c:v>
                </c:pt>
              </c:numCache>
            </c:numRef>
          </c:val>
          <c:extLst>
            <c:ext xmlns:c16="http://schemas.microsoft.com/office/drawing/2014/chart" uri="{C3380CC4-5D6E-409C-BE32-E72D297353CC}">
              <c16:uniqueId val="{00000004-4A07-6C49-8F48-7556C09845CB}"/>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lifetime income</c:v>
                </c:pt>
              </c:strCache>
            </c:strRef>
          </c:tx>
          <c:spPr>
            <a:solidFill>
              <a:schemeClr val="accent2"/>
            </a:solidFill>
            <a:ln>
              <a:noFill/>
            </a:ln>
          </c:spPr>
          <c:dPt>
            <c:idx val="0"/>
            <c:bubble3D val="0"/>
            <c:spPr>
              <a:solidFill>
                <a:schemeClr val="bg1">
                  <a:lumMod val="95000"/>
                </a:schemeClr>
              </a:solidFill>
              <a:ln w="19050">
                <a:noFill/>
              </a:ln>
              <a:effectLst/>
            </c:spPr>
            <c:extLst>
              <c:ext xmlns:c16="http://schemas.microsoft.com/office/drawing/2014/chart" uri="{C3380CC4-5D6E-409C-BE32-E72D297353CC}">
                <c16:uniqueId val="{00000001-53BC-914E-8BBE-7931FEFAB048}"/>
              </c:ext>
            </c:extLst>
          </c:dPt>
          <c:dPt>
            <c:idx val="1"/>
            <c:bubble3D val="0"/>
            <c:spPr>
              <a:solidFill>
                <a:schemeClr val="accent3"/>
              </a:solidFill>
              <a:ln w="19050">
                <a:noFill/>
              </a:ln>
              <a:effectLst/>
            </c:spPr>
            <c:extLst>
              <c:ext xmlns:c16="http://schemas.microsoft.com/office/drawing/2014/chart" uri="{C3380CC4-5D6E-409C-BE32-E72D297353CC}">
                <c16:uniqueId val="{00000003-53BC-914E-8BBE-7931FEFAB048}"/>
              </c:ext>
            </c:extLst>
          </c:dPt>
          <c:cat>
            <c:strRef>
              <c:f>Sheet1!$A$2:$A$3</c:f>
              <c:strCache>
                <c:ptCount val="2"/>
                <c:pt idx="0">
                  <c:v>participants</c:v>
                </c:pt>
                <c:pt idx="1">
                  <c:v>no</c:v>
                </c:pt>
              </c:strCache>
            </c:strRef>
          </c:cat>
          <c:val>
            <c:numRef>
              <c:f>Sheet1!$B$2:$B$3</c:f>
              <c:numCache>
                <c:formatCode>General</c:formatCode>
                <c:ptCount val="2"/>
                <c:pt idx="0">
                  <c:v>0.74</c:v>
                </c:pt>
                <c:pt idx="1">
                  <c:v>0.26</c:v>
                </c:pt>
              </c:numCache>
            </c:numRef>
          </c:val>
          <c:extLst>
            <c:ext xmlns:c16="http://schemas.microsoft.com/office/drawing/2014/chart" uri="{C3380CC4-5D6E-409C-BE32-E72D297353CC}">
              <c16:uniqueId val="{00000004-53BC-914E-8BBE-7931FEFAB048}"/>
            </c:ext>
          </c:extLst>
        </c:ser>
        <c:dLbls>
          <c:showLegendKey val="0"/>
          <c:showVal val="0"/>
          <c:showCatName val="0"/>
          <c:showSerName val="0"/>
          <c:showPercent val="0"/>
          <c:showBubbleSize val="0"/>
          <c:showLeaderLines val="1"/>
        </c:dLbls>
        <c:firstSliceAng val="0"/>
        <c:holeSize val="6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Column1</c:v>
                </c:pt>
              </c:strCache>
            </c:strRef>
          </c:tx>
          <c:spPr>
            <a:solidFill>
              <a:schemeClr val="tx2"/>
            </a:solidFill>
            <a:ln>
              <a:noFill/>
            </a:ln>
            <a:effectLst/>
          </c:spPr>
          <c:invertIfNegative val="0"/>
          <c:dLbls>
            <c:dLbl>
              <c:idx val="0"/>
              <c:layout>
                <c:manualLayout>
                  <c:x val="0"/>
                  <c:y val="0.1020974897292905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F8B-BC4F-8C80-E8579BE83E62}"/>
                </c:ext>
              </c:extLst>
            </c:dLbl>
            <c:dLbl>
              <c:idx val="1"/>
              <c:layout>
                <c:manualLayout>
                  <c:x val="0"/>
                  <c:y val="0.13816271459143664"/>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59-9E44-9DC6-F17B90504CCC}"/>
                </c:ext>
              </c:extLst>
            </c:dLbl>
            <c:dLbl>
              <c:idx val="2"/>
              <c:layout>
                <c:manualLayout>
                  <c:x val="0"/>
                  <c:y val="0.145602144742802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59-9E44-9DC6-F17B90504CCC}"/>
                </c:ext>
              </c:extLst>
            </c:dLbl>
            <c:dLbl>
              <c:idx val="3"/>
              <c:layout>
                <c:manualLayout>
                  <c:x val="-1.4908068996697966E-16"/>
                  <c:y val="0.1257636643391599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D59-9E44-9DC6-F17B90504CC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Expected source of retirement income</c:v>
                </c:pt>
                <c:pt idx="1">
                  <c:v>Plan participation</c:v>
                </c:pt>
                <c:pt idx="2">
                  <c:v>Gender</c:v>
                </c:pt>
                <c:pt idx="3">
                  <c:v>Generation</c:v>
                </c:pt>
              </c:strCache>
            </c:strRef>
          </c:cat>
          <c:val>
            <c:numRef>
              <c:f>Sheet1!$B$2:$B$5</c:f>
              <c:numCache>
                <c:formatCode>General</c:formatCode>
                <c:ptCount val="4"/>
                <c:pt idx="0">
                  <c:v>0.44</c:v>
                </c:pt>
                <c:pt idx="1">
                  <c:v>0.46</c:v>
                </c:pt>
                <c:pt idx="2">
                  <c:v>0.46</c:v>
                </c:pt>
                <c:pt idx="3">
                  <c:v>0.46</c:v>
                </c:pt>
              </c:numCache>
            </c:numRef>
          </c:val>
          <c:extLst>
            <c:ext xmlns:c16="http://schemas.microsoft.com/office/drawing/2014/chart" uri="{C3380CC4-5D6E-409C-BE32-E72D297353CC}">
              <c16:uniqueId val="{00000000-4F8B-BC4F-8C80-E8579BE83E62}"/>
            </c:ext>
          </c:extLst>
        </c:ser>
        <c:ser>
          <c:idx val="1"/>
          <c:order val="1"/>
          <c:tx>
            <c:strRef>
              <c:f>Sheet1!$C$1</c:f>
              <c:strCache>
                <c:ptCount val="1"/>
                <c:pt idx="0">
                  <c:v>Series 2</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Expected source of retirement income</c:v>
                </c:pt>
                <c:pt idx="1">
                  <c:v>Plan participation</c:v>
                </c:pt>
                <c:pt idx="2">
                  <c:v>Gender</c:v>
                </c:pt>
                <c:pt idx="3">
                  <c:v>Generation</c:v>
                </c:pt>
              </c:strCache>
            </c:strRef>
          </c:cat>
          <c:val>
            <c:numRef>
              <c:f>Sheet1!$C$2:$C$5</c:f>
              <c:numCache>
                <c:formatCode>General</c:formatCode>
                <c:ptCount val="4"/>
                <c:pt idx="0">
                  <c:v>0.33</c:v>
                </c:pt>
                <c:pt idx="1">
                  <c:v>0.37</c:v>
                </c:pt>
                <c:pt idx="2">
                  <c:v>0.35</c:v>
                </c:pt>
                <c:pt idx="3">
                  <c:v>0.36</c:v>
                </c:pt>
              </c:numCache>
            </c:numRef>
          </c:val>
          <c:extLst>
            <c:ext xmlns:c16="http://schemas.microsoft.com/office/drawing/2014/chart" uri="{C3380CC4-5D6E-409C-BE32-E72D297353CC}">
              <c16:uniqueId val="{00000003-4F8B-BC4F-8C80-E8579BE83E62}"/>
            </c:ext>
          </c:extLst>
        </c:ser>
        <c:dLbls>
          <c:showLegendKey val="0"/>
          <c:showVal val="0"/>
          <c:showCatName val="0"/>
          <c:showSerName val="0"/>
          <c:showPercent val="0"/>
          <c:showBubbleSize val="0"/>
        </c:dLbls>
        <c:gapWidth val="45"/>
        <c:axId val="945403039"/>
        <c:axId val="945204447"/>
      </c:barChart>
      <c:catAx>
        <c:axId val="945403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45204447"/>
        <c:crosses val="autoZero"/>
        <c:auto val="1"/>
        <c:lblAlgn val="ctr"/>
        <c:lblOffset val="100"/>
        <c:noMultiLvlLbl val="0"/>
      </c:catAx>
      <c:valAx>
        <c:axId val="945204447"/>
        <c:scaling>
          <c:orientation val="minMax"/>
          <c:max val="0.8"/>
        </c:scaling>
        <c:delete val="0"/>
        <c:axPos val="l"/>
        <c:numFmt formatCode="@" sourceLinked="0"/>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454030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121008420428514E-2"/>
          <c:y val="2.3530921770380988E-2"/>
          <c:w val="0.96775798315914296"/>
          <c:h val="0.60746110449801061"/>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3-902F-E048-B075-99DDF99AA6C2}"/>
              </c:ext>
            </c:extLst>
          </c:dPt>
          <c:dPt>
            <c:idx val="1"/>
            <c:invertIfNegative val="0"/>
            <c:bubble3D val="0"/>
            <c:spPr>
              <a:solidFill>
                <a:schemeClr val="accent3"/>
              </a:solidFill>
              <a:ln>
                <a:noFill/>
              </a:ln>
              <a:effectLst/>
            </c:spPr>
            <c:extLst>
              <c:ext xmlns:c16="http://schemas.microsoft.com/office/drawing/2014/chart" uri="{C3380CC4-5D6E-409C-BE32-E72D297353CC}">
                <c16:uniqueId val="{00000004-902F-E048-B075-99DDF99AA6C2}"/>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902F-E048-B075-99DDF99AA6C2}"/>
              </c:ext>
            </c:extLst>
          </c:dPt>
          <c:dLbls>
            <c:dLbl>
              <c:idx val="2"/>
              <c:layout>
                <c:manualLayout>
                  <c:x val="1.0747214794209944E-16"/>
                  <c:y val="8.59309848339250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02F-E048-B075-99DDF99AA6C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Total of those advised to use an annuity</c:v>
                </c:pt>
                <c:pt idx="1">
                  <c:v>Baby boomer participants</c:v>
                </c:pt>
                <c:pt idx="2">
                  <c:v>Participants expecting 401(k) and any other retirement savings to be a major source of retirement income</c:v>
                </c:pt>
              </c:strCache>
            </c:strRef>
          </c:cat>
          <c:val>
            <c:numRef>
              <c:f>Sheet1!$B$2:$B$4</c:f>
              <c:numCache>
                <c:formatCode>General</c:formatCode>
                <c:ptCount val="3"/>
                <c:pt idx="0">
                  <c:v>0.57999999999999996</c:v>
                </c:pt>
                <c:pt idx="1">
                  <c:v>0.46</c:v>
                </c:pt>
                <c:pt idx="2">
                  <c:v>0.62</c:v>
                </c:pt>
              </c:numCache>
            </c:numRef>
          </c:val>
          <c:extLst>
            <c:ext xmlns:c16="http://schemas.microsoft.com/office/drawing/2014/chart" uri="{C3380CC4-5D6E-409C-BE32-E72D297353CC}">
              <c16:uniqueId val="{00000000-902F-E048-B075-99DDF99AA6C2}"/>
            </c:ext>
          </c:extLst>
        </c:ser>
        <c:dLbls>
          <c:dLblPos val="inEnd"/>
          <c:showLegendKey val="0"/>
          <c:showVal val="1"/>
          <c:showCatName val="0"/>
          <c:showSerName val="0"/>
          <c:showPercent val="0"/>
          <c:showBubbleSize val="0"/>
        </c:dLbls>
        <c:gapWidth val="55"/>
        <c:overlap val="-27"/>
        <c:axId val="1415402751"/>
        <c:axId val="764688400"/>
      </c:barChart>
      <c:catAx>
        <c:axId val="1415402751"/>
        <c:scaling>
          <c:orientation val="minMax"/>
        </c:scaling>
        <c:delete val="0"/>
        <c:axPos val="b"/>
        <c:numFmt formatCode="General" sourceLinked="1"/>
        <c:majorTickMark val="none"/>
        <c:minorTickMark val="none"/>
        <c:tickLblPos val="nextTo"/>
        <c:spPr>
          <a:noFill/>
          <a:ln w="22225" cap="flat" cmpd="sng" algn="ctr">
            <a:solidFill>
              <a:schemeClr val="tx1">
                <a:lumMod val="15000"/>
                <a:lumOff val="85000"/>
              </a:schemeClr>
            </a:solidFill>
            <a:round/>
          </a:ln>
          <a:effectLst/>
        </c:spPr>
        <c:txPr>
          <a:bodyPr rot="-60000000" spcFirstLastPara="1" vertOverflow="ellipsis" vert="horz" wrap="square" anchor="ctr" anchorCtr="1"/>
          <a:lstStyle/>
          <a:p>
            <a:pPr>
              <a:defRPr sz="2200" b="0" i="0" u="none" strike="noStrike" kern="1200" baseline="0">
                <a:solidFill>
                  <a:schemeClr val="tx1">
                    <a:lumMod val="65000"/>
                    <a:lumOff val="35000"/>
                  </a:schemeClr>
                </a:solidFill>
                <a:latin typeface="+mn-lt"/>
                <a:ea typeface="+mn-ea"/>
                <a:cs typeface="+mn-cs"/>
              </a:defRPr>
            </a:pPr>
            <a:endParaRPr lang="en-US"/>
          </a:p>
        </c:txPr>
        <c:crossAx val="764688400"/>
        <c:crosses val="autoZero"/>
        <c:auto val="1"/>
        <c:lblAlgn val="ctr"/>
        <c:lblOffset val="100"/>
        <c:noMultiLvlLbl val="0"/>
      </c:catAx>
      <c:valAx>
        <c:axId val="764688400"/>
        <c:scaling>
          <c:orientation val="minMax"/>
          <c:max val="0.65"/>
        </c:scaling>
        <c:delete val="0"/>
        <c:axPos val="l"/>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15402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6653" tIns="48327" rIns="96653" bIns="48327" rtlCol="0"/>
          <a:lstStyle>
            <a:lvl1pPr algn="r">
              <a:defRPr sz="1200"/>
            </a:lvl1pPr>
          </a:lstStyle>
          <a:p>
            <a:fld id="{84A12E58-8FC3-8547-9F9B-3A01EB113CB3}" type="datetimeFigureOut">
              <a:rPr lang="en-US" smtClean="0"/>
              <a:pPr/>
              <a:t>8/13/2025</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6653" tIns="48327" rIns="96653" bIns="48327" rtlCol="0" anchor="b"/>
          <a:lstStyle>
            <a:lvl1pPr algn="r">
              <a:defRPr sz="1200"/>
            </a:lvl1pPr>
          </a:lstStyle>
          <a:p>
            <a:fld id="{178F25CE-8490-0E45-8DEC-136F20232716}" type="slidenum">
              <a:rPr lang="en-US" smtClean="0"/>
              <a:pPr/>
              <a:t>‹#›</a:t>
            </a:fld>
            <a:endParaRPr lang="en-US" dirty="0"/>
          </a:p>
        </p:txBody>
      </p:sp>
    </p:spTree>
    <p:extLst>
      <p:ext uri="{BB962C8B-B14F-4D97-AF65-F5344CB8AC3E}">
        <p14:creationId xmlns:p14="http://schemas.microsoft.com/office/powerpoint/2010/main" val="264042043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8-04T14:51:40.165"/>
    </inkml:context>
    <inkml:brush xml:id="br0">
      <inkml:brushProperty name="width" value="0.05292" units="cm"/>
      <inkml:brushProperty name="height" value="0.05292" units="cm"/>
      <inkml:brushProperty name="color" value="#C00000"/>
    </inkml:brush>
  </inkml:definitions>
  <inkml:trace contextRef="#ctx0" brushRef="#br0">11271 14309 8191,'-28'0'0,"5"0"0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858129" y="695325"/>
            <a:ext cx="5356759" cy="3014550"/>
          </a:xfrm>
          <a:prstGeom prst="rect">
            <a:avLst/>
          </a:prstGeom>
          <a:noFill/>
          <a:ln w="12700">
            <a:solidFill>
              <a:prstClr val="black"/>
            </a:solidFill>
          </a:ln>
        </p:spPr>
        <p:txBody>
          <a:bodyPr vert="horz" lIns="96653" tIns="48327" rIns="96653" bIns="48327" rtlCol="0" anchor="ctr"/>
          <a:lstStyle/>
          <a:p>
            <a:r>
              <a:rPr lang="en-US" dirty="0"/>
              <a:t>l</a:t>
            </a:r>
          </a:p>
        </p:txBody>
      </p:sp>
      <p:sp>
        <p:nvSpPr>
          <p:cNvPr id="5" name="Notes Placeholder 4"/>
          <p:cNvSpPr>
            <a:spLocks noGrp="1"/>
          </p:cNvSpPr>
          <p:nvPr>
            <p:ph type="body" sz="quarter" idx="3"/>
          </p:nvPr>
        </p:nvSpPr>
        <p:spPr>
          <a:xfrm>
            <a:off x="393895" y="3899603"/>
            <a:ext cx="6217920" cy="5033382"/>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505200" y="9059593"/>
            <a:ext cx="3503579" cy="235193"/>
          </a:xfrm>
          <a:prstGeom prst="rect">
            <a:avLst/>
          </a:prstGeom>
        </p:spPr>
        <p:txBody>
          <a:bodyPr vert="horz" lIns="96653" tIns="48327" rIns="96653" bIns="48327" rtlCol="0" anchor="b"/>
          <a:lstStyle>
            <a:lvl1pPr algn="r">
              <a:defRPr sz="1200"/>
            </a:lvl1pPr>
          </a:lstStyle>
          <a:p>
            <a:fld id="{C832F44B-C367-AC45-8ED1-DB5A0EF77DB2}" type="slidenum">
              <a:rPr lang="en-US" smtClean="0"/>
              <a:pPr/>
              <a:t>‹#›</a:t>
            </a:fld>
            <a:endParaRPr lang="en-US" dirty="0"/>
          </a:p>
        </p:txBody>
      </p:sp>
    </p:spTree>
    <p:extLst>
      <p:ext uri="{BB962C8B-B14F-4D97-AF65-F5344CB8AC3E}">
        <p14:creationId xmlns:p14="http://schemas.microsoft.com/office/powerpoint/2010/main" val="836588355"/>
      </p:ext>
    </p:extLst>
  </p:cSld>
  <p:clrMap bg1="lt1" tx1="dk1" bg2="lt2" tx2="dk2" accent1="accent1" accent2="accent2" accent3="accent3" accent4="accent4" accent5="accent5" accent6="accent6" hlink="hlink" folHlink="folHlink"/>
  <p:hf hdr="0" ftr="0" dt="0"/>
  <p:notesStyle>
    <a:lvl1pPr marL="0" algn="l" defTabSz="509412" rtl="0" eaLnBrk="1" latinLnBrk="0" hangingPunct="1">
      <a:spcAft>
        <a:spcPts val="0"/>
      </a:spcAft>
      <a:defRPr sz="1337" kern="1200">
        <a:solidFill>
          <a:schemeClr val="tx1"/>
        </a:solidFill>
        <a:latin typeface="+mn-lt"/>
        <a:ea typeface="+mn-ea"/>
        <a:cs typeface="+mn-cs"/>
      </a:defRPr>
    </a:lvl1pPr>
    <a:lvl2pPr marL="509412" algn="l" defTabSz="509412" rtl="0" eaLnBrk="1" latinLnBrk="0" hangingPunct="1">
      <a:spcAft>
        <a:spcPts val="0"/>
      </a:spcAft>
      <a:defRPr sz="1337" kern="1200">
        <a:solidFill>
          <a:schemeClr val="tx1"/>
        </a:solidFill>
        <a:latin typeface="+mn-lt"/>
        <a:ea typeface="+mn-ea"/>
        <a:cs typeface="+mn-cs"/>
      </a:defRPr>
    </a:lvl2pPr>
    <a:lvl3pPr marL="1018824" algn="l" defTabSz="509412" rtl="0" eaLnBrk="1" latinLnBrk="0" hangingPunct="1">
      <a:spcAft>
        <a:spcPts val="0"/>
      </a:spcAft>
      <a:defRPr sz="1337" kern="1200">
        <a:solidFill>
          <a:schemeClr val="tx1"/>
        </a:solidFill>
        <a:latin typeface="+mn-lt"/>
        <a:ea typeface="+mn-ea"/>
        <a:cs typeface="+mn-cs"/>
      </a:defRPr>
    </a:lvl3pPr>
    <a:lvl4pPr marL="1528237" algn="l" defTabSz="509412" rtl="0" eaLnBrk="1" latinLnBrk="0" hangingPunct="1">
      <a:spcAft>
        <a:spcPts val="0"/>
      </a:spcAft>
      <a:defRPr sz="1337" kern="1200">
        <a:solidFill>
          <a:schemeClr val="tx1"/>
        </a:solidFill>
        <a:latin typeface="+mn-lt"/>
        <a:ea typeface="+mn-ea"/>
        <a:cs typeface="+mn-cs"/>
      </a:defRPr>
    </a:lvl4pPr>
    <a:lvl5pPr marL="2037649" algn="l" defTabSz="509412" rtl="0" eaLnBrk="1" latinLnBrk="0" hangingPunct="1">
      <a:spcAft>
        <a:spcPts val="0"/>
      </a:spcAft>
      <a:defRPr sz="1337" kern="1200">
        <a:solidFill>
          <a:schemeClr val="tx1"/>
        </a:solidFill>
        <a:latin typeface="+mn-lt"/>
        <a:ea typeface="+mn-ea"/>
        <a:cs typeface="+mn-cs"/>
      </a:defRPr>
    </a:lvl5pPr>
    <a:lvl6pPr marL="2547061" algn="l" defTabSz="509412" rtl="0" eaLnBrk="1" latinLnBrk="0" hangingPunct="1">
      <a:defRPr sz="1337" kern="1200">
        <a:solidFill>
          <a:schemeClr val="tx1"/>
        </a:solidFill>
        <a:latin typeface="+mn-lt"/>
        <a:ea typeface="+mn-ea"/>
        <a:cs typeface="+mn-cs"/>
      </a:defRPr>
    </a:lvl6pPr>
    <a:lvl7pPr marL="3056473" algn="l" defTabSz="509412" rtl="0" eaLnBrk="1" latinLnBrk="0" hangingPunct="1">
      <a:defRPr sz="1337" kern="1200">
        <a:solidFill>
          <a:schemeClr val="tx1"/>
        </a:solidFill>
        <a:latin typeface="+mn-lt"/>
        <a:ea typeface="+mn-ea"/>
        <a:cs typeface="+mn-cs"/>
      </a:defRPr>
    </a:lvl7pPr>
    <a:lvl8pPr marL="3565886" algn="l" defTabSz="509412" rtl="0" eaLnBrk="1" latinLnBrk="0" hangingPunct="1">
      <a:defRPr sz="1337" kern="1200">
        <a:solidFill>
          <a:schemeClr val="tx1"/>
        </a:solidFill>
        <a:latin typeface="+mn-lt"/>
        <a:ea typeface="+mn-ea"/>
        <a:cs typeface="+mn-cs"/>
      </a:defRPr>
    </a:lvl8pPr>
    <a:lvl9pPr marL="4075298" algn="l" defTabSz="509412"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466725"/>
            <a:ext cx="4332287" cy="2436813"/>
          </a:xfrm>
        </p:spPr>
      </p:sp>
      <p:sp>
        <p:nvSpPr>
          <p:cNvPr id="3" name="Notes Placeholder 2"/>
          <p:cNvSpPr>
            <a:spLocks noGrp="1"/>
          </p:cNvSpPr>
          <p:nvPr>
            <p:ph type="body" idx="1"/>
          </p:nvPr>
        </p:nvSpPr>
        <p:spPr>
          <a:xfrm>
            <a:off x="423581" y="3095480"/>
            <a:ext cx="6161649" cy="4979837"/>
          </a:xfrm>
        </p:spPr>
        <p:txBody>
          <a:bodyPr/>
          <a:lstStyle/>
          <a:p>
            <a:r>
              <a:rPr lang="en-US" sz="1050" kern="1200" dirty="0">
                <a:solidFill>
                  <a:schemeClr val="tx1"/>
                </a:solidFill>
                <a:effectLst/>
                <a:latin typeface="+mn-lt"/>
                <a:ea typeface="+mn-ea"/>
                <a:cs typeface="+mn-cs"/>
              </a:rPr>
              <a:t>Hello, my name is [name and title]. Thank you for joining me. </a:t>
            </a:r>
          </a:p>
          <a:p>
            <a:endParaRPr lang="en-US" sz="1050" kern="1200" dirty="0">
              <a:solidFill>
                <a:schemeClr val="tx1"/>
              </a:solidFill>
              <a:effectLst/>
              <a:latin typeface="+mn-lt"/>
              <a:ea typeface="+mn-ea"/>
              <a:cs typeface="+mn-cs"/>
            </a:endParaRPr>
          </a:p>
          <a:p>
            <a:r>
              <a:rPr lang="en-US" sz="1050" kern="1200" dirty="0">
                <a:solidFill>
                  <a:schemeClr val="tx1"/>
                </a:solidFill>
                <a:effectLst/>
                <a:latin typeface="+mn-lt"/>
                <a:ea typeface="+mn-ea"/>
                <a:cs typeface="+mn-cs"/>
              </a:rPr>
              <a:t>I’m here to discuss an innovation to 401(k) plans that I and many others believe can be a game-changer for 401(k) participants—retirement income.  </a:t>
            </a:r>
          </a:p>
          <a:p>
            <a:r>
              <a:rPr lang="en-US" sz="1050" kern="1200" dirty="0">
                <a:solidFill>
                  <a:schemeClr val="tx1"/>
                </a:solidFill>
                <a:effectLst/>
                <a:latin typeface="+mn-lt"/>
                <a:ea typeface="+mn-ea"/>
                <a:cs typeface="+mn-cs"/>
              </a:rPr>
              <a:t> </a:t>
            </a:r>
          </a:p>
          <a:p>
            <a:r>
              <a:rPr lang="en-US" sz="1050" kern="1200" dirty="0">
                <a:solidFill>
                  <a:schemeClr val="tx1"/>
                </a:solidFill>
                <a:effectLst/>
                <a:latin typeface="+mn-lt"/>
                <a:ea typeface="+mn-ea"/>
                <a:cs typeface="+mn-cs"/>
              </a:rPr>
              <a:t>Adding a retirement income solution to a 401(k) plan is an innovation in plan design that can provide participants with a way to turn their retirement savings into a consistent, reliable source of income for life after retirement. </a:t>
            </a:r>
          </a:p>
          <a:p>
            <a:r>
              <a:rPr lang="en-US" sz="1050" kern="1200" dirty="0">
                <a:solidFill>
                  <a:schemeClr val="tx1"/>
                </a:solidFill>
                <a:effectLst/>
                <a:latin typeface="+mn-lt"/>
                <a:ea typeface="+mn-ea"/>
                <a:cs typeface="+mn-cs"/>
              </a:rPr>
              <a:t> </a:t>
            </a:r>
          </a:p>
          <a:p>
            <a:r>
              <a:rPr lang="en-US" sz="1050" kern="1200" dirty="0">
                <a:solidFill>
                  <a:schemeClr val="tx1"/>
                </a:solidFill>
                <a:effectLst/>
                <a:latin typeface="+mn-lt"/>
                <a:ea typeface="+mn-ea"/>
                <a:cs typeface="+mn-cs"/>
              </a:rPr>
              <a:t>While retirement income is a relatively new offering, its roots can be traced back to the inception of our parent company, TIAA. In fact, TIAA was founded over 100 years ago with the mission of providing American educators with a secure retirement.</a:t>
            </a:r>
          </a:p>
          <a:p>
            <a:r>
              <a:rPr lang="en-US" sz="1050" kern="1200" dirty="0">
                <a:solidFill>
                  <a:schemeClr val="tx1"/>
                </a:solidFill>
                <a:effectLst/>
                <a:latin typeface="+mn-lt"/>
                <a:ea typeface="+mn-ea"/>
                <a:cs typeface="+mn-cs"/>
              </a:rPr>
              <a:t> </a:t>
            </a:r>
          </a:p>
          <a:p>
            <a:r>
              <a:rPr lang="en-US" sz="1050" kern="1200" dirty="0">
                <a:solidFill>
                  <a:schemeClr val="tx1"/>
                </a:solidFill>
                <a:effectLst/>
                <a:latin typeface="+mn-lt"/>
                <a:ea typeface="+mn-ea"/>
                <a:cs typeface="+mn-cs"/>
              </a:rPr>
              <a:t>Today, this commitment has expanded to helping millions of people retire securely and now takes shape in the 401(k) space as retirement income solutions. </a:t>
            </a:r>
          </a:p>
          <a:p>
            <a:r>
              <a:rPr lang="en-US" sz="1050" kern="1200" dirty="0">
                <a:solidFill>
                  <a:schemeClr val="tx1"/>
                </a:solidFill>
                <a:effectLst/>
                <a:latin typeface="+mn-lt"/>
                <a:ea typeface="+mn-ea"/>
                <a:cs typeface="+mn-cs"/>
              </a:rPr>
              <a:t> </a:t>
            </a:r>
          </a:p>
          <a:p>
            <a:r>
              <a:rPr lang="en-US" sz="1050" kern="1200" dirty="0">
                <a:solidFill>
                  <a:schemeClr val="tx1"/>
                </a:solidFill>
                <a:effectLst/>
                <a:latin typeface="+mn-lt"/>
                <a:ea typeface="+mn-ea"/>
                <a:cs typeface="+mn-cs"/>
              </a:rPr>
              <a:t>We at Nuveen see the value that retirement income can provide to participants and plan sponsors alike—and we are very vocal about it. I and my colleagues regularly give presentations like this and are having an increasing number of conversations with plan sponsors, advisors and recordkeepers.</a:t>
            </a:r>
          </a:p>
          <a:p>
            <a:r>
              <a:rPr lang="en-US" sz="1050" kern="1200" dirty="0">
                <a:solidFill>
                  <a:schemeClr val="tx1"/>
                </a:solidFill>
                <a:effectLst/>
                <a:latin typeface="+mn-lt"/>
                <a:ea typeface="+mn-ea"/>
                <a:cs typeface="+mn-cs"/>
              </a:rPr>
              <a:t> </a:t>
            </a:r>
          </a:p>
          <a:p>
            <a:r>
              <a:rPr lang="en-US" sz="1050" kern="1200" dirty="0">
                <a:solidFill>
                  <a:schemeClr val="tx1"/>
                </a:solidFill>
                <a:effectLst/>
                <a:latin typeface="+mn-lt"/>
                <a:ea typeface="+mn-ea"/>
                <a:cs typeface="+mn-cs"/>
              </a:rPr>
              <a:t>Today, I’m going to talk specifically about a recent participant survey conducted by Nuveen in collaboration with the TIAA Institute done for the sole purpose of gathering 401(k) participants’ thoughts and perspectives on retirement income.</a:t>
            </a:r>
          </a:p>
          <a:p>
            <a:r>
              <a:rPr lang="en-US" sz="1050" kern="1200" dirty="0">
                <a:solidFill>
                  <a:schemeClr val="tx1"/>
                </a:solidFill>
                <a:effectLst/>
                <a:latin typeface="+mn-lt"/>
                <a:ea typeface="+mn-ea"/>
                <a:cs typeface="+mn-cs"/>
              </a:rPr>
              <a:t> </a:t>
            </a:r>
          </a:p>
          <a:p>
            <a:r>
              <a:rPr lang="en-US" sz="1050" kern="1200" dirty="0">
                <a:solidFill>
                  <a:schemeClr val="tx1"/>
                </a:solidFill>
                <a:effectLst/>
                <a:latin typeface="+mn-lt"/>
                <a:ea typeface="+mn-ea"/>
                <a:cs typeface="+mn-cs"/>
              </a:rPr>
              <a:t>Needless to say, we learned a lot from the survey, including actionable insights, and I’m excited to share the findings with you. </a:t>
            </a:r>
          </a:p>
          <a:p>
            <a:r>
              <a:rPr lang="en-US" sz="1050" kern="1200" dirty="0">
                <a:solidFill>
                  <a:schemeClr val="tx1"/>
                </a:solidFill>
                <a:effectLst/>
                <a:latin typeface="+mn-lt"/>
                <a:ea typeface="+mn-ea"/>
                <a:cs typeface="+mn-cs"/>
              </a:rPr>
              <a:t> </a:t>
            </a:r>
          </a:p>
          <a:p>
            <a:r>
              <a:rPr lang="en-US" sz="1050" kern="1200" dirty="0">
                <a:solidFill>
                  <a:schemeClr val="tx1"/>
                </a:solidFill>
                <a:effectLst/>
                <a:latin typeface="+mn-lt"/>
                <a:ea typeface="+mn-ea"/>
                <a:cs typeface="+mn-cs"/>
              </a:rPr>
              <a:t>We expect that the insights from the survey will help plan sponsors, advisors and recordkeepers evolve 401(k) plans to better match participants’ needs and preferences. </a:t>
            </a:r>
          </a:p>
          <a:p>
            <a:r>
              <a:rPr lang="en-US" sz="1050" kern="1200" dirty="0">
                <a:solidFill>
                  <a:schemeClr val="tx1"/>
                </a:solidFill>
                <a:effectLst/>
                <a:latin typeface="+mn-lt"/>
                <a:ea typeface="+mn-ea"/>
                <a:cs typeface="+mn-cs"/>
              </a:rPr>
              <a:t> </a:t>
            </a:r>
          </a:p>
          <a:p>
            <a:r>
              <a:rPr lang="en-US" sz="1050" kern="1200" dirty="0">
                <a:solidFill>
                  <a:schemeClr val="tx1"/>
                </a:solidFill>
                <a:effectLst/>
                <a:latin typeface="+mn-lt"/>
                <a:ea typeface="+mn-ea"/>
                <a:cs typeface="+mn-cs"/>
              </a:rPr>
              <a:t>But it’s not just about plan design. The survey’s findings can also help inform how we communicate with, educate and advise participants in their pursuit of a more secure retirement. So let’s get started…</a:t>
            </a:r>
          </a:p>
          <a:p>
            <a:endParaRPr lang="en-US" sz="1050"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1</a:t>
            </a:fld>
            <a:endParaRPr lang="en-US" dirty="0"/>
          </a:p>
        </p:txBody>
      </p:sp>
    </p:spTree>
    <p:extLst>
      <p:ext uri="{BB962C8B-B14F-4D97-AF65-F5344CB8AC3E}">
        <p14:creationId xmlns:p14="http://schemas.microsoft.com/office/powerpoint/2010/main" val="1900034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dirty="0"/>
              <a:t>Now I’m going to cover some of the survey’s most interesting findings and share the insights that we think are most relevant for plan sponsors.</a:t>
            </a:r>
          </a:p>
          <a:p>
            <a:endParaRPr lang="en-US" dirty="0"/>
          </a:p>
          <a:p>
            <a:r>
              <a:rPr lang="en-US" dirty="0"/>
              <a:t>At the end of my presentation, I’ll share where you can find the full report to read the complete findings as well as additional resources to help </a:t>
            </a:r>
            <a:r>
              <a:rPr lang="en-US" dirty="0">
                <a:solidFill>
                  <a:srgbClr val="FF0000"/>
                </a:solidFill>
              </a:rPr>
              <a:t>you </a:t>
            </a:r>
            <a:r>
              <a:rPr lang="en-US" dirty="0">
                <a:solidFill>
                  <a:srgbClr val="FF0000"/>
                </a:solidFill>
                <a:highlight>
                  <a:srgbClr val="FFFF00"/>
                </a:highlight>
              </a:rPr>
              <a:t>as you work with plan sponsor</a:t>
            </a:r>
            <a:r>
              <a:rPr lang="en-US" dirty="0">
                <a:solidFill>
                  <a:srgbClr val="FF0000"/>
                </a:solidFill>
              </a:rPr>
              <a:t>s</a:t>
            </a:r>
            <a:r>
              <a:rPr lang="en-US" dirty="0"/>
              <a:t>. The report goes into more detail, slicing the data by demographics such as age group and gender.</a:t>
            </a:r>
          </a:p>
          <a:p>
            <a:pPr marL="285750" indent="-285750">
              <a:buFont typeface="Arial" panose="020B0604020202020204" pitchFamily="34" charset="0"/>
              <a:buChar char="•"/>
            </a:pPr>
            <a:r>
              <a:rPr lang="en-US" dirty="0"/>
              <a:t>It also shows preferences of participants who expect to heavily rely on their retirement savings vs. those to do not</a:t>
            </a:r>
          </a:p>
          <a:p>
            <a:pPr marL="795162" lvl="1" indent="-285750">
              <a:buFont typeface="Arial" panose="020B0604020202020204" pitchFamily="34" charset="0"/>
              <a:buChar char="•"/>
            </a:pPr>
            <a:r>
              <a:rPr lang="en-US" dirty="0"/>
              <a:t>And compares those who are auto-enrolled vs. self-enrolled in their plans.</a:t>
            </a:r>
            <a:br>
              <a:rPr lang="en-US" dirty="0"/>
            </a:br>
            <a:endParaRPr lang="en-US" dirty="0"/>
          </a:p>
          <a:p>
            <a:pPr marL="0" indent="0">
              <a:buFont typeface="Arial" panose="020B0604020202020204" pitchFamily="34" charset="0"/>
              <a:buNone/>
            </a:pPr>
            <a:r>
              <a:rPr lang="en-US" dirty="0"/>
              <a:t>We’ll start at a high level by exploring how participants think about their retirement security in general.</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And, because we’re talking about a survey, I’ll start with a question for you...</a:t>
            </a:r>
          </a:p>
          <a:p>
            <a:pPr marL="0" indent="0">
              <a:buFont typeface="Arial" panose="020B0604020202020204" pitchFamily="34" charset="0"/>
              <a:buNone/>
            </a:pPr>
            <a:endParaRPr lang="en-US" dirty="0"/>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10</a:t>
            </a:fld>
            <a:endParaRPr lang="en-US" dirty="0"/>
          </a:p>
        </p:txBody>
      </p:sp>
    </p:spTree>
    <p:extLst>
      <p:ext uri="{BB962C8B-B14F-4D97-AF65-F5344CB8AC3E}">
        <p14:creationId xmlns:p14="http://schemas.microsoft.com/office/powerpoint/2010/main" val="4278591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dirty="0"/>
              <a:t>Do you think employers bear responsibility for their employees achieving a secure retirement? </a:t>
            </a:r>
          </a:p>
          <a:p>
            <a:endParaRPr lang="en-US" dirty="0"/>
          </a:p>
          <a:p>
            <a:r>
              <a:rPr lang="en-US" dirty="0"/>
              <a:t>Or, putting yourself in the participant’s shoes, how do you think they responded to that question?  </a:t>
            </a:r>
          </a:p>
          <a:p>
            <a:endParaRPr lang="en-US" dirty="0"/>
          </a:p>
          <a:p>
            <a:r>
              <a:rPr lang="en-US" b="1" dirty="0"/>
              <a:t>What percentage of participants agree that employers have a responsibility?</a:t>
            </a:r>
          </a:p>
          <a:p>
            <a:endParaRPr lang="en-US" dirty="0"/>
          </a:p>
          <a:p>
            <a:r>
              <a:rPr lang="en-US" dirty="0"/>
              <a:t>Do you think it was 39%, 62%, or 87%? [Speaker option to pause or ask for a show of hands for each number]</a:t>
            </a:r>
          </a:p>
          <a:p>
            <a:endParaRPr lang="en-US" dirty="0"/>
          </a:p>
          <a:p>
            <a:r>
              <a:rPr lang="en-US" dirty="0"/>
              <a:t>Let’s see what the results say...</a:t>
            </a:r>
          </a:p>
        </p:txBody>
      </p:sp>
      <p:sp>
        <p:nvSpPr>
          <p:cNvPr id="4" name="Slide Number Placeholder 3"/>
          <p:cNvSpPr>
            <a:spLocks noGrp="1"/>
          </p:cNvSpPr>
          <p:nvPr>
            <p:ph type="sldNum" sz="quarter" idx="5"/>
          </p:nvPr>
        </p:nvSpPr>
        <p:spPr/>
        <p:txBody>
          <a:bodyPr/>
          <a:lstStyle/>
          <a:p>
            <a:fld id="{C832F44B-C367-AC45-8ED1-DB5A0EF77DB2}" type="slidenum">
              <a:rPr lang="en-US" smtClean="0"/>
              <a:pPr/>
              <a:t>11</a:t>
            </a:fld>
            <a:endParaRPr lang="en-US" dirty="0"/>
          </a:p>
        </p:txBody>
      </p:sp>
    </p:spTree>
    <p:extLst>
      <p:ext uri="{BB962C8B-B14F-4D97-AF65-F5344CB8AC3E}">
        <p14:creationId xmlns:p14="http://schemas.microsoft.com/office/powerpoint/2010/main" val="3984138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55BC9-DD02-C233-51B5-AABB071A2B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24FFCE-4D82-2FC4-12E6-C5414F10BD05}"/>
              </a:ext>
            </a:extLst>
          </p:cNvPr>
          <p:cNvSpPr>
            <a:spLocks noGrp="1" noRot="1" noChangeAspect="1"/>
          </p:cNvSpPr>
          <p:nvPr>
            <p:ph type="sldImg"/>
          </p:nvPr>
        </p:nvSpPr>
        <p:spPr>
          <a:xfrm>
            <a:off x="857250" y="695325"/>
            <a:ext cx="5359400" cy="3014663"/>
          </a:xfrm>
        </p:spPr>
      </p:sp>
      <p:sp>
        <p:nvSpPr>
          <p:cNvPr id="3" name="Notes Placeholder 2">
            <a:extLst>
              <a:ext uri="{FF2B5EF4-FFF2-40B4-BE49-F238E27FC236}">
                <a16:creationId xmlns:a16="http://schemas.microsoft.com/office/drawing/2014/main" id="{7C61AC15-522F-6326-EF66-E4C595AAB3F6}"/>
              </a:ext>
            </a:extLst>
          </p:cNvPr>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337" b="1" kern="1200" dirty="0">
                <a:solidFill>
                  <a:schemeClr val="tx1"/>
                </a:solidFill>
                <a:effectLst/>
                <a:latin typeface="+mn-lt"/>
                <a:ea typeface="+mn-ea"/>
                <a:cs typeface="+mn-cs"/>
              </a:rPr>
              <a:t>87% of participants agree.</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37" kern="1200" dirty="0">
                <a:solidFill>
                  <a:schemeClr val="tx1"/>
                </a:solidFill>
                <a:effectLst/>
                <a:latin typeface="+mn-lt"/>
                <a:ea typeface="+mn-ea"/>
                <a:cs typeface="+mn-cs"/>
              </a:rPr>
              <a:t>And over half of those strongly agree.</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37" kern="1200" dirty="0">
                <a:solidFill>
                  <a:schemeClr val="tx1"/>
                </a:solidFill>
                <a:effectLst/>
                <a:latin typeface="+mn-lt"/>
                <a:ea typeface="+mn-ea"/>
                <a:cs typeface="+mn-cs"/>
              </a:rPr>
              <a:t>While high, we don’t think 87% is terribly surprising, considering how much workers rely on employers for other important benefits like healthcare, insurance, and paid time off.</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37" kern="1200" dirty="0">
                <a:solidFill>
                  <a:schemeClr val="tx1"/>
                </a:solidFill>
                <a:effectLst/>
                <a:latin typeface="+mn-lt"/>
                <a:ea typeface="+mn-ea"/>
                <a:cs typeface="+mn-cs"/>
              </a:rPr>
              <a:t>But it was surprising to us that, among those who strongly agree with the statement, younger employees agree much more than older workers.</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37" kern="1200" dirty="0">
                <a:solidFill>
                  <a:schemeClr val="tx1"/>
                </a:solidFill>
                <a:effectLst/>
                <a:latin typeface="+mn-lt"/>
                <a:ea typeface="+mn-ea"/>
                <a:cs typeface="+mn-cs"/>
              </a:rPr>
              <a:t>Does this surprise you?</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37" kern="1200" dirty="0">
                <a:solidFill>
                  <a:schemeClr val="tx1"/>
                </a:solidFill>
                <a:effectLst/>
                <a:latin typeface="+mn-lt"/>
                <a:ea typeface="+mn-ea"/>
                <a:cs typeface="+mn-cs"/>
              </a:rPr>
              <a:t>We were expecting a more even distribution, thinking that workers nearer to retirement may generally hold stronger opinions about their retirement benefits.</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37" kern="1200" dirty="0">
                <a:solidFill>
                  <a:schemeClr val="tx1"/>
                </a:solidFill>
                <a:effectLst/>
                <a:latin typeface="+mn-lt"/>
                <a:ea typeface="+mn-ea"/>
                <a:cs typeface="+mn-cs"/>
              </a:rPr>
              <a:t>We’ll talk more about the implications of this and other findings, but it’s small surprises like this that make the study interesting—and potentially valuable to those looking to innovate their 401(k) plans.</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37" kern="1200" dirty="0">
                <a:solidFill>
                  <a:schemeClr val="tx1"/>
                </a:solidFill>
                <a:effectLst/>
                <a:latin typeface="+mn-lt"/>
                <a:ea typeface="+mn-ea"/>
                <a:cs typeface="+mn-cs"/>
              </a:rPr>
              <a:t>Next, we’ll see how these views on shared responsibility are consistent with participants’ opinions on retirement security overall...</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37"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6E729B1E-26AA-73B3-FBD4-761F882543BD}"/>
              </a:ext>
            </a:extLst>
          </p:cNvPr>
          <p:cNvSpPr>
            <a:spLocks noGrp="1"/>
          </p:cNvSpPr>
          <p:nvPr>
            <p:ph type="sldNum" sz="quarter" idx="5"/>
          </p:nvPr>
        </p:nvSpPr>
        <p:spPr/>
        <p:txBody>
          <a:bodyPr/>
          <a:lstStyle/>
          <a:p>
            <a:fld id="{C832F44B-C367-AC45-8ED1-DB5A0EF77DB2}" type="slidenum">
              <a:rPr lang="en-US" smtClean="0"/>
              <a:pPr/>
              <a:t>12</a:t>
            </a:fld>
            <a:endParaRPr lang="en-US" dirty="0"/>
          </a:p>
        </p:txBody>
      </p:sp>
    </p:spTree>
    <p:extLst>
      <p:ext uri="{BB962C8B-B14F-4D97-AF65-F5344CB8AC3E}">
        <p14:creationId xmlns:p14="http://schemas.microsoft.com/office/powerpoint/2010/main" val="554807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0CCDB-DCE2-FC07-96DE-E26BAF410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90FD6-076A-F8E9-3D2F-40D46FB2306B}"/>
              </a:ext>
            </a:extLst>
          </p:cNvPr>
          <p:cNvSpPr>
            <a:spLocks noGrp="1" noRot="1" noChangeAspect="1"/>
          </p:cNvSpPr>
          <p:nvPr>
            <p:ph type="sldImg"/>
          </p:nvPr>
        </p:nvSpPr>
        <p:spPr>
          <a:xfrm>
            <a:off x="857250" y="695325"/>
            <a:ext cx="5359400" cy="3014663"/>
          </a:xfrm>
        </p:spPr>
      </p:sp>
      <p:sp>
        <p:nvSpPr>
          <p:cNvPr id="3" name="Notes Placeholder 2">
            <a:extLst>
              <a:ext uri="{FF2B5EF4-FFF2-40B4-BE49-F238E27FC236}">
                <a16:creationId xmlns:a16="http://schemas.microsoft.com/office/drawing/2014/main" id="{8EE214FA-FC34-ACEB-8CB6-C2F65A55C2C0}"/>
              </a:ext>
            </a:extLst>
          </p:cNvPr>
          <p:cNvSpPr>
            <a:spLocks noGrp="1"/>
          </p:cNvSpPr>
          <p:nvPr>
            <p:ph type="body" idx="1"/>
          </p:nvPr>
        </p:nvSpPr>
        <p:spPr/>
        <p:txBody>
          <a:bodyPr/>
          <a:lstStyle/>
          <a:p>
            <a:pPr>
              <a:defRPr/>
            </a:pPr>
            <a:r>
              <a:rPr lang="en-US" sz="1400" dirty="0">
                <a:ea typeface="Aptos" panose="020B0004020202020204" pitchFamily="34" charset="0"/>
                <a:cs typeface="Calibri"/>
              </a:rPr>
              <a:t>Not surprisingly, participants’ opinions about retirement income are consistent with their views </a:t>
            </a:r>
            <a:r>
              <a:rPr lang="en-US" sz="1400" b="0" dirty="0">
                <a:ea typeface="Aptos" panose="020B0004020202020204" pitchFamily="34" charset="0"/>
                <a:cs typeface="Calibri"/>
              </a:rPr>
              <a:t>about employer</a:t>
            </a:r>
            <a:r>
              <a:rPr lang="en-US" sz="1400" dirty="0">
                <a:ea typeface="Aptos" panose="020B0004020202020204" pitchFamily="34" charset="0"/>
                <a:cs typeface="Calibri"/>
              </a:rPr>
              <a:t> responsibility.</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400" dirty="0">
              <a:ea typeface="Aptos" panose="020B0004020202020204" pitchFamily="34" charset="0"/>
              <a:cs typeface="Times New Roman" panose="02020603050405020304" pitchFamily="18" charset="0"/>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400" b="1" dirty="0">
                <a:ea typeface="Aptos" panose="020B0004020202020204" pitchFamily="34" charset="0"/>
                <a:cs typeface="Times New Roman" panose="02020603050405020304" pitchFamily="18" charset="0"/>
              </a:rPr>
              <a:t>More than 9 in 10 respondents said it is important for their 401(k) plans to provide them a way </a:t>
            </a:r>
            <a:r>
              <a:rPr lang="en-US" sz="1400" dirty="0">
                <a:ea typeface="Aptos" panose="020B0004020202020204" pitchFamily="34" charset="0"/>
                <a:cs typeface="Times New Roman" panose="02020603050405020304" pitchFamily="18" charset="0"/>
              </a:rPr>
              <a:t>to turn some of their savings into fixed monthly payments that are guaranteed to last for life.</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400" dirty="0">
              <a:ea typeface="Aptos" panose="020B0004020202020204" pitchFamily="34" charset="0"/>
              <a:cs typeface="Times New Roman" panose="02020603050405020304" pitchFamily="18" charset="0"/>
            </a:endParaRP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37" kern="1200" dirty="0">
                <a:solidFill>
                  <a:schemeClr val="tx1"/>
                </a:solidFill>
                <a:effectLst/>
                <a:latin typeface="+mn-lt"/>
                <a:ea typeface="+mn-ea"/>
                <a:cs typeface="+mn-cs"/>
              </a:rPr>
              <a:t>43% of those think its very important</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37" kern="1200" dirty="0">
                <a:solidFill>
                  <a:schemeClr val="tx1"/>
                </a:solidFill>
                <a:effectLst/>
                <a:latin typeface="+mn-lt"/>
                <a:ea typeface="+mn-ea"/>
                <a:cs typeface="+mn-cs"/>
              </a:rPr>
              <a:t>Results were consistent across genders and generations.</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kern="1200" dirty="0">
              <a:solidFill>
                <a:schemeClr val="tx1"/>
              </a:solidFill>
              <a:effectLst/>
              <a:latin typeface="+mn-lt"/>
              <a:ea typeface="+mn-ea"/>
              <a:cs typeface="Times New Roman" panose="02020603050405020304" pitchFamily="18" charset="0"/>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chemeClr val="tx1"/>
                </a:solidFill>
                <a:effectLst/>
                <a:latin typeface="+mn-lt"/>
                <a:ea typeface="+mn-ea"/>
                <a:cs typeface="Times New Roman" panose="02020603050405020304" pitchFamily="18" charset="0"/>
              </a:rPr>
              <a:t>We thought these two questions focusing on the perceived responsibility of employers were highly informative and they acted as the foundation for many conversations we are having with clients.</a:t>
            </a:r>
            <a:endParaRPr lang="en-US" sz="1337"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2A345077-EB72-ED1B-2CB1-0D112BE2DF4D}"/>
              </a:ext>
            </a:extLst>
          </p:cNvPr>
          <p:cNvSpPr>
            <a:spLocks noGrp="1"/>
          </p:cNvSpPr>
          <p:nvPr>
            <p:ph type="sldNum" sz="quarter" idx="5"/>
          </p:nvPr>
        </p:nvSpPr>
        <p:spPr/>
        <p:txBody>
          <a:bodyPr/>
          <a:lstStyle/>
          <a:p>
            <a:fld id="{C832F44B-C367-AC45-8ED1-DB5A0EF77DB2}" type="slidenum">
              <a:rPr lang="en-US" smtClean="0"/>
              <a:pPr/>
              <a:t>13</a:t>
            </a:fld>
            <a:endParaRPr lang="en-US" dirty="0"/>
          </a:p>
        </p:txBody>
      </p:sp>
    </p:spTree>
    <p:extLst>
      <p:ext uri="{BB962C8B-B14F-4D97-AF65-F5344CB8AC3E}">
        <p14:creationId xmlns:p14="http://schemas.microsoft.com/office/powerpoint/2010/main" val="3371100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400" b="1" dirty="0"/>
              <a:t>Optional slide – remove for shorter presentation</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Before going on, let’s take a closer look at the findings about how participants view retirement income in general.</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Unlike the the chart I shared earlier that highlighted some differences of opinions between generations, this data reveals a </a:t>
            </a:r>
            <a:r>
              <a:rPr lang="en-US" sz="1337" b="1" kern="1200" dirty="0">
                <a:solidFill>
                  <a:schemeClr val="tx1"/>
                </a:solidFill>
                <a:effectLst/>
                <a:latin typeface="+mn-lt"/>
                <a:ea typeface="+mn-ea"/>
                <a:cs typeface="+mn-cs"/>
              </a:rPr>
              <a:t>high degree of consistency across demographics. </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Here we see that, regardless of age or gender, </a:t>
            </a:r>
            <a:r>
              <a:rPr lang="en-US" sz="1337" b="1" kern="1200" dirty="0">
                <a:solidFill>
                  <a:schemeClr val="tx1"/>
                </a:solidFill>
                <a:effectLst/>
                <a:latin typeface="+mn-lt"/>
                <a:ea typeface="+mn-ea"/>
                <a:cs typeface="+mn-cs"/>
              </a:rPr>
              <a:t>401(k) participants overwhelmingly agree </a:t>
            </a:r>
            <a:r>
              <a:rPr lang="en-US" sz="1337" kern="1200" dirty="0">
                <a:solidFill>
                  <a:schemeClr val="tx1"/>
                </a:solidFill>
                <a:effectLst/>
                <a:latin typeface="+mn-lt"/>
                <a:ea typeface="+mn-ea"/>
                <a:cs typeface="+mn-cs"/>
              </a:rPr>
              <a:t>on the importance of having a mechanism within retirement plans to convert savings into a reliable income stream post-retirement.</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While there is a slight dip in agreement among Baby Boomers, it is not significant enough to alter the overall conclusion: participants broadly recognize the value of retirement income solutions within their 401(k) plans.</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So what does this insight tell us?</a:t>
            </a:r>
          </a:p>
        </p:txBody>
      </p:sp>
      <p:sp>
        <p:nvSpPr>
          <p:cNvPr id="4" name="Slide Number Placeholder 3"/>
          <p:cNvSpPr>
            <a:spLocks noGrp="1"/>
          </p:cNvSpPr>
          <p:nvPr>
            <p:ph type="sldNum" sz="quarter" idx="5"/>
          </p:nvPr>
        </p:nvSpPr>
        <p:spPr/>
        <p:txBody>
          <a:bodyPr/>
          <a:lstStyle/>
          <a:p>
            <a:fld id="{C832F44B-C367-AC45-8ED1-DB5A0EF77DB2}" type="slidenum">
              <a:rPr lang="en-US" smtClean="0"/>
              <a:pPr/>
              <a:t>14</a:t>
            </a:fld>
            <a:endParaRPr lang="en-US" dirty="0"/>
          </a:p>
        </p:txBody>
      </p:sp>
    </p:spTree>
    <p:extLst>
      <p:ext uri="{BB962C8B-B14F-4D97-AF65-F5344CB8AC3E}">
        <p14:creationId xmlns:p14="http://schemas.microsoft.com/office/powerpoint/2010/main" val="3220921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1D393-9150-C840-D947-ECD8EE2CA3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45CFF-29FD-5821-07CB-BB6DBF4A9326}"/>
              </a:ext>
            </a:extLst>
          </p:cNvPr>
          <p:cNvSpPr>
            <a:spLocks noGrp="1" noRot="1" noChangeAspect="1"/>
          </p:cNvSpPr>
          <p:nvPr>
            <p:ph type="sldImg"/>
          </p:nvPr>
        </p:nvSpPr>
        <p:spPr>
          <a:xfrm>
            <a:off x="857250" y="695325"/>
            <a:ext cx="5359400" cy="3014663"/>
          </a:xfrm>
        </p:spPr>
      </p:sp>
      <p:sp>
        <p:nvSpPr>
          <p:cNvPr id="3" name="Notes Placeholder 2">
            <a:extLst>
              <a:ext uri="{FF2B5EF4-FFF2-40B4-BE49-F238E27FC236}">
                <a16:creationId xmlns:a16="http://schemas.microsoft.com/office/drawing/2014/main" id="{9678953E-89CE-ADD8-A8E0-51CCBEB49437}"/>
              </a:ext>
            </a:extLst>
          </p:cNvPr>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400" b="1" dirty="0"/>
              <a:t>Optional slide – remove for shorter presentation</a:t>
            </a:r>
          </a:p>
          <a:p>
            <a:endParaRPr lang="en-US" dirty="0"/>
          </a:p>
          <a:p>
            <a:r>
              <a:rPr lang="en-US" dirty="0"/>
              <a:t>Because most 401(k) participants across generations and genders recognize the value of</a:t>
            </a:r>
            <a:r>
              <a:rPr lang="en-US" sz="1400" dirty="0">
                <a:solidFill>
                  <a:schemeClr val="bg1"/>
                </a:solidFill>
              </a:rPr>
              <a:t> retirement income solutions, </a:t>
            </a:r>
            <a:r>
              <a:rPr lang="en-US" b="1" dirty="0"/>
              <a:t>plan sponsors may not need to place as much emphasis on promoting their benefits.</a:t>
            </a:r>
          </a:p>
          <a:p>
            <a:r>
              <a:rPr lang="en-US" dirty="0"/>
              <a:t> </a:t>
            </a:r>
          </a:p>
          <a:p>
            <a:r>
              <a:rPr lang="en-US" dirty="0"/>
              <a:t>Instead, </a:t>
            </a:r>
            <a:r>
              <a:rPr lang="en-US" b="1" dirty="0"/>
              <a:t>they can focus more on communicating actionable details about retirement income</a:t>
            </a:r>
            <a:r>
              <a:rPr lang="en-US" dirty="0"/>
              <a:t>.</a:t>
            </a:r>
          </a:p>
          <a:p>
            <a:endParaRPr lang="en-US" dirty="0"/>
          </a:p>
          <a:p>
            <a:r>
              <a:rPr lang="en-US" dirty="0"/>
              <a:t>Now let’s take a step back and put these initial insights into perspective for plan sponsors...</a:t>
            </a:r>
          </a:p>
          <a:p>
            <a:endParaRPr lang="en-US" dirty="0"/>
          </a:p>
        </p:txBody>
      </p:sp>
      <p:sp>
        <p:nvSpPr>
          <p:cNvPr id="4" name="Slide Number Placeholder 3">
            <a:extLst>
              <a:ext uri="{FF2B5EF4-FFF2-40B4-BE49-F238E27FC236}">
                <a16:creationId xmlns:a16="http://schemas.microsoft.com/office/drawing/2014/main" id="{38838D70-CC1B-E71E-484D-EC3212947C57}"/>
              </a:ext>
            </a:extLst>
          </p:cNvPr>
          <p:cNvSpPr>
            <a:spLocks noGrp="1"/>
          </p:cNvSpPr>
          <p:nvPr>
            <p:ph type="sldNum" sz="quarter" idx="5"/>
          </p:nvPr>
        </p:nvSpPr>
        <p:spPr/>
        <p:txBody>
          <a:bodyPr/>
          <a:lstStyle/>
          <a:p>
            <a:fld id="{C832F44B-C367-AC45-8ED1-DB5A0EF77DB2}" type="slidenum">
              <a:rPr lang="en-US" smtClean="0"/>
              <a:pPr/>
              <a:t>15</a:t>
            </a:fld>
            <a:endParaRPr lang="en-US" dirty="0"/>
          </a:p>
        </p:txBody>
      </p:sp>
    </p:spTree>
    <p:extLst>
      <p:ext uri="{BB962C8B-B14F-4D97-AF65-F5344CB8AC3E}">
        <p14:creationId xmlns:p14="http://schemas.microsoft.com/office/powerpoint/2010/main" val="605585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dirty="0"/>
              <a:t>For plan sponsors and their organizations, the message is clear—</a:t>
            </a:r>
            <a:r>
              <a:rPr lang="en-US" b="1" dirty="0"/>
              <a:t>participants are seeking a pension-like income when they retire and want their employers’ help in achieving it</a:t>
            </a:r>
            <a:r>
              <a:rPr lang="en-US" dirty="0"/>
              <a:t>.</a:t>
            </a:r>
          </a:p>
          <a:p>
            <a:endParaRPr lang="en-US" dirty="0"/>
          </a:p>
          <a:p>
            <a:r>
              <a:rPr lang="en-US" dirty="0"/>
              <a:t>Now that we’ve taken a high-level look at the industry and put some workers opinions into context, let’s dive a little deeper into the survey findings....</a:t>
            </a: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16</a:t>
            </a:fld>
            <a:endParaRPr lang="en-US" dirty="0"/>
          </a:p>
        </p:txBody>
      </p:sp>
    </p:spTree>
    <p:extLst>
      <p:ext uri="{BB962C8B-B14F-4D97-AF65-F5344CB8AC3E}">
        <p14:creationId xmlns:p14="http://schemas.microsoft.com/office/powerpoint/2010/main" val="3978191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sz="1300" dirty="0"/>
              <a:t>In the next few slides, I’m going to share what the survey told us about </a:t>
            </a:r>
            <a:r>
              <a:rPr lang="en-US" sz="1300" b="1" dirty="0"/>
              <a:t>how participants feel about some specific features of retirement</a:t>
            </a:r>
            <a:r>
              <a:rPr lang="en-US" sz="1300" b="1" dirty="0">
                <a:highlight>
                  <a:srgbClr val="FFFF00"/>
                </a:highlight>
              </a:rPr>
              <a:t> income.</a:t>
            </a:r>
          </a:p>
          <a:p>
            <a:endParaRPr lang="en-US" dirty="0"/>
          </a:p>
          <a:p>
            <a:r>
              <a:rPr lang="en-US" sz="1300" dirty="0"/>
              <a:t>A good place to start is to explore participants’ top priorities about their retirement finances, and how retirement income factors stack up...</a:t>
            </a:r>
            <a:endParaRPr lang="en-US" sz="1300" dirty="0">
              <a:ea typeface="Calibri"/>
              <a:cs typeface="Calibri"/>
            </a:endParaRPr>
          </a:p>
        </p:txBody>
      </p:sp>
      <p:sp>
        <p:nvSpPr>
          <p:cNvPr id="4" name="Slide Number Placeholder 3"/>
          <p:cNvSpPr>
            <a:spLocks noGrp="1"/>
          </p:cNvSpPr>
          <p:nvPr>
            <p:ph type="sldNum" sz="quarter" idx="5"/>
          </p:nvPr>
        </p:nvSpPr>
        <p:spPr/>
        <p:txBody>
          <a:bodyPr/>
          <a:lstStyle/>
          <a:p>
            <a:fld id="{C832F44B-C367-AC45-8ED1-DB5A0EF77DB2}" type="slidenum">
              <a:rPr lang="en-US" smtClean="0"/>
              <a:pPr/>
              <a:t>17</a:t>
            </a:fld>
            <a:endParaRPr lang="en-US" dirty="0"/>
          </a:p>
        </p:txBody>
      </p:sp>
    </p:spTree>
    <p:extLst>
      <p:ext uri="{BB962C8B-B14F-4D97-AF65-F5344CB8AC3E}">
        <p14:creationId xmlns:p14="http://schemas.microsoft.com/office/powerpoint/2010/main" val="3183841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9D4D8-F76F-5BBA-7E9B-3EDEF7DA04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F32637-B9FE-1E08-96D2-4E05C2D147F2}"/>
              </a:ext>
            </a:extLst>
          </p:cNvPr>
          <p:cNvSpPr>
            <a:spLocks noGrp="1" noRot="1" noChangeAspect="1"/>
          </p:cNvSpPr>
          <p:nvPr>
            <p:ph type="sldImg"/>
          </p:nvPr>
        </p:nvSpPr>
        <p:spPr>
          <a:xfrm>
            <a:off x="857250" y="695325"/>
            <a:ext cx="5359400" cy="3014663"/>
          </a:xfrm>
        </p:spPr>
      </p:sp>
      <p:sp>
        <p:nvSpPr>
          <p:cNvPr id="3" name="Notes Placeholder 2">
            <a:extLst>
              <a:ext uri="{FF2B5EF4-FFF2-40B4-BE49-F238E27FC236}">
                <a16:creationId xmlns:a16="http://schemas.microsoft.com/office/drawing/2014/main" id="{0DDC25E7-5006-0007-84E6-6D5128335BEA}"/>
              </a:ext>
            </a:extLst>
          </p:cNvPr>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We asked survey respondents to rank their </a:t>
            </a:r>
            <a:r>
              <a:rPr lang="en-US" sz="1337" b="1" kern="1200" dirty="0">
                <a:solidFill>
                  <a:schemeClr val="tx1"/>
                </a:solidFill>
                <a:effectLst/>
                <a:latin typeface="+mn-lt"/>
                <a:ea typeface="+mn-ea"/>
                <a:cs typeface="+mn-cs"/>
              </a:rPr>
              <a:t>top financial priorities </a:t>
            </a:r>
            <a:r>
              <a:rPr lang="en-US" sz="1337" kern="1200" dirty="0">
                <a:solidFill>
                  <a:schemeClr val="tx1"/>
                </a:solidFill>
                <a:effectLst/>
                <a:latin typeface="+mn-lt"/>
                <a:ea typeface="+mn-ea"/>
                <a:cs typeface="+mn-cs"/>
              </a:rPr>
              <a:t>as they think about retirement.</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37" kern="1200" dirty="0">
                <a:solidFill>
                  <a:schemeClr val="tx1"/>
                </a:solidFill>
                <a:effectLst/>
                <a:latin typeface="+mn-lt"/>
                <a:ea typeface="+mn-ea"/>
                <a:cs typeface="+mn-cs"/>
              </a:rPr>
              <a:t>We received a range of responses and have ranked the top ones here.</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37" kern="1200" dirty="0">
                <a:solidFill>
                  <a:schemeClr val="tx1"/>
                </a:solidFill>
                <a:effectLst/>
                <a:latin typeface="+mn-lt"/>
                <a:ea typeface="+mn-ea"/>
                <a:cs typeface="+mn-cs"/>
              </a:rPr>
              <a:t>What’s interesting is that </a:t>
            </a:r>
            <a:r>
              <a:rPr lang="en-US" sz="1337" b="1" kern="1200" dirty="0">
                <a:solidFill>
                  <a:schemeClr val="tx1"/>
                </a:solidFill>
                <a:effectLst/>
                <a:latin typeface="+mn-lt"/>
                <a:ea typeface="+mn-ea"/>
                <a:cs typeface="+mn-cs"/>
              </a:rPr>
              <a:t>four of the top 5 priorities </a:t>
            </a:r>
            <a:r>
              <a:rPr lang="en-US" sz="1337" kern="1200" dirty="0">
                <a:solidFill>
                  <a:schemeClr val="tx1"/>
                </a:solidFill>
                <a:effectLst/>
                <a:latin typeface="+mn-lt"/>
                <a:ea typeface="+mn-ea"/>
                <a:cs typeface="+mn-cs"/>
              </a:rPr>
              <a:t>are associated with decisions on how, when, and how much participants should withdraw from their savings.</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37" kern="1200" dirty="0">
                <a:solidFill>
                  <a:schemeClr val="tx1"/>
                </a:solidFill>
                <a:effectLst/>
                <a:latin typeface="+mn-lt"/>
                <a:ea typeface="+mn-ea"/>
                <a:cs typeface="+mn-cs"/>
              </a:rPr>
              <a:t>In fact, the top response—being able to cover unexpected expenses—directly highlights the need for a consistent income stream.</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37" kern="1200" dirty="0">
                <a:solidFill>
                  <a:schemeClr val="tx1"/>
                </a:solidFill>
                <a:effectLst/>
                <a:latin typeface="+mn-lt"/>
                <a:ea typeface="+mn-ea"/>
                <a:cs typeface="+mn-cs"/>
              </a:rPr>
              <a:t>This, along with having a stable income, maintaining a standard of living, and not outliving one’s savings all highlight that </a:t>
            </a:r>
            <a:r>
              <a:rPr lang="en-US" sz="1337" b="1" kern="1200" dirty="0">
                <a:solidFill>
                  <a:schemeClr val="tx1"/>
                </a:solidFill>
                <a:effectLst/>
                <a:latin typeface="+mn-lt"/>
                <a:ea typeface="+mn-ea"/>
                <a:cs typeface="+mn-cs"/>
              </a:rPr>
              <a:t>income is top of mind when workers think about retirement</a:t>
            </a:r>
            <a:r>
              <a:rPr lang="en-US" sz="1337" kern="1200" dirty="0">
                <a:solidFill>
                  <a:schemeClr val="tx1"/>
                </a:solidFill>
                <a:effectLst/>
                <a:latin typeface="+mn-lt"/>
                <a:ea typeface="+mn-ea"/>
                <a:cs typeface="+mn-cs"/>
              </a:rPr>
              <a:t>.</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37" kern="1200" dirty="0">
                <a:solidFill>
                  <a:schemeClr val="tx1"/>
                </a:solidFill>
                <a:effectLst/>
                <a:latin typeface="+mn-lt"/>
                <a:ea typeface="+mn-ea"/>
                <a:cs typeface="+mn-cs"/>
              </a:rPr>
              <a:t>We consider this great food-for-thought, and now the question is how do we build solutions that address these priorities?...</a:t>
            </a:r>
          </a:p>
        </p:txBody>
      </p:sp>
      <p:sp>
        <p:nvSpPr>
          <p:cNvPr id="4" name="Slide Number Placeholder 3">
            <a:extLst>
              <a:ext uri="{FF2B5EF4-FFF2-40B4-BE49-F238E27FC236}">
                <a16:creationId xmlns:a16="http://schemas.microsoft.com/office/drawing/2014/main" id="{C2443810-51C6-B2F4-1C61-1B929B483150}"/>
              </a:ext>
            </a:extLst>
          </p:cNvPr>
          <p:cNvSpPr>
            <a:spLocks noGrp="1"/>
          </p:cNvSpPr>
          <p:nvPr>
            <p:ph type="sldNum" sz="quarter" idx="5"/>
          </p:nvPr>
        </p:nvSpPr>
        <p:spPr/>
        <p:txBody>
          <a:bodyPr/>
          <a:lstStyle/>
          <a:p>
            <a:fld id="{C832F44B-C367-AC45-8ED1-DB5A0EF77DB2}" type="slidenum">
              <a:rPr lang="en-US" smtClean="0"/>
              <a:pPr/>
              <a:t>18</a:t>
            </a:fld>
            <a:endParaRPr lang="en-US" dirty="0"/>
          </a:p>
        </p:txBody>
      </p:sp>
    </p:spTree>
    <p:extLst>
      <p:ext uri="{BB962C8B-B14F-4D97-AF65-F5344CB8AC3E}">
        <p14:creationId xmlns:p14="http://schemas.microsoft.com/office/powerpoint/2010/main" val="2568259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1A370-2C9C-FBEB-6FC8-C8B5B2F708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0209E-9294-C773-217B-40A7D84BB6DC}"/>
              </a:ext>
            </a:extLst>
          </p:cNvPr>
          <p:cNvSpPr>
            <a:spLocks noGrp="1" noRot="1" noChangeAspect="1"/>
          </p:cNvSpPr>
          <p:nvPr>
            <p:ph type="sldImg"/>
          </p:nvPr>
        </p:nvSpPr>
        <p:spPr>
          <a:xfrm>
            <a:off x="1492250" y="273050"/>
            <a:ext cx="4025900" cy="2263775"/>
          </a:xfrm>
        </p:spPr>
      </p:sp>
      <p:sp>
        <p:nvSpPr>
          <p:cNvPr id="3" name="Notes Placeholder 2">
            <a:extLst>
              <a:ext uri="{FF2B5EF4-FFF2-40B4-BE49-F238E27FC236}">
                <a16:creationId xmlns:a16="http://schemas.microsoft.com/office/drawing/2014/main" id="{08499B4D-183C-3FC0-6698-F073E17C258C}"/>
              </a:ext>
            </a:extLst>
          </p:cNvPr>
          <p:cNvSpPr>
            <a:spLocks noGrp="1"/>
          </p:cNvSpPr>
          <p:nvPr>
            <p:ph type="body" idx="1"/>
          </p:nvPr>
        </p:nvSpPr>
        <p:spPr>
          <a:xfrm>
            <a:off x="192258" y="2647578"/>
            <a:ext cx="6625883" cy="4658790"/>
          </a:xfrm>
        </p:spPr>
        <p:txBody>
          <a:bodyPr/>
          <a:lstStyle/>
          <a:p>
            <a:r>
              <a:rPr lang="en-US" sz="1300" dirty="0">
                <a:highlight>
                  <a:srgbClr val="FFFF00"/>
                </a:highlight>
              </a:rPr>
              <a:t>Before I go on, you may have heard me earlier mention the ’A’ word – annuities. </a:t>
            </a:r>
            <a:endParaRPr lang="en-US" sz="1300" dirty="0">
              <a:highlight>
                <a:srgbClr val="FFFF00"/>
              </a:highlight>
              <a:ea typeface="Calibri"/>
              <a:cs typeface="Calibri"/>
            </a:endParaRPr>
          </a:p>
          <a:p>
            <a:r>
              <a:rPr lang="en-US" sz="1300" dirty="0">
                <a:highlight>
                  <a:srgbClr val="FFFF00"/>
                </a:highlight>
              </a:rPr>
              <a:t> </a:t>
            </a:r>
            <a:endParaRPr lang="en-US" sz="1300" dirty="0">
              <a:highlight>
                <a:srgbClr val="FFFF00"/>
              </a:highlight>
              <a:ea typeface="Calibri"/>
              <a:cs typeface="Calibri"/>
            </a:endParaRPr>
          </a:p>
          <a:p>
            <a:r>
              <a:rPr lang="en-US" sz="1300" dirty="0">
                <a:highlight>
                  <a:srgbClr val="FFFF00"/>
                </a:highlight>
              </a:rPr>
              <a:t>In-plan annuities are a key component of retirement income, and </a:t>
            </a:r>
            <a:r>
              <a:rPr lang="en-US" sz="1300" b="0" dirty="0">
                <a:highlight>
                  <a:srgbClr val="FFFF00"/>
                </a:highlight>
              </a:rPr>
              <a:t>we think it’s time to think about annuities in a new way</a:t>
            </a:r>
            <a:r>
              <a:rPr lang="en-US" sz="1300" b="1" dirty="0">
                <a:highlight>
                  <a:srgbClr val="FFFF00"/>
                </a:highlight>
              </a:rPr>
              <a:t>.</a:t>
            </a:r>
            <a:r>
              <a:rPr lang="en-US" sz="1300" dirty="0">
                <a:highlight>
                  <a:srgbClr val="FFFF00"/>
                </a:highlight>
              </a:rPr>
              <a:t> </a:t>
            </a:r>
            <a:endParaRPr lang="en-US" sz="1300" dirty="0">
              <a:highlight>
                <a:srgbClr val="FFFF00"/>
              </a:highlight>
              <a:ea typeface="Calibri"/>
              <a:cs typeface="Calibri"/>
            </a:endParaRPr>
          </a:p>
          <a:p>
            <a:r>
              <a:rPr lang="en-US" sz="1300" dirty="0">
                <a:highlight>
                  <a:srgbClr val="FFFF00"/>
                </a:highlight>
              </a:rPr>
              <a:t> </a:t>
            </a:r>
            <a:endParaRPr lang="en-US" sz="1300" dirty="0">
              <a:highlight>
                <a:srgbClr val="FFFF00"/>
              </a:highlight>
              <a:ea typeface="Calibri"/>
              <a:cs typeface="Calibri"/>
            </a:endParaRPr>
          </a:p>
          <a:p>
            <a:r>
              <a:rPr lang="en-US" sz="1300" dirty="0">
                <a:highlight>
                  <a:srgbClr val="FFFF00"/>
                </a:highlight>
              </a:rPr>
              <a:t>But there are still some misconceptions in the market, so I’d like to </a:t>
            </a:r>
            <a:r>
              <a:rPr lang="en-US" sz="1300" b="1" dirty="0">
                <a:highlight>
                  <a:srgbClr val="FFFF00"/>
                </a:highlight>
              </a:rPr>
              <a:t>dispel some of those myths and share the truth about annuities</a:t>
            </a:r>
            <a:r>
              <a:rPr lang="en-US" sz="1300" dirty="0">
                <a:highlight>
                  <a:srgbClr val="FFFF00"/>
                </a:highlight>
              </a:rPr>
              <a:t>. </a:t>
            </a:r>
            <a:endParaRPr lang="en-US" sz="1300" dirty="0">
              <a:highlight>
                <a:srgbClr val="FFFF00"/>
              </a:highlight>
              <a:ea typeface="Calibri"/>
              <a:cs typeface="Calibri"/>
            </a:endParaRPr>
          </a:p>
          <a:p>
            <a:r>
              <a:rPr lang="en-US" sz="1300" dirty="0">
                <a:highlight>
                  <a:srgbClr val="FFFF00"/>
                </a:highlight>
              </a:rPr>
              <a:t> </a:t>
            </a:r>
            <a:endParaRPr lang="en-US" sz="1300" dirty="0">
              <a:highlight>
                <a:srgbClr val="FFFF00"/>
              </a:highlight>
              <a:ea typeface="Calibri"/>
              <a:cs typeface="Calibri"/>
            </a:endParaRPr>
          </a:p>
          <a:p>
            <a:r>
              <a:rPr lang="en-US" sz="1300" dirty="0">
                <a:highlight>
                  <a:srgbClr val="FFFF00"/>
                </a:highlight>
              </a:rPr>
              <a:t>I think doing so will help advance your understanding, but it also may provide some effective talking points for your own discussions. </a:t>
            </a:r>
            <a:endParaRPr lang="en-US" sz="1300" dirty="0">
              <a:highlight>
                <a:srgbClr val="FFFF00"/>
              </a:highlight>
              <a:ea typeface="Calibri"/>
              <a:cs typeface="Calibri"/>
            </a:endParaRPr>
          </a:p>
          <a:p>
            <a:r>
              <a:rPr lang="en-US" sz="1300" dirty="0">
                <a:highlight>
                  <a:srgbClr val="FFFF00"/>
                </a:highlight>
              </a:rPr>
              <a:t> </a:t>
            </a:r>
            <a:endParaRPr lang="en-US" sz="1300" dirty="0">
              <a:highlight>
                <a:srgbClr val="FFFF00"/>
              </a:highlight>
              <a:ea typeface="Calibri"/>
              <a:cs typeface="Calibri"/>
            </a:endParaRPr>
          </a:p>
          <a:p>
            <a:r>
              <a:rPr lang="en-US" sz="1300" dirty="0">
                <a:highlight>
                  <a:srgbClr val="FFFF00"/>
                </a:highlight>
              </a:rPr>
              <a:t>First, some say that annuities are much </a:t>
            </a:r>
            <a:r>
              <a:rPr lang="en-US" sz="1300" b="1" dirty="0">
                <a:highlight>
                  <a:srgbClr val="FFFF00"/>
                </a:highlight>
              </a:rPr>
              <a:t>more expensive </a:t>
            </a:r>
            <a:r>
              <a:rPr lang="en-US" sz="1300" dirty="0">
                <a:highlight>
                  <a:srgbClr val="FFFF00"/>
                </a:highlight>
              </a:rPr>
              <a:t>than other options, claiming there are high or hidden fees.</a:t>
            </a:r>
            <a:endParaRPr lang="en-US" sz="1300" dirty="0">
              <a:highlight>
                <a:srgbClr val="FFFF00"/>
              </a:highlight>
              <a:ea typeface="Calibri"/>
              <a:cs typeface="Calibri"/>
            </a:endParaRPr>
          </a:p>
          <a:p>
            <a:pPr marL="171450" indent="-171450">
              <a:buFont typeface="Arial"/>
              <a:buChar char="•"/>
            </a:pPr>
            <a:r>
              <a:rPr lang="en-US" sz="1300" b="0" i="0" u="none" kern="1200" dirty="0">
                <a:effectLst/>
                <a:highlight>
                  <a:srgbClr val="FFFF00"/>
                </a:highlight>
              </a:rPr>
              <a:t>The truth is that in-plan </a:t>
            </a:r>
            <a:r>
              <a:rPr lang="en-US" sz="1300" b="1" i="0" u="none" kern="1200" dirty="0">
                <a:effectLst/>
                <a:highlight>
                  <a:srgbClr val="FFFF00"/>
                </a:highlight>
              </a:rPr>
              <a:t>annuities can be cost-effective</a:t>
            </a:r>
            <a:r>
              <a:rPr lang="en-US" sz="1300" b="0" i="0" u="none" kern="1200" dirty="0">
                <a:effectLst/>
                <a:highlight>
                  <a:srgbClr val="FFFF00"/>
                </a:highlight>
              </a:rPr>
              <a:t>. </a:t>
            </a:r>
            <a:endParaRPr lang="en-US" sz="1300" dirty="0">
              <a:highlight>
                <a:srgbClr val="FFFF00"/>
              </a:highlight>
              <a:ea typeface="Calibri"/>
              <a:cs typeface="Calibri"/>
            </a:endParaRPr>
          </a:p>
          <a:p>
            <a:pPr marL="171450" indent="-171450">
              <a:buFont typeface="Arial"/>
              <a:buChar char="•"/>
            </a:pPr>
            <a:r>
              <a:rPr lang="en-US" sz="1300" b="0" i="0" u="none" kern="1200" dirty="0">
                <a:effectLst/>
                <a:highlight>
                  <a:srgbClr val="FFFF00"/>
                </a:highlight>
              </a:rPr>
              <a:t>In-plan options are designed for efficiency, offering flexible income, growth, and diversification without some of the unnecessary and costly extras often associated with retail annuities.</a:t>
            </a:r>
            <a:r>
              <a:rPr lang="en-US" sz="1300" dirty="0">
                <a:highlight>
                  <a:srgbClr val="FFFF00"/>
                </a:highlight>
              </a:rPr>
              <a:t> </a:t>
            </a:r>
            <a:endParaRPr lang="en-US" sz="1300" dirty="0">
              <a:highlight>
                <a:srgbClr val="FFFF00"/>
              </a:highlight>
              <a:ea typeface="Calibri"/>
              <a:cs typeface="Calibri"/>
            </a:endParaRPr>
          </a:p>
          <a:p>
            <a:r>
              <a:rPr lang="en-US" sz="1300" dirty="0">
                <a:highlight>
                  <a:srgbClr val="FFFF00"/>
                </a:highlight>
              </a:rPr>
              <a:t> </a:t>
            </a:r>
            <a:endParaRPr lang="en-US" sz="1300" dirty="0">
              <a:highlight>
                <a:srgbClr val="FFFF00"/>
              </a:highlight>
              <a:ea typeface="Calibri"/>
              <a:cs typeface="Calibri"/>
            </a:endParaRPr>
          </a:p>
          <a:p>
            <a:pPr>
              <a:defRPr/>
            </a:pPr>
            <a:r>
              <a:rPr lang="en-US" sz="1300" dirty="0">
                <a:highlight>
                  <a:srgbClr val="FFFF00"/>
                </a:highlight>
              </a:rPr>
              <a:t>Another myth is that exercising the option to receive income </a:t>
            </a:r>
            <a:r>
              <a:rPr lang="en-US" sz="1300" b="1" dirty="0">
                <a:highlight>
                  <a:srgbClr val="FFFF00"/>
                </a:highlight>
              </a:rPr>
              <a:t>can only be done at retirement.</a:t>
            </a:r>
            <a:r>
              <a:rPr lang="en-US" sz="1300" dirty="0">
                <a:highlight>
                  <a:srgbClr val="FFFF00"/>
                </a:highlight>
              </a:rPr>
              <a:t> </a:t>
            </a:r>
            <a:endParaRPr lang="en-US" sz="1300" dirty="0">
              <a:highlight>
                <a:srgbClr val="FFFF00"/>
              </a:highlight>
              <a:ea typeface="Calibri"/>
              <a:cs typeface="Calibri"/>
            </a:endParaRPr>
          </a:p>
          <a:p>
            <a:pPr marL="171450" lvl="0" indent="-171450" algn="l" defTabSz="509412">
              <a:lnSpc>
                <a:spcPct val="100000"/>
              </a:lnSpc>
              <a:spcAft>
                <a:spcPts val="0"/>
              </a:spcAft>
              <a:buFont typeface="Arial"/>
              <a:buChar char="•"/>
              <a:tabLst/>
              <a:defRPr/>
            </a:pPr>
            <a:r>
              <a:rPr lang="en-US" sz="1300" dirty="0">
                <a:highlight>
                  <a:srgbClr val="FFFF00"/>
                </a:highlight>
              </a:rPr>
              <a:t>In reality, </a:t>
            </a:r>
            <a:r>
              <a:rPr lang="en-US" sz="1300" b="0" i="0" kern="1200" dirty="0">
                <a:effectLst/>
                <a:highlight>
                  <a:srgbClr val="FFFF00"/>
                </a:highlight>
              </a:rPr>
              <a:t>some annuities </a:t>
            </a:r>
            <a:r>
              <a:rPr lang="en-US" sz="1300" b="1" i="0" kern="1200" dirty="0">
                <a:effectLst/>
                <a:highlight>
                  <a:srgbClr val="FFFF00"/>
                </a:highlight>
              </a:rPr>
              <a:t>allow multiple elections</a:t>
            </a:r>
            <a:r>
              <a:rPr lang="en-US" sz="1300" b="0" i="0" kern="1200" dirty="0">
                <a:effectLst/>
                <a:highlight>
                  <a:srgbClr val="FFFF00"/>
                </a:highlight>
              </a:rPr>
              <a:t>. </a:t>
            </a:r>
            <a:endParaRPr lang="en-US" sz="1300" dirty="0">
              <a:highlight>
                <a:srgbClr val="FFFF00"/>
              </a:highlight>
              <a:ea typeface="Calibri"/>
              <a:cs typeface="Calibri"/>
            </a:endParaRPr>
          </a:p>
          <a:p>
            <a:pPr marL="171450" lvl="0" indent="-171450" algn="l" defTabSz="509412">
              <a:lnSpc>
                <a:spcPct val="100000"/>
              </a:lnSpc>
              <a:spcAft>
                <a:spcPts val="0"/>
              </a:spcAft>
              <a:buFont typeface="Arial"/>
              <a:buChar char="•"/>
              <a:tabLst/>
              <a:defRPr/>
            </a:pPr>
            <a:r>
              <a:rPr lang="en-US" sz="1300" b="0" i="0" kern="1200" dirty="0">
                <a:effectLst/>
                <a:highlight>
                  <a:srgbClr val="FFFF00"/>
                </a:highlight>
              </a:rPr>
              <a:t>Participants can annuitize part of their balance at retirement and add more later based on changing health or financial needs. </a:t>
            </a:r>
            <a:endParaRPr lang="en-US" sz="1300" dirty="0">
              <a:highlight>
                <a:srgbClr val="FFFF00"/>
              </a:highlight>
              <a:ea typeface="Calibri"/>
              <a:cs typeface="Calibri"/>
            </a:endParaRPr>
          </a:p>
          <a:p>
            <a:pPr>
              <a:defRPr/>
            </a:pPr>
            <a:r>
              <a:rPr lang="en-US" sz="1300" dirty="0">
                <a:highlight>
                  <a:srgbClr val="FFFF00"/>
                </a:highlight>
              </a:rPr>
              <a:t> </a:t>
            </a:r>
            <a:endParaRPr lang="en-US" sz="1300" dirty="0">
              <a:highlight>
                <a:srgbClr val="FFFF00"/>
              </a:highlight>
              <a:ea typeface="Calibri"/>
              <a:cs typeface="Calibri"/>
            </a:endParaRPr>
          </a:p>
          <a:p>
            <a:pPr>
              <a:defRPr/>
            </a:pPr>
            <a:r>
              <a:rPr lang="en-US" sz="1300" dirty="0">
                <a:highlight>
                  <a:srgbClr val="FFFF00"/>
                </a:highlight>
              </a:rPr>
              <a:t>A third myth claims that annuities are </a:t>
            </a:r>
            <a:r>
              <a:rPr lang="en-US" sz="1300" b="1" dirty="0">
                <a:highlight>
                  <a:srgbClr val="FFFF00"/>
                </a:highlight>
              </a:rPr>
              <a:t>not competitive with other withdrawal options.</a:t>
            </a:r>
            <a:r>
              <a:rPr lang="en-US" sz="1300" dirty="0">
                <a:highlight>
                  <a:srgbClr val="FFFF00"/>
                </a:highlight>
              </a:rPr>
              <a:t> </a:t>
            </a:r>
            <a:endParaRPr lang="en-US" sz="1300" dirty="0">
              <a:highlight>
                <a:srgbClr val="FFFF00"/>
              </a:highlight>
              <a:ea typeface="Calibri"/>
              <a:cs typeface="Calibri"/>
            </a:endParaRPr>
          </a:p>
          <a:p>
            <a:pPr marL="171450" lvl="0" indent="-171450" algn="l" defTabSz="509412">
              <a:lnSpc>
                <a:spcPct val="100000"/>
              </a:lnSpc>
              <a:spcAft>
                <a:spcPts val="0"/>
              </a:spcAft>
              <a:buFont typeface="Arial"/>
              <a:buChar char="•"/>
              <a:tabLst/>
              <a:defRPr/>
            </a:pPr>
            <a:r>
              <a:rPr lang="en-US" sz="1300" dirty="0">
                <a:highlight>
                  <a:srgbClr val="FFFF00"/>
                </a:highlight>
              </a:rPr>
              <a:t>The truth is that annuities are the </a:t>
            </a:r>
            <a:r>
              <a:rPr lang="en-US" sz="1300" b="1" dirty="0">
                <a:highlight>
                  <a:srgbClr val="FFFF00"/>
                </a:highlight>
              </a:rPr>
              <a:t>only investment vehicles with a guaranteed stream of lifetime income</a:t>
            </a:r>
            <a:r>
              <a:rPr lang="en-US" sz="1300" dirty="0">
                <a:highlight>
                  <a:srgbClr val="FFFF00"/>
                </a:highlight>
              </a:rPr>
              <a:t>, </a:t>
            </a:r>
            <a:r>
              <a:rPr lang="en-US" sz="1300" b="0" i="0" kern="1200" dirty="0">
                <a:effectLst/>
                <a:highlight>
                  <a:srgbClr val="FFFF00"/>
                </a:highlight>
              </a:rPr>
              <a:t>reducing the risk of outliving one’s savings</a:t>
            </a:r>
            <a:r>
              <a:rPr lang="en-US" sz="1300" dirty="0">
                <a:highlight>
                  <a:srgbClr val="FFFF00"/>
                </a:highlight>
              </a:rPr>
              <a:t>. </a:t>
            </a:r>
            <a:endParaRPr lang="en-US" sz="1300" dirty="0">
              <a:highlight>
                <a:srgbClr val="FFFF00"/>
              </a:highlight>
              <a:ea typeface="Calibri"/>
              <a:cs typeface="Calibri"/>
            </a:endParaRPr>
          </a:p>
          <a:p>
            <a:pPr marL="171450" indent="-171450">
              <a:buFont typeface="Arial"/>
              <a:buChar char="•"/>
              <a:defRPr/>
            </a:pPr>
            <a:r>
              <a:rPr lang="en-US" sz="1300" dirty="0">
                <a:highlight>
                  <a:srgbClr val="FFFF00"/>
                </a:highlight>
              </a:rPr>
              <a:t>And annuities offer several attractive features to provide for spouses or beneficiaries, which I think makes them highly competitive. </a:t>
            </a:r>
            <a:endParaRPr lang="en-US" sz="1300" dirty="0">
              <a:highlight>
                <a:srgbClr val="FFFF00"/>
              </a:highlight>
              <a:ea typeface="Calibri"/>
              <a:cs typeface="Calibri"/>
            </a:endParaRPr>
          </a:p>
          <a:p>
            <a:r>
              <a:rPr lang="en-US" sz="1300" dirty="0">
                <a:highlight>
                  <a:srgbClr val="FFFF00"/>
                </a:highlight>
              </a:rPr>
              <a:t> </a:t>
            </a:r>
            <a:endParaRPr lang="en-US" sz="1300" dirty="0">
              <a:highlight>
                <a:srgbClr val="FFFF00"/>
              </a:highlight>
              <a:ea typeface="Calibri"/>
              <a:cs typeface="Calibri"/>
            </a:endParaRPr>
          </a:p>
          <a:p>
            <a:r>
              <a:rPr lang="en-US" sz="1300" dirty="0">
                <a:highlight>
                  <a:srgbClr val="FFFF00"/>
                </a:highlight>
              </a:rPr>
              <a:t>Fourth, some say that </a:t>
            </a:r>
            <a:r>
              <a:rPr lang="en-US" sz="1300" b="1" dirty="0">
                <a:highlight>
                  <a:srgbClr val="FFFF00"/>
                </a:highlight>
              </a:rPr>
              <a:t>annuities don’t provide good payouts.</a:t>
            </a:r>
            <a:r>
              <a:rPr lang="en-US" sz="1300" dirty="0">
                <a:highlight>
                  <a:srgbClr val="FFFF00"/>
                </a:highlight>
              </a:rPr>
              <a:t> </a:t>
            </a:r>
            <a:endParaRPr lang="en-US" sz="1300" dirty="0">
              <a:highlight>
                <a:srgbClr val="FFFF00"/>
              </a:highlight>
              <a:ea typeface="Calibri"/>
              <a:cs typeface="Calibri"/>
            </a:endParaRPr>
          </a:p>
          <a:p>
            <a:pPr marL="171450" indent="-171450">
              <a:buFont typeface="Arial"/>
              <a:buChar char="•"/>
            </a:pPr>
            <a:r>
              <a:rPr lang="en-US" sz="1300" b="0" i="0" kern="1200" dirty="0">
                <a:effectLst/>
                <a:highlight>
                  <a:srgbClr val="FFFF00"/>
                </a:highlight>
              </a:rPr>
              <a:t>The reality is that there are </a:t>
            </a:r>
            <a:r>
              <a:rPr lang="en-US" sz="1300" b="1" i="0" kern="1200" dirty="0">
                <a:effectLst/>
                <a:highlight>
                  <a:srgbClr val="FFFF00"/>
                </a:highlight>
              </a:rPr>
              <a:t>several types of annuity and payout options </a:t>
            </a:r>
            <a:r>
              <a:rPr lang="en-US" sz="1300" b="0" i="0" kern="1200" dirty="0">
                <a:effectLst/>
                <a:highlight>
                  <a:srgbClr val="FFFF00"/>
                </a:highlight>
              </a:rPr>
              <a:t>that can be tailored to fit a participant’s financial plan.</a:t>
            </a:r>
            <a:r>
              <a:rPr lang="en-US" sz="1300" dirty="0">
                <a:highlight>
                  <a:srgbClr val="FFFF00"/>
                </a:highlight>
              </a:rPr>
              <a:t> </a:t>
            </a:r>
            <a:endParaRPr lang="en-US" sz="1300" dirty="0">
              <a:highlight>
                <a:srgbClr val="FFFF00"/>
              </a:highlight>
              <a:ea typeface="Calibri"/>
              <a:cs typeface="Calibri"/>
            </a:endParaRPr>
          </a:p>
          <a:p>
            <a:r>
              <a:rPr lang="en-US" sz="1300" dirty="0">
                <a:highlight>
                  <a:srgbClr val="FFFF00"/>
                </a:highlight>
              </a:rPr>
              <a:t> </a:t>
            </a:r>
            <a:endParaRPr lang="en-US" sz="1300" dirty="0">
              <a:highlight>
                <a:srgbClr val="FFFF00"/>
              </a:highlight>
              <a:ea typeface="Calibri"/>
              <a:cs typeface="Calibri"/>
            </a:endParaRPr>
          </a:p>
          <a:p>
            <a:r>
              <a:rPr lang="en-US" sz="1300" b="0" dirty="0">
                <a:highlight>
                  <a:srgbClr val="FFFF00"/>
                </a:highlight>
              </a:rPr>
              <a:t>Another myth: some say it’s </a:t>
            </a:r>
            <a:r>
              <a:rPr lang="en-US" sz="1300" dirty="0">
                <a:highlight>
                  <a:srgbClr val="FFFF00"/>
                </a:highlight>
              </a:rPr>
              <a:t>all or nothing, and that </a:t>
            </a:r>
            <a:r>
              <a:rPr lang="en-US" sz="1300" b="1" dirty="0">
                <a:highlight>
                  <a:srgbClr val="FFFF00"/>
                </a:highlight>
              </a:rPr>
              <a:t>annuities require using retirement savings</a:t>
            </a:r>
            <a:r>
              <a:rPr lang="en-US" sz="1300" dirty="0">
                <a:highlight>
                  <a:srgbClr val="FFFF00"/>
                </a:highlight>
              </a:rPr>
              <a:t> </a:t>
            </a:r>
            <a:endParaRPr lang="en-US" sz="1300" dirty="0">
              <a:highlight>
                <a:srgbClr val="FFFF00"/>
              </a:highlight>
              <a:ea typeface="Calibri"/>
              <a:cs typeface="Calibri"/>
            </a:endParaRPr>
          </a:p>
          <a:p>
            <a:pPr marL="171450" indent="-171450">
              <a:buFont typeface="Arial"/>
              <a:buChar char="•"/>
              <a:defRPr/>
            </a:pPr>
            <a:r>
              <a:rPr lang="en-US" sz="1300" dirty="0">
                <a:highlight>
                  <a:srgbClr val="FFFF00"/>
                </a:highlight>
              </a:rPr>
              <a:t>In reality, a personalized retirement income plan can use a </a:t>
            </a:r>
            <a:r>
              <a:rPr lang="en-US" sz="1300" b="1" dirty="0">
                <a:highlight>
                  <a:srgbClr val="FFFF00"/>
                </a:highlight>
              </a:rPr>
              <a:t>mix of sources to offer </a:t>
            </a:r>
            <a:r>
              <a:rPr lang="en-US" sz="1300" b="1" i="0" kern="1200" dirty="0">
                <a:effectLst/>
                <a:highlight>
                  <a:srgbClr val="FFFF00"/>
                </a:highlight>
              </a:rPr>
              <a:t>security and flexibility</a:t>
            </a:r>
            <a:r>
              <a:rPr lang="en-US" sz="1300" b="0" i="0" kern="1200" dirty="0">
                <a:effectLst/>
                <a:highlight>
                  <a:srgbClr val="FFFF00"/>
                </a:highlight>
              </a:rPr>
              <a:t>—annuities for essential expenses, and Social Security benefits and other sources for discretionary spending.</a:t>
            </a:r>
            <a:r>
              <a:rPr lang="en-US" sz="1300" dirty="0">
                <a:highlight>
                  <a:srgbClr val="FFFF00"/>
                </a:highlight>
              </a:rPr>
              <a:t> </a:t>
            </a:r>
            <a:endParaRPr lang="en-US" sz="1300" dirty="0">
              <a:highlight>
                <a:srgbClr val="FFFF00"/>
              </a:highlight>
              <a:ea typeface="Calibri"/>
              <a:cs typeface="Calibri"/>
            </a:endParaRPr>
          </a:p>
          <a:p>
            <a:r>
              <a:rPr lang="en-US" sz="1300" dirty="0">
                <a:highlight>
                  <a:srgbClr val="FFFF00"/>
                </a:highlight>
              </a:rPr>
              <a:t> </a:t>
            </a:r>
            <a:endParaRPr lang="en-US" sz="1300" dirty="0">
              <a:highlight>
                <a:srgbClr val="FFFF00"/>
              </a:highlight>
              <a:ea typeface="Calibri"/>
              <a:cs typeface="Calibri"/>
            </a:endParaRPr>
          </a:p>
          <a:p>
            <a:pPr>
              <a:defRPr/>
            </a:pPr>
            <a:r>
              <a:rPr lang="en-US" sz="1300" dirty="0">
                <a:highlight>
                  <a:srgbClr val="FFFF00"/>
                </a:highlight>
              </a:rPr>
              <a:t>Last, there’s a myth that annuities can have a </a:t>
            </a:r>
            <a:r>
              <a:rPr lang="en-US" sz="1300" b="1" dirty="0">
                <a:highlight>
                  <a:srgbClr val="FFFF00"/>
                </a:highlight>
              </a:rPr>
              <a:t>negative impact on estate value.</a:t>
            </a:r>
            <a:r>
              <a:rPr lang="en-US" sz="1300" dirty="0">
                <a:highlight>
                  <a:srgbClr val="FFFF00"/>
                </a:highlight>
              </a:rPr>
              <a:t> </a:t>
            </a:r>
            <a:endParaRPr lang="en-US" sz="1300" dirty="0">
              <a:highlight>
                <a:srgbClr val="FFFF00"/>
              </a:highlight>
              <a:ea typeface="Calibri"/>
              <a:cs typeface="Calibri"/>
            </a:endParaRPr>
          </a:p>
          <a:p>
            <a:pPr marL="171450" indent="-171450">
              <a:buFont typeface="Arial"/>
              <a:buChar char="•"/>
              <a:defRPr/>
            </a:pPr>
            <a:r>
              <a:rPr lang="en-US" sz="1300" dirty="0">
                <a:highlight>
                  <a:srgbClr val="FFFF00"/>
                </a:highlight>
              </a:rPr>
              <a:t>In fact, </a:t>
            </a:r>
            <a:r>
              <a:rPr lang="en-US" sz="1300" b="0" i="0" kern="1200" dirty="0">
                <a:effectLst/>
                <a:highlight>
                  <a:srgbClr val="FFFF00"/>
                </a:highlight>
              </a:rPr>
              <a:t>many retirement income options include </a:t>
            </a:r>
            <a:r>
              <a:rPr lang="en-US" sz="1300" b="1" i="0" kern="1200" dirty="0">
                <a:effectLst/>
                <a:highlight>
                  <a:srgbClr val="FFFF00"/>
                </a:highlight>
              </a:rPr>
              <a:t>payout options for joint-annuitants or beneficiaries</a:t>
            </a:r>
            <a:r>
              <a:rPr lang="en-US" sz="1300" b="0" i="0" kern="1200" dirty="0">
                <a:effectLst/>
                <a:highlight>
                  <a:srgbClr val="FFFF00"/>
                </a:highlight>
              </a:rPr>
              <a:t>, which can help preserve estate value.</a:t>
            </a:r>
            <a:r>
              <a:rPr lang="en-US" sz="1300" dirty="0">
                <a:highlight>
                  <a:srgbClr val="FFFF00"/>
                </a:highlight>
              </a:rPr>
              <a:t> </a:t>
            </a:r>
            <a:endParaRPr lang="en-US" sz="1300" dirty="0">
              <a:highlight>
                <a:srgbClr val="FFFF00"/>
              </a:highlight>
              <a:ea typeface="Calibri"/>
              <a:cs typeface="Calibri"/>
            </a:endParaRPr>
          </a:p>
          <a:p>
            <a:pPr>
              <a:defRPr/>
            </a:pPr>
            <a:r>
              <a:rPr lang="en-US" sz="1300" dirty="0">
                <a:highlight>
                  <a:srgbClr val="FFFF00"/>
                </a:highlight>
              </a:rPr>
              <a:t> </a:t>
            </a:r>
            <a:endParaRPr lang="en-US" sz="1300" dirty="0">
              <a:highlight>
                <a:srgbClr val="FFFF00"/>
              </a:highlight>
              <a:ea typeface="Calibri"/>
              <a:cs typeface="Calibri"/>
            </a:endParaRPr>
          </a:p>
          <a:p>
            <a:r>
              <a:rPr lang="en-US" sz="1300" dirty="0">
                <a:highlight>
                  <a:srgbClr val="FFFF00"/>
                </a:highlight>
              </a:rPr>
              <a:t>I think as an industry, we are starting to get past these misconceptions, but we still have a ways to go. </a:t>
            </a:r>
            <a:endParaRPr lang="en-US" sz="1300" dirty="0">
              <a:highlight>
                <a:srgbClr val="FFFF00"/>
              </a:highlight>
              <a:ea typeface="Calibri"/>
              <a:cs typeface="Calibri"/>
            </a:endParaRPr>
          </a:p>
          <a:p>
            <a:r>
              <a:rPr lang="en-US" sz="1300" dirty="0">
                <a:highlight>
                  <a:srgbClr val="FFFF00"/>
                </a:highlight>
              </a:rPr>
              <a:t>From a participant’s point of view, they may be wondering “what the heck is an annuity, anyway?”...</a:t>
            </a:r>
            <a:endParaRPr lang="en-US" sz="1300" dirty="0">
              <a:highlight>
                <a:srgbClr val="FFFF00"/>
              </a:highlight>
              <a:ea typeface="Calibri"/>
              <a:cs typeface="Calibri"/>
            </a:endParaRPr>
          </a:p>
          <a:p>
            <a:endParaRPr lang="en-US" sz="1000" dirty="0">
              <a:highlight>
                <a:srgbClr val="FFFF00"/>
              </a:highligh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34115A3-1BB6-5E28-A5DA-5A1E1B16347A}"/>
              </a:ext>
            </a:extLst>
          </p:cNvPr>
          <p:cNvSpPr>
            <a:spLocks noGrp="1"/>
          </p:cNvSpPr>
          <p:nvPr>
            <p:ph type="sldNum" sz="quarter" idx="5"/>
          </p:nvPr>
        </p:nvSpPr>
        <p:spPr/>
        <p:txBody>
          <a:bodyPr/>
          <a:lstStyle/>
          <a:p>
            <a:fld id="{C832F44B-C367-AC45-8ED1-DB5A0EF77DB2}" type="slidenum">
              <a:rPr lang="en-US" smtClean="0"/>
              <a:pPr/>
              <a:t>19</a:t>
            </a:fld>
            <a:endParaRPr lang="en-US" dirty="0"/>
          </a:p>
        </p:txBody>
      </p:sp>
    </p:spTree>
    <p:extLst>
      <p:ext uri="{BB962C8B-B14F-4D97-AF65-F5344CB8AC3E}">
        <p14:creationId xmlns:p14="http://schemas.microsoft.com/office/powerpoint/2010/main" val="618572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dirty="0"/>
              <a:t>Today’s presentation is divided into three sections:</a:t>
            </a:r>
          </a:p>
          <a:p>
            <a:endParaRPr lang="en-US" dirty="0"/>
          </a:p>
          <a:p>
            <a:pPr marL="285750" indent="-285750">
              <a:buFont typeface="Arial" panose="020B0604020202020204" pitchFamily="34" charset="0"/>
              <a:buChar char="•"/>
            </a:pPr>
            <a:r>
              <a:rPr lang="en-US" dirty="0"/>
              <a:t>First, I’ll talk about the current state of the American retirement landscape and explore some trends that are impacting it.</a:t>
            </a:r>
          </a:p>
          <a:p>
            <a:pPr marL="285750" indent="-285750">
              <a:buFont typeface="Arial" panose="020B0604020202020204" pitchFamily="34" charset="0"/>
              <a:buChar char="•"/>
            </a:pPr>
            <a:r>
              <a:rPr lang="en-US" dirty="0"/>
              <a:t>After that, I’ll introduce the survey and dig into some of its findings.</a:t>
            </a:r>
          </a:p>
          <a:p>
            <a:pPr marL="795162" lvl="1" indent="-285750">
              <a:buFont typeface="Arial" panose="020B0604020202020204" pitchFamily="34" charset="0"/>
              <a:buChar char="•"/>
            </a:pPr>
            <a:r>
              <a:rPr lang="en-US" dirty="0"/>
              <a:t>In doing so, together we’ll explore how participant perspectives can inform plan sponsors.</a:t>
            </a:r>
          </a:p>
          <a:p>
            <a:pPr marL="285750" indent="-285750">
              <a:buFont typeface="Arial" panose="020B0604020202020204" pitchFamily="34" charset="0"/>
              <a:buChar char="•"/>
            </a:pPr>
            <a:r>
              <a:rPr lang="en-US" dirty="0"/>
              <a:t>Last, we’ll look at ways that plan sponsors can act upon the insights gained from the survey.</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A good place to start is by identifying retirement income’s value proposition...</a:t>
            </a:r>
          </a:p>
        </p:txBody>
      </p:sp>
      <p:sp>
        <p:nvSpPr>
          <p:cNvPr id="4" name="Slide Number Placeholder 3"/>
          <p:cNvSpPr>
            <a:spLocks noGrp="1"/>
          </p:cNvSpPr>
          <p:nvPr>
            <p:ph type="sldNum" sz="quarter" idx="5"/>
          </p:nvPr>
        </p:nvSpPr>
        <p:spPr/>
        <p:txBody>
          <a:bodyPr/>
          <a:lstStyle/>
          <a:p>
            <a:fld id="{C832F44B-C367-AC45-8ED1-DB5A0EF77DB2}" type="slidenum">
              <a:rPr lang="en-US" smtClean="0"/>
              <a:pPr/>
              <a:t>2</a:t>
            </a:fld>
            <a:endParaRPr lang="en-US" dirty="0"/>
          </a:p>
        </p:txBody>
      </p:sp>
    </p:spTree>
    <p:extLst>
      <p:ext uri="{BB962C8B-B14F-4D97-AF65-F5344CB8AC3E}">
        <p14:creationId xmlns:p14="http://schemas.microsoft.com/office/powerpoint/2010/main" val="1543667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4B850-50FE-AC05-A2C6-42C503D48C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49BE4F-BEB7-FE8F-2A47-DE5D7AD1C55D}"/>
              </a:ext>
            </a:extLst>
          </p:cNvPr>
          <p:cNvSpPr>
            <a:spLocks noGrp="1" noRot="1" noChangeAspect="1"/>
          </p:cNvSpPr>
          <p:nvPr>
            <p:ph type="sldImg"/>
          </p:nvPr>
        </p:nvSpPr>
        <p:spPr>
          <a:xfrm>
            <a:off x="857250" y="695325"/>
            <a:ext cx="5359400" cy="3014663"/>
          </a:xfrm>
        </p:spPr>
      </p:sp>
      <p:sp>
        <p:nvSpPr>
          <p:cNvPr id="3" name="Notes Placeholder 2">
            <a:extLst>
              <a:ext uri="{FF2B5EF4-FFF2-40B4-BE49-F238E27FC236}">
                <a16:creationId xmlns:a16="http://schemas.microsoft.com/office/drawing/2014/main" id="{96156909-BF9C-5897-7811-910E899C2933}"/>
              </a:ext>
            </a:extLst>
          </p:cNvPr>
          <p:cNvSpPr>
            <a:spLocks noGrp="1"/>
          </p:cNvSpPr>
          <p:nvPr>
            <p:ph type="body" idx="1"/>
          </p:nvPr>
        </p:nvSpPr>
        <p:spPr/>
        <p:txBody>
          <a:bodyPr/>
          <a:lstStyle/>
          <a:p>
            <a:r>
              <a:rPr lang="en-US" sz="1300" dirty="0"/>
              <a:t>With this in mind, the survey included a definition of an in-plan fixed annuity for participants’ reference and understanding, which is what you see on the screen.</a:t>
            </a:r>
          </a:p>
          <a:p>
            <a:endParaRPr lang="en-US" dirty="0"/>
          </a:p>
          <a:p>
            <a:r>
              <a:rPr lang="en-US" sz="1300" dirty="0"/>
              <a:t>I also think the definition can be helpful today to </a:t>
            </a:r>
            <a:r>
              <a:rPr lang="en-US" sz="1300" strike="noStrike" dirty="0">
                <a:highlight>
                  <a:srgbClr val="FFFF00"/>
                </a:highlight>
              </a:rPr>
              <a:t>baseline us all on </a:t>
            </a:r>
            <a:r>
              <a:rPr lang="en-US" sz="1300" dirty="0"/>
              <a:t>what we mean by “in-plan fixed annuity.”</a:t>
            </a:r>
            <a:endParaRPr lang="en-US" sz="1300" dirty="0">
              <a:ea typeface="Calibri"/>
              <a:cs typeface="Calibri"/>
            </a:endParaRPr>
          </a:p>
          <a:p>
            <a:endParaRPr lang="en-US" dirty="0"/>
          </a:p>
          <a:p>
            <a:r>
              <a:rPr lang="en-US" sz="1300" dirty="0"/>
              <a:t>The description states that: </a:t>
            </a:r>
            <a:endParaRPr lang="en-US" sz="1300" dirty="0">
              <a:ea typeface="Calibri"/>
              <a:cs typeface="Calibri"/>
            </a:endParaRPr>
          </a:p>
          <a:p>
            <a:pPr marL="285750" indent="-285750">
              <a:buFont typeface="Arial" panose="020B0604020202020204" pitchFamily="34" charset="0"/>
              <a:buChar char="•"/>
            </a:pPr>
            <a:r>
              <a:rPr lang="en-US" sz="1300" dirty="0"/>
              <a:t>An in-plan fixed annuity is </a:t>
            </a:r>
            <a:r>
              <a:rPr lang="en-US" sz="1400" b="0" dirty="0">
                <a:latin typeface="+mn-lt"/>
              </a:rPr>
              <a:t>an option for saving within a DC plan.</a:t>
            </a:r>
            <a:endParaRPr lang="en-US" sz="1400" b="0" dirty="0">
              <a:latin typeface="+mn-lt"/>
              <a:ea typeface="Calibri"/>
              <a:cs typeface="Calibri"/>
            </a:endParaRPr>
          </a:p>
          <a:p>
            <a:pPr marL="285750" indent="-285750">
              <a:buFont typeface="Arial" panose="020B0604020202020204" pitchFamily="34" charset="0"/>
              <a:buChar char="•"/>
            </a:pPr>
            <a:r>
              <a:rPr lang="en-US" sz="1400" b="0" dirty="0">
                <a:latin typeface="+mn-lt"/>
              </a:rPr>
              <a:t>Its contributions earn a </a:t>
            </a:r>
            <a:r>
              <a:rPr lang="en-US" sz="1400" dirty="0">
                <a:latin typeface="+mn-lt"/>
              </a:rPr>
              <a:t>guaranteed interest rate</a:t>
            </a:r>
            <a:r>
              <a:rPr lang="en-US" sz="1400" b="0" dirty="0">
                <a:latin typeface="+mn-lt"/>
              </a:rPr>
              <a:t>, regardless of what markets are doing.</a:t>
            </a:r>
            <a:endParaRPr lang="en-US" sz="1400" b="0" dirty="0">
              <a:latin typeface="+mn-lt"/>
              <a:ea typeface="Calibri"/>
              <a:cs typeface="Calibri"/>
            </a:endParaRPr>
          </a:p>
          <a:p>
            <a:pPr marL="285750" indent="-285750">
              <a:buFont typeface="Arial" panose="020B0604020202020204" pitchFamily="34" charset="0"/>
              <a:buChar char="•"/>
            </a:pPr>
            <a:r>
              <a:rPr lang="en-US" sz="1400" b="0" dirty="0">
                <a:latin typeface="+mn-lt"/>
              </a:rPr>
              <a:t>Savings in a fixed annuity can be turned into </a:t>
            </a:r>
            <a:r>
              <a:rPr lang="en-US" sz="1400" dirty="0">
                <a:latin typeface="+mn-lt"/>
              </a:rPr>
              <a:t>pension-like income</a:t>
            </a:r>
            <a:r>
              <a:rPr lang="en-US" sz="1400" b="0" dirty="0">
                <a:latin typeface="+mn-lt"/>
              </a:rPr>
              <a:t> at retirement.</a:t>
            </a:r>
            <a:endParaRPr lang="en-US" sz="1400" b="0" dirty="0">
              <a:latin typeface="+mn-lt"/>
              <a:ea typeface="Calibri"/>
              <a:cs typeface="Calibri"/>
            </a:endParaRPr>
          </a:p>
          <a:p>
            <a:pPr marL="285750" indent="-285750">
              <a:buFont typeface="Arial" panose="020B0604020202020204" pitchFamily="34" charset="0"/>
              <a:buChar char="•"/>
            </a:pPr>
            <a:r>
              <a:rPr lang="en-US" sz="1400" b="0" dirty="0">
                <a:latin typeface="+mn-lt"/>
              </a:rPr>
              <a:t>And that income is paid out regularly, every month, </a:t>
            </a:r>
            <a:r>
              <a:rPr lang="en-US" sz="1400" dirty="0">
                <a:latin typeface="+mn-lt"/>
              </a:rPr>
              <a:t>for life.</a:t>
            </a:r>
            <a:endParaRPr lang="en-US" sz="1400" b="0" dirty="0">
              <a:latin typeface="+mn-lt"/>
              <a:ea typeface="Calibri"/>
              <a:cs typeface="Calibri"/>
            </a:endParaRPr>
          </a:p>
          <a:p>
            <a:pPr marL="0" indent="0">
              <a:buFont typeface="Arial" panose="020B0604020202020204" pitchFamily="34" charset="0"/>
              <a:buNone/>
            </a:pPr>
            <a:endParaRPr lang="en-US" sz="1400" b="0" dirty="0">
              <a:latin typeface="+mn-lt"/>
            </a:endParaRPr>
          </a:p>
          <a:p>
            <a:pPr marL="0" indent="0">
              <a:buFont typeface="Arial" panose="020B0604020202020204" pitchFamily="34" charset="0"/>
              <a:buNone/>
            </a:pPr>
            <a:r>
              <a:rPr lang="en-US" sz="1400" b="0" dirty="0">
                <a:latin typeface="+mn-lt"/>
              </a:rPr>
              <a:t>Now, with that definition in mind, let’s get back into the survey findings...</a:t>
            </a:r>
            <a:endParaRPr lang="en-US" sz="1400" b="0" dirty="0">
              <a:latin typeface="+mn-lt"/>
              <a:ea typeface="Calibri"/>
              <a:cs typeface="Calibri"/>
            </a:endParaRPr>
          </a:p>
          <a:p>
            <a:pPr marL="285750" indent="-285750">
              <a:buFont typeface="Arial" panose="020B0604020202020204" pitchFamily="34" charset="0"/>
              <a:buChar char="•"/>
            </a:pPr>
            <a:endParaRPr lang="en-US" sz="1400" b="0" dirty="0">
              <a:latin typeface="+mn-lt"/>
            </a:endParaRPr>
          </a:p>
          <a:p>
            <a:endParaRPr lang="en-US" dirty="0"/>
          </a:p>
          <a:p>
            <a:endParaRPr lang="en-US" dirty="0"/>
          </a:p>
        </p:txBody>
      </p:sp>
      <p:sp>
        <p:nvSpPr>
          <p:cNvPr id="4" name="Slide Number Placeholder 3">
            <a:extLst>
              <a:ext uri="{FF2B5EF4-FFF2-40B4-BE49-F238E27FC236}">
                <a16:creationId xmlns:a16="http://schemas.microsoft.com/office/drawing/2014/main" id="{0192E0B0-2848-2F71-1F91-29FFB4391B9E}"/>
              </a:ext>
            </a:extLst>
          </p:cNvPr>
          <p:cNvSpPr>
            <a:spLocks noGrp="1"/>
          </p:cNvSpPr>
          <p:nvPr>
            <p:ph type="sldNum" sz="quarter" idx="5"/>
          </p:nvPr>
        </p:nvSpPr>
        <p:spPr/>
        <p:txBody>
          <a:bodyPr/>
          <a:lstStyle/>
          <a:p>
            <a:fld id="{C832F44B-C367-AC45-8ED1-DB5A0EF77DB2}" type="slidenum">
              <a:rPr lang="en-US" smtClean="0"/>
              <a:pPr/>
              <a:t>20</a:t>
            </a:fld>
            <a:endParaRPr lang="en-US" dirty="0"/>
          </a:p>
        </p:txBody>
      </p:sp>
    </p:spTree>
    <p:extLst>
      <p:ext uri="{BB962C8B-B14F-4D97-AF65-F5344CB8AC3E}">
        <p14:creationId xmlns:p14="http://schemas.microsoft.com/office/powerpoint/2010/main" val="1863993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sz="1300" dirty="0"/>
              <a:t>To </a:t>
            </a:r>
            <a:r>
              <a:rPr lang="en-US" sz="1300" strike="noStrike" dirty="0">
                <a:highlight>
                  <a:srgbClr val="FFFF00"/>
                </a:highlight>
              </a:rPr>
              <a:t>hear </a:t>
            </a:r>
            <a:r>
              <a:rPr lang="en-US" sz="1300" b="1" dirty="0"/>
              <a:t>how workers think about the in-plan annuity in general, we asked if they think it would be valuable for plans to include one.</a:t>
            </a:r>
          </a:p>
          <a:p>
            <a:endParaRPr lang="en-US" dirty="0"/>
          </a:p>
          <a:p>
            <a:r>
              <a:rPr lang="en-US" dirty="0"/>
              <a:t>Another quiz for you.</a:t>
            </a:r>
          </a:p>
          <a:p>
            <a:endParaRPr lang="en-US" dirty="0"/>
          </a:p>
          <a:p>
            <a:r>
              <a:rPr lang="en-US" dirty="0"/>
              <a:t>How do you think participants responded? </a:t>
            </a:r>
          </a:p>
          <a:p>
            <a:endParaRPr lang="en-US" dirty="0"/>
          </a:p>
          <a:p>
            <a:r>
              <a:rPr lang="en-US" sz="1300" dirty="0"/>
              <a:t>Do you think 52%, 72%, or 92% found the idea of an in-plan annuity valuable?</a:t>
            </a:r>
            <a:r>
              <a:rPr lang="en-US" sz="1300" dirty="0">
                <a:highlight>
                  <a:srgbClr val="FFFF00"/>
                </a:highlight>
              </a:rPr>
              <a:t>...</a:t>
            </a:r>
            <a:endParaRPr lang="en-US" sz="1300" dirty="0">
              <a:highlight>
                <a:srgbClr val="FFFF00"/>
              </a:highligh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21</a:t>
            </a:fld>
            <a:endParaRPr lang="en-US" dirty="0"/>
          </a:p>
        </p:txBody>
      </p:sp>
    </p:spTree>
    <p:extLst>
      <p:ext uri="{BB962C8B-B14F-4D97-AF65-F5344CB8AC3E}">
        <p14:creationId xmlns:p14="http://schemas.microsoft.com/office/powerpoint/2010/main" val="478238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337" b="1" kern="1200" dirty="0">
                <a:solidFill>
                  <a:schemeClr val="tx1"/>
                </a:solidFill>
                <a:effectLst/>
                <a:latin typeface="+mn-lt"/>
                <a:ea typeface="+mn-ea"/>
                <a:cs typeface="+mn-cs"/>
              </a:rPr>
              <a:t>92% think it would be valuable for 401(k) plans in general to include a fixed annuity</a:t>
            </a:r>
            <a:r>
              <a:rPr lang="en-US" sz="1337" kern="1200" dirty="0">
                <a:solidFill>
                  <a:schemeClr val="tx1"/>
                </a:solidFill>
                <a:effectLst/>
                <a:latin typeface="+mn-lt"/>
                <a:ea typeface="+mn-ea"/>
                <a:cs typeface="+mn-cs"/>
              </a:rPr>
              <a:t>, </a:t>
            </a:r>
            <a:r>
              <a:rPr lang="en-US" sz="1337" b="1" kern="1200" dirty="0">
                <a:solidFill>
                  <a:schemeClr val="tx1"/>
                </a:solidFill>
                <a:effectLst/>
                <a:latin typeface="+mn-lt"/>
                <a:ea typeface="+mn-ea"/>
                <a:cs typeface="+mn-cs"/>
              </a:rPr>
              <a:t>and </a:t>
            </a:r>
            <a:r>
              <a:rPr lang="en-US" sz="1337" b="1" kern="1200" dirty="0">
                <a:solidFill>
                  <a:schemeClr val="tx1"/>
                </a:solidFill>
                <a:effectLst/>
                <a:highlight>
                  <a:srgbClr val="FFFF00"/>
                </a:highlight>
                <a:latin typeface="+mn-lt"/>
                <a:ea typeface="+mn-ea"/>
                <a:cs typeface="+mn-cs"/>
              </a:rPr>
              <a:t>41% think it would be very valuable</a:t>
            </a:r>
            <a:r>
              <a:rPr lang="en-US" sz="1337" kern="1200" dirty="0">
                <a:solidFill>
                  <a:schemeClr val="tx1"/>
                </a:solidFill>
                <a:effectLst/>
                <a:latin typeface="+mn-lt"/>
                <a:ea typeface="+mn-ea"/>
                <a:cs typeface="+mn-cs"/>
              </a:rPr>
              <a:t>.</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I don’t find this particularly surprising, considering the findings I talked about a few minutes ago—that participants prioritize many of the features of lifetime income solutions.</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337" kern="1200" dirty="0">
              <a:solidFill>
                <a:schemeClr val="tx1"/>
              </a:solidFill>
              <a:effectLst/>
              <a:latin typeface="+mn-lt"/>
              <a:ea typeface="+mn-ea"/>
              <a:cs typeface="+mn-cs"/>
            </a:endParaRPr>
          </a:p>
          <a:p>
            <a:r>
              <a:rPr lang="en-US" dirty="0"/>
              <a:t>It’s also worth noting that this number is a tick higher for those who expect their retirement savings to be a major source of income, and among those who are auto-enrolled in their 401(k) plan. </a:t>
            </a:r>
          </a:p>
          <a:p>
            <a:endParaRPr lang="en-US" dirty="0"/>
          </a:p>
          <a:p>
            <a:r>
              <a:rPr lang="en-US" dirty="0"/>
              <a:t>Is this consistent with how you think your firm’s employees would answer? </a:t>
            </a:r>
          </a:p>
          <a:p>
            <a:endParaRPr lang="en-US" dirty="0"/>
          </a:p>
          <a:p>
            <a:r>
              <a:rPr lang="en-US" dirty="0"/>
              <a:t>Knowing that workers see value in an in-plan annuity can be a powerful data point as you think about your own plan and its participants. </a:t>
            </a: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22</a:t>
            </a:fld>
            <a:endParaRPr lang="en-US" dirty="0"/>
          </a:p>
        </p:txBody>
      </p:sp>
    </p:spTree>
    <p:extLst>
      <p:ext uri="{BB962C8B-B14F-4D97-AF65-F5344CB8AC3E}">
        <p14:creationId xmlns:p14="http://schemas.microsoft.com/office/powerpoint/2010/main" val="10897639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200" b="1" dirty="0"/>
              <a:t>Optional slide – remove for shorter presentation</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For deeper insights, let’s take a closer look at the data.</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We saw from the previous slide that 92% of all participants think it would be valuable for 401(k) plans in general to include a fixed annuity.</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And here is a breakdown by how participants approach their 401(k) savings.</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There are a lot of numbers here, but I would like to point out a few that are of particular interest.</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First, as we saw on the previous slide, 92% of 401(k) participants believe that including a fixed annuity in retirement plans would be valuable, in general. </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And those who expect their 401(k) and other retirement savings to be a major source of income in retirement feel even more strongly than those who do not anticipate relying heavily on these savings.</a:t>
            </a:r>
          </a:p>
          <a:p>
            <a:r>
              <a:rPr lang="en-US" sz="1337" kern="1200" dirty="0">
                <a:solidFill>
                  <a:schemeClr val="tx1"/>
                </a:solidFill>
                <a:effectLst/>
                <a:latin typeface="+mn-lt"/>
                <a:ea typeface="+mn-ea"/>
                <a:cs typeface="+mn-cs"/>
              </a:rPr>
              <a:t> </a:t>
            </a:r>
          </a:p>
          <a:p>
            <a:r>
              <a:rPr lang="en-US" sz="1337" b="1" kern="1200" dirty="0">
                <a:solidFill>
                  <a:schemeClr val="tx1"/>
                </a:solidFill>
                <a:effectLst/>
                <a:latin typeface="+mn-lt"/>
                <a:ea typeface="+mn-ea"/>
                <a:cs typeface="+mn-cs"/>
              </a:rPr>
              <a:t>This difference may be because these individuals have spent more time considering their retirement strategy, or they may be more receptive to new options aimed at maximizing their retirement income.</a:t>
            </a:r>
          </a:p>
          <a:p>
            <a:r>
              <a:rPr lang="en-US" sz="1337" b="1"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We also observed a similar trend among participants who were auto-enrolled in their 401(k) plans versus those who enrolled themselves.</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The first group </a:t>
            </a:r>
            <a:r>
              <a:rPr lang="en-US" sz="1337" b="1" kern="1200" dirty="0">
                <a:solidFill>
                  <a:schemeClr val="tx1"/>
                </a:solidFill>
                <a:effectLst/>
                <a:latin typeface="+mn-lt"/>
                <a:ea typeface="+mn-ea"/>
                <a:cs typeface="+mn-cs"/>
              </a:rPr>
              <a:t>may favor a “set-it-and-forget-it” approach, appreciating the potential benefits of automatically converting savings into income </a:t>
            </a:r>
            <a:r>
              <a:rPr lang="en-US" sz="1337" kern="1200" dirty="0">
                <a:solidFill>
                  <a:schemeClr val="tx1"/>
                </a:solidFill>
                <a:effectLst/>
                <a:latin typeface="+mn-lt"/>
                <a:ea typeface="+mn-ea"/>
                <a:cs typeface="+mn-cs"/>
              </a:rPr>
              <a:t>through a fixed annuity at retirement.</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Conversely, self-enrolled participants appear somewhat less enthusiastic, perhaps due to the perceived complexity of making another financial decision. </a:t>
            </a:r>
          </a:p>
          <a:p>
            <a:r>
              <a:rPr lang="en-US" sz="1337" kern="1200" dirty="0">
                <a:solidFill>
                  <a:schemeClr val="tx1"/>
                </a:solidFill>
                <a:effectLst/>
                <a:latin typeface="+mn-lt"/>
                <a:ea typeface="+mn-ea"/>
                <a:cs typeface="+mn-cs"/>
              </a:rPr>
              <a:t> </a:t>
            </a:r>
          </a:p>
          <a:p>
            <a:r>
              <a:rPr lang="en-US" sz="1300" kern="1200" dirty="0">
                <a:solidFill>
                  <a:schemeClr val="tx1"/>
                </a:solidFill>
                <a:effectLst/>
                <a:latin typeface="+mn-lt"/>
                <a:ea typeface="+mn-ea"/>
                <a:cs typeface="+mn-cs"/>
              </a:rPr>
              <a:t>However, it’s worth noting that 52% of this group still view fixed annuities as potentially valuable</a:t>
            </a:r>
            <a:r>
              <a:rPr lang="en-US" sz="1300" dirty="0"/>
              <a:t>...</a:t>
            </a:r>
            <a:r>
              <a:rPr lang="en-US" sz="1300" kern="1200" dirty="0">
                <a:solidFill>
                  <a:schemeClr val="tx1"/>
                </a:solidFill>
                <a:effectLst/>
                <a:latin typeface="+mn-lt"/>
                <a:ea typeface="+mn-ea"/>
                <a:cs typeface="+mn-cs"/>
              </a:rPr>
              <a:t> </a:t>
            </a:r>
            <a:endParaRPr lang="en-US" sz="1300" kern="1200" dirty="0">
              <a:solidFill>
                <a:schemeClr val="tx1"/>
              </a:solidFill>
              <a:effectLst/>
              <a:latin typeface="+mn-lt"/>
              <a:ea typeface="Calibri"/>
              <a:cs typeface="Calibri"/>
            </a:endParaRPr>
          </a:p>
          <a:p>
            <a:r>
              <a:rPr lang="en-US" sz="1337" kern="1200" dirty="0">
                <a:solidFill>
                  <a:schemeClr val="tx1"/>
                </a:solidFill>
                <a:effectLst/>
                <a:latin typeface="+mn-lt"/>
                <a:ea typeface="+mn-ea"/>
                <a:cs typeface="+mn-cs"/>
              </a:rPr>
              <a:t> </a:t>
            </a:r>
          </a:p>
          <a:p>
            <a:r>
              <a:rPr lang="en-US" sz="1337" strike="noStrike" kern="1200" dirty="0">
                <a:solidFill>
                  <a:schemeClr val="tx1"/>
                </a:solidFill>
                <a:effectLst/>
                <a:latin typeface="+mn-lt"/>
                <a:ea typeface="+mn-ea"/>
                <a:cs typeface="+mn-cs"/>
              </a:rPr>
              <a:t>This suggests that targeted education on the benefits and straightforward nature of fixed annuities could positively influence their perception.</a:t>
            </a:r>
          </a:p>
          <a:p>
            <a:endParaRPr lang="en-US" sz="1337" kern="1200" dirty="0">
              <a:solidFill>
                <a:schemeClr val="tx1"/>
              </a:solidFill>
              <a:effectLst/>
              <a:latin typeface="+mn-lt"/>
              <a:ea typeface="+mn-ea"/>
              <a:cs typeface="+mn-cs"/>
            </a:endParaRPr>
          </a:p>
          <a:p>
            <a:r>
              <a:rPr lang="en-US" sz="1200" dirty="0"/>
              <a:t>So, in total, what does all of this imply?</a:t>
            </a:r>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23</a:t>
            </a:fld>
            <a:endParaRPr lang="en-US" dirty="0"/>
          </a:p>
        </p:txBody>
      </p:sp>
    </p:spTree>
    <p:extLst>
      <p:ext uri="{BB962C8B-B14F-4D97-AF65-F5344CB8AC3E}">
        <p14:creationId xmlns:p14="http://schemas.microsoft.com/office/powerpoint/2010/main" val="765655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240A7-AFF2-6345-2296-702C138B68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1C4122-6780-F8FF-A040-E1A6A1A200D6}"/>
              </a:ext>
            </a:extLst>
          </p:cNvPr>
          <p:cNvSpPr>
            <a:spLocks noGrp="1" noRot="1" noChangeAspect="1"/>
          </p:cNvSpPr>
          <p:nvPr>
            <p:ph type="sldImg"/>
          </p:nvPr>
        </p:nvSpPr>
        <p:spPr>
          <a:xfrm>
            <a:off x="857250" y="695325"/>
            <a:ext cx="5359400" cy="3014663"/>
          </a:xfrm>
        </p:spPr>
      </p:sp>
      <p:sp>
        <p:nvSpPr>
          <p:cNvPr id="3" name="Notes Placeholder 2">
            <a:extLst>
              <a:ext uri="{FF2B5EF4-FFF2-40B4-BE49-F238E27FC236}">
                <a16:creationId xmlns:a16="http://schemas.microsoft.com/office/drawing/2014/main" id="{E8D9208B-F236-D9FB-ACA5-879059150F64}"/>
              </a:ext>
            </a:extLst>
          </p:cNvPr>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200" b="1" dirty="0"/>
              <a:t>Optional slide – remove for shorter presentation</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We just saw that a majority of 401(k) participants recognize the potential value of including a fixed annuity in their plans.</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What could this mean for plan sponsors?</a:t>
            </a:r>
          </a:p>
          <a:p>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337" b="1" kern="1200" dirty="0">
                <a:solidFill>
                  <a:schemeClr val="tx1"/>
                </a:solidFill>
                <a:effectLst/>
                <a:latin typeface="+mn-lt"/>
                <a:ea typeface="+mn-ea"/>
                <a:cs typeface="+mn-cs"/>
              </a:rPr>
              <a:t>Because some participants immediately understand the benefits of fixed annuities, while others may need more time and support to fully appreciate their value, a one-size-fits-all approach to communication may not be as effective.</a:t>
            </a:r>
          </a:p>
          <a:p>
            <a:r>
              <a:rPr lang="en-US" sz="1337" b="1"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Instead, </a:t>
            </a:r>
            <a:r>
              <a:rPr lang="en-US" sz="1337" b="1" kern="1200" dirty="0">
                <a:solidFill>
                  <a:schemeClr val="tx1"/>
                </a:solidFill>
                <a:effectLst/>
                <a:latin typeface="+mn-lt"/>
                <a:ea typeface="+mn-ea"/>
                <a:cs typeface="+mn-cs"/>
              </a:rPr>
              <a:t>plan sponsors should consider offering targeted education, training, and knowledge-sharing initiatives </a:t>
            </a:r>
            <a:r>
              <a:rPr lang="en-US" sz="1337" kern="1200" dirty="0">
                <a:solidFill>
                  <a:schemeClr val="tx1"/>
                </a:solidFill>
                <a:effectLst/>
                <a:latin typeface="+mn-lt"/>
                <a:ea typeface="+mn-ea"/>
                <a:cs typeface="+mn-cs"/>
              </a:rPr>
              <a:t>to help certain participants better understand fixed annuities and make informed decisions.</a:t>
            </a:r>
            <a:endParaRPr lang="en-US" sz="1400" dirty="0"/>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509412" rtl="0" eaLnBrk="1" fontAlgn="auto" latinLnBrk="0" hangingPunct="1">
              <a:lnSpc>
                <a:spcPct val="100000"/>
              </a:lnSpc>
              <a:spcBef>
                <a:spcPts val="0"/>
              </a:spcBef>
              <a:spcAft>
                <a:spcPts val="0"/>
              </a:spcAft>
              <a:buClrTx/>
              <a:buSzTx/>
              <a:buFontTx/>
              <a:buNone/>
              <a:tabLst/>
              <a:defRPr/>
            </a:pPr>
            <a:r>
              <a:rPr lang="en-US" dirty="0"/>
              <a:t>Now, this question asked participants whether they thought annuities would be valuable </a:t>
            </a:r>
            <a:r>
              <a:rPr lang="en-US" i="1" dirty="0"/>
              <a:t>in general</a:t>
            </a:r>
            <a:r>
              <a:rPr lang="en-US" dirty="0"/>
              <a:t>. </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dirty="0"/>
          </a:p>
          <a:p>
            <a:pPr marL="0" marR="0" lvl="0" indent="0" algn="l" defTabSz="509412" rtl="0" eaLnBrk="1" fontAlgn="auto" latinLnBrk="0" hangingPunct="1">
              <a:lnSpc>
                <a:spcPct val="100000"/>
              </a:lnSpc>
              <a:spcBef>
                <a:spcPts val="0"/>
              </a:spcBef>
              <a:spcAft>
                <a:spcPts val="0"/>
              </a:spcAft>
              <a:buClrTx/>
              <a:buSzTx/>
              <a:buFontTx/>
              <a:buNone/>
              <a:tabLst/>
              <a:defRPr/>
            </a:pPr>
            <a:r>
              <a:rPr lang="en-US" dirty="0"/>
              <a:t>But what about in practice? How would they feel about an annuity if one were offered in their own plans?...</a:t>
            </a:r>
          </a:p>
          <a:p>
            <a:endParaRPr lang="en-US" sz="1337"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29C72D84-B426-ADF1-11B9-8843E7D2EB7B}"/>
              </a:ext>
            </a:extLst>
          </p:cNvPr>
          <p:cNvSpPr>
            <a:spLocks noGrp="1"/>
          </p:cNvSpPr>
          <p:nvPr>
            <p:ph type="sldNum" sz="quarter" idx="5"/>
          </p:nvPr>
        </p:nvSpPr>
        <p:spPr/>
        <p:txBody>
          <a:bodyPr/>
          <a:lstStyle/>
          <a:p>
            <a:fld id="{C832F44B-C367-AC45-8ED1-DB5A0EF77DB2}" type="slidenum">
              <a:rPr lang="en-US" smtClean="0"/>
              <a:pPr/>
              <a:t>24</a:t>
            </a:fld>
            <a:endParaRPr lang="en-US" dirty="0"/>
          </a:p>
        </p:txBody>
      </p:sp>
    </p:spTree>
    <p:extLst>
      <p:ext uri="{BB962C8B-B14F-4D97-AF65-F5344CB8AC3E}">
        <p14:creationId xmlns:p14="http://schemas.microsoft.com/office/powerpoint/2010/main" val="331234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dirty="0">
                <a:cs typeface="Arial" panose="020B0604020202020204" pitchFamily="34" charset="0"/>
              </a:rPr>
              <a:t>I’ll pose the question to you. </a:t>
            </a:r>
          </a:p>
          <a:p>
            <a:endParaRPr lang="en-US" dirty="0">
              <a:cs typeface="Arial" panose="020B0604020202020204" pitchFamily="34" charset="0"/>
            </a:endParaRPr>
          </a:p>
          <a:p>
            <a:r>
              <a:rPr lang="en-US" dirty="0">
                <a:cs typeface="Arial" panose="020B0604020202020204" pitchFamily="34" charset="0"/>
              </a:rPr>
              <a:t>How do you think participants responded when asked </a:t>
            </a:r>
            <a:r>
              <a:rPr lang="en-US" b="1" dirty="0">
                <a:cs typeface="Arial" panose="020B0604020202020204" pitchFamily="34" charset="0"/>
              </a:rPr>
              <a:t>if they would </a:t>
            </a:r>
            <a:r>
              <a:rPr lang="en-US" b="1" u="sng" dirty="0">
                <a:cs typeface="Arial" panose="020B0604020202020204" pitchFamily="34" charset="0"/>
              </a:rPr>
              <a:t>use</a:t>
            </a:r>
            <a:r>
              <a:rPr lang="en-US" b="1" u="none" dirty="0">
                <a:cs typeface="Arial" panose="020B0604020202020204" pitchFamily="34" charset="0"/>
              </a:rPr>
              <a:t> an </a:t>
            </a:r>
            <a:r>
              <a:rPr lang="en-US" b="1" dirty="0">
                <a:cs typeface="Arial" panose="020B0604020202020204" pitchFamily="34" charset="0"/>
              </a:rPr>
              <a:t>annuity for income during retirement if offered. </a:t>
            </a:r>
          </a:p>
          <a:p>
            <a:endParaRPr lang="en-US" dirty="0">
              <a:cs typeface="Arial" panose="020B0604020202020204" pitchFamily="34" charset="0"/>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dirty="0">
                <a:cs typeface="Arial" panose="020B0604020202020204" pitchFamily="34" charset="0"/>
              </a:rPr>
              <a:t>What percentage do you think said they’d use one? </a:t>
            </a:r>
            <a:r>
              <a:rPr lang="en-US" dirty="0"/>
              <a:t>[Speaker option to pause or ask for a show of hands for each number]</a:t>
            </a:r>
            <a:r>
              <a:rPr lang="en-US" dirty="0">
                <a:cs typeface="Arial" panose="020B0604020202020204" pitchFamily="34" charset="0"/>
              </a:rPr>
              <a:t> </a:t>
            </a:r>
          </a:p>
        </p:txBody>
      </p:sp>
      <p:sp>
        <p:nvSpPr>
          <p:cNvPr id="4" name="Slide Number Placeholder 3"/>
          <p:cNvSpPr>
            <a:spLocks noGrp="1"/>
          </p:cNvSpPr>
          <p:nvPr>
            <p:ph type="sldNum" sz="quarter" idx="5"/>
          </p:nvPr>
        </p:nvSpPr>
        <p:spPr/>
        <p:txBody>
          <a:bodyPr/>
          <a:lstStyle/>
          <a:p>
            <a:fld id="{C832F44B-C367-AC45-8ED1-DB5A0EF77DB2}" type="slidenum">
              <a:rPr lang="en-US" smtClean="0"/>
              <a:pPr/>
              <a:t>25</a:t>
            </a:fld>
            <a:endParaRPr lang="en-US" dirty="0"/>
          </a:p>
        </p:txBody>
      </p:sp>
    </p:spTree>
    <p:extLst>
      <p:ext uri="{BB962C8B-B14F-4D97-AF65-F5344CB8AC3E}">
        <p14:creationId xmlns:p14="http://schemas.microsoft.com/office/powerpoint/2010/main" val="10559029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The same percentage of participants, </a:t>
            </a:r>
            <a:r>
              <a:rPr lang="en-US" sz="1337" b="1" kern="1200" dirty="0">
                <a:solidFill>
                  <a:schemeClr val="tx1"/>
                </a:solidFill>
                <a:effectLst/>
                <a:latin typeface="+mn-lt"/>
                <a:ea typeface="+mn-ea"/>
                <a:cs typeface="+mn-cs"/>
              </a:rPr>
              <a:t>92%, would be somewhat or very interested</a:t>
            </a:r>
            <a:r>
              <a:rPr lang="en-US" sz="1337" kern="1200" dirty="0">
                <a:solidFill>
                  <a:schemeClr val="tx1"/>
                </a:solidFill>
                <a:effectLst/>
                <a:latin typeface="+mn-lt"/>
                <a:ea typeface="+mn-ea"/>
                <a:cs typeface="+mn-cs"/>
              </a:rPr>
              <a:t>.</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With well over half of those saying they’d be very interested.</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37" kern="1200" dirty="0">
                <a:solidFill>
                  <a:schemeClr val="tx1"/>
                </a:solidFill>
                <a:effectLst/>
                <a:latin typeface="+mn-lt"/>
                <a:ea typeface="+mn-ea"/>
                <a:cs typeface="+mn-cs"/>
              </a:rPr>
              <a:t>These results are in-line with what we’ve seen so far, but w</a:t>
            </a:r>
            <a:r>
              <a:rPr lang="en-US" dirty="0"/>
              <a:t>hat does it mean for plan sponsors? </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First it seems clear that adding a retirement income solution would enhance the value of the plan for participants.</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we think it’s </a:t>
            </a:r>
            <a:r>
              <a:rPr lang="en-US" sz="1337" kern="1200" dirty="0">
                <a:solidFill>
                  <a:schemeClr val="tx1"/>
                </a:solidFill>
                <a:effectLst/>
                <a:latin typeface="+mn-lt"/>
                <a:ea typeface="+mn-ea"/>
                <a:cs typeface="+mn-cs"/>
              </a:rPr>
              <a:t>important that plan sponsors and their advisors take notice of participants’ willingness to use an in-plan annuity.</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kern="1200" dirty="0">
                <a:solidFill>
                  <a:schemeClr val="tx1"/>
                </a:solidFill>
                <a:effectLst/>
                <a:latin typeface="+mn-lt"/>
                <a:ea typeface="+mn-ea"/>
                <a:cs typeface="+mn-cs"/>
              </a:rPr>
              <a:t>Or, thinking about it differently, if nearly all employees at your company expressed an interest in something—anything—it’s likely worth exploring</a:t>
            </a:r>
            <a:r>
              <a:rPr lang="en-US" sz="1300" dirty="0">
                <a:highlight>
                  <a:srgbClr val="FFFF00"/>
                </a:highlight>
              </a:rPr>
              <a:t>.</a:t>
            </a:r>
            <a:endParaRPr lang="en-US" sz="1300" kern="1200" dirty="0">
              <a:solidFill>
                <a:schemeClr val="tx1"/>
              </a:solidFill>
              <a:effectLst/>
              <a:highlight>
                <a:srgbClr val="FFFF00"/>
              </a:highlight>
              <a:latin typeface="+mn-lt"/>
              <a:cs typeface="Calibri"/>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kern="1200" dirty="0">
              <a:solidFill>
                <a:schemeClr val="tx1"/>
              </a:solidFill>
              <a:effectLst/>
              <a:highlight>
                <a:srgbClr val="FFFF00"/>
              </a:highlight>
              <a:latin typeface="+mn-lt"/>
              <a:ea typeface="+mn-ea"/>
              <a:cs typeface="Calibri"/>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kern="1200" dirty="0">
                <a:solidFill>
                  <a:schemeClr val="tx1"/>
                </a:solidFill>
                <a:effectLst/>
                <a:latin typeface="+mn-lt"/>
                <a:ea typeface="+mn-ea"/>
                <a:cs typeface="+mn-cs"/>
              </a:rPr>
              <a:t>And if you’ve already begun to explore it, these findings should prompt you to continue pursuing the viability of a solution for your plan</a:t>
            </a:r>
            <a:r>
              <a:rPr lang="en-US" sz="1300" dirty="0">
                <a:highlight>
                  <a:srgbClr val="FFFF00"/>
                </a:highlight>
              </a:rPr>
              <a:t>.</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kern="1200" dirty="0">
              <a:solidFill>
                <a:schemeClr val="tx1"/>
              </a:solidFill>
              <a:effectLst/>
              <a:highlight>
                <a:srgbClr val="FFFF00"/>
              </a:highlight>
              <a:latin typeface="+mn-lt"/>
              <a:ea typeface="Calibri"/>
              <a:cs typeface="Calibri"/>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00" kern="1200" dirty="0">
              <a:solidFill>
                <a:schemeClr val="tx1"/>
              </a:solidFill>
              <a:effectLst/>
              <a:highlight>
                <a:srgbClr val="FFFF00"/>
              </a:highlight>
              <a:latin typeface="+mn-lt"/>
              <a:ea typeface="Calibri"/>
              <a:cs typeface="Calibri"/>
            </a:endParaRPr>
          </a:p>
        </p:txBody>
      </p:sp>
      <p:sp>
        <p:nvSpPr>
          <p:cNvPr id="4" name="Slide Number Placeholder 3"/>
          <p:cNvSpPr>
            <a:spLocks noGrp="1"/>
          </p:cNvSpPr>
          <p:nvPr>
            <p:ph type="sldNum" sz="quarter" idx="5"/>
          </p:nvPr>
        </p:nvSpPr>
        <p:spPr/>
        <p:txBody>
          <a:bodyPr/>
          <a:lstStyle/>
          <a:p>
            <a:fld id="{C832F44B-C367-AC45-8ED1-DB5A0EF77DB2}" type="slidenum">
              <a:rPr lang="en-US" smtClean="0"/>
              <a:pPr/>
              <a:t>26</a:t>
            </a:fld>
            <a:endParaRPr lang="en-US" dirty="0"/>
          </a:p>
        </p:txBody>
      </p:sp>
    </p:spTree>
    <p:extLst>
      <p:ext uri="{BB962C8B-B14F-4D97-AF65-F5344CB8AC3E}">
        <p14:creationId xmlns:p14="http://schemas.microsoft.com/office/powerpoint/2010/main" val="3886751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200" b="1" dirty="0"/>
              <a:t>Optional slide – remove for shorter presentation</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As 401(k) plan sponsors consider retirement income solutions for their plans, it can be helpful to once more look closely at the data.</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Of the 92% that are interested in </a:t>
            </a:r>
            <a:r>
              <a:rPr lang="en-US" sz="1337" b="1" kern="1200" dirty="0">
                <a:solidFill>
                  <a:schemeClr val="tx1"/>
                </a:solidFill>
                <a:effectLst/>
                <a:latin typeface="+mn-lt"/>
                <a:ea typeface="+mn-ea"/>
                <a:cs typeface="+mn-cs"/>
              </a:rPr>
              <a:t>using an in-plan fixed annuity for income during retirement</a:t>
            </a:r>
            <a:r>
              <a:rPr lang="en-US" sz="1337" kern="1200" dirty="0">
                <a:solidFill>
                  <a:schemeClr val="tx1"/>
                </a:solidFill>
                <a:effectLst/>
                <a:latin typeface="+mn-lt"/>
                <a:ea typeface="+mn-ea"/>
                <a:cs typeface="+mn-cs"/>
              </a:rPr>
              <a:t>, we wondered how those numbers broke down for the same groups we looked at a moment ago.</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Here we see a consistent pattern. </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Among participants who </a:t>
            </a:r>
            <a:r>
              <a:rPr lang="en-US" sz="1337" b="1" kern="1200" dirty="0">
                <a:solidFill>
                  <a:schemeClr val="tx1"/>
                </a:solidFill>
                <a:effectLst/>
                <a:latin typeface="+mn-lt"/>
                <a:ea typeface="+mn-ea"/>
                <a:cs typeface="+mn-cs"/>
              </a:rPr>
              <a:t>expect their 401(k) and other retirement savings to be a major source of income, a strong majority—94%—expressed interest in an in-plan annuity to generate retirement income.</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This level of interest is higher than among those who anticipate their retirement savings will play a minor role in their income at retirement. </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However, even within that group, interest remains high at 89%.</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Looking at the different enrollment types, </a:t>
            </a:r>
            <a:r>
              <a:rPr lang="en-US" sz="1337" b="1" kern="1200" dirty="0">
                <a:solidFill>
                  <a:schemeClr val="tx1"/>
                </a:solidFill>
                <a:effectLst/>
                <a:latin typeface="+mn-lt"/>
                <a:ea typeface="+mn-ea"/>
                <a:cs typeface="+mn-cs"/>
              </a:rPr>
              <a:t>participants who were auto-enrolled in their 401(k) plans again show higher levels of interest compared to the overall participant pool. </a:t>
            </a:r>
          </a:p>
          <a:p>
            <a:r>
              <a:rPr lang="en-US" sz="1337" b="1"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That said, those who self-enrolled are not far behind at 91%.</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So how can we interpret this?...</a:t>
            </a:r>
          </a:p>
          <a:p>
            <a:r>
              <a:rPr lang="en-US" sz="1337"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27</a:t>
            </a:fld>
            <a:endParaRPr lang="en-US" dirty="0"/>
          </a:p>
        </p:txBody>
      </p:sp>
    </p:spTree>
    <p:extLst>
      <p:ext uri="{BB962C8B-B14F-4D97-AF65-F5344CB8AC3E}">
        <p14:creationId xmlns:p14="http://schemas.microsoft.com/office/powerpoint/2010/main" val="2159890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DE7A2-E640-52F1-77BB-06FD774A35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CC7E7-6093-B3C9-25EC-B08714111F37}"/>
              </a:ext>
            </a:extLst>
          </p:cNvPr>
          <p:cNvSpPr>
            <a:spLocks noGrp="1" noRot="1" noChangeAspect="1"/>
          </p:cNvSpPr>
          <p:nvPr>
            <p:ph type="sldImg"/>
          </p:nvPr>
        </p:nvSpPr>
        <p:spPr>
          <a:xfrm>
            <a:off x="857250" y="695325"/>
            <a:ext cx="5359400" cy="3014663"/>
          </a:xfrm>
        </p:spPr>
      </p:sp>
      <p:sp>
        <p:nvSpPr>
          <p:cNvPr id="3" name="Notes Placeholder 2">
            <a:extLst>
              <a:ext uri="{FF2B5EF4-FFF2-40B4-BE49-F238E27FC236}">
                <a16:creationId xmlns:a16="http://schemas.microsoft.com/office/drawing/2014/main" id="{E235AA5E-D2DB-3939-D512-489F5FA35BC9}"/>
              </a:ext>
            </a:extLst>
          </p:cNvPr>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200" b="1" dirty="0"/>
              <a:t>Optional slide – remove for shorter presentation</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337" strike="noStrike"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337" strike="noStrike" kern="1200" dirty="0">
                <a:solidFill>
                  <a:schemeClr val="tx1"/>
                </a:solidFill>
                <a:effectLst/>
                <a:latin typeface="+mn-lt"/>
                <a:ea typeface="+mn-ea"/>
                <a:cs typeface="+mn-cs"/>
              </a:rPr>
              <a:t>The last few slides showed strong interest among 401(k) participants in using an in-plan annuity to help provide an income stream during retirement.</a:t>
            </a:r>
          </a:p>
          <a:p>
            <a:endParaRPr lang="en-US" sz="1337" strike="noStrike" kern="1200" dirty="0">
              <a:solidFill>
                <a:schemeClr val="tx1"/>
              </a:solidFill>
              <a:effectLst/>
              <a:latin typeface="+mn-lt"/>
              <a:ea typeface="+mn-ea"/>
              <a:cs typeface="+mn-cs"/>
            </a:endParaRPr>
          </a:p>
          <a:p>
            <a:r>
              <a:rPr lang="en-US" sz="1337" strike="noStrike" kern="1200" dirty="0">
                <a:solidFill>
                  <a:schemeClr val="tx1"/>
                </a:solidFill>
                <a:effectLst/>
                <a:latin typeface="+mn-lt"/>
                <a:ea typeface="+mn-ea"/>
                <a:cs typeface="+mn-cs"/>
              </a:rPr>
              <a:t>When examining the data by participant engagement, </a:t>
            </a:r>
            <a:r>
              <a:rPr lang="en-US" sz="1337" b="1" strike="noStrike" kern="1200" dirty="0">
                <a:solidFill>
                  <a:schemeClr val="tx1"/>
                </a:solidFill>
                <a:effectLst/>
                <a:latin typeface="+mn-lt"/>
                <a:ea typeface="+mn-ea"/>
                <a:cs typeface="+mn-cs"/>
              </a:rPr>
              <a:t>we saw consistently high interest, regardless of how participants were enrolled or how much they expect to rely on their retirement savings</a:t>
            </a:r>
            <a:r>
              <a:rPr lang="en-US" sz="1337" strike="noStrike" kern="1200" dirty="0">
                <a:solidFill>
                  <a:schemeClr val="tx1"/>
                </a:solidFill>
                <a:effectLst/>
                <a:latin typeface="+mn-lt"/>
                <a:ea typeface="+mn-ea"/>
                <a:cs typeface="+mn-cs"/>
              </a:rPr>
              <a:t>.</a:t>
            </a:r>
          </a:p>
          <a:p>
            <a:endParaRPr lang="en-US" sz="1337" strike="noStrike" kern="1200" dirty="0">
              <a:solidFill>
                <a:schemeClr val="tx1"/>
              </a:solidFill>
              <a:effectLst/>
              <a:latin typeface="+mn-lt"/>
              <a:ea typeface="+mn-ea"/>
              <a:cs typeface="+mn-cs"/>
            </a:endParaRPr>
          </a:p>
          <a:p>
            <a:r>
              <a:rPr lang="en-US" sz="1337" b="1" strike="noStrike" kern="1200" dirty="0">
                <a:solidFill>
                  <a:schemeClr val="tx1"/>
                </a:solidFill>
                <a:effectLst/>
                <a:latin typeface="+mn-lt"/>
                <a:ea typeface="+mn-ea"/>
                <a:cs typeface="+mn-cs"/>
              </a:rPr>
              <a:t>Again, these insights can inform plan sponsors on how to structure their programs, tailor offerings, and adapt communications </a:t>
            </a:r>
            <a:r>
              <a:rPr lang="en-US" sz="1337" strike="noStrike" kern="1200" dirty="0">
                <a:solidFill>
                  <a:schemeClr val="tx1"/>
                </a:solidFill>
                <a:effectLst/>
                <a:latin typeface="+mn-lt"/>
                <a:ea typeface="+mn-ea"/>
                <a:cs typeface="+mn-cs"/>
              </a:rPr>
              <a:t>about post-retirement income benefits.</a:t>
            </a:r>
          </a:p>
          <a:p>
            <a:endParaRPr lang="en-US" sz="1337" strike="noStrike" kern="1200" dirty="0">
              <a:solidFill>
                <a:schemeClr val="tx1"/>
              </a:solidFill>
              <a:effectLst/>
              <a:latin typeface="+mn-lt"/>
              <a:ea typeface="+mn-ea"/>
              <a:cs typeface="+mn-cs"/>
            </a:endParaRPr>
          </a:p>
          <a:p>
            <a:r>
              <a:rPr lang="en-US" sz="1337" strike="noStrike" kern="1200" dirty="0">
                <a:solidFill>
                  <a:schemeClr val="tx1"/>
                </a:solidFill>
                <a:effectLst/>
                <a:latin typeface="+mn-lt"/>
                <a:ea typeface="+mn-ea"/>
                <a:cs typeface="+mn-cs"/>
              </a:rPr>
              <a:t>But what about saving for retirement? Would participants be interested in using an annuity to help them save </a:t>
            </a:r>
            <a:r>
              <a:rPr lang="en-US" sz="1337" i="1" strike="noStrike" kern="1200" dirty="0">
                <a:solidFill>
                  <a:schemeClr val="tx1"/>
                </a:solidFill>
                <a:effectLst/>
                <a:latin typeface="+mn-lt"/>
                <a:ea typeface="+mn-ea"/>
                <a:cs typeface="+mn-cs"/>
              </a:rPr>
              <a:t>while</a:t>
            </a:r>
            <a:r>
              <a:rPr lang="en-US" sz="1337" strike="noStrike" kern="1200" dirty="0">
                <a:solidFill>
                  <a:schemeClr val="tx1"/>
                </a:solidFill>
                <a:effectLst/>
                <a:latin typeface="+mn-lt"/>
                <a:ea typeface="+mn-ea"/>
                <a:cs typeface="+mn-cs"/>
              </a:rPr>
              <a:t> they're working?</a:t>
            </a:r>
          </a:p>
        </p:txBody>
      </p:sp>
      <p:sp>
        <p:nvSpPr>
          <p:cNvPr id="4" name="Slide Number Placeholder 3">
            <a:extLst>
              <a:ext uri="{FF2B5EF4-FFF2-40B4-BE49-F238E27FC236}">
                <a16:creationId xmlns:a16="http://schemas.microsoft.com/office/drawing/2014/main" id="{65451F4B-538E-9E1A-E6B2-76C269B5183A}"/>
              </a:ext>
            </a:extLst>
          </p:cNvPr>
          <p:cNvSpPr>
            <a:spLocks noGrp="1"/>
          </p:cNvSpPr>
          <p:nvPr>
            <p:ph type="sldNum" sz="quarter" idx="5"/>
          </p:nvPr>
        </p:nvSpPr>
        <p:spPr/>
        <p:txBody>
          <a:bodyPr/>
          <a:lstStyle/>
          <a:p>
            <a:fld id="{C832F44B-C367-AC45-8ED1-DB5A0EF77DB2}" type="slidenum">
              <a:rPr lang="en-US" smtClean="0"/>
              <a:pPr/>
              <a:t>28</a:t>
            </a:fld>
            <a:endParaRPr lang="en-US" dirty="0"/>
          </a:p>
        </p:txBody>
      </p:sp>
    </p:spTree>
    <p:extLst>
      <p:ext uri="{BB962C8B-B14F-4D97-AF65-F5344CB8AC3E}">
        <p14:creationId xmlns:p14="http://schemas.microsoft.com/office/powerpoint/2010/main" val="2478831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379413"/>
            <a:ext cx="5359400" cy="3014662"/>
          </a:xfrm>
        </p:spPr>
      </p:sp>
      <p:sp>
        <p:nvSpPr>
          <p:cNvPr id="3" name="Notes Placeholder 2"/>
          <p:cNvSpPr>
            <a:spLocks noGrp="1"/>
          </p:cNvSpPr>
          <p:nvPr>
            <p:ph type="body" idx="1"/>
          </p:nvPr>
        </p:nvSpPr>
        <p:spPr>
          <a:xfrm>
            <a:off x="393895" y="3597334"/>
            <a:ext cx="6217920" cy="5033382"/>
          </a:xfrm>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Yes. There is </a:t>
            </a:r>
            <a:r>
              <a:rPr lang="en-US" sz="1337" b="1" kern="1200" dirty="0">
                <a:solidFill>
                  <a:schemeClr val="tx1"/>
                </a:solidFill>
                <a:effectLst/>
                <a:latin typeface="+mn-lt"/>
                <a:ea typeface="+mn-ea"/>
                <a:cs typeface="+mn-cs"/>
              </a:rPr>
              <a:t>similar levels of interest in using a fixed annuity to help save for retirement</a:t>
            </a:r>
            <a:r>
              <a:rPr lang="en-US" sz="1337" kern="1200" dirty="0">
                <a:solidFill>
                  <a:schemeClr val="tx1"/>
                </a:solidFill>
                <a:effectLst/>
                <a:latin typeface="+mn-lt"/>
                <a:ea typeface="+mn-ea"/>
                <a:cs typeface="+mn-cs"/>
              </a:rPr>
              <a:t>. </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I’ll spare you the quiz on this one, [click] and we see that the </a:t>
            </a:r>
            <a:r>
              <a:rPr lang="en-US" sz="1337" b="1" kern="1200" dirty="0">
                <a:solidFill>
                  <a:schemeClr val="tx1"/>
                </a:solidFill>
                <a:effectLst/>
                <a:latin typeface="+mn-lt"/>
                <a:ea typeface="+mn-ea"/>
                <a:cs typeface="+mn-cs"/>
              </a:rPr>
              <a:t>same percentage of respondents—92%—would be interested</a:t>
            </a:r>
            <a:r>
              <a:rPr lang="en-US" sz="1337" kern="1200" dirty="0">
                <a:solidFill>
                  <a:schemeClr val="tx1"/>
                </a:solidFill>
                <a:effectLst/>
                <a:latin typeface="+mn-lt"/>
                <a:ea typeface="+mn-ea"/>
                <a:cs typeface="+mn-cs"/>
              </a:rPr>
              <a:t>.</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37" kern="1200" dirty="0">
                <a:solidFill>
                  <a:schemeClr val="tx1"/>
                </a:solidFill>
                <a:effectLst/>
                <a:latin typeface="+mn-lt"/>
                <a:ea typeface="+mn-ea"/>
                <a:cs typeface="+mn-cs"/>
              </a:rPr>
              <a:t>And again, more than half said they’d be very interested.</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It’s also worth noting that a slightly higher percentage of those who intend their retirement savings to be a major source of income said they’d be very interested, highlighting its importance.</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This data point underscores the flexibility and multiple applications of fixed annuities. </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37" kern="1200" dirty="0">
                <a:solidFill>
                  <a:schemeClr val="tx1"/>
                </a:solidFill>
                <a:effectLst/>
                <a:latin typeface="+mn-lt"/>
                <a:ea typeface="+mn-ea"/>
                <a:cs typeface="+mn-cs"/>
              </a:rPr>
              <a:t>It also highlights the need for educating participants-–and in some cases plan sponsors—to ensure they all understand and appreciate how annuities can benefit employees while they’re still working.</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37" kern="1200" dirty="0">
                <a:solidFill>
                  <a:schemeClr val="tx1"/>
                </a:solidFill>
                <a:effectLst/>
                <a:latin typeface="+mn-lt"/>
                <a:ea typeface="+mn-ea"/>
                <a:cs typeface="+mn-cs"/>
              </a:rPr>
              <a:t>I am very pleased that the survey findings show that participants are so interested in fixed annuities.</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37" kern="1200" dirty="0">
                <a:solidFill>
                  <a:schemeClr val="tx1"/>
                </a:solidFill>
                <a:effectLst/>
                <a:latin typeface="+mn-lt"/>
                <a:ea typeface="+mn-ea"/>
                <a:cs typeface="+mn-cs"/>
              </a:rPr>
              <a:t>But not for myself, and not for the plan sponsor, but for the participant.</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37" kern="1200" dirty="0">
                <a:solidFill>
                  <a:schemeClr val="tx1"/>
                </a:solidFill>
                <a:effectLst/>
                <a:latin typeface="+mn-lt"/>
                <a:ea typeface="+mn-ea"/>
                <a:cs typeface="+mn-cs"/>
              </a:rPr>
              <a:t>Because, as we’ve discussed, fixed annuities can benefit participants both while they are working and in retirement...</a:t>
            </a:r>
          </a:p>
        </p:txBody>
      </p:sp>
      <p:sp>
        <p:nvSpPr>
          <p:cNvPr id="4" name="Slide Number Placeholder 3"/>
          <p:cNvSpPr>
            <a:spLocks noGrp="1"/>
          </p:cNvSpPr>
          <p:nvPr>
            <p:ph type="sldNum" sz="quarter" idx="5"/>
          </p:nvPr>
        </p:nvSpPr>
        <p:spPr/>
        <p:txBody>
          <a:bodyPr/>
          <a:lstStyle/>
          <a:p>
            <a:fld id="{C832F44B-C367-AC45-8ED1-DB5A0EF77DB2}" type="slidenum">
              <a:rPr lang="en-US" smtClean="0"/>
              <a:pPr/>
              <a:t>29</a:t>
            </a:fld>
            <a:endParaRPr lang="en-US" dirty="0"/>
          </a:p>
        </p:txBody>
      </p:sp>
    </p:spTree>
    <p:extLst>
      <p:ext uri="{BB962C8B-B14F-4D97-AF65-F5344CB8AC3E}">
        <p14:creationId xmlns:p14="http://schemas.microsoft.com/office/powerpoint/2010/main" val="3973992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sz="1300" dirty="0"/>
              <a:t>“</a:t>
            </a:r>
            <a:r>
              <a:rPr lang="en-US" sz="1400" dirty="0">
                <a:solidFill>
                  <a:schemeClr val="bg1"/>
                </a:solidFill>
              </a:rPr>
              <a:t>Workers’ greatest fear is running out of money in retirement.”</a:t>
            </a:r>
          </a:p>
          <a:p>
            <a:endParaRPr lang="en-US" sz="1400" dirty="0">
              <a:solidFill>
                <a:schemeClr val="bg1"/>
              </a:solidFill>
            </a:endParaRPr>
          </a:p>
          <a:p>
            <a:r>
              <a:rPr lang="en-US" sz="1300" dirty="0"/>
              <a:t>This widely quoted statement from the AARP is not only eye-opening, but in the context of retirement income, it is especially relevant. </a:t>
            </a:r>
          </a:p>
          <a:p>
            <a:endParaRPr lang="en-US" dirty="0"/>
          </a:p>
          <a:p>
            <a:r>
              <a:rPr lang="en-US" sz="1300" dirty="0"/>
              <a:t>Addressing the fear of running </a:t>
            </a:r>
            <a:r>
              <a:rPr lang="en-US" sz="1300" dirty="0">
                <a:highlight>
                  <a:srgbClr val="FFFF00"/>
                </a:highlight>
              </a:rPr>
              <a:t>out of money</a:t>
            </a:r>
            <a:r>
              <a:rPr lang="en-US" sz="1300" dirty="0"/>
              <a:t> is at the heart of what makes retirement income appealing to participants.</a:t>
            </a:r>
            <a:endParaRPr lang="en-US" sz="1300" dirty="0">
              <a:ea typeface="Calibri"/>
              <a:cs typeface="Calibri"/>
            </a:endParaRPr>
          </a:p>
          <a:p>
            <a:endParaRPr lang="en-US" dirty="0"/>
          </a:p>
          <a:p>
            <a:r>
              <a:rPr lang="en-US" sz="1300" dirty="0"/>
              <a:t>This statement also helps frame the state of the retirement industry, which will set the backdrop to our survey and its findings...</a:t>
            </a:r>
            <a:endParaRPr lang="en-US" sz="1300" dirty="0">
              <a:ea typeface="Calibri"/>
              <a:cs typeface="Calibri"/>
            </a:endParaRPr>
          </a:p>
        </p:txBody>
      </p:sp>
      <p:sp>
        <p:nvSpPr>
          <p:cNvPr id="4" name="Slide Number Placeholder 3"/>
          <p:cNvSpPr>
            <a:spLocks noGrp="1"/>
          </p:cNvSpPr>
          <p:nvPr>
            <p:ph type="sldNum" sz="quarter" idx="5"/>
          </p:nvPr>
        </p:nvSpPr>
        <p:spPr/>
        <p:txBody>
          <a:bodyPr/>
          <a:lstStyle/>
          <a:p>
            <a:fld id="{C832F44B-C367-AC45-8ED1-DB5A0EF77DB2}" type="slidenum">
              <a:rPr lang="en-US" smtClean="0"/>
              <a:pPr/>
              <a:t>3</a:t>
            </a:fld>
            <a:endParaRPr lang="en-US" dirty="0"/>
          </a:p>
        </p:txBody>
      </p:sp>
    </p:spTree>
    <p:extLst>
      <p:ext uri="{BB962C8B-B14F-4D97-AF65-F5344CB8AC3E}">
        <p14:creationId xmlns:p14="http://schemas.microsoft.com/office/powerpoint/2010/main" val="3705876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200" b="1" dirty="0"/>
              <a:t>Optional slide – remove for shorter presentation</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Once more, it can be worthwhile to take a deeper look at the data. </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We just saw that 92% of 401(k) participants that are interested in a fixed annuity to </a:t>
            </a:r>
            <a:r>
              <a:rPr lang="en-US" sz="1337" b="1" kern="1200" dirty="0">
                <a:solidFill>
                  <a:schemeClr val="tx1"/>
                </a:solidFill>
                <a:effectLst/>
                <a:latin typeface="+mn-lt"/>
                <a:ea typeface="+mn-ea"/>
                <a:cs typeface="+mn-cs"/>
              </a:rPr>
              <a:t>save for retirement</a:t>
            </a:r>
            <a:r>
              <a:rPr lang="en-US" sz="1337" kern="1200" dirty="0">
                <a:solidFill>
                  <a:schemeClr val="tx1"/>
                </a:solidFill>
                <a:effectLst/>
                <a:latin typeface="+mn-lt"/>
                <a:ea typeface="+mn-ea"/>
                <a:cs typeface="+mn-cs"/>
              </a:rPr>
              <a:t>.</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When we break down the data into the same participant groups as before, the </a:t>
            </a:r>
            <a:r>
              <a:rPr lang="en-US" sz="1337" b="1" kern="1200" dirty="0">
                <a:solidFill>
                  <a:schemeClr val="tx1"/>
                </a:solidFill>
                <a:effectLst/>
                <a:latin typeface="+mn-lt"/>
                <a:ea typeface="+mn-ea"/>
                <a:cs typeface="+mn-cs"/>
              </a:rPr>
              <a:t>results remain consistent</a:t>
            </a:r>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There are no major outliers, and </a:t>
            </a:r>
            <a:r>
              <a:rPr lang="en-US" sz="1337" b="1" kern="1200" dirty="0">
                <a:solidFill>
                  <a:schemeClr val="tx1"/>
                </a:solidFill>
                <a:effectLst/>
                <a:latin typeface="+mn-lt"/>
                <a:ea typeface="+mn-ea"/>
                <a:cs typeface="+mn-cs"/>
              </a:rPr>
              <a:t>the trends align closely with what we’ve already seen.</a:t>
            </a:r>
          </a:p>
          <a:p>
            <a:r>
              <a:rPr lang="en-US" sz="1337" b="1" kern="1200" dirty="0">
                <a:solidFill>
                  <a:schemeClr val="tx1"/>
                </a:solidFill>
                <a:effectLst/>
                <a:latin typeface="+mn-lt"/>
                <a:ea typeface="+mn-ea"/>
                <a:cs typeface="+mn-cs"/>
              </a:rPr>
              <a:t> </a:t>
            </a:r>
          </a:p>
          <a:p>
            <a:pPr marL="285750" indent="-285750">
              <a:buFont typeface="Arial" panose="020B0604020202020204" pitchFamily="34" charset="0"/>
              <a:buChar char="•"/>
            </a:pPr>
            <a:r>
              <a:rPr lang="en-US" sz="1337" kern="1200" dirty="0">
                <a:solidFill>
                  <a:schemeClr val="tx1"/>
                </a:solidFill>
                <a:effectLst/>
                <a:latin typeface="+mn-lt"/>
                <a:ea typeface="+mn-ea"/>
                <a:cs typeface="+mn-cs"/>
              </a:rPr>
              <a:t>For example, participants who expect their 401(k) and other retirement savings to be a major source of retirement income show greater interest in using a fixed annuity to save for retirement compared to those who expect these savings to play a smaller role.</a:t>
            </a:r>
          </a:p>
          <a:p>
            <a:pPr marL="285750" indent="-285750">
              <a:buFont typeface="Arial" panose="020B0604020202020204" pitchFamily="34" charset="0"/>
              <a:buChar char="•"/>
            </a:pPr>
            <a:r>
              <a:rPr lang="en-US" sz="1337" kern="1200" dirty="0">
                <a:solidFill>
                  <a:schemeClr val="tx1"/>
                </a:solidFill>
                <a:effectLst/>
                <a:latin typeface="+mn-lt"/>
                <a:ea typeface="+mn-ea"/>
                <a:cs typeface="+mn-cs"/>
              </a:rPr>
              <a:t>Similarly, auto-enrolled participants demonstrate higher levels of interest than those who self-enrolled—though the gap between the two groups is not dramatic.</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While these consistent findings are not surprising, they are important...</a:t>
            </a:r>
          </a:p>
        </p:txBody>
      </p:sp>
      <p:sp>
        <p:nvSpPr>
          <p:cNvPr id="4" name="Slide Number Placeholder 3"/>
          <p:cNvSpPr>
            <a:spLocks noGrp="1"/>
          </p:cNvSpPr>
          <p:nvPr>
            <p:ph type="sldNum" sz="quarter" idx="5"/>
          </p:nvPr>
        </p:nvSpPr>
        <p:spPr/>
        <p:txBody>
          <a:bodyPr/>
          <a:lstStyle/>
          <a:p>
            <a:fld id="{C832F44B-C367-AC45-8ED1-DB5A0EF77DB2}" type="slidenum">
              <a:rPr lang="en-US" smtClean="0"/>
              <a:pPr/>
              <a:t>30</a:t>
            </a:fld>
            <a:endParaRPr lang="en-US" dirty="0"/>
          </a:p>
        </p:txBody>
      </p:sp>
    </p:spTree>
    <p:extLst>
      <p:ext uri="{BB962C8B-B14F-4D97-AF65-F5344CB8AC3E}">
        <p14:creationId xmlns:p14="http://schemas.microsoft.com/office/powerpoint/2010/main" val="1017108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DE7A2-E640-52F1-77BB-06FD774A35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CC7E7-6093-B3C9-25EC-B08714111F37}"/>
              </a:ext>
            </a:extLst>
          </p:cNvPr>
          <p:cNvSpPr>
            <a:spLocks noGrp="1" noRot="1" noChangeAspect="1"/>
          </p:cNvSpPr>
          <p:nvPr>
            <p:ph type="sldImg"/>
          </p:nvPr>
        </p:nvSpPr>
        <p:spPr>
          <a:xfrm>
            <a:off x="857250" y="695325"/>
            <a:ext cx="5359400" cy="3014663"/>
          </a:xfrm>
        </p:spPr>
      </p:sp>
      <p:sp>
        <p:nvSpPr>
          <p:cNvPr id="3" name="Notes Placeholder 2">
            <a:extLst>
              <a:ext uri="{FF2B5EF4-FFF2-40B4-BE49-F238E27FC236}">
                <a16:creationId xmlns:a16="http://schemas.microsoft.com/office/drawing/2014/main" id="{E235AA5E-D2DB-3939-D512-489F5FA35BC9}"/>
              </a:ext>
            </a:extLst>
          </p:cNvPr>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400" b="1" dirty="0"/>
              <a:t>Optional slide – remove for shorter presentation</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These findings are not surprising in their consistency.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There continues to be a </a:t>
            </a:r>
            <a:r>
              <a:rPr lang="en-US" sz="1400" b="1" kern="1200" dirty="0">
                <a:solidFill>
                  <a:schemeClr val="tx1"/>
                </a:solidFill>
                <a:effectLst/>
                <a:latin typeface="+mn-lt"/>
                <a:ea typeface="+mn-ea"/>
                <a:cs typeface="+mn-cs"/>
              </a:rPr>
              <a:t>consistently high level of interest in using in-plan annuities to </a:t>
            </a:r>
            <a:r>
              <a:rPr lang="en-US" sz="1400" b="1" i="1" kern="1200" dirty="0">
                <a:solidFill>
                  <a:schemeClr val="tx1"/>
                </a:solidFill>
                <a:effectLst/>
                <a:latin typeface="+mn-lt"/>
                <a:ea typeface="+mn-ea"/>
                <a:cs typeface="+mn-cs"/>
              </a:rPr>
              <a:t>save</a:t>
            </a:r>
            <a:r>
              <a:rPr lang="en-US" sz="1400" b="1" kern="1200" dirty="0">
                <a:solidFill>
                  <a:schemeClr val="tx1"/>
                </a:solidFill>
                <a:effectLst/>
                <a:latin typeface="+mn-lt"/>
                <a:ea typeface="+mn-ea"/>
                <a:cs typeface="+mn-cs"/>
              </a:rPr>
              <a:t> for retirement</a:t>
            </a:r>
            <a:r>
              <a:rPr lang="en-US" sz="1400" kern="1200" dirty="0">
                <a:solidFill>
                  <a:schemeClr val="tx1"/>
                </a:solidFill>
                <a:effectLst/>
                <a:latin typeface="+mn-lt"/>
                <a:ea typeface="+mn-ea"/>
                <a:cs typeface="+mn-cs"/>
              </a:rPr>
              <a:t>. </a:t>
            </a:r>
          </a:p>
          <a:p>
            <a:endParaRPr lang="en-US" sz="1400"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Once again, for plan sponsors, </a:t>
            </a:r>
            <a:r>
              <a:rPr lang="en-US" sz="1400" b="1" kern="1200" dirty="0">
                <a:solidFill>
                  <a:schemeClr val="tx1"/>
                </a:solidFill>
                <a:effectLst/>
                <a:latin typeface="+mn-lt"/>
                <a:ea typeface="+mn-ea"/>
                <a:cs typeface="+mn-cs"/>
              </a:rPr>
              <a:t>this reinforces the relevance of including fixed annuities as a feature within 401(k) plans, regardless of how participants engage with their plans or how they view their retirement savings</a:t>
            </a:r>
            <a:r>
              <a:rPr lang="en-US" sz="1400" kern="1200" dirty="0">
                <a:solidFill>
                  <a:schemeClr val="tx1"/>
                </a:solidFill>
                <a:effectLst/>
                <a:latin typeface="+mn-lt"/>
                <a:ea typeface="+mn-ea"/>
                <a:cs typeface="+mn-cs"/>
              </a:rPr>
              <a:t>...</a:t>
            </a:r>
          </a:p>
          <a:p>
            <a:endParaRPr lang="en-US" dirty="0"/>
          </a:p>
        </p:txBody>
      </p:sp>
      <p:sp>
        <p:nvSpPr>
          <p:cNvPr id="4" name="Slide Number Placeholder 3">
            <a:extLst>
              <a:ext uri="{FF2B5EF4-FFF2-40B4-BE49-F238E27FC236}">
                <a16:creationId xmlns:a16="http://schemas.microsoft.com/office/drawing/2014/main" id="{65451F4B-538E-9E1A-E6B2-76C269B5183A}"/>
              </a:ext>
            </a:extLst>
          </p:cNvPr>
          <p:cNvSpPr>
            <a:spLocks noGrp="1"/>
          </p:cNvSpPr>
          <p:nvPr>
            <p:ph type="sldNum" sz="quarter" idx="5"/>
          </p:nvPr>
        </p:nvSpPr>
        <p:spPr/>
        <p:txBody>
          <a:bodyPr/>
          <a:lstStyle/>
          <a:p>
            <a:fld id="{C832F44B-C367-AC45-8ED1-DB5A0EF77DB2}" type="slidenum">
              <a:rPr lang="en-US" smtClean="0"/>
              <a:pPr/>
              <a:t>31</a:t>
            </a:fld>
            <a:endParaRPr lang="en-US" dirty="0"/>
          </a:p>
        </p:txBody>
      </p:sp>
    </p:spTree>
    <p:extLst>
      <p:ext uri="{BB962C8B-B14F-4D97-AF65-F5344CB8AC3E}">
        <p14:creationId xmlns:p14="http://schemas.microsoft.com/office/powerpoint/2010/main" val="3941316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200" b="1" dirty="0"/>
              <a:t>Optional slide – remove for shorter presentation</a:t>
            </a:r>
          </a:p>
          <a:p>
            <a:endParaRPr lang="en-US" sz="1300" kern="1200" dirty="0">
              <a:solidFill>
                <a:schemeClr val="tx1"/>
              </a:solidFill>
              <a:effectLst/>
              <a:latin typeface="+mn-lt"/>
              <a:ea typeface="+mn-ea"/>
              <a:cs typeface="+mn-cs"/>
            </a:endParaRPr>
          </a:p>
          <a:p>
            <a:r>
              <a:rPr lang="en-US" sz="1300" kern="1200" dirty="0">
                <a:solidFill>
                  <a:schemeClr val="tx1"/>
                </a:solidFill>
                <a:effectLst/>
                <a:latin typeface="+mn-lt"/>
                <a:ea typeface="+mn-ea"/>
                <a:cs typeface="+mn-cs"/>
              </a:rPr>
              <a:t>As a final step, we wanted to see if there was interest in using in-plan</a:t>
            </a:r>
            <a:r>
              <a:rPr lang="en-US" sz="1300" kern="1200" dirty="0">
                <a:solidFill>
                  <a:schemeClr val="tx1"/>
                </a:solidFill>
                <a:effectLst/>
                <a:highlight>
                  <a:srgbClr val="FF00FF"/>
                </a:highlight>
                <a:latin typeface="+mn-lt"/>
                <a:ea typeface="+mn-ea"/>
                <a:cs typeface="+mn-cs"/>
              </a:rPr>
              <a:t> </a:t>
            </a:r>
            <a:r>
              <a:rPr lang="en-US" sz="1300" dirty="0">
                <a:highlight>
                  <a:srgbClr val="FF00FF"/>
                </a:highlight>
              </a:rPr>
              <a:t>fixed </a:t>
            </a:r>
            <a:r>
              <a:rPr lang="en-US" sz="1300" dirty="0"/>
              <a:t>annuities</a:t>
            </a:r>
            <a:r>
              <a:rPr lang="en-US" sz="1300" kern="1200" dirty="0">
                <a:solidFill>
                  <a:schemeClr val="tx1"/>
                </a:solidFill>
                <a:effectLst/>
                <a:latin typeface="+mn-lt"/>
                <a:ea typeface="+mn-ea"/>
                <a:cs typeface="+mn-cs"/>
              </a:rPr>
              <a:t> </a:t>
            </a:r>
            <a:r>
              <a:rPr lang="en-US" sz="1300" dirty="0">
                <a:highlight>
                  <a:srgbClr val="FF00FF"/>
                </a:highlight>
              </a:rPr>
              <a:t>to </a:t>
            </a:r>
            <a:r>
              <a:rPr lang="en-US" sz="1300" b="1" u="sng" dirty="0">
                <a:highlight>
                  <a:srgbClr val="FF00FF"/>
                </a:highlight>
              </a:rPr>
              <a:t>both</a:t>
            </a:r>
            <a:r>
              <a:rPr lang="en-US" sz="1300" b="1" dirty="0">
                <a:highlight>
                  <a:srgbClr val="FF00FF"/>
                </a:highlight>
              </a:rPr>
              <a:t> </a:t>
            </a:r>
            <a:r>
              <a:rPr lang="en-US" sz="1300" b="1" kern="1200" dirty="0">
                <a:solidFill>
                  <a:schemeClr val="tx1"/>
                </a:solidFill>
                <a:effectLst/>
                <a:latin typeface="+mn-lt"/>
                <a:ea typeface="+mn-ea"/>
                <a:cs typeface="+mn-cs"/>
              </a:rPr>
              <a:t>save for retirement and generate income during retirement.</a:t>
            </a:r>
            <a:endParaRPr lang="en-US" sz="1300" kern="1200" dirty="0">
              <a:solidFill>
                <a:schemeClr val="tx1"/>
              </a:solidFill>
              <a:effectLst/>
              <a:latin typeface="+mn-lt"/>
              <a:ea typeface="+mn-ea"/>
              <a:cs typeface="+mn-cs"/>
            </a:endParaRPr>
          </a:p>
          <a:p>
            <a:endParaRPr lang="en-US" sz="1300" kern="1200" dirty="0">
              <a:solidFill>
                <a:schemeClr val="tx1"/>
              </a:solidFill>
              <a:effectLst/>
              <a:latin typeface="+mn-lt"/>
              <a:ea typeface="+mn-ea"/>
              <a:cs typeface="+mn-cs"/>
            </a:endParaRPr>
          </a:p>
          <a:p>
            <a:r>
              <a:rPr lang="en-US" sz="1300" kern="1200" dirty="0">
                <a:solidFill>
                  <a:schemeClr val="tx1"/>
                </a:solidFill>
                <a:effectLst/>
                <a:latin typeface="+mn-lt"/>
                <a:ea typeface="+mn-ea"/>
                <a:cs typeface="+mn-cs"/>
              </a:rPr>
              <a:t>So, here are the responses to those two questions, where we saw high interest for both.</a:t>
            </a:r>
          </a:p>
          <a:p>
            <a:endParaRPr lang="en-US" sz="1300" kern="1200" dirty="0">
              <a:solidFill>
                <a:schemeClr val="tx1"/>
              </a:solidFill>
              <a:effectLst/>
              <a:latin typeface="+mn-lt"/>
              <a:ea typeface="+mn-ea"/>
              <a:cs typeface="+mn-cs"/>
            </a:endParaRPr>
          </a:p>
          <a:p>
            <a:r>
              <a:rPr lang="en-US" sz="1300" kern="1200" dirty="0">
                <a:solidFill>
                  <a:schemeClr val="tx1"/>
                </a:solidFill>
                <a:effectLst/>
                <a:latin typeface="+mn-lt"/>
                <a:ea typeface="+mn-ea"/>
                <a:cs typeface="+mn-cs"/>
              </a:rPr>
              <a:t>But what about the two together? </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Would their responses suggest a clear divide—like a Venn diagram with no overlap—or would participants see these options as complementary rather than mutually exclusive?</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The results were very consistent. While slightly lower than the findings for each use of a fixed annuities, </a:t>
            </a:r>
            <a:r>
              <a:rPr lang="en-US" sz="1337" b="1" kern="1200" dirty="0">
                <a:solidFill>
                  <a:schemeClr val="tx1"/>
                </a:solidFill>
                <a:effectLst/>
                <a:latin typeface="+mn-lt"/>
                <a:ea typeface="+mn-ea"/>
                <a:cs typeface="+mn-cs"/>
              </a:rPr>
              <a:t>combined interest in using annuities to both save for retirement and provide income at retirement remained around 90%.</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Notably, the group expressing moderate interest in both uses—the middle column—was significantly larger than those interested in just one or the other. </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Additionally, 39% of participants indicated they would be very interested in using annuities for both saving and income.</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What might this mean for plan sponsors?...</a:t>
            </a:r>
          </a:p>
          <a:p>
            <a:r>
              <a:rPr lang="en-US" sz="1337" kern="1200" dirty="0">
                <a:solidFill>
                  <a:schemeClr val="tx1"/>
                </a:solidFill>
                <a:effectLst/>
                <a:latin typeface="+mn-lt"/>
                <a:ea typeface="+mn-ea"/>
                <a:cs typeface="+mn-cs"/>
              </a:rPr>
              <a:t> </a:t>
            </a:r>
          </a:p>
          <a:p>
            <a:endParaRPr lang="en-US" sz="1337"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832F44B-C367-AC45-8ED1-DB5A0EF77DB2}" type="slidenum">
              <a:rPr lang="en-US" smtClean="0"/>
              <a:pPr/>
              <a:t>32</a:t>
            </a:fld>
            <a:endParaRPr lang="en-US" dirty="0"/>
          </a:p>
        </p:txBody>
      </p:sp>
    </p:spTree>
    <p:extLst>
      <p:ext uri="{BB962C8B-B14F-4D97-AF65-F5344CB8AC3E}">
        <p14:creationId xmlns:p14="http://schemas.microsoft.com/office/powerpoint/2010/main" val="2155885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DE7A2-E640-52F1-77BB-06FD774A35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CC7E7-6093-B3C9-25EC-B08714111F37}"/>
              </a:ext>
            </a:extLst>
          </p:cNvPr>
          <p:cNvSpPr>
            <a:spLocks noGrp="1" noRot="1" noChangeAspect="1"/>
          </p:cNvSpPr>
          <p:nvPr>
            <p:ph type="sldImg"/>
          </p:nvPr>
        </p:nvSpPr>
        <p:spPr>
          <a:xfrm>
            <a:off x="857250" y="695325"/>
            <a:ext cx="5359400" cy="3014663"/>
          </a:xfrm>
        </p:spPr>
      </p:sp>
      <p:sp>
        <p:nvSpPr>
          <p:cNvPr id="3" name="Notes Placeholder 2">
            <a:extLst>
              <a:ext uri="{FF2B5EF4-FFF2-40B4-BE49-F238E27FC236}">
                <a16:creationId xmlns:a16="http://schemas.microsoft.com/office/drawing/2014/main" id="{E235AA5E-D2DB-3939-D512-489F5FA35BC9}"/>
              </a:ext>
            </a:extLst>
          </p:cNvPr>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400" b="1" dirty="0"/>
              <a:t>Optional slide – remove for shorter presentation</a:t>
            </a:r>
          </a:p>
          <a:p>
            <a:endParaRPr lang="en-US" sz="1400" b="0" strike="noStrike" kern="1200" dirty="0">
              <a:solidFill>
                <a:schemeClr val="tx1"/>
              </a:solidFill>
              <a:effectLst/>
              <a:latin typeface="+mn-lt"/>
              <a:ea typeface="+mn-ea"/>
              <a:cs typeface="+mn-cs"/>
            </a:endParaRPr>
          </a:p>
          <a:p>
            <a:r>
              <a:rPr lang="en-US" sz="1400" b="0" strike="noStrike" kern="1200" dirty="0">
                <a:solidFill>
                  <a:schemeClr val="tx1"/>
                </a:solidFill>
                <a:effectLst/>
                <a:latin typeface="+mn-lt"/>
                <a:ea typeface="+mn-ea"/>
                <a:cs typeface="+mn-cs"/>
              </a:rPr>
              <a:t>These findings indicate that fixed </a:t>
            </a:r>
            <a:r>
              <a:rPr lang="en-US" sz="1400" b="0" strike="noStrike" dirty="0"/>
              <a:t>annuities</a:t>
            </a:r>
            <a:r>
              <a:rPr lang="en-US" sz="1400" b="0" strike="noStrike" kern="1200" dirty="0">
                <a:solidFill>
                  <a:schemeClr val="tx1"/>
                </a:solidFill>
                <a:effectLst/>
                <a:latin typeface="+mn-lt"/>
                <a:ea typeface="+mn-ea"/>
                <a:cs typeface="+mn-cs"/>
              </a:rPr>
              <a:t> are not only in demand but also have the potential to deliver multiple benefits to individual participants.</a:t>
            </a:r>
            <a:endParaRPr lang="en-US" sz="1400" b="0" strike="noStrike" kern="1200" dirty="0">
              <a:solidFill>
                <a:schemeClr val="tx1"/>
              </a:solidFill>
              <a:effectLst/>
              <a:latin typeface="+mn-lt"/>
              <a:ea typeface="Calibri"/>
              <a:cs typeface="Calibri"/>
            </a:endParaRPr>
          </a:p>
          <a:p>
            <a:endParaRPr lang="en-US" sz="1400" b="1" strike="noStrike"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400" strike="noStrike" kern="1200" dirty="0">
                <a:solidFill>
                  <a:schemeClr val="tx1"/>
                </a:solidFill>
                <a:effectLst/>
                <a:latin typeface="+mn-lt"/>
                <a:ea typeface="+mn-ea"/>
                <a:cs typeface="+mn-cs"/>
              </a:rPr>
              <a:t>And, taking these insights a step further, </a:t>
            </a:r>
            <a:r>
              <a:rPr lang="en-US" sz="1337" kern="1200" dirty="0">
                <a:solidFill>
                  <a:schemeClr val="tx1"/>
                </a:solidFill>
                <a:effectLst/>
                <a:latin typeface="+mn-lt"/>
                <a:ea typeface="+mn-ea"/>
                <a:cs typeface="+mn-cs"/>
              </a:rPr>
              <a:t>the favorable results suggest to plan sponsors </a:t>
            </a:r>
            <a:r>
              <a:rPr lang="en-US" sz="1337" b="1" kern="1200" dirty="0">
                <a:solidFill>
                  <a:schemeClr val="tx1"/>
                </a:solidFill>
                <a:effectLst/>
                <a:latin typeface="+mn-lt"/>
                <a:ea typeface="+mn-ea"/>
                <a:cs typeface="+mn-cs"/>
              </a:rPr>
              <a:t>the importance of communicating the dual-purpose nature of in-plan fixed annuities to participants</a:t>
            </a:r>
            <a:r>
              <a:rPr lang="en-US" sz="1400" b="1" strike="noStrike" kern="1200" dirty="0">
                <a:solidFill>
                  <a:schemeClr val="tx1"/>
                </a:solidFill>
                <a:effectLst/>
                <a:latin typeface="+mn-lt"/>
                <a:ea typeface="+mn-ea"/>
                <a:cs typeface="+mn-cs"/>
              </a:rPr>
              <a:t>.</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400" dirty="0">
              <a:solidFill>
                <a:schemeClr val="bg1"/>
              </a:solidFill>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Next, as we’ve done for previous questions, let’s see how the survey results vary across different participant groups...</a:t>
            </a:r>
            <a:endParaRPr lang="en-US" sz="1400" kern="1200" dirty="0">
              <a:solidFill>
                <a:schemeClr val="tx1"/>
              </a:solidFill>
              <a:effectLst/>
              <a:highlight>
                <a:srgbClr val="FF00FF"/>
              </a:highlight>
              <a:latin typeface="+mn-lt"/>
              <a:ea typeface="Calibri"/>
              <a:cs typeface="Calibri"/>
            </a:endParaRPr>
          </a:p>
        </p:txBody>
      </p:sp>
      <p:sp>
        <p:nvSpPr>
          <p:cNvPr id="4" name="Slide Number Placeholder 3">
            <a:extLst>
              <a:ext uri="{FF2B5EF4-FFF2-40B4-BE49-F238E27FC236}">
                <a16:creationId xmlns:a16="http://schemas.microsoft.com/office/drawing/2014/main" id="{65451F4B-538E-9E1A-E6B2-76C269B5183A}"/>
              </a:ext>
            </a:extLst>
          </p:cNvPr>
          <p:cNvSpPr>
            <a:spLocks noGrp="1"/>
          </p:cNvSpPr>
          <p:nvPr>
            <p:ph type="sldNum" sz="quarter" idx="5"/>
          </p:nvPr>
        </p:nvSpPr>
        <p:spPr/>
        <p:txBody>
          <a:bodyPr/>
          <a:lstStyle/>
          <a:p>
            <a:fld id="{C832F44B-C367-AC45-8ED1-DB5A0EF77DB2}" type="slidenum">
              <a:rPr lang="en-US" smtClean="0"/>
              <a:pPr/>
              <a:t>33</a:t>
            </a:fld>
            <a:endParaRPr lang="en-US" dirty="0"/>
          </a:p>
        </p:txBody>
      </p:sp>
    </p:spTree>
    <p:extLst>
      <p:ext uri="{BB962C8B-B14F-4D97-AF65-F5344CB8AC3E}">
        <p14:creationId xmlns:p14="http://schemas.microsoft.com/office/powerpoint/2010/main" val="29166952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200" b="1" dirty="0"/>
              <a:t>Optional slide – remove for shorter presentation</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Now that we’ve established that nearly 90% of participants are interested in using a fixed annuity—both for saving for retirement and for generating retirement income—we’ll examine this interest more closely.</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Once again, we see that </a:t>
            </a:r>
            <a:r>
              <a:rPr lang="en-US" sz="1337" b="1" kern="1200" dirty="0">
                <a:solidFill>
                  <a:schemeClr val="tx1"/>
                </a:solidFill>
                <a:effectLst/>
                <a:latin typeface="+mn-lt"/>
                <a:ea typeface="+mn-ea"/>
                <a:cs typeface="+mn-cs"/>
              </a:rPr>
              <a:t>those who expect their 401(k) and other retirement savings to be a major source of retirement income show significantly higher interest in both uses of a fixed annuity</a:t>
            </a:r>
            <a:r>
              <a:rPr lang="en-US" sz="1337" kern="1200" dirty="0">
                <a:solidFill>
                  <a:schemeClr val="tx1"/>
                </a:solidFill>
                <a:effectLst/>
                <a:latin typeface="+mn-lt"/>
                <a:ea typeface="+mn-ea"/>
                <a:cs typeface="+mn-cs"/>
              </a:rPr>
              <a:t>.</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This group also has a higher percentage of participants who are very interested in both features—both over 40%.</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Again, this likely reflects their openness to exploring new strategies for maximizing their retirement outcomes.</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Also, </a:t>
            </a:r>
            <a:r>
              <a:rPr lang="en-US" sz="1337" b="1" kern="1200" dirty="0">
                <a:solidFill>
                  <a:schemeClr val="tx1"/>
                </a:solidFill>
                <a:effectLst/>
                <a:latin typeface="+mn-lt"/>
                <a:ea typeface="+mn-ea"/>
                <a:cs typeface="+mn-cs"/>
              </a:rPr>
              <a:t>auto-enrolled participants continue to show stronger interest to combine both features of fixed annuities than those who self-enrolled</a:t>
            </a:r>
            <a:r>
              <a:rPr lang="en-US" sz="1337" kern="1200" dirty="0">
                <a:solidFill>
                  <a:schemeClr val="tx1"/>
                </a:solidFill>
                <a:effectLst/>
                <a:latin typeface="+mn-lt"/>
                <a:ea typeface="+mn-ea"/>
                <a:cs typeface="+mn-cs"/>
              </a:rPr>
              <a:t>, reinforcing a similar trend we've seen throughout.</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And what’s the takeaway here?...</a:t>
            </a:r>
          </a:p>
          <a:p>
            <a:r>
              <a:rPr lang="en-US" sz="1337"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34</a:t>
            </a:fld>
            <a:endParaRPr lang="en-US" dirty="0"/>
          </a:p>
        </p:txBody>
      </p:sp>
    </p:spTree>
    <p:extLst>
      <p:ext uri="{BB962C8B-B14F-4D97-AF65-F5344CB8AC3E}">
        <p14:creationId xmlns:p14="http://schemas.microsoft.com/office/powerpoint/2010/main" val="4254219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87B0B-116A-25C7-012C-C26B6251D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D9A2F4-11FA-D5DE-C574-0DB8B959556F}"/>
              </a:ext>
            </a:extLst>
          </p:cNvPr>
          <p:cNvSpPr>
            <a:spLocks noGrp="1" noRot="1" noChangeAspect="1"/>
          </p:cNvSpPr>
          <p:nvPr>
            <p:ph type="sldImg"/>
          </p:nvPr>
        </p:nvSpPr>
        <p:spPr>
          <a:xfrm>
            <a:off x="857250" y="695325"/>
            <a:ext cx="5359400" cy="3014663"/>
          </a:xfrm>
        </p:spPr>
      </p:sp>
      <p:sp>
        <p:nvSpPr>
          <p:cNvPr id="3" name="Notes Placeholder 2">
            <a:extLst>
              <a:ext uri="{FF2B5EF4-FFF2-40B4-BE49-F238E27FC236}">
                <a16:creationId xmlns:a16="http://schemas.microsoft.com/office/drawing/2014/main" id="{844C7056-50A3-E405-F8BA-27FFE912AAE4}"/>
              </a:ext>
            </a:extLst>
          </p:cNvPr>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400" b="1" dirty="0"/>
              <a:t>Optional slide – remove for shorter presentation</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Even when accounting for the preferences of different groups, </a:t>
            </a:r>
            <a:r>
              <a:rPr lang="en-US" sz="1400" b="1" kern="1200" dirty="0">
                <a:solidFill>
                  <a:schemeClr val="tx1"/>
                </a:solidFill>
                <a:effectLst/>
                <a:latin typeface="+mn-lt"/>
                <a:ea typeface="+mn-ea"/>
                <a:cs typeface="+mn-cs"/>
              </a:rPr>
              <a:t>the collective findings highlight a consistent and broad-based interest in fixed annuities</a:t>
            </a:r>
            <a:r>
              <a:rPr lang="en-US" sz="1400" kern="1200" dirty="0">
                <a:solidFill>
                  <a:schemeClr val="tx1"/>
                </a:solidFill>
                <a:effectLst/>
                <a:latin typeface="+mn-lt"/>
                <a:ea typeface="+mn-ea"/>
                <a:cs typeface="+mn-cs"/>
              </a:rPr>
              <a:t>—regardless of participants’ retirement income expectations or enrollment type. </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mn-lt"/>
              <a:ea typeface="+mn-ea"/>
              <a:cs typeface="+mn-cs"/>
            </a:endParaRPr>
          </a:p>
          <a:p>
            <a:r>
              <a:rPr lang="en-US" sz="1337" b="1" kern="1200" dirty="0">
                <a:solidFill>
                  <a:schemeClr val="tx1"/>
                </a:solidFill>
                <a:effectLst/>
                <a:latin typeface="+mn-lt"/>
                <a:ea typeface="+mn-ea"/>
                <a:cs typeface="+mn-cs"/>
              </a:rPr>
              <a:t>This consistent interest underscores how fixed annuity options in 401(k) plans can accommodate diverse participant needs.</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And part of meeting those needs involves helping to mitigate some of the common retirement risks that 401(k) participants face—which I’ll briefly explore next...</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4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E7259975-A2F4-DF8F-3B38-5A7501692E83}"/>
              </a:ext>
            </a:extLst>
          </p:cNvPr>
          <p:cNvSpPr>
            <a:spLocks noGrp="1"/>
          </p:cNvSpPr>
          <p:nvPr>
            <p:ph type="sldNum" sz="quarter" idx="5"/>
          </p:nvPr>
        </p:nvSpPr>
        <p:spPr/>
        <p:txBody>
          <a:bodyPr/>
          <a:lstStyle/>
          <a:p>
            <a:fld id="{C832F44B-C367-AC45-8ED1-DB5A0EF77DB2}" type="slidenum">
              <a:rPr lang="en-US" smtClean="0"/>
              <a:pPr/>
              <a:t>35</a:t>
            </a:fld>
            <a:endParaRPr lang="en-US" dirty="0"/>
          </a:p>
        </p:txBody>
      </p:sp>
    </p:spTree>
    <p:extLst>
      <p:ext uri="{BB962C8B-B14F-4D97-AF65-F5344CB8AC3E}">
        <p14:creationId xmlns:p14="http://schemas.microsoft.com/office/powerpoint/2010/main" val="19056540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sz="1100" dirty="0"/>
              <a:t>Earlier, I talked about some of the big trends and challenges that workers face as they think about retirement.</a:t>
            </a:r>
          </a:p>
          <a:p>
            <a:endParaRPr lang="en-US" sz="1100" dirty="0"/>
          </a:p>
          <a:p>
            <a:r>
              <a:rPr lang="en-US" sz="1100" dirty="0"/>
              <a:t>We believe that </a:t>
            </a:r>
            <a:r>
              <a:rPr lang="en-US" sz="1100" b="1" dirty="0"/>
              <a:t>in-plan fixed annuities can help address those risks as well as some more specific to retirement</a:t>
            </a:r>
            <a:r>
              <a:rPr lang="en-US" sz="1100" b="1" dirty="0">
                <a:highlight>
                  <a:srgbClr val="FFFF00"/>
                </a:highlight>
              </a:rPr>
              <a:t>.</a:t>
            </a:r>
            <a:endParaRPr lang="en-US" sz="1100" b="1" dirty="0">
              <a:highlight>
                <a:srgbClr val="FFFF00"/>
              </a:highlight>
              <a:ea typeface="Calibri"/>
              <a:cs typeface="Calibri"/>
            </a:endParaRPr>
          </a:p>
          <a:p>
            <a:endParaRPr lang="en-US" sz="1100" b="1" dirty="0"/>
          </a:p>
          <a:p>
            <a:r>
              <a:rPr lang="en-US" sz="1100" dirty="0"/>
              <a:t>Here, we’ll talk about three in particular</a:t>
            </a:r>
            <a:r>
              <a:rPr lang="en-US" sz="1100" dirty="0">
                <a:highlight>
                  <a:srgbClr val="FFFF00"/>
                </a:highlight>
              </a:rPr>
              <a:t>.</a:t>
            </a:r>
            <a:endParaRPr lang="en-US" sz="1100" dirty="0">
              <a:highlight>
                <a:srgbClr val="FFFF00"/>
              </a:highlight>
              <a:ea typeface="Calibri"/>
              <a:cs typeface="Calibri"/>
            </a:endParaRPr>
          </a:p>
          <a:p>
            <a:endParaRPr lang="en-US" sz="1100" dirty="0"/>
          </a:p>
          <a:p>
            <a:r>
              <a:rPr lang="en-US" sz="1100" dirty="0"/>
              <a:t>First, and I mentioned this earlier, longevity risk is a real concern as Americans are living longer. </a:t>
            </a:r>
          </a:p>
          <a:p>
            <a:pPr marL="285750" indent="-285750">
              <a:buFont typeface="Arial" panose="020B0604020202020204" pitchFamily="34" charset="0"/>
              <a:buChar char="•"/>
            </a:pPr>
            <a:r>
              <a:rPr lang="en-US" sz="1100" dirty="0"/>
              <a:t>The good news is that annuities can help address this risk head-on by </a:t>
            </a:r>
            <a:r>
              <a:rPr lang="en-US" sz="1100" b="1" dirty="0"/>
              <a:t>guaranteeing income for life</a:t>
            </a:r>
            <a:r>
              <a:rPr lang="en-US" sz="1100" dirty="0"/>
              <a:t> for the participant and their spouse or partner. </a:t>
            </a:r>
          </a:p>
          <a:p>
            <a:pPr marL="285750" indent="-285750">
              <a:buFont typeface="Arial" panose="020B0604020202020204" pitchFamily="34" charset="0"/>
              <a:buChar char="•"/>
            </a:pPr>
            <a:endParaRPr lang="en-US" sz="1100" dirty="0"/>
          </a:p>
          <a:p>
            <a:pPr marL="0" indent="0">
              <a:buFont typeface="Arial" panose="020B0604020202020204" pitchFamily="34" charset="0"/>
              <a:buNone/>
            </a:pPr>
            <a:r>
              <a:rPr lang="en-US" sz="1100" dirty="0"/>
              <a:t>Next, we all know markets go up and down—we’re living through an especially volatile period right now.</a:t>
            </a:r>
          </a:p>
          <a:p>
            <a:pPr marL="285750" indent="-285750">
              <a:buFont typeface="Arial" panose="020B0604020202020204" pitchFamily="34" charset="0"/>
              <a:buChar char="•"/>
            </a:pPr>
            <a:r>
              <a:rPr lang="en-US" sz="1100" dirty="0"/>
              <a:t>But fixed annuities can </a:t>
            </a:r>
            <a:r>
              <a:rPr lang="en-US" sz="1100" b="1" dirty="0"/>
              <a:t>help protect against volatility </a:t>
            </a:r>
            <a:r>
              <a:rPr lang="en-US" sz="1100" dirty="0"/>
              <a:t>and the associated downside.</a:t>
            </a:r>
          </a:p>
          <a:p>
            <a:pPr marL="285750" indent="-285750">
              <a:buFont typeface="Arial" panose="020B0604020202020204" pitchFamily="34" charset="0"/>
              <a:buChar char="•"/>
            </a:pPr>
            <a:r>
              <a:rPr lang="en-US" sz="1100" dirty="0"/>
              <a:t>They do this by, simply, guaranteeing that the value of an allocation to a fixed annuity will increase every day.</a:t>
            </a:r>
          </a:p>
          <a:p>
            <a:pPr marL="285750" indent="-285750">
              <a:buFont typeface="Arial" panose="020B0604020202020204" pitchFamily="34" charset="0"/>
              <a:buChar char="•"/>
            </a:pPr>
            <a:r>
              <a:rPr lang="en-US" sz="1100" dirty="0"/>
              <a:t>To me, that’s one of the most powerful ways of protecting a hard-earned retirement nest egg.</a:t>
            </a:r>
          </a:p>
          <a:p>
            <a:pPr marL="0" indent="0">
              <a:buFont typeface="Arial" panose="020B0604020202020204" pitchFamily="34" charset="0"/>
              <a:buNone/>
            </a:pPr>
            <a:endParaRPr lang="en-US" sz="1100" dirty="0"/>
          </a:p>
          <a:p>
            <a:r>
              <a:rPr lang="en-US" sz="1100" dirty="0"/>
              <a:t>The third risk</a:t>
            </a:r>
            <a:r>
              <a:rPr lang="en-US" sz="1100" dirty="0">
                <a:highlight>
                  <a:srgbClr val="FFFF00"/>
                </a:highlight>
              </a:rPr>
              <a:t> is</a:t>
            </a:r>
            <a:r>
              <a:rPr lang="en-US" sz="1100" dirty="0"/>
              <a:t> investment-related</a:t>
            </a:r>
            <a:r>
              <a:rPr lang="en-US" sz="1100" dirty="0">
                <a:highlight>
                  <a:srgbClr val="FFFF00"/>
                </a:highlight>
              </a:rPr>
              <a:t>.</a:t>
            </a:r>
            <a:endParaRPr lang="en-US" sz="1100" dirty="0">
              <a:highlight>
                <a:srgbClr val="FFFF00"/>
              </a:highlight>
              <a:ea typeface="Calibri"/>
              <a:cs typeface="Calibri"/>
            </a:endParaRPr>
          </a:p>
          <a:p>
            <a:pPr marL="285750" indent="-285750">
              <a:buFont typeface="Arial" panose="020B0604020202020204" pitchFamily="34" charset="0"/>
              <a:buChar char="•"/>
            </a:pPr>
            <a:r>
              <a:rPr lang="en-US" sz="1100" dirty="0"/>
              <a:t>The in-plan fixed annuity can be a </a:t>
            </a:r>
            <a:r>
              <a:rPr lang="en-US" sz="1100" b="1" dirty="0"/>
              <a:t>set-it-and-forget-it solution </a:t>
            </a:r>
            <a:r>
              <a:rPr lang="en-US" sz="1100" dirty="0"/>
              <a:t>for many participants</a:t>
            </a:r>
            <a:r>
              <a:rPr lang="en-US" sz="1100" dirty="0">
                <a:highlight>
                  <a:srgbClr val="FFFF00"/>
                </a:highlight>
              </a:rPr>
              <a:t>.</a:t>
            </a:r>
            <a:endParaRPr lang="en-US" sz="1100" dirty="0">
              <a:highlight>
                <a:srgbClr val="FFFF00"/>
              </a:highlight>
              <a:ea typeface="Calibri"/>
              <a:cs typeface="Calibri"/>
            </a:endParaRPr>
          </a:p>
          <a:p>
            <a:pPr marL="285750" indent="-285750">
              <a:buFont typeface="Arial" panose="020B0604020202020204" pitchFamily="34" charset="0"/>
              <a:buChar char="•"/>
            </a:pPr>
            <a:r>
              <a:rPr lang="en-US" sz="1100" dirty="0"/>
              <a:t>It can alleviate concerns participants have about confidently managing their own investments or withdrawing from their plans when they retire.</a:t>
            </a:r>
          </a:p>
          <a:p>
            <a:pPr marL="285750" indent="-285750">
              <a:buFont typeface="Arial" panose="020B0604020202020204" pitchFamily="34" charset="0"/>
              <a:buChar char="•"/>
            </a:pPr>
            <a:endParaRPr lang="en-US" sz="1100" dirty="0"/>
          </a:p>
          <a:p>
            <a:pPr marL="0" indent="0">
              <a:buFont typeface="Arial" panose="020B0604020202020204" pitchFamily="34" charset="0"/>
              <a:buNone/>
            </a:pPr>
            <a:r>
              <a:rPr lang="en-US" sz="1100" dirty="0"/>
              <a:t>It’s no wonder that 401(k) participants are interested in this feature as part of their </a:t>
            </a:r>
            <a:r>
              <a:rPr lang="en-US" sz="1100" dirty="0">
                <a:highlight>
                  <a:srgbClr val="FFFF00"/>
                </a:highlight>
              </a:rPr>
              <a:t>plans.</a:t>
            </a:r>
            <a:endParaRPr lang="en-US" sz="1100" dirty="0">
              <a:highlight>
                <a:srgbClr val="FFFF00"/>
              </a:highlight>
              <a:ea typeface="Calibri"/>
              <a:cs typeface="Calibri"/>
            </a:endParaRPr>
          </a:p>
          <a:p>
            <a:pPr marL="285750" indent="-285750">
              <a:buFont typeface="Arial" panose="020B0604020202020204" pitchFamily="34" charset="0"/>
              <a:buChar char="•"/>
            </a:pPr>
            <a:endParaRPr lang="en-US" sz="1100" dirty="0"/>
          </a:p>
          <a:p>
            <a:pPr marL="0" indent="0">
              <a:buFont typeface="Arial" panose="020B0604020202020204" pitchFamily="34" charset="0"/>
              <a:buNone/>
            </a:pPr>
            <a:r>
              <a:rPr lang="en-US" sz="1100" dirty="0"/>
              <a:t>And this is just a short-list of potential concerns associated with converting savings to income—there are also tax, inflation, healthcare and other considerations.</a:t>
            </a:r>
          </a:p>
          <a:p>
            <a:pPr marL="285750" indent="-285750">
              <a:buFont typeface="Arial" panose="020B0604020202020204" pitchFamily="34" charset="0"/>
              <a:buChar char="•"/>
            </a:pPr>
            <a:r>
              <a:rPr lang="en-US" sz="1100" dirty="0"/>
              <a:t>Which goes back need for education, which I’ll talk more about shortly.</a:t>
            </a:r>
          </a:p>
          <a:p>
            <a:endParaRPr lang="en-US" sz="1100" dirty="0"/>
          </a:p>
          <a:p>
            <a:r>
              <a:rPr lang="en-US" sz="1100" dirty="0"/>
              <a:t>But before I do, I’d like to briefly talk about how in-plan fixed annuities have potential as part of a target date solution...</a:t>
            </a:r>
          </a:p>
        </p:txBody>
      </p:sp>
      <p:sp>
        <p:nvSpPr>
          <p:cNvPr id="4" name="Slide Number Placeholder 3"/>
          <p:cNvSpPr>
            <a:spLocks noGrp="1"/>
          </p:cNvSpPr>
          <p:nvPr>
            <p:ph type="sldNum" sz="quarter" idx="5"/>
          </p:nvPr>
        </p:nvSpPr>
        <p:spPr/>
        <p:txBody>
          <a:bodyPr/>
          <a:lstStyle/>
          <a:p>
            <a:fld id="{C832F44B-C367-AC45-8ED1-DB5A0EF77DB2}" type="slidenum">
              <a:rPr lang="en-US" smtClean="0"/>
              <a:pPr/>
              <a:t>36</a:t>
            </a:fld>
            <a:endParaRPr lang="en-US" dirty="0"/>
          </a:p>
        </p:txBody>
      </p:sp>
    </p:spTree>
    <p:extLst>
      <p:ext uri="{BB962C8B-B14F-4D97-AF65-F5344CB8AC3E}">
        <p14:creationId xmlns:p14="http://schemas.microsoft.com/office/powerpoint/2010/main" val="3060552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a:defRPr/>
            </a:pPr>
            <a:r>
              <a:rPr lang="en-US" sz="1300" dirty="0">
                <a:solidFill>
                  <a:srgbClr val="000000"/>
                </a:solidFill>
                <a:highlight>
                  <a:srgbClr val="FFFF00"/>
                </a:highlight>
              </a:rPr>
              <a:t>Target date funds are popular—over a third of participants have all of their savings in a target date investment, and an additional 24% have at least some savings in them. </a:t>
            </a:r>
            <a:r>
              <a:rPr lang="en-US" sz="1300" i="1" dirty="0">
                <a:solidFill>
                  <a:srgbClr val="000000"/>
                </a:solidFill>
                <a:highlight>
                  <a:srgbClr val="FFFF00"/>
                </a:highlight>
              </a:rPr>
              <a:t>(Source: Holden at al., 2024.)</a:t>
            </a:r>
            <a:r>
              <a:rPr lang="en-US" sz="1300" dirty="0">
                <a:solidFill>
                  <a:srgbClr val="000000"/>
                </a:solidFill>
                <a:highlight>
                  <a:srgbClr val="FFFF00"/>
                </a:highlight>
              </a:rPr>
              <a:t> </a:t>
            </a:r>
            <a:endParaRPr lang="en-US" sz="1300" dirty="0">
              <a:highlight>
                <a:srgbClr val="FFFF00"/>
              </a:highlight>
              <a:ea typeface="Calibri"/>
              <a:cs typeface="Calibri"/>
            </a:endParaRPr>
          </a:p>
          <a:p>
            <a:pPr>
              <a:defRPr/>
            </a:pPr>
            <a:r>
              <a:rPr lang="en-US" sz="1300" dirty="0">
                <a:solidFill>
                  <a:srgbClr val="000000"/>
                </a:solidFill>
                <a:highlight>
                  <a:srgbClr val="FFFF00"/>
                </a:highlight>
              </a:rPr>
              <a:t> </a:t>
            </a:r>
            <a:endParaRPr lang="en-US" sz="1300" dirty="0">
              <a:highlight>
                <a:srgbClr val="FFFF00"/>
              </a:highlight>
              <a:ea typeface="Calibri"/>
              <a:cs typeface="Calibri"/>
            </a:endParaRPr>
          </a:p>
          <a:p>
            <a:pPr>
              <a:defRPr/>
            </a:pPr>
            <a:r>
              <a:rPr lang="en-US" sz="1300" dirty="0">
                <a:solidFill>
                  <a:srgbClr val="000000"/>
                </a:solidFill>
                <a:highlight>
                  <a:srgbClr val="FFFF00"/>
                </a:highlight>
              </a:rPr>
              <a:t>We wanted to know </a:t>
            </a:r>
            <a:r>
              <a:rPr lang="en-US" sz="1300" b="1" dirty="0">
                <a:solidFill>
                  <a:srgbClr val="000000"/>
                </a:solidFill>
                <a:highlight>
                  <a:srgbClr val="FFFF00"/>
                </a:highlight>
              </a:rPr>
              <a:t>how target date fund participants viewed in-plan annuities</a:t>
            </a:r>
            <a:r>
              <a:rPr lang="en-US" sz="1300" dirty="0">
                <a:solidFill>
                  <a:srgbClr val="000000"/>
                </a:solidFill>
                <a:highlight>
                  <a:srgbClr val="FFFF00"/>
                </a:highlight>
              </a:rPr>
              <a:t>, so we included a specific question in the survey. </a:t>
            </a:r>
            <a:endParaRPr lang="en-US" sz="1300" dirty="0">
              <a:highlight>
                <a:srgbClr val="FFFF00"/>
              </a:highlight>
              <a:ea typeface="Calibri"/>
              <a:cs typeface="Calibri"/>
            </a:endParaRPr>
          </a:p>
          <a:p>
            <a:pPr>
              <a:defRPr/>
            </a:pPr>
            <a:r>
              <a:rPr lang="en-US" sz="1300" dirty="0">
                <a:solidFill>
                  <a:srgbClr val="000000"/>
                </a:solidFill>
                <a:highlight>
                  <a:srgbClr val="FFFF00"/>
                </a:highlight>
              </a:rPr>
              <a:t> </a:t>
            </a:r>
            <a:endParaRPr lang="en-US" sz="1300" dirty="0">
              <a:highlight>
                <a:srgbClr val="FFFF00"/>
              </a:highlight>
              <a:ea typeface="Calibri"/>
              <a:cs typeface="Calibri"/>
            </a:endParaRPr>
          </a:p>
          <a:p>
            <a:pPr>
              <a:defRPr/>
            </a:pPr>
            <a:r>
              <a:rPr lang="en-US" sz="1300" dirty="0">
                <a:solidFill>
                  <a:srgbClr val="000000"/>
                </a:solidFill>
                <a:highlight>
                  <a:srgbClr val="FFFF00"/>
                </a:highlight>
              </a:rPr>
              <a:t>It was nearly unanimous: </a:t>
            </a:r>
            <a:r>
              <a:rPr lang="en-US" sz="1300" b="1" dirty="0">
                <a:solidFill>
                  <a:srgbClr val="000000"/>
                </a:solidFill>
                <a:highlight>
                  <a:srgbClr val="FFFF00"/>
                </a:highlight>
              </a:rPr>
              <a:t>401(k) participants invested in a target date fund (TDF), 95% think embedding a fixed annuity would be valuable </a:t>
            </a:r>
            <a:r>
              <a:rPr lang="en-US" sz="1300" dirty="0">
                <a:solidFill>
                  <a:srgbClr val="000000"/>
                </a:solidFill>
                <a:highlight>
                  <a:srgbClr val="FFFF00"/>
                </a:highlight>
              </a:rPr>
              <a:t>(47% very valuable). This highlights the desire among many participants to further simplify their pursuit of retirement income. </a:t>
            </a:r>
            <a:endParaRPr lang="en-US" sz="1300" dirty="0">
              <a:highlight>
                <a:srgbClr val="FFFF00"/>
              </a:highlight>
              <a:ea typeface="Calibri"/>
              <a:cs typeface="Calibri"/>
            </a:endParaRPr>
          </a:p>
          <a:p>
            <a:pPr>
              <a:defRPr/>
            </a:pPr>
            <a:r>
              <a:rPr lang="en-US" sz="1300" dirty="0">
                <a:solidFill>
                  <a:srgbClr val="000000"/>
                </a:solidFill>
                <a:highlight>
                  <a:srgbClr val="FFFF00"/>
                </a:highlight>
              </a:rPr>
              <a:t> </a:t>
            </a:r>
            <a:endParaRPr lang="en-US" sz="1300" dirty="0">
              <a:highlight>
                <a:srgbClr val="FFFF00"/>
              </a:highlight>
              <a:ea typeface="Calibri"/>
              <a:cs typeface="Calibri"/>
            </a:endParaRPr>
          </a:p>
          <a:p>
            <a:pPr>
              <a:defRPr/>
            </a:pPr>
            <a:r>
              <a:rPr lang="en-US" sz="1300" dirty="0">
                <a:solidFill>
                  <a:srgbClr val="000000"/>
                </a:solidFill>
                <a:highlight>
                  <a:srgbClr val="FFFF00"/>
                </a:highlight>
              </a:rPr>
              <a:t>And, because participants generally understand the funds’ glidepath approach, embedding an annuity in would likely be an easy-to-understand—and desirable—new option. </a:t>
            </a:r>
            <a:endParaRPr lang="en-US" sz="1300" dirty="0">
              <a:highlight>
                <a:srgbClr val="FFFF00"/>
              </a:highlight>
              <a:ea typeface="Calibri"/>
              <a:cs typeface="Calibri"/>
            </a:endParaRPr>
          </a:p>
          <a:p>
            <a:pPr>
              <a:defRPr/>
            </a:pPr>
            <a:r>
              <a:rPr lang="en-US" sz="1300" dirty="0">
                <a:solidFill>
                  <a:srgbClr val="000000"/>
                </a:solidFill>
                <a:highlight>
                  <a:srgbClr val="FFFF00"/>
                </a:highlight>
              </a:rPr>
              <a:t> </a:t>
            </a:r>
            <a:endParaRPr lang="en-US" sz="1300" dirty="0">
              <a:highlight>
                <a:srgbClr val="FFFF00"/>
              </a:highlight>
              <a:ea typeface="Calibri"/>
              <a:cs typeface="Calibri"/>
            </a:endParaRPr>
          </a:p>
          <a:p>
            <a:pPr>
              <a:defRPr/>
            </a:pPr>
            <a:r>
              <a:rPr lang="en-US" sz="1300" dirty="0">
                <a:solidFill>
                  <a:srgbClr val="000000"/>
                </a:solidFill>
                <a:highlight>
                  <a:srgbClr val="FFFF00"/>
                </a:highlight>
              </a:rPr>
              <a:t>From a plan sponsor’s standpoint, enhancing an existing target date fund by embedding an annuity can be a relatively straightforward process. </a:t>
            </a:r>
            <a:endParaRPr lang="en-US" sz="1300" dirty="0">
              <a:highlight>
                <a:srgbClr val="FFFF00"/>
              </a:highlight>
              <a:ea typeface="Calibri"/>
              <a:cs typeface="Calibri"/>
            </a:endParaRPr>
          </a:p>
          <a:p>
            <a:pPr marL="285750" indent="-285750">
              <a:buFont typeface="Arial"/>
              <a:buChar char="•"/>
              <a:defRPr/>
            </a:pPr>
            <a:r>
              <a:rPr lang="en-US" sz="1300" dirty="0">
                <a:solidFill>
                  <a:srgbClr val="000000"/>
                </a:solidFill>
                <a:highlight>
                  <a:srgbClr val="FFFF00"/>
                </a:highlight>
              </a:rPr>
              <a:t>And, in some cases, plan sponsors are considering this type of target date offering as a QDIA, which would lock participants into an all-in-one, set-it-and-forget-it solution.</a:t>
            </a:r>
            <a:endParaRPr lang="en-US" sz="1300" dirty="0">
              <a:highlight>
                <a:srgbClr val="FFFF00"/>
              </a:highlight>
            </a:endParaRPr>
          </a:p>
          <a:p>
            <a:pPr marL="0" marR="0" lvl="0" indent="0" algn="l" defTabSz="509412">
              <a:lnSpc>
                <a:spcPct val="100000"/>
              </a:lnSpc>
              <a:spcBef>
                <a:spcPts val="0"/>
              </a:spcBef>
              <a:spcAft>
                <a:spcPts val="0"/>
              </a:spcAft>
              <a:buClrTx/>
              <a:buSzTx/>
              <a:buFontTx/>
              <a:buNone/>
              <a:tabLst/>
              <a:defRPr/>
            </a:pPr>
            <a:endParaRPr lang="en-US" sz="1400" i="1" dirty="0">
              <a:solidFill>
                <a:srgbClr val="7F7F7F"/>
              </a:solidFill>
              <a:effectLst/>
              <a:ea typeface="Calibri"/>
              <a:cs typeface="Calibri"/>
            </a:endParaRP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400" kern="100" dirty="0">
              <a:effectLst/>
              <a:ea typeface="Aptos" panose="020B0004020202020204" pitchFamily="34" charset="0"/>
              <a:cs typeface="Times New Roman" panose="02020603050405020304" pitchFamily="18" charset="0"/>
            </a:endParaRP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400" kern="100" dirty="0">
              <a:effectLst/>
              <a:ea typeface="Aptos" panose="020B0004020202020204" pitchFamily="34" charset="0"/>
              <a:cs typeface="Times New Roman" panose="02020603050405020304" pitchFamily="18" charset="0"/>
            </a:endParaRP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400" kern="100" dirty="0">
              <a:effectLst/>
              <a:ea typeface="Aptos" panose="020B0004020202020204" pitchFamily="34" charset="0"/>
              <a:cs typeface="Times New Roman" panose="02020603050405020304" pitchFamily="18" charset="0"/>
            </a:endParaRP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400" kern="100" dirty="0">
              <a:effectLst/>
              <a:ea typeface="Aptos" panose="020B0004020202020204" pitchFamily="34" charset="0"/>
              <a:cs typeface="Times New Roman" panose="02020603050405020304" pitchFamily="18" charset="0"/>
            </a:endParaRP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400" kern="100" dirty="0">
              <a:effectLs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32F44B-C367-AC45-8ED1-DB5A0EF77DB2}" type="slidenum">
              <a:rPr lang="en-US" smtClean="0"/>
              <a:pPr/>
              <a:t>37</a:t>
            </a:fld>
            <a:endParaRPr lang="en-US" dirty="0"/>
          </a:p>
        </p:txBody>
      </p:sp>
    </p:spTree>
    <p:extLst>
      <p:ext uri="{BB962C8B-B14F-4D97-AF65-F5344CB8AC3E}">
        <p14:creationId xmlns:p14="http://schemas.microsoft.com/office/powerpoint/2010/main" val="6434842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sz="1300" dirty="0"/>
              <a:t>I like this quote from Surya Kolluri, Head of TIAA Institute</a:t>
            </a:r>
            <a:r>
              <a:rPr lang="en-US" sz="1300" dirty="0">
                <a:highlight>
                  <a:srgbClr val="FFFF00"/>
                </a:highlight>
              </a:rPr>
              <a:t>.</a:t>
            </a:r>
            <a:endParaRPr lang="en-US" dirty="0">
              <a:highlight>
                <a:srgbClr val="FFFF00"/>
              </a:highlight>
            </a:endParaRPr>
          </a:p>
          <a:p>
            <a:endParaRPr lang="en-US" dirty="0"/>
          </a:p>
          <a:p>
            <a:r>
              <a:rPr lang="en-US" sz="1300" dirty="0"/>
              <a:t>Surya affirms that findings from the study show that 401(k) participants are proponents of in-plan fixed annuities...and would likely use them for saving and in income. </a:t>
            </a:r>
            <a:endParaRPr lang="en-US" sz="1300" dirty="0">
              <a:ea typeface="Calibri"/>
              <a:cs typeface="Calibri"/>
            </a:endParaRPr>
          </a:p>
          <a:p>
            <a:endParaRPr lang="en-US" dirty="0"/>
          </a:p>
          <a:p>
            <a:r>
              <a:rPr lang="en-US" sz="1300" dirty="0"/>
              <a:t>He continues by saying that the findings will contribute to the continued evolution of 401(k) plan design.  </a:t>
            </a:r>
            <a:endParaRPr lang="en-US" sz="1300" dirty="0">
              <a:ea typeface="Calibri"/>
              <a:cs typeface="Calibri"/>
            </a:endParaRPr>
          </a:p>
          <a:p>
            <a:endParaRPr lang="en-US" dirty="0"/>
          </a:p>
          <a:p>
            <a:r>
              <a:rPr lang="en-US" sz="1300" dirty="0"/>
              <a:t>These are strong statements, so let’s take a quick review of some of the findings and see where that evolution may come from...</a:t>
            </a:r>
            <a:endParaRPr lang="en-US" sz="1300" dirty="0">
              <a:ea typeface="Calibri"/>
              <a:cs typeface="Calibri"/>
            </a:endParaRPr>
          </a:p>
        </p:txBody>
      </p:sp>
      <p:sp>
        <p:nvSpPr>
          <p:cNvPr id="4" name="Slide Number Placeholder 3"/>
          <p:cNvSpPr>
            <a:spLocks noGrp="1"/>
          </p:cNvSpPr>
          <p:nvPr>
            <p:ph type="sldNum" sz="quarter" idx="5"/>
          </p:nvPr>
        </p:nvSpPr>
        <p:spPr/>
        <p:txBody>
          <a:bodyPr/>
          <a:lstStyle/>
          <a:p>
            <a:fld id="{C832F44B-C367-AC45-8ED1-DB5A0EF77DB2}" type="slidenum">
              <a:rPr lang="en-US" smtClean="0"/>
              <a:pPr/>
              <a:t>38</a:t>
            </a:fld>
            <a:endParaRPr lang="en-US" dirty="0"/>
          </a:p>
        </p:txBody>
      </p:sp>
    </p:spTree>
    <p:extLst>
      <p:ext uri="{BB962C8B-B14F-4D97-AF65-F5344CB8AC3E}">
        <p14:creationId xmlns:p14="http://schemas.microsoft.com/office/powerpoint/2010/main" val="9560121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3E4D3-E609-4B3A-B619-42FC2ADC3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8076A3-8AF0-52D9-CE53-EECC5CF8A736}"/>
              </a:ext>
            </a:extLst>
          </p:cNvPr>
          <p:cNvSpPr>
            <a:spLocks noGrp="1" noRot="1" noChangeAspect="1"/>
          </p:cNvSpPr>
          <p:nvPr>
            <p:ph type="sldImg"/>
          </p:nvPr>
        </p:nvSpPr>
        <p:spPr>
          <a:xfrm>
            <a:off x="857250" y="695325"/>
            <a:ext cx="5359400" cy="3014663"/>
          </a:xfrm>
        </p:spPr>
      </p:sp>
      <p:sp>
        <p:nvSpPr>
          <p:cNvPr id="3" name="Notes Placeholder 2">
            <a:extLst>
              <a:ext uri="{FF2B5EF4-FFF2-40B4-BE49-F238E27FC236}">
                <a16:creationId xmlns:a16="http://schemas.microsoft.com/office/drawing/2014/main" id="{5C4FE5F6-36D5-6C81-C5E4-2C569D09D704}"/>
              </a:ext>
            </a:extLst>
          </p:cNvPr>
          <p:cNvSpPr>
            <a:spLocks noGrp="1"/>
          </p:cNvSpPr>
          <p:nvPr>
            <p:ph type="body" idx="1"/>
          </p:nvPr>
        </p:nvSpPr>
        <p:spPr/>
        <p:txBody>
          <a:bodyPr/>
          <a:lstStyle/>
          <a:p>
            <a:pPr marL="0" lvl="0" indent="0">
              <a:buFont typeface="Arial" panose="020B0604020202020204" pitchFamily="34" charset="0"/>
              <a:buNone/>
            </a:pPr>
            <a:r>
              <a:rPr lang="en-US" sz="1300" kern="1200" dirty="0">
                <a:solidFill>
                  <a:schemeClr val="tx1"/>
                </a:solidFill>
                <a:effectLst/>
                <a:latin typeface="+mn-lt"/>
                <a:ea typeface="+mn-ea"/>
                <a:cs typeface="+mn-cs"/>
              </a:rPr>
              <a:t>First, you’ll recall that </a:t>
            </a:r>
            <a:r>
              <a:rPr lang="en-US" sz="1300" b="1" kern="1200" dirty="0">
                <a:solidFill>
                  <a:schemeClr val="tx1"/>
                </a:solidFill>
                <a:effectLst/>
                <a:latin typeface="+mn-lt"/>
                <a:ea typeface="+mn-ea"/>
                <a:cs typeface="+mn-cs"/>
              </a:rPr>
              <a:t>participants value many of the features associated with retirement income</a:t>
            </a:r>
            <a:r>
              <a:rPr lang="en-US" sz="1300" kern="1200" dirty="0">
                <a:solidFill>
                  <a:schemeClr val="tx1"/>
                </a:solidFill>
                <a:effectLst/>
                <a:latin typeface="+mn-lt"/>
                <a:ea typeface="+mn-ea"/>
                <a:cs typeface="+mn-cs"/>
              </a:rPr>
              <a:t>, like having enough money to cover unexpected expenses</a:t>
            </a:r>
            <a:r>
              <a:rPr lang="en-US" sz="1300" dirty="0">
                <a:highlight>
                  <a:srgbClr val="FFFF00"/>
                </a:highlight>
              </a:rPr>
              <a:t>.</a:t>
            </a:r>
            <a:endParaRPr lang="en-US" sz="1337" kern="1200" dirty="0">
              <a:solidFill>
                <a:schemeClr val="tx1"/>
              </a:solidFill>
              <a:effectLst/>
              <a:highlight>
                <a:srgbClr val="FFFF00"/>
              </a:highlight>
              <a:latin typeface="+mn-lt"/>
              <a:ea typeface="+mn-ea"/>
              <a:cs typeface="+mn-cs"/>
            </a:endParaRPr>
          </a:p>
          <a:p>
            <a:pPr marL="285750" lvl="0" indent="-285750">
              <a:buFont typeface="Arial" panose="020B0604020202020204" pitchFamily="34" charset="0"/>
              <a:buChar char="•"/>
            </a:pPr>
            <a:r>
              <a:rPr lang="en-US" sz="1300" kern="1200" dirty="0">
                <a:solidFill>
                  <a:schemeClr val="tx1"/>
                </a:solidFill>
                <a:effectLst/>
                <a:latin typeface="+mn-lt"/>
                <a:ea typeface="+mn-ea"/>
                <a:cs typeface="+mn-cs"/>
              </a:rPr>
              <a:t>Plan sponsors should keep this in mind in their plan design and in how they communicate and educate participants.</a:t>
            </a:r>
            <a:endParaRPr lang="en-US" sz="1300" kern="1200" dirty="0">
              <a:solidFill>
                <a:schemeClr val="tx1"/>
              </a:solidFill>
              <a:effectLst/>
              <a:latin typeface="+mn-lt"/>
              <a:ea typeface="Calibri"/>
              <a:cs typeface="Calibri"/>
            </a:endParaRPr>
          </a:p>
          <a:p>
            <a:pPr marL="0" lvl="0" indent="0">
              <a:buFont typeface="Arial" panose="020B0604020202020204" pitchFamily="34" charset="0"/>
              <a:buNone/>
            </a:pPr>
            <a:endParaRPr lang="en-US" sz="1337" kern="1200" dirty="0">
              <a:solidFill>
                <a:schemeClr val="tx1"/>
              </a:solidFill>
              <a:effectLst/>
              <a:latin typeface="+mn-lt"/>
              <a:ea typeface="+mn-ea"/>
              <a:cs typeface="+mn-cs"/>
            </a:endParaRPr>
          </a:p>
          <a:p>
            <a:pPr marL="0" lvl="0" indent="0">
              <a:buFont typeface="Arial" panose="020B0604020202020204" pitchFamily="34" charset="0"/>
              <a:buNone/>
            </a:pPr>
            <a:r>
              <a:rPr lang="en-US" sz="1300" kern="1200" dirty="0">
                <a:solidFill>
                  <a:schemeClr val="tx1"/>
                </a:solidFill>
                <a:effectLst/>
                <a:latin typeface="+mn-lt"/>
                <a:ea typeface="+mn-ea"/>
                <a:cs typeface="+mn-cs"/>
              </a:rPr>
              <a:t>Next, 401(k) </a:t>
            </a:r>
            <a:r>
              <a:rPr lang="en-US" sz="1300" b="1" kern="1200" dirty="0">
                <a:solidFill>
                  <a:schemeClr val="tx1"/>
                </a:solidFill>
                <a:effectLst/>
                <a:latin typeface="+mn-lt"/>
                <a:ea typeface="+mn-ea"/>
                <a:cs typeface="+mn-cs"/>
              </a:rPr>
              <a:t>participants like the idea of in-plan fixed annuities in the abstract, and they’d be very likely to use them if offered</a:t>
            </a:r>
            <a:r>
              <a:rPr lang="en-US" sz="1300" b="1" dirty="0">
                <a:highlight>
                  <a:srgbClr val="FFFF00"/>
                </a:highlight>
              </a:rPr>
              <a:t>.</a:t>
            </a:r>
            <a:endParaRPr lang="en-US" sz="1300" b="1" kern="1200" dirty="0">
              <a:solidFill>
                <a:schemeClr val="tx1"/>
              </a:solidFill>
              <a:effectLst/>
              <a:highlight>
                <a:srgbClr val="FFFF00"/>
              </a:highlight>
              <a:latin typeface="+mn-lt"/>
              <a:ea typeface="Calibri"/>
              <a:cs typeface="Calibri"/>
            </a:endParaRPr>
          </a:p>
          <a:p>
            <a:pPr marL="285750" lvl="0" indent="-285750">
              <a:buFont typeface="Arial" panose="020B0604020202020204" pitchFamily="34" charset="0"/>
              <a:buChar char="•"/>
            </a:pPr>
            <a:r>
              <a:rPr lang="en-US" sz="1300" kern="1200" dirty="0">
                <a:solidFill>
                  <a:schemeClr val="tx1"/>
                </a:solidFill>
                <a:effectLst/>
                <a:latin typeface="+mn-lt"/>
                <a:ea typeface="+mn-ea"/>
                <a:cs typeface="+mn-cs"/>
              </a:rPr>
              <a:t>Again, plan sponsors should view this as a clear signal from participants and consider how their plans meet participant demand</a:t>
            </a:r>
            <a:r>
              <a:rPr lang="en-US" sz="1300" dirty="0">
                <a:highlight>
                  <a:srgbClr val="FFFF00"/>
                </a:highlight>
              </a:rPr>
              <a:t>.</a:t>
            </a:r>
            <a:r>
              <a:rPr lang="en-US" sz="1300" kern="1200" dirty="0">
                <a:solidFill>
                  <a:schemeClr val="tx1"/>
                </a:solidFill>
                <a:effectLst/>
                <a:latin typeface="+mn-lt"/>
                <a:ea typeface="+mn-ea"/>
                <a:cs typeface="+mn-cs"/>
              </a:rPr>
              <a:t> </a:t>
            </a:r>
            <a:endParaRPr lang="en-US" sz="1300" kern="1200" dirty="0">
              <a:solidFill>
                <a:schemeClr val="tx1"/>
              </a:solidFill>
              <a:effectLst/>
              <a:latin typeface="+mn-lt"/>
              <a:ea typeface="Calibri"/>
              <a:cs typeface="Calibri"/>
            </a:endParaRPr>
          </a:p>
          <a:p>
            <a:pPr marL="0" lvl="0" indent="0">
              <a:buFont typeface="Arial" panose="020B0604020202020204" pitchFamily="34" charset="0"/>
              <a:buNone/>
            </a:pPr>
            <a:endParaRPr lang="en-US" sz="1337" kern="1200" dirty="0">
              <a:solidFill>
                <a:schemeClr val="tx1"/>
              </a:solidFill>
              <a:effectLst/>
              <a:latin typeface="+mn-lt"/>
              <a:ea typeface="+mn-ea"/>
              <a:cs typeface="+mn-cs"/>
            </a:endParaRPr>
          </a:p>
          <a:p>
            <a:pPr marL="0" lvl="0" indent="0">
              <a:buFont typeface="Arial" panose="020B0604020202020204" pitchFamily="34" charset="0"/>
              <a:buNone/>
            </a:pPr>
            <a:r>
              <a:rPr lang="en-US" sz="1300" kern="1200" dirty="0">
                <a:solidFill>
                  <a:schemeClr val="tx1"/>
                </a:solidFill>
                <a:effectLst/>
                <a:latin typeface="+mn-lt"/>
                <a:ea typeface="+mn-ea"/>
                <a:cs typeface="+mn-cs"/>
              </a:rPr>
              <a:t>Third, we just saw how </a:t>
            </a:r>
            <a:r>
              <a:rPr lang="en-US" sz="1300" b="1" kern="1200" dirty="0">
                <a:solidFill>
                  <a:schemeClr val="tx1"/>
                </a:solidFill>
                <a:effectLst/>
                <a:latin typeface="+mn-lt"/>
                <a:ea typeface="+mn-ea"/>
                <a:cs typeface="+mn-cs"/>
              </a:rPr>
              <a:t>target date fund investors strongly support embedding a fixed annuity </a:t>
            </a:r>
            <a:r>
              <a:rPr lang="en-US" sz="1300" kern="1200" dirty="0">
                <a:solidFill>
                  <a:schemeClr val="tx1"/>
                </a:solidFill>
                <a:effectLst/>
                <a:latin typeface="+mn-lt"/>
                <a:ea typeface="+mn-ea"/>
                <a:cs typeface="+mn-cs"/>
              </a:rPr>
              <a:t>into their funds</a:t>
            </a:r>
            <a:r>
              <a:rPr lang="en-US" sz="1300" dirty="0">
                <a:highlight>
                  <a:srgbClr val="FFFF00"/>
                </a:highlight>
              </a:rPr>
              <a:t>.</a:t>
            </a:r>
            <a:endParaRPr lang="en-US" sz="1300" kern="1200" dirty="0">
              <a:solidFill>
                <a:schemeClr val="tx1"/>
              </a:solidFill>
              <a:effectLst/>
              <a:highlight>
                <a:srgbClr val="FFFF00"/>
              </a:highlight>
              <a:latin typeface="+mn-lt"/>
              <a:ea typeface="Calibri"/>
              <a:cs typeface="Calibri"/>
            </a:endParaRPr>
          </a:p>
          <a:p>
            <a:pPr marL="285750" indent="-285750">
              <a:buFont typeface="Arial" panose="020B0604020202020204" pitchFamily="34" charset="0"/>
              <a:buChar char="•"/>
            </a:pPr>
            <a:r>
              <a:rPr lang="en-US" sz="1300" kern="1200" dirty="0">
                <a:solidFill>
                  <a:schemeClr val="tx1"/>
                </a:solidFill>
                <a:effectLst/>
                <a:latin typeface="+mn-lt"/>
                <a:ea typeface="+mn-ea"/>
                <a:cs typeface="+mn-cs"/>
              </a:rPr>
              <a:t>Plan sponsors that offer target date investments should think about the appropriate changes to their lineup, potentially offering this type of</a:t>
            </a:r>
            <a:r>
              <a:rPr lang="en-US" sz="1300" kern="1200" dirty="0">
                <a:solidFill>
                  <a:schemeClr val="tx1"/>
                </a:solidFill>
                <a:effectLst/>
                <a:highlight>
                  <a:srgbClr val="FFFF00"/>
                </a:highlight>
                <a:latin typeface="+mn-lt"/>
                <a:ea typeface="+mn-ea"/>
                <a:cs typeface="+mn-cs"/>
              </a:rPr>
              <a:t> </a:t>
            </a:r>
            <a:r>
              <a:rPr lang="en-US" sz="1300" dirty="0">
                <a:highlight>
                  <a:srgbClr val="FFFF00"/>
                </a:highlight>
              </a:rPr>
              <a:t>target date fund </a:t>
            </a:r>
            <a:r>
              <a:rPr lang="en-US" sz="1300" kern="1200" dirty="0">
                <a:solidFill>
                  <a:schemeClr val="tx1"/>
                </a:solidFill>
                <a:effectLst/>
                <a:latin typeface="+mn-lt"/>
                <a:ea typeface="+mn-ea"/>
                <a:cs typeface="+mn-cs"/>
              </a:rPr>
              <a:t>as their QDIA.</a:t>
            </a:r>
            <a:endParaRPr lang="en-US" sz="1300" kern="1200" dirty="0">
              <a:solidFill>
                <a:schemeClr val="tx1"/>
              </a:solidFill>
              <a:effectLst/>
              <a:latin typeface="+mn-lt"/>
              <a:ea typeface="Calibri"/>
              <a:cs typeface="Calibri"/>
            </a:endParaRPr>
          </a:p>
          <a:p>
            <a:pPr marL="0" lvl="0" indent="0">
              <a:buFont typeface="Arial" panose="020B0604020202020204" pitchFamily="34" charset="0"/>
              <a:buNone/>
            </a:pPr>
            <a:endParaRPr lang="en-US" sz="1337" kern="1200" dirty="0">
              <a:solidFill>
                <a:schemeClr val="tx1"/>
              </a:solidFill>
              <a:effectLst/>
              <a:latin typeface="+mn-lt"/>
              <a:ea typeface="+mn-ea"/>
              <a:cs typeface="+mn-cs"/>
            </a:endParaRPr>
          </a:p>
          <a:p>
            <a:pPr marL="0" lvl="0" indent="0">
              <a:buFont typeface="Arial" panose="020B0604020202020204" pitchFamily="34" charset="0"/>
              <a:buNone/>
            </a:pPr>
            <a:r>
              <a:rPr lang="en-US" sz="1300" kern="1200" dirty="0">
                <a:solidFill>
                  <a:schemeClr val="tx1"/>
                </a:solidFill>
                <a:effectLst/>
                <a:latin typeface="+mn-lt"/>
                <a:ea typeface="+mn-ea"/>
                <a:cs typeface="+mn-cs"/>
              </a:rPr>
              <a:t>Now, let’s shift gears to talk about how the findings are informing the need for participant education...</a:t>
            </a:r>
            <a:endParaRPr lang="en-US" sz="1300" dirty="0">
              <a:ea typeface="Calibri"/>
              <a:cs typeface="Calibri"/>
            </a:endParaRPr>
          </a:p>
        </p:txBody>
      </p:sp>
      <p:sp>
        <p:nvSpPr>
          <p:cNvPr id="4" name="Slide Number Placeholder 3">
            <a:extLst>
              <a:ext uri="{FF2B5EF4-FFF2-40B4-BE49-F238E27FC236}">
                <a16:creationId xmlns:a16="http://schemas.microsoft.com/office/drawing/2014/main" id="{2DF189CA-F2A0-C97E-9A50-68731615C05B}"/>
              </a:ext>
            </a:extLst>
          </p:cNvPr>
          <p:cNvSpPr>
            <a:spLocks noGrp="1"/>
          </p:cNvSpPr>
          <p:nvPr>
            <p:ph type="sldNum" sz="quarter" idx="5"/>
          </p:nvPr>
        </p:nvSpPr>
        <p:spPr/>
        <p:txBody>
          <a:bodyPr/>
          <a:lstStyle/>
          <a:p>
            <a:fld id="{C832F44B-C367-AC45-8ED1-DB5A0EF77DB2}" type="slidenum">
              <a:rPr lang="en-US" smtClean="0"/>
              <a:pPr/>
              <a:t>39</a:t>
            </a:fld>
            <a:endParaRPr lang="en-US" dirty="0"/>
          </a:p>
        </p:txBody>
      </p:sp>
    </p:spTree>
    <p:extLst>
      <p:ext uri="{BB962C8B-B14F-4D97-AF65-F5344CB8AC3E}">
        <p14:creationId xmlns:p14="http://schemas.microsoft.com/office/powerpoint/2010/main" val="393961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9663" y="328613"/>
            <a:ext cx="4791075" cy="2695575"/>
          </a:xfrm>
        </p:spPr>
      </p:sp>
      <p:sp>
        <p:nvSpPr>
          <p:cNvPr id="3" name="Notes Placeholder 2"/>
          <p:cNvSpPr>
            <a:spLocks noGrp="1"/>
          </p:cNvSpPr>
          <p:nvPr>
            <p:ph type="body" idx="1"/>
          </p:nvPr>
        </p:nvSpPr>
        <p:spPr>
          <a:xfrm>
            <a:off x="393895" y="3268200"/>
            <a:ext cx="6217920" cy="5033382"/>
          </a:xfrm>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200" b="0" i="0" u="none" dirty="0"/>
              <a:t>Today, retirees’ fears of running out of money are largely driven by retirement challenges across three broad categories – </a:t>
            </a:r>
            <a:r>
              <a:rPr lang="en-US" sz="1200" b="1" i="0" u="none" dirty="0"/>
              <a:t>demographics, need, and risks</a:t>
            </a:r>
            <a:r>
              <a:rPr lang="en-US" sz="1200" b="0" i="0" u="none" dirty="0"/>
              <a:t>.</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200" b="0" i="0" u="none" dirty="0"/>
          </a:p>
          <a:p>
            <a:pPr>
              <a:defRPr/>
            </a:pPr>
            <a:r>
              <a:rPr lang="en-US" sz="1200" b="0" i="0" u="none" dirty="0"/>
              <a:t>First, m</a:t>
            </a:r>
            <a:r>
              <a:rPr lang="en-US" sz="1200" dirty="0"/>
              <a:t>ore American workers are nearing or at retirement age and collectively, we</a:t>
            </a:r>
            <a:r>
              <a:rPr lang="en-US" sz="1300" dirty="0"/>
              <a:t>’</a:t>
            </a:r>
            <a:r>
              <a:rPr lang="en-US" sz="1200" dirty="0"/>
              <a:t>re </a:t>
            </a:r>
            <a:r>
              <a:rPr lang="en-US" sz="1200" b="1" dirty="0"/>
              <a:t>living longer and carrying more debt</a:t>
            </a:r>
            <a:r>
              <a:rPr lang="en-US" sz="1200" dirty="0"/>
              <a:t>. </a:t>
            </a:r>
            <a:endParaRPr lang="en-US" sz="1200" dirty="0">
              <a:ea typeface="Calibri"/>
              <a:cs typeface="Calibri"/>
            </a:endParaRP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But when it comes to retirement security, that’s not always such good news, as studies show that the typical worker needs to plan for 30 or more years of retirement.</a:t>
            </a:r>
            <a:endParaRPr lang="en-US" sz="1200" dirty="0">
              <a:ea typeface="Calibri"/>
              <a:cs typeface="Calibri"/>
            </a:endParaRP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In addition, older adults have more debt on their personal balance sheets, including </a:t>
            </a:r>
            <a:r>
              <a:rPr lang="en-US" sz="1200" i="0" u="none" kern="1200" dirty="0">
                <a:effectLst/>
                <a:latin typeface="+mn-lt"/>
                <a:ea typeface="+mn-ea"/>
                <a:cs typeface="+mn-cs"/>
              </a:rPr>
              <a:t>40% of people 65 and older who still have a mortgage (30% of those 80 and older). </a:t>
            </a:r>
            <a:r>
              <a:rPr lang="en-US" sz="1200" i="1" u="none" kern="1200" dirty="0">
                <a:effectLst/>
                <a:latin typeface="+mn-lt"/>
                <a:ea typeface="+mn-ea"/>
                <a:cs typeface="+mn-cs"/>
              </a:rPr>
              <a:t>(“Housing America’s Older Adults,” Harvard University, 2023).</a:t>
            </a:r>
            <a:endParaRPr lang="en-US" sz="1200" i="1" u="none" kern="1200" dirty="0">
              <a:effectLst/>
              <a:latin typeface="+mn-lt"/>
              <a:ea typeface="Calibri"/>
              <a:cs typeface="Calibri"/>
            </a:endParaRP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0" marR="0" lvl="0" indent="0" algn="l" defTabSz="509412" rtl="0" eaLnBrk="1" fontAlgn="auto" latinLnBrk="0" hangingPunct="1">
              <a:lnSpc>
                <a:spcPct val="100000"/>
              </a:lnSpc>
              <a:spcBef>
                <a:spcPts val="0"/>
              </a:spcBef>
              <a:spcAft>
                <a:spcPts val="0"/>
              </a:spcAft>
              <a:buClrTx/>
              <a:buSzTx/>
              <a:buFontTx/>
              <a:buNone/>
              <a:tabLst/>
              <a:defRPr/>
            </a:pPr>
            <a:r>
              <a:rPr lang="en-US" sz="1200" dirty="0"/>
              <a:t>And of course there is a </a:t>
            </a:r>
            <a:r>
              <a:rPr lang="en-US" sz="1200" b="1" dirty="0"/>
              <a:t>need for income during retirement</a:t>
            </a:r>
            <a:r>
              <a:rPr lang="en-US" sz="1200" dirty="0"/>
              <a:t>. </a:t>
            </a:r>
            <a:endParaRPr lang="en-US" sz="1200" dirty="0">
              <a:ea typeface="Calibri"/>
              <a:cs typeface="Calibri"/>
            </a:endParaRP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dirty="0"/>
              <a:t>In 2024, we surveyed plan sponsors, and 85% </a:t>
            </a:r>
            <a:r>
              <a:rPr lang="en-US" sz="1200" i="0" kern="1200" dirty="0">
                <a:effectLst/>
                <a:latin typeface="+mn-lt"/>
                <a:ea typeface="+mn-ea"/>
                <a:cs typeface="+mn-cs"/>
              </a:rPr>
              <a:t>said employees need more guaranteed income than Social Security will provide. </a:t>
            </a:r>
            <a:endParaRPr lang="en-US" sz="1200" i="0" kern="1200" dirty="0">
              <a:effectLst/>
              <a:latin typeface="+mn-lt"/>
              <a:ea typeface="Calibri"/>
              <a:cs typeface="Calibri"/>
            </a:endParaRPr>
          </a:p>
          <a:p>
            <a:pPr marL="285750" indent="-285750">
              <a:buFont typeface="Arial" panose="020B0604020202020204" pitchFamily="34" charset="0"/>
              <a:buChar char="•"/>
              <a:defRPr/>
            </a:pPr>
            <a:r>
              <a:rPr lang="en-US" sz="1200" dirty="0"/>
              <a:t>In 2024, the </a:t>
            </a:r>
            <a:r>
              <a:rPr lang="en-US" sz="1200" b="0" i="0" kern="1200" dirty="0">
                <a:effectLst/>
                <a:latin typeface="+mn-lt"/>
                <a:ea typeface="+mn-ea"/>
                <a:cs typeface="+mn-cs"/>
              </a:rPr>
              <a:t>average Social Security payment was $1,924 a month, or $23,000 a year. (</a:t>
            </a:r>
            <a:r>
              <a:rPr lang="en-US" sz="1200" i="1" dirty="0"/>
              <a:t>Social</a:t>
            </a:r>
            <a:r>
              <a:rPr lang="en-US" sz="1200" b="0" i="1" kern="1200" dirty="0">
                <a:effectLst/>
                <a:latin typeface="+mn-lt"/>
                <a:ea typeface="+mn-ea"/>
                <a:cs typeface="+mn-cs"/>
              </a:rPr>
              <a:t> Security Administration, October 2024).</a:t>
            </a:r>
            <a:endParaRPr lang="en-US" sz="1200" b="0" i="1" kern="1200" dirty="0">
              <a:effectLst/>
              <a:latin typeface="+mn-lt"/>
              <a:ea typeface="Calibri"/>
              <a:cs typeface="Calibri"/>
            </a:endParaRP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effectLst/>
                <a:latin typeface="+mn-lt"/>
                <a:ea typeface="+mn-ea"/>
                <a:cs typeface="+mn-cs"/>
              </a:rPr>
              <a:t>The assumption is that retirement savings will help make up the difference.</a:t>
            </a:r>
            <a:endParaRPr lang="en-US" sz="1200" b="0" i="0" kern="1200" dirty="0">
              <a:effectLst/>
              <a:latin typeface="+mn-lt"/>
              <a:ea typeface="Calibri"/>
              <a:cs typeface="Calibri"/>
            </a:endParaRPr>
          </a:p>
          <a:p>
            <a:endParaRPr lang="en-US" sz="1200" i="0" kern="1200" dirty="0">
              <a:effectLst/>
              <a:latin typeface="+mn-lt"/>
              <a:ea typeface="+mn-ea"/>
              <a:cs typeface="+mn-cs"/>
            </a:endParaRPr>
          </a:p>
          <a:p>
            <a:pPr marL="0" marR="0" indent="0" algn="l" defTabSz="509412" rtl="0" eaLnBrk="1" fontAlgn="auto" latinLnBrk="0" hangingPunct="1">
              <a:lnSpc>
                <a:spcPct val="100000"/>
              </a:lnSpc>
              <a:spcBef>
                <a:spcPts val="0"/>
              </a:spcBef>
              <a:spcAft>
                <a:spcPts val="0"/>
              </a:spcAft>
              <a:buClrTx/>
              <a:buSzTx/>
              <a:buFontTx/>
              <a:buNone/>
              <a:tabLst/>
              <a:defRPr/>
            </a:pPr>
            <a:r>
              <a:rPr lang="en-US" sz="1200" b="0" i="0" kern="1200" dirty="0">
                <a:effectLst/>
                <a:latin typeface="+mn-lt"/>
                <a:ea typeface="+mn-ea"/>
                <a:cs typeface="+mn-cs"/>
              </a:rPr>
              <a:t>Today, o</a:t>
            </a:r>
            <a:r>
              <a:rPr lang="en-US" sz="1400" b="0" i="0" kern="1200" dirty="0">
                <a:effectLst/>
                <a:latin typeface="+mn-lt"/>
                <a:ea typeface="+mn-ea"/>
                <a:cs typeface="+mn-cs"/>
              </a:rPr>
              <a:t>nly </a:t>
            </a:r>
            <a:r>
              <a:rPr lang="en-US" sz="1200" b="0" i="0" kern="1200" dirty="0">
                <a:effectLst/>
                <a:latin typeface="+mn-lt"/>
                <a:ea typeface="+mn-ea"/>
                <a:cs typeface="+mn-cs"/>
              </a:rPr>
              <a:t>12% of workers have access to defined benefit pension plan, and that </a:t>
            </a:r>
            <a:r>
              <a:rPr lang="en-US" sz="1200" b="1" i="0" kern="1200" dirty="0">
                <a:effectLst/>
                <a:latin typeface="+mn-lt"/>
                <a:ea typeface="+mn-ea"/>
                <a:cs typeface="+mn-cs"/>
              </a:rPr>
              <a:t>lack of access to a retirement plan creates real risk</a:t>
            </a:r>
            <a:r>
              <a:rPr lang="en-US" sz="1200" b="0" i="0" kern="1200" dirty="0">
                <a:effectLst/>
                <a:latin typeface="+mn-lt"/>
                <a:ea typeface="+mn-ea"/>
                <a:cs typeface="+mn-cs"/>
              </a:rPr>
              <a:t>. </a:t>
            </a:r>
            <a:endParaRPr lang="en-US" sz="1200" b="0" i="0" kern="1200" dirty="0">
              <a:effectLst/>
              <a:latin typeface="+mn-lt"/>
              <a:ea typeface="Calibri"/>
              <a:cs typeface="Calibri"/>
            </a:endParaRPr>
          </a:p>
          <a:p>
            <a:pPr marL="285750" marR="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effectLst/>
                <a:latin typeface="+mn-lt"/>
                <a:ea typeface="+mn-ea"/>
                <a:cs typeface="+mn-cs"/>
              </a:rPr>
              <a:t>Without the security net that many used to take for granted, retirees are facing </a:t>
            </a:r>
            <a:r>
              <a:rPr lang="en-US" sz="1100" b="0" i="0" kern="1200" dirty="0">
                <a:effectLst/>
                <a:latin typeface="+mn-lt"/>
                <a:ea typeface="+mn-ea"/>
                <a:cs typeface="+mn-cs"/>
              </a:rPr>
              <a:t>a shortfall </a:t>
            </a:r>
            <a:endParaRPr lang="en-US" sz="1200" b="0" i="0" kern="1200" dirty="0">
              <a:effectLst/>
              <a:latin typeface="+mn-lt"/>
              <a:ea typeface="+mn-ea"/>
              <a:cs typeface="+mn-cs"/>
            </a:endParaRPr>
          </a:p>
          <a:p>
            <a:pPr marL="285750" marR="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effectLst/>
                <a:latin typeface="+mn-lt"/>
                <a:ea typeface="+mn-ea"/>
                <a:cs typeface="+mn-cs"/>
              </a:rPr>
              <a:t>And unfortunately, an estimated 40% of Americans likely won’t have enough of their own savings to maintain their standard of living in retirement. </a:t>
            </a:r>
            <a:r>
              <a:rPr lang="en-US" sz="1200" b="0" i="1" kern="1200" dirty="0">
                <a:effectLst/>
                <a:latin typeface="+mn-lt"/>
                <a:ea typeface="+mn-ea"/>
                <a:cs typeface="+mn-cs"/>
              </a:rPr>
              <a:t>(EBRI Retirement Security Projection Model, 2024.)</a:t>
            </a:r>
            <a:endParaRPr lang="en-US" sz="1200" b="0" i="1" kern="1200" dirty="0">
              <a:effectLst/>
              <a:latin typeface="+mn-lt"/>
              <a:ea typeface="Calibri"/>
              <a:cs typeface="Calibri"/>
            </a:endParaRPr>
          </a:p>
          <a:p>
            <a:pPr marL="0" marR="0" indent="0" algn="l" defTabSz="509412" rtl="0" eaLnBrk="1" fontAlgn="auto" latinLnBrk="0" hangingPunct="1">
              <a:lnSpc>
                <a:spcPct val="100000"/>
              </a:lnSpc>
              <a:spcBef>
                <a:spcPts val="0"/>
              </a:spcBef>
              <a:spcAft>
                <a:spcPts val="0"/>
              </a:spcAft>
              <a:buClrTx/>
              <a:buSzTx/>
              <a:buFontTx/>
              <a:buNone/>
              <a:tabLst/>
              <a:defRPr/>
            </a:pPr>
            <a:r>
              <a:rPr lang="en-US" sz="1200" dirty="0"/>
              <a:t>Fortunately, the widespread adoption of 401(k) plans in the past few decades has helped address these challenges head-on...</a:t>
            </a:r>
            <a:endParaRPr lang="en-US" sz="1200" dirty="0">
              <a:ea typeface="Calibri"/>
              <a:cs typeface="Calibri"/>
            </a:endParaRPr>
          </a:p>
        </p:txBody>
      </p:sp>
      <p:sp>
        <p:nvSpPr>
          <p:cNvPr id="4" name="Slide Number Placeholder 3"/>
          <p:cNvSpPr>
            <a:spLocks noGrp="1"/>
          </p:cNvSpPr>
          <p:nvPr>
            <p:ph type="sldNum" sz="quarter" idx="5"/>
          </p:nvPr>
        </p:nvSpPr>
        <p:spPr/>
        <p:txBody>
          <a:bodyPr/>
          <a:lstStyle/>
          <a:p>
            <a:fld id="{C832F44B-C367-AC45-8ED1-DB5A0EF77DB2}" type="slidenum">
              <a:rPr lang="en-US" smtClean="0"/>
              <a:pPr/>
              <a:t>4</a:t>
            </a:fld>
            <a:endParaRPr lang="en-US" dirty="0"/>
          </a:p>
        </p:txBody>
      </p:sp>
    </p:spTree>
    <p:extLst>
      <p:ext uri="{BB962C8B-B14F-4D97-AF65-F5344CB8AC3E}">
        <p14:creationId xmlns:p14="http://schemas.microsoft.com/office/powerpoint/2010/main" val="8520312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dirty="0"/>
              <a:t>Earlier, I referred to the </a:t>
            </a:r>
            <a:r>
              <a:rPr lang="en-US" b="1" dirty="0"/>
              <a:t>need for participant education</a:t>
            </a:r>
            <a:r>
              <a:rPr lang="en-US" dirty="0"/>
              <a:t> based on the many risks and challenges participants face. </a:t>
            </a:r>
          </a:p>
          <a:p>
            <a:endParaRPr lang="en-US" dirty="0"/>
          </a:p>
          <a:p>
            <a:r>
              <a:rPr lang="en-US" dirty="0"/>
              <a:t>We as an industry know providing the right resources is crucial to helping workers achieve a secure retirement.</a:t>
            </a:r>
          </a:p>
          <a:p>
            <a:endParaRPr lang="en-US" dirty="0"/>
          </a:p>
          <a:p>
            <a:r>
              <a:rPr lang="en-US" dirty="0"/>
              <a:t>But as you’ll see on the next few slides, this need is particularly important for retirement income...</a:t>
            </a: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40</a:t>
            </a:fld>
            <a:endParaRPr lang="en-US" dirty="0"/>
          </a:p>
        </p:txBody>
      </p:sp>
    </p:spTree>
    <p:extLst>
      <p:ext uri="{BB962C8B-B14F-4D97-AF65-F5344CB8AC3E}">
        <p14:creationId xmlns:p14="http://schemas.microsoft.com/office/powerpoint/2010/main" val="27887976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Let’s start with a </a:t>
            </a:r>
            <a:r>
              <a:rPr lang="en-US" b="1" dirty="0"/>
              <a:t>few common questions we hear from participants</a:t>
            </a:r>
            <a:r>
              <a:rPr lang="en-US" dirty="0"/>
              <a:t>. They’re often asking:</a:t>
            </a:r>
          </a:p>
          <a:p>
            <a:pPr marL="285750" indent="-285750">
              <a:buFont typeface="Arial" panose="020B0604020202020204" pitchFamily="34" charset="0"/>
              <a:buChar char="•"/>
            </a:pPr>
            <a:r>
              <a:rPr lang="en-US" dirty="0"/>
              <a:t>How much can I spend? </a:t>
            </a:r>
          </a:p>
          <a:p>
            <a:pPr marL="285750" indent="-285750">
              <a:buFont typeface="Arial" panose="020B0604020202020204" pitchFamily="34" charset="0"/>
              <a:buChar char="•"/>
            </a:pPr>
            <a:r>
              <a:rPr lang="en-US" dirty="0"/>
              <a:t>What is the best strategy for withdrawals?</a:t>
            </a:r>
          </a:p>
          <a:p>
            <a:pPr marL="285750" indent="-285750">
              <a:buFont typeface="Arial" panose="020B0604020202020204" pitchFamily="34" charset="0"/>
              <a:buChar char="•"/>
            </a:pPr>
            <a:r>
              <a:rPr lang="en-US" dirty="0"/>
              <a:t>How do I withdraw?</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But these three are among the </a:t>
            </a:r>
            <a:r>
              <a:rPr lang="en-US" u="sng" dirty="0"/>
              <a:t>many</a:t>
            </a:r>
            <a:r>
              <a:rPr lang="en-US" dirty="0"/>
              <a:t> questions on participants’ minds.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Truth is, knowing how to convert savings to income is inherently complicated because of the uncertainty around how long retirement will last—we just don’t know long we’ll live.</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So that naturally creates a level of uncertainty about how to plan for retirement income.</a:t>
            </a: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dirty="0"/>
              <a:t>With this in mind, we asked participants about their understanding and confidence in their planning.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But first, we asked participants </a:t>
            </a:r>
            <a:r>
              <a:rPr lang="en-US" i="1" dirty="0"/>
              <a:t>how much </a:t>
            </a:r>
            <a:r>
              <a:rPr lang="en-US" dirty="0"/>
              <a:t>they are thinking about converting their savings to income at retirement...</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41</a:t>
            </a:fld>
            <a:endParaRPr lang="en-US" dirty="0"/>
          </a:p>
        </p:txBody>
      </p:sp>
    </p:spTree>
    <p:extLst>
      <p:ext uri="{BB962C8B-B14F-4D97-AF65-F5344CB8AC3E}">
        <p14:creationId xmlns:p14="http://schemas.microsoft.com/office/powerpoint/2010/main" val="18663996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300" dirty="0"/>
              <a:t>We like to think that participants give their retirement a lot of thought, but it can be hard to know for sure.</a:t>
            </a:r>
          </a:p>
          <a:p>
            <a:pPr marL="0" indent="0">
              <a:buFont typeface="Arial" panose="020B0604020202020204" pitchFamily="34" charset="0"/>
              <a:buNone/>
            </a:pPr>
            <a:endParaRPr lang="en-US" dirty="0"/>
          </a:p>
          <a:p>
            <a:pPr marL="0" indent="0">
              <a:buFont typeface="Arial" panose="020B0604020202020204" pitchFamily="34" charset="0"/>
              <a:buNone/>
            </a:pPr>
            <a:r>
              <a:rPr lang="en-US" sz="1300" dirty="0"/>
              <a:t>That’s why </a:t>
            </a:r>
            <a:r>
              <a:rPr lang="en-US" sz="1300" b="1" dirty="0"/>
              <a:t>we asked participants specifically how much they have considered how they’ll withdraw money from the 401(k) </a:t>
            </a:r>
            <a:r>
              <a:rPr lang="en-US" sz="1300" dirty="0"/>
              <a:t>– with the responses being: not much or not at all, some, or a lot.</a:t>
            </a:r>
            <a:endParaRPr lang="en-US" sz="1300" dirty="0">
              <a:ea typeface="Calibri"/>
              <a:cs typeface="Calibri"/>
            </a:endParaRPr>
          </a:p>
          <a:p>
            <a:pPr marL="0" indent="0">
              <a:buFont typeface="Arial" panose="020B0604020202020204" pitchFamily="34" charset="0"/>
              <a:buNone/>
            </a:pPr>
            <a:endParaRPr lang="en-US" dirty="0"/>
          </a:p>
          <a:p>
            <a:pPr marL="0" indent="0">
              <a:buFont typeface="Arial" panose="020B0604020202020204" pitchFamily="34" charset="0"/>
              <a:buNone/>
            </a:pPr>
            <a:r>
              <a:rPr lang="en-US" sz="1300" dirty="0"/>
              <a:t>How do you think they responded?</a:t>
            </a:r>
            <a:endParaRPr lang="en-US" sz="1300" dirty="0">
              <a:ea typeface="Calibri"/>
              <a:cs typeface="Calibri"/>
            </a:endParaRPr>
          </a:p>
          <a:p>
            <a:pPr marL="0" indent="0">
              <a:buFont typeface="Arial" panose="020B0604020202020204" pitchFamily="34" charset="0"/>
              <a:buNone/>
            </a:pPr>
            <a:endParaRPr lang="en-US" dirty="0"/>
          </a:p>
          <a:p>
            <a:pPr marL="0" indent="0">
              <a:buFont typeface="Arial" panose="020B0604020202020204" pitchFamily="34" charset="0"/>
              <a:buNone/>
            </a:pPr>
            <a:r>
              <a:rPr lang="en-US" sz="1300" dirty="0"/>
              <a:t>Starting on the far right, we see that </a:t>
            </a:r>
            <a:r>
              <a:rPr lang="en-US" sz="1300" b="1" dirty="0"/>
              <a:t>only 21% have thought </a:t>
            </a:r>
            <a:r>
              <a:rPr lang="en-US" sz="1300" b="1" u="sng" dirty="0"/>
              <a:t>a lot</a:t>
            </a:r>
            <a:r>
              <a:rPr lang="en-US" sz="1300" u="sng" dirty="0"/>
              <a:t> </a:t>
            </a:r>
            <a:r>
              <a:rPr lang="en-US" sz="1300" dirty="0"/>
              <a:t>about how they’ll withdraw from their 401(k).</a:t>
            </a:r>
            <a:endParaRPr lang="en-US" sz="1300" dirty="0">
              <a:ea typeface="Calibri"/>
              <a:cs typeface="Calibri"/>
            </a:endParaRPr>
          </a:p>
          <a:p>
            <a:pPr marL="285750" indent="-285750">
              <a:buFont typeface="Arial" panose="020B0604020202020204" pitchFamily="34" charset="0"/>
              <a:buChar char="•"/>
            </a:pPr>
            <a:r>
              <a:rPr lang="en-US" sz="1300" dirty="0"/>
              <a:t>This is fairly consistent across generations – including among baby boomers, who are nearest retirement, but only 23% said they’ve thought a lot about this</a:t>
            </a:r>
            <a:r>
              <a:rPr lang="en-US" sz="1300" dirty="0">
                <a:highlight>
                  <a:srgbClr val="FFFF00"/>
                </a:highlight>
              </a:rPr>
              <a:t>.</a:t>
            </a:r>
            <a:endParaRPr lang="en-US" sz="1300" dirty="0">
              <a:highlight>
                <a:srgbClr val="FFFF00"/>
              </a:highlight>
              <a:ea typeface="Calibri"/>
              <a:cs typeface="Calibri"/>
            </a:endParaRPr>
          </a:p>
          <a:p>
            <a:pPr marL="285750" indent="-285750">
              <a:buFont typeface="Arial" panose="020B0604020202020204" pitchFamily="34" charset="0"/>
              <a:buChar char="•"/>
            </a:pPr>
            <a:r>
              <a:rPr lang="en-US" sz="1300" dirty="0"/>
              <a:t>The same is true, 23%, for those who expect their retirement savings to be a major source of income. </a:t>
            </a:r>
            <a:endParaRPr lang="en-US" sz="1300" dirty="0">
              <a:ea typeface="Calibri"/>
              <a:cs typeface="Calibri"/>
            </a:endParaRPr>
          </a:p>
          <a:p>
            <a:pPr marL="285750" indent="-285750">
              <a:buFont typeface="Arial" panose="020B0604020202020204" pitchFamily="34" charset="0"/>
              <a:buChar char="•"/>
            </a:pPr>
            <a:endParaRPr lang="en-US" dirty="0"/>
          </a:p>
          <a:p>
            <a:pPr marL="0" indent="0">
              <a:buFont typeface="Arial" panose="020B0604020202020204" pitchFamily="34" charset="0"/>
              <a:buNone/>
            </a:pPr>
            <a:r>
              <a:rPr lang="en-US" sz="1300" dirty="0"/>
              <a:t>On left, we see that about </a:t>
            </a:r>
            <a:r>
              <a:rPr lang="en-US" sz="1300" b="1" dirty="0"/>
              <a:t>one-third of participants have given this little-to-no thought </a:t>
            </a:r>
            <a:r>
              <a:rPr lang="en-US" sz="1300" dirty="0"/>
              <a:t>– we think that number is too high.</a:t>
            </a:r>
            <a:endParaRPr lang="en-US" sz="1300" dirty="0">
              <a:ea typeface="Calibri"/>
              <a:cs typeface="Calibri"/>
            </a:endParaRPr>
          </a:p>
          <a:p>
            <a:pPr marL="285750" indent="-285750">
              <a:buFont typeface="Arial" panose="020B0604020202020204" pitchFamily="34" charset="0"/>
              <a:buChar char="•"/>
            </a:pPr>
            <a:r>
              <a:rPr lang="en-US" sz="1300" dirty="0"/>
              <a:t>Those who have not given this any thought are at risk of choosing 401(k) options that are not right for them, which can lead to poor outcomes at retirement.</a:t>
            </a:r>
            <a:endParaRPr lang="en-US" sz="1300" dirty="0">
              <a:ea typeface="Calibri"/>
              <a:cs typeface="Calibri"/>
            </a:endParaRP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42</a:t>
            </a:fld>
            <a:endParaRPr lang="en-US" dirty="0"/>
          </a:p>
        </p:txBody>
      </p:sp>
    </p:spTree>
    <p:extLst>
      <p:ext uri="{BB962C8B-B14F-4D97-AF65-F5344CB8AC3E}">
        <p14:creationId xmlns:p14="http://schemas.microsoft.com/office/powerpoint/2010/main" val="35816578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200" b="1" dirty="0"/>
              <a:t>Optional slide – remove for shorter presentation</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To get a better idea of how participants are thinking about withdrawing money from their 401(k) plans, we compared responses across generations and genders relative to the overall 401(k) participant population.</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Visually, you’ll notice a fair amount of </a:t>
            </a:r>
            <a:r>
              <a:rPr lang="en-US" sz="1337" b="1" kern="1200" dirty="0">
                <a:solidFill>
                  <a:schemeClr val="tx1"/>
                </a:solidFill>
                <a:effectLst/>
                <a:latin typeface="+mn-lt"/>
                <a:ea typeface="+mn-ea"/>
                <a:cs typeface="+mn-cs"/>
              </a:rPr>
              <a:t>consistency across the groups, but I’ve highlighted a few insights that stand out</a:t>
            </a:r>
            <a:r>
              <a:rPr lang="en-US" sz="1337" kern="1200" dirty="0">
                <a:solidFill>
                  <a:schemeClr val="tx1"/>
                </a:solidFill>
                <a:effectLst/>
                <a:latin typeface="+mn-lt"/>
                <a:ea typeface="+mn-ea"/>
                <a:cs typeface="+mn-cs"/>
              </a:rPr>
              <a:t>.</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First, </a:t>
            </a:r>
            <a:r>
              <a:rPr lang="en-US" sz="1337" b="1" kern="1200" dirty="0">
                <a:solidFill>
                  <a:schemeClr val="tx1"/>
                </a:solidFill>
                <a:effectLst/>
                <a:latin typeface="+mn-lt"/>
                <a:ea typeface="+mn-ea"/>
                <a:cs typeface="+mn-cs"/>
              </a:rPr>
              <a:t>Generation Z reported having given the most thought to how they’ll withdraw their retirement savings</a:t>
            </a:r>
            <a:r>
              <a:rPr lang="en-US" sz="1337" kern="1200" dirty="0">
                <a:solidFill>
                  <a:schemeClr val="tx1"/>
                </a:solidFill>
                <a:effectLst/>
                <a:latin typeface="+mn-lt"/>
                <a:ea typeface="+mn-ea"/>
                <a:cs typeface="+mn-cs"/>
              </a:rPr>
              <a:t>—more than any other generation.</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This may come as a surprise, given their age, but it’s an important insight for plan sponsors as they consider how to tailor retirement income strategies and communications for younger participants.</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On the other end of the spectrum, </a:t>
            </a:r>
            <a:r>
              <a:rPr lang="en-US" sz="1337" b="1" kern="1200" dirty="0">
                <a:solidFill>
                  <a:schemeClr val="tx1"/>
                </a:solidFill>
                <a:effectLst/>
                <a:latin typeface="+mn-lt"/>
                <a:ea typeface="+mn-ea"/>
                <a:cs typeface="+mn-cs"/>
              </a:rPr>
              <a:t>Generation X—who are approaching retirement—appear to have given this the least thought</a:t>
            </a:r>
            <a:r>
              <a:rPr lang="en-US" sz="1337" kern="1200" dirty="0">
                <a:solidFill>
                  <a:schemeClr val="tx1"/>
                </a:solidFill>
                <a:effectLst/>
                <a:latin typeface="+mn-lt"/>
                <a:ea typeface="+mn-ea"/>
                <a:cs typeface="+mn-cs"/>
              </a:rPr>
              <a:t>. In fact, 38% of Gen X participants said they’ve thought about it only a little or not at all.</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This is potentially concerning, as we would expect this group to be more actively engaged in retirement planning at this stage of their careers.</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We also see a notable difference by gender. </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While </a:t>
            </a:r>
            <a:r>
              <a:rPr lang="en-US" sz="1337" b="1" kern="1200" dirty="0">
                <a:solidFill>
                  <a:schemeClr val="tx1"/>
                </a:solidFill>
                <a:effectLst/>
                <a:latin typeface="+mn-lt"/>
                <a:ea typeface="+mn-ea"/>
                <a:cs typeface="+mn-cs"/>
              </a:rPr>
              <a:t>60% of women say they’ve given some or a lot of thought to how they’ll withdraw their retirement savings, that still leaves 40% who haven’t</a:t>
            </a:r>
            <a:r>
              <a:rPr lang="en-US" sz="1337" kern="1200" dirty="0">
                <a:solidFill>
                  <a:schemeClr val="tx1"/>
                </a:solidFill>
                <a:effectLst/>
                <a:latin typeface="+mn-lt"/>
                <a:ea typeface="+mn-ea"/>
                <a:cs typeface="+mn-cs"/>
              </a:rPr>
              <a:t>...</a:t>
            </a:r>
          </a:p>
          <a:p>
            <a:r>
              <a:rPr lang="en-US" sz="1337"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C832F44B-C367-AC45-8ED1-DB5A0EF77DB2}" type="slidenum">
              <a:rPr lang="en-US" smtClean="0"/>
              <a:pPr/>
              <a:t>43</a:t>
            </a:fld>
            <a:endParaRPr lang="en-US" dirty="0"/>
          </a:p>
        </p:txBody>
      </p:sp>
    </p:spTree>
    <p:extLst>
      <p:ext uri="{BB962C8B-B14F-4D97-AF65-F5344CB8AC3E}">
        <p14:creationId xmlns:p14="http://schemas.microsoft.com/office/powerpoint/2010/main" val="23983470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94F30-A64E-A1B2-9B48-5A5A14875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255561-287B-9A54-9C57-09A5E602AC29}"/>
              </a:ext>
            </a:extLst>
          </p:cNvPr>
          <p:cNvSpPr>
            <a:spLocks noGrp="1" noRot="1" noChangeAspect="1"/>
          </p:cNvSpPr>
          <p:nvPr>
            <p:ph type="sldImg"/>
          </p:nvPr>
        </p:nvSpPr>
        <p:spPr>
          <a:xfrm>
            <a:off x="857250" y="695325"/>
            <a:ext cx="5359400" cy="3014663"/>
          </a:xfrm>
        </p:spPr>
      </p:sp>
      <p:sp>
        <p:nvSpPr>
          <p:cNvPr id="3" name="Notes Placeholder 2">
            <a:extLst>
              <a:ext uri="{FF2B5EF4-FFF2-40B4-BE49-F238E27FC236}">
                <a16:creationId xmlns:a16="http://schemas.microsoft.com/office/drawing/2014/main" id="{76DE6CC8-9F7B-F70F-156B-022F2B141FF7}"/>
              </a:ext>
            </a:extLst>
          </p:cNvPr>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200" b="1" dirty="0"/>
              <a:t>Optional slide – remove for shorter presentation</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This suggests a potential </a:t>
            </a:r>
            <a:r>
              <a:rPr lang="en-US" sz="1337" b="1" kern="1200" dirty="0">
                <a:solidFill>
                  <a:schemeClr val="tx1"/>
                </a:solidFill>
                <a:effectLst/>
                <a:latin typeface="+mn-lt"/>
                <a:ea typeface="+mn-ea"/>
                <a:cs typeface="+mn-cs"/>
              </a:rPr>
              <a:t>opportunity for plan sponsors to tailor their approach to ensure they engage participants who have not given much thought to this important topic</a:t>
            </a:r>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 </a:t>
            </a:r>
          </a:p>
          <a:p>
            <a:pPr marL="285750" indent="-285750">
              <a:buFont typeface="Arial" panose="020B0604020202020204" pitchFamily="34" charset="0"/>
              <a:buChar char="•"/>
            </a:pPr>
            <a:r>
              <a:rPr lang="en-US" sz="1337" kern="1200" dirty="0">
                <a:solidFill>
                  <a:schemeClr val="tx1"/>
                </a:solidFill>
                <a:effectLst/>
                <a:latin typeface="+mn-lt"/>
                <a:ea typeface="+mn-ea"/>
                <a:cs typeface="+mn-cs"/>
              </a:rPr>
              <a:t>For example, for Generation X who are nearing retirement age, but too few have given the topic much thought, sponsors could use more urgent language.</a:t>
            </a:r>
          </a:p>
          <a:p>
            <a:pPr marL="285750" indent="-285750">
              <a:buFont typeface="Arial" panose="020B0604020202020204" pitchFamily="34" charset="0"/>
              <a:buChar char="•"/>
            </a:pPr>
            <a:r>
              <a:rPr lang="en-US" sz="1337" kern="1200" dirty="0">
                <a:solidFill>
                  <a:schemeClr val="tx1"/>
                </a:solidFill>
                <a:effectLst/>
                <a:latin typeface="+mn-lt"/>
                <a:ea typeface="+mn-ea"/>
                <a:cs typeface="+mn-cs"/>
              </a:rPr>
              <a:t>Or, for the 40% of women who said they have not thought much about it, plan sponsors can focus on delivering educational content in ways that align with how female employees typically consume other benefits-related information. </a:t>
            </a:r>
          </a:p>
          <a:p>
            <a:endParaRPr lang="en-US" sz="1400" dirty="0"/>
          </a:p>
          <a:p>
            <a:r>
              <a:rPr lang="en-US" sz="1400" dirty="0"/>
              <a:t>To further explore the reasons—and potential solutions—for why participants have not given thought to withdrawing their retirement savings, we asked a few more questions...</a:t>
            </a:r>
          </a:p>
        </p:txBody>
      </p:sp>
      <p:sp>
        <p:nvSpPr>
          <p:cNvPr id="4" name="Slide Number Placeholder 3">
            <a:extLst>
              <a:ext uri="{FF2B5EF4-FFF2-40B4-BE49-F238E27FC236}">
                <a16:creationId xmlns:a16="http://schemas.microsoft.com/office/drawing/2014/main" id="{04AF5418-56EF-9A77-B2CC-1E4E26A5A7A1}"/>
              </a:ext>
            </a:extLst>
          </p:cNvPr>
          <p:cNvSpPr>
            <a:spLocks noGrp="1"/>
          </p:cNvSpPr>
          <p:nvPr>
            <p:ph type="sldNum" sz="quarter" idx="5"/>
          </p:nvPr>
        </p:nvSpPr>
        <p:spPr/>
        <p:txBody>
          <a:bodyPr/>
          <a:lstStyle/>
          <a:p>
            <a:fld id="{C832F44B-C367-AC45-8ED1-DB5A0EF77DB2}" type="slidenum">
              <a:rPr lang="en-US" smtClean="0"/>
              <a:pPr/>
              <a:t>44</a:t>
            </a:fld>
            <a:endParaRPr lang="en-US" dirty="0"/>
          </a:p>
        </p:txBody>
      </p:sp>
    </p:spTree>
    <p:extLst>
      <p:ext uri="{BB962C8B-B14F-4D97-AF65-F5344CB8AC3E}">
        <p14:creationId xmlns:p14="http://schemas.microsoft.com/office/powerpoint/2010/main" val="478312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When asked about how well participants understand their options for withdrawal, </a:t>
            </a:r>
            <a:r>
              <a:rPr lang="en-US" sz="1337" b="0" kern="1200" dirty="0">
                <a:solidFill>
                  <a:schemeClr val="tx1"/>
                </a:solidFill>
                <a:effectLst/>
                <a:latin typeface="+mn-lt"/>
                <a:ea typeface="+mn-ea"/>
                <a:cs typeface="+mn-cs"/>
              </a:rPr>
              <a:t>we found a general lack of understanding, uncovering </a:t>
            </a:r>
            <a:r>
              <a:rPr lang="en-US" sz="1337" b="0" i="0" kern="1200" dirty="0">
                <a:solidFill>
                  <a:schemeClr val="tx1"/>
                </a:solidFill>
                <a:effectLst/>
                <a:latin typeface="+mn-lt"/>
                <a:ea typeface="+mn-ea"/>
                <a:cs typeface="+mn-cs"/>
              </a:rPr>
              <a:t>another critical gap in retirement readiness.</a:t>
            </a:r>
            <a:endParaRPr lang="en-US" sz="1337" b="0"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In fact, </a:t>
            </a:r>
            <a:r>
              <a:rPr lang="en-US" sz="1337" b="1" kern="1200" dirty="0">
                <a:solidFill>
                  <a:schemeClr val="tx1"/>
                </a:solidFill>
                <a:effectLst/>
                <a:latin typeface="+mn-lt"/>
                <a:ea typeface="+mn-ea"/>
                <a:cs typeface="+mn-cs"/>
              </a:rPr>
              <a:t>less than a third of participants claimed to have a very good understanding of how they can withdraw</a:t>
            </a:r>
            <a:r>
              <a:rPr lang="en-US" sz="1337" kern="1200" dirty="0">
                <a:solidFill>
                  <a:schemeClr val="tx1"/>
                </a:solidFill>
                <a:effectLst/>
                <a:latin typeface="+mn-lt"/>
                <a:ea typeface="+mn-ea"/>
                <a:cs typeface="+mn-cs"/>
              </a:rPr>
              <a:t> from their 401(k) plans.</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337" kern="1200" dirty="0">
              <a:solidFill>
                <a:schemeClr val="tx1"/>
              </a:solidFill>
              <a:effectLst/>
              <a:latin typeface="+mn-lt"/>
              <a:ea typeface="+mn-ea"/>
              <a:cs typeface="+mn-cs"/>
            </a:endParaRPr>
          </a:p>
          <a:p>
            <a:r>
              <a:rPr lang="en-US" sz="1337" b="0" i="0" kern="1200" dirty="0">
                <a:solidFill>
                  <a:schemeClr val="tx1"/>
                </a:solidFill>
                <a:effectLst/>
                <a:latin typeface="+mn-lt"/>
                <a:ea typeface="+mn-ea"/>
                <a:cs typeface="+mn-cs"/>
              </a:rPr>
              <a:t>So, while many participants focus on saving while they are working, few have a good grasp on how to access those savings once they retire. </a:t>
            </a:r>
          </a:p>
          <a:p>
            <a:endParaRPr lang="en-US" sz="1337" b="0" i="0" kern="1200" dirty="0">
              <a:solidFill>
                <a:schemeClr val="tx1"/>
              </a:solidFill>
              <a:effectLst/>
              <a:latin typeface="+mn-lt"/>
              <a:ea typeface="+mn-ea"/>
              <a:cs typeface="+mn-cs"/>
            </a:endParaRPr>
          </a:p>
          <a:p>
            <a:r>
              <a:rPr lang="en-US" sz="1337" b="0" i="0" kern="1200" dirty="0">
                <a:solidFill>
                  <a:schemeClr val="tx1"/>
                </a:solidFill>
                <a:effectLst/>
                <a:latin typeface="+mn-lt"/>
                <a:ea typeface="+mn-ea"/>
                <a:cs typeface="+mn-cs"/>
              </a:rPr>
              <a:t>Similar to not giving it enough thought, this lack of clarity can lead to poor financial decisions and outcomes.</a:t>
            </a:r>
          </a:p>
          <a:p>
            <a:pPr marL="285750" indent="-285750">
              <a:buFont typeface="Arial" panose="020B0604020202020204" pitchFamily="34" charset="0"/>
              <a:buChar char="•"/>
            </a:pPr>
            <a:r>
              <a:rPr lang="en-US" sz="1337" b="0" i="0" kern="1200" dirty="0">
                <a:solidFill>
                  <a:schemeClr val="tx1"/>
                </a:solidFill>
                <a:effectLst/>
                <a:latin typeface="+mn-lt"/>
                <a:ea typeface="+mn-ea"/>
                <a:cs typeface="+mn-cs"/>
              </a:rPr>
              <a:t>It can also increase the risk that participants will either outlive their savings—the longevity risk we talked about—or they may withdraw too conservatively and not meet their needs.</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To learn even more, the survey asked a follow-up question about participant confidence in making the right decisions.</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37" kern="1200" dirty="0">
                <a:solidFill>
                  <a:schemeClr val="tx1"/>
                </a:solidFill>
                <a:effectLst/>
                <a:latin typeface="+mn-lt"/>
                <a:ea typeface="+mn-ea"/>
                <a:cs typeface="+mn-cs"/>
              </a:rPr>
              <a:t>And we can probably guess how those results looked...</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337"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832F44B-C367-AC45-8ED1-DB5A0EF77DB2}" type="slidenum">
              <a:rPr lang="en-US" smtClean="0"/>
              <a:pPr/>
              <a:t>45</a:t>
            </a:fld>
            <a:endParaRPr lang="en-US" dirty="0"/>
          </a:p>
        </p:txBody>
      </p:sp>
    </p:spTree>
    <p:extLst>
      <p:ext uri="{BB962C8B-B14F-4D97-AF65-F5344CB8AC3E}">
        <p14:creationId xmlns:p14="http://schemas.microsoft.com/office/powerpoint/2010/main" val="13669443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567AC-284C-1049-BB35-3CF45614B3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69414-35FA-A144-6B5B-1C9662C906B3}"/>
              </a:ext>
            </a:extLst>
          </p:cNvPr>
          <p:cNvSpPr>
            <a:spLocks noGrp="1" noRot="1" noChangeAspect="1"/>
          </p:cNvSpPr>
          <p:nvPr>
            <p:ph type="sldImg"/>
          </p:nvPr>
        </p:nvSpPr>
        <p:spPr>
          <a:xfrm>
            <a:off x="857250" y="695325"/>
            <a:ext cx="5359400" cy="3014663"/>
          </a:xfrm>
        </p:spPr>
      </p:sp>
      <p:sp>
        <p:nvSpPr>
          <p:cNvPr id="3" name="Notes Placeholder 2">
            <a:extLst>
              <a:ext uri="{FF2B5EF4-FFF2-40B4-BE49-F238E27FC236}">
                <a16:creationId xmlns:a16="http://schemas.microsoft.com/office/drawing/2014/main" id="{53B5FA3F-0B7F-94F5-B329-9A051CBED430}"/>
              </a:ext>
            </a:extLst>
          </p:cNvPr>
          <p:cNvSpPr>
            <a:spLocks noGrp="1"/>
          </p:cNvSpPr>
          <p:nvPr>
            <p:ph type="body" idx="1"/>
          </p:nvPr>
        </p:nvSpPr>
        <p:spPr/>
        <p:txBody>
          <a:bodyPr/>
          <a:lstStyle/>
          <a:p>
            <a:r>
              <a:rPr lang="en-US" sz="1337" b="0" i="0" kern="1200" dirty="0">
                <a:solidFill>
                  <a:schemeClr val="tx1"/>
                </a:solidFill>
                <a:effectLst/>
                <a:latin typeface="+mn-lt"/>
                <a:ea typeface="+mn-ea"/>
                <a:cs typeface="+mn-cs"/>
              </a:rPr>
              <a:t>While many participants are saving diligently in their 401(k) plans, only </a:t>
            </a:r>
            <a:r>
              <a:rPr lang="en-US" sz="1337" b="1" i="0" kern="1200" dirty="0">
                <a:solidFill>
                  <a:schemeClr val="tx1"/>
                </a:solidFill>
                <a:effectLst/>
                <a:latin typeface="+mn-lt"/>
                <a:ea typeface="+mn-ea"/>
                <a:cs typeface="+mn-cs"/>
              </a:rPr>
              <a:t>26% feel very confident</a:t>
            </a:r>
            <a:r>
              <a:rPr lang="en-US" sz="1337" b="0" i="0" kern="1200" dirty="0">
                <a:solidFill>
                  <a:schemeClr val="tx1"/>
                </a:solidFill>
                <a:effectLst/>
                <a:latin typeface="+mn-lt"/>
                <a:ea typeface="+mn-ea"/>
                <a:cs typeface="+mn-cs"/>
              </a:rPr>
              <a:t> about how they’ll actually turn those savings into income during retirement.</a:t>
            </a:r>
          </a:p>
          <a:p>
            <a:endParaRPr lang="en-US" sz="1337" b="0" i="0" kern="1200" dirty="0">
              <a:solidFill>
                <a:schemeClr val="tx1"/>
              </a:solidFill>
              <a:effectLst/>
              <a:latin typeface="+mn-lt"/>
              <a:ea typeface="+mn-ea"/>
              <a:cs typeface="+mn-cs"/>
            </a:endParaRPr>
          </a:p>
          <a:p>
            <a:r>
              <a:rPr lang="en-US" sz="1337" b="0" i="0" kern="1200" dirty="0">
                <a:solidFill>
                  <a:schemeClr val="tx1"/>
                </a:solidFill>
                <a:effectLst/>
                <a:latin typeface="+mn-lt"/>
                <a:ea typeface="+mn-ea"/>
                <a:cs typeface="+mn-cs"/>
              </a:rPr>
              <a:t>This tells us two things:</a:t>
            </a:r>
          </a:p>
          <a:p>
            <a:endParaRPr lang="en-US" sz="1337" b="1" i="0" kern="1200" dirty="0">
              <a:solidFill>
                <a:schemeClr val="tx1"/>
              </a:solidFill>
              <a:effectLst/>
              <a:latin typeface="+mn-lt"/>
              <a:ea typeface="+mn-ea"/>
              <a:cs typeface="+mn-cs"/>
            </a:endParaRPr>
          </a:p>
          <a:p>
            <a:r>
              <a:rPr lang="en-US" sz="1337" b="1" i="0" kern="1200" dirty="0">
                <a:solidFill>
                  <a:schemeClr val="tx1"/>
                </a:solidFill>
                <a:effectLst/>
                <a:latin typeface="+mn-lt"/>
                <a:ea typeface="+mn-ea"/>
                <a:cs typeface="+mn-cs"/>
              </a:rPr>
              <a:t>First, there’s a disconnect</a:t>
            </a:r>
            <a:r>
              <a:rPr lang="en-US" sz="1337" b="0" i="0" kern="1200" dirty="0">
                <a:solidFill>
                  <a:schemeClr val="tx1"/>
                </a:solidFill>
                <a:effectLst/>
                <a:latin typeface="+mn-lt"/>
                <a:ea typeface="+mn-ea"/>
                <a:cs typeface="+mn-cs"/>
              </a:rPr>
              <a:t> </a:t>
            </a:r>
            <a:r>
              <a:rPr lang="en-US" sz="1337" b="1" i="0" kern="1200" dirty="0">
                <a:solidFill>
                  <a:schemeClr val="tx1"/>
                </a:solidFill>
                <a:effectLst/>
                <a:latin typeface="+mn-lt"/>
                <a:ea typeface="+mn-ea"/>
                <a:cs typeface="+mn-cs"/>
              </a:rPr>
              <a:t>between accumulating savings and feeling good about choosing the right strategies to use that savings in retirement</a:t>
            </a:r>
            <a:r>
              <a:rPr lang="en-US" sz="1337" b="0" i="0" kern="1200" dirty="0">
                <a:solidFill>
                  <a:schemeClr val="tx1"/>
                </a:solidFill>
                <a:effectLst/>
                <a:latin typeface="+mn-lt"/>
                <a:ea typeface="+mn-ea"/>
                <a:cs typeface="+mn-cs"/>
              </a:rPr>
              <a:t>. Participants may not know enough about options like annuities, systematic withdrawals, or other income strategies.</a:t>
            </a:r>
          </a:p>
          <a:p>
            <a:endParaRPr lang="en-US" sz="1337" b="1" i="0" kern="1200" dirty="0">
              <a:solidFill>
                <a:schemeClr val="tx1"/>
              </a:solidFill>
              <a:effectLst/>
              <a:latin typeface="+mn-lt"/>
              <a:ea typeface="+mn-ea"/>
              <a:cs typeface="+mn-cs"/>
            </a:endParaRPr>
          </a:p>
          <a:p>
            <a:r>
              <a:rPr lang="en-US" sz="1337" b="1" i="0" kern="1200" dirty="0">
                <a:solidFill>
                  <a:schemeClr val="tx1"/>
                </a:solidFill>
                <a:effectLst/>
                <a:latin typeface="+mn-lt"/>
                <a:ea typeface="+mn-ea"/>
                <a:cs typeface="+mn-cs"/>
              </a:rPr>
              <a:t>Second, there’s a real need for guidance.</a:t>
            </a:r>
            <a:r>
              <a:rPr lang="en-US" sz="1337" b="0" i="0" kern="1200" dirty="0">
                <a:solidFill>
                  <a:schemeClr val="tx1"/>
                </a:solidFill>
                <a:effectLst/>
                <a:latin typeface="+mn-lt"/>
                <a:ea typeface="+mn-ea"/>
                <a:cs typeface="+mn-cs"/>
              </a:rPr>
              <a:t> This lack of confidence can lead to poor decisions—and create similar issues like withdrawing too much or not enough.</a:t>
            </a:r>
          </a:p>
          <a:p>
            <a:endParaRPr lang="en-US" sz="1337" b="0" i="0" kern="1200" dirty="0">
              <a:solidFill>
                <a:schemeClr val="tx1"/>
              </a:solidFill>
              <a:effectLst/>
              <a:latin typeface="+mn-lt"/>
              <a:ea typeface="+mn-ea"/>
              <a:cs typeface="+mn-cs"/>
            </a:endParaRPr>
          </a:p>
          <a:p>
            <a:r>
              <a:rPr lang="en-US" sz="1337" b="0" i="0" kern="1200" dirty="0">
                <a:solidFill>
                  <a:schemeClr val="tx1"/>
                </a:solidFill>
                <a:effectLst/>
                <a:latin typeface="+mn-lt"/>
                <a:ea typeface="+mn-ea"/>
                <a:cs typeface="+mn-cs"/>
              </a:rPr>
              <a:t>As plan sponsors, this is a call to action. We can help bridge this gap by offering tools, education, and access to advice that demystifies the decumulation phase. </a:t>
            </a:r>
          </a:p>
          <a:p>
            <a:endParaRPr lang="en-US" sz="1337" b="0" i="0" kern="1200" dirty="0">
              <a:solidFill>
                <a:schemeClr val="tx1"/>
              </a:solidFill>
              <a:effectLst/>
              <a:latin typeface="+mn-lt"/>
              <a:ea typeface="+mn-ea"/>
              <a:cs typeface="+mn-cs"/>
            </a:endParaRPr>
          </a:p>
          <a:p>
            <a:r>
              <a:rPr lang="en-US" sz="1337" b="0" i="0" kern="1200" dirty="0">
                <a:solidFill>
                  <a:schemeClr val="tx1"/>
                </a:solidFill>
                <a:effectLst/>
                <a:latin typeface="+mn-lt"/>
                <a:ea typeface="+mn-ea"/>
                <a:cs typeface="+mn-cs"/>
              </a:rPr>
              <a:t>Helping participants feel more confident here is just as important as helping them save in the first place.</a:t>
            </a:r>
          </a:p>
          <a:p>
            <a:endParaRPr lang="en-US" sz="1337" b="0" i="0" kern="1200" dirty="0">
              <a:solidFill>
                <a:schemeClr val="tx1"/>
              </a:solidFill>
              <a:effectLst/>
              <a:latin typeface="+mn-lt"/>
              <a:ea typeface="+mn-ea"/>
              <a:cs typeface="+mn-cs"/>
            </a:endParaRPr>
          </a:p>
          <a:p>
            <a:r>
              <a:rPr lang="en-US" sz="1337" b="0" i="0" kern="1200" dirty="0">
                <a:solidFill>
                  <a:schemeClr val="tx1"/>
                </a:solidFill>
                <a:effectLst/>
                <a:latin typeface="+mn-lt"/>
                <a:ea typeface="+mn-ea"/>
                <a:cs typeface="+mn-cs"/>
              </a:rPr>
              <a:t>With that in mind, we also asked about how much, and what type, of advice participants have received recently...</a:t>
            </a:r>
          </a:p>
        </p:txBody>
      </p:sp>
      <p:sp>
        <p:nvSpPr>
          <p:cNvPr id="4" name="Slide Number Placeholder 3">
            <a:extLst>
              <a:ext uri="{FF2B5EF4-FFF2-40B4-BE49-F238E27FC236}">
                <a16:creationId xmlns:a16="http://schemas.microsoft.com/office/drawing/2014/main" id="{08B44029-BD98-D89B-8D1E-C85FAE2BD908}"/>
              </a:ext>
            </a:extLst>
          </p:cNvPr>
          <p:cNvSpPr>
            <a:spLocks noGrp="1"/>
          </p:cNvSpPr>
          <p:nvPr>
            <p:ph type="sldNum" sz="quarter" idx="5"/>
          </p:nvPr>
        </p:nvSpPr>
        <p:spPr/>
        <p:txBody>
          <a:bodyPr/>
          <a:lstStyle/>
          <a:p>
            <a:fld id="{C832F44B-C367-AC45-8ED1-DB5A0EF77DB2}" type="slidenum">
              <a:rPr lang="en-US" smtClean="0"/>
              <a:pPr/>
              <a:t>46</a:t>
            </a:fld>
            <a:endParaRPr lang="en-US" dirty="0"/>
          </a:p>
        </p:txBody>
      </p:sp>
    </p:spTree>
    <p:extLst>
      <p:ext uri="{BB962C8B-B14F-4D97-AF65-F5344CB8AC3E}">
        <p14:creationId xmlns:p14="http://schemas.microsoft.com/office/powerpoint/2010/main" val="13222284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sz="1337" b="0" i="0" kern="1200" dirty="0">
                <a:solidFill>
                  <a:schemeClr val="tx1"/>
                </a:solidFill>
                <a:effectLst/>
                <a:latin typeface="+mn-lt"/>
                <a:ea typeface="+mn-ea"/>
                <a:cs typeface="+mn-cs"/>
              </a:rPr>
              <a:t>We found that, despite the complexity of retirement planning, </a:t>
            </a:r>
            <a:r>
              <a:rPr lang="en-US" sz="1337" b="1" i="0" kern="1200" dirty="0">
                <a:solidFill>
                  <a:schemeClr val="tx1"/>
                </a:solidFill>
                <a:effectLst/>
                <a:latin typeface="+mn-lt"/>
                <a:ea typeface="+mn-ea"/>
                <a:cs typeface="+mn-cs"/>
              </a:rPr>
              <a:t>less than half of participants—just 42%—received any retirement advice in the past two years</a:t>
            </a:r>
            <a:r>
              <a:rPr lang="en-US" sz="1337" b="0" i="0" kern="1200" dirty="0">
                <a:solidFill>
                  <a:schemeClr val="tx1"/>
                </a:solidFill>
                <a:effectLst/>
                <a:latin typeface="+mn-lt"/>
                <a:ea typeface="+mn-ea"/>
                <a:cs typeface="+mn-cs"/>
              </a:rPr>
              <a:t>. </a:t>
            </a:r>
          </a:p>
          <a:p>
            <a:endParaRPr lang="en-US" sz="1337" b="0" i="0" kern="1200" dirty="0">
              <a:solidFill>
                <a:schemeClr val="tx1"/>
              </a:solidFill>
              <a:effectLst/>
              <a:latin typeface="+mn-lt"/>
              <a:ea typeface="+mn-ea"/>
              <a:cs typeface="+mn-cs"/>
            </a:endParaRPr>
          </a:p>
          <a:p>
            <a:r>
              <a:rPr lang="en-US" sz="1337" b="0" i="0" kern="1200" dirty="0">
                <a:solidFill>
                  <a:schemeClr val="tx1"/>
                </a:solidFill>
                <a:effectLst/>
                <a:latin typeface="+mn-lt"/>
                <a:ea typeface="+mn-ea"/>
                <a:cs typeface="+mn-cs"/>
              </a:rPr>
              <a:t>That means the majority are navigating critical financial decisions on their own.</a:t>
            </a:r>
          </a:p>
          <a:p>
            <a:endParaRPr lang="en-US" sz="1337" b="0" i="0"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337" b="0" i="0" kern="1200" dirty="0">
                <a:solidFill>
                  <a:schemeClr val="tx1"/>
                </a:solidFill>
                <a:effectLst/>
                <a:latin typeface="+mn-lt"/>
                <a:ea typeface="+mn-ea"/>
                <a:cs typeface="+mn-cs"/>
              </a:rPr>
              <a:t>And when it comes to retirement income, </a:t>
            </a:r>
            <a:r>
              <a:rPr lang="en-US" sz="1400" dirty="0"/>
              <a:t>80% who received advice discussed retirement income with an advisor; and among those, less than 60% talked about using an annuity.</a:t>
            </a:r>
            <a:endParaRPr lang="en-US" sz="1337" b="0" i="0" kern="1200" dirty="0">
              <a:solidFill>
                <a:schemeClr val="tx1"/>
              </a:solidFill>
              <a:effectLst/>
              <a:latin typeface="+mn-lt"/>
              <a:ea typeface="+mn-ea"/>
              <a:cs typeface="+mn-cs"/>
            </a:endParaRPr>
          </a:p>
          <a:p>
            <a:endParaRPr lang="en-US" sz="1337" b="0" i="0" kern="1200" dirty="0">
              <a:solidFill>
                <a:schemeClr val="tx1"/>
              </a:solidFill>
              <a:effectLst/>
              <a:latin typeface="+mn-lt"/>
              <a:ea typeface="+mn-ea"/>
              <a:cs typeface="+mn-cs"/>
            </a:endParaRPr>
          </a:p>
          <a:p>
            <a:r>
              <a:rPr lang="en-US" sz="1337" b="0" i="0" kern="1200" dirty="0">
                <a:solidFill>
                  <a:schemeClr val="tx1"/>
                </a:solidFill>
                <a:effectLst/>
                <a:latin typeface="+mn-lt"/>
                <a:ea typeface="+mn-ea"/>
                <a:cs typeface="+mn-cs"/>
              </a:rPr>
              <a:t>This lack of guidance can lead to confusion, missed opportunities, and again, poor retirement outcomes. Participants may not know how much they need to save, how to invest appropriately, or how to plan for income in retirement.</a:t>
            </a:r>
          </a:p>
          <a:p>
            <a:endParaRPr lang="en-US" sz="1337" b="0" i="0" kern="1200" dirty="0">
              <a:solidFill>
                <a:schemeClr val="tx1"/>
              </a:solidFill>
              <a:effectLst/>
              <a:latin typeface="+mn-lt"/>
              <a:ea typeface="+mn-ea"/>
              <a:cs typeface="+mn-cs"/>
            </a:endParaRPr>
          </a:p>
          <a:p>
            <a:r>
              <a:rPr lang="en-US" sz="1337" b="0" i="0" kern="1200" dirty="0">
                <a:solidFill>
                  <a:schemeClr val="tx1"/>
                </a:solidFill>
                <a:effectLst/>
                <a:latin typeface="+mn-lt"/>
                <a:ea typeface="+mn-ea"/>
                <a:cs typeface="+mn-cs"/>
              </a:rPr>
              <a:t>It’s clear that we need to do more to </a:t>
            </a:r>
            <a:r>
              <a:rPr lang="en-US" sz="1337" b="1" i="0" kern="1200" dirty="0">
                <a:solidFill>
                  <a:schemeClr val="tx1"/>
                </a:solidFill>
                <a:effectLst/>
                <a:latin typeface="+mn-lt"/>
                <a:ea typeface="+mn-ea"/>
                <a:cs typeface="+mn-cs"/>
              </a:rPr>
              <a:t>connect participants with advice</a:t>
            </a:r>
            <a:r>
              <a:rPr lang="en-US" sz="1337" b="0" i="0" kern="1200" dirty="0">
                <a:solidFill>
                  <a:schemeClr val="tx1"/>
                </a:solidFill>
                <a:effectLst/>
                <a:latin typeface="+mn-lt"/>
                <a:ea typeface="+mn-ea"/>
                <a:cs typeface="+mn-cs"/>
              </a:rPr>
              <a:t>—whether that’s through digital tools, financial wellness programs, or access to professional advisors. The demand is there, and the impact of providing that support can be significant.</a:t>
            </a:r>
          </a:p>
          <a:p>
            <a:endParaRPr lang="en-US" sz="1337" b="0" i="0" kern="1200" dirty="0">
              <a:solidFill>
                <a:schemeClr val="tx1"/>
              </a:solidFill>
              <a:effectLst/>
              <a:latin typeface="+mn-lt"/>
              <a:ea typeface="+mn-ea"/>
              <a:cs typeface="+mn-cs"/>
            </a:endParaRPr>
          </a:p>
          <a:p>
            <a:r>
              <a:rPr lang="en-US" sz="1337" b="0" i="0" kern="1200" dirty="0">
                <a:solidFill>
                  <a:schemeClr val="tx1"/>
                </a:solidFill>
                <a:effectLst/>
                <a:latin typeface="+mn-lt"/>
                <a:ea typeface="+mn-ea"/>
                <a:cs typeface="+mn-cs"/>
              </a:rPr>
              <a:t>By making advice more accessible and personalized, we can help participants feel more confident and better prepared for retirement.</a:t>
            </a:r>
          </a:p>
          <a:p>
            <a:endParaRPr lang="en-US" sz="1200" dirty="0"/>
          </a:p>
          <a:p>
            <a:r>
              <a:rPr lang="en-US" dirty="0"/>
              <a:t>There is definitely work to do on the advice and education front...</a:t>
            </a:r>
          </a:p>
        </p:txBody>
      </p:sp>
      <p:sp>
        <p:nvSpPr>
          <p:cNvPr id="4" name="Slide Number Placeholder 3"/>
          <p:cNvSpPr>
            <a:spLocks noGrp="1"/>
          </p:cNvSpPr>
          <p:nvPr>
            <p:ph type="sldNum" sz="quarter" idx="5"/>
          </p:nvPr>
        </p:nvSpPr>
        <p:spPr/>
        <p:txBody>
          <a:bodyPr/>
          <a:lstStyle/>
          <a:p>
            <a:fld id="{C832F44B-C367-AC45-8ED1-DB5A0EF77DB2}" type="slidenum">
              <a:rPr lang="en-US" smtClean="0"/>
              <a:pPr/>
              <a:t>47</a:t>
            </a:fld>
            <a:endParaRPr lang="en-US" dirty="0"/>
          </a:p>
        </p:txBody>
      </p:sp>
    </p:spTree>
    <p:extLst>
      <p:ext uri="{BB962C8B-B14F-4D97-AF65-F5344CB8AC3E}">
        <p14:creationId xmlns:p14="http://schemas.microsoft.com/office/powerpoint/2010/main" val="9009206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200" b="1" dirty="0"/>
              <a:t>Optional slide – remove for shorter presentation</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Among participants who have recently received advice on planning for retirement, how do the demographics break down?</a:t>
            </a:r>
          </a:p>
          <a:p>
            <a:r>
              <a:rPr lang="en-US" sz="1337" kern="1200" dirty="0">
                <a:solidFill>
                  <a:schemeClr val="tx1"/>
                </a:solidFill>
                <a:effectLst/>
                <a:latin typeface="+mn-lt"/>
                <a:ea typeface="+mn-ea"/>
                <a:cs typeface="+mn-cs"/>
              </a:rPr>
              <a:t> </a:t>
            </a:r>
          </a:p>
          <a:p>
            <a:r>
              <a:rPr lang="en-US" sz="1337" b="1" kern="1200" dirty="0">
                <a:solidFill>
                  <a:schemeClr val="tx1"/>
                </a:solidFill>
                <a:effectLst/>
                <a:latin typeface="+mn-lt"/>
                <a:ea typeface="+mn-ea"/>
                <a:cs typeface="+mn-cs"/>
              </a:rPr>
              <a:t>Certain groups stand out as more likely to have engaged in conversations with an advisor</a:t>
            </a:r>
            <a:r>
              <a:rPr lang="en-US" sz="1337" kern="1200" dirty="0">
                <a:solidFill>
                  <a:schemeClr val="tx1"/>
                </a:solidFill>
                <a:effectLst/>
                <a:latin typeface="+mn-lt"/>
                <a:ea typeface="+mn-ea"/>
                <a:cs typeface="+mn-cs"/>
              </a:rPr>
              <a:t>. </a:t>
            </a:r>
          </a:p>
          <a:p>
            <a:endParaRPr lang="en-US" sz="1337" kern="1200" dirty="0">
              <a:solidFill>
                <a:schemeClr val="tx1"/>
              </a:solidFill>
              <a:effectLst/>
              <a:latin typeface="+mn-lt"/>
              <a:ea typeface="+mn-ea"/>
              <a:cs typeface="+mn-cs"/>
            </a:endParaRPr>
          </a:p>
          <a:p>
            <a:r>
              <a:rPr lang="en-US" sz="1337" kern="1200" dirty="0">
                <a:solidFill>
                  <a:schemeClr val="tx1"/>
                </a:solidFill>
                <a:effectLst/>
                <a:latin typeface="+mn-lt"/>
                <a:ea typeface="+mn-ea"/>
                <a:cs typeface="+mn-cs"/>
              </a:rPr>
              <a:t>These include individuals who anticipate relying heavily on their 401(k) and other savings as a primary source of retirement income, as well as those who were auto-enrolled in their retirement plans.</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This trend aligns with expectations, as these groups tend to be more receptive to innovative plan features—such as annuities—and have generally given more thought to their retirement income strategies.</a:t>
            </a:r>
          </a:p>
          <a:p>
            <a:r>
              <a:rPr lang="en-US" sz="1337" kern="1200" dirty="0">
                <a:solidFill>
                  <a:schemeClr val="tx1"/>
                </a:solidFill>
                <a:effectLst/>
                <a:latin typeface="+mn-lt"/>
                <a:ea typeface="+mn-ea"/>
                <a:cs typeface="+mn-cs"/>
              </a:rPr>
              <a:t> </a:t>
            </a:r>
          </a:p>
          <a:p>
            <a:r>
              <a:rPr lang="en-US" sz="1300" kern="1200" dirty="0">
                <a:solidFill>
                  <a:schemeClr val="tx1"/>
                </a:solidFill>
                <a:effectLst/>
                <a:latin typeface="+mn-lt"/>
                <a:ea typeface="+mn-ea"/>
                <a:cs typeface="+mn-cs"/>
              </a:rPr>
              <a:t>Additionally, men are more likely than women to have spoken with an advisor in the past two years. Baby boomers also significantly outpace Gen Z in seeking financial advice during that same period</a:t>
            </a:r>
            <a:r>
              <a:rPr lang="en-US" sz="1300" dirty="0">
                <a:highlight>
                  <a:srgbClr val="FF00FF"/>
                </a:highlight>
              </a:rPr>
              <a:t>...</a:t>
            </a:r>
            <a:endParaRPr lang="en-US" sz="1300" kern="1200" dirty="0">
              <a:solidFill>
                <a:schemeClr val="tx1"/>
              </a:solidFill>
              <a:effectLst/>
              <a:highlight>
                <a:srgbClr val="FF00FF"/>
              </a:highlight>
              <a:latin typeface="+mn-lt"/>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48</a:t>
            </a:fld>
            <a:endParaRPr lang="en-US" dirty="0"/>
          </a:p>
        </p:txBody>
      </p:sp>
    </p:spTree>
    <p:extLst>
      <p:ext uri="{BB962C8B-B14F-4D97-AF65-F5344CB8AC3E}">
        <p14:creationId xmlns:p14="http://schemas.microsoft.com/office/powerpoint/2010/main" val="32937786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400" b="1" dirty="0"/>
              <a:t>Optional slide – remove for shorter presentation</a:t>
            </a:r>
          </a:p>
          <a:p>
            <a:r>
              <a:rPr lang="en-US" sz="1400" kern="1200" dirty="0">
                <a:solidFill>
                  <a:schemeClr val="tx1"/>
                </a:solidFill>
                <a:effectLst/>
                <a:latin typeface="+mn-lt"/>
                <a:ea typeface="+mn-ea"/>
                <a:cs typeface="+mn-cs"/>
              </a:rPr>
              <a:t>And, among those who received retirement income advice in the past two years, 58% were advised to use an annuity. </a:t>
            </a:r>
          </a:p>
          <a:p>
            <a:endParaRPr lang="en-US" sz="1400" kern="1200" dirty="0">
              <a:solidFill>
                <a:schemeClr val="tx1"/>
              </a:solidFill>
              <a:effectLst/>
              <a:latin typeface="+mn-lt"/>
              <a:ea typeface="+mn-ea"/>
              <a:cs typeface="+mn-cs"/>
            </a:endParaRPr>
          </a:p>
          <a:p>
            <a:r>
              <a:rPr lang="en-US" sz="1400" kern="1200" dirty="0">
                <a:solidFill>
                  <a:schemeClr val="tx1"/>
                </a:solidFill>
                <a:effectLst/>
                <a:latin typeface="+mn-lt"/>
                <a:ea typeface="+mn-ea"/>
                <a:cs typeface="+mn-cs"/>
              </a:rPr>
              <a:t>Now, even though this a percentage of the relatively low number of participants receiving advice about income in retirement, there are encouraging signs.</a:t>
            </a:r>
          </a:p>
          <a:p>
            <a:endParaRPr lang="en-US" sz="1400"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400" kern="1200" dirty="0">
                <a:solidFill>
                  <a:schemeClr val="tx1"/>
                </a:solidFill>
                <a:effectLst/>
                <a:latin typeface="+mn-lt"/>
                <a:ea typeface="+mn-ea"/>
                <a:cs typeface="+mn-cs"/>
              </a:rPr>
              <a:t>For instance, the fact that this number is approaching 60% indicates that </a:t>
            </a:r>
            <a:r>
              <a:rPr lang="en-US" sz="1400" b="1" kern="1200" dirty="0">
                <a:solidFill>
                  <a:schemeClr val="tx1"/>
                </a:solidFill>
                <a:effectLst/>
                <a:latin typeface="+mn-lt"/>
                <a:ea typeface="+mn-ea"/>
                <a:cs typeface="+mn-cs"/>
              </a:rPr>
              <a:t>when participants are talking to advisors about retirement savings, more than half of them are being advised to consider an annuity.</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That said, we saw that baby boomers significantly lagged in this </a:t>
            </a:r>
            <a:r>
              <a:rPr lang="en-US" sz="1400" kern="1200" dirty="0">
                <a:solidFill>
                  <a:schemeClr val="tx1"/>
                </a:solidFill>
                <a:effectLst/>
                <a:highlight>
                  <a:srgbClr val="FF00FF"/>
                </a:highlight>
                <a:latin typeface="+mn-lt"/>
                <a:ea typeface="+mn-ea"/>
                <a:cs typeface="+mn-cs"/>
              </a:rPr>
              <a:t>category.</a:t>
            </a:r>
            <a:endParaRPr lang="en-US" sz="1400" strike="sngStrike" kern="1200" dirty="0">
              <a:solidFill>
                <a:schemeClr val="tx1"/>
              </a:solidFill>
              <a:effectLst/>
              <a:highlight>
                <a:srgbClr val="FF00FF"/>
              </a:highlight>
              <a:latin typeface="+mn-lt"/>
              <a:ea typeface="+mn-ea"/>
              <a:cs typeface="+mn-cs"/>
            </a:endParaRP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This may be because older participants might have pension benefits that they can rely on for retirement income, or being nearer to retirement, they may less open to change or feel it’s too late for them to use an annuity to save for retirement.</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But we also found that those expecting their 401(k) and other retirement savings to be a major source of retirement income are having more conversations with advisors about annuities. </a:t>
            </a:r>
          </a:p>
          <a:p>
            <a:r>
              <a:rPr lang="en-US" sz="1400" kern="1200" dirty="0">
                <a:solidFill>
                  <a:schemeClr val="tx1"/>
                </a:solidFill>
                <a:effectLst/>
                <a:latin typeface="+mn-lt"/>
                <a:ea typeface="+mn-ea"/>
                <a:cs typeface="+mn-cs"/>
              </a:rPr>
              <a:t> </a:t>
            </a:r>
          </a:p>
          <a:p>
            <a:r>
              <a:rPr lang="en-US" sz="1400" kern="1200" dirty="0">
                <a:solidFill>
                  <a:schemeClr val="tx1"/>
                </a:solidFill>
                <a:effectLst/>
                <a:latin typeface="+mn-lt"/>
                <a:ea typeface="+mn-ea"/>
                <a:cs typeface="+mn-cs"/>
              </a:rPr>
              <a:t>Again, this may be because this group thinks more about converting their savings to retirement and they are more interested in using an annuities, so it follows that they’re having more conversations about them...</a:t>
            </a:r>
          </a:p>
          <a:p>
            <a:endParaRPr lang="en-US" sz="1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49</a:t>
            </a:fld>
            <a:endParaRPr lang="en-US" dirty="0"/>
          </a:p>
        </p:txBody>
      </p:sp>
    </p:spTree>
    <p:extLst>
      <p:ext uri="{BB962C8B-B14F-4D97-AF65-F5344CB8AC3E}">
        <p14:creationId xmlns:p14="http://schemas.microsoft.com/office/powerpoint/2010/main" val="114942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600" dirty="0"/>
              <a:t>The </a:t>
            </a:r>
            <a:r>
              <a:rPr lang="en-US" sz="1600" b="1" dirty="0"/>
              <a:t>401(k) plan has become the prevalent source of retirement savings </a:t>
            </a:r>
            <a:r>
              <a:rPr lang="en-US" sz="1600" dirty="0"/>
              <a:t>among U.S. workers.</a:t>
            </a:r>
          </a:p>
          <a:p>
            <a:pPr marL="285750" lvl="0" indent="-285750">
              <a:buFont typeface="Arial" panose="020B0604020202020204" pitchFamily="34" charset="0"/>
              <a:buChar char="•"/>
            </a:pPr>
            <a:r>
              <a:rPr lang="en-US" sz="1600" dirty="0"/>
              <a:t>Today, there are 79 million active participants and nearly $7 trillion in assets.</a:t>
            </a:r>
            <a:endParaRPr lang="en-US" sz="1600" dirty="0">
              <a:ea typeface="Calibri"/>
              <a:cs typeface="Calibri"/>
            </a:endParaRPr>
          </a:p>
          <a:p>
            <a:pPr marL="285750" lvl="0" indent="-285750">
              <a:buFont typeface="Arial" panose="020B0604020202020204" pitchFamily="34" charset="0"/>
              <a:buChar char="•"/>
            </a:pPr>
            <a:r>
              <a:rPr lang="en-US" sz="1600" dirty="0"/>
              <a:t>But behind those big numbers are organizations like yours that, since the 1980s, have helped workers save in their 401(k) plans.</a:t>
            </a:r>
            <a:endParaRPr lang="en-US" sz="1600" dirty="0">
              <a:ea typeface="Calibri"/>
              <a:cs typeface="Calibri"/>
            </a:endParaRP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dirty="0"/>
              <a:t>The problem is that typical </a:t>
            </a:r>
            <a:r>
              <a:rPr lang="en-US" sz="1600" b="1" dirty="0"/>
              <a:t>401(k) plans don’t have a mechanism to convert savings </a:t>
            </a:r>
            <a:r>
              <a:rPr lang="en-US" sz="1600" dirty="0"/>
              <a:t>to income at retirement.</a:t>
            </a:r>
            <a:endParaRPr lang="en-US" sz="1600" dirty="0">
              <a:ea typeface="Calibri"/>
              <a:cs typeface="Calibri"/>
            </a:endParaRPr>
          </a:p>
          <a:p>
            <a:pPr marL="285750" lvl="0" indent="-285750">
              <a:buFont typeface="Arial" panose="020B0604020202020204" pitchFamily="34" charset="0"/>
              <a:buChar char="•"/>
            </a:pPr>
            <a:r>
              <a:rPr lang="en-US" sz="1600" dirty="0"/>
              <a:t>This leaves participants seeking pension-like guaranteed income after they retir</a:t>
            </a:r>
            <a:r>
              <a:rPr lang="en-US" sz="1600" dirty="0">
                <a:highlight>
                  <a:srgbClr val="FFFF00"/>
                </a:highlight>
              </a:rPr>
              <a:t>e.</a:t>
            </a:r>
            <a:endParaRPr lang="en-US" sz="1600" dirty="0">
              <a:highlight>
                <a:srgbClr val="FFFF00"/>
              </a:highlight>
              <a:ea typeface="Calibri"/>
              <a:cs typeface="Calibri"/>
            </a:endParaRPr>
          </a:p>
          <a:p>
            <a:pPr marL="285750" lvl="0" indent="-285750">
              <a:buFont typeface="Arial" panose="020B0604020202020204" pitchFamily="34" charset="0"/>
              <a:buChar char="•"/>
            </a:pPr>
            <a:r>
              <a:rPr lang="en-US" sz="1600" b="1" dirty="0"/>
              <a:t>There is now a gap </a:t>
            </a:r>
            <a:r>
              <a:rPr lang="en-US" sz="1600" dirty="0"/>
              <a:t>between retirement savings and retirement income.</a:t>
            </a:r>
            <a:endParaRPr lang="en-US" sz="1600" baseline="30000" dirty="0"/>
          </a:p>
          <a:p>
            <a:pPr marL="285750" lvl="0" indent="-285750">
              <a:buFont typeface="Arial" panose="020B0604020202020204" pitchFamily="34" charset="0"/>
              <a:buChar char="•"/>
            </a:pPr>
            <a:r>
              <a:rPr lang="en-US" sz="1600" dirty="0"/>
              <a:t>Offering retirement income solutions in 401(k) plans can help close that gap...</a:t>
            </a:r>
            <a:endParaRPr lang="en-US" sz="1600" dirty="0">
              <a:ea typeface="Calibri"/>
              <a:cs typeface="Calibri"/>
            </a:endParaRPr>
          </a:p>
        </p:txBody>
      </p:sp>
      <p:sp>
        <p:nvSpPr>
          <p:cNvPr id="4" name="Slide Number Placeholder 3"/>
          <p:cNvSpPr>
            <a:spLocks noGrp="1"/>
          </p:cNvSpPr>
          <p:nvPr>
            <p:ph type="sldNum" sz="quarter" idx="5"/>
          </p:nvPr>
        </p:nvSpPr>
        <p:spPr/>
        <p:txBody>
          <a:bodyPr/>
          <a:lstStyle/>
          <a:p>
            <a:fld id="{C832F44B-C367-AC45-8ED1-DB5A0EF77DB2}" type="slidenum">
              <a:rPr lang="en-US" smtClean="0"/>
              <a:pPr/>
              <a:t>5</a:t>
            </a:fld>
            <a:endParaRPr lang="en-US" dirty="0"/>
          </a:p>
        </p:txBody>
      </p:sp>
    </p:spTree>
    <p:extLst>
      <p:ext uri="{BB962C8B-B14F-4D97-AF65-F5344CB8AC3E}">
        <p14:creationId xmlns:p14="http://schemas.microsoft.com/office/powerpoint/2010/main" val="1111396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200" b="1" dirty="0"/>
              <a:t>Optional slide – remove for shorter presentation</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200" b="1" dirty="0"/>
          </a:p>
          <a:p>
            <a:r>
              <a:rPr lang="en-US" sz="1337" kern="1200" dirty="0">
                <a:solidFill>
                  <a:schemeClr val="tx1"/>
                </a:solidFill>
                <a:effectLst/>
                <a:latin typeface="+mn-lt"/>
                <a:ea typeface="+mn-ea"/>
                <a:cs typeface="+mn-cs"/>
              </a:rPr>
              <a:t>We just observed </a:t>
            </a:r>
            <a:r>
              <a:rPr lang="en-US" sz="1337" b="1" kern="1200" dirty="0">
                <a:solidFill>
                  <a:schemeClr val="tx1"/>
                </a:solidFill>
                <a:effectLst/>
                <a:latin typeface="+mn-lt"/>
                <a:ea typeface="+mn-ea"/>
                <a:cs typeface="+mn-cs"/>
              </a:rPr>
              <a:t>notable disparities among different groups </a:t>
            </a:r>
            <a:r>
              <a:rPr lang="en-US" sz="1337" kern="1200" dirty="0">
                <a:solidFill>
                  <a:schemeClr val="tx1"/>
                </a:solidFill>
                <a:effectLst/>
                <a:latin typeface="+mn-lt"/>
                <a:ea typeface="+mn-ea"/>
                <a:cs typeface="+mn-cs"/>
              </a:rPr>
              <a:t>in terms of how many participants have recently received retirement advice—and specifically, advice related to annuities.</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In some cases, these gaps are quite significant.</a:t>
            </a:r>
          </a:p>
          <a:p>
            <a:r>
              <a:rPr lang="en-US" sz="1337" kern="1200" dirty="0">
                <a:solidFill>
                  <a:schemeClr val="tx1"/>
                </a:solidFill>
                <a:effectLst/>
                <a:latin typeface="+mn-lt"/>
                <a:ea typeface="+mn-ea"/>
                <a:cs typeface="+mn-cs"/>
              </a:rPr>
              <a:t> </a:t>
            </a:r>
          </a:p>
          <a:p>
            <a:r>
              <a:rPr lang="en-US" sz="1337" b="1" kern="1200" dirty="0">
                <a:solidFill>
                  <a:schemeClr val="tx1"/>
                </a:solidFill>
                <a:effectLst/>
                <a:latin typeface="+mn-lt"/>
                <a:ea typeface="+mn-ea"/>
                <a:cs typeface="+mn-cs"/>
              </a:rPr>
              <a:t>If plan sponsors are aware of these disparities, they have an opportunity to tailor their outreach and communication strategies to better engage underrepresented groups</a:t>
            </a:r>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 </a:t>
            </a:r>
          </a:p>
          <a:p>
            <a:r>
              <a:rPr lang="en-US" sz="1337" kern="1200" dirty="0">
                <a:solidFill>
                  <a:schemeClr val="tx1"/>
                </a:solidFill>
                <a:effectLst/>
                <a:latin typeface="+mn-lt"/>
                <a:ea typeface="+mn-ea"/>
                <a:cs typeface="+mn-cs"/>
              </a:rPr>
              <a:t>By doing so, they can help ensure that more participants understand the value of speaking with an advisor and are empowered to make informed decisions about their retirement planning...</a:t>
            </a:r>
          </a:p>
        </p:txBody>
      </p:sp>
      <p:sp>
        <p:nvSpPr>
          <p:cNvPr id="4" name="Slide Number Placeholder 3"/>
          <p:cNvSpPr>
            <a:spLocks noGrp="1"/>
          </p:cNvSpPr>
          <p:nvPr>
            <p:ph type="sldNum" sz="quarter" idx="5"/>
          </p:nvPr>
        </p:nvSpPr>
        <p:spPr/>
        <p:txBody>
          <a:bodyPr/>
          <a:lstStyle/>
          <a:p>
            <a:fld id="{C832F44B-C367-AC45-8ED1-DB5A0EF77DB2}" type="slidenum">
              <a:rPr lang="en-US" smtClean="0"/>
              <a:pPr/>
              <a:t>50</a:t>
            </a:fld>
            <a:endParaRPr lang="en-US" dirty="0"/>
          </a:p>
        </p:txBody>
      </p:sp>
    </p:spTree>
    <p:extLst>
      <p:ext uri="{BB962C8B-B14F-4D97-AF65-F5344CB8AC3E}">
        <p14:creationId xmlns:p14="http://schemas.microsoft.com/office/powerpoint/2010/main" val="19437917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sz="1337" b="0" i="0" kern="1200" dirty="0">
                <a:solidFill>
                  <a:schemeClr val="tx1"/>
                </a:solidFill>
                <a:effectLst/>
                <a:latin typeface="+mn-lt"/>
                <a:ea typeface="+mn-ea"/>
                <a:cs typeface="+mn-cs"/>
              </a:rPr>
              <a:t>So what can plan sponsors do?</a:t>
            </a:r>
          </a:p>
          <a:p>
            <a:endParaRPr lang="en-US" sz="1337" b="0" i="0" kern="1200" dirty="0">
              <a:solidFill>
                <a:schemeClr val="tx1"/>
              </a:solidFill>
              <a:effectLst/>
              <a:latin typeface="+mn-lt"/>
              <a:ea typeface="+mn-ea"/>
              <a:cs typeface="+mn-cs"/>
            </a:endParaRPr>
          </a:p>
          <a:p>
            <a:r>
              <a:rPr lang="en-US" sz="1337" b="1" i="0" kern="1200" dirty="0">
                <a:solidFill>
                  <a:schemeClr val="tx1"/>
                </a:solidFill>
                <a:effectLst/>
                <a:latin typeface="+mn-lt"/>
                <a:ea typeface="+mn-ea"/>
                <a:cs typeface="+mn-cs"/>
              </a:rPr>
              <a:t>First</a:t>
            </a:r>
            <a:r>
              <a:rPr lang="en-US" sz="1337" b="0" i="0" kern="1200" dirty="0">
                <a:solidFill>
                  <a:schemeClr val="tx1"/>
                </a:solidFill>
                <a:effectLst/>
                <a:latin typeface="+mn-lt"/>
                <a:ea typeface="+mn-ea"/>
                <a:cs typeface="+mn-cs"/>
              </a:rPr>
              <a:t>, they shouldn’t assume that participants are thinking critically about their retirement plans. </a:t>
            </a:r>
          </a:p>
          <a:p>
            <a:pPr marL="285750" indent="-285750">
              <a:buFont typeface="Arial" panose="020B0604020202020204" pitchFamily="34" charset="0"/>
              <a:buChar char="•"/>
            </a:pPr>
            <a:r>
              <a:rPr lang="en-US" sz="1337" b="0" i="0" kern="1200" dirty="0">
                <a:solidFill>
                  <a:schemeClr val="tx1"/>
                </a:solidFill>
                <a:effectLst/>
                <a:latin typeface="+mn-lt"/>
                <a:ea typeface="+mn-ea"/>
                <a:cs typeface="+mn-cs"/>
              </a:rPr>
              <a:t>For many, this is just one of many financial decisions they’re juggling—or even avoiding. </a:t>
            </a:r>
          </a:p>
          <a:p>
            <a:pPr marL="285750" indent="-285750">
              <a:buFont typeface="Arial" panose="020B0604020202020204" pitchFamily="34" charset="0"/>
              <a:buChar char="•"/>
            </a:pPr>
            <a:r>
              <a:rPr lang="en-US" sz="1337" b="0" i="0" kern="1200" dirty="0">
                <a:solidFill>
                  <a:schemeClr val="tx1"/>
                </a:solidFill>
                <a:effectLst/>
                <a:latin typeface="+mn-lt"/>
                <a:ea typeface="+mn-ea"/>
                <a:cs typeface="+mn-cs"/>
              </a:rPr>
              <a:t>So, if they’re not being guided, they may not be thinking about it at all.</a:t>
            </a:r>
          </a:p>
          <a:p>
            <a:endParaRPr lang="en-US" sz="1337" b="1" i="0" kern="1200" dirty="0">
              <a:solidFill>
                <a:schemeClr val="tx1"/>
              </a:solidFill>
              <a:effectLst/>
              <a:latin typeface="+mn-lt"/>
              <a:ea typeface="+mn-ea"/>
              <a:cs typeface="+mn-cs"/>
            </a:endParaRPr>
          </a:p>
          <a:p>
            <a:r>
              <a:rPr lang="en-US" sz="1337" b="1" i="0" kern="1200" dirty="0">
                <a:solidFill>
                  <a:schemeClr val="tx1"/>
                </a:solidFill>
                <a:effectLst/>
                <a:latin typeface="+mn-lt"/>
                <a:ea typeface="+mn-ea"/>
                <a:cs typeface="+mn-cs"/>
              </a:rPr>
              <a:t>Second</a:t>
            </a:r>
            <a:r>
              <a:rPr lang="en-US" sz="1337" b="0" i="0" kern="1200" dirty="0">
                <a:solidFill>
                  <a:schemeClr val="tx1"/>
                </a:solidFill>
                <a:effectLst/>
                <a:latin typeface="+mn-lt"/>
                <a:ea typeface="+mn-ea"/>
                <a:cs typeface="+mn-cs"/>
              </a:rPr>
              <a:t>, we as an industry need to be realistic about participants’ level of understanding and confidence. </a:t>
            </a:r>
          </a:p>
          <a:p>
            <a:pPr marL="285750" indent="-285750">
              <a:buFont typeface="Arial" panose="020B0604020202020204" pitchFamily="34" charset="0"/>
              <a:buChar char="•"/>
            </a:pPr>
            <a:r>
              <a:rPr lang="en-US" sz="1337" b="0" i="0" kern="1200" dirty="0">
                <a:solidFill>
                  <a:schemeClr val="tx1"/>
                </a:solidFill>
                <a:effectLst/>
                <a:latin typeface="+mn-lt"/>
                <a:ea typeface="+mn-ea"/>
                <a:cs typeface="+mn-cs"/>
              </a:rPr>
              <a:t>Just because someone is enrolled in a plan doesn’t mean they fully grasp how it works or feel confident making decisions. </a:t>
            </a:r>
          </a:p>
          <a:p>
            <a:pPr marL="285750" indent="-285750">
              <a:buFont typeface="Arial" panose="020B0604020202020204" pitchFamily="34" charset="0"/>
              <a:buChar char="•"/>
            </a:pPr>
            <a:r>
              <a:rPr lang="en-US" sz="1337" b="0" i="0" kern="1200" dirty="0">
                <a:solidFill>
                  <a:schemeClr val="tx1"/>
                </a:solidFill>
                <a:effectLst/>
                <a:latin typeface="+mn-lt"/>
                <a:ea typeface="+mn-ea"/>
                <a:cs typeface="+mn-cs"/>
              </a:rPr>
              <a:t>Overestimating financial literacy can lead to missed opportunities for support.</a:t>
            </a:r>
          </a:p>
          <a:p>
            <a:endParaRPr lang="en-US" sz="1337" b="1" i="0" kern="1200" dirty="0">
              <a:solidFill>
                <a:schemeClr val="tx1"/>
              </a:solidFill>
              <a:effectLst/>
              <a:latin typeface="+mn-lt"/>
              <a:ea typeface="+mn-ea"/>
              <a:cs typeface="+mn-cs"/>
            </a:endParaRPr>
          </a:p>
          <a:p>
            <a:r>
              <a:rPr lang="en-US" sz="1337" b="1" i="0" kern="1200" dirty="0">
                <a:solidFill>
                  <a:schemeClr val="tx1"/>
                </a:solidFill>
                <a:effectLst/>
                <a:latin typeface="+mn-lt"/>
                <a:ea typeface="+mn-ea"/>
                <a:cs typeface="+mn-cs"/>
              </a:rPr>
              <a:t>And third</a:t>
            </a:r>
            <a:r>
              <a:rPr lang="en-US" sz="1337" b="0" i="0" kern="1200" dirty="0">
                <a:solidFill>
                  <a:schemeClr val="tx1"/>
                </a:solidFill>
                <a:effectLst/>
                <a:latin typeface="+mn-lt"/>
                <a:ea typeface="+mn-ea"/>
                <a:cs typeface="+mn-cs"/>
              </a:rPr>
              <a:t>, this is a real opportunity. </a:t>
            </a:r>
          </a:p>
          <a:p>
            <a:pPr marL="285750" indent="-285750">
              <a:buFont typeface="Arial" panose="020B0604020202020204" pitchFamily="34" charset="0"/>
              <a:buChar char="•"/>
            </a:pPr>
            <a:r>
              <a:rPr lang="en-US" sz="1337" b="0" i="0" kern="1200" dirty="0">
                <a:solidFill>
                  <a:schemeClr val="tx1"/>
                </a:solidFill>
                <a:effectLst/>
                <a:latin typeface="+mn-lt"/>
                <a:ea typeface="+mn-ea"/>
                <a:cs typeface="+mn-cs"/>
              </a:rPr>
              <a:t>Plan sponsors can step in to provide clear, accessible education and personalized advice. </a:t>
            </a:r>
          </a:p>
          <a:p>
            <a:pPr marL="285750" indent="-285750">
              <a:buFont typeface="Arial" panose="020B0604020202020204" pitchFamily="34" charset="0"/>
              <a:buChar char="•"/>
            </a:pPr>
            <a:r>
              <a:rPr lang="en-US" sz="1337" b="0" i="0" kern="1200" dirty="0">
                <a:solidFill>
                  <a:schemeClr val="tx1"/>
                </a:solidFill>
                <a:effectLst/>
                <a:latin typeface="+mn-lt"/>
                <a:ea typeface="+mn-ea"/>
                <a:cs typeface="+mn-cs"/>
              </a:rPr>
              <a:t>Whether it’s through workshops, digital tools, or one-on-one sessions, they can help participants make informed decisions that benefit their long-term financial well-being.</a:t>
            </a:r>
          </a:p>
          <a:p>
            <a:endParaRPr lang="en-US" sz="1337" b="0" i="0" kern="1200" dirty="0">
              <a:solidFill>
                <a:schemeClr val="tx1"/>
              </a:solidFill>
              <a:effectLst/>
              <a:latin typeface="+mn-lt"/>
              <a:ea typeface="+mn-ea"/>
              <a:cs typeface="+mn-cs"/>
            </a:endParaRPr>
          </a:p>
          <a:p>
            <a:r>
              <a:rPr lang="en-US" sz="1337" b="0" i="0" kern="1200" dirty="0">
                <a:solidFill>
                  <a:schemeClr val="tx1"/>
                </a:solidFill>
                <a:effectLst/>
                <a:latin typeface="+mn-lt"/>
                <a:ea typeface="+mn-ea"/>
                <a:cs typeface="+mn-cs"/>
              </a:rPr>
              <a:t>Ultimately, the plan sponsor can help play an educational and supportive role, to help participants understand their options in the pursuit of better outcomes...</a:t>
            </a:r>
          </a:p>
        </p:txBody>
      </p:sp>
      <p:sp>
        <p:nvSpPr>
          <p:cNvPr id="4" name="Slide Number Placeholder 3"/>
          <p:cNvSpPr>
            <a:spLocks noGrp="1"/>
          </p:cNvSpPr>
          <p:nvPr>
            <p:ph type="sldNum" sz="quarter" idx="5"/>
          </p:nvPr>
        </p:nvSpPr>
        <p:spPr/>
        <p:txBody>
          <a:bodyPr/>
          <a:lstStyle/>
          <a:p>
            <a:fld id="{C832F44B-C367-AC45-8ED1-DB5A0EF77DB2}" type="slidenum">
              <a:rPr lang="en-US" smtClean="0"/>
              <a:pPr/>
              <a:t>51</a:t>
            </a:fld>
            <a:endParaRPr lang="en-US" dirty="0"/>
          </a:p>
        </p:txBody>
      </p:sp>
    </p:spTree>
    <p:extLst>
      <p:ext uri="{BB962C8B-B14F-4D97-AF65-F5344CB8AC3E}">
        <p14:creationId xmlns:p14="http://schemas.microsoft.com/office/powerpoint/2010/main" val="1524331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dirty="0"/>
              <a:t>﻿﻿</a:t>
            </a:r>
            <a:r>
              <a:rPr lang="en-US" sz="1200" b="1" dirty="0"/>
              <a:t>Optional slide – remove for shorter presentation</a:t>
            </a:r>
          </a:p>
          <a:p>
            <a:endParaRPr lang="en-US" dirty="0"/>
          </a:p>
          <a:p>
            <a:r>
              <a:rPr lang="en-US" dirty="0"/>
              <a:t>Before looking ahead at potential next steps for plan sponsors, let’s review some of the survey’s key findings, which I think are very enlightening. </a:t>
            </a:r>
          </a:p>
          <a:p>
            <a:endParaRPr lang="en-US" dirty="0"/>
          </a:p>
          <a:p>
            <a:r>
              <a:rPr lang="en-US" dirty="0"/>
              <a:t>Most of the survey totals were in the 90% range, so broadly speaking we can say that nine in 10 of the 401(k) participants we surveyed:</a:t>
            </a:r>
          </a:p>
          <a:p>
            <a:endParaRPr lang="en-US" dirty="0"/>
          </a:p>
          <a:p>
            <a:pPr marL="285750" indent="-285750">
              <a:buFont typeface="Arial" panose="020B0604020202020204" pitchFamily="34" charset="0"/>
              <a:buChar char="•"/>
            </a:pPr>
            <a:r>
              <a:rPr lang="en-US" dirty="0"/>
              <a:t>Think </a:t>
            </a:r>
            <a:r>
              <a:rPr lang="en-US" b="1" dirty="0"/>
              <a:t>employers have a responsibility </a:t>
            </a:r>
            <a:r>
              <a:rPr lang="en-US" dirty="0"/>
              <a:t>to help employees achieve retirement income security.</a:t>
            </a:r>
          </a:p>
          <a:p>
            <a:pPr marL="795162" lvl="1" indent="-285750">
              <a:buFont typeface="Arial" panose="020B0604020202020204" pitchFamily="34" charset="0"/>
              <a:buChar char="•"/>
            </a:pPr>
            <a:r>
              <a:rPr lang="en-US" dirty="0"/>
              <a:t>This was the first statistic I shared with you that showed 87% of all participants agreed—and over 54% of young workers, Gen Z and millennials, strongly agreed.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1300" dirty="0"/>
              <a:t>﻿﻿They also think </a:t>
            </a:r>
            <a:r>
              <a:rPr lang="en-US" sz="1300" dirty="0">
                <a:highlight>
                  <a:srgbClr val="FF00FF"/>
                </a:highlight>
              </a:rPr>
              <a:t>it’s</a:t>
            </a:r>
            <a:r>
              <a:rPr lang="en-US" sz="1300" dirty="0"/>
              <a:t> important for 401(k) plans to provide a way to </a:t>
            </a:r>
            <a:r>
              <a:rPr lang="en-US" sz="1300" b="1" dirty="0"/>
              <a:t>turn savings into steady monthly retirement income </a:t>
            </a:r>
            <a:r>
              <a:rPr lang="en-US" sz="1300" dirty="0"/>
              <a:t>guaranteed to continue for life.</a:t>
            </a:r>
            <a:endParaRPr lang="en-US" sz="1300" dirty="0">
              <a:ea typeface="Calibri"/>
              <a:cs typeface="Calibri"/>
            </a:endParaRPr>
          </a:p>
          <a:p>
            <a:pPr marL="795162" lvl="1" indent="-285750">
              <a:buFont typeface="Arial" panose="020B0604020202020204" pitchFamily="34" charset="0"/>
              <a:buChar char="•"/>
            </a:pPr>
            <a:r>
              <a:rPr lang="en-US" dirty="0"/>
              <a:t>Here, 93% of participants agreed with this statement, and in many ways it’s the foundation for the rest of the survey.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﻿﻿And 9 of 10 think it would be valuable for 401(k) plans to </a:t>
            </a:r>
            <a:r>
              <a:rPr lang="en-US" b="1" dirty="0"/>
              <a:t>include a fixed annuity.</a:t>
            </a:r>
          </a:p>
          <a:p>
            <a:pPr marL="795020" lvl="1" indent="-285750">
              <a:buFont typeface="Arial" panose="020B0604020202020204" pitchFamily="34" charset="0"/>
              <a:buChar char="•"/>
              <a:defRPr/>
            </a:pPr>
            <a:r>
              <a:rPr lang="en-US" sz="1300" b="0" dirty="0"/>
              <a:t>92% of participants agreed that would be valuable for 401(k) plans in general to include a fixed annuity—and they were not deterred by the</a:t>
            </a:r>
            <a:r>
              <a:rPr lang="en-US" sz="1300" dirty="0">
                <a:highlight>
                  <a:srgbClr val="FF00FF"/>
                </a:highlight>
              </a:rPr>
              <a:t> ’A</a:t>
            </a:r>
            <a:r>
              <a:rPr lang="en-US" sz="1300" b="0" dirty="0">
                <a:highlight>
                  <a:srgbClr val="FF00FF"/>
                </a:highlight>
              </a:rPr>
              <a:t>’</a:t>
            </a:r>
            <a:r>
              <a:rPr lang="en-US" sz="1300" dirty="0"/>
              <a:t> </a:t>
            </a:r>
            <a:r>
              <a:rPr lang="en-US" sz="1300" b="0" dirty="0"/>
              <a:t>word, annuity.</a:t>
            </a:r>
            <a:endParaRPr lang="en-US" sz="1300" b="0" dirty="0">
              <a:ea typeface="Calibri"/>
              <a:cs typeface="Calibri"/>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same number would be interested in using a fixed annuity if included in their plan to </a:t>
            </a:r>
            <a:r>
              <a:rPr lang="en-US" b="1" dirty="0"/>
              <a:t>provide steady monthly income</a:t>
            </a:r>
            <a:r>
              <a:rPr lang="en-US" dirty="0"/>
              <a:t> throughout retirement</a:t>
            </a:r>
          </a:p>
          <a:p>
            <a:pPr marL="795162" marR="0" lvl="1"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Again, 92% said they’d be interested in an annuity to provide income during retirement, if one was included in their 401(k) plan.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And they would be interested in </a:t>
            </a:r>
            <a:r>
              <a:rPr lang="en-US" b="1" dirty="0"/>
              <a:t>saving with a fixed </a:t>
            </a:r>
            <a:r>
              <a:rPr lang="en-US" dirty="0"/>
              <a:t>annuity if included in their plan.</a:t>
            </a:r>
          </a:p>
          <a:p>
            <a:pPr marL="795162" marR="0" lvl="1"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Likewise, 92% said they’d be interested in using an annuity to save for retirement while they are still working.</a:t>
            </a:r>
          </a:p>
          <a:p>
            <a:endParaRPr lang="en-US" dirty="0"/>
          </a:p>
          <a:p>
            <a:r>
              <a:rPr lang="en-US" sz="1300" dirty="0"/>
              <a:t>I think these findings are interesting, informative, and actionable for organizations considering innovating their 401(k) plans with retirement income—and I hope you agree</a:t>
            </a:r>
            <a:r>
              <a:rPr lang="en-US" sz="1300" dirty="0">
                <a:highlight>
                  <a:srgbClr val="FF00FF"/>
                </a:highlight>
              </a:rPr>
              <a:t>...</a:t>
            </a:r>
            <a:endParaRPr lang="en-US" sz="1300" dirty="0">
              <a:highlight>
                <a:srgbClr val="FF00FF"/>
              </a:highlight>
              <a:ea typeface="Calibri"/>
              <a:cs typeface="Calibri"/>
            </a:endParaRPr>
          </a:p>
        </p:txBody>
      </p:sp>
      <p:sp>
        <p:nvSpPr>
          <p:cNvPr id="4" name="Slide Number Placeholder 3"/>
          <p:cNvSpPr>
            <a:spLocks noGrp="1"/>
          </p:cNvSpPr>
          <p:nvPr>
            <p:ph type="sldNum" sz="quarter" idx="5"/>
          </p:nvPr>
        </p:nvSpPr>
        <p:spPr/>
        <p:txBody>
          <a:bodyPr/>
          <a:lstStyle/>
          <a:p>
            <a:fld id="{C832F44B-C367-AC45-8ED1-DB5A0EF77DB2}" type="slidenum">
              <a:rPr lang="en-US" smtClean="0"/>
              <a:pPr/>
              <a:t>52</a:t>
            </a:fld>
            <a:endParaRPr lang="en-US" dirty="0"/>
          </a:p>
        </p:txBody>
      </p:sp>
    </p:spTree>
    <p:extLst>
      <p:ext uri="{BB962C8B-B14F-4D97-AF65-F5344CB8AC3E}">
        <p14:creationId xmlns:p14="http://schemas.microsoft.com/office/powerpoint/2010/main" val="5232267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dirty="0"/>
              <a:t>So, what next?</a:t>
            </a:r>
          </a:p>
        </p:txBody>
      </p:sp>
      <p:sp>
        <p:nvSpPr>
          <p:cNvPr id="4" name="Slide Number Placeholder 3"/>
          <p:cNvSpPr>
            <a:spLocks noGrp="1"/>
          </p:cNvSpPr>
          <p:nvPr>
            <p:ph type="sldNum" sz="quarter" idx="5"/>
          </p:nvPr>
        </p:nvSpPr>
        <p:spPr/>
        <p:txBody>
          <a:bodyPr/>
          <a:lstStyle/>
          <a:p>
            <a:fld id="{C832F44B-C367-AC45-8ED1-DB5A0EF77DB2}" type="slidenum">
              <a:rPr lang="en-US" smtClean="0"/>
              <a:pPr/>
              <a:t>53</a:t>
            </a:fld>
            <a:endParaRPr lang="en-US" dirty="0"/>
          </a:p>
        </p:txBody>
      </p:sp>
    </p:spTree>
    <p:extLst>
      <p:ext uri="{BB962C8B-B14F-4D97-AF65-F5344CB8AC3E}">
        <p14:creationId xmlns:p14="http://schemas.microsoft.com/office/powerpoint/2010/main" val="36635472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sz="1300" b="0" i="0" kern="1200" dirty="0">
                <a:solidFill>
                  <a:schemeClr val="tx1"/>
                </a:solidFill>
                <a:effectLst/>
                <a:latin typeface="+mn-lt"/>
                <a:ea typeface="+mn-ea"/>
                <a:cs typeface="+mn-cs"/>
              </a:rPr>
              <a:t>First a reminder of the </a:t>
            </a:r>
            <a:r>
              <a:rPr lang="en-US" sz="1300" b="1" i="0" kern="1200" dirty="0">
                <a:solidFill>
                  <a:schemeClr val="tx1"/>
                </a:solidFill>
                <a:effectLst/>
                <a:latin typeface="+mn-lt"/>
                <a:ea typeface="+mn-ea"/>
                <a:cs typeface="+mn-cs"/>
              </a:rPr>
              <a:t>retirement income value proposition</a:t>
            </a:r>
            <a:r>
              <a:rPr lang="en-US" sz="1300" b="0" i="0" kern="1200" dirty="0">
                <a:solidFill>
                  <a:schemeClr val="tx1"/>
                </a:solidFill>
                <a:effectLst/>
                <a:latin typeface="+mn-lt"/>
                <a:ea typeface="+mn-ea"/>
                <a:cs typeface="+mn-cs"/>
              </a:rPr>
              <a:t>. If I had to sum it up in two sentences, it would be what you see on the screen.</a:t>
            </a:r>
          </a:p>
          <a:p>
            <a:endParaRPr lang="en-US" sz="1337" b="0" i="0" kern="1200" dirty="0">
              <a:solidFill>
                <a:schemeClr val="tx1"/>
              </a:solidFill>
              <a:effectLst/>
              <a:latin typeface="+mn-lt"/>
              <a:ea typeface="+mn-ea"/>
              <a:cs typeface="+mn-cs"/>
            </a:endParaRPr>
          </a:p>
          <a:p>
            <a:r>
              <a:rPr lang="en-US" sz="1300" b="0" i="0" kern="1200" dirty="0">
                <a:solidFill>
                  <a:schemeClr val="tx1"/>
                </a:solidFill>
                <a:effectLst/>
                <a:latin typeface="+mn-lt"/>
                <a:ea typeface="+mn-ea"/>
                <a:cs typeface="+mn-cs"/>
              </a:rPr>
              <a:t>Offering in-plan lifetime income options—paired with strong education and personalized advice—can </a:t>
            </a:r>
            <a:r>
              <a:rPr lang="en-US" sz="1300" b="1" i="0" kern="1200" dirty="0">
                <a:solidFill>
                  <a:schemeClr val="tx1"/>
                </a:solidFill>
                <a:effectLst/>
                <a:latin typeface="+mn-lt"/>
                <a:ea typeface="+mn-ea"/>
                <a:cs typeface="+mn-cs"/>
              </a:rPr>
              <a:t>better</a:t>
            </a:r>
            <a:r>
              <a:rPr lang="en-US" sz="1300" b="1" i="0" kern="1200" dirty="0">
                <a:solidFill>
                  <a:schemeClr val="tx1"/>
                </a:solidFill>
                <a:effectLst/>
                <a:highlight>
                  <a:srgbClr val="FFFF00"/>
                </a:highlight>
                <a:latin typeface="+mn-lt"/>
                <a:ea typeface="+mn-ea"/>
                <a:cs typeface="+mn-cs"/>
              </a:rPr>
              <a:t> </a:t>
            </a:r>
            <a:r>
              <a:rPr lang="en-US" sz="1300" b="1" dirty="0">
                <a:highlight>
                  <a:srgbClr val="FFFF00"/>
                </a:highlight>
              </a:rPr>
              <a:t>equip</a:t>
            </a:r>
            <a:r>
              <a:rPr lang="en-US" sz="1300" b="1" dirty="0"/>
              <a:t> participants</a:t>
            </a:r>
            <a:r>
              <a:rPr lang="en-US" sz="1300" b="1" i="0" kern="1200" dirty="0">
                <a:solidFill>
                  <a:schemeClr val="tx1"/>
                </a:solidFill>
                <a:effectLst/>
                <a:latin typeface="+mn-lt"/>
                <a:ea typeface="+mn-ea"/>
                <a:cs typeface="+mn-cs"/>
              </a:rPr>
              <a:t> for a successful retirement.</a:t>
            </a:r>
            <a:endParaRPr lang="en-US" sz="1300" b="1" i="0" kern="1200" dirty="0">
              <a:solidFill>
                <a:schemeClr val="tx1"/>
              </a:solidFill>
              <a:effectLst/>
              <a:latin typeface="+mn-lt"/>
              <a:ea typeface="Calibri"/>
              <a:cs typeface="Calibri"/>
            </a:endParaRPr>
          </a:p>
          <a:p>
            <a:pPr marL="285750" indent="-285750">
              <a:buFont typeface="Arial" panose="020B0604020202020204" pitchFamily="34" charset="0"/>
              <a:buChar char="•"/>
            </a:pPr>
            <a:r>
              <a:rPr lang="en-US" sz="1300" b="0" i="0" kern="1200" dirty="0">
                <a:solidFill>
                  <a:schemeClr val="tx1"/>
                </a:solidFill>
                <a:effectLst/>
                <a:latin typeface="+mn-lt"/>
                <a:ea typeface="+mn-ea"/>
                <a:cs typeface="+mn-cs"/>
              </a:rPr>
              <a:t>A good program can give them the tools and the confidence to pursue a solution that can significantly improve their retirement outcomes. </a:t>
            </a:r>
            <a:endParaRPr lang="en-US" sz="1300" b="0" i="0" kern="1200" dirty="0">
              <a:solidFill>
                <a:schemeClr val="tx1"/>
              </a:solidFill>
              <a:effectLst/>
              <a:latin typeface="+mn-lt"/>
              <a:ea typeface="Calibri"/>
              <a:cs typeface="Calibri"/>
            </a:endParaRPr>
          </a:p>
          <a:p>
            <a:endParaRPr lang="en-US" sz="1337" b="0" i="0" kern="1200" dirty="0">
              <a:solidFill>
                <a:schemeClr val="tx1"/>
              </a:solidFill>
              <a:effectLst/>
              <a:latin typeface="+mn-lt"/>
              <a:ea typeface="+mn-ea"/>
              <a:cs typeface="+mn-cs"/>
            </a:endParaRPr>
          </a:p>
          <a:p>
            <a:r>
              <a:rPr lang="en-US" sz="1300" b="0" i="0" kern="1200" dirty="0">
                <a:solidFill>
                  <a:schemeClr val="tx1"/>
                </a:solidFill>
                <a:effectLst/>
                <a:latin typeface="+mn-lt"/>
                <a:ea typeface="+mn-ea"/>
                <a:cs typeface="+mn-cs"/>
              </a:rPr>
              <a:t>And plan sponsors who offer retirement income can also </a:t>
            </a:r>
            <a:r>
              <a:rPr lang="en-US" sz="1300" b="1" i="0" kern="1200" dirty="0">
                <a:solidFill>
                  <a:schemeClr val="tx1"/>
                </a:solidFill>
                <a:effectLst/>
                <a:latin typeface="+mn-lt"/>
                <a:ea typeface="+mn-ea"/>
                <a:cs typeface="+mn-cs"/>
              </a:rPr>
              <a:t>strengthen employee loyalty while attracting top new talent</a:t>
            </a:r>
            <a:r>
              <a:rPr lang="en-US" sz="1300" b="0" i="0" kern="1200" dirty="0">
                <a:solidFill>
                  <a:schemeClr val="tx1"/>
                </a:solidFill>
                <a:effectLst/>
                <a:latin typeface="+mn-lt"/>
                <a:ea typeface="+mn-ea"/>
                <a:cs typeface="+mn-cs"/>
              </a:rPr>
              <a:t> to their organizations. </a:t>
            </a:r>
            <a:endParaRPr lang="en-US" sz="1300" b="0" i="0" kern="1200" dirty="0">
              <a:solidFill>
                <a:schemeClr val="tx1"/>
              </a:solidFill>
              <a:effectLst/>
              <a:latin typeface="+mn-lt"/>
              <a:ea typeface="Calibri"/>
              <a:cs typeface="Calibri"/>
            </a:endParaRPr>
          </a:p>
          <a:p>
            <a:pPr marL="285750" indent="-285750">
              <a:buFont typeface="Arial" panose="020B0604020202020204" pitchFamily="34" charset="0"/>
              <a:buChar char="•"/>
            </a:pPr>
            <a:r>
              <a:rPr lang="en-US" sz="1300" b="0" i="0" kern="1200" dirty="0">
                <a:solidFill>
                  <a:schemeClr val="tx1"/>
                </a:solidFill>
                <a:effectLst/>
                <a:latin typeface="+mn-lt"/>
                <a:ea typeface="+mn-ea"/>
                <a:cs typeface="+mn-cs"/>
              </a:rPr>
              <a:t>In today’s competitive labor market, that’s a powerful advantage.</a:t>
            </a:r>
            <a:endParaRPr lang="en-US" sz="1300" b="0" i="0" kern="1200" dirty="0">
              <a:solidFill>
                <a:schemeClr val="tx1"/>
              </a:solidFill>
              <a:effectLst/>
              <a:latin typeface="+mn-lt"/>
              <a:ea typeface="Calibri"/>
              <a:cs typeface="Calibri"/>
            </a:endParaRPr>
          </a:p>
          <a:p>
            <a:endParaRPr lang="en-US" sz="1337" b="0" i="0" kern="1200" dirty="0">
              <a:solidFill>
                <a:schemeClr val="tx1"/>
              </a:solidFill>
              <a:effectLst/>
              <a:latin typeface="+mn-lt"/>
              <a:ea typeface="+mn-ea"/>
              <a:cs typeface="+mn-cs"/>
            </a:endParaRPr>
          </a:p>
          <a:p>
            <a:r>
              <a:rPr lang="en-US" sz="1300" b="0" i="0" kern="1200" dirty="0">
                <a:solidFill>
                  <a:schemeClr val="tx1"/>
                </a:solidFill>
                <a:effectLst/>
                <a:latin typeface="+mn-lt"/>
                <a:ea typeface="+mn-ea"/>
                <a:cs typeface="+mn-cs"/>
              </a:rPr>
              <a:t>In short, retirement income can be part of a holistic retirement experience that supports participants from accumulation all the way through decumulation.</a:t>
            </a:r>
            <a:endParaRPr lang="en-US" sz="1300" b="0" i="0" kern="1200" dirty="0">
              <a:solidFill>
                <a:schemeClr val="tx1"/>
              </a:solidFill>
              <a:effectLst/>
              <a:latin typeface="+mn-lt"/>
              <a:ea typeface="Calibri"/>
              <a:cs typeface="Calibri"/>
            </a:endParaRPr>
          </a:p>
          <a:p>
            <a:endParaRPr lang="en-US" sz="1337" b="0" i="0" kern="1200" dirty="0">
              <a:solidFill>
                <a:schemeClr val="tx1"/>
              </a:solidFill>
              <a:effectLst/>
              <a:latin typeface="+mn-lt"/>
              <a:ea typeface="+mn-ea"/>
              <a:cs typeface="+mn-cs"/>
            </a:endParaRPr>
          </a:p>
          <a:p>
            <a:r>
              <a:rPr lang="en-US" sz="1300" kern="1200" dirty="0">
                <a:solidFill>
                  <a:schemeClr val="tx1"/>
                </a:solidFill>
                <a:effectLst/>
                <a:latin typeface="+mn-lt"/>
                <a:ea typeface="+mn-ea"/>
                <a:cs typeface="+mn-cs"/>
              </a:rPr>
              <a:t>Sounds pretty good. How do we get started?</a:t>
            </a:r>
            <a:endParaRPr lang="en-US" sz="1300" dirty="0">
              <a:ea typeface="Calibri"/>
              <a:cs typeface="Calibri"/>
            </a:endParaRPr>
          </a:p>
        </p:txBody>
      </p:sp>
      <p:sp>
        <p:nvSpPr>
          <p:cNvPr id="4" name="Slide Number Placeholder 3"/>
          <p:cNvSpPr>
            <a:spLocks noGrp="1"/>
          </p:cNvSpPr>
          <p:nvPr>
            <p:ph type="sldNum" sz="quarter" idx="5"/>
          </p:nvPr>
        </p:nvSpPr>
        <p:spPr/>
        <p:txBody>
          <a:bodyPr/>
          <a:lstStyle/>
          <a:p>
            <a:fld id="{C832F44B-C367-AC45-8ED1-DB5A0EF77DB2}" type="slidenum">
              <a:rPr lang="en-US" smtClean="0"/>
              <a:pPr/>
              <a:t>54</a:t>
            </a:fld>
            <a:endParaRPr lang="en-US" dirty="0"/>
          </a:p>
        </p:txBody>
      </p:sp>
    </p:spTree>
    <p:extLst>
      <p:ext uri="{BB962C8B-B14F-4D97-AF65-F5344CB8AC3E}">
        <p14:creationId xmlns:p14="http://schemas.microsoft.com/office/powerpoint/2010/main" val="386227135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lvl="0"/>
            <a:r>
              <a:rPr lang="en-US" sz="1100" kern="1200" dirty="0">
                <a:solidFill>
                  <a:schemeClr val="tx1"/>
                </a:solidFill>
                <a:effectLst/>
                <a:latin typeface="+mn-lt"/>
                <a:ea typeface="+mn-ea"/>
                <a:cs typeface="+mn-cs"/>
              </a:rPr>
              <a:t>We are encouraging plan sponsors like you to consider the findings of this survey in the context of your organizations—and </a:t>
            </a:r>
            <a:r>
              <a:rPr lang="en-US" sz="1100" b="1" kern="1200" dirty="0">
                <a:solidFill>
                  <a:schemeClr val="tx1"/>
                </a:solidFill>
                <a:effectLst/>
                <a:latin typeface="+mn-lt"/>
                <a:ea typeface="+mn-ea"/>
                <a:cs typeface="+mn-cs"/>
              </a:rPr>
              <a:t>think about how to put the insights into action.</a:t>
            </a:r>
          </a:p>
          <a:p>
            <a:pPr lvl="0"/>
            <a:endParaRPr lang="en-US" sz="1100" kern="1200" dirty="0">
              <a:solidFill>
                <a:schemeClr val="tx1"/>
              </a:solidFill>
              <a:effectLst/>
              <a:latin typeface="+mn-lt"/>
              <a:ea typeface="+mn-ea"/>
              <a:cs typeface="+mn-cs"/>
            </a:endParaRPr>
          </a:p>
          <a:p>
            <a:pPr lvl="0"/>
            <a:r>
              <a:rPr lang="en-US" sz="1100" kern="1200" dirty="0">
                <a:solidFill>
                  <a:schemeClr val="tx1"/>
                </a:solidFill>
                <a:effectLst/>
                <a:latin typeface="+mn-lt"/>
                <a:ea typeface="+mn-ea"/>
                <a:cs typeface="+mn-cs"/>
              </a:rPr>
              <a:t>Here are a few ways to kick-start your efforts.</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dirty="0">
                <a:solidFill>
                  <a:schemeClr val="tx1"/>
                </a:solidFill>
                <a:effectLst/>
                <a:latin typeface="+mn-lt"/>
                <a:ea typeface="+mn-ea"/>
                <a:cs typeface="+mn-cs"/>
              </a:rPr>
              <a:t>Reviewing your plan is a good place to start</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Examine your plan’s design and QDIA and consider how retirement income may fit.</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dirty="0">
                <a:solidFill>
                  <a:schemeClr val="tx1"/>
                </a:solidFill>
                <a:effectLst/>
                <a:latin typeface="+mn-lt"/>
                <a:ea typeface="+mn-ea"/>
                <a:cs typeface="+mn-cs"/>
              </a:rPr>
              <a:t>Adapt your communications</a:t>
            </a:r>
            <a:endParaRPr lang="en-US" sz="1100" kern="1200" dirty="0">
              <a:solidFill>
                <a:schemeClr val="tx1"/>
              </a:solidFill>
              <a:effectLst/>
              <a:latin typeface="+mn-lt"/>
              <a:ea typeface="+mn-ea"/>
              <a:cs typeface="+mn-cs"/>
            </a:endParaRP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Shift the emphasis from saving for retirement to what happens at point of retirement.</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dirty="0">
                <a:solidFill>
                  <a:schemeClr val="tx1"/>
                </a:solidFill>
                <a:effectLst/>
                <a:latin typeface="+mn-lt"/>
                <a:ea typeface="+mn-ea"/>
                <a:cs typeface="+mn-cs"/>
              </a:rPr>
              <a:t>Educate participants</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Workers are looking to plan sponsors to help increase their understanding and confidence about converting their savings to income.</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b="1"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dirty="0">
                <a:solidFill>
                  <a:schemeClr val="tx1"/>
                </a:solidFill>
                <a:effectLst/>
                <a:latin typeface="+mn-lt"/>
                <a:ea typeface="+mn-ea"/>
                <a:cs typeface="+mn-cs"/>
              </a:rPr>
              <a:t>Work with company leadership</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Show them how retirement income solutions can impact the organizations’ bottom line, for example by gaining a competitive edge in the pursuit of top talent.</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dirty="0">
                <a:solidFill>
                  <a:schemeClr val="tx1"/>
                </a:solidFill>
                <a:effectLst/>
                <a:latin typeface="+mn-lt"/>
                <a:ea typeface="+mn-ea"/>
                <a:cs typeface="+mn-cs"/>
              </a:rPr>
              <a:t>Engage your advisor or consultant</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They can help you understand the different retirement income offerings and how they can fit into your plan and meet participant needs.</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b="1" kern="1200" dirty="0">
                <a:solidFill>
                  <a:schemeClr val="tx1"/>
                </a:solidFill>
                <a:effectLst/>
                <a:latin typeface="+mn-lt"/>
                <a:ea typeface="+mn-ea"/>
                <a:cs typeface="+mn-cs"/>
              </a:rPr>
              <a:t>Partner with a provider</a:t>
            </a: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solidFill>
                  <a:schemeClr val="tx1"/>
                </a:solidFill>
                <a:effectLst/>
                <a:latin typeface="+mn-lt"/>
                <a:ea typeface="+mn-ea"/>
                <a:cs typeface="+mn-cs"/>
              </a:rPr>
              <a:t>Companies like Nuveen can help you explore product offerings and offer resources to learn more about lifetime income. We’d be thrilled to talk to you.</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100"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kern="1200" dirty="0">
                <a:solidFill>
                  <a:schemeClr val="tx1"/>
                </a:solidFill>
                <a:effectLst/>
                <a:latin typeface="+mn-lt"/>
                <a:ea typeface="+mn-ea"/>
                <a:cs typeface="+mn-cs"/>
              </a:rPr>
              <a:t>I know we covered a lot of information today, so if you’d like to revisit these or other findings, we’ve made the full report and additional resources available on our website...</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C832F44B-C367-AC45-8ED1-DB5A0EF77DB2}" type="slidenum">
              <a:rPr lang="en-US" smtClean="0"/>
              <a:pPr/>
              <a:t>55</a:t>
            </a:fld>
            <a:endParaRPr lang="en-US" dirty="0"/>
          </a:p>
        </p:txBody>
      </p:sp>
    </p:spTree>
    <p:extLst>
      <p:ext uri="{BB962C8B-B14F-4D97-AF65-F5344CB8AC3E}">
        <p14:creationId xmlns:p14="http://schemas.microsoft.com/office/powerpoint/2010/main" val="9660228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On the Nuveen website, you’ll find a </a:t>
            </a:r>
            <a:r>
              <a:rPr lang="en-US" sz="1337" b="1" kern="1200" dirty="0">
                <a:solidFill>
                  <a:schemeClr val="tx1"/>
                </a:solidFill>
                <a:effectLst/>
                <a:latin typeface="+mn-lt"/>
                <a:ea typeface="+mn-ea"/>
                <a:cs typeface="+mn-cs"/>
              </a:rPr>
              <a:t>Participant Sentiment Research Hub </a:t>
            </a:r>
            <a:r>
              <a:rPr lang="en-US" sz="1337" kern="1200" dirty="0">
                <a:solidFill>
                  <a:schemeClr val="tx1"/>
                </a:solidFill>
                <a:effectLst/>
                <a:latin typeface="+mn-lt"/>
                <a:ea typeface="+mn-ea"/>
                <a:cs typeface="+mn-cs"/>
              </a:rPr>
              <a:t>that features retirement income resources, including the full survey report.</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We encourage you to visit the site and explore all it has to offer.</a:t>
            </a:r>
          </a:p>
          <a:p>
            <a:pPr marL="0" marR="0" lvl="0" indent="0" algn="l" defTabSz="509412" rtl="0" eaLnBrk="1" fontAlgn="auto" latinLnBrk="0" hangingPunct="1">
              <a:lnSpc>
                <a:spcPct val="100000"/>
              </a:lnSpc>
              <a:spcBef>
                <a:spcPts val="0"/>
              </a:spcBef>
              <a:spcAft>
                <a:spcPts val="0"/>
              </a:spcAft>
              <a:buClrTx/>
              <a:buSzTx/>
              <a:buFontTx/>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Tx/>
              <a:buNone/>
              <a:tabLst/>
              <a:defRPr/>
            </a:pPr>
            <a:r>
              <a:rPr lang="en-US" sz="1337" kern="1200" dirty="0">
                <a:solidFill>
                  <a:schemeClr val="tx1"/>
                </a:solidFill>
                <a:effectLst/>
                <a:latin typeface="+mn-lt"/>
                <a:ea typeface="+mn-ea"/>
                <a:cs typeface="+mn-cs"/>
              </a:rPr>
              <a:t>And with that in mind, I’ll leave you with some closing thoughts...</a:t>
            </a: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56</a:t>
            </a:fld>
            <a:endParaRPr lang="en-US" dirty="0"/>
          </a:p>
        </p:txBody>
      </p:sp>
    </p:spTree>
    <p:extLst>
      <p:ext uri="{BB962C8B-B14F-4D97-AF65-F5344CB8AC3E}">
        <p14:creationId xmlns:p14="http://schemas.microsoft.com/office/powerpoint/2010/main" val="2301920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kern="1200" dirty="0">
                <a:solidFill>
                  <a:schemeClr val="tx1"/>
                </a:solidFill>
                <a:effectLst/>
                <a:latin typeface="+mn-lt"/>
                <a:ea typeface="+mn-ea"/>
                <a:cs typeface="+mn-cs"/>
              </a:rPr>
              <a:t>In their survey responses, participants shared their views and preferences, and now it’s up to plan sponsors to internalize and act upon those findings. </a:t>
            </a: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kern="1200" dirty="0">
                <a:solidFill>
                  <a:schemeClr val="tx1"/>
                </a:solidFill>
                <a:effectLst/>
                <a:latin typeface="+mn-lt"/>
                <a:ea typeface="+mn-ea"/>
                <a:cs typeface="+mn-cs"/>
              </a:rPr>
              <a:t>Because </a:t>
            </a:r>
            <a:r>
              <a:rPr lang="en-US" sz="1300" b="1" kern="1200" dirty="0">
                <a:solidFill>
                  <a:schemeClr val="tx1"/>
                </a:solidFill>
                <a:effectLst/>
                <a:latin typeface="+mn-lt"/>
                <a:ea typeface="+mn-ea"/>
                <a:cs typeface="+mn-cs"/>
              </a:rPr>
              <a:t>when it comes to retirement security</a:t>
            </a:r>
            <a:r>
              <a:rPr lang="en-US" sz="1300" kern="1200" dirty="0">
                <a:solidFill>
                  <a:schemeClr val="tx1"/>
                </a:solidFill>
                <a:effectLst/>
                <a:latin typeface="+mn-lt"/>
                <a:ea typeface="+mn-ea"/>
                <a:cs typeface="+mn-cs"/>
              </a:rPr>
              <a:t>:</a:t>
            </a:r>
            <a:endParaRPr lang="en-US" sz="1300" kern="1200" dirty="0">
              <a:solidFill>
                <a:schemeClr val="tx1"/>
              </a:solidFill>
              <a:effectLst/>
              <a:latin typeface="+mn-lt"/>
              <a:ea typeface="Calibri"/>
              <a:cs typeface="Calibri"/>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37" kern="1200" dirty="0">
              <a:solidFill>
                <a:schemeClr val="tx1"/>
              </a:solidFill>
              <a:effectLst/>
              <a:latin typeface="+mn-lt"/>
              <a:ea typeface="+mn-ea"/>
              <a:cs typeface="+mn-cs"/>
            </a:endParaRPr>
          </a:p>
          <a:p>
            <a:pPr marL="171450" marR="0" lvl="0" indent="-1714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401(k) participants are </a:t>
            </a:r>
            <a:r>
              <a:rPr lang="en-US" sz="1200" dirty="0">
                <a:solidFill>
                  <a:schemeClr val="tx1"/>
                </a:solidFill>
              </a:rPr>
              <a:t>seeking their employers’ help.</a:t>
            </a:r>
            <a:endParaRPr lang="en-US" sz="1200" dirty="0">
              <a:solidFill>
                <a:schemeClr val="tx1"/>
              </a:solidFill>
              <a:ea typeface="Calibri"/>
              <a:cs typeface="Calibri"/>
            </a:endParaRPr>
          </a:p>
          <a:p>
            <a:pPr marL="171450" marR="0" lvl="0" indent="-1714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solidFill>
                  <a:schemeClr val="tx1"/>
                </a:solidFill>
                <a:effectLst/>
                <a:latin typeface="+mn-lt"/>
                <a:ea typeface="+mn-ea"/>
                <a:cs typeface="+mn-cs"/>
              </a:rPr>
              <a:t>Specifically, they are eager for a way a to convert retirement savings into retirement income. </a:t>
            </a:r>
            <a:endParaRPr lang="en-US" sz="1300" kern="1200" dirty="0">
              <a:solidFill>
                <a:schemeClr val="tx1"/>
              </a:solidFill>
              <a:effectLst/>
              <a:latin typeface="+mn-lt"/>
              <a:ea typeface="Calibri"/>
              <a:cs typeface="Calibri"/>
            </a:endParaRPr>
          </a:p>
          <a:p>
            <a:pPr marL="171450" marR="0" lvl="0" indent="-1714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solidFill>
                  <a:schemeClr val="tx1"/>
                </a:solidFill>
                <a:effectLst/>
                <a:latin typeface="+mn-lt"/>
                <a:ea typeface="+mn-ea"/>
                <a:cs typeface="+mn-cs"/>
              </a:rPr>
              <a:t>At the same time, there is growing interest among plan sponsor</a:t>
            </a:r>
            <a:r>
              <a:rPr lang="en-US" sz="1300" kern="1200" dirty="0">
                <a:solidFill>
                  <a:schemeClr val="tx1"/>
                </a:solidFill>
                <a:effectLst/>
                <a:highlight>
                  <a:srgbClr val="FFFF00"/>
                </a:highlight>
                <a:latin typeface="+mn-lt"/>
                <a:ea typeface="+mn-ea"/>
                <a:cs typeface="+mn-cs"/>
              </a:rPr>
              <a:t>s</a:t>
            </a:r>
            <a:r>
              <a:rPr lang="en-US" sz="1300" dirty="0">
                <a:highlight>
                  <a:srgbClr val="FFFF00"/>
                </a:highlight>
              </a:rPr>
              <a:t>.</a:t>
            </a:r>
            <a:endParaRPr lang="en-US" sz="1300" kern="1200" dirty="0">
              <a:solidFill>
                <a:schemeClr val="tx1"/>
              </a:solidFill>
              <a:effectLst/>
              <a:highlight>
                <a:srgbClr val="FFFF00"/>
              </a:highlight>
              <a:latin typeface="+mn-lt"/>
              <a:ea typeface="Calibri"/>
              <a:cs typeface="Calibri"/>
            </a:endParaRPr>
          </a:p>
          <a:p>
            <a:pPr marL="171450" marR="0" lvl="0" indent="-1714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300" kern="1200" dirty="0">
                <a:solidFill>
                  <a:schemeClr val="tx1"/>
                </a:solidFill>
                <a:effectLst/>
                <a:latin typeface="+mn-lt"/>
                <a:ea typeface="+mn-ea"/>
                <a:cs typeface="+mn-cs"/>
              </a:rPr>
              <a:t>And findings from this research are providing real insights into workers’ thinking, which is spurring innovation in plan desig</a:t>
            </a:r>
            <a:r>
              <a:rPr lang="en-US" sz="1300" kern="1200" dirty="0">
                <a:solidFill>
                  <a:schemeClr val="tx1"/>
                </a:solidFill>
                <a:effectLst/>
                <a:highlight>
                  <a:srgbClr val="FFFF00"/>
                </a:highlight>
                <a:latin typeface="+mn-lt"/>
                <a:ea typeface="+mn-ea"/>
                <a:cs typeface="+mn-cs"/>
              </a:rPr>
              <a:t>n</a:t>
            </a:r>
            <a:r>
              <a:rPr lang="en-US" sz="1300" dirty="0">
                <a:highlight>
                  <a:srgbClr val="FFFF00"/>
                </a:highlight>
              </a:rPr>
              <a:t>.</a:t>
            </a:r>
            <a:r>
              <a:rPr lang="en-US" sz="1300" kern="1200" dirty="0">
                <a:solidFill>
                  <a:schemeClr val="tx1"/>
                </a:solidFill>
                <a:effectLst/>
                <a:highlight>
                  <a:srgbClr val="FFFF00"/>
                </a:highlight>
                <a:latin typeface="+mn-lt"/>
                <a:ea typeface="+mn-ea"/>
                <a:cs typeface="+mn-cs"/>
              </a:rPr>
              <a:t> </a:t>
            </a:r>
            <a:endParaRPr lang="en-US" sz="1300" kern="1200" dirty="0">
              <a:solidFill>
                <a:schemeClr val="tx1"/>
              </a:solidFill>
              <a:effectLst/>
              <a:highlight>
                <a:srgbClr val="FFFF00"/>
              </a:highlight>
              <a:latin typeface="+mn-lt"/>
              <a:ea typeface="Calibri"/>
              <a:cs typeface="Calibri"/>
            </a:endParaRPr>
          </a:p>
          <a:p>
            <a:pPr marL="171450" marR="0" lvl="0" indent="-1714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kern="1200" dirty="0">
                <a:solidFill>
                  <a:schemeClr val="tx1"/>
                </a:solidFill>
                <a:effectLst/>
                <a:latin typeface="+mn-lt"/>
                <a:ea typeface="+mn-ea"/>
                <a:cs typeface="+mn-cs"/>
              </a:rPr>
              <a:t>A moment ago, I outlined some immediate next steps, and I encourage you to get started if you haven’t already.</a:t>
            </a:r>
            <a:endParaRPr lang="en-US" sz="1300" kern="1200" dirty="0">
              <a:solidFill>
                <a:schemeClr val="tx1"/>
              </a:solidFill>
              <a:effectLst/>
              <a:latin typeface="+mn-lt"/>
              <a:ea typeface="Calibri"/>
              <a:cs typeface="Calibri"/>
            </a:endParaRPr>
          </a:p>
          <a:p>
            <a:pPr marL="285750" marR="0" lvl="0" indent="-285750" algn="l" defTabSz="5094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chemeClr val="tx1"/>
                </a:solidFill>
              </a:rPr>
              <a:t>After all, retirement security is a shared responsibility across the industry.</a:t>
            </a:r>
            <a:endParaRPr lang="en-US" sz="1400" dirty="0">
              <a:solidFill>
                <a:schemeClr val="tx1"/>
              </a:solidFill>
              <a:ea typeface="Calibri"/>
              <a:cs typeface="Calibri"/>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400" kern="1200" dirty="0">
                <a:solidFill>
                  <a:schemeClr val="tx1"/>
                </a:solidFill>
                <a:effectLst/>
                <a:latin typeface="+mn-lt"/>
                <a:ea typeface="+mn-ea"/>
                <a:cs typeface="+mn-cs"/>
              </a:rPr>
              <a:t>At Nuveen, </a:t>
            </a:r>
            <a:r>
              <a:rPr lang="en-US" sz="1300" kern="1200" dirty="0">
                <a:solidFill>
                  <a:schemeClr val="tx1"/>
                </a:solidFill>
                <a:effectLst/>
                <a:latin typeface="+mn-lt"/>
                <a:ea typeface="+mn-ea"/>
                <a:cs typeface="+mn-cs"/>
              </a:rPr>
              <a:t>we think retirement income has great potential to help American workers achieve the secure retirements they deserve.</a:t>
            </a:r>
            <a:endParaRPr lang="en-US" sz="1300" kern="1200" dirty="0">
              <a:solidFill>
                <a:schemeClr val="tx1"/>
              </a:solidFill>
              <a:effectLst/>
              <a:latin typeface="+mn-lt"/>
              <a:ea typeface="Calibri"/>
              <a:cs typeface="Calibri"/>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37" kern="1200" dirty="0">
              <a:solidFill>
                <a:schemeClr val="tx1"/>
              </a:solidFill>
              <a:effectLst/>
              <a:latin typeface="+mn-lt"/>
              <a:ea typeface="+mn-ea"/>
              <a:cs typeface="+mn-cs"/>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kern="1200" dirty="0">
                <a:solidFill>
                  <a:schemeClr val="tx1"/>
                </a:solidFill>
                <a:effectLst/>
                <a:latin typeface="+mn-lt"/>
                <a:ea typeface="+mn-ea"/>
                <a:cs typeface="+mn-cs"/>
              </a:rPr>
              <a:t>Thank you.</a:t>
            </a:r>
            <a:endParaRPr lang="en-US" sz="1300" kern="1200" dirty="0">
              <a:solidFill>
                <a:schemeClr val="tx1"/>
              </a:solidFill>
              <a:effectLst/>
              <a:latin typeface="+mn-lt"/>
              <a:ea typeface="Calibri"/>
              <a:cs typeface="Calibri"/>
            </a:endParaRPr>
          </a:p>
          <a:p>
            <a:pPr marL="0" marR="0" lvl="0" indent="0" algn="l" defTabSz="509412"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337"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57</a:t>
            </a:fld>
            <a:endParaRPr lang="en-US" dirty="0"/>
          </a:p>
        </p:txBody>
      </p:sp>
    </p:spTree>
    <p:extLst>
      <p:ext uri="{BB962C8B-B14F-4D97-AF65-F5344CB8AC3E}">
        <p14:creationId xmlns:p14="http://schemas.microsoft.com/office/powerpoint/2010/main" val="27730870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58</a:t>
            </a:fld>
            <a:endParaRPr lang="en-US" dirty="0"/>
          </a:p>
        </p:txBody>
      </p:sp>
    </p:spTree>
    <p:extLst>
      <p:ext uri="{BB962C8B-B14F-4D97-AF65-F5344CB8AC3E}">
        <p14:creationId xmlns:p14="http://schemas.microsoft.com/office/powerpoint/2010/main" val="21878461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dirty="0"/>
              <a:t>The disparity between participant need and current retirement offerings has </a:t>
            </a:r>
            <a:r>
              <a:rPr lang="en-US" sz="1200" b="1" dirty="0"/>
              <a:t>created a need for what we call a “pension reinvention</a:t>
            </a:r>
            <a:r>
              <a:rPr lang="en-US" sz="1200" b="1" dirty="0">
                <a:highlight>
                  <a:srgbClr val="FFFF00"/>
                </a:highlight>
              </a:rPr>
              <a:t>.</a:t>
            </a:r>
            <a:r>
              <a:rPr lang="en-US" sz="1200" b="1" dirty="0"/>
              <a:t>”</a:t>
            </a:r>
            <a:endParaRPr lang="en-US" sz="1200" dirty="0"/>
          </a:p>
          <a:p>
            <a:pPr marL="0" lvl="0" indent="0">
              <a:buFont typeface="Arial" panose="020B0604020202020204" pitchFamily="34" charset="0"/>
              <a:buNone/>
            </a:pPr>
            <a:r>
              <a:rPr lang="en-US" sz="1200" dirty="0"/>
              <a:t>Fortunately, many plan sponsors like you continue to look for ways to better prepare employees for retirement.</a:t>
            </a:r>
            <a:endParaRPr lang="en-US" sz="1200" dirty="0">
              <a:ea typeface="Calibri"/>
              <a:cs typeface="Calibri"/>
            </a:endParaRPr>
          </a:p>
          <a:p>
            <a:pPr marL="285750" lvl="0" indent="-285750">
              <a:buFont typeface="Arial" panose="020B0604020202020204" pitchFamily="34" charset="0"/>
              <a:buChar char="•"/>
            </a:pPr>
            <a:r>
              <a:rPr lang="en-US" sz="1200" dirty="0"/>
              <a:t>Why is that?</a:t>
            </a:r>
            <a:endParaRPr lang="en-US" sz="1200" dirty="0">
              <a:ea typeface="Calibri"/>
              <a:cs typeface="Calibri"/>
            </a:endParaRPr>
          </a:p>
          <a:p>
            <a:pPr marL="0" lvl="0" indent="0">
              <a:buFont typeface="Arial" panose="020B0604020202020204" pitchFamily="34" charset="0"/>
              <a:buNone/>
            </a:pPr>
            <a:endParaRPr lang="en-US" sz="1200" dirty="0"/>
          </a:p>
          <a:p>
            <a:pPr marL="0" lvl="0" indent="0">
              <a:buFont typeface="Arial" panose="020B0604020202020204" pitchFamily="34" charset="0"/>
              <a:buNone/>
            </a:pPr>
            <a:r>
              <a:rPr lang="en-US" sz="1200" dirty="0"/>
              <a:t>For one, companies are recognizing that employee benefits can be differentiators in their pursuit of talent.</a:t>
            </a:r>
            <a:endParaRPr lang="en-US" sz="1200" dirty="0">
              <a:ea typeface="Calibri"/>
              <a:cs typeface="Calibri"/>
            </a:endParaRPr>
          </a:p>
          <a:p>
            <a:pPr marL="342900" lvl="0" indent="-342900">
              <a:buFont typeface="Arial" panose="020B0604020202020204" pitchFamily="34" charset="0"/>
              <a:buChar char="•"/>
            </a:pPr>
            <a:r>
              <a:rPr lang="en-US" sz="1200" dirty="0"/>
              <a:t>In fact, Nuveen sponsored a study in 2024 called Benefits 2.0 that goes into great detail on the topic, and you can read more about it on our website.</a:t>
            </a:r>
            <a:endParaRPr lang="en-US" sz="1200" dirty="0">
              <a:ea typeface="Calibri"/>
              <a:cs typeface="Calibri"/>
            </a:endParaRPr>
          </a:p>
          <a:p>
            <a:pPr marL="0" lvl="0" indent="0">
              <a:buFont typeface="Arial" panose="020B0604020202020204" pitchFamily="34" charset="0"/>
              <a:buNone/>
            </a:pPr>
            <a:endParaRPr lang="en-US" sz="1200" dirty="0"/>
          </a:p>
          <a:p>
            <a:pPr marL="0" lvl="0" indent="0">
              <a:buFont typeface="Arial" panose="020B0604020202020204" pitchFamily="34" charset="0"/>
              <a:buNone/>
            </a:pPr>
            <a:r>
              <a:rPr lang="en-US" sz="1200" dirty="0"/>
              <a:t>Plan sponsors also want to be receptive to demand among workers for a retirement income solution—which we’re going to explore today.</a:t>
            </a:r>
            <a:endParaRPr lang="en-US" sz="1200" dirty="0">
              <a:ea typeface="Calibri"/>
              <a:cs typeface="Calibri"/>
            </a:endParaRPr>
          </a:p>
          <a:p>
            <a:pPr marL="0" lvl="0" indent="0">
              <a:buFont typeface="Arial" panose="020B0604020202020204" pitchFamily="34" charset="0"/>
              <a:buNone/>
            </a:pPr>
            <a:endParaRPr lang="en-US" sz="1200" dirty="0"/>
          </a:p>
          <a:p>
            <a:pPr marL="0" lvl="0" indent="0">
              <a:buFont typeface="Arial" panose="020B0604020202020204" pitchFamily="34" charset="0"/>
              <a:buNone/>
            </a:pPr>
            <a:r>
              <a:rPr lang="en-US" sz="1200" dirty="0"/>
              <a:t>In addition, regulatory changes (like the SECURE Acts) have created a more favorable environment for innovation toward retirement income.</a:t>
            </a:r>
            <a:endParaRPr lang="en-US" sz="1200" dirty="0">
              <a:ea typeface="Calibri"/>
              <a:cs typeface="Calibri"/>
            </a:endParaRPr>
          </a:p>
          <a:p>
            <a:pPr marL="0" lvl="0" indent="0">
              <a:buFont typeface="Arial" panose="020B0604020202020204" pitchFamily="34" charset="0"/>
              <a:buNone/>
            </a:pPr>
            <a:endParaRPr lang="en-US" sz="1200" dirty="0"/>
          </a:p>
          <a:p>
            <a:pPr marL="0" lvl="0" indent="0">
              <a:buFont typeface="Arial" panose="020B0604020202020204" pitchFamily="34" charset="0"/>
              <a:buNone/>
            </a:pPr>
            <a:r>
              <a:rPr lang="en-US" sz="1200" dirty="0"/>
              <a:t>And last, retirement income options can be packaged within an existing 401(k) plan—including in target date funds—so the infrastructure for implementation is there already.</a:t>
            </a:r>
            <a:endParaRPr lang="en-US" sz="1200" dirty="0">
              <a:ea typeface="Calibri"/>
              <a:cs typeface="Calibri"/>
            </a:endParaRPr>
          </a:p>
          <a:p>
            <a:pPr marL="0" lvl="0" indent="0">
              <a:buFont typeface="Arial" panose="020B0604020202020204" pitchFamily="34" charset="0"/>
              <a:buNone/>
            </a:pPr>
            <a:endParaRPr lang="en-US" sz="1200" dirty="0"/>
          </a:p>
          <a:p>
            <a:pPr marL="0" lvl="0" indent="0">
              <a:buFont typeface="Arial" panose="020B0604020202020204" pitchFamily="34" charset="0"/>
              <a:buNone/>
            </a:pPr>
            <a:r>
              <a:rPr lang="en-US" sz="1200" dirty="0"/>
              <a:t>These factors are contributing to plan sponsors’ growing interest in retirement income solutions, and a willingness to innovate their plan design...</a:t>
            </a:r>
            <a:endParaRPr lang="en-US" sz="1200" dirty="0">
              <a:ea typeface="Calibri"/>
              <a:cs typeface="Calibri"/>
            </a:endParaRPr>
          </a:p>
        </p:txBody>
      </p:sp>
      <p:sp>
        <p:nvSpPr>
          <p:cNvPr id="4" name="Slide Number Placeholder 3"/>
          <p:cNvSpPr>
            <a:spLocks noGrp="1"/>
          </p:cNvSpPr>
          <p:nvPr>
            <p:ph type="sldNum" sz="quarter" idx="5"/>
          </p:nvPr>
        </p:nvSpPr>
        <p:spPr/>
        <p:txBody>
          <a:bodyPr/>
          <a:lstStyle/>
          <a:p>
            <a:fld id="{C832F44B-C367-AC45-8ED1-DB5A0EF77DB2}" type="slidenum">
              <a:rPr lang="en-US" smtClean="0"/>
              <a:pPr/>
              <a:t>6</a:t>
            </a:fld>
            <a:endParaRPr lang="en-US" dirty="0"/>
          </a:p>
        </p:txBody>
      </p:sp>
    </p:spTree>
    <p:extLst>
      <p:ext uri="{BB962C8B-B14F-4D97-AF65-F5344CB8AC3E}">
        <p14:creationId xmlns:p14="http://schemas.microsoft.com/office/powerpoint/2010/main" val="3169581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r>
              <a:rPr lang="en-US" dirty="0"/>
              <a:t>At Nuveen, we do think that retirement income solutions represent </a:t>
            </a:r>
            <a:r>
              <a:rPr lang="en-US" b="1" dirty="0"/>
              <a:t>true innovation in plan design</a:t>
            </a:r>
            <a:r>
              <a:rPr lang="en-US" dirty="0"/>
              <a:t>. </a:t>
            </a:r>
          </a:p>
          <a:p>
            <a:endParaRPr lang="en-US" dirty="0"/>
          </a:p>
          <a:p>
            <a:r>
              <a:rPr lang="en-US" dirty="0"/>
              <a:t>But...and this is important...all innovation should be rooted in research and understanding.</a:t>
            </a:r>
          </a:p>
          <a:p>
            <a:endParaRPr lang="en-US" dirty="0"/>
          </a:p>
          <a:p>
            <a:r>
              <a:rPr lang="en-US" sz="1300" dirty="0"/>
              <a:t>Whether it’s a tech company launching a new venture, or a restaurant chain updating its menu, changes and innovation aren’t made without first understanding the potential impact on the consumer.</a:t>
            </a:r>
            <a:endParaRPr lang="en-US" sz="1300" dirty="0">
              <a:ea typeface="Calibri"/>
              <a:cs typeface="Calibri"/>
            </a:endParaRPr>
          </a:p>
          <a:p>
            <a:endParaRPr lang="en-US" dirty="0"/>
          </a:p>
          <a:p>
            <a:r>
              <a:rPr lang="en-US" dirty="0"/>
              <a:t>In this case, it’s 401(k) plan participants, and we want to know how they think about retirement income...</a:t>
            </a:r>
          </a:p>
        </p:txBody>
      </p:sp>
      <p:sp>
        <p:nvSpPr>
          <p:cNvPr id="4" name="Slide Number Placeholder 3"/>
          <p:cNvSpPr>
            <a:spLocks noGrp="1"/>
          </p:cNvSpPr>
          <p:nvPr>
            <p:ph type="sldNum" sz="quarter" idx="5"/>
          </p:nvPr>
        </p:nvSpPr>
        <p:spPr/>
        <p:txBody>
          <a:bodyPr/>
          <a:lstStyle/>
          <a:p>
            <a:fld id="{C832F44B-C367-AC45-8ED1-DB5A0EF77DB2}" type="slidenum">
              <a:rPr lang="en-US" smtClean="0"/>
              <a:pPr/>
              <a:t>7</a:t>
            </a:fld>
            <a:endParaRPr lang="en-US" dirty="0"/>
          </a:p>
        </p:txBody>
      </p:sp>
    </p:spTree>
    <p:extLst>
      <p:ext uri="{BB962C8B-B14F-4D97-AF65-F5344CB8AC3E}">
        <p14:creationId xmlns:p14="http://schemas.microsoft.com/office/powerpoint/2010/main" val="475137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BA180-811C-7C75-3EFF-843F24E9A8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7F0689-B628-CEBF-9323-25520FF35A1A}"/>
              </a:ext>
            </a:extLst>
          </p:cNvPr>
          <p:cNvSpPr>
            <a:spLocks noGrp="1" noRot="1" noChangeAspect="1"/>
          </p:cNvSpPr>
          <p:nvPr>
            <p:ph type="sldImg"/>
          </p:nvPr>
        </p:nvSpPr>
        <p:spPr>
          <a:xfrm>
            <a:off x="857250" y="695325"/>
            <a:ext cx="5359400" cy="3014663"/>
          </a:xfrm>
        </p:spPr>
      </p:sp>
      <p:sp>
        <p:nvSpPr>
          <p:cNvPr id="3" name="Notes Placeholder 2">
            <a:extLst>
              <a:ext uri="{FF2B5EF4-FFF2-40B4-BE49-F238E27FC236}">
                <a16:creationId xmlns:a16="http://schemas.microsoft.com/office/drawing/2014/main" id="{E886A0E8-EDDB-0438-09C2-E80C3EAB25C6}"/>
              </a:ext>
            </a:extLst>
          </p:cNvPr>
          <p:cNvSpPr>
            <a:spLocks noGrp="1"/>
          </p:cNvSpPr>
          <p:nvPr>
            <p:ph type="body" idx="1"/>
          </p:nvPr>
        </p:nvSpPr>
        <p:spPr/>
        <p:txBody>
          <a:bodyPr/>
          <a:lstStyle/>
          <a:p>
            <a:pPr lvl="0"/>
            <a:r>
              <a:rPr lang="en-US" dirty="0"/>
              <a:t>That’s why we at Nuveen collaborated with the TIAA Institute to create the the Participant Sentiment Survey on Lifetime Income.</a:t>
            </a:r>
          </a:p>
          <a:p>
            <a:pPr lvl="0"/>
            <a:endParaRPr lang="en-US" dirty="0"/>
          </a:p>
          <a:p>
            <a:pPr lvl="0"/>
            <a:r>
              <a:rPr lang="en-US" dirty="0"/>
              <a:t>We set out to gather workers’ thoughts on converting their retirement savings to retirement income.</a:t>
            </a:r>
          </a:p>
          <a:p>
            <a:pPr lvl="0"/>
            <a:endParaRPr lang="en-US" dirty="0"/>
          </a:p>
          <a:p>
            <a:pPr lvl="0"/>
            <a:r>
              <a:rPr lang="en-US" dirty="0"/>
              <a:t>To do so, we asked probing questions about their priorities, how much they think about converting their savings to income, and their views on details like in-plan annuities.</a:t>
            </a:r>
          </a:p>
          <a:p>
            <a:pPr lvl="0"/>
            <a:endParaRPr lang="en-US" dirty="0"/>
          </a:p>
          <a:p>
            <a:pPr lvl="0"/>
            <a:r>
              <a:rPr lang="en-US" dirty="0"/>
              <a:t>The insights are proving to be highly informative.</a:t>
            </a:r>
          </a:p>
          <a:p>
            <a:pPr marL="285750" lvl="0" indent="-285750">
              <a:buFont typeface="Arial" panose="020B0604020202020204" pitchFamily="34" charset="0"/>
              <a:buChar char="•"/>
            </a:pPr>
            <a:r>
              <a:rPr lang="en-US" dirty="0"/>
              <a:t>We are bringing the findings to our clients and their advisors, who are finding them equally as useful.</a:t>
            </a:r>
          </a:p>
          <a:p>
            <a:pPr marL="285750" lvl="0" indent="-285750">
              <a:buFont typeface="Arial" panose="020B0604020202020204" pitchFamily="34" charset="0"/>
              <a:buChar char="•"/>
            </a:pPr>
            <a:endParaRPr lang="en-US" dirty="0"/>
          </a:p>
          <a:p>
            <a:pPr marL="0" lvl="0" indent="0">
              <a:buFont typeface="Arial" panose="020B0604020202020204" pitchFamily="34" charset="0"/>
              <a:buNone/>
            </a:pPr>
            <a:r>
              <a:rPr lang="en-US" dirty="0"/>
              <a:t>And I’m thrilled to share them with you today...</a:t>
            </a:r>
          </a:p>
        </p:txBody>
      </p:sp>
      <p:sp>
        <p:nvSpPr>
          <p:cNvPr id="4" name="Slide Number Placeholder 3">
            <a:extLst>
              <a:ext uri="{FF2B5EF4-FFF2-40B4-BE49-F238E27FC236}">
                <a16:creationId xmlns:a16="http://schemas.microsoft.com/office/drawing/2014/main" id="{B8F37838-1666-C54E-C282-809136E8E34E}"/>
              </a:ext>
            </a:extLst>
          </p:cNvPr>
          <p:cNvSpPr>
            <a:spLocks noGrp="1"/>
          </p:cNvSpPr>
          <p:nvPr>
            <p:ph type="sldNum" sz="quarter" idx="5"/>
          </p:nvPr>
        </p:nvSpPr>
        <p:spPr/>
        <p:txBody>
          <a:bodyPr/>
          <a:lstStyle/>
          <a:p>
            <a:fld id="{C832F44B-C367-AC45-8ED1-DB5A0EF77DB2}" type="slidenum">
              <a:rPr lang="en-US" smtClean="0"/>
              <a:pPr/>
              <a:t>8</a:t>
            </a:fld>
            <a:endParaRPr lang="en-US" dirty="0"/>
          </a:p>
        </p:txBody>
      </p:sp>
    </p:spTree>
    <p:extLst>
      <p:ext uri="{BB962C8B-B14F-4D97-AF65-F5344CB8AC3E}">
        <p14:creationId xmlns:p14="http://schemas.microsoft.com/office/powerpoint/2010/main" val="3833983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95325"/>
            <a:ext cx="5359400" cy="3014663"/>
          </a:xfrm>
        </p:spPr>
      </p:sp>
      <p:sp>
        <p:nvSpPr>
          <p:cNvPr id="3" name="Notes Placeholder 2"/>
          <p:cNvSpPr>
            <a:spLocks noGrp="1"/>
          </p:cNvSpPr>
          <p:nvPr>
            <p:ph type="body" idx="1"/>
          </p:nvPr>
        </p:nvSpPr>
        <p:spPr/>
        <p:txBody>
          <a:bodyPr/>
          <a:lstStyle/>
          <a:p>
            <a:pPr marL="0" marR="0" lvl="0" indent="0" algn="l" defTabSz="509412" rtl="0" eaLnBrk="1" fontAlgn="auto" latinLnBrk="0" hangingPunct="1">
              <a:lnSpc>
                <a:spcPct val="100000"/>
              </a:lnSpc>
              <a:spcBef>
                <a:spcPts val="0"/>
              </a:spcBef>
              <a:spcAft>
                <a:spcPts val="0"/>
              </a:spcAft>
              <a:buClrTx/>
              <a:buSzTx/>
              <a:buFontTx/>
              <a:buNone/>
              <a:tabLst/>
              <a:defRPr/>
            </a:pPr>
            <a:r>
              <a:rPr lang="en-US" sz="1400" b="1" dirty="0"/>
              <a:t>Optional slide – remove for shorter presentation</a:t>
            </a:r>
          </a:p>
          <a:p>
            <a:endParaRPr lang="en-US" dirty="0"/>
          </a:p>
          <a:p>
            <a:r>
              <a:rPr lang="en-US" dirty="0"/>
              <a:t>Before we get started, a few notes about the survey’s </a:t>
            </a:r>
            <a:r>
              <a:rPr lang="en-US" b="1" dirty="0"/>
              <a:t>methodology</a:t>
            </a:r>
            <a:r>
              <a:rPr lang="en-US" dirty="0"/>
              <a:t>.</a:t>
            </a:r>
          </a:p>
          <a:p>
            <a:endParaRPr lang="en-US" dirty="0"/>
          </a:p>
          <a:p>
            <a:r>
              <a:rPr lang="en-US" dirty="0"/>
              <a:t>In </a:t>
            </a:r>
            <a:r>
              <a:rPr lang="en-US" b="1" dirty="0"/>
              <a:t>October and November of 2024, in conjunction with the TIAA Institute, we surveyed</a:t>
            </a:r>
            <a:r>
              <a:rPr lang="en-US" dirty="0"/>
              <a:t> </a:t>
            </a:r>
            <a:r>
              <a:rPr lang="en-US" b="1" dirty="0"/>
              <a:t>over 2,100 active 401(k) participants in the U.S. at companies across several industries</a:t>
            </a:r>
            <a:r>
              <a:rPr lang="en-US" dirty="0"/>
              <a:t>.</a:t>
            </a:r>
          </a:p>
          <a:p>
            <a:endParaRPr lang="en-US" dirty="0"/>
          </a:p>
          <a:p>
            <a:r>
              <a:rPr lang="en-US" dirty="0"/>
              <a:t>Our methodology included a few steps to help ensure responses were representative of the broader 401(k) participant population.</a:t>
            </a:r>
          </a:p>
          <a:p>
            <a:endParaRPr lang="en-US" dirty="0"/>
          </a:p>
          <a:p>
            <a:r>
              <a:rPr lang="en-US" dirty="0"/>
              <a:t>First, to most accurately reflect the proportions of different groups among participants, </a:t>
            </a:r>
            <a:r>
              <a:rPr lang="en-US" b="1" dirty="0"/>
              <a:t>the survey responses were weighted by several factors, including industry, generation, gender, education, race, and ethnicity of respondents.</a:t>
            </a:r>
          </a:p>
          <a:p>
            <a:endParaRPr lang="en-US" dirty="0"/>
          </a:p>
          <a:p>
            <a:r>
              <a:rPr lang="en-US" dirty="0"/>
              <a:t>And, to achieve adequate representation of four generations, </a:t>
            </a:r>
            <a:r>
              <a:rPr lang="en-US" b="1" dirty="0"/>
              <a:t>survey respondents included at least 500 members of Gen Z, Millennials, Gen X, and Baby Boomers</a:t>
            </a:r>
            <a:r>
              <a:rPr lang="en-US" dirty="0"/>
              <a:t>.</a:t>
            </a:r>
          </a:p>
          <a:p>
            <a:endParaRPr lang="en-US" dirty="0"/>
          </a:p>
          <a:p>
            <a:r>
              <a:rPr lang="en-US" dirty="0"/>
              <a:t>Finally, to capture worker opinions that may be different between industries, the survey included </a:t>
            </a:r>
            <a:r>
              <a:rPr lang="en-US" b="1" dirty="0"/>
              <a:t>401(k) participants across 10 industries</a:t>
            </a:r>
            <a:r>
              <a:rPr lang="en-US" dirty="0"/>
              <a:t>—from manufacturing to entertainment to finance. </a:t>
            </a:r>
          </a:p>
          <a:p>
            <a:endParaRPr lang="en-US" dirty="0"/>
          </a:p>
          <a:p>
            <a:r>
              <a:rPr lang="en-US" dirty="0"/>
              <a:t>By surveying a large and diverse group of respondents in this way, we feel we gained insights that represent America’s large 401(k) participant base, both in breadth and in depth.</a:t>
            </a:r>
          </a:p>
          <a:p>
            <a:endParaRPr lang="en-US" dirty="0"/>
          </a:p>
          <a:p>
            <a:r>
              <a:rPr lang="en-US" sz="1300" dirty="0"/>
              <a:t>I’ll share some of those deeper insights with you as we progress through the findings...  </a:t>
            </a:r>
            <a:endParaRPr lang="en-US" sz="1300"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C832F44B-C367-AC45-8ED1-DB5A0EF77DB2}" type="slidenum">
              <a:rPr lang="en-US" smtClean="0"/>
              <a:pPr/>
              <a:t>9</a:t>
            </a:fld>
            <a:endParaRPr lang="en-US" dirty="0"/>
          </a:p>
        </p:txBody>
      </p:sp>
    </p:spTree>
    <p:extLst>
      <p:ext uri="{BB962C8B-B14F-4D97-AF65-F5344CB8AC3E}">
        <p14:creationId xmlns:p14="http://schemas.microsoft.com/office/powerpoint/2010/main" val="29822120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_bright_green">
    <p:spTree>
      <p:nvGrpSpPr>
        <p:cNvPr id="1" name=""/>
        <p:cNvGrpSpPr/>
        <p:nvPr/>
      </p:nvGrpSpPr>
      <p:grpSpPr>
        <a:xfrm>
          <a:off x="0" y="0"/>
          <a:ext cx="0" cy="0"/>
          <a:chOff x="0" y="0"/>
          <a:chExt cx="0" cy="0"/>
        </a:xfrm>
      </p:grpSpPr>
      <p:sp>
        <p:nvSpPr>
          <p:cNvPr id="3" name="Rectangle: Single Corner Rounded 2">
            <a:extLst>
              <a:ext uri="{FF2B5EF4-FFF2-40B4-BE49-F238E27FC236}">
                <a16:creationId xmlns:a16="http://schemas.microsoft.com/office/drawing/2014/main" id="{F690621C-E437-F635-B290-C1DE5AAB168D}"/>
              </a:ext>
            </a:extLst>
          </p:cNvPr>
          <p:cNvSpPr/>
          <p:nvPr userDrawn="1"/>
        </p:nvSpPr>
        <p:spPr>
          <a:xfrm>
            <a:off x="-9101" y="510309"/>
            <a:ext cx="10791018" cy="6280727"/>
          </a:xfrm>
          <a:prstGeom prst="round1Rect">
            <a:avLst>
              <a:gd name="adj" fmla="val 30177"/>
            </a:avLst>
          </a:prstGeom>
          <a:solidFill>
            <a:srgbClr val="00354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pic>
        <p:nvPicPr>
          <p:cNvPr id="4" name="Picture 3">
            <a:extLst>
              <a:ext uri="{FF2B5EF4-FFF2-40B4-BE49-F238E27FC236}">
                <a16:creationId xmlns:a16="http://schemas.microsoft.com/office/drawing/2014/main" id="{EB3C5FAF-40CC-755A-2302-1BDA0E848D2B}"/>
              </a:ext>
            </a:extLst>
          </p:cNvPr>
          <p:cNvPicPr>
            <a:picLocks/>
          </p:cNvPicPr>
          <p:nvPr userDrawn="1"/>
        </p:nvPicPr>
        <p:blipFill>
          <a:blip r:embed="rId2" cstate="email">
            <a:extLst>
              <a:ext uri="{28A0092B-C50C-407E-A947-70E740481C1C}">
                <a14:useLocalDpi xmlns:a14="http://schemas.microsoft.com/office/drawing/2010/main"/>
              </a:ext>
            </a:extLst>
          </a:blip>
          <a:srcRect/>
          <a:stretch/>
        </p:blipFill>
        <p:spPr>
          <a:xfrm>
            <a:off x="7386918" y="5179575"/>
            <a:ext cx="3394999" cy="1630369"/>
          </a:xfrm>
          <a:prstGeom prst="rect">
            <a:avLst/>
          </a:prstGeom>
        </p:spPr>
      </p:pic>
      <p:sp>
        <p:nvSpPr>
          <p:cNvPr id="13" name="Text Placeholder 14"/>
          <p:cNvSpPr txBox="1">
            <a:spLocks/>
          </p:cNvSpPr>
          <p:nvPr userDrawn="1"/>
        </p:nvSpPr>
        <p:spPr>
          <a:xfrm>
            <a:off x="628075" y="7224472"/>
            <a:ext cx="12561453" cy="133400"/>
          </a:xfrm>
          <a:prstGeom prst="rect">
            <a:avLst/>
          </a:prstGeom>
        </p:spPr>
        <p:txBody>
          <a:bodyPr lIns="0" tIns="0" rIns="0" bIns="0" anchor="b"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a:lnSpc>
                <a:spcPct val="100000"/>
              </a:lnSpc>
              <a:spcAft>
                <a:spcPts val="0"/>
              </a:spcAft>
            </a:pPr>
            <a:r>
              <a:rPr lang="en-US" sz="1000" b="1" dirty="0">
                <a:solidFill>
                  <a:schemeClr val="tx2"/>
                </a:solidFill>
                <a:latin typeface="Arial Narrow" panose="020B0606020202030204" pitchFamily="34" charset="0"/>
              </a:rPr>
              <a:t>Use disclosure. Change on slide Master.</a:t>
            </a:r>
          </a:p>
        </p:txBody>
      </p:sp>
      <p:sp>
        <p:nvSpPr>
          <p:cNvPr id="7" name="Rectangle 6"/>
          <p:cNvSpPr/>
          <p:nvPr userDrawn="1"/>
        </p:nvSpPr>
        <p:spPr>
          <a:xfrm>
            <a:off x="942109" y="0"/>
            <a:ext cx="942109" cy="68580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067" dirty="0"/>
          </a:p>
        </p:txBody>
      </p:sp>
      <p:sp>
        <p:nvSpPr>
          <p:cNvPr id="9" name="Text Placeholder 14">
            <a:extLst>
              <a:ext uri="{FF2B5EF4-FFF2-40B4-BE49-F238E27FC236}">
                <a16:creationId xmlns:a16="http://schemas.microsoft.com/office/drawing/2014/main" id="{E6E8D6EE-4145-BBC8-509D-1529EEFED0F2}"/>
              </a:ext>
            </a:extLst>
          </p:cNvPr>
          <p:cNvSpPr txBox="1">
            <a:spLocks/>
          </p:cNvSpPr>
          <p:nvPr userDrawn="1"/>
        </p:nvSpPr>
        <p:spPr>
          <a:xfrm>
            <a:off x="628073" y="7376714"/>
            <a:ext cx="3514117" cy="169580"/>
          </a:xfrm>
          <a:prstGeom prst="rect">
            <a:avLst/>
          </a:prstGeom>
          <a:ln w="12700">
            <a:solidFill>
              <a:schemeClr val="tx2"/>
            </a:solidFill>
          </a:ln>
        </p:spPr>
        <p:txBody>
          <a:bodyPr lIns="0" tIns="0" rIns="0" bIns="0" anchor="ctr"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marR="0" indent="0" algn="ctr" defTabSz="518158" rtl="0" eaLnBrk="1" fontAlgn="auto" latinLnBrk="0" hangingPunct="1">
              <a:lnSpc>
                <a:spcPct val="100000"/>
              </a:lnSpc>
              <a:spcBef>
                <a:spcPts val="0"/>
              </a:spcBef>
              <a:spcAft>
                <a:spcPts val="0"/>
              </a:spcAft>
              <a:buClrTx/>
              <a:buSzTx/>
              <a:buFont typeface="Arial"/>
              <a:buNone/>
              <a:tabLst/>
              <a:defRPr/>
            </a:pPr>
            <a:r>
              <a:rPr lang="en-US" sz="1000" b="1" dirty="0">
                <a:solidFill>
                  <a:schemeClr val="tx2"/>
                </a:solidFill>
                <a:latin typeface="Arial Narrow" panose="020B0606020202030204" pitchFamily="34" charset="0"/>
              </a:rPr>
              <a:t>NOT FDIC INSURED </a:t>
            </a:r>
            <a:r>
              <a:rPr lang="en-US" sz="1000" b="1" baseline="18000" dirty="0">
                <a:solidFill>
                  <a:schemeClr val="tx2"/>
                </a:solidFill>
                <a:latin typeface="Arial Narrow" panose="020B0606020202030204" pitchFamily="34" charset="0"/>
              </a:rPr>
              <a:t>|</a:t>
            </a:r>
            <a:r>
              <a:rPr lang="en-US" sz="1000" b="1" dirty="0">
                <a:solidFill>
                  <a:schemeClr val="tx2"/>
                </a:solidFill>
                <a:latin typeface="Arial Narrow" panose="020B0606020202030204" pitchFamily="34" charset="0"/>
              </a:rPr>
              <a:t> NO BANK GUARANTEE </a:t>
            </a:r>
            <a:r>
              <a:rPr lang="en-US" sz="1000" b="1" baseline="18000" dirty="0">
                <a:solidFill>
                  <a:schemeClr val="tx2"/>
                </a:solidFill>
                <a:latin typeface="Arial Narrow" panose="020B0606020202030204" pitchFamily="34" charset="0"/>
              </a:rPr>
              <a:t>|</a:t>
            </a:r>
            <a:r>
              <a:rPr lang="en-US" sz="1000" b="1" dirty="0">
                <a:solidFill>
                  <a:schemeClr val="tx2"/>
                </a:solidFill>
                <a:latin typeface="Arial Narrow" panose="020B0606020202030204" pitchFamily="34" charset="0"/>
              </a:rPr>
              <a:t> MAY LOSE VALUE</a:t>
            </a:r>
          </a:p>
        </p:txBody>
      </p:sp>
      <p:sp>
        <p:nvSpPr>
          <p:cNvPr id="18" name="Title 1">
            <a:extLst>
              <a:ext uri="{FF2B5EF4-FFF2-40B4-BE49-F238E27FC236}">
                <a16:creationId xmlns:a16="http://schemas.microsoft.com/office/drawing/2014/main" id="{7BC22CAE-664B-81A2-8F8A-A57674FAFDE1}"/>
              </a:ext>
            </a:extLst>
          </p:cNvPr>
          <p:cNvSpPr>
            <a:spLocks noGrp="1"/>
          </p:cNvSpPr>
          <p:nvPr>
            <p:ph type="ctrTitle" hasCustomPrompt="1"/>
          </p:nvPr>
        </p:nvSpPr>
        <p:spPr>
          <a:xfrm>
            <a:off x="633382" y="1129258"/>
            <a:ext cx="9341635" cy="2756943"/>
          </a:xfrm>
        </p:spPr>
        <p:txBody>
          <a:bodyPr lIns="0" tIns="0" rIns="0" bIns="0" anchor="t">
            <a:noAutofit/>
          </a:bodyPr>
          <a:lstStyle>
            <a:lvl1pPr algn="l">
              <a:defRPr sz="5000" b="0">
                <a:solidFill>
                  <a:schemeClr val="accent6"/>
                </a:solidFill>
                <a:latin typeface="+mn-lt"/>
              </a:defRPr>
            </a:lvl1pPr>
          </a:lstStyle>
          <a:p>
            <a:r>
              <a:rPr lang="en-US"/>
              <a:t>Click to edit title</a:t>
            </a:r>
          </a:p>
        </p:txBody>
      </p:sp>
      <p:sp>
        <p:nvSpPr>
          <p:cNvPr id="19" name="Text Placeholder 16">
            <a:extLst>
              <a:ext uri="{FF2B5EF4-FFF2-40B4-BE49-F238E27FC236}">
                <a16:creationId xmlns:a16="http://schemas.microsoft.com/office/drawing/2014/main" id="{B105A51C-BE01-E2F5-AECE-5F4F6C39FF25}"/>
              </a:ext>
            </a:extLst>
          </p:cNvPr>
          <p:cNvSpPr>
            <a:spLocks noGrp="1"/>
          </p:cNvSpPr>
          <p:nvPr>
            <p:ph type="body" sz="quarter" idx="11" hasCustomPrompt="1"/>
          </p:nvPr>
        </p:nvSpPr>
        <p:spPr>
          <a:xfrm>
            <a:off x="628073" y="4943653"/>
            <a:ext cx="3353908" cy="413808"/>
          </a:xfrm>
        </p:spPr>
        <p:txBody>
          <a:bodyPr lIns="0" tIns="0" rIns="0" bIns="0" anchor="t">
            <a:noAutofit/>
          </a:bodyPr>
          <a:lstStyle>
            <a:lvl1pPr marL="0" indent="0">
              <a:lnSpc>
                <a:spcPts val="1236"/>
              </a:lnSpc>
              <a:spcAft>
                <a:spcPts val="0"/>
              </a:spcAft>
              <a:buNone/>
              <a:defRPr sz="1200" b="1">
                <a:solidFill>
                  <a:schemeClr val="accent6"/>
                </a:solidFill>
              </a:defRPr>
            </a:lvl1pPr>
            <a:lvl2pPr>
              <a:defRPr sz="907"/>
            </a:lvl2pPr>
            <a:lvl3pPr>
              <a:defRPr sz="907"/>
            </a:lvl3pPr>
            <a:lvl4pPr>
              <a:defRPr sz="907"/>
            </a:lvl4pPr>
            <a:lvl5pPr>
              <a:defRPr sz="907"/>
            </a:lvl5pPr>
          </a:lstStyle>
          <a:p>
            <a:pPr lvl="0"/>
            <a:r>
              <a:rPr lang="en-US"/>
              <a:t>Click to edit date</a:t>
            </a:r>
          </a:p>
        </p:txBody>
      </p:sp>
      <p:sp>
        <p:nvSpPr>
          <p:cNvPr id="20" name="Text Placeholder 4">
            <a:extLst>
              <a:ext uri="{FF2B5EF4-FFF2-40B4-BE49-F238E27FC236}">
                <a16:creationId xmlns:a16="http://schemas.microsoft.com/office/drawing/2014/main" id="{503C8073-9C89-562F-7029-04A61B3F5E41}"/>
              </a:ext>
            </a:extLst>
          </p:cNvPr>
          <p:cNvSpPr>
            <a:spLocks noGrp="1"/>
          </p:cNvSpPr>
          <p:nvPr>
            <p:ph type="body" sz="quarter" idx="12"/>
          </p:nvPr>
        </p:nvSpPr>
        <p:spPr>
          <a:xfrm>
            <a:off x="628075" y="6229334"/>
            <a:ext cx="5044181" cy="413808"/>
          </a:xfrm>
        </p:spPr>
        <p:txBody>
          <a:bodyPr lIns="0" tIns="0" rIns="0" bIns="0" anchor="t">
            <a:noAutofit/>
          </a:bodyPr>
          <a:lstStyle>
            <a:lvl1pPr marL="0" indent="0">
              <a:lnSpc>
                <a:spcPct val="100000"/>
              </a:lnSpc>
              <a:spcAft>
                <a:spcPts val="0"/>
              </a:spcAft>
              <a:buNone/>
              <a:defRPr sz="1100" b="1">
                <a:solidFill>
                  <a:schemeClr val="accent6"/>
                </a:solidFill>
              </a:defRPr>
            </a:lvl1pPr>
            <a:lvl2pPr marL="518158" indent="0">
              <a:buNone/>
              <a:defRPr sz="907"/>
            </a:lvl2pPr>
            <a:lvl3pPr marL="1036317" indent="0">
              <a:buNone/>
              <a:defRPr sz="907"/>
            </a:lvl3pPr>
            <a:lvl4pPr marL="1554475" indent="0">
              <a:buNone/>
              <a:defRPr sz="907"/>
            </a:lvl4pPr>
            <a:lvl5pPr marL="2072634" indent="0">
              <a:buNone/>
              <a:defRPr sz="907"/>
            </a:lvl5pPr>
          </a:lstStyle>
          <a:p>
            <a:pPr lvl="0"/>
            <a:r>
              <a:rPr lang="en-US"/>
              <a:t>Click to edit Master text styles</a:t>
            </a:r>
          </a:p>
        </p:txBody>
      </p:sp>
      <p:sp>
        <p:nvSpPr>
          <p:cNvPr id="24" name="Text Placeholder 7">
            <a:extLst>
              <a:ext uri="{FF2B5EF4-FFF2-40B4-BE49-F238E27FC236}">
                <a16:creationId xmlns:a16="http://schemas.microsoft.com/office/drawing/2014/main" id="{779611D5-D2BA-F622-EC43-32844F413ADD}"/>
              </a:ext>
            </a:extLst>
          </p:cNvPr>
          <p:cNvSpPr>
            <a:spLocks noGrp="1"/>
          </p:cNvSpPr>
          <p:nvPr>
            <p:ph type="body" sz="quarter" idx="13"/>
          </p:nvPr>
        </p:nvSpPr>
        <p:spPr>
          <a:xfrm>
            <a:off x="628073" y="5357461"/>
            <a:ext cx="5044182" cy="723978"/>
          </a:xfrm>
        </p:spPr>
        <p:txBody>
          <a:bodyPr lIns="0" tIns="0" rIns="0" bIns="0" anchor="b">
            <a:noAutofit/>
          </a:bodyPr>
          <a:lstStyle>
            <a:lvl1pPr marL="0" indent="0" algn="l">
              <a:lnSpc>
                <a:spcPct val="100000"/>
              </a:lnSpc>
              <a:spcAft>
                <a:spcPts val="0"/>
              </a:spcAft>
              <a:buNone/>
              <a:defRPr sz="1600" b="0">
                <a:solidFill>
                  <a:schemeClr val="accent6"/>
                </a:solidFill>
              </a:defRPr>
            </a:lvl1pPr>
            <a:lvl2pPr>
              <a:defRPr sz="907"/>
            </a:lvl2pPr>
            <a:lvl3pPr>
              <a:defRPr sz="907"/>
            </a:lvl3pPr>
            <a:lvl4pPr>
              <a:defRPr sz="907"/>
            </a:lvl4pPr>
            <a:lvl5pPr>
              <a:defRPr sz="907"/>
            </a:lvl5pPr>
          </a:lstStyle>
          <a:p>
            <a:pPr lvl="0"/>
            <a:r>
              <a:rPr lang="en-US"/>
              <a:t>Click to edit Master text styles</a:t>
            </a:r>
          </a:p>
        </p:txBody>
      </p:sp>
      <p:cxnSp>
        <p:nvCxnSpPr>
          <p:cNvPr id="5" name="Straight Connector 4">
            <a:extLst>
              <a:ext uri="{FF2B5EF4-FFF2-40B4-BE49-F238E27FC236}">
                <a16:creationId xmlns:a16="http://schemas.microsoft.com/office/drawing/2014/main" id="{7AC3DA27-2B39-5ADA-EE8A-BEEB0F964105}"/>
              </a:ext>
            </a:extLst>
          </p:cNvPr>
          <p:cNvCxnSpPr>
            <a:cxnSpLocks/>
          </p:cNvCxnSpPr>
          <p:nvPr userDrawn="1"/>
        </p:nvCxnSpPr>
        <p:spPr>
          <a:xfrm>
            <a:off x="628073" y="4828309"/>
            <a:ext cx="219825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6" name="object 8">
            <a:extLst>
              <a:ext uri="{FF2B5EF4-FFF2-40B4-BE49-F238E27FC236}">
                <a16:creationId xmlns:a16="http://schemas.microsoft.com/office/drawing/2014/main" id="{0B5F150D-8F69-AFD7-EB77-DA4D43BAB2CA}"/>
              </a:ext>
            </a:extLst>
          </p:cNvPr>
          <p:cNvSpPr txBox="1"/>
          <p:nvPr userDrawn="1"/>
        </p:nvSpPr>
        <p:spPr>
          <a:xfrm>
            <a:off x="628074" y="4454112"/>
            <a:ext cx="3317445" cy="253981"/>
          </a:xfrm>
          <a:prstGeom prst="rect">
            <a:avLst/>
          </a:prstGeom>
        </p:spPr>
        <p:txBody>
          <a:bodyPr vert="horz" wrap="square" lIns="0" tIns="0" rIns="0" bIns="0" rtlCol="0" anchor="b">
            <a:noAutofit/>
          </a:bodyPr>
          <a:lstStyle/>
          <a:p>
            <a:pPr>
              <a:lnSpc>
                <a:spcPct val="100000"/>
              </a:lnSpc>
            </a:pPr>
            <a:r>
              <a:rPr sz="1200" b="1" spc="-10" dirty="0">
                <a:solidFill>
                  <a:schemeClr val="accent6"/>
                </a:solidFill>
                <a:latin typeface="Georgia"/>
                <a:cs typeface="Georgia"/>
              </a:rPr>
              <a:t>Marketing</a:t>
            </a:r>
            <a:r>
              <a:rPr sz="1200" b="1" spc="-21" dirty="0">
                <a:solidFill>
                  <a:schemeClr val="accent6"/>
                </a:solidFill>
                <a:latin typeface="Georgia"/>
                <a:cs typeface="Georgia"/>
              </a:rPr>
              <a:t> </a:t>
            </a:r>
            <a:r>
              <a:rPr sz="1200" b="1" dirty="0">
                <a:solidFill>
                  <a:schemeClr val="accent6"/>
                </a:solidFill>
                <a:latin typeface="Georgia"/>
                <a:cs typeface="Georgia"/>
              </a:rPr>
              <a:t>communication</a:t>
            </a:r>
            <a:r>
              <a:rPr sz="1200" b="1" spc="-26" dirty="0">
                <a:solidFill>
                  <a:schemeClr val="accent6"/>
                </a:solidFill>
                <a:latin typeface="Georgia"/>
                <a:cs typeface="Georgia"/>
              </a:rPr>
              <a:t> </a:t>
            </a:r>
            <a:endParaRPr sz="1200" dirty="0">
              <a:solidFill>
                <a:schemeClr val="accent6"/>
              </a:solidFill>
              <a:latin typeface="Georgia"/>
              <a:cs typeface="Georgia"/>
            </a:endParaRPr>
          </a:p>
        </p:txBody>
      </p:sp>
      <p:sp>
        <p:nvSpPr>
          <p:cNvPr id="2" name="Text Placeholder 14">
            <a:extLst>
              <a:ext uri="{FF2B5EF4-FFF2-40B4-BE49-F238E27FC236}">
                <a16:creationId xmlns:a16="http://schemas.microsoft.com/office/drawing/2014/main" id="{00EE9141-EC3A-080A-3FFC-71F6EFF8FF4F}"/>
              </a:ext>
            </a:extLst>
          </p:cNvPr>
          <p:cNvSpPr>
            <a:spLocks noGrp="1"/>
          </p:cNvSpPr>
          <p:nvPr>
            <p:ph type="body" sz="quarter" idx="20" hasCustomPrompt="1"/>
          </p:nvPr>
        </p:nvSpPr>
        <p:spPr>
          <a:xfrm>
            <a:off x="628073" y="2971570"/>
            <a:ext cx="9525770" cy="785091"/>
          </a:xfrm>
        </p:spPr>
        <p:txBody>
          <a:bodyPr/>
          <a:lstStyle>
            <a:lvl1pPr>
              <a:spcAft>
                <a:spcPts val="0"/>
              </a:spcAft>
              <a:defRPr sz="2800" i="1">
                <a:solidFill>
                  <a:schemeClr val="accent6"/>
                </a:solidFill>
              </a:defRPr>
            </a:lvl1pPr>
            <a:lvl2pPr>
              <a:defRPr sz="3091">
                <a:solidFill>
                  <a:schemeClr val="tx2"/>
                </a:solidFill>
              </a:defRPr>
            </a:lvl2pPr>
            <a:lvl3pPr>
              <a:defRPr sz="3091">
                <a:solidFill>
                  <a:schemeClr val="tx2"/>
                </a:solidFill>
              </a:defRPr>
            </a:lvl3pPr>
            <a:lvl4pPr>
              <a:defRPr sz="3091">
                <a:solidFill>
                  <a:schemeClr val="tx2"/>
                </a:solidFill>
              </a:defRPr>
            </a:lvl4pPr>
            <a:lvl5pPr>
              <a:defRPr sz="3091">
                <a:solidFill>
                  <a:schemeClr val="tx2"/>
                </a:solidFill>
              </a:defRPr>
            </a:lvl5pPr>
          </a:lstStyle>
          <a:p>
            <a:pPr lvl="0"/>
            <a:r>
              <a:rPr lang="en-US"/>
              <a:t>Click to edit subtitle</a:t>
            </a:r>
          </a:p>
        </p:txBody>
      </p:sp>
      <p:sp>
        <p:nvSpPr>
          <p:cNvPr id="8" name="TextBox 7">
            <a:extLst>
              <a:ext uri="{FF2B5EF4-FFF2-40B4-BE49-F238E27FC236}">
                <a16:creationId xmlns:a16="http://schemas.microsoft.com/office/drawing/2014/main" id="{A83EF7E8-A2A1-5AA9-4692-A409FA2E2343}"/>
              </a:ext>
            </a:extLst>
          </p:cNvPr>
          <p:cNvSpPr txBox="1"/>
          <p:nvPr userDrawn="1"/>
        </p:nvSpPr>
        <p:spPr>
          <a:xfrm>
            <a:off x="549096" y="7575864"/>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3344519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Keynote - Title and Bullets A">
    <p:bg>
      <p:bgPr>
        <a:solidFill>
          <a:srgbClr val="E6F4F9"/>
        </a:solidFill>
        <a:effectLst/>
      </p:bgPr>
    </p:bg>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49418FBA-6295-7017-49A7-ECDFD1B29DE8}"/>
              </a:ext>
            </a:extLst>
          </p:cNvPr>
          <p:cNvSpPr/>
          <p:nvPr userDrawn="1"/>
        </p:nvSpPr>
        <p:spPr>
          <a:xfrm>
            <a:off x="-12828" y="269270"/>
            <a:ext cx="4612401" cy="6179448"/>
          </a:xfrm>
          <a:custGeom>
            <a:avLst/>
            <a:gdLst/>
            <a:ahLst/>
            <a:cxnLst/>
            <a:rect l="l" t="t" r="r" b="b"/>
            <a:pathLst>
              <a:path w="4030345" h="5505450">
                <a:moveTo>
                  <a:pt x="2905506" y="0"/>
                </a:moveTo>
                <a:lnTo>
                  <a:pt x="0" y="0"/>
                </a:lnTo>
                <a:lnTo>
                  <a:pt x="0" y="5505424"/>
                </a:lnTo>
                <a:lnTo>
                  <a:pt x="4030217" y="5505424"/>
                </a:lnTo>
                <a:lnTo>
                  <a:pt x="4030217" y="1124712"/>
                </a:lnTo>
                <a:lnTo>
                  <a:pt x="4029178" y="1075924"/>
                </a:lnTo>
                <a:lnTo>
                  <a:pt x="4026089" y="1027668"/>
                </a:lnTo>
                <a:lnTo>
                  <a:pt x="4020992" y="979984"/>
                </a:lnTo>
                <a:lnTo>
                  <a:pt x="4013929" y="932916"/>
                </a:lnTo>
                <a:lnTo>
                  <a:pt x="4004943" y="886505"/>
                </a:lnTo>
                <a:lnTo>
                  <a:pt x="3994075" y="840794"/>
                </a:lnTo>
                <a:lnTo>
                  <a:pt x="3981368" y="795825"/>
                </a:lnTo>
                <a:lnTo>
                  <a:pt x="3966864" y="751640"/>
                </a:lnTo>
                <a:lnTo>
                  <a:pt x="3950606" y="708281"/>
                </a:lnTo>
                <a:lnTo>
                  <a:pt x="3932635" y="665791"/>
                </a:lnTo>
                <a:lnTo>
                  <a:pt x="3912993" y="624211"/>
                </a:lnTo>
                <a:lnTo>
                  <a:pt x="3891724" y="583584"/>
                </a:lnTo>
                <a:lnTo>
                  <a:pt x="3868868" y="543952"/>
                </a:lnTo>
                <a:lnTo>
                  <a:pt x="3844469" y="505358"/>
                </a:lnTo>
                <a:lnTo>
                  <a:pt x="3818569" y="467843"/>
                </a:lnTo>
                <a:lnTo>
                  <a:pt x="3791209" y="431449"/>
                </a:lnTo>
                <a:lnTo>
                  <a:pt x="3762432" y="396220"/>
                </a:lnTo>
                <a:lnTo>
                  <a:pt x="3732280" y="362197"/>
                </a:lnTo>
                <a:lnTo>
                  <a:pt x="3700795" y="329422"/>
                </a:lnTo>
                <a:lnTo>
                  <a:pt x="3668020" y="297937"/>
                </a:lnTo>
                <a:lnTo>
                  <a:pt x="3633997" y="267785"/>
                </a:lnTo>
                <a:lnTo>
                  <a:pt x="3598768" y="239008"/>
                </a:lnTo>
                <a:lnTo>
                  <a:pt x="3562374" y="211648"/>
                </a:lnTo>
                <a:lnTo>
                  <a:pt x="3524859" y="185748"/>
                </a:lnTo>
                <a:lnTo>
                  <a:pt x="3486265" y="161349"/>
                </a:lnTo>
                <a:lnTo>
                  <a:pt x="3446633" y="138493"/>
                </a:lnTo>
                <a:lnTo>
                  <a:pt x="3406006" y="117224"/>
                </a:lnTo>
                <a:lnTo>
                  <a:pt x="3364426" y="97582"/>
                </a:lnTo>
                <a:lnTo>
                  <a:pt x="3321936" y="79611"/>
                </a:lnTo>
                <a:lnTo>
                  <a:pt x="3278577" y="63353"/>
                </a:lnTo>
                <a:lnTo>
                  <a:pt x="3234392" y="48849"/>
                </a:lnTo>
                <a:lnTo>
                  <a:pt x="3189423" y="36142"/>
                </a:lnTo>
                <a:lnTo>
                  <a:pt x="3143712" y="25274"/>
                </a:lnTo>
                <a:lnTo>
                  <a:pt x="3097301" y="16288"/>
                </a:lnTo>
                <a:lnTo>
                  <a:pt x="3050233" y="9225"/>
                </a:lnTo>
                <a:lnTo>
                  <a:pt x="3002549" y="4128"/>
                </a:lnTo>
                <a:lnTo>
                  <a:pt x="2954293" y="1039"/>
                </a:lnTo>
                <a:lnTo>
                  <a:pt x="2905506" y="0"/>
                </a:lnTo>
                <a:close/>
              </a:path>
            </a:pathLst>
          </a:custGeom>
          <a:solidFill>
            <a:schemeClr val="accent2"/>
          </a:solidFill>
          <a:ln>
            <a:noFill/>
          </a:ln>
        </p:spPr>
        <p:txBody>
          <a:bodyPr wrap="square" lIns="0" tIns="0" rIns="0" bIns="0" rtlCol="0"/>
          <a:lstStyle/>
          <a:p>
            <a:endParaRPr dirty="0"/>
          </a:p>
        </p:txBody>
      </p:sp>
      <p:sp>
        <p:nvSpPr>
          <p:cNvPr id="9" name="Title Placeholder 1"/>
          <p:cNvSpPr>
            <a:spLocks noGrp="1"/>
          </p:cNvSpPr>
          <p:nvPr>
            <p:ph type="title"/>
          </p:nvPr>
        </p:nvSpPr>
        <p:spPr>
          <a:xfrm>
            <a:off x="616065" y="1713998"/>
            <a:ext cx="3779804" cy="1035139"/>
          </a:xfrm>
          <a:prstGeom prst="rect">
            <a:avLst/>
          </a:prstGeom>
        </p:spPr>
        <p:txBody>
          <a:bodyPr vert="horz" lIns="0" tIns="0" rIns="0" bIns="0" rtlCol="0" anchor="t">
            <a:noAutofit/>
          </a:bodyPr>
          <a:lstStyle>
            <a:lvl1pPr>
              <a:defRPr sz="3600" b="1">
                <a:solidFill>
                  <a:schemeClr val="bg1"/>
                </a:solidFill>
              </a:defRPr>
            </a:lvl1pPr>
          </a:lstStyle>
          <a:p>
            <a:r>
              <a:rPr lang="en-US"/>
              <a:t>Click to edit Master title style</a:t>
            </a:r>
          </a:p>
        </p:txBody>
      </p:sp>
      <p:sp>
        <p:nvSpPr>
          <p:cNvPr id="3" name="Content Placeholder 2"/>
          <p:cNvSpPr>
            <a:spLocks noGrp="1"/>
          </p:cNvSpPr>
          <p:nvPr>
            <p:ph idx="1"/>
          </p:nvPr>
        </p:nvSpPr>
        <p:spPr>
          <a:xfrm>
            <a:off x="5054289" y="1769203"/>
            <a:ext cx="8118542" cy="4693071"/>
          </a:xfrm>
        </p:spPr>
        <p:txBody>
          <a:bodyPr lIns="0" tIns="0" rIns="0" bIns="0">
            <a:noAutofit/>
          </a:bodyPr>
          <a:lstStyle>
            <a:lvl1pPr marL="0" indent="0">
              <a:lnSpc>
                <a:spcPct val="100000"/>
              </a:lnSpc>
              <a:spcBef>
                <a:spcPts val="600"/>
              </a:spcBef>
              <a:spcAft>
                <a:spcPts val="600"/>
              </a:spcAft>
              <a:buFont typeface="+mj-lt"/>
              <a:buNone/>
              <a:defRPr sz="2800" b="0">
                <a:solidFill>
                  <a:schemeClr val="tx1"/>
                </a:solidFill>
              </a:defRPr>
            </a:lvl1pPr>
            <a:lvl2pPr marL="290513" indent="-290513">
              <a:lnSpc>
                <a:spcPct val="100000"/>
              </a:lnSpc>
              <a:spcBef>
                <a:spcPts val="600"/>
              </a:spcBef>
              <a:spcAft>
                <a:spcPts val="600"/>
              </a:spcAft>
              <a:buFont typeface="Arial" panose="020B0604020202020204" pitchFamily="34" charset="0"/>
              <a:buChar char="•"/>
              <a:tabLst/>
              <a:defRPr lang="en-US" sz="2400" b="0" kern="1200" baseline="0" dirty="0">
                <a:solidFill>
                  <a:schemeClr val="bg2"/>
                </a:solidFill>
                <a:latin typeface="+mn-lt"/>
                <a:ea typeface="+mn-ea"/>
                <a:cs typeface="+mn-cs"/>
              </a:defRPr>
            </a:lvl2pPr>
            <a:lvl3pPr>
              <a:lnSpc>
                <a:spcPct val="100000"/>
              </a:lnSpc>
              <a:spcAft>
                <a:spcPts val="600"/>
              </a:spcAft>
              <a:defRPr sz="2000">
                <a:solidFill>
                  <a:schemeClr val="tx2"/>
                </a:solidFill>
              </a:defRPr>
            </a:lvl3pPr>
            <a:lvl4pPr>
              <a:lnSpc>
                <a:spcPct val="100000"/>
              </a:lnSpc>
              <a:spcBef>
                <a:spcPts val="600"/>
              </a:spcBef>
              <a:spcAft>
                <a:spcPts val="600"/>
              </a:spcAft>
              <a:defRPr sz="2000" b="0">
                <a:solidFill>
                  <a:schemeClr val="tx2"/>
                </a:solidFill>
              </a:defRPr>
            </a:lvl4pPr>
            <a:lvl5pPr>
              <a:lnSpc>
                <a:spcPct val="100000"/>
              </a:lnSpc>
              <a:spcBef>
                <a:spcPts val="600"/>
              </a:spcBef>
              <a:spcAft>
                <a:spcPts val="600"/>
              </a:spcAft>
              <a:defRPr sz="2000" b="0" baseline="0">
                <a:solidFill>
                  <a:schemeClr val="tx2"/>
                </a:solidFill>
              </a:defRPr>
            </a:lvl5pPr>
            <a:lvl6pPr marL="804863" indent="-233363">
              <a:lnSpc>
                <a:spcPct val="100000"/>
              </a:lnSpc>
              <a:spcBef>
                <a:spcPts val="600"/>
              </a:spcBef>
              <a:spcAft>
                <a:spcPts val="600"/>
              </a:spcAft>
              <a:defRPr sz="2000" b="0"/>
            </a:lvl6pPr>
          </a:lstStyle>
          <a:p>
            <a:pPr lvl="0"/>
            <a:r>
              <a:rPr lang="en-US"/>
              <a:t>Click to edit Master text styles</a:t>
            </a:r>
          </a:p>
          <a:p>
            <a:pPr lvl="1"/>
            <a:r>
              <a:rPr lang="en-US"/>
              <a:t>Second level</a:t>
            </a:r>
          </a:p>
          <a:p>
            <a:pPr lvl="3"/>
            <a:r>
              <a:rPr lang="en-US"/>
              <a:t>Third level</a:t>
            </a:r>
          </a:p>
          <a:p>
            <a:pPr lvl="4"/>
            <a:r>
              <a:rPr lang="en-US"/>
              <a:t>Fourth level</a:t>
            </a:r>
          </a:p>
          <a:p>
            <a:pPr lvl="5"/>
            <a:r>
              <a:rPr lang="en-US"/>
              <a:t>Fifth level</a:t>
            </a:r>
          </a:p>
          <a:p>
            <a:pPr lvl="5"/>
            <a:r>
              <a:rPr lang="en-US"/>
              <a:t>Sixth level</a:t>
            </a:r>
          </a:p>
        </p:txBody>
      </p:sp>
      <p:sp>
        <p:nvSpPr>
          <p:cNvPr id="12" name="Text Placeholder 11"/>
          <p:cNvSpPr>
            <a:spLocks noGrp="1"/>
          </p:cNvSpPr>
          <p:nvPr>
            <p:ph type="body" sz="quarter" idx="11"/>
          </p:nvPr>
        </p:nvSpPr>
        <p:spPr>
          <a:xfrm>
            <a:off x="628073" y="6448719"/>
            <a:ext cx="12561455" cy="372140"/>
          </a:xfrm>
        </p:spPr>
        <p:txBody>
          <a:bodyPr numCol="2" spcCol="457200" anchor="b"/>
          <a:lstStyle>
            <a:lvl1pPr marL="0" algn="l" defTabSz="509412" rtl="0" eaLnBrk="1" latinLnBrk="0" hangingPunct="1">
              <a:lnSpc>
                <a:spcPct val="100000"/>
              </a:lnSpc>
              <a:spcAft>
                <a:spcPts val="0"/>
              </a:spcAft>
              <a:defRPr lang="en-US" sz="900" b="0" i="0" u="none" strike="noStrike" kern="1200" baseline="0" dirty="0" smtClean="0">
                <a:solidFill>
                  <a:schemeClr val="bg1">
                    <a:lumMod val="50000"/>
                  </a:schemeClr>
                </a:solidFill>
                <a:latin typeface="Arial Narrow" pitchFamily="34" charset="0"/>
                <a:ea typeface="+mn-ea"/>
                <a:cs typeface="+mn-cs"/>
              </a:defRPr>
            </a:lvl1pPr>
            <a:lvl2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2pPr>
            <a:lvl3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3pPr>
            <a:lvl4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4pPr>
            <a:lvl5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5pPr>
          </a:lstStyle>
          <a:p>
            <a:pPr lvl="0"/>
            <a:endParaRPr lang="en-US"/>
          </a:p>
        </p:txBody>
      </p:sp>
      <p:sp>
        <p:nvSpPr>
          <p:cNvPr id="8" name="TextBox 7">
            <a:extLst>
              <a:ext uri="{FF2B5EF4-FFF2-40B4-BE49-F238E27FC236}">
                <a16:creationId xmlns:a16="http://schemas.microsoft.com/office/drawing/2014/main" id="{8B57E64D-CAA9-B9FC-59E6-06D3BB24433E}"/>
              </a:ext>
            </a:extLst>
          </p:cNvPr>
          <p:cNvSpPr txBox="1"/>
          <p:nvPr userDrawn="1"/>
        </p:nvSpPr>
        <p:spPr>
          <a:xfrm>
            <a:off x="13329138" y="715108"/>
            <a:ext cx="0" cy="0"/>
          </a:xfrm>
          <a:prstGeom prst="rect">
            <a:avLst/>
          </a:prstGeom>
          <a:noFill/>
        </p:spPr>
        <p:txBody>
          <a:bodyPr wrap="none" lIns="0" tIns="0" rIns="0" bIns="0" rtlCol="0">
            <a:noAutofit/>
          </a:bodyPr>
          <a:lstStyle/>
          <a:p>
            <a:pPr>
              <a:spcAft>
                <a:spcPts val="600"/>
              </a:spcAft>
            </a:pPr>
            <a:endParaRPr lang="en-US" sz="2000" dirty="0">
              <a:solidFill>
                <a:schemeClr val="bg2"/>
              </a:solidFill>
            </a:endParaRPr>
          </a:p>
        </p:txBody>
      </p:sp>
    </p:spTree>
    <p:extLst>
      <p:ext uri="{BB962C8B-B14F-4D97-AF65-F5344CB8AC3E}">
        <p14:creationId xmlns:p14="http://schemas.microsoft.com/office/powerpoint/2010/main" val="2546054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p:cNvSpPr/>
          <p:nvPr userDrawn="1"/>
        </p:nvSpPr>
        <p:spPr>
          <a:xfrm>
            <a:off x="-1" y="1523999"/>
            <a:ext cx="13817601" cy="5105401"/>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 name="Title Placeholder 1"/>
          <p:cNvSpPr>
            <a:spLocks noGrp="1"/>
          </p:cNvSpPr>
          <p:nvPr>
            <p:ph type="title"/>
          </p:nvPr>
        </p:nvSpPr>
        <p:spPr>
          <a:xfrm>
            <a:off x="628073" y="630937"/>
            <a:ext cx="12561455" cy="1035139"/>
          </a:xfrm>
          <a:prstGeom prst="rect">
            <a:avLst/>
          </a:prstGeom>
        </p:spPr>
        <p:txBody>
          <a:bodyPr vert="horz" lIns="0" tIns="0" rIns="0" bIns="0" rtlCol="0" anchor="t">
            <a:noAutofit/>
          </a:bodyPr>
          <a:lstStyle>
            <a:lvl1pPr>
              <a:defRPr>
                <a:solidFill>
                  <a:schemeClr val="accent2"/>
                </a:solidFill>
              </a:defRPr>
            </a:lvl1pPr>
          </a:lstStyle>
          <a:p>
            <a:r>
              <a:rPr lang="en-US"/>
              <a:t>Click to edit Master title style</a:t>
            </a:r>
          </a:p>
        </p:txBody>
      </p:sp>
      <p:sp>
        <p:nvSpPr>
          <p:cNvPr id="11" name="Text Placeholder 11"/>
          <p:cNvSpPr>
            <a:spLocks noGrp="1"/>
          </p:cNvSpPr>
          <p:nvPr>
            <p:ph type="body" sz="quarter" idx="11"/>
          </p:nvPr>
        </p:nvSpPr>
        <p:spPr>
          <a:xfrm>
            <a:off x="628073" y="6448719"/>
            <a:ext cx="12565139" cy="372140"/>
          </a:xfrm>
        </p:spPr>
        <p:txBody>
          <a:bodyPr numCol="2" spcCol="457200" anchor="b"/>
          <a:lstStyle>
            <a:lvl1pPr marL="0" algn="l" defTabSz="509412" rtl="0" eaLnBrk="1" latinLnBrk="0" hangingPunct="1">
              <a:lnSpc>
                <a:spcPct val="100000"/>
              </a:lnSpc>
              <a:spcAft>
                <a:spcPts val="0"/>
              </a:spcAft>
              <a:defRPr lang="en-US" sz="900" b="0" i="0" u="none" strike="noStrike" kern="1200" baseline="0" dirty="0" smtClean="0">
                <a:solidFill>
                  <a:schemeClr val="bg1">
                    <a:lumMod val="50000"/>
                  </a:schemeClr>
                </a:solidFill>
                <a:latin typeface="Arial Narrow" pitchFamily="34" charset="0"/>
                <a:ea typeface="+mn-ea"/>
                <a:cs typeface="+mn-cs"/>
              </a:defRPr>
            </a:lvl1pPr>
            <a:lvl2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2pPr>
            <a:lvl3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3pPr>
            <a:lvl4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4pPr>
            <a:lvl5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5pPr>
          </a:lstStyle>
          <a:p>
            <a:pPr lvl="0"/>
            <a:r>
              <a:rPr lang="en-US"/>
              <a:t>Click to edit Master text styles</a:t>
            </a:r>
          </a:p>
        </p:txBody>
      </p:sp>
      <p:sp>
        <p:nvSpPr>
          <p:cNvPr id="2" name="TextBox 1">
            <a:extLst>
              <a:ext uri="{FF2B5EF4-FFF2-40B4-BE49-F238E27FC236}">
                <a16:creationId xmlns:a16="http://schemas.microsoft.com/office/drawing/2014/main" id="{68466391-DE85-74B0-CF94-EC50223804ED}"/>
              </a:ext>
            </a:extLst>
          </p:cNvPr>
          <p:cNvSpPr txBox="1"/>
          <p:nvPr userDrawn="1"/>
        </p:nvSpPr>
        <p:spPr>
          <a:xfrm>
            <a:off x="563610" y="7522462"/>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824681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1" name="Text Placeholder 11"/>
          <p:cNvSpPr>
            <a:spLocks noGrp="1"/>
          </p:cNvSpPr>
          <p:nvPr>
            <p:ph type="body" sz="quarter" idx="11"/>
          </p:nvPr>
        </p:nvSpPr>
        <p:spPr>
          <a:xfrm>
            <a:off x="628073" y="6448719"/>
            <a:ext cx="12565139" cy="372140"/>
          </a:xfrm>
        </p:spPr>
        <p:txBody>
          <a:bodyPr numCol="2" spcCol="457200" anchor="b"/>
          <a:lstStyle>
            <a:lvl1pPr marL="0" algn="l" defTabSz="509412" rtl="0" eaLnBrk="1" latinLnBrk="0" hangingPunct="1">
              <a:lnSpc>
                <a:spcPct val="100000"/>
              </a:lnSpc>
              <a:spcAft>
                <a:spcPts val="0"/>
              </a:spcAft>
              <a:defRPr lang="en-US" sz="900" b="0" i="0" u="none" strike="noStrike" kern="1200" baseline="0" dirty="0" smtClean="0">
                <a:solidFill>
                  <a:schemeClr val="bg1">
                    <a:lumMod val="50000"/>
                  </a:schemeClr>
                </a:solidFill>
                <a:latin typeface="Arial Narrow" pitchFamily="34" charset="0"/>
                <a:ea typeface="+mn-ea"/>
                <a:cs typeface="+mn-cs"/>
              </a:defRPr>
            </a:lvl1pPr>
            <a:lvl2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2pPr>
            <a:lvl3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3pPr>
            <a:lvl4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4pPr>
            <a:lvl5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5pPr>
          </a:lstStyle>
          <a:p>
            <a:pPr lvl="0"/>
            <a:r>
              <a:rPr lang="en-US"/>
              <a:t>Click to edit Master text styles</a:t>
            </a:r>
          </a:p>
        </p:txBody>
      </p:sp>
      <p:sp>
        <p:nvSpPr>
          <p:cNvPr id="2" name="TextBox 1">
            <a:extLst>
              <a:ext uri="{FF2B5EF4-FFF2-40B4-BE49-F238E27FC236}">
                <a16:creationId xmlns:a16="http://schemas.microsoft.com/office/drawing/2014/main" id="{68466391-DE85-74B0-CF94-EC50223804ED}"/>
              </a:ext>
            </a:extLst>
          </p:cNvPr>
          <p:cNvSpPr txBox="1"/>
          <p:nvPr userDrawn="1"/>
        </p:nvSpPr>
        <p:spPr>
          <a:xfrm>
            <a:off x="563610" y="7522462"/>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912420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628073" y="630937"/>
            <a:ext cx="12561455" cy="1035139"/>
          </a:xfrm>
          <a:prstGeom prst="rect">
            <a:avLst/>
          </a:prstGeom>
        </p:spPr>
        <p:txBody>
          <a:bodyPr vert="horz" lIns="0" tIns="0" rIns="0" bIns="0" rtlCol="0" anchor="t">
            <a:noAutofit/>
          </a:bodyPr>
          <a:lstStyle/>
          <a:p>
            <a:r>
              <a:rPr lang="en-US"/>
              <a:t>Click to edit Master title style</a:t>
            </a:r>
          </a:p>
        </p:txBody>
      </p:sp>
      <p:sp>
        <p:nvSpPr>
          <p:cNvPr id="11" name="Text Placeholder 11"/>
          <p:cNvSpPr>
            <a:spLocks noGrp="1"/>
          </p:cNvSpPr>
          <p:nvPr>
            <p:ph type="body" sz="quarter" idx="11"/>
          </p:nvPr>
        </p:nvSpPr>
        <p:spPr>
          <a:xfrm>
            <a:off x="628073" y="6448719"/>
            <a:ext cx="12565139" cy="372140"/>
          </a:xfrm>
        </p:spPr>
        <p:txBody>
          <a:bodyPr numCol="2" spcCol="457200" anchor="b"/>
          <a:lstStyle>
            <a:lvl1pPr marL="0" algn="l" defTabSz="509412" rtl="0" eaLnBrk="1" latinLnBrk="0" hangingPunct="1">
              <a:lnSpc>
                <a:spcPct val="100000"/>
              </a:lnSpc>
              <a:spcAft>
                <a:spcPts val="0"/>
              </a:spcAft>
              <a:defRPr lang="en-US" sz="900" b="0" i="0" u="none" strike="noStrike" kern="1200" baseline="0" dirty="0" smtClean="0">
                <a:solidFill>
                  <a:schemeClr val="bg1">
                    <a:lumMod val="50000"/>
                  </a:schemeClr>
                </a:solidFill>
                <a:latin typeface="Arial Narrow" pitchFamily="34" charset="0"/>
                <a:ea typeface="+mn-ea"/>
                <a:cs typeface="+mn-cs"/>
              </a:defRPr>
            </a:lvl1pPr>
            <a:lvl2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2pPr>
            <a:lvl3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3pPr>
            <a:lvl4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4pPr>
            <a:lvl5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5pPr>
          </a:lstStyle>
          <a:p>
            <a:pPr lvl="0"/>
            <a:r>
              <a:rPr lang="en-US"/>
              <a:t>Click to edit Master text styles</a:t>
            </a:r>
          </a:p>
        </p:txBody>
      </p:sp>
      <p:sp>
        <p:nvSpPr>
          <p:cNvPr id="2" name="TextBox 1">
            <a:extLst>
              <a:ext uri="{FF2B5EF4-FFF2-40B4-BE49-F238E27FC236}">
                <a16:creationId xmlns:a16="http://schemas.microsoft.com/office/drawing/2014/main" id="{274628BE-D13A-B7D9-524C-417D4EBC10C8}"/>
              </a:ext>
            </a:extLst>
          </p:cNvPr>
          <p:cNvSpPr txBox="1"/>
          <p:nvPr userDrawn="1"/>
        </p:nvSpPr>
        <p:spPr>
          <a:xfrm>
            <a:off x="549096" y="7489327"/>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eynote - chart">
    <p:spTree>
      <p:nvGrpSpPr>
        <p:cNvPr id="1" name=""/>
        <p:cNvGrpSpPr/>
        <p:nvPr/>
      </p:nvGrpSpPr>
      <p:grpSpPr>
        <a:xfrm>
          <a:off x="0" y="0"/>
          <a:ext cx="0" cy="0"/>
          <a:chOff x="0" y="0"/>
          <a:chExt cx="0" cy="0"/>
        </a:xfrm>
      </p:grpSpPr>
      <p:sp>
        <p:nvSpPr>
          <p:cNvPr id="4" name="Rectangle: Single Corner Rounded 67">
            <a:extLst>
              <a:ext uri="{FF2B5EF4-FFF2-40B4-BE49-F238E27FC236}">
                <a16:creationId xmlns:a16="http://schemas.microsoft.com/office/drawing/2014/main" id="{02C03ADC-6762-D9E7-846A-30BE72FFF2AE}"/>
              </a:ext>
            </a:extLst>
          </p:cNvPr>
          <p:cNvSpPr/>
          <p:nvPr userDrawn="1"/>
        </p:nvSpPr>
        <p:spPr>
          <a:xfrm>
            <a:off x="1" y="0"/>
            <a:ext cx="4586514" cy="7772400"/>
          </a:xfrm>
          <a:prstGeom prst="round1Rect">
            <a:avLst>
              <a:gd name="adj" fmla="val 23355"/>
            </a:avLst>
          </a:prstGeom>
          <a:solidFill>
            <a:srgbClr val="E6F4F9"/>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sp>
        <p:nvSpPr>
          <p:cNvPr id="9" name="Title Placeholder 1"/>
          <p:cNvSpPr>
            <a:spLocks noGrp="1"/>
          </p:cNvSpPr>
          <p:nvPr>
            <p:ph type="title"/>
          </p:nvPr>
        </p:nvSpPr>
        <p:spPr>
          <a:xfrm>
            <a:off x="628073" y="1357745"/>
            <a:ext cx="3520339" cy="1661993"/>
          </a:xfrm>
          <a:prstGeom prst="rect">
            <a:avLst/>
          </a:prstGeom>
        </p:spPr>
        <p:txBody>
          <a:bodyPr vert="horz" lIns="0" tIns="0" rIns="0" bIns="0" rtlCol="0" anchor="t">
            <a:spAutoFit/>
          </a:bodyPr>
          <a:lstStyle>
            <a:lvl1pPr>
              <a:defRPr sz="3600" b="1">
                <a:solidFill>
                  <a:schemeClr val="accent2"/>
                </a:solidFill>
              </a:defRPr>
            </a:lvl1pPr>
          </a:lstStyle>
          <a:p>
            <a:r>
              <a:rPr lang="en-US"/>
              <a:t>Click to edit Master title style</a:t>
            </a:r>
          </a:p>
        </p:txBody>
      </p:sp>
      <p:sp>
        <p:nvSpPr>
          <p:cNvPr id="11" name="Text Placeholder 11"/>
          <p:cNvSpPr>
            <a:spLocks noGrp="1"/>
          </p:cNvSpPr>
          <p:nvPr>
            <p:ph type="body" sz="quarter" idx="11"/>
          </p:nvPr>
        </p:nvSpPr>
        <p:spPr>
          <a:xfrm>
            <a:off x="5137777" y="6448719"/>
            <a:ext cx="8055435" cy="372140"/>
          </a:xfrm>
        </p:spPr>
        <p:txBody>
          <a:bodyPr numCol="1" spcCol="457200" anchor="b"/>
          <a:lstStyle>
            <a:lvl1pPr marL="0" indent="0" algn="l" defTabSz="509412" rtl="0" eaLnBrk="1" latinLnBrk="0" hangingPunct="1">
              <a:lnSpc>
                <a:spcPct val="100000"/>
              </a:lnSpc>
              <a:spcAft>
                <a:spcPts val="0"/>
              </a:spcAft>
              <a:tabLst>
                <a:tab pos="3705225" algn="l"/>
              </a:tabLst>
              <a:defRPr lang="en-US" sz="900" b="0" i="0" u="none" strike="noStrike" kern="1200" baseline="0" dirty="0" smtClean="0">
                <a:solidFill>
                  <a:schemeClr val="bg1">
                    <a:lumMod val="50000"/>
                  </a:schemeClr>
                </a:solidFill>
                <a:latin typeface="Arial Narrow" pitchFamily="34" charset="0"/>
                <a:ea typeface="+mn-ea"/>
                <a:cs typeface="+mn-cs"/>
              </a:defRPr>
            </a:lvl1pPr>
            <a:lvl2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2pPr>
            <a:lvl3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3pPr>
            <a:lvl4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4pPr>
            <a:lvl5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5pPr>
          </a:lstStyle>
          <a:p>
            <a:pPr marL="0" marR="0" lvl="0" indent="0" algn="l" defTabSz="509412" rtl="0" eaLnBrk="1" fontAlgn="auto" latinLnBrk="0" hangingPunct="1">
              <a:lnSpc>
                <a:spcPct val="100000"/>
              </a:lnSpc>
              <a:spcBef>
                <a:spcPts val="0"/>
              </a:spcBef>
              <a:spcAft>
                <a:spcPts val="0"/>
              </a:spcAft>
              <a:buClrTx/>
              <a:buSzTx/>
              <a:buFont typeface="Arial"/>
              <a:buNone/>
              <a:tabLst/>
              <a:defRPr/>
            </a:pPr>
            <a:r>
              <a:rPr lang="en-US"/>
              <a:t>Click to edit Master text styles</a:t>
            </a:r>
          </a:p>
        </p:txBody>
      </p:sp>
      <p:sp>
        <p:nvSpPr>
          <p:cNvPr id="8" name="Content Placeholder 7">
            <a:extLst>
              <a:ext uri="{FF2B5EF4-FFF2-40B4-BE49-F238E27FC236}">
                <a16:creationId xmlns:a16="http://schemas.microsoft.com/office/drawing/2014/main" id="{704CFEEA-DF5D-0BF2-6D43-CA6792EA1E82}"/>
              </a:ext>
            </a:extLst>
          </p:cNvPr>
          <p:cNvSpPr>
            <a:spLocks noGrp="1"/>
          </p:cNvSpPr>
          <p:nvPr>
            <p:ph sz="quarter" idx="12"/>
          </p:nvPr>
        </p:nvSpPr>
        <p:spPr>
          <a:xfrm>
            <a:off x="5137777" y="1357745"/>
            <a:ext cx="8051750" cy="4682837"/>
          </a:xfrm>
        </p:spPr>
        <p:txBody>
          <a:bodyPr vert="horz" lIns="0" tIns="0" rIns="0" bIns="0" rtlCol="0" anchor="t">
            <a:noAutofit/>
          </a:bodyPr>
          <a:lstStyle>
            <a:lvl1pPr>
              <a:defRPr lang="en-US" sz="2800" b="0" i="0" smtClean="0">
                <a:latin typeface="+mj-lt"/>
              </a:defRPr>
            </a:lvl1pPr>
            <a:lvl2pPr marL="635000" indent="-296863">
              <a:tabLst/>
              <a:defRPr lang="en-US" sz="2400" b="0" i="0" smtClean="0">
                <a:solidFill>
                  <a:schemeClr val="tx1"/>
                </a:solidFill>
                <a:latin typeface="+mj-lt"/>
              </a:defRPr>
            </a:lvl2pPr>
            <a:lvl3pPr>
              <a:defRPr lang="en-US" sz="2400" b="0" i="0" smtClean="0">
                <a:solidFill>
                  <a:schemeClr val="tx1"/>
                </a:solidFill>
                <a:latin typeface="+mj-lt"/>
              </a:defRPr>
            </a:lvl3pPr>
            <a:lvl4pPr>
              <a:defRPr lang="en-US" sz="2000" b="0" i="0" smtClean="0">
                <a:solidFill>
                  <a:schemeClr val="tx1"/>
                </a:solidFill>
                <a:latin typeface="+mj-lt"/>
              </a:defRPr>
            </a:lvl4pPr>
            <a:lvl5pPr>
              <a:defRPr lang="en-US" sz="1600" b="0" i="0">
                <a:solidFill>
                  <a:schemeClr val="tx1"/>
                </a:solidFill>
                <a:latin typeface="+mj-lt"/>
              </a:defRPr>
            </a:lvl5pPr>
          </a:lstStyle>
          <a:p>
            <a:pPr lvl="0" defTabSz="914400">
              <a:spcAft>
                <a:spcPts val="0"/>
              </a:spcAft>
              <a:buClr>
                <a:schemeClr val="tx1"/>
              </a:buClr>
              <a:buFont typeface="Arial" panose="020B0604020202020204" pitchFamily="34" charset="0"/>
            </a:pPr>
            <a:r>
              <a:rPr lang="en-US"/>
              <a:t>Click to edit Master text styles</a:t>
            </a:r>
          </a:p>
          <a:p>
            <a:pPr marL="475488" lvl="1" indent="-137160" defTabSz="914400">
              <a:spcBef>
                <a:spcPts val="0"/>
              </a:spcBef>
              <a:spcAft>
                <a:spcPts val="600"/>
              </a:spcAft>
              <a:buClr>
                <a:schemeClr val="tx1"/>
              </a:buClr>
              <a:buChar char="•"/>
              <a:tabLst/>
            </a:pPr>
            <a:r>
              <a:rPr lang="en-US"/>
              <a:t>Second level</a:t>
            </a:r>
          </a:p>
          <a:p>
            <a:pPr marL="950976" lvl="2" indent="-137160" defTabSz="914400">
              <a:spcAft>
                <a:spcPts val="600"/>
              </a:spcAft>
              <a:buClr>
                <a:schemeClr val="tx1"/>
              </a:buClr>
            </a:pPr>
            <a:r>
              <a:rPr lang="en-US"/>
              <a:t>Third level</a:t>
            </a:r>
          </a:p>
          <a:p>
            <a:pPr marL="1426464" lvl="3" indent="-137160" defTabSz="914400">
              <a:spcAft>
                <a:spcPts val="600"/>
              </a:spcAft>
              <a:buClr>
                <a:schemeClr val="tx1"/>
              </a:buClr>
              <a:buFont typeface="Arial" panose="020B0604020202020204" pitchFamily="34" charset="0"/>
              <a:buChar char="•"/>
            </a:pPr>
            <a:r>
              <a:rPr lang="en-US"/>
              <a:t>Fourth level</a:t>
            </a:r>
          </a:p>
          <a:p>
            <a:pPr marL="1901952" lvl="4" indent="-137160" defTabSz="914400">
              <a:spcAft>
                <a:spcPts val="600"/>
              </a:spcAft>
              <a:buClr>
                <a:schemeClr val="tx1"/>
              </a:buClr>
            </a:pPr>
            <a:r>
              <a:rPr lang="en-US"/>
              <a:t>Fifth level</a:t>
            </a:r>
          </a:p>
        </p:txBody>
      </p:sp>
      <p:cxnSp>
        <p:nvCxnSpPr>
          <p:cNvPr id="12" name="Straight Connector 11">
            <a:extLst>
              <a:ext uri="{FF2B5EF4-FFF2-40B4-BE49-F238E27FC236}">
                <a16:creationId xmlns:a16="http://schemas.microsoft.com/office/drawing/2014/main" id="{F39A9AC7-6E08-0EF1-5ACC-F7BBBDDBD638}"/>
              </a:ext>
            </a:extLst>
          </p:cNvPr>
          <p:cNvCxnSpPr/>
          <p:nvPr userDrawn="1"/>
        </p:nvCxnSpPr>
        <p:spPr>
          <a:xfrm>
            <a:off x="628073" y="7095744"/>
            <a:ext cx="12561455"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A9AF5EF8-F8C0-6FDE-132E-41A5A97BCCA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721" y="6941921"/>
            <a:ext cx="1851039" cy="770844"/>
          </a:xfrm>
          <a:prstGeom prst="rect">
            <a:avLst/>
          </a:prstGeom>
        </p:spPr>
      </p:pic>
      <p:sp>
        <p:nvSpPr>
          <p:cNvPr id="2" name="TextBox 1">
            <a:extLst>
              <a:ext uri="{FF2B5EF4-FFF2-40B4-BE49-F238E27FC236}">
                <a16:creationId xmlns:a16="http://schemas.microsoft.com/office/drawing/2014/main" id="{4B302456-2206-CE52-3F09-971E24A18DE5}"/>
              </a:ext>
            </a:extLst>
          </p:cNvPr>
          <p:cNvSpPr txBox="1"/>
          <p:nvPr userDrawn="1"/>
        </p:nvSpPr>
        <p:spPr>
          <a:xfrm>
            <a:off x="541839" y="7497321"/>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413895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eynote - spotlight chart">
    <p:bg>
      <p:bgPr>
        <a:solidFill>
          <a:schemeClr val="bg1">
            <a:lumMod val="95000"/>
          </a:schemeClr>
        </a:solidFill>
        <a:effectLst/>
      </p:bgPr>
    </p:bg>
    <p:spTree>
      <p:nvGrpSpPr>
        <p:cNvPr id="1" name=""/>
        <p:cNvGrpSpPr/>
        <p:nvPr/>
      </p:nvGrpSpPr>
      <p:grpSpPr>
        <a:xfrm>
          <a:off x="0" y="0"/>
          <a:ext cx="0" cy="0"/>
          <a:chOff x="0" y="0"/>
          <a:chExt cx="0" cy="0"/>
        </a:xfrm>
      </p:grpSpPr>
      <p:sp>
        <p:nvSpPr>
          <p:cNvPr id="4" name="Rectangle: Single Corner Rounded 67">
            <a:extLst>
              <a:ext uri="{FF2B5EF4-FFF2-40B4-BE49-F238E27FC236}">
                <a16:creationId xmlns:a16="http://schemas.microsoft.com/office/drawing/2014/main" id="{02C03ADC-6762-D9E7-846A-30BE72FFF2AE}"/>
              </a:ext>
            </a:extLst>
          </p:cNvPr>
          <p:cNvSpPr/>
          <p:nvPr userDrawn="1"/>
        </p:nvSpPr>
        <p:spPr>
          <a:xfrm>
            <a:off x="1" y="0"/>
            <a:ext cx="4586514" cy="7772400"/>
          </a:xfrm>
          <a:prstGeom prst="round1Rect">
            <a:avLst>
              <a:gd name="adj" fmla="val 23355"/>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sp>
        <p:nvSpPr>
          <p:cNvPr id="9" name="Title Placeholder 1"/>
          <p:cNvSpPr>
            <a:spLocks noGrp="1"/>
          </p:cNvSpPr>
          <p:nvPr>
            <p:ph type="title"/>
          </p:nvPr>
        </p:nvSpPr>
        <p:spPr>
          <a:xfrm>
            <a:off x="628073" y="630937"/>
            <a:ext cx="3520339" cy="1661993"/>
          </a:xfrm>
          <a:prstGeom prst="rect">
            <a:avLst/>
          </a:prstGeom>
        </p:spPr>
        <p:txBody>
          <a:bodyPr vert="horz" lIns="0" tIns="0" rIns="0" bIns="0" rtlCol="0" anchor="t">
            <a:spAutoFit/>
          </a:bodyPr>
          <a:lstStyle>
            <a:lvl1pPr>
              <a:defRPr sz="3600">
                <a:solidFill>
                  <a:schemeClr val="accent2"/>
                </a:solidFill>
              </a:defRPr>
            </a:lvl1pPr>
          </a:lstStyle>
          <a:p>
            <a:r>
              <a:rPr lang="en-US"/>
              <a:t>Click to edit Master title style</a:t>
            </a:r>
          </a:p>
        </p:txBody>
      </p:sp>
      <p:sp>
        <p:nvSpPr>
          <p:cNvPr id="11" name="Text Placeholder 11"/>
          <p:cNvSpPr>
            <a:spLocks noGrp="1"/>
          </p:cNvSpPr>
          <p:nvPr>
            <p:ph type="body" sz="quarter" idx="11"/>
          </p:nvPr>
        </p:nvSpPr>
        <p:spPr>
          <a:xfrm>
            <a:off x="5137777" y="6448719"/>
            <a:ext cx="8055435" cy="372140"/>
          </a:xfrm>
        </p:spPr>
        <p:txBody>
          <a:bodyPr numCol="1" spcCol="457200" anchor="b"/>
          <a:lstStyle>
            <a:lvl1pPr marL="0" indent="0" algn="l" defTabSz="509412" rtl="0" eaLnBrk="1" latinLnBrk="0" hangingPunct="1">
              <a:lnSpc>
                <a:spcPct val="100000"/>
              </a:lnSpc>
              <a:spcAft>
                <a:spcPts val="0"/>
              </a:spcAft>
              <a:tabLst>
                <a:tab pos="3705225" algn="l"/>
              </a:tabLst>
              <a:defRPr lang="en-US" sz="900" b="0" i="0" u="none" strike="noStrike" kern="1200" baseline="0" dirty="0" smtClean="0">
                <a:solidFill>
                  <a:schemeClr val="tx1"/>
                </a:solidFill>
                <a:latin typeface="Arial Narrow" pitchFamily="34" charset="0"/>
                <a:ea typeface="+mn-ea"/>
                <a:cs typeface="+mn-cs"/>
              </a:defRPr>
            </a:lvl1pPr>
            <a:lvl2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2pPr>
            <a:lvl3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3pPr>
            <a:lvl4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4pPr>
            <a:lvl5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5pPr>
          </a:lstStyle>
          <a:p>
            <a:pPr marL="0" marR="0" lvl="0" indent="0" algn="l" defTabSz="509412" rtl="0" eaLnBrk="1" fontAlgn="auto" latinLnBrk="0" hangingPunct="1">
              <a:lnSpc>
                <a:spcPct val="100000"/>
              </a:lnSpc>
              <a:spcBef>
                <a:spcPts val="0"/>
              </a:spcBef>
              <a:spcAft>
                <a:spcPts val="0"/>
              </a:spcAft>
              <a:buClrTx/>
              <a:buSzTx/>
              <a:buFont typeface="Arial"/>
              <a:buNone/>
              <a:tabLst/>
              <a:defRPr/>
            </a:pPr>
            <a:r>
              <a:rPr lang="en-US"/>
              <a:t>Click to edit Master text styles</a:t>
            </a:r>
          </a:p>
        </p:txBody>
      </p:sp>
      <p:sp>
        <p:nvSpPr>
          <p:cNvPr id="8" name="Content Placeholder 7">
            <a:extLst>
              <a:ext uri="{FF2B5EF4-FFF2-40B4-BE49-F238E27FC236}">
                <a16:creationId xmlns:a16="http://schemas.microsoft.com/office/drawing/2014/main" id="{704CFEEA-DF5D-0BF2-6D43-CA6792EA1E82}"/>
              </a:ext>
            </a:extLst>
          </p:cNvPr>
          <p:cNvSpPr>
            <a:spLocks noGrp="1"/>
          </p:cNvSpPr>
          <p:nvPr>
            <p:ph sz="quarter" idx="12"/>
          </p:nvPr>
        </p:nvSpPr>
        <p:spPr>
          <a:xfrm>
            <a:off x="628650" y="3033351"/>
            <a:ext cx="3443288" cy="2633663"/>
          </a:xfrm>
        </p:spPr>
        <p:txBody>
          <a:bodyPr vert="horz" lIns="0" tIns="0" rIns="0" bIns="0" rtlCol="0" anchor="t">
            <a:noAutofit/>
          </a:bodyPr>
          <a:lstStyle>
            <a:lvl1pPr>
              <a:defRPr lang="en-US" sz="1800" b="1" i="0" smtClean="0">
                <a:solidFill>
                  <a:schemeClr val="bg1"/>
                </a:solidFill>
              </a:defRPr>
            </a:lvl1pPr>
            <a:lvl2pPr>
              <a:defRPr lang="en-US" sz="1600" b="0" i="0" smtClean="0">
                <a:solidFill>
                  <a:schemeClr val="bg1"/>
                </a:solidFill>
                <a:latin typeface="Ringside Narrow Book" panose="02000500000000000000" pitchFamily="2" charset="0"/>
              </a:defRPr>
            </a:lvl2pPr>
            <a:lvl3pPr>
              <a:defRPr lang="en-US" b="0" i="0" smtClean="0">
                <a:solidFill>
                  <a:schemeClr val="bg1"/>
                </a:solidFill>
                <a:latin typeface="Ringside Narrow Book" panose="02000500000000000000" pitchFamily="2" charset="0"/>
              </a:defRPr>
            </a:lvl3pPr>
            <a:lvl4pPr>
              <a:defRPr lang="en-US" sz="1400" b="0" i="0" smtClean="0">
                <a:solidFill>
                  <a:schemeClr val="bg1"/>
                </a:solidFill>
                <a:latin typeface="Ringside Narrow Book" panose="02000500000000000000" pitchFamily="2" charset="0"/>
              </a:defRPr>
            </a:lvl4pPr>
            <a:lvl5pPr>
              <a:defRPr lang="en-US" sz="1100" b="0" i="0">
                <a:solidFill>
                  <a:schemeClr val="bg1"/>
                </a:solidFill>
                <a:latin typeface="Ringside Narrow Book" panose="02000500000000000000" pitchFamily="2" charset="0"/>
              </a:defRPr>
            </a:lvl5pPr>
          </a:lstStyle>
          <a:p>
            <a:pPr lvl="0" defTabSz="914400">
              <a:spcAft>
                <a:spcPts val="0"/>
              </a:spcAft>
              <a:buClr>
                <a:schemeClr val="tx1"/>
              </a:buClr>
              <a:buFont typeface="Arial" panose="020B0604020202020204" pitchFamily="34" charset="0"/>
            </a:pPr>
            <a:r>
              <a:rPr lang="en-US"/>
              <a:t>Click to edit Master text styles</a:t>
            </a:r>
          </a:p>
          <a:p>
            <a:pPr marL="475488" lvl="1" indent="-137160" defTabSz="914400">
              <a:spcBef>
                <a:spcPts val="0"/>
              </a:spcBef>
              <a:spcAft>
                <a:spcPts val="600"/>
              </a:spcAft>
              <a:buClr>
                <a:schemeClr val="tx1"/>
              </a:buClr>
              <a:buChar char="•"/>
              <a:tabLst/>
            </a:pPr>
            <a:r>
              <a:rPr lang="en-US"/>
              <a:t>Second level</a:t>
            </a:r>
          </a:p>
          <a:p>
            <a:pPr marL="950976" lvl="2" indent="-137160" defTabSz="914400">
              <a:spcAft>
                <a:spcPts val="600"/>
              </a:spcAft>
              <a:buClr>
                <a:schemeClr val="tx1"/>
              </a:buClr>
            </a:pPr>
            <a:r>
              <a:rPr lang="en-US"/>
              <a:t>Third level</a:t>
            </a:r>
          </a:p>
          <a:p>
            <a:pPr marL="1426464" lvl="3" indent="-137160" defTabSz="914400">
              <a:spcAft>
                <a:spcPts val="600"/>
              </a:spcAft>
              <a:buClr>
                <a:schemeClr val="tx1"/>
              </a:buClr>
              <a:buFont typeface="Arial" panose="020B0604020202020204" pitchFamily="34" charset="0"/>
              <a:buChar char="•"/>
            </a:pPr>
            <a:r>
              <a:rPr lang="en-US"/>
              <a:t>Fourth level</a:t>
            </a:r>
          </a:p>
          <a:p>
            <a:pPr marL="1901952" lvl="4" indent="-137160" defTabSz="914400">
              <a:spcAft>
                <a:spcPts val="600"/>
              </a:spcAft>
              <a:buClr>
                <a:schemeClr val="tx1"/>
              </a:buClr>
            </a:pPr>
            <a:r>
              <a:rPr lang="en-US"/>
              <a:t>Fifth level</a:t>
            </a:r>
          </a:p>
        </p:txBody>
      </p:sp>
      <p:sp>
        <p:nvSpPr>
          <p:cNvPr id="5" name="TextBox 4">
            <a:extLst>
              <a:ext uri="{FF2B5EF4-FFF2-40B4-BE49-F238E27FC236}">
                <a16:creationId xmlns:a16="http://schemas.microsoft.com/office/drawing/2014/main" id="{4D6C429E-C94A-4542-EE68-E76AEF473343}"/>
              </a:ext>
            </a:extLst>
          </p:cNvPr>
          <p:cNvSpPr txBox="1"/>
          <p:nvPr userDrawn="1"/>
        </p:nvSpPr>
        <p:spPr>
          <a:xfrm>
            <a:off x="12826924" y="7218462"/>
            <a:ext cx="362603" cy="300786"/>
          </a:xfrm>
          <a:prstGeom prst="rect">
            <a:avLst/>
          </a:prstGeom>
          <a:noFill/>
        </p:spPr>
        <p:txBody>
          <a:bodyPr wrap="square" lIns="0" tIns="0" rIns="0" bIns="0" rtlCol="0">
            <a:noAutofit/>
          </a:bodyPr>
          <a:lstStyle/>
          <a:p>
            <a:pPr algn="r"/>
            <a:fld id="{5463D488-B33C-44D1-8C6D-19E9BAD2ABCF}" type="slidenum">
              <a:rPr lang="en-US" sz="1200" b="1" smtClean="0">
                <a:solidFill>
                  <a:schemeClr val="tx1"/>
                </a:solidFill>
                <a:latin typeface="Arial" panose="020B0604020202020204" pitchFamily="34" charset="0"/>
                <a:cs typeface="Arial" panose="020B0604020202020204" pitchFamily="34" charset="0"/>
              </a:rPr>
              <a:pPr algn="r"/>
              <a:t>‹#›</a:t>
            </a:fld>
            <a:endParaRPr lang="en-US" sz="800" b="1" dirty="0">
              <a:solidFill>
                <a:schemeClr val="tx1"/>
              </a:solidFill>
              <a:latin typeface="Arial" panose="020B0604020202020204" pitchFamily="34" charset="0"/>
              <a:cs typeface="Arial" panose="020B0604020202020204" pitchFamily="34" charset="0"/>
            </a:endParaRPr>
          </a:p>
        </p:txBody>
      </p:sp>
      <p:sp>
        <p:nvSpPr>
          <p:cNvPr id="10" name="Text Placeholder 3">
            <a:extLst>
              <a:ext uri="{FF2B5EF4-FFF2-40B4-BE49-F238E27FC236}">
                <a16:creationId xmlns:a16="http://schemas.microsoft.com/office/drawing/2014/main" id="{8A9B86C0-CFD9-5CD8-438B-3E90FC9F4376}"/>
              </a:ext>
            </a:extLst>
          </p:cNvPr>
          <p:cNvSpPr txBox="1">
            <a:spLocks/>
          </p:cNvSpPr>
          <p:nvPr userDrawn="1"/>
        </p:nvSpPr>
        <p:spPr>
          <a:xfrm>
            <a:off x="4868008" y="7214616"/>
            <a:ext cx="7826565" cy="365920"/>
          </a:xfrm>
          <a:prstGeom prst="rect">
            <a:avLst/>
          </a:prstGeom>
        </p:spPr>
        <p:txBody>
          <a:bodyPr lIns="0" tIns="0" rIns="0" bIns="0"/>
          <a:lstStyle>
            <a:lvl1pPr marL="0" indent="0" algn="r" defTabSz="502920" rtl="0" eaLnBrk="1" latinLnBrk="0" hangingPunct="1">
              <a:lnSpc>
                <a:spcPct val="100000"/>
              </a:lnSpc>
              <a:spcBef>
                <a:spcPts val="0"/>
              </a:spcBef>
              <a:spcAft>
                <a:spcPts val="0"/>
              </a:spcAft>
              <a:buFont typeface="Arial"/>
              <a:buNone/>
              <a:defRPr sz="1200" i="1" kern="1200" baseline="0">
                <a:solidFill>
                  <a:schemeClr val="bg2"/>
                </a:solidFill>
                <a:latin typeface="+mn-lt"/>
                <a:ea typeface="+mn-ea"/>
                <a:cs typeface="+mn-cs"/>
              </a:defRPr>
            </a:lvl1pPr>
            <a:lvl2pPr marL="0" indent="0" algn="l" defTabSz="502920" rtl="0" eaLnBrk="1" latinLnBrk="0" hangingPunct="1">
              <a:lnSpc>
                <a:spcPct val="100000"/>
              </a:lnSpc>
              <a:spcBef>
                <a:spcPts val="432"/>
              </a:spcBef>
              <a:spcAft>
                <a:spcPts val="432"/>
              </a:spcAft>
              <a:buFont typeface="Arial" panose="020B0604020202020204" pitchFamily="34" charset="0"/>
              <a:buNone/>
              <a:defRPr sz="2000" b="1" kern="1200">
                <a:solidFill>
                  <a:schemeClr val="tx2"/>
                </a:solidFill>
                <a:latin typeface="+mn-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sz="1600" kern="1200">
                <a:solidFill>
                  <a:schemeClr val="tx2"/>
                </a:solidFill>
                <a:latin typeface="+mn-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chemeClr val="tx1"/>
                </a:solidFill>
              </a:rPr>
              <a:t>Retirement savings to retirement income</a:t>
            </a:r>
          </a:p>
        </p:txBody>
      </p:sp>
      <p:cxnSp>
        <p:nvCxnSpPr>
          <p:cNvPr id="13" name="Straight Connector 12">
            <a:extLst>
              <a:ext uri="{FF2B5EF4-FFF2-40B4-BE49-F238E27FC236}">
                <a16:creationId xmlns:a16="http://schemas.microsoft.com/office/drawing/2014/main" id="{72317E59-685B-768F-E66A-292A21D35AD9}"/>
              </a:ext>
            </a:extLst>
          </p:cNvPr>
          <p:cNvCxnSpPr/>
          <p:nvPr userDrawn="1"/>
        </p:nvCxnSpPr>
        <p:spPr>
          <a:xfrm>
            <a:off x="628073" y="7095744"/>
            <a:ext cx="12561455"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C948E29D-149E-8F33-DDE7-CA40D2F1D2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721" y="6941921"/>
            <a:ext cx="1851039" cy="770844"/>
          </a:xfrm>
          <a:prstGeom prst="rect">
            <a:avLst/>
          </a:prstGeom>
        </p:spPr>
      </p:pic>
      <p:sp>
        <p:nvSpPr>
          <p:cNvPr id="2" name="TextBox 1">
            <a:extLst>
              <a:ext uri="{FF2B5EF4-FFF2-40B4-BE49-F238E27FC236}">
                <a16:creationId xmlns:a16="http://schemas.microsoft.com/office/drawing/2014/main" id="{8708E343-2FD3-BF2A-5FDB-732610A060B9}"/>
              </a:ext>
            </a:extLst>
          </p:cNvPr>
          <p:cNvSpPr txBox="1"/>
          <p:nvPr userDrawn="1"/>
        </p:nvSpPr>
        <p:spPr>
          <a:xfrm>
            <a:off x="556353" y="7519248"/>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3441292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closures">
    <p:spTree>
      <p:nvGrpSpPr>
        <p:cNvPr id="1" name=""/>
        <p:cNvGrpSpPr/>
        <p:nvPr/>
      </p:nvGrpSpPr>
      <p:grpSpPr>
        <a:xfrm>
          <a:off x="0" y="0"/>
          <a:ext cx="0" cy="0"/>
          <a:chOff x="0" y="0"/>
          <a:chExt cx="0" cy="0"/>
        </a:xfrm>
      </p:grpSpPr>
      <p:sp>
        <p:nvSpPr>
          <p:cNvPr id="5" name="Rectangle 4"/>
          <p:cNvSpPr/>
          <p:nvPr userDrawn="1"/>
        </p:nvSpPr>
        <p:spPr>
          <a:xfrm>
            <a:off x="-1" y="1523999"/>
            <a:ext cx="13817601" cy="5105401"/>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Content Placeholder 7"/>
          <p:cNvSpPr>
            <a:spLocks noGrp="1"/>
          </p:cNvSpPr>
          <p:nvPr>
            <p:ph sz="quarter" idx="13" hasCustomPrompt="1"/>
          </p:nvPr>
        </p:nvSpPr>
        <p:spPr>
          <a:xfrm>
            <a:off x="628073" y="1752601"/>
            <a:ext cx="12561455" cy="4724399"/>
          </a:xfrm>
          <a:ln>
            <a:noFill/>
          </a:ln>
        </p:spPr>
        <p:txBody>
          <a:bodyPr numCol="2" spcCol="228600">
            <a:noAutofit/>
          </a:bodyPr>
          <a:lstStyle>
            <a:lvl1pPr marL="0" indent="0">
              <a:lnSpc>
                <a:spcPct val="100000"/>
              </a:lnSpc>
              <a:spcBef>
                <a:spcPts val="600"/>
              </a:spcBef>
              <a:spcAft>
                <a:spcPts val="600"/>
              </a:spcAft>
              <a:buFontTx/>
              <a:buNone/>
              <a:defRPr sz="1000" b="0">
                <a:solidFill>
                  <a:schemeClr val="tx1">
                    <a:lumMod val="50000"/>
                    <a:lumOff val="50000"/>
                  </a:schemeClr>
                </a:solidFill>
                <a:latin typeface="Arial" panose="020B0604020202020204" pitchFamily="34" charset="0"/>
                <a:cs typeface="Arial" panose="020B0604020202020204" pitchFamily="34" charset="0"/>
              </a:defRPr>
            </a:lvl1pPr>
            <a:lvl2pPr marL="0" indent="0">
              <a:lnSpc>
                <a:spcPct val="100000"/>
              </a:lnSpc>
              <a:spcBef>
                <a:spcPts val="600"/>
              </a:spcBef>
              <a:spcAft>
                <a:spcPts val="600"/>
              </a:spcAft>
              <a:buClr>
                <a:schemeClr val="tx2"/>
              </a:buClr>
              <a:buFontTx/>
              <a:buNone/>
              <a:defRPr sz="1200" b="0" baseline="0">
                <a:solidFill>
                  <a:schemeClr val="tx1">
                    <a:lumMod val="50000"/>
                    <a:lumOff val="50000"/>
                  </a:schemeClr>
                </a:solidFill>
                <a:latin typeface="Arial" panose="020B0604020202020204" pitchFamily="34" charset="0"/>
                <a:cs typeface="Arial" panose="020B0604020202020204" pitchFamily="34" charset="0"/>
              </a:defRPr>
            </a:lvl2pPr>
            <a:lvl3pPr>
              <a:buFont typeface="Wingdings" charset="2"/>
              <a:buChar char="§"/>
              <a:defRPr>
                <a:solidFill>
                  <a:srgbClr val="2D4769"/>
                </a:solidFill>
              </a:defRPr>
            </a:lvl3pPr>
            <a:lvl4pPr>
              <a:buFontTx/>
              <a:buNone/>
              <a:defRPr>
                <a:solidFill>
                  <a:srgbClr val="2D4769"/>
                </a:solidFill>
              </a:defRPr>
            </a:lvl4pPr>
            <a:lvl5pPr>
              <a:buFontTx/>
              <a:buNone/>
              <a:defRPr>
                <a:solidFill>
                  <a:srgbClr val="2D4769"/>
                </a:solidFill>
              </a:defRPr>
            </a:lvl5pPr>
          </a:lstStyle>
          <a:p>
            <a:pPr lvl="0"/>
            <a:r>
              <a:rPr lang="en-US"/>
              <a:t>Click to edit 10 </a:t>
            </a:r>
            <a:r>
              <a:rPr lang="en-US" err="1"/>
              <a:t>pt</a:t>
            </a:r>
            <a:r>
              <a:rPr lang="en-US"/>
              <a:t> disclosure</a:t>
            </a:r>
          </a:p>
          <a:p>
            <a:pPr lvl="1"/>
            <a:r>
              <a:rPr lang="en-US"/>
              <a:t>Second Level to edit 12 </a:t>
            </a:r>
            <a:r>
              <a:rPr lang="en-US" err="1"/>
              <a:t>pt</a:t>
            </a:r>
            <a:r>
              <a:rPr lang="en-US"/>
              <a:t> disclosure</a:t>
            </a:r>
          </a:p>
        </p:txBody>
      </p:sp>
      <p:sp>
        <p:nvSpPr>
          <p:cNvPr id="9" name="Text Placeholder 8"/>
          <p:cNvSpPr>
            <a:spLocks noGrp="1"/>
          </p:cNvSpPr>
          <p:nvPr>
            <p:ph type="body" sz="quarter" idx="20" hasCustomPrompt="1"/>
          </p:nvPr>
        </p:nvSpPr>
        <p:spPr>
          <a:xfrm rot="16200000">
            <a:off x="12337175" y="5391219"/>
            <a:ext cx="1981202" cy="190359"/>
          </a:xfrm>
        </p:spPr>
        <p:txBody>
          <a:bodyPr>
            <a:noAutofit/>
          </a:bodyPr>
          <a:lstStyle>
            <a:lvl1pPr marL="0" indent="0">
              <a:lnSpc>
                <a:spcPct val="100000"/>
              </a:lnSpc>
              <a:spcAft>
                <a:spcPts val="0"/>
              </a:spcAft>
              <a:buNone/>
              <a:defRPr sz="700" b="0" baseline="0">
                <a:solidFill>
                  <a:srgbClr val="8A8A8D"/>
                </a:solidFill>
                <a:latin typeface="Arial Narrow" panose="020B0606020202030204" pitchFamily="34" charset="0"/>
                <a:cs typeface="Adobe Gurmukhi" panose="01010101010101010101" pitchFamily="50" charset="0"/>
              </a:defRPr>
            </a:lvl1pPr>
            <a:lvl2pPr marL="218807" indent="0">
              <a:buNone/>
              <a:defRPr sz="582"/>
            </a:lvl2pPr>
            <a:lvl3pPr marL="437613" indent="0">
              <a:buNone/>
              <a:defRPr sz="582"/>
            </a:lvl3pPr>
            <a:lvl4pPr marL="610193" indent="0">
              <a:buNone/>
              <a:defRPr sz="582"/>
            </a:lvl4pPr>
            <a:lvl5pPr marL="781232" indent="0">
              <a:buNone/>
              <a:defRPr sz="582"/>
            </a:lvl5pPr>
          </a:lstStyle>
          <a:p>
            <a:pPr lvl="0"/>
            <a:r>
              <a:rPr lang="en-US"/>
              <a:t>Click to insert code</a:t>
            </a:r>
          </a:p>
        </p:txBody>
      </p:sp>
      <p:sp>
        <p:nvSpPr>
          <p:cNvPr id="10" name="Title Placeholder 1"/>
          <p:cNvSpPr>
            <a:spLocks noGrp="1"/>
          </p:cNvSpPr>
          <p:nvPr>
            <p:ph type="title"/>
          </p:nvPr>
        </p:nvSpPr>
        <p:spPr>
          <a:xfrm>
            <a:off x="628073" y="630937"/>
            <a:ext cx="12859157" cy="1035139"/>
          </a:xfrm>
          <a:prstGeom prst="rect">
            <a:avLst/>
          </a:prstGeom>
        </p:spPr>
        <p:txBody>
          <a:bodyPr vert="horz" lIns="0" tIns="0" rIns="0" bIns="0" rtlCol="0" anchor="t">
            <a:noAutofit/>
          </a:bodyPr>
          <a:lstStyle/>
          <a:p>
            <a:r>
              <a:rPr lang="en-US"/>
              <a:t>Click to edit Master title style</a:t>
            </a:r>
          </a:p>
        </p:txBody>
      </p:sp>
      <p:sp>
        <p:nvSpPr>
          <p:cNvPr id="2" name="TextBox 1">
            <a:extLst>
              <a:ext uri="{FF2B5EF4-FFF2-40B4-BE49-F238E27FC236}">
                <a16:creationId xmlns:a16="http://schemas.microsoft.com/office/drawing/2014/main" id="{CE0517A9-BC4B-EE26-877F-07AFFDC3542E}"/>
              </a:ext>
            </a:extLst>
          </p:cNvPr>
          <p:cNvSpPr txBox="1"/>
          <p:nvPr userDrawn="1"/>
        </p:nvSpPr>
        <p:spPr>
          <a:xfrm>
            <a:off x="570867" y="7522462"/>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2557340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Bullets A">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0" y="1755648"/>
            <a:ext cx="12561455" cy="4693071"/>
          </a:xfrm>
        </p:spPr>
        <p:txBody>
          <a:bodyPr lIns="0" tIns="0" rIns="0" bIns="0">
            <a:noAutofit/>
          </a:bodyPr>
          <a:lstStyle>
            <a:lvl1pPr marL="0" indent="0">
              <a:lnSpc>
                <a:spcPct val="100000"/>
              </a:lnSpc>
              <a:spcBef>
                <a:spcPts val="0"/>
              </a:spcBef>
              <a:spcAft>
                <a:spcPts val="600"/>
              </a:spcAft>
              <a:buFont typeface="+mj-lt"/>
              <a:buNone/>
              <a:defRPr sz="2400">
                <a:solidFill>
                  <a:schemeClr val="bg2"/>
                </a:solidFill>
              </a:defRPr>
            </a:lvl1pPr>
            <a:lvl2pPr>
              <a:lnSpc>
                <a:spcPct val="100000"/>
              </a:lnSpc>
              <a:spcBef>
                <a:spcPts val="0"/>
              </a:spcBef>
              <a:spcAft>
                <a:spcPts val="600"/>
              </a:spcAft>
              <a:defRPr baseline="0">
                <a:solidFill>
                  <a:schemeClr val="tx2"/>
                </a:solidFill>
              </a:defRPr>
            </a:lvl2pPr>
            <a:lvl3pPr>
              <a:lnSpc>
                <a:spcPct val="100000"/>
              </a:lnSpc>
              <a:spcAft>
                <a:spcPts val="600"/>
              </a:spcAft>
              <a:defRPr>
                <a:solidFill>
                  <a:schemeClr val="tx2"/>
                </a:solidFill>
              </a:defRPr>
            </a:lvl3pPr>
            <a:lvl4pPr>
              <a:lnSpc>
                <a:spcPct val="100000"/>
              </a:lnSpc>
              <a:spcAft>
                <a:spcPts val="600"/>
              </a:spcAft>
              <a:defRPr>
                <a:solidFill>
                  <a:schemeClr val="tx2"/>
                </a:solidFill>
              </a:defRPr>
            </a:lvl4pPr>
            <a:lvl5pPr>
              <a:lnSpc>
                <a:spcPct val="100000"/>
              </a:lnSpc>
              <a:spcAft>
                <a:spcPts val="600"/>
              </a:spcAft>
              <a:defRPr baseline="0">
                <a:solidFill>
                  <a:schemeClr val="tx2"/>
                </a:solidFill>
              </a:defRPr>
            </a:lvl5pPr>
            <a:lvl6pPr marL="804863" indent="-233363">
              <a:lnSpc>
                <a:spcPct val="100000"/>
              </a:lnSpc>
              <a:spcBef>
                <a:spcPts val="0"/>
              </a:spcBef>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9" name="Title Placeholder 1"/>
          <p:cNvSpPr>
            <a:spLocks noGrp="1"/>
          </p:cNvSpPr>
          <p:nvPr>
            <p:ph type="title"/>
          </p:nvPr>
        </p:nvSpPr>
        <p:spPr>
          <a:xfrm>
            <a:off x="628073" y="630937"/>
            <a:ext cx="12561455" cy="1035139"/>
          </a:xfrm>
          <a:prstGeom prst="rect">
            <a:avLst/>
          </a:prstGeom>
        </p:spPr>
        <p:txBody>
          <a:bodyPr vert="horz" lIns="0" tIns="0" rIns="0" bIns="0" rtlCol="0" anchor="t">
            <a:noAutofit/>
          </a:bodyPr>
          <a:lstStyle/>
          <a:p>
            <a:r>
              <a:rPr lang="en-US"/>
              <a:t>Click to edit Master title style</a:t>
            </a:r>
          </a:p>
        </p:txBody>
      </p:sp>
      <p:sp>
        <p:nvSpPr>
          <p:cNvPr id="12" name="Text Placeholder 11"/>
          <p:cNvSpPr>
            <a:spLocks noGrp="1"/>
          </p:cNvSpPr>
          <p:nvPr>
            <p:ph type="body" sz="quarter" idx="11"/>
          </p:nvPr>
        </p:nvSpPr>
        <p:spPr>
          <a:xfrm>
            <a:off x="628073" y="6448719"/>
            <a:ext cx="12561455" cy="372140"/>
          </a:xfrm>
        </p:spPr>
        <p:txBody>
          <a:bodyPr numCol="2" spcCol="457200" anchor="b"/>
          <a:lstStyle>
            <a:lvl1pPr marL="0" algn="l" defTabSz="509412" rtl="0" eaLnBrk="1" latinLnBrk="0" hangingPunct="1">
              <a:lnSpc>
                <a:spcPct val="100000"/>
              </a:lnSpc>
              <a:spcAft>
                <a:spcPts val="0"/>
              </a:spcAft>
              <a:defRPr lang="en-US" sz="900" b="0" i="0" u="none" strike="noStrike" kern="1200" baseline="0" dirty="0" smtClean="0">
                <a:solidFill>
                  <a:schemeClr val="bg1">
                    <a:lumMod val="50000"/>
                  </a:schemeClr>
                </a:solidFill>
                <a:latin typeface="Arial Narrow" pitchFamily="34" charset="0"/>
                <a:ea typeface="+mn-ea"/>
                <a:cs typeface="+mn-cs"/>
              </a:defRPr>
            </a:lvl1pPr>
            <a:lvl2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2pPr>
            <a:lvl3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3pPr>
            <a:lvl4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4pPr>
            <a:lvl5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5pPr>
          </a:lstStyle>
          <a:p>
            <a:pPr lvl="0"/>
            <a:endParaRPr lang="en-US"/>
          </a:p>
        </p:txBody>
      </p:sp>
      <p:sp>
        <p:nvSpPr>
          <p:cNvPr id="2" name="TextBox 1">
            <a:extLst>
              <a:ext uri="{FF2B5EF4-FFF2-40B4-BE49-F238E27FC236}">
                <a16:creationId xmlns:a16="http://schemas.microsoft.com/office/drawing/2014/main" id="{BE3837CA-9B34-5D26-5D8E-F23041E97F31}"/>
              </a:ext>
            </a:extLst>
          </p:cNvPr>
          <p:cNvSpPr txBox="1"/>
          <p:nvPr userDrawn="1"/>
        </p:nvSpPr>
        <p:spPr>
          <a:xfrm>
            <a:off x="563611" y="7489328"/>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819473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Larg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073" y="1755649"/>
            <a:ext cx="12561455" cy="4815995"/>
          </a:xfrm>
        </p:spPr>
        <p:txBody>
          <a:bodyPr lIns="0" tIns="0" rIns="0" bIns="0">
            <a:noAutofit/>
          </a:bodyPr>
          <a:lstStyle>
            <a:lvl1pPr marL="0" indent="0">
              <a:lnSpc>
                <a:spcPts val="3520"/>
              </a:lnSpc>
              <a:spcBef>
                <a:spcPts val="0"/>
              </a:spcBef>
              <a:buFont typeface="+mj-lt"/>
              <a:buNone/>
              <a:defRPr sz="2800">
                <a:solidFill>
                  <a:schemeClr val="bg2"/>
                </a:solidFill>
              </a:defRPr>
            </a:lvl1pPr>
            <a:lvl2pPr>
              <a:defRPr sz="2000">
                <a:solidFill>
                  <a:schemeClr val="tx2"/>
                </a:solidFill>
              </a:defRPr>
            </a:lvl2pPr>
          </a:lstStyle>
          <a:p>
            <a:pPr lvl="0"/>
            <a:r>
              <a:rPr lang="en-US"/>
              <a:t>Click to edit Master text styles</a:t>
            </a:r>
          </a:p>
          <a:p>
            <a:pPr lvl="1"/>
            <a:r>
              <a:rPr lang="en-US"/>
              <a:t>Second level</a:t>
            </a:r>
          </a:p>
        </p:txBody>
      </p:sp>
      <p:sp>
        <p:nvSpPr>
          <p:cNvPr id="18" name="Title Placeholder 1"/>
          <p:cNvSpPr>
            <a:spLocks noGrp="1"/>
          </p:cNvSpPr>
          <p:nvPr>
            <p:ph type="title"/>
          </p:nvPr>
        </p:nvSpPr>
        <p:spPr>
          <a:xfrm>
            <a:off x="628073" y="630937"/>
            <a:ext cx="12561455" cy="1035139"/>
          </a:xfrm>
          <a:prstGeom prst="rect">
            <a:avLst/>
          </a:prstGeom>
        </p:spPr>
        <p:txBody>
          <a:bodyPr vert="horz" lIns="0" tIns="0" rIns="0" bIns="0" rtlCol="0" anchor="t">
            <a:noAutofit/>
          </a:bodyPr>
          <a:lstStyle/>
          <a:p>
            <a:r>
              <a:rPr lang="en-US"/>
              <a:t>Click to edit Master title style</a:t>
            </a:r>
          </a:p>
        </p:txBody>
      </p:sp>
      <p:sp>
        <p:nvSpPr>
          <p:cNvPr id="10" name="Text Placeholder 11"/>
          <p:cNvSpPr>
            <a:spLocks noGrp="1"/>
          </p:cNvSpPr>
          <p:nvPr>
            <p:ph type="body" sz="quarter" idx="11"/>
          </p:nvPr>
        </p:nvSpPr>
        <p:spPr>
          <a:xfrm>
            <a:off x="628073" y="6448719"/>
            <a:ext cx="12561455" cy="372140"/>
          </a:xfrm>
        </p:spPr>
        <p:txBody>
          <a:bodyPr numCol="2" spcCol="457200" anchor="b"/>
          <a:lstStyle>
            <a:lvl1pPr marL="0" algn="l" defTabSz="509412" rtl="0" eaLnBrk="1" latinLnBrk="0" hangingPunct="1">
              <a:lnSpc>
                <a:spcPct val="100000"/>
              </a:lnSpc>
              <a:spcAft>
                <a:spcPts val="0"/>
              </a:spcAft>
              <a:defRPr lang="en-US" sz="900" b="0" i="0" u="none" strike="noStrike" kern="1200" baseline="0" dirty="0" smtClean="0">
                <a:solidFill>
                  <a:schemeClr val="bg1">
                    <a:lumMod val="50000"/>
                  </a:schemeClr>
                </a:solidFill>
                <a:latin typeface="Arial Narrow" pitchFamily="34" charset="0"/>
                <a:ea typeface="+mn-ea"/>
                <a:cs typeface="+mn-cs"/>
              </a:defRPr>
            </a:lvl1pPr>
            <a:lvl2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2pPr>
            <a:lvl3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3pPr>
            <a:lvl4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4pPr>
            <a:lvl5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5pPr>
          </a:lstStyle>
          <a:p>
            <a:pPr lvl="0"/>
            <a:endParaRPr lang="en-US"/>
          </a:p>
        </p:txBody>
      </p:sp>
    </p:spTree>
    <p:extLst>
      <p:ext uri="{BB962C8B-B14F-4D97-AF65-F5344CB8AC3E}">
        <p14:creationId xmlns:p14="http://schemas.microsoft.com/office/powerpoint/2010/main" val="3251171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2"/>
            </p:custDataLst>
            <p:extLst>
              <p:ext uri="{D42A27DB-BD31-4B8C-83A1-F6EECF244321}">
                <p14:modId xmlns:p14="http://schemas.microsoft.com/office/powerpoint/2010/main" val="536680183"/>
              </p:ext>
            </p:extLst>
          </p:nvPr>
        </p:nvGraphicFramePr>
        <p:xfrm>
          <a:off x="2182" y="1589"/>
          <a:ext cx="2180" cy="1587"/>
        </p:xfrm>
        <a:graphic>
          <a:graphicData uri="http://schemas.openxmlformats.org/presentationml/2006/ole">
            <mc:AlternateContent xmlns:mc="http://schemas.openxmlformats.org/markup-compatibility/2006">
              <mc:Choice xmlns:v="urn:schemas-microsoft-com:vml" Requires="v">
                <p:oleObj name="think-cell Slide" r:id="rId13" imgW="270" imgH="270" progId="TCLayout.ActiveDocument.1">
                  <p:embed/>
                </p:oleObj>
              </mc:Choice>
              <mc:Fallback>
                <p:oleObj name="think-cell Slide" r:id="rId13" imgW="270" imgH="270" progId="TCLayout.ActiveDocument.1">
                  <p:embed/>
                  <p:pic>
                    <p:nvPicPr>
                      <p:cNvPr id="4" name="Object 3" hidden="1"/>
                      <p:cNvPicPr/>
                      <p:nvPr/>
                    </p:nvPicPr>
                    <p:blipFill>
                      <a:blip r:embed="rId14"/>
                      <a:stretch>
                        <a:fillRect/>
                      </a:stretch>
                    </p:blipFill>
                    <p:spPr>
                      <a:xfrm>
                        <a:off x="2182" y="1589"/>
                        <a:ext cx="2180" cy="1587"/>
                      </a:xfrm>
                      <a:prstGeom prst="rect">
                        <a:avLst/>
                      </a:prstGeom>
                    </p:spPr>
                  </p:pic>
                </p:oleObj>
              </mc:Fallback>
            </mc:AlternateContent>
          </a:graphicData>
        </a:graphic>
      </p:graphicFrame>
      <p:sp>
        <p:nvSpPr>
          <p:cNvPr id="2" name="Title Placeholder 1"/>
          <p:cNvSpPr>
            <a:spLocks noGrp="1"/>
          </p:cNvSpPr>
          <p:nvPr>
            <p:ph type="title"/>
          </p:nvPr>
        </p:nvSpPr>
        <p:spPr>
          <a:xfrm>
            <a:off x="628073" y="629736"/>
            <a:ext cx="12561455" cy="819341"/>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628073" y="1755649"/>
            <a:ext cx="12561455" cy="512942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p:cNvSpPr txBox="1"/>
          <p:nvPr/>
        </p:nvSpPr>
        <p:spPr>
          <a:xfrm>
            <a:off x="12826924" y="7218462"/>
            <a:ext cx="362603" cy="300786"/>
          </a:xfrm>
          <a:prstGeom prst="rect">
            <a:avLst/>
          </a:prstGeom>
          <a:noFill/>
        </p:spPr>
        <p:txBody>
          <a:bodyPr wrap="square" lIns="0" tIns="0" rIns="0" bIns="0" rtlCol="0">
            <a:noAutofit/>
          </a:bodyPr>
          <a:lstStyle/>
          <a:p>
            <a:pPr algn="r"/>
            <a:fld id="{5463D488-B33C-44D1-8C6D-19E9BAD2ABCF}" type="slidenum">
              <a:rPr lang="en-US" sz="1200" b="1" smtClean="0">
                <a:solidFill>
                  <a:schemeClr val="tx2"/>
                </a:solidFill>
                <a:latin typeface="Arial" panose="020B0604020202020204" pitchFamily="34" charset="0"/>
                <a:cs typeface="Arial" panose="020B0604020202020204" pitchFamily="34" charset="0"/>
              </a:rPr>
              <a:pPr algn="r"/>
              <a:t>‹#›</a:t>
            </a:fld>
            <a:endParaRPr lang="en-US" sz="800" b="1" dirty="0">
              <a:solidFill>
                <a:schemeClr val="tx2"/>
              </a:solidFill>
              <a:latin typeface="Arial" panose="020B0604020202020204" pitchFamily="34" charset="0"/>
              <a:cs typeface="Arial" panose="020B0604020202020204" pitchFamily="34" charset="0"/>
            </a:endParaRPr>
          </a:p>
        </p:txBody>
      </p:sp>
      <p:cxnSp>
        <p:nvCxnSpPr>
          <p:cNvPr id="16" name="Straight Connector 15"/>
          <p:cNvCxnSpPr/>
          <p:nvPr userDrawn="1"/>
        </p:nvCxnSpPr>
        <p:spPr>
          <a:xfrm>
            <a:off x="628073" y="7095744"/>
            <a:ext cx="12561455"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335721" y="6941921"/>
            <a:ext cx="1851039" cy="770844"/>
          </a:xfrm>
          <a:prstGeom prst="rect">
            <a:avLst/>
          </a:prstGeom>
        </p:spPr>
      </p:pic>
      <p:sp>
        <p:nvSpPr>
          <p:cNvPr id="8" name="Text Placeholder 3"/>
          <p:cNvSpPr txBox="1">
            <a:spLocks/>
          </p:cNvSpPr>
          <p:nvPr userDrawn="1"/>
        </p:nvSpPr>
        <p:spPr>
          <a:xfrm>
            <a:off x="4868008" y="7214616"/>
            <a:ext cx="7826565" cy="365920"/>
          </a:xfrm>
          <a:prstGeom prst="rect">
            <a:avLst/>
          </a:prstGeom>
        </p:spPr>
        <p:txBody>
          <a:bodyPr lIns="0" tIns="0" rIns="0" bIns="0"/>
          <a:lstStyle>
            <a:lvl1pPr marL="0" indent="0" algn="r" defTabSz="502920" rtl="0" eaLnBrk="1" latinLnBrk="0" hangingPunct="1">
              <a:lnSpc>
                <a:spcPct val="100000"/>
              </a:lnSpc>
              <a:spcBef>
                <a:spcPts val="0"/>
              </a:spcBef>
              <a:spcAft>
                <a:spcPts val="0"/>
              </a:spcAft>
              <a:buFont typeface="Arial"/>
              <a:buNone/>
              <a:defRPr sz="1200" i="1" kern="1200" baseline="0">
                <a:solidFill>
                  <a:schemeClr val="bg2"/>
                </a:solidFill>
                <a:latin typeface="+mn-lt"/>
                <a:ea typeface="+mn-ea"/>
                <a:cs typeface="+mn-cs"/>
              </a:defRPr>
            </a:lvl1pPr>
            <a:lvl2pPr marL="0" indent="0" algn="l" defTabSz="502920" rtl="0" eaLnBrk="1" latinLnBrk="0" hangingPunct="1">
              <a:lnSpc>
                <a:spcPct val="100000"/>
              </a:lnSpc>
              <a:spcBef>
                <a:spcPts val="432"/>
              </a:spcBef>
              <a:spcAft>
                <a:spcPts val="432"/>
              </a:spcAft>
              <a:buFont typeface="Arial" panose="020B0604020202020204" pitchFamily="34" charset="0"/>
              <a:buNone/>
              <a:defRPr sz="2000" b="1" kern="1200">
                <a:solidFill>
                  <a:schemeClr val="tx2"/>
                </a:solidFill>
                <a:latin typeface="+mn-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sz="1600" kern="1200">
                <a:solidFill>
                  <a:schemeClr val="tx2"/>
                </a:solidFill>
                <a:latin typeface="+mn-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chemeClr val="tx2"/>
                </a:solidFill>
              </a:rPr>
              <a:t>Retirement savings to retirement income</a:t>
            </a:r>
          </a:p>
        </p:txBody>
      </p:sp>
    </p:spTree>
    <p:extLst>
      <p:ext uri="{BB962C8B-B14F-4D97-AF65-F5344CB8AC3E}">
        <p14:creationId xmlns:p14="http://schemas.microsoft.com/office/powerpoint/2010/main" val="1483667998"/>
      </p:ext>
    </p:extLst>
  </p:cSld>
  <p:clrMap bg1="lt1" tx1="dk1" bg2="lt2" tx2="dk2" accent1="accent1" accent2="accent2" accent3="accent3" accent4="accent4" accent5="accent5" accent6="accent6" hlink="hlink" folHlink="folHlink"/>
  <p:sldLayoutIdLst>
    <p:sldLayoutId id="2147483716" r:id="rId1"/>
    <p:sldLayoutId id="2147483680" r:id="rId2"/>
    <p:sldLayoutId id="2147483725" r:id="rId3"/>
    <p:sldLayoutId id="2147483706" r:id="rId4"/>
    <p:sldLayoutId id="2147483723" r:id="rId5"/>
    <p:sldLayoutId id="2147483724" r:id="rId6"/>
    <p:sldLayoutId id="2147483685" r:id="rId7"/>
    <p:sldLayoutId id="2147483722" r:id="rId8"/>
    <p:sldLayoutId id="2147483719" r:id="rId9"/>
    <p:sldLayoutId id="2147483718" r:id="rId10"/>
  </p:sldLayoutIdLst>
  <p:hf hdr="0" ftr="0"/>
  <p:txStyles>
    <p:titleStyle>
      <a:lvl1pPr algn="l" defTabSz="502920" rtl="0" eaLnBrk="1" latinLnBrk="0" hangingPunct="1">
        <a:spcBef>
          <a:spcPct val="0"/>
        </a:spcBef>
        <a:buNone/>
        <a:defRPr sz="3200" b="1" kern="1200">
          <a:solidFill>
            <a:schemeClr val="tx2"/>
          </a:solidFill>
          <a:latin typeface="+mj-lt"/>
          <a:ea typeface="+mj-ea"/>
          <a:cs typeface="+mj-cs"/>
        </a:defRPr>
      </a:lvl1pPr>
    </p:titleStyle>
    <p:bodyStyle>
      <a:lvl1pPr marL="0" indent="0" algn="l" defTabSz="502920" rtl="0" eaLnBrk="1" latinLnBrk="0" hangingPunct="1">
        <a:lnSpc>
          <a:spcPct val="100000"/>
        </a:lnSpc>
        <a:spcBef>
          <a:spcPts val="0"/>
        </a:spcBef>
        <a:spcAft>
          <a:spcPts val="432"/>
        </a:spcAft>
        <a:buFont typeface="Arial"/>
        <a:buNone/>
        <a:defRPr sz="2400" kern="1200">
          <a:solidFill>
            <a:schemeClr val="tx2"/>
          </a:solidFill>
          <a:latin typeface="+mn-lt"/>
          <a:ea typeface="+mn-ea"/>
          <a:cs typeface="+mn-cs"/>
        </a:defRPr>
      </a:lvl1pPr>
      <a:lvl2pPr marL="0" indent="0" algn="l" defTabSz="502920" rtl="0" eaLnBrk="1" latinLnBrk="0" hangingPunct="1">
        <a:lnSpc>
          <a:spcPct val="100000"/>
        </a:lnSpc>
        <a:spcBef>
          <a:spcPts val="432"/>
        </a:spcBef>
        <a:spcAft>
          <a:spcPts val="432"/>
        </a:spcAft>
        <a:buFont typeface="Arial" panose="020B0604020202020204" pitchFamily="34" charset="0"/>
        <a:buNone/>
        <a:defRPr sz="2000" b="1" kern="1200">
          <a:solidFill>
            <a:schemeClr val="tx2"/>
          </a:solidFill>
          <a:latin typeface="+mn-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sz="1600" kern="1200">
          <a:solidFill>
            <a:schemeClr val="tx2"/>
          </a:solidFill>
          <a:latin typeface="+mn-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2920" rtl="0" eaLnBrk="1" latinLnBrk="0" hangingPunct="1">
        <a:defRPr sz="1980" kern="1200">
          <a:solidFill>
            <a:schemeClr val="tx1"/>
          </a:solidFill>
          <a:latin typeface="+mn-lt"/>
          <a:ea typeface="+mn-ea"/>
          <a:cs typeface="+mn-cs"/>
        </a:defRPr>
      </a:lvl1pPr>
      <a:lvl2pPr marL="502920" algn="l" defTabSz="502920" rtl="0" eaLnBrk="1" latinLnBrk="0" hangingPunct="1">
        <a:defRPr sz="1980" kern="1200">
          <a:solidFill>
            <a:schemeClr val="tx1"/>
          </a:solidFill>
          <a:latin typeface="+mn-lt"/>
          <a:ea typeface="+mn-ea"/>
          <a:cs typeface="+mn-cs"/>
        </a:defRPr>
      </a:lvl2pPr>
      <a:lvl3pPr marL="1005840" algn="l" defTabSz="502920" rtl="0" eaLnBrk="1" latinLnBrk="0" hangingPunct="1">
        <a:defRPr sz="1980" kern="1200">
          <a:solidFill>
            <a:schemeClr val="tx1"/>
          </a:solidFill>
          <a:latin typeface="+mn-lt"/>
          <a:ea typeface="+mn-ea"/>
          <a:cs typeface="+mn-cs"/>
        </a:defRPr>
      </a:lvl3pPr>
      <a:lvl4pPr marL="1508760" algn="l" defTabSz="502920" rtl="0" eaLnBrk="1" latinLnBrk="0" hangingPunct="1">
        <a:defRPr sz="1980" kern="1200">
          <a:solidFill>
            <a:schemeClr val="tx1"/>
          </a:solidFill>
          <a:latin typeface="+mn-lt"/>
          <a:ea typeface="+mn-ea"/>
          <a:cs typeface="+mn-cs"/>
        </a:defRPr>
      </a:lvl4pPr>
      <a:lvl5pPr marL="2011680" algn="l" defTabSz="502920" rtl="0" eaLnBrk="1" latinLnBrk="0" hangingPunct="1">
        <a:defRPr sz="1980" kern="1200">
          <a:solidFill>
            <a:schemeClr val="tx1"/>
          </a:solidFill>
          <a:latin typeface="+mn-lt"/>
          <a:ea typeface="+mn-ea"/>
          <a:cs typeface="+mn-cs"/>
        </a:defRPr>
      </a:lvl5pPr>
      <a:lvl6pPr marL="2514600" algn="l" defTabSz="502920" rtl="0" eaLnBrk="1" latinLnBrk="0" hangingPunct="1">
        <a:defRPr sz="1980" kern="1200">
          <a:solidFill>
            <a:schemeClr val="tx1"/>
          </a:solidFill>
          <a:latin typeface="+mn-lt"/>
          <a:ea typeface="+mn-ea"/>
          <a:cs typeface="+mn-cs"/>
        </a:defRPr>
      </a:lvl6pPr>
      <a:lvl7pPr marL="3017520" algn="l" defTabSz="502920" rtl="0" eaLnBrk="1" latinLnBrk="0" hangingPunct="1">
        <a:defRPr sz="1980" kern="1200">
          <a:solidFill>
            <a:schemeClr val="tx1"/>
          </a:solidFill>
          <a:latin typeface="+mn-lt"/>
          <a:ea typeface="+mn-ea"/>
          <a:cs typeface="+mn-cs"/>
        </a:defRPr>
      </a:lvl7pPr>
      <a:lvl8pPr marL="3520440" algn="l" defTabSz="502920" rtl="0" eaLnBrk="1" latinLnBrk="0" hangingPunct="1">
        <a:defRPr sz="1980" kern="1200">
          <a:solidFill>
            <a:schemeClr val="tx1"/>
          </a:solidFill>
          <a:latin typeface="+mn-lt"/>
          <a:ea typeface="+mn-ea"/>
          <a:cs typeface="+mn-cs"/>
        </a:defRPr>
      </a:lvl8pPr>
      <a:lvl9pPr marL="4023360" algn="l" defTabSz="502920" rtl="0" eaLnBrk="1" latinLnBrk="0" hangingPunct="1">
        <a:defRPr sz="198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448" userDrawn="1">
          <p15:clr>
            <a:srgbClr val="F26B43"/>
          </p15:clr>
        </p15:guide>
        <p15:guide id="2" pos="4352" userDrawn="1">
          <p15:clr>
            <a:srgbClr val="F26B43"/>
          </p15:clr>
        </p15:guide>
        <p15:guide id="3" orient="horz" pos="1104" userDrawn="1">
          <p15:clr>
            <a:srgbClr val="F26B43"/>
          </p15:clr>
        </p15:guide>
        <p15:guide id="4" orient="horz" pos="4547" userDrawn="1">
          <p15:clr>
            <a:srgbClr val="F26B43"/>
          </p15:clr>
        </p15:guide>
        <p15:guide id="5" pos="396" userDrawn="1">
          <p15:clr>
            <a:srgbClr val="F26B43"/>
          </p15:clr>
        </p15:guide>
        <p15:guide id="6" pos="8308" userDrawn="1">
          <p15:clr>
            <a:srgbClr val="F26B43"/>
          </p15:clr>
        </p15:guide>
        <p15:guide id="7" orient="horz" pos="394" userDrawn="1">
          <p15:clr>
            <a:srgbClr val="F26B43"/>
          </p15:clr>
        </p15:guide>
        <p15:guide id="8" pos="4454" userDrawn="1">
          <p15:clr>
            <a:srgbClr val="F26B43"/>
          </p15:clr>
        </p15:guide>
        <p15:guide id="9" pos="425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notesSlide" Target="../notesSlides/notesSlide18.xml"/><Relationship Id="rId16" Type="http://schemas.openxmlformats.org/officeDocument/2006/relationships/image" Target="../media/image62.svg"/><Relationship Id="rId1" Type="http://schemas.openxmlformats.org/officeDocument/2006/relationships/slideLayout" Target="../slideLayouts/slideLayout4.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image" Target="../media/image50.svg"/><Relationship Id="rId9" Type="http://schemas.openxmlformats.org/officeDocument/2006/relationships/image" Target="../media/image55.png"/><Relationship Id="rId14" Type="http://schemas.openxmlformats.org/officeDocument/2006/relationships/image" Target="../media/image60.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0.xml"/><Relationship Id="rId1" Type="http://schemas.openxmlformats.org/officeDocument/2006/relationships/tags" Target="../tags/tag4.xml"/><Relationship Id="rId5" Type="http://schemas.openxmlformats.org/officeDocument/2006/relationships/image" Target="../media/image5.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oleObject" Target="../embeddings/oleObject4.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chart" Target="../charts/chart3.xml"/><Relationship Id="rId4" Type="http://schemas.openxmlformats.org/officeDocument/2006/relationships/image" Target="../media/image64.sv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oleObject" Target="../embeddings/oleObject4.bin"/></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5.emf"/><Relationship Id="rId4" Type="http://schemas.openxmlformats.org/officeDocument/2006/relationships/oleObject" Target="../embeddings/oleObject4.bin"/></Relationships>
</file>

<file path=ppt/slides/_rels/slide42.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4.svg"/></Relationships>
</file>

<file path=ppt/slides/_rels/slide4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72.svg"/><Relationship Id="rId4" Type="http://schemas.openxmlformats.org/officeDocument/2006/relationships/image" Target="../media/image71.png"/></Relationships>
</file>

<file path=ppt/slides/_rels/slide4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74.svg"/><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customXml" Target="../ink/ink1.xml"/><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44.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oleObject" Target="../embeddings/oleObject4.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5.emf"/><Relationship Id="rId4" Type="http://schemas.openxmlformats.org/officeDocument/2006/relationships/oleObject" Target="../embeddings/oleObject5.bin"/></Relationships>
</file>

<file path=ppt/slides/_rels/slide5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hyperlink" Target="https://www.nuveen.com/global/insights/retirement/participant-perspectives?type=us#086b5bee-c523-4106-8134-aec03a9217e7"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microsoft.com/office/2007/relationships/hdphoto" Target="../media/hdphoto2.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6.jpeg"/><Relationship Id="rId5" Type="http://schemas.openxmlformats.org/officeDocument/2006/relationships/image" Target="../media/image5.emf"/><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notesSlide" Target="../notesSlides/notesSlide9.xml"/><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slideLayout" Target="../slideLayouts/slideLayout4.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image" Target="../media/image24.sv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CB3BF-4CD8-E255-50DA-3405F393209B}"/>
            </a:ext>
          </a:extLst>
        </p:cNvPr>
        <p:cNvGrpSpPr/>
        <p:nvPr/>
      </p:nvGrpSpPr>
      <p:grpSpPr>
        <a:xfrm>
          <a:off x="0" y="0"/>
          <a:ext cx="0" cy="0"/>
          <a:chOff x="0" y="0"/>
          <a:chExt cx="0" cy="0"/>
        </a:xfrm>
      </p:grpSpPr>
      <p:pic>
        <p:nvPicPr>
          <p:cNvPr id="12" name="Picture 11" descr="A group of people walking on a tiled floor&#10;&#10;AI-generated content may be incorrect.">
            <a:extLst>
              <a:ext uri="{FF2B5EF4-FFF2-40B4-BE49-F238E27FC236}">
                <a16:creationId xmlns:a16="http://schemas.microsoft.com/office/drawing/2014/main" id="{84BE7F89-11FF-53D0-1538-B62906BC863F}"/>
              </a:ext>
            </a:extLst>
          </p:cNvPr>
          <p:cNvPicPr>
            <a:picLocks noChangeAspect="1"/>
          </p:cNvPicPr>
          <p:nvPr/>
        </p:nvPicPr>
        <p:blipFill rotWithShape="1">
          <a:blip r:embed="rId4"/>
          <a:srcRect b="15308"/>
          <a:stretch/>
        </p:blipFill>
        <p:spPr>
          <a:xfrm>
            <a:off x="1" y="0"/>
            <a:ext cx="13817600" cy="7772400"/>
          </a:xfrm>
          <a:prstGeom prst="rect">
            <a:avLst/>
          </a:prstGeom>
        </p:spPr>
      </p:pic>
      <p:graphicFrame>
        <p:nvGraphicFramePr>
          <p:cNvPr id="15" name="think-cell data - do not delete" hidden="1">
            <a:extLst>
              <a:ext uri="{FF2B5EF4-FFF2-40B4-BE49-F238E27FC236}">
                <a16:creationId xmlns:a16="http://schemas.microsoft.com/office/drawing/2014/main" id="{1D1939E3-E446-DDFB-9F09-A75FC9967C7B}"/>
              </a:ext>
            </a:extLst>
          </p:cNvPr>
          <p:cNvGraphicFramePr>
            <a:graphicFrameLocks noChangeAspect="1"/>
          </p:cNvGraphicFramePr>
          <p:nvPr>
            <p:custDataLst>
              <p:tags r:id="rId1"/>
            </p:custDataLst>
            <p:extLst>
              <p:ext uri="{D42A27DB-BD31-4B8C-83A1-F6EECF244321}">
                <p14:modId xmlns:p14="http://schemas.microsoft.com/office/powerpoint/2010/main" val="4968772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08" imgH="408" progId="TCLayout.ActiveDocument.1">
                  <p:embed/>
                </p:oleObj>
              </mc:Choice>
              <mc:Fallback>
                <p:oleObj name="think-cell Slide" r:id="rId5" imgW="408" imgH="408" progId="TCLayout.ActiveDocument.1">
                  <p:embed/>
                  <p:pic>
                    <p:nvPicPr>
                      <p:cNvPr id="15" name="think-cell data - do not delete" hidden="1">
                        <a:extLst>
                          <a:ext uri="{FF2B5EF4-FFF2-40B4-BE49-F238E27FC236}">
                            <a16:creationId xmlns:a16="http://schemas.microsoft.com/office/drawing/2014/main" id="{1D1939E3-E446-DDFB-9F09-A75FC9967C7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Rectangle: Single Corner Rounded 1">
            <a:extLst>
              <a:ext uri="{FF2B5EF4-FFF2-40B4-BE49-F238E27FC236}">
                <a16:creationId xmlns:a16="http://schemas.microsoft.com/office/drawing/2014/main" id="{46565E5C-6D85-EC87-9BC6-0D7817AC570E}"/>
              </a:ext>
            </a:extLst>
          </p:cNvPr>
          <p:cNvSpPr/>
          <p:nvPr/>
        </p:nvSpPr>
        <p:spPr>
          <a:xfrm>
            <a:off x="-9101" y="510309"/>
            <a:ext cx="10791018" cy="6280727"/>
          </a:xfrm>
          <a:prstGeom prst="round1Rect">
            <a:avLst>
              <a:gd name="adj" fmla="val 30177"/>
            </a:avLst>
          </a:prstGeom>
          <a:solidFill>
            <a:srgbClr val="00354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sz="2067" dirty="0"/>
          </a:p>
        </p:txBody>
      </p:sp>
      <p:sp>
        <p:nvSpPr>
          <p:cNvPr id="7" name="Title 6">
            <a:extLst>
              <a:ext uri="{FF2B5EF4-FFF2-40B4-BE49-F238E27FC236}">
                <a16:creationId xmlns:a16="http://schemas.microsoft.com/office/drawing/2014/main" id="{AD93FBAD-EF93-21DE-3A19-DBD776EFEAE0}"/>
              </a:ext>
            </a:extLst>
          </p:cNvPr>
          <p:cNvSpPr>
            <a:spLocks noGrp="1"/>
          </p:cNvSpPr>
          <p:nvPr>
            <p:ph type="ctrTitle"/>
          </p:nvPr>
        </p:nvSpPr>
        <p:spPr>
          <a:xfrm>
            <a:off x="633382" y="1564502"/>
            <a:ext cx="9341635" cy="2071142"/>
          </a:xfrm>
        </p:spPr>
        <p:txBody>
          <a:bodyPr vert="horz"/>
          <a:lstStyle/>
          <a:p>
            <a:r>
              <a:rPr lang="en-US" sz="6000" dirty="0">
                <a:solidFill>
                  <a:schemeClr val="accent3"/>
                </a:solidFill>
              </a:rPr>
              <a:t>Retirement savings to retirement income</a:t>
            </a:r>
          </a:p>
        </p:txBody>
      </p:sp>
      <p:sp>
        <p:nvSpPr>
          <p:cNvPr id="8" name="Text Placeholder 7">
            <a:extLst>
              <a:ext uri="{FF2B5EF4-FFF2-40B4-BE49-F238E27FC236}">
                <a16:creationId xmlns:a16="http://schemas.microsoft.com/office/drawing/2014/main" id="{C86A538F-49CD-24C6-61FF-B1E1A6BF53A9}"/>
              </a:ext>
            </a:extLst>
          </p:cNvPr>
          <p:cNvSpPr>
            <a:spLocks noGrp="1"/>
          </p:cNvSpPr>
          <p:nvPr>
            <p:ph type="body" sz="quarter" idx="11"/>
          </p:nvPr>
        </p:nvSpPr>
        <p:spPr>
          <a:xfrm>
            <a:off x="628073" y="4943653"/>
            <a:ext cx="3353908" cy="413808"/>
          </a:xfrm>
        </p:spPr>
        <p:txBody>
          <a:bodyPr/>
          <a:lstStyle/>
          <a:p>
            <a:endParaRPr lang="en-US" dirty="0">
              <a:solidFill>
                <a:schemeClr val="bg1"/>
              </a:solidFill>
            </a:endParaRPr>
          </a:p>
        </p:txBody>
      </p:sp>
      <p:sp>
        <p:nvSpPr>
          <p:cNvPr id="11" name="Text Placeholder 10">
            <a:extLst>
              <a:ext uri="{FF2B5EF4-FFF2-40B4-BE49-F238E27FC236}">
                <a16:creationId xmlns:a16="http://schemas.microsoft.com/office/drawing/2014/main" id="{1E88994F-C5C5-CC75-CC0F-03F85ACFDDD6}"/>
              </a:ext>
            </a:extLst>
          </p:cNvPr>
          <p:cNvSpPr>
            <a:spLocks noGrp="1"/>
          </p:cNvSpPr>
          <p:nvPr>
            <p:ph type="body" sz="quarter" idx="20"/>
          </p:nvPr>
        </p:nvSpPr>
        <p:spPr>
          <a:xfrm>
            <a:off x="628073" y="3605088"/>
            <a:ext cx="9525770" cy="785091"/>
          </a:xfrm>
        </p:spPr>
        <p:txBody>
          <a:bodyPr vert="horz" lIns="0" tIns="0" rIns="0" bIns="0" rtlCol="0" anchor="t">
            <a:noAutofit/>
          </a:bodyPr>
          <a:lstStyle/>
          <a:p>
            <a:r>
              <a:rPr lang="en-US" dirty="0">
                <a:solidFill>
                  <a:schemeClr val="bg1"/>
                </a:solidFill>
              </a:rPr>
              <a:t>401(k) participant perspectives</a:t>
            </a:r>
          </a:p>
        </p:txBody>
      </p:sp>
      <p:sp>
        <p:nvSpPr>
          <p:cNvPr id="3" name="Text Placeholder 2">
            <a:extLst>
              <a:ext uri="{FF2B5EF4-FFF2-40B4-BE49-F238E27FC236}">
                <a16:creationId xmlns:a16="http://schemas.microsoft.com/office/drawing/2014/main" id="{4FA49C21-8A37-6290-5473-8229F1A72009}"/>
              </a:ext>
            </a:extLst>
          </p:cNvPr>
          <p:cNvSpPr>
            <a:spLocks noGrp="1"/>
          </p:cNvSpPr>
          <p:nvPr>
            <p:ph type="body" sz="quarter" idx="13"/>
          </p:nvPr>
        </p:nvSpPr>
        <p:spPr/>
        <p:txBody>
          <a:bodyPr/>
          <a:lstStyle/>
          <a:p>
            <a:endParaRPr lang="en-US" dirty="0">
              <a:solidFill>
                <a:srgbClr val="FFFFFF"/>
              </a:solidFill>
            </a:endParaRPr>
          </a:p>
        </p:txBody>
      </p:sp>
      <p:pic>
        <p:nvPicPr>
          <p:cNvPr id="9" name="Picture 8">
            <a:extLst>
              <a:ext uri="{FF2B5EF4-FFF2-40B4-BE49-F238E27FC236}">
                <a16:creationId xmlns:a16="http://schemas.microsoft.com/office/drawing/2014/main" id="{B6C8A7AE-5807-BD37-C873-BF16EBB6CB09}"/>
              </a:ext>
            </a:extLst>
          </p:cNvPr>
          <p:cNvPicPr>
            <a:picLocks/>
          </p:cNvPicPr>
          <p:nvPr/>
        </p:nvPicPr>
        <p:blipFill>
          <a:blip r:embed="rId7" cstate="email">
            <a:extLst>
              <a:ext uri="{28A0092B-C50C-407E-A947-70E740481C1C}">
                <a14:useLocalDpi xmlns:a14="http://schemas.microsoft.com/office/drawing/2010/main"/>
              </a:ext>
            </a:extLst>
          </a:blip>
          <a:srcRect/>
          <a:stretch/>
        </p:blipFill>
        <p:spPr>
          <a:xfrm>
            <a:off x="7386918" y="5179575"/>
            <a:ext cx="3394999" cy="1630369"/>
          </a:xfrm>
          <a:prstGeom prst="rect">
            <a:avLst/>
          </a:prstGeom>
        </p:spPr>
      </p:pic>
      <p:cxnSp>
        <p:nvCxnSpPr>
          <p:cNvPr id="6" name="Straight Connector 5">
            <a:extLst>
              <a:ext uri="{FF2B5EF4-FFF2-40B4-BE49-F238E27FC236}">
                <a16:creationId xmlns:a16="http://schemas.microsoft.com/office/drawing/2014/main" id="{E3A6C79F-5F14-82E0-B260-3588EAA2ECAA}"/>
              </a:ext>
            </a:extLst>
          </p:cNvPr>
          <p:cNvCxnSpPr/>
          <p:nvPr/>
        </p:nvCxnSpPr>
        <p:spPr>
          <a:xfrm>
            <a:off x="628650" y="4775200"/>
            <a:ext cx="776817" cy="0"/>
          </a:xfrm>
          <a:prstGeom prst="line">
            <a:avLst/>
          </a:prstGeom>
          <a:ln w="381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E9294BFB-3A55-50D5-9A11-0CCC1CB1424C}"/>
              </a:ext>
            </a:extLst>
          </p:cNvPr>
          <p:cNvSpPr txBox="1"/>
          <p:nvPr/>
        </p:nvSpPr>
        <p:spPr>
          <a:xfrm>
            <a:off x="251553" y="7365956"/>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355044429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F4F9"/>
        </a:solidFill>
        <a:effectLst/>
      </p:bgPr>
    </p:bg>
    <p:spTree>
      <p:nvGrpSpPr>
        <p:cNvPr id="1" name="">
          <a:extLst>
            <a:ext uri="{FF2B5EF4-FFF2-40B4-BE49-F238E27FC236}">
              <a16:creationId xmlns:a16="http://schemas.microsoft.com/office/drawing/2014/main" id="{A95A5394-04A5-8ECE-0361-02330F1CD7B8}"/>
            </a:ext>
          </a:extLst>
        </p:cNvPr>
        <p:cNvGrpSpPr/>
        <p:nvPr/>
      </p:nvGrpSpPr>
      <p:grpSpPr>
        <a:xfrm>
          <a:off x="0" y="0"/>
          <a:ext cx="0" cy="0"/>
          <a:chOff x="0" y="0"/>
          <a:chExt cx="0" cy="0"/>
        </a:xfrm>
      </p:grpSpPr>
      <p:sp>
        <p:nvSpPr>
          <p:cNvPr id="68" name="Rectangle: Single Corner Rounded 67">
            <a:extLst>
              <a:ext uri="{FF2B5EF4-FFF2-40B4-BE49-F238E27FC236}">
                <a16:creationId xmlns:a16="http://schemas.microsoft.com/office/drawing/2014/main" id="{90CC58D5-2B18-B89E-BCFA-4EC49B705F57}"/>
              </a:ext>
            </a:extLst>
          </p:cNvPr>
          <p:cNvSpPr/>
          <p:nvPr/>
        </p:nvSpPr>
        <p:spPr>
          <a:xfrm>
            <a:off x="-11994" y="599722"/>
            <a:ext cx="10631713" cy="6153151"/>
          </a:xfrm>
          <a:prstGeom prst="round1Rect">
            <a:avLst>
              <a:gd name="adj" fmla="val 23355"/>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sp>
        <p:nvSpPr>
          <p:cNvPr id="2" name="Title 1">
            <a:extLst>
              <a:ext uri="{FF2B5EF4-FFF2-40B4-BE49-F238E27FC236}">
                <a16:creationId xmlns:a16="http://schemas.microsoft.com/office/drawing/2014/main" id="{5E4DA2AF-24E9-B9C1-667F-988821ACFFDA}"/>
              </a:ext>
            </a:extLst>
          </p:cNvPr>
          <p:cNvSpPr>
            <a:spLocks noGrp="1"/>
          </p:cNvSpPr>
          <p:nvPr>
            <p:ph type="title"/>
          </p:nvPr>
        </p:nvSpPr>
        <p:spPr>
          <a:xfrm>
            <a:off x="628073" y="1790236"/>
            <a:ext cx="8503227" cy="2954250"/>
          </a:xfrm>
        </p:spPr>
        <p:txBody>
          <a:bodyPr/>
          <a:lstStyle/>
          <a:p>
            <a:r>
              <a:rPr lang="en-US" sz="4000" dirty="0">
                <a:solidFill>
                  <a:schemeClr val="bg1"/>
                </a:solidFill>
              </a:rPr>
              <a:t>Survey results</a:t>
            </a:r>
            <a:br>
              <a:rPr lang="en-US" sz="4000" dirty="0">
                <a:solidFill>
                  <a:schemeClr val="bg1"/>
                </a:solidFill>
              </a:rPr>
            </a:br>
            <a:r>
              <a:rPr lang="en-US" sz="4000" dirty="0">
                <a:solidFill>
                  <a:schemeClr val="accent6"/>
                </a:solidFill>
              </a:rPr>
              <a:t>401(k) participants’ views on retirement security</a:t>
            </a:r>
            <a:endParaRPr lang="en-US" dirty="0">
              <a:solidFill>
                <a:schemeClr val="accent6"/>
              </a:solidFill>
            </a:endParaRPr>
          </a:p>
        </p:txBody>
      </p:sp>
      <p:cxnSp>
        <p:nvCxnSpPr>
          <p:cNvPr id="5" name="Straight Connector 4">
            <a:extLst>
              <a:ext uri="{FF2B5EF4-FFF2-40B4-BE49-F238E27FC236}">
                <a16:creationId xmlns:a16="http://schemas.microsoft.com/office/drawing/2014/main" id="{86844B67-DD92-3D24-C188-CFE7B18BA6AC}"/>
              </a:ext>
            </a:extLst>
          </p:cNvPr>
          <p:cNvCxnSpPr/>
          <p:nvPr/>
        </p:nvCxnSpPr>
        <p:spPr>
          <a:xfrm>
            <a:off x="628073" y="7095744"/>
            <a:ext cx="12561455"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337859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D4251-16C7-3A21-CF94-441DB3C8F7DC}"/>
            </a:ext>
          </a:extLst>
        </p:cNvPr>
        <p:cNvGrpSpPr/>
        <p:nvPr/>
      </p:nvGrpSpPr>
      <p:grpSpPr>
        <a:xfrm>
          <a:off x="0" y="0"/>
          <a:ext cx="0" cy="0"/>
          <a:chOff x="0" y="0"/>
          <a:chExt cx="0" cy="0"/>
        </a:xfrm>
      </p:grpSpPr>
      <p:sp>
        <p:nvSpPr>
          <p:cNvPr id="59" name="Title 1">
            <a:extLst>
              <a:ext uri="{FF2B5EF4-FFF2-40B4-BE49-F238E27FC236}">
                <a16:creationId xmlns:a16="http://schemas.microsoft.com/office/drawing/2014/main" id="{0435ED88-5533-430F-BB56-1F77E76E1308}"/>
              </a:ext>
            </a:extLst>
          </p:cNvPr>
          <p:cNvSpPr>
            <a:spLocks noGrp="1"/>
          </p:cNvSpPr>
          <p:nvPr>
            <p:ph type="title"/>
          </p:nvPr>
        </p:nvSpPr>
        <p:spPr>
          <a:xfrm>
            <a:off x="628073" y="1357745"/>
            <a:ext cx="3520339" cy="1661993"/>
          </a:xfrm>
        </p:spPr>
        <p:txBody>
          <a:bodyPr/>
          <a:lstStyle/>
          <a:p>
            <a:pPr lvl="0"/>
            <a:r>
              <a:rPr lang="en-US" dirty="0"/>
              <a:t>Who bears responsibility for a secure retirement?</a:t>
            </a:r>
          </a:p>
        </p:txBody>
      </p:sp>
      <p:sp>
        <p:nvSpPr>
          <p:cNvPr id="67" name="Text Placeholder 66">
            <a:extLst>
              <a:ext uri="{FF2B5EF4-FFF2-40B4-BE49-F238E27FC236}">
                <a16:creationId xmlns:a16="http://schemas.microsoft.com/office/drawing/2014/main" id="{E0C8FA12-6885-9951-C612-EBE991A8A361}"/>
              </a:ext>
            </a:extLst>
          </p:cNvPr>
          <p:cNvSpPr>
            <a:spLocks noGrp="1"/>
          </p:cNvSpPr>
          <p:nvPr>
            <p:ph type="body" sz="quarter" idx="11"/>
          </p:nvPr>
        </p:nvSpPr>
        <p:spPr>
          <a:xfrm>
            <a:off x="5137777" y="6448719"/>
            <a:ext cx="8055435" cy="372140"/>
          </a:xfrm>
        </p:spPr>
        <p:txBody>
          <a:bodyPr/>
          <a:lstStyle/>
          <a:p>
            <a:r>
              <a:rPr lang="en-US" dirty="0"/>
              <a:t>Source: Nuveen and TIAA Institute Participant Sentiment Survey on Lifetime Income (2024).</a:t>
            </a:r>
          </a:p>
        </p:txBody>
      </p:sp>
      <p:sp>
        <p:nvSpPr>
          <p:cNvPr id="78" name="Content Placeholder 77">
            <a:extLst>
              <a:ext uri="{FF2B5EF4-FFF2-40B4-BE49-F238E27FC236}">
                <a16:creationId xmlns:a16="http://schemas.microsoft.com/office/drawing/2014/main" id="{BBF92F5B-A971-3884-DEFC-B21BCBEE4FA2}"/>
              </a:ext>
            </a:extLst>
          </p:cNvPr>
          <p:cNvSpPr>
            <a:spLocks noGrp="1"/>
          </p:cNvSpPr>
          <p:nvPr>
            <p:ph sz="quarter" idx="12"/>
          </p:nvPr>
        </p:nvSpPr>
        <p:spPr>
          <a:xfrm>
            <a:off x="5137777" y="950912"/>
            <a:ext cx="8051750" cy="4682837"/>
          </a:xfrm>
        </p:spPr>
        <p:txBody>
          <a:bodyPr/>
          <a:lstStyle/>
          <a:p>
            <a:endParaRPr lang="en-US" dirty="0">
              <a:ea typeface="Aptos" panose="020B0004020202020204" pitchFamily="34" charset="0"/>
              <a:cs typeface="Times New Roman" panose="02020603050405020304" pitchFamily="18" charset="0"/>
            </a:endParaRPr>
          </a:p>
          <a:p>
            <a:endParaRPr lang="en-US" dirty="0">
              <a:ea typeface="Aptos" panose="020B0004020202020204" pitchFamily="34" charset="0"/>
              <a:cs typeface="Times New Roman" panose="02020603050405020304" pitchFamily="18" charset="0"/>
            </a:endParaRPr>
          </a:p>
          <a:p>
            <a:endParaRPr lang="en-US" dirty="0">
              <a:ea typeface="Aptos" panose="020B0004020202020204" pitchFamily="34" charset="0"/>
              <a:cs typeface="Times New Roman" panose="02020603050405020304" pitchFamily="18" charset="0"/>
            </a:endParaRPr>
          </a:p>
          <a:p>
            <a:r>
              <a:rPr lang="en-US" dirty="0">
                <a:ea typeface="Aptos" panose="020B0004020202020204" pitchFamily="34" charset="0"/>
                <a:cs typeface="Times New Roman" panose="02020603050405020304" pitchFamily="18" charset="0"/>
              </a:rPr>
              <a:t>agree that </a:t>
            </a:r>
            <a:r>
              <a:rPr lang="en-US" b="1" dirty="0">
                <a:ea typeface="Aptos" panose="020B0004020202020204" pitchFamily="34" charset="0"/>
                <a:cs typeface="Times New Roman" panose="02020603050405020304" pitchFamily="18" charset="0"/>
              </a:rPr>
              <a:t>employers have a responsibility </a:t>
            </a:r>
            <a:r>
              <a:rPr lang="en-US" dirty="0">
                <a:ea typeface="Aptos" panose="020B0004020202020204" pitchFamily="34" charset="0"/>
                <a:cs typeface="Times New Roman" panose="02020603050405020304" pitchFamily="18" charset="0"/>
              </a:rPr>
              <a:t>to help employees achieve an adequate and secure income throughout retirement</a:t>
            </a:r>
            <a:endParaRPr lang="en-US" dirty="0"/>
          </a:p>
          <a:p>
            <a:endParaRPr lang="en-US" dirty="0"/>
          </a:p>
        </p:txBody>
      </p:sp>
      <p:sp>
        <p:nvSpPr>
          <p:cNvPr id="80" name="TextBox 79">
            <a:extLst>
              <a:ext uri="{FF2B5EF4-FFF2-40B4-BE49-F238E27FC236}">
                <a16:creationId xmlns:a16="http://schemas.microsoft.com/office/drawing/2014/main" id="{867F1E38-A2F0-D3EB-911F-7F494DC7BC0D}"/>
              </a:ext>
            </a:extLst>
          </p:cNvPr>
          <p:cNvSpPr txBox="1"/>
          <p:nvPr/>
        </p:nvSpPr>
        <p:spPr>
          <a:xfrm>
            <a:off x="5137149" y="1351122"/>
            <a:ext cx="7652093" cy="830997"/>
          </a:xfrm>
          <a:prstGeom prst="rect">
            <a:avLst/>
          </a:prstGeom>
          <a:noFill/>
        </p:spPr>
        <p:txBody>
          <a:bodyPr wrap="square">
            <a:spAutoFit/>
          </a:bodyPr>
          <a:lstStyle/>
          <a:p>
            <a:r>
              <a:rPr lang="en-US" sz="4800" u="sng" dirty="0">
                <a:latin typeface="+mj-lt"/>
                <a:ea typeface="Aptos" panose="020B0004020202020204" pitchFamily="34" charset="0"/>
                <a:cs typeface="Times New Roman" panose="02020603050405020304" pitchFamily="18" charset="0"/>
              </a:rPr>
              <a:t>    </a:t>
            </a:r>
            <a:r>
              <a:rPr lang="en-US" sz="4800" dirty="0">
                <a:effectLst/>
                <a:latin typeface="+mj-lt"/>
                <a:ea typeface="Aptos" panose="020B0004020202020204" pitchFamily="34" charset="0"/>
                <a:cs typeface="Times New Roman" panose="02020603050405020304" pitchFamily="18" charset="0"/>
              </a:rPr>
              <a:t>% of 401(k) participants</a:t>
            </a:r>
            <a:endParaRPr lang="en-US" sz="4800" dirty="0">
              <a:latin typeface="+mj-lt"/>
            </a:endParaRPr>
          </a:p>
        </p:txBody>
      </p:sp>
      <p:sp>
        <p:nvSpPr>
          <p:cNvPr id="81" name="TextBox 80">
            <a:extLst>
              <a:ext uri="{FF2B5EF4-FFF2-40B4-BE49-F238E27FC236}">
                <a16:creationId xmlns:a16="http://schemas.microsoft.com/office/drawing/2014/main" id="{5901C75E-AAFE-C957-A41F-C553E9FAEED2}"/>
              </a:ext>
            </a:extLst>
          </p:cNvPr>
          <p:cNvSpPr txBox="1"/>
          <p:nvPr/>
        </p:nvSpPr>
        <p:spPr>
          <a:xfrm>
            <a:off x="5277394" y="4127863"/>
            <a:ext cx="2194560" cy="1136468"/>
          </a:xfrm>
          <a:prstGeom prst="rect">
            <a:avLst/>
          </a:prstGeom>
          <a:noFill/>
        </p:spPr>
        <p:txBody>
          <a:bodyPr wrap="square" lIns="0" tIns="0" rIns="0" bIns="0" rtlCol="0">
            <a:noAutofit/>
          </a:bodyPr>
          <a:lstStyle/>
          <a:p>
            <a:pPr algn="ctr">
              <a:spcAft>
                <a:spcPts val="600"/>
              </a:spcAft>
            </a:pPr>
            <a:r>
              <a:rPr lang="en-US" sz="5400" b="1" dirty="0">
                <a:solidFill>
                  <a:schemeClr val="bg2"/>
                </a:solidFill>
              </a:rPr>
              <a:t>39%</a:t>
            </a:r>
          </a:p>
        </p:txBody>
      </p:sp>
      <p:sp>
        <p:nvSpPr>
          <p:cNvPr id="82" name="TextBox 81">
            <a:extLst>
              <a:ext uri="{FF2B5EF4-FFF2-40B4-BE49-F238E27FC236}">
                <a16:creationId xmlns:a16="http://schemas.microsoft.com/office/drawing/2014/main" id="{B8F3899B-FF17-4E02-44E9-5D05F0321336}"/>
              </a:ext>
            </a:extLst>
          </p:cNvPr>
          <p:cNvSpPr txBox="1"/>
          <p:nvPr/>
        </p:nvSpPr>
        <p:spPr>
          <a:xfrm>
            <a:off x="7772087" y="4127863"/>
            <a:ext cx="2194560" cy="1136468"/>
          </a:xfrm>
          <a:prstGeom prst="rect">
            <a:avLst/>
          </a:prstGeom>
          <a:noFill/>
        </p:spPr>
        <p:txBody>
          <a:bodyPr wrap="square" lIns="0" tIns="0" rIns="0" bIns="0" rtlCol="0">
            <a:noAutofit/>
          </a:bodyPr>
          <a:lstStyle/>
          <a:p>
            <a:pPr algn="ctr">
              <a:spcAft>
                <a:spcPts val="600"/>
              </a:spcAft>
            </a:pPr>
            <a:r>
              <a:rPr lang="en-US" sz="5400" b="1" dirty="0">
                <a:solidFill>
                  <a:schemeClr val="bg2"/>
                </a:solidFill>
              </a:rPr>
              <a:t>62%</a:t>
            </a:r>
          </a:p>
        </p:txBody>
      </p:sp>
      <p:sp>
        <p:nvSpPr>
          <p:cNvPr id="83" name="TextBox 82">
            <a:extLst>
              <a:ext uri="{FF2B5EF4-FFF2-40B4-BE49-F238E27FC236}">
                <a16:creationId xmlns:a16="http://schemas.microsoft.com/office/drawing/2014/main" id="{4B477D6F-62ED-9353-F6F5-02D860155259}"/>
              </a:ext>
            </a:extLst>
          </p:cNvPr>
          <p:cNvSpPr txBox="1"/>
          <p:nvPr/>
        </p:nvSpPr>
        <p:spPr>
          <a:xfrm>
            <a:off x="10266780" y="4127863"/>
            <a:ext cx="2194560" cy="1136468"/>
          </a:xfrm>
          <a:prstGeom prst="rect">
            <a:avLst/>
          </a:prstGeom>
          <a:noFill/>
        </p:spPr>
        <p:txBody>
          <a:bodyPr wrap="square" lIns="0" tIns="0" rIns="0" bIns="0" rtlCol="0">
            <a:noAutofit/>
          </a:bodyPr>
          <a:lstStyle/>
          <a:p>
            <a:pPr algn="ctr">
              <a:spcAft>
                <a:spcPts val="600"/>
              </a:spcAft>
            </a:pPr>
            <a:r>
              <a:rPr lang="en-US" sz="5400" b="1" dirty="0">
                <a:solidFill>
                  <a:schemeClr val="bg2"/>
                </a:solidFill>
              </a:rPr>
              <a:t>87%</a:t>
            </a:r>
          </a:p>
        </p:txBody>
      </p:sp>
    </p:spTree>
    <p:extLst>
      <p:ext uri="{BB962C8B-B14F-4D97-AF65-F5344CB8AC3E}">
        <p14:creationId xmlns:p14="http://schemas.microsoft.com/office/powerpoint/2010/main" val="3104614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dissolve">
                                      <p:cBhvr>
                                        <p:cTn id="7" dur="500"/>
                                        <p:tgtEl>
                                          <p:spTgt spid="81"/>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2"/>
                                        </p:tgtEl>
                                        <p:attrNameLst>
                                          <p:attrName>style.visibility</p:attrName>
                                        </p:attrNameLst>
                                      </p:cBhvr>
                                      <p:to>
                                        <p:strVal val="visible"/>
                                      </p:to>
                                    </p:set>
                                    <p:animEffect transition="in" filter="dissolve">
                                      <p:cBhvr>
                                        <p:cTn id="11" dur="500"/>
                                        <p:tgtEl>
                                          <p:spTgt spid="82"/>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dissolve">
                                      <p:cBhvr>
                                        <p:cTn id="15"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82" grpId="0"/>
      <p:bldP spid="8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81297-5FBD-6D40-74AB-CE2052F35909}"/>
            </a:ext>
          </a:extLst>
        </p:cNvPr>
        <p:cNvGrpSpPr/>
        <p:nvPr/>
      </p:nvGrpSpPr>
      <p:grpSpPr>
        <a:xfrm>
          <a:off x="0" y="0"/>
          <a:ext cx="0" cy="0"/>
          <a:chOff x="0" y="0"/>
          <a:chExt cx="0" cy="0"/>
        </a:xfrm>
      </p:grpSpPr>
      <p:sp>
        <p:nvSpPr>
          <p:cNvPr id="59" name="Title 1">
            <a:extLst>
              <a:ext uri="{FF2B5EF4-FFF2-40B4-BE49-F238E27FC236}">
                <a16:creationId xmlns:a16="http://schemas.microsoft.com/office/drawing/2014/main" id="{7B04CE11-4D70-7EB0-5956-8A79142F614B}"/>
              </a:ext>
            </a:extLst>
          </p:cNvPr>
          <p:cNvSpPr>
            <a:spLocks noGrp="1"/>
          </p:cNvSpPr>
          <p:nvPr>
            <p:ph type="title"/>
          </p:nvPr>
        </p:nvSpPr>
        <p:spPr>
          <a:xfrm>
            <a:off x="628073" y="1357745"/>
            <a:ext cx="3520339" cy="1661993"/>
          </a:xfrm>
        </p:spPr>
        <p:txBody>
          <a:bodyPr/>
          <a:lstStyle/>
          <a:p>
            <a:pPr lvl="0"/>
            <a:r>
              <a:rPr lang="en-US" dirty="0"/>
              <a:t>Who bears responsibility for a secure retirement?</a:t>
            </a:r>
          </a:p>
        </p:txBody>
      </p:sp>
      <p:sp>
        <p:nvSpPr>
          <p:cNvPr id="67" name="Text Placeholder 66">
            <a:extLst>
              <a:ext uri="{FF2B5EF4-FFF2-40B4-BE49-F238E27FC236}">
                <a16:creationId xmlns:a16="http://schemas.microsoft.com/office/drawing/2014/main" id="{E7FBE308-696A-3C31-E56A-CC11054FEADD}"/>
              </a:ext>
            </a:extLst>
          </p:cNvPr>
          <p:cNvSpPr>
            <a:spLocks noGrp="1"/>
          </p:cNvSpPr>
          <p:nvPr>
            <p:ph type="body" sz="quarter" idx="11"/>
          </p:nvPr>
        </p:nvSpPr>
        <p:spPr>
          <a:xfrm>
            <a:off x="5137777" y="6448719"/>
            <a:ext cx="8055435" cy="372140"/>
          </a:xfrm>
        </p:spPr>
        <p:txBody>
          <a:bodyPr/>
          <a:lstStyle/>
          <a:p>
            <a:r>
              <a:rPr lang="en-US" dirty="0"/>
              <a:t>Source: Nuveen and TIAA Institute Participant Sentiment Survey on Lifetime Income (2024).</a:t>
            </a:r>
          </a:p>
        </p:txBody>
      </p:sp>
      <p:sp>
        <p:nvSpPr>
          <p:cNvPr id="78" name="Content Placeholder 77">
            <a:extLst>
              <a:ext uri="{FF2B5EF4-FFF2-40B4-BE49-F238E27FC236}">
                <a16:creationId xmlns:a16="http://schemas.microsoft.com/office/drawing/2014/main" id="{4F2626A6-5EB2-4C21-5F9B-440A37F688D3}"/>
              </a:ext>
            </a:extLst>
          </p:cNvPr>
          <p:cNvSpPr>
            <a:spLocks noGrp="1"/>
          </p:cNvSpPr>
          <p:nvPr>
            <p:ph sz="quarter" idx="12"/>
          </p:nvPr>
        </p:nvSpPr>
        <p:spPr>
          <a:xfrm>
            <a:off x="5137777" y="1357746"/>
            <a:ext cx="8051750" cy="919996"/>
          </a:xfrm>
        </p:spPr>
        <p:txBody>
          <a:bodyPr/>
          <a:lstStyle/>
          <a:p>
            <a:endParaRPr lang="en-US" dirty="0">
              <a:ea typeface="Aptos" panose="020B0004020202020204" pitchFamily="34" charset="0"/>
              <a:cs typeface="Times New Roman" panose="02020603050405020304" pitchFamily="18" charset="0"/>
            </a:endParaRPr>
          </a:p>
          <a:p>
            <a:endParaRPr lang="en-US" dirty="0">
              <a:ea typeface="Aptos" panose="020B0004020202020204" pitchFamily="34" charset="0"/>
              <a:cs typeface="Times New Roman" panose="02020603050405020304" pitchFamily="18" charset="0"/>
            </a:endParaRPr>
          </a:p>
          <a:p>
            <a:endParaRPr lang="en-US" dirty="0">
              <a:ea typeface="Aptos" panose="020B000402020202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61100C16-6E84-6877-0C97-2411F56D9569}"/>
              </a:ext>
            </a:extLst>
          </p:cNvPr>
          <p:cNvSpPr txBox="1"/>
          <p:nvPr/>
        </p:nvSpPr>
        <p:spPr>
          <a:xfrm>
            <a:off x="5137149" y="1357745"/>
            <a:ext cx="8113337" cy="830997"/>
          </a:xfrm>
          <a:prstGeom prst="rect">
            <a:avLst/>
          </a:prstGeom>
          <a:noFill/>
        </p:spPr>
        <p:txBody>
          <a:bodyPr wrap="square">
            <a:spAutoFit/>
          </a:bodyPr>
          <a:lstStyle/>
          <a:p>
            <a:r>
              <a:rPr lang="en-US" sz="4800" b="1" dirty="0">
                <a:solidFill>
                  <a:schemeClr val="accent1"/>
                </a:solidFill>
                <a:latin typeface="+mj-lt"/>
                <a:ea typeface="Aptos" panose="020B0004020202020204" pitchFamily="34" charset="0"/>
                <a:cs typeface="Times New Roman" panose="02020603050405020304" pitchFamily="18" charset="0"/>
              </a:rPr>
              <a:t>87</a:t>
            </a:r>
            <a:r>
              <a:rPr lang="en-US" sz="4800" b="1" dirty="0">
                <a:solidFill>
                  <a:schemeClr val="accent1"/>
                </a:solidFill>
                <a:effectLst/>
                <a:latin typeface="+mj-lt"/>
                <a:ea typeface="Aptos" panose="020B0004020202020204" pitchFamily="34" charset="0"/>
                <a:cs typeface="Times New Roman" panose="02020603050405020304" pitchFamily="18" charset="0"/>
              </a:rPr>
              <a:t>% </a:t>
            </a:r>
            <a:r>
              <a:rPr lang="en-US" sz="4800" dirty="0">
                <a:effectLst/>
                <a:latin typeface="+mj-lt"/>
                <a:ea typeface="Aptos" panose="020B0004020202020204" pitchFamily="34" charset="0"/>
                <a:cs typeface="Times New Roman" panose="02020603050405020304" pitchFamily="18" charset="0"/>
              </a:rPr>
              <a:t>of </a:t>
            </a:r>
            <a:r>
              <a:rPr lang="en-US" sz="4800" dirty="0">
                <a:ea typeface="Aptos" panose="020B0004020202020204" pitchFamily="34" charset="0"/>
                <a:cs typeface="Times New Roman" panose="02020603050405020304" pitchFamily="18" charset="0"/>
              </a:rPr>
              <a:t>401(k) </a:t>
            </a:r>
            <a:r>
              <a:rPr lang="en-US" sz="4800" dirty="0">
                <a:effectLst/>
                <a:latin typeface="+mj-lt"/>
                <a:ea typeface="Aptos" panose="020B0004020202020204" pitchFamily="34" charset="0"/>
                <a:cs typeface="Times New Roman" panose="02020603050405020304" pitchFamily="18" charset="0"/>
              </a:rPr>
              <a:t>participants</a:t>
            </a:r>
            <a:endParaRPr lang="en-US" sz="4800" dirty="0">
              <a:latin typeface="+mj-lt"/>
            </a:endParaRPr>
          </a:p>
        </p:txBody>
      </p:sp>
      <p:sp>
        <p:nvSpPr>
          <p:cNvPr id="30" name="Text Placeholder 20">
            <a:extLst>
              <a:ext uri="{FF2B5EF4-FFF2-40B4-BE49-F238E27FC236}">
                <a16:creationId xmlns:a16="http://schemas.microsoft.com/office/drawing/2014/main" id="{90778D08-DE64-D8C8-C688-2B4F38FFFFAC}"/>
              </a:ext>
            </a:extLst>
          </p:cNvPr>
          <p:cNvSpPr txBox="1">
            <a:spLocks/>
          </p:cNvSpPr>
          <p:nvPr/>
        </p:nvSpPr>
        <p:spPr>
          <a:xfrm>
            <a:off x="5339043" y="2507577"/>
            <a:ext cx="128521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4400" dirty="0">
                <a:solidFill>
                  <a:schemeClr val="accent3"/>
                </a:solidFill>
                <a:latin typeface="+mn-lt"/>
              </a:rPr>
              <a:t>44%</a:t>
            </a:r>
          </a:p>
        </p:txBody>
      </p:sp>
      <p:sp>
        <p:nvSpPr>
          <p:cNvPr id="31" name="Text Placeholder 20">
            <a:extLst>
              <a:ext uri="{FF2B5EF4-FFF2-40B4-BE49-F238E27FC236}">
                <a16:creationId xmlns:a16="http://schemas.microsoft.com/office/drawing/2014/main" id="{E84EF950-89DD-0A35-BAFA-EAF1C039E330}"/>
              </a:ext>
            </a:extLst>
          </p:cNvPr>
          <p:cNvSpPr txBox="1">
            <a:spLocks/>
          </p:cNvSpPr>
          <p:nvPr/>
        </p:nvSpPr>
        <p:spPr>
          <a:xfrm>
            <a:off x="5315694" y="3275946"/>
            <a:ext cx="2539152" cy="353287"/>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400" b="0" dirty="0">
                <a:solidFill>
                  <a:schemeClr val="tx2"/>
                </a:solidFill>
                <a:latin typeface="+mn-lt"/>
              </a:rPr>
              <a:t>Strongly agree</a:t>
            </a:r>
          </a:p>
        </p:txBody>
      </p:sp>
      <p:sp>
        <p:nvSpPr>
          <p:cNvPr id="28" name="Text Placeholder 20">
            <a:extLst>
              <a:ext uri="{FF2B5EF4-FFF2-40B4-BE49-F238E27FC236}">
                <a16:creationId xmlns:a16="http://schemas.microsoft.com/office/drawing/2014/main" id="{22B44790-094D-DD2F-B716-0768DEC29D3D}"/>
              </a:ext>
            </a:extLst>
          </p:cNvPr>
          <p:cNvSpPr txBox="1">
            <a:spLocks/>
          </p:cNvSpPr>
          <p:nvPr/>
        </p:nvSpPr>
        <p:spPr>
          <a:xfrm>
            <a:off x="8003001" y="2507577"/>
            <a:ext cx="128521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4400" dirty="0">
                <a:solidFill>
                  <a:schemeClr val="tx2"/>
                </a:solidFill>
                <a:latin typeface="+mn-lt"/>
              </a:rPr>
              <a:t>43%</a:t>
            </a:r>
          </a:p>
        </p:txBody>
      </p:sp>
      <p:sp>
        <p:nvSpPr>
          <p:cNvPr id="29" name="Text Placeholder 20">
            <a:extLst>
              <a:ext uri="{FF2B5EF4-FFF2-40B4-BE49-F238E27FC236}">
                <a16:creationId xmlns:a16="http://schemas.microsoft.com/office/drawing/2014/main" id="{2ED500F2-665F-73B4-50D9-5FF90D9524C6}"/>
              </a:ext>
            </a:extLst>
          </p:cNvPr>
          <p:cNvSpPr txBox="1">
            <a:spLocks/>
          </p:cNvSpPr>
          <p:nvPr/>
        </p:nvSpPr>
        <p:spPr>
          <a:xfrm>
            <a:off x="8019849" y="3286395"/>
            <a:ext cx="2503516" cy="27883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400" b="0" dirty="0">
                <a:solidFill>
                  <a:schemeClr val="tx2"/>
                </a:solidFill>
                <a:latin typeface="+mn-lt"/>
              </a:rPr>
              <a:t>Mostly agree</a:t>
            </a:r>
          </a:p>
        </p:txBody>
      </p:sp>
      <p:sp>
        <p:nvSpPr>
          <p:cNvPr id="26" name="Text Placeholder 20">
            <a:extLst>
              <a:ext uri="{FF2B5EF4-FFF2-40B4-BE49-F238E27FC236}">
                <a16:creationId xmlns:a16="http://schemas.microsoft.com/office/drawing/2014/main" id="{E8A82E4D-65B9-C189-238B-DDBE6F7B976D}"/>
              </a:ext>
            </a:extLst>
          </p:cNvPr>
          <p:cNvSpPr txBox="1">
            <a:spLocks/>
          </p:cNvSpPr>
          <p:nvPr/>
        </p:nvSpPr>
        <p:spPr>
          <a:xfrm>
            <a:off x="10836412" y="2507577"/>
            <a:ext cx="128521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4400" dirty="0">
                <a:solidFill>
                  <a:schemeClr val="accent1"/>
                </a:solidFill>
                <a:latin typeface="+mn-lt"/>
              </a:rPr>
              <a:t>87%</a:t>
            </a:r>
          </a:p>
        </p:txBody>
      </p:sp>
      <p:sp>
        <p:nvSpPr>
          <p:cNvPr id="27" name="Text Placeholder 20">
            <a:extLst>
              <a:ext uri="{FF2B5EF4-FFF2-40B4-BE49-F238E27FC236}">
                <a16:creationId xmlns:a16="http://schemas.microsoft.com/office/drawing/2014/main" id="{2BEA6933-D143-3B66-C40B-73E9C62D4B4A}"/>
              </a:ext>
            </a:extLst>
          </p:cNvPr>
          <p:cNvSpPr txBox="1">
            <a:spLocks/>
          </p:cNvSpPr>
          <p:nvPr/>
        </p:nvSpPr>
        <p:spPr>
          <a:xfrm>
            <a:off x="10836412" y="3243699"/>
            <a:ext cx="1601536" cy="2451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400" b="0" dirty="0">
                <a:solidFill>
                  <a:schemeClr val="tx2"/>
                </a:solidFill>
                <a:latin typeface="+mn-lt"/>
              </a:rPr>
              <a:t>Agree</a:t>
            </a:r>
          </a:p>
        </p:txBody>
      </p:sp>
      <p:sp>
        <p:nvSpPr>
          <p:cNvPr id="25" name="Isosceles Triangle 88">
            <a:extLst>
              <a:ext uri="{FF2B5EF4-FFF2-40B4-BE49-F238E27FC236}">
                <a16:creationId xmlns:a16="http://schemas.microsoft.com/office/drawing/2014/main" id="{A1D07460-5B64-0452-9E6E-279889FF3074}"/>
              </a:ext>
            </a:extLst>
          </p:cNvPr>
          <p:cNvSpPr/>
          <p:nvPr/>
        </p:nvSpPr>
        <p:spPr>
          <a:xfrm rot="5400000">
            <a:off x="9955741" y="2721112"/>
            <a:ext cx="450374" cy="384529"/>
          </a:xfrm>
          <a:prstGeom prst="triangle">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dirty="0"/>
          </a:p>
        </p:txBody>
      </p:sp>
      <p:cxnSp>
        <p:nvCxnSpPr>
          <p:cNvPr id="40" name="Straight Connector 39">
            <a:extLst>
              <a:ext uri="{FF2B5EF4-FFF2-40B4-BE49-F238E27FC236}">
                <a16:creationId xmlns:a16="http://schemas.microsoft.com/office/drawing/2014/main" id="{3C76661A-FBE0-A44B-0497-F539CCC2FCCB}"/>
              </a:ext>
            </a:extLst>
          </p:cNvPr>
          <p:cNvCxnSpPr>
            <a:cxnSpLocks/>
          </p:cNvCxnSpPr>
          <p:nvPr/>
        </p:nvCxnSpPr>
        <p:spPr>
          <a:xfrm>
            <a:off x="5108574" y="2351737"/>
            <a:ext cx="8141913"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D2F489F4-F1B5-C0DF-52EC-E4E817040FDB}"/>
              </a:ext>
            </a:extLst>
          </p:cNvPr>
          <p:cNvSpPr txBox="1"/>
          <p:nvPr/>
        </p:nvSpPr>
        <p:spPr>
          <a:xfrm>
            <a:off x="3877519" y="5116010"/>
            <a:ext cx="0" cy="0"/>
          </a:xfrm>
          <a:prstGeom prst="rect">
            <a:avLst/>
          </a:prstGeom>
          <a:noFill/>
        </p:spPr>
        <p:txBody>
          <a:bodyPr wrap="none" lIns="0" tIns="0" rIns="0" bIns="0" rtlCol="0">
            <a:noAutofit/>
          </a:bodyPr>
          <a:lstStyle/>
          <a:p>
            <a:pPr>
              <a:spcAft>
                <a:spcPts val="600"/>
              </a:spcAft>
            </a:pPr>
            <a:endParaRPr lang="en-US" sz="2000" dirty="0">
              <a:solidFill>
                <a:schemeClr val="bg2"/>
              </a:solidFill>
            </a:endParaRPr>
          </a:p>
        </p:txBody>
      </p:sp>
      <p:grpSp>
        <p:nvGrpSpPr>
          <p:cNvPr id="17" name="Group 16">
            <a:extLst>
              <a:ext uri="{FF2B5EF4-FFF2-40B4-BE49-F238E27FC236}">
                <a16:creationId xmlns:a16="http://schemas.microsoft.com/office/drawing/2014/main" id="{A446FA77-A962-F334-9935-D37DA0C91895}"/>
              </a:ext>
            </a:extLst>
          </p:cNvPr>
          <p:cNvGrpSpPr/>
          <p:nvPr/>
        </p:nvGrpSpPr>
        <p:grpSpPr>
          <a:xfrm>
            <a:off x="5068153" y="2923082"/>
            <a:ext cx="5305040" cy="3352525"/>
            <a:chOff x="4918251" y="2923082"/>
            <a:chExt cx="5305040" cy="3352525"/>
          </a:xfrm>
        </p:grpSpPr>
        <p:sp>
          <p:nvSpPr>
            <p:cNvPr id="9" name="Left Bracket 8">
              <a:extLst>
                <a:ext uri="{FF2B5EF4-FFF2-40B4-BE49-F238E27FC236}">
                  <a16:creationId xmlns:a16="http://schemas.microsoft.com/office/drawing/2014/main" id="{4EBF8BAB-7DE2-06E9-5950-AF65C77404FA}"/>
                </a:ext>
              </a:extLst>
            </p:cNvPr>
            <p:cNvSpPr/>
            <p:nvPr/>
          </p:nvSpPr>
          <p:spPr>
            <a:xfrm>
              <a:off x="5381470" y="4017364"/>
              <a:ext cx="209860" cy="2258243"/>
            </a:xfrm>
            <a:prstGeom prst="leftBracket">
              <a:avLst>
                <a:gd name="adj" fmla="val 0"/>
              </a:avLst>
            </a:prstGeom>
            <a:ln w="28575">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4" name="TextBox 13">
              <a:extLst>
                <a:ext uri="{FF2B5EF4-FFF2-40B4-BE49-F238E27FC236}">
                  <a16:creationId xmlns:a16="http://schemas.microsoft.com/office/drawing/2014/main" id="{D84D612C-F66D-D9C3-C37D-ECA04B29468C}"/>
                </a:ext>
              </a:extLst>
            </p:cNvPr>
            <p:cNvSpPr txBox="1"/>
            <p:nvPr/>
          </p:nvSpPr>
          <p:spPr>
            <a:xfrm>
              <a:off x="5591330" y="4145507"/>
              <a:ext cx="4631961" cy="2085130"/>
            </a:xfrm>
            <a:prstGeom prst="rect">
              <a:avLst/>
            </a:prstGeom>
            <a:noFill/>
          </p:spPr>
          <p:txBody>
            <a:bodyPr wrap="square" lIns="0" tIns="0" rIns="0" bIns="0" rtlCol="0">
              <a:noAutofit/>
            </a:bodyPr>
            <a:lstStyle/>
            <a:p>
              <a:pPr>
                <a:spcAft>
                  <a:spcPts val="1200"/>
                </a:spcAft>
                <a:tabLst>
                  <a:tab pos="2165350" algn="l"/>
                </a:tabLst>
              </a:pPr>
              <a:r>
                <a:rPr lang="en-US" sz="2400" dirty="0"/>
                <a:t>Gen Z</a:t>
              </a:r>
              <a:r>
                <a:rPr lang="en-US" sz="2400" dirty="0">
                  <a:solidFill>
                    <a:schemeClr val="accent3"/>
                  </a:solidFill>
                </a:rPr>
                <a:t>	</a:t>
              </a:r>
              <a:r>
                <a:rPr lang="en-US" sz="2400" b="1" dirty="0">
                  <a:solidFill>
                    <a:schemeClr val="accent3"/>
                  </a:solidFill>
                </a:rPr>
                <a:t>57%</a:t>
              </a:r>
            </a:p>
            <a:p>
              <a:pPr>
                <a:spcAft>
                  <a:spcPts val="1200"/>
                </a:spcAft>
                <a:tabLst>
                  <a:tab pos="2165350" algn="l"/>
                </a:tabLst>
              </a:pPr>
              <a:r>
                <a:rPr lang="en-US" sz="2400" dirty="0"/>
                <a:t>Millennials</a:t>
              </a:r>
              <a:r>
                <a:rPr lang="en-US" sz="2400" dirty="0">
                  <a:solidFill>
                    <a:schemeClr val="accent3"/>
                  </a:solidFill>
                </a:rPr>
                <a:t>	</a:t>
              </a:r>
              <a:r>
                <a:rPr lang="en-US" sz="2400" b="1" dirty="0">
                  <a:solidFill>
                    <a:schemeClr val="accent3"/>
                  </a:solidFill>
                </a:rPr>
                <a:t>54%</a:t>
              </a:r>
            </a:p>
            <a:p>
              <a:pPr>
                <a:spcAft>
                  <a:spcPts val="1200"/>
                </a:spcAft>
                <a:tabLst>
                  <a:tab pos="2165350" algn="l"/>
                </a:tabLst>
              </a:pPr>
              <a:r>
                <a:rPr lang="en-US" sz="2400" dirty="0"/>
                <a:t>Gen X</a:t>
              </a:r>
              <a:r>
                <a:rPr lang="en-US" sz="2400" dirty="0">
                  <a:solidFill>
                    <a:schemeClr val="accent3"/>
                  </a:solidFill>
                </a:rPr>
                <a:t>	</a:t>
              </a:r>
              <a:r>
                <a:rPr lang="en-US" sz="2400" b="1" dirty="0">
                  <a:solidFill>
                    <a:schemeClr val="accent3"/>
                  </a:solidFill>
                </a:rPr>
                <a:t>33%</a:t>
              </a:r>
            </a:p>
            <a:p>
              <a:pPr>
                <a:spcAft>
                  <a:spcPts val="1200"/>
                </a:spcAft>
                <a:tabLst>
                  <a:tab pos="2165350" algn="l"/>
                </a:tabLst>
              </a:pPr>
              <a:r>
                <a:rPr lang="en-US" sz="2400" dirty="0"/>
                <a:t>Baby boomers</a:t>
              </a:r>
              <a:r>
                <a:rPr lang="en-US" sz="2400" dirty="0">
                  <a:solidFill>
                    <a:schemeClr val="accent3"/>
                  </a:solidFill>
                </a:rPr>
                <a:t>	</a:t>
              </a:r>
              <a:r>
                <a:rPr lang="en-US" sz="2400" b="1" dirty="0">
                  <a:solidFill>
                    <a:schemeClr val="accent3"/>
                  </a:solidFill>
                </a:rPr>
                <a:t>29%</a:t>
              </a:r>
            </a:p>
          </p:txBody>
        </p:sp>
        <p:sp>
          <p:nvSpPr>
            <p:cNvPr id="16" name="Freeform 15">
              <a:extLst>
                <a:ext uri="{FF2B5EF4-FFF2-40B4-BE49-F238E27FC236}">
                  <a16:creationId xmlns:a16="http://schemas.microsoft.com/office/drawing/2014/main" id="{3586D705-9C36-0722-0051-25F0F3B8C945}"/>
                </a:ext>
              </a:extLst>
            </p:cNvPr>
            <p:cNvSpPr/>
            <p:nvPr/>
          </p:nvSpPr>
          <p:spPr>
            <a:xfrm>
              <a:off x="4918251" y="2923082"/>
              <a:ext cx="463218" cy="2218544"/>
            </a:xfrm>
            <a:custGeom>
              <a:avLst/>
              <a:gdLst>
                <a:gd name="connsiteX0" fmla="*/ 224852 w 569626"/>
                <a:gd name="connsiteY0" fmla="*/ 0 h 2218544"/>
                <a:gd name="connsiteX1" fmla="*/ 0 w 569626"/>
                <a:gd name="connsiteY1" fmla="*/ 0 h 2218544"/>
                <a:gd name="connsiteX2" fmla="*/ 0 w 569626"/>
                <a:gd name="connsiteY2" fmla="*/ 2218544 h 2218544"/>
                <a:gd name="connsiteX3" fmla="*/ 569626 w 569626"/>
                <a:gd name="connsiteY3" fmla="*/ 2218544 h 2218544"/>
              </a:gdLst>
              <a:ahLst/>
              <a:cxnLst>
                <a:cxn ang="0">
                  <a:pos x="connsiteX0" y="connsiteY0"/>
                </a:cxn>
                <a:cxn ang="0">
                  <a:pos x="connsiteX1" y="connsiteY1"/>
                </a:cxn>
                <a:cxn ang="0">
                  <a:pos x="connsiteX2" y="connsiteY2"/>
                </a:cxn>
                <a:cxn ang="0">
                  <a:pos x="connsiteX3" y="connsiteY3"/>
                </a:cxn>
              </a:cxnLst>
              <a:rect l="l" t="t" r="r" b="b"/>
              <a:pathLst>
                <a:path w="569626" h="2218544">
                  <a:moveTo>
                    <a:pt x="224852" y="0"/>
                  </a:moveTo>
                  <a:lnTo>
                    <a:pt x="0" y="0"/>
                  </a:lnTo>
                  <a:lnTo>
                    <a:pt x="0" y="2218544"/>
                  </a:lnTo>
                  <a:lnTo>
                    <a:pt x="569626" y="2218544"/>
                  </a:lnTo>
                </a:path>
              </a:pathLst>
            </a:custGeom>
            <a:ln w="28575">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14096506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BABB4-2FF1-CE07-618A-A9B2B7900E64}"/>
            </a:ext>
          </a:extLst>
        </p:cNvPr>
        <p:cNvGrpSpPr/>
        <p:nvPr/>
      </p:nvGrpSpPr>
      <p:grpSpPr>
        <a:xfrm>
          <a:off x="0" y="0"/>
          <a:ext cx="0" cy="0"/>
          <a:chOff x="0" y="0"/>
          <a:chExt cx="0" cy="0"/>
        </a:xfrm>
      </p:grpSpPr>
      <p:sp>
        <p:nvSpPr>
          <p:cNvPr id="59" name="Title 1">
            <a:extLst>
              <a:ext uri="{FF2B5EF4-FFF2-40B4-BE49-F238E27FC236}">
                <a16:creationId xmlns:a16="http://schemas.microsoft.com/office/drawing/2014/main" id="{47004E92-3BED-9E0F-A7CF-0337BE14956D}"/>
              </a:ext>
            </a:extLst>
          </p:cNvPr>
          <p:cNvSpPr>
            <a:spLocks noGrp="1"/>
          </p:cNvSpPr>
          <p:nvPr>
            <p:ph type="title"/>
          </p:nvPr>
        </p:nvSpPr>
        <p:spPr>
          <a:xfrm>
            <a:off x="628074" y="1357745"/>
            <a:ext cx="3644124" cy="3323987"/>
          </a:xfrm>
        </p:spPr>
        <p:txBody>
          <a:bodyPr/>
          <a:lstStyle/>
          <a:p>
            <a:pPr lvl="0"/>
            <a:r>
              <a:rPr lang="en-US" dirty="0"/>
              <a:t>This sentiment comes across in participants’ views about retirement income</a:t>
            </a:r>
          </a:p>
        </p:txBody>
      </p:sp>
      <p:sp>
        <p:nvSpPr>
          <p:cNvPr id="67" name="Text Placeholder 66">
            <a:extLst>
              <a:ext uri="{FF2B5EF4-FFF2-40B4-BE49-F238E27FC236}">
                <a16:creationId xmlns:a16="http://schemas.microsoft.com/office/drawing/2014/main" id="{92AD0535-27E4-FA34-4EB5-137813186FD9}"/>
              </a:ext>
            </a:extLst>
          </p:cNvPr>
          <p:cNvSpPr>
            <a:spLocks noGrp="1"/>
          </p:cNvSpPr>
          <p:nvPr>
            <p:ph type="body" sz="quarter" idx="11"/>
          </p:nvPr>
        </p:nvSpPr>
        <p:spPr>
          <a:xfrm>
            <a:off x="5137777" y="6448719"/>
            <a:ext cx="8055435" cy="372140"/>
          </a:xfrm>
        </p:spPr>
        <p:txBody>
          <a:bodyPr/>
          <a:lstStyle/>
          <a:p>
            <a:r>
              <a:rPr lang="en-US" dirty="0"/>
              <a:t>Source: Nuveen and TIAA Institute Participant Sentiment Survey on Lifetime Income (2024).</a:t>
            </a:r>
          </a:p>
        </p:txBody>
      </p:sp>
      <p:sp>
        <p:nvSpPr>
          <p:cNvPr id="9" name="Content Placeholder 77">
            <a:extLst>
              <a:ext uri="{FF2B5EF4-FFF2-40B4-BE49-F238E27FC236}">
                <a16:creationId xmlns:a16="http://schemas.microsoft.com/office/drawing/2014/main" id="{F7A30EFC-C554-872B-B251-4AEA94644CA6}"/>
              </a:ext>
            </a:extLst>
          </p:cNvPr>
          <p:cNvSpPr>
            <a:spLocks noGrp="1"/>
          </p:cNvSpPr>
          <p:nvPr>
            <p:ph sz="quarter" idx="12"/>
          </p:nvPr>
        </p:nvSpPr>
        <p:spPr>
          <a:xfrm>
            <a:off x="5137776" y="950912"/>
            <a:ext cx="8147149" cy="2779095"/>
          </a:xfrm>
        </p:spPr>
        <p:txBody>
          <a:bodyPr/>
          <a:lstStyle/>
          <a:p>
            <a:endParaRPr lang="en-US" dirty="0">
              <a:ea typeface="Aptos" panose="020B0004020202020204" pitchFamily="34" charset="0"/>
              <a:cs typeface="Times New Roman" panose="02020603050405020304" pitchFamily="18" charset="0"/>
            </a:endParaRPr>
          </a:p>
          <a:p>
            <a:endParaRPr lang="en-US" dirty="0">
              <a:ea typeface="Aptos" panose="020B0004020202020204" pitchFamily="34" charset="0"/>
              <a:cs typeface="Times New Roman" panose="02020603050405020304" pitchFamily="18" charset="0"/>
            </a:endParaRPr>
          </a:p>
          <a:p>
            <a:endParaRPr lang="en-US" dirty="0">
              <a:ea typeface="Aptos" panose="020B0004020202020204" pitchFamily="34" charset="0"/>
              <a:cs typeface="Times New Roman" panose="02020603050405020304" pitchFamily="18" charset="0"/>
            </a:endParaRPr>
          </a:p>
          <a:p>
            <a:r>
              <a:rPr lang="en-US" sz="2400" dirty="0">
                <a:ea typeface="Aptos" panose="020B0004020202020204" pitchFamily="34" charset="0"/>
                <a:cs typeface="Times New Roman" panose="02020603050405020304" pitchFamily="18" charset="0"/>
              </a:rPr>
              <a:t>think it is important for plans to provide a way to </a:t>
            </a:r>
            <a:r>
              <a:rPr lang="en-US" sz="2400" b="1" dirty="0">
                <a:solidFill>
                  <a:schemeClr val="accent1"/>
                </a:solidFill>
                <a:ea typeface="Aptos" panose="020B0004020202020204" pitchFamily="34" charset="0"/>
                <a:cs typeface="Times New Roman" panose="02020603050405020304" pitchFamily="18" charset="0"/>
              </a:rPr>
              <a:t>turn some of participants’ savings into fixed monthly payments </a:t>
            </a:r>
            <a:r>
              <a:rPr lang="en-US" sz="2400" dirty="0">
                <a:ea typeface="Aptos" panose="020B0004020202020204" pitchFamily="34" charset="0"/>
                <a:cs typeface="Times New Roman" panose="02020603050405020304" pitchFamily="18" charset="0"/>
              </a:rPr>
              <a:t>guaranteed for life</a:t>
            </a:r>
            <a:endParaRPr lang="en-US" sz="3200" dirty="0"/>
          </a:p>
        </p:txBody>
      </p:sp>
      <p:sp>
        <p:nvSpPr>
          <p:cNvPr id="10" name="TextBox 9">
            <a:extLst>
              <a:ext uri="{FF2B5EF4-FFF2-40B4-BE49-F238E27FC236}">
                <a16:creationId xmlns:a16="http://schemas.microsoft.com/office/drawing/2014/main" id="{F8C7F81C-D6C3-17E4-507E-340917461759}"/>
              </a:ext>
            </a:extLst>
          </p:cNvPr>
          <p:cNvSpPr txBox="1"/>
          <p:nvPr/>
        </p:nvSpPr>
        <p:spPr>
          <a:xfrm>
            <a:off x="5137150" y="1351122"/>
            <a:ext cx="7540882" cy="830997"/>
          </a:xfrm>
          <a:prstGeom prst="rect">
            <a:avLst/>
          </a:prstGeom>
          <a:noFill/>
        </p:spPr>
        <p:txBody>
          <a:bodyPr wrap="square">
            <a:spAutoFit/>
          </a:bodyPr>
          <a:lstStyle/>
          <a:p>
            <a:r>
              <a:rPr lang="en-US" sz="4800" b="1" dirty="0">
                <a:solidFill>
                  <a:schemeClr val="accent1"/>
                </a:solidFill>
                <a:latin typeface="+mj-lt"/>
                <a:ea typeface="Aptos" panose="020B0004020202020204" pitchFamily="34" charset="0"/>
                <a:cs typeface="Times New Roman" panose="02020603050405020304" pitchFamily="18" charset="0"/>
              </a:rPr>
              <a:t>93</a:t>
            </a:r>
            <a:r>
              <a:rPr lang="en-US" sz="4800" b="1" dirty="0">
                <a:solidFill>
                  <a:schemeClr val="accent1"/>
                </a:solidFill>
                <a:effectLst/>
                <a:latin typeface="+mj-lt"/>
                <a:ea typeface="Aptos" panose="020B0004020202020204" pitchFamily="34" charset="0"/>
                <a:cs typeface="Times New Roman" panose="02020603050405020304" pitchFamily="18" charset="0"/>
              </a:rPr>
              <a:t>% </a:t>
            </a:r>
            <a:r>
              <a:rPr lang="en-US" sz="4800" dirty="0">
                <a:effectLst/>
                <a:latin typeface="+mj-lt"/>
                <a:ea typeface="Aptos" panose="020B0004020202020204" pitchFamily="34" charset="0"/>
                <a:cs typeface="Times New Roman" panose="02020603050405020304" pitchFamily="18" charset="0"/>
              </a:rPr>
              <a:t>of 401(k) participants</a:t>
            </a:r>
            <a:endParaRPr lang="en-US" sz="4800" dirty="0">
              <a:latin typeface="+mj-lt"/>
            </a:endParaRPr>
          </a:p>
        </p:txBody>
      </p:sp>
      <p:grpSp>
        <p:nvGrpSpPr>
          <p:cNvPr id="5" name="Group 4">
            <a:extLst>
              <a:ext uri="{FF2B5EF4-FFF2-40B4-BE49-F238E27FC236}">
                <a16:creationId xmlns:a16="http://schemas.microsoft.com/office/drawing/2014/main" id="{A44B1007-EBEA-8A52-41F9-B5C78ED7D939}"/>
              </a:ext>
            </a:extLst>
          </p:cNvPr>
          <p:cNvGrpSpPr/>
          <p:nvPr/>
        </p:nvGrpSpPr>
        <p:grpSpPr>
          <a:xfrm>
            <a:off x="4634771" y="3276466"/>
            <a:ext cx="8396469" cy="3484097"/>
            <a:chOff x="6227026" y="3208340"/>
            <a:chExt cx="6731328" cy="2779094"/>
          </a:xfrm>
        </p:grpSpPr>
        <p:graphicFrame>
          <p:nvGraphicFramePr>
            <p:cNvPr id="6" name="Chart 5">
              <a:extLst>
                <a:ext uri="{FF2B5EF4-FFF2-40B4-BE49-F238E27FC236}">
                  <a16:creationId xmlns:a16="http://schemas.microsoft.com/office/drawing/2014/main" id="{477AFD9F-4C37-6914-F616-3D286E31DF56}"/>
                </a:ext>
              </a:extLst>
            </p:cNvPr>
            <p:cNvGraphicFramePr/>
            <p:nvPr>
              <p:extLst>
                <p:ext uri="{D42A27DB-BD31-4B8C-83A1-F6EECF244321}">
                  <p14:modId xmlns:p14="http://schemas.microsoft.com/office/powerpoint/2010/main" val="117388999"/>
                </p:ext>
              </p:extLst>
            </p:nvPr>
          </p:nvGraphicFramePr>
          <p:xfrm>
            <a:off x="6227026" y="3208340"/>
            <a:ext cx="6731328" cy="277909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C5F28A7F-B9FF-DFF9-2E0C-B8679B889ABF}"/>
                </a:ext>
              </a:extLst>
            </p:cNvPr>
            <p:cNvSpPr txBox="1"/>
            <p:nvPr/>
          </p:nvSpPr>
          <p:spPr>
            <a:xfrm>
              <a:off x="8879697" y="4292661"/>
              <a:ext cx="1521539" cy="564646"/>
            </a:xfrm>
            <a:prstGeom prst="rect">
              <a:avLst/>
            </a:prstGeom>
            <a:noFill/>
          </p:spPr>
          <p:txBody>
            <a:bodyPr wrap="square">
              <a:spAutoFit/>
            </a:bodyPr>
            <a:lstStyle/>
            <a:p>
              <a:pPr algn="ctr"/>
              <a:r>
                <a:rPr lang="en-US" sz="4000" b="1" kern="100" dirty="0">
                  <a:solidFill>
                    <a:schemeClr val="accent1"/>
                  </a:solidFill>
                  <a:effectLst/>
                  <a:ea typeface="Aptos" panose="020B0004020202020204" pitchFamily="34" charset="0"/>
                  <a:cs typeface="Times New Roman" panose="02020603050405020304" pitchFamily="18" charset="0"/>
                </a:rPr>
                <a:t>93% </a:t>
              </a:r>
              <a:endParaRPr lang="en-US" sz="4000" b="1" dirty="0">
                <a:solidFill>
                  <a:schemeClr val="accent1"/>
                </a:solidFill>
              </a:endParaRPr>
            </a:p>
          </p:txBody>
        </p:sp>
      </p:grpSp>
    </p:spTree>
    <p:extLst>
      <p:ext uri="{BB962C8B-B14F-4D97-AF65-F5344CB8AC3E}">
        <p14:creationId xmlns:p14="http://schemas.microsoft.com/office/powerpoint/2010/main" val="20755113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xEl>
                                              <p:pRg st="3" end="3"/>
                                            </p:txEl>
                                          </p:spTgt>
                                        </p:tgtEl>
                                        <p:attrNameLst>
                                          <p:attrName>style.visibility</p:attrName>
                                        </p:attrNameLst>
                                      </p:cBhvr>
                                      <p:to>
                                        <p:strVal val="visible"/>
                                      </p:to>
                                    </p:set>
                                    <p:animEffect transition="in" filter="dissolve">
                                      <p:cBhvr>
                                        <p:cTn id="10" dur="500"/>
                                        <p:tgtEl>
                                          <p:spTgt spid="9">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dissolv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0C6B3-0E9A-9A70-FC14-AF2DA1072296}"/>
              </a:ext>
            </a:extLst>
          </p:cNvPr>
          <p:cNvSpPr>
            <a:spLocks noGrp="1"/>
          </p:cNvSpPr>
          <p:nvPr>
            <p:ph type="title"/>
          </p:nvPr>
        </p:nvSpPr>
        <p:spPr>
          <a:xfrm>
            <a:off x="628650" y="1357313"/>
            <a:ext cx="3519488" cy="3323987"/>
          </a:xfrm>
        </p:spPr>
        <p:txBody>
          <a:bodyPr/>
          <a:lstStyle/>
          <a:p>
            <a:r>
              <a:rPr lang="en-US" dirty="0">
                <a:solidFill>
                  <a:schemeClr val="accent5"/>
                </a:solidFill>
              </a:rPr>
              <a:t>A closer look: </a:t>
            </a:r>
            <a:r>
              <a:rPr lang="en-US" dirty="0"/>
              <a:t>value placed on retirement income, by generation and gender</a:t>
            </a:r>
          </a:p>
        </p:txBody>
      </p:sp>
      <p:sp>
        <p:nvSpPr>
          <p:cNvPr id="23" name="Text Placeholder 22">
            <a:extLst>
              <a:ext uri="{FF2B5EF4-FFF2-40B4-BE49-F238E27FC236}">
                <a16:creationId xmlns:a16="http://schemas.microsoft.com/office/drawing/2014/main" id="{59DCFFB0-CA03-B58A-EF22-11186312E99F}"/>
              </a:ext>
            </a:extLst>
          </p:cNvPr>
          <p:cNvSpPr>
            <a:spLocks noGrp="1"/>
          </p:cNvSpPr>
          <p:nvPr>
            <p:ph type="body" sz="quarter" idx="11"/>
          </p:nvPr>
        </p:nvSpPr>
        <p:spPr/>
        <p:txBody>
          <a:bodyPr/>
          <a:lstStyle/>
          <a:p>
            <a:r>
              <a:rPr lang="en-US" dirty="0"/>
              <a:t>Source: Nuveen and TIAA Institute Participant Sentiment Survey on Lifetime Income (2024).</a:t>
            </a:r>
          </a:p>
          <a:p>
            <a:r>
              <a:rPr lang="en-US" dirty="0"/>
              <a:t>Totals may not add due to rounding.</a:t>
            </a:r>
          </a:p>
        </p:txBody>
      </p:sp>
      <p:grpSp>
        <p:nvGrpSpPr>
          <p:cNvPr id="9" name="Group 8">
            <a:extLst>
              <a:ext uri="{FF2B5EF4-FFF2-40B4-BE49-F238E27FC236}">
                <a16:creationId xmlns:a16="http://schemas.microsoft.com/office/drawing/2014/main" id="{1B5FB04F-F463-E389-60EE-1A49C73B4595}"/>
              </a:ext>
            </a:extLst>
          </p:cNvPr>
          <p:cNvGrpSpPr/>
          <p:nvPr/>
        </p:nvGrpSpPr>
        <p:grpSpPr>
          <a:xfrm>
            <a:off x="4974956" y="852404"/>
            <a:ext cx="8801285" cy="5698905"/>
            <a:chOff x="4974956" y="852404"/>
            <a:chExt cx="8801285" cy="5698905"/>
          </a:xfrm>
        </p:grpSpPr>
        <p:graphicFrame>
          <p:nvGraphicFramePr>
            <p:cNvPr id="4" name="Chart 3">
              <a:extLst>
                <a:ext uri="{FF2B5EF4-FFF2-40B4-BE49-F238E27FC236}">
                  <a16:creationId xmlns:a16="http://schemas.microsoft.com/office/drawing/2014/main" id="{D7F9FEAD-A805-5308-C539-9290D4F6FFCD}"/>
                </a:ext>
              </a:extLst>
            </p:cNvPr>
            <p:cNvGraphicFramePr/>
            <p:nvPr>
              <p:extLst>
                <p:ext uri="{D42A27DB-BD31-4B8C-83A1-F6EECF244321}">
                  <p14:modId xmlns:p14="http://schemas.microsoft.com/office/powerpoint/2010/main" val="535798899"/>
                </p:ext>
              </p:extLst>
            </p:nvPr>
          </p:nvGraphicFramePr>
          <p:xfrm>
            <a:off x="4974956" y="1565329"/>
            <a:ext cx="8025295" cy="498598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a:extLst>
                <a:ext uri="{FF2B5EF4-FFF2-40B4-BE49-F238E27FC236}">
                  <a16:creationId xmlns:a16="http://schemas.microsoft.com/office/drawing/2014/main" id="{0969211F-AC4C-4854-0F7C-8A2AD64FAA9B}"/>
                </a:ext>
              </a:extLst>
            </p:cNvPr>
            <p:cNvGrpSpPr/>
            <p:nvPr/>
          </p:nvGrpSpPr>
          <p:grpSpPr>
            <a:xfrm>
              <a:off x="7896755" y="852404"/>
              <a:ext cx="5198507" cy="709681"/>
              <a:chOff x="8462075" y="871145"/>
              <a:chExt cx="5198507" cy="709681"/>
            </a:xfrm>
          </p:grpSpPr>
          <p:sp>
            <p:nvSpPr>
              <p:cNvPr id="7" name="TextBox 6">
                <a:extLst>
                  <a:ext uri="{FF2B5EF4-FFF2-40B4-BE49-F238E27FC236}">
                    <a16:creationId xmlns:a16="http://schemas.microsoft.com/office/drawing/2014/main" id="{65156CFC-5410-AB64-1403-599F592A1A55}"/>
                  </a:ext>
                </a:extLst>
              </p:cNvPr>
              <p:cNvSpPr txBox="1"/>
              <p:nvPr/>
            </p:nvSpPr>
            <p:spPr>
              <a:xfrm>
                <a:off x="8710535" y="871145"/>
                <a:ext cx="4950047" cy="709681"/>
              </a:xfrm>
              <a:prstGeom prst="rect">
                <a:avLst/>
              </a:prstGeom>
              <a:noFill/>
            </p:spPr>
            <p:txBody>
              <a:bodyPr wrap="square">
                <a:spAutoFit/>
              </a:bodyPr>
              <a:lstStyle/>
              <a:p>
                <a:pPr>
                  <a:tabLst>
                    <a:tab pos="2333625" algn="l"/>
                    <a:tab pos="3303588" algn="l"/>
                  </a:tabLst>
                </a:pPr>
                <a:r>
                  <a:rPr lang="en-US" dirty="0"/>
                  <a:t>Very important	Somewhat important			</a:t>
                </a:r>
              </a:p>
            </p:txBody>
          </p:sp>
          <p:sp>
            <p:nvSpPr>
              <p:cNvPr id="8" name="Rectangle 7">
                <a:extLst>
                  <a:ext uri="{FF2B5EF4-FFF2-40B4-BE49-F238E27FC236}">
                    <a16:creationId xmlns:a16="http://schemas.microsoft.com/office/drawing/2014/main" id="{F10FB770-B122-09CE-2994-86E4ADF21285}"/>
                  </a:ext>
                </a:extLst>
              </p:cNvPr>
              <p:cNvSpPr/>
              <p:nvPr/>
            </p:nvSpPr>
            <p:spPr>
              <a:xfrm>
                <a:off x="8462075" y="1000462"/>
                <a:ext cx="179051" cy="179051"/>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8C65BC7-8E00-BA40-A743-2D822AAC8584}"/>
                  </a:ext>
                </a:extLst>
              </p:cNvPr>
              <p:cNvSpPr/>
              <p:nvPr/>
            </p:nvSpPr>
            <p:spPr>
              <a:xfrm>
                <a:off x="10846820" y="1000462"/>
                <a:ext cx="179051" cy="179051"/>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cxnSp>
          <p:nvCxnSpPr>
            <p:cNvPr id="12" name="Straight Connector 11">
              <a:extLst>
                <a:ext uri="{FF2B5EF4-FFF2-40B4-BE49-F238E27FC236}">
                  <a16:creationId xmlns:a16="http://schemas.microsoft.com/office/drawing/2014/main" id="{616758F0-4575-CB28-3320-6E33D088395D}"/>
                </a:ext>
              </a:extLst>
            </p:cNvPr>
            <p:cNvCxnSpPr/>
            <p:nvPr/>
          </p:nvCxnSpPr>
          <p:spPr>
            <a:xfrm>
              <a:off x="4974956" y="2386739"/>
              <a:ext cx="8025295" cy="0"/>
            </a:xfrm>
            <a:prstGeom prst="line">
              <a:avLst/>
            </a:prstGeom>
            <a:ln w="254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8E58EB5-678D-6064-9D2E-A99DCBE2CF1E}"/>
                </a:ext>
              </a:extLst>
            </p:cNvPr>
            <p:cNvCxnSpPr/>
            <p:nvPr/>
          </p:nvCxnSpPr>
          <p:spPr>
            <a:xfrm>
              <a:off x="4974956" y="5067945"/>
              <a:ext cx="8025295" cy="0"/>
            </a:xfrm>
            <a:prstGeom prst="line">
              <a:avLst/>
            </a:prstGeom>
            <a:ln w="254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8A0356C7-A510-413D-EF58-CE911500F8CF}"/>
                </a:ext>
              </a:extLst>
            </p:cNvPr>
            <p:cNvSpPr txBox="1"/>
            <p:nvPr/>
          </p:nvSpPr>
          <p:spPr>
            <a:xfrm>
              <a:off x="12307659" y="1385780"/>
              <a:ext cx="1468582" cy="303678"/>
            </a:xfrm>
            <a:prstGeom prst="rect">
              <a:avLst/>
            </a:prstGeom>
            <a:noFill/>
          </p:spPr>
          <p:txBody>
            <a:bodyPr wrap="square" lIns="0" tIns="0" rIns="0" bIns="0" rtlCol="0">
              <a:noAutofit/>
            </a:bodyPr>
            <a:lstStyle/>
            <a:p>
              <a:pPr algn="ctr">
                <a:spcAft>
                  <a:spcPts val="1200"/>
                </a:spcAft>
              </a:pPr>
              <a:r>
                <a:rPr lang="en-US" sz="2000" u="sng" dirty="0"/>
                <a:t>Important</a:t>
              </a:r>
            </a:p>
            <a:p>
              <a:pPr algn="ctr">
                <a:spcAft>
                  <a:spcPts val="2900"/>
                </a:spcAft>
              </a:pPr>
              <a:r>
                <a:rPr lang="en-US" sz="2000" dirty="0"/>
                <a:t>93%</a:t>
              </a:r>
            </a:p>
            <a:p>
              <a:pPr algn="ctr">
                <a:spcAft>
                  <a:spcPts val="2900"/>
                </a:spcAft>
              </a:pPr>
              <a:r>
                <a:rPr lang="en-US" sz="2000" dirty="0"/>
                <a:t>94%</a:t>
              </a:r>
            </a:p>
            <a:p>
              <a:pPr algn="ctr">
                <a:spcAft>
                  <a:spcPts val="2900"/>
                </a:spcAft>
              </a:pPr>
              <a:r>
                <a:rPr lang="en-US" sz="2000" dirty="0"/>
                <a:t>95%</a:t>
              </a:r>
            </a:p>
            <a:p>
              <a:pPr algn="ctr">
                <a:spcAft>
                  <a:spcPts val="2900"/>
                </a:spcAft>
              </a:pPr>
              <a:r>
                <a:rPr lang="en-US" sz="2000" dirty="0"/>
                <a:t>93%</a:t>
              </a:r>
            </a:p>
            <a:p>
              <a:pPr algn="ctr">
                <a:spcAft>
                  <a:spcPts val="2900"/>
                </a:spcAft>
              </a:pPr>
              <a:r>
                <a:rPr lang="en-US" sz="2000" dirty="0"/>
                <a:t>89%</a:t>
              </a:r>
            </a:p>
            <a:p>
              <a:pPr algn="ctr">
                <a:spcAft>
                  <a:spcPts val="2900"/>
                </a:spcAft>
              </a:pPr>
              <a:r>
                <a:rPr lang="en-US" sz="2000" dirty="0"/>
                <a:t>93%</a:t>
              </a:r>
            </a:p>
            <a:p>
              <a:pPr algn="ctr">
                <a:spcAft>
                  <a:spcPts val="2900"/>
                </a:spcAft>
              </a:pPr>
              <a:r>
                <a:rPr lang="en-US" sz="2000" dirty="0"/>
                <a:t>94%</a:t>
              </a:r>
            </a:p>
            <a:p>
              <a:pPr algn="ctr">
                <a:spcAft>
                  <a:spcPts val="600"/>
                </a:spcAft>
              </a:pPr>
              <a:endParaRPr lang="en-US" sz="2000" dirty="0"/>
            </a:p>
          </p:txBody>
        </p:sp>
      </p:grpSp>
    </p:spTree>
    <p:extLst>
      <p:ext uri="{BB962C8B-B14F-4D97-AF65-F5344CB8AC3E}">
        <p14:creationId xmlns:p14="http://schemas.microsoft.com/office/powerpoint/2010/main" val="2287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A6DBA-6BC6-814D-1955-8814C6A7D80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A8020DA9-9319-6E40-BA21-B8A619B5846A}"/>
              </a:ext>
            </a:extLst>
          </p:cNvPr>
          <p:cNvSpPr txBox="1"/>
          <p:nvPr/>
        </p:nvSpPr>
        <p:spPr>
          <a:xfrm>
            <a:off x="2402114" y="3390950"/>
            <a:ext cx="9013371" cy="2000548"/>
          </a:xfrm>
          <a:prstGeom prst="rect">
            <a:avLst/>
          </a:prstGeom>
          <a:noFill/>
          <a:ln w="28575">
            <a:solidFill>
              <a:schemeClr val="bg2"/>
            </a:solidFill>
          </a:ln>
        </p:spPr>
        <p:txBody>
          <a:bodyPr wrap="square" lIns="182880" tIns="91440" rIns="182880" bIns="182880" rtlCol="0">
            <a:spAutoFit/>
          </a:bodyPr>
          <a:lstStyle/>
          <a:p>
            <a:pPr algn="ctr"/>
            <a:endParaRPr lang="en-US" sz="2800" dirty="0"/>
          </a:p>
          <a:p>
            <a:pPr algn="ctr"/>
            <a:r>
              <a:rPr lang="en-US" sz="2800" dirty="0"/>
              <a:t>Plan sponsors can focus their educational strategies on providing participants with clear, actionable details about retirement income.</a:t>
            </a:r>
          </a:p>
        </p:txBody>
      </p:sp>
      <p:sp>
        <p:nvSpPr>
          <p:cNvPr id="34" name="Rectangle 33">
            <a:extLst>
              <a:ext uri="{FF2B5EF4-FFF2-40B4-BE49-F238E27FC236}">
                <a16:creationId xmlns:a16="http://schemas.microsoft.com/office/drawing/2014/main" id="{8E446BB8-CF30-1FF8-F389-0DAA443DAEA9}"/>
              </a:ext>
            </a:extLst>
          </p:cNvPr>
          <p:cNvSpPr/>
          <p:nvPr/>
        </p:nvSpPr>
        <p:spPr>
          <a:xfrm>
            <a:off x="0" y="585194"/>
            <a:ext cx="13817600" cy="1764454"/>
          </a:xfrm>
          <a:prstGeom prst="rect">
            <a:avLst/>
          </a:prstGeom>
          <a:solidFill>
            <a:schemeClr val="accent2"/>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5" name="TextBox 34">
            <a:extLst>
              <a:ext uri="{FF2B5EF4-FFF2-40B4-BE49-F238E27FC236}">
                <a16:creationId xmlns:a16="http://schemas.microsoft.com/office/drawing/2014/main" id="{5D4DED6F-82BE-772F-41B3-F7C5B2A0AB0A}"/>
              </a:ext>
            </a:extLst>
          </p:cNvPr>
          <p:cNvSpPr txBox="1"/>
          <p:nvPr/>
        </p:nvSpPr>
        <p:spPr>
          <a:xfrm>
            <a:off x="3967565" y="2962210"/>
            <a:ext cx="5269425" cy="857481"/>
          </a:xfrm>
          <a:prstGeom prst="rect">
            <a:avLst/>
          </a:prstGeom>
          <a:solidFill>
            <a:schemeClr val="bg1"/>
          </a:solidFill>
        </p:spPr>
        <p:txBody>
          <a:bodyPr wrap="square" lIns="0" tIns="0" rIns="0" bIns="0" rtlCol="0" anchor="ctr">
            <a:noAutofit/>
          </a:bodyPr>
          <a:lstStyle/>
          <a:p>
            <a:pPr marL="1438275"/>
            <a:r>
              <a:rPr lang="en-US" sz="4000" b="1" dirty="0">
                <a:solidFill>
                  <a:schemeClr val="accent1"/>
                </a:solidFill>
              </a:rPr>
              <a:t>Key takeaway</a:t>
            </a:r>
          </a:p>
        </p:txBody>
      </p:sp>
      <p:sp>
        <p:nvSpPr>
          <p:cNvPr id="27" name="TextBox 26">
            <a:extLst>
              <a:ext uri="{FF2B5EF4-FFF2-40B4-BE49-F238E27FC236}">
                <a16:creationId xmlns:a16="http://schemas.microsoft.com/office/drawing/2014/main" id="{910AA87A-7B3D-47EB-BEC5-4529C5A2E812}"/>
              </a:ext>
            </a:extLst>
          </p:cNvPr>
          <p:cNvSpPr txBox="1"/>
          <p:nvPr/>
        </p:nvSpPr>
        <p:spPr>
          <a:xfrm>
            <a:off x="1285646" y="742324"/>
            <a:ext cx="11205987" cy="1326210"/>
          </a:xfrm>
          <a:prstGeom prst="rect">
            <a:avLst/>
          </a:prstGeom>
          <a:noFill/>
        </p:spPr>
        <p:txBody>
          <a:bodyPr wrap="square" lIns="0" tIns="0" rIns="0" bIns="0" rtlCol="0">
            <a:noAutofit/>
          </a:bodyPr>
          <a:lstStyle/>
          <a:p>
            <a:pPr algn="ctr"/>
            <a:r>
              <a:rPr lang="en-US" sz="3200" b="1" dirty="0">
                <a:solidFill>
                  <a:schemeClr val="bg1"/>
                </a:solidFill>
              </a:rPr>
              <a:t>Survey insight</a:t>
            </a:r>
          </a:p>
          <a:p>
            <a:pPr algn="ctr"/>
            <a:r>
              <a:rPr lang="en-US" sz="2800" dirty="0">
                <a:solidFill>
                  <a:schemeClr val="bg1"/>
                </a:solidFill>
              </a:rPr>
              <a:t>Across generations and genders, 401(k) participants broadly recognize the value of retirement income solutions. </a:t>
            </a:r>
          </a:p>
        </p:txBody>
      </p:sp>
      <p:pic>
        <p:nvPicPr>
          <p:cNvPr id="3" name="Graphic 2" descr="Lights On outline">
            <a:extLst>
              <a:ext uri="{FF2B5EF4-FFF2-40B4-BE49-F238E27FC236}">
                <a16:creationId xmlns:a16="http://schemas.microsoft.com/office/drawing/2014/main" id="{F995BE8E-A7BB-FDE2-E7A0-61A7F3FB6C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4133" y="2732919"/>
            <a:ext cx="1153281" cy="1153281"/>
          </a:xfrm>
          <a:prstGeom prst="rect">
            <a:avLst/>
          </a:prstGeom>
        </p:spPr>
      </p:pic>
    </p:spTree>
    <p:extLst>
      <p:ext uri="{BB962C8B-B14F-4D97-AF65-F5344CB8AC3E}">
        <p14:creationId xmlns:p14="http://schemas.microsoft.com/office/powerpoint/2010/main" val="33464491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B6AAD-173E-46FD-F078-C19714CB846D}"/>
            </a:ext>
          </a:extLst>
        </p:cNvPr>
        <p:cNvGrpSpPr/>
        <p:nvPr/>
      </p:nvGrpSpPr>
      <p:grpSpPr>
        <a:xfrm>
          <a:off x="0" y="0"/>
          <a:ext cx="0" cy="0"/>
          <a:chOff x="0" y="0"/>
          <a:chExt cx="0" cy="0"/>
        </a:xfrm>
      </p:grpSpPr>
      <p:sp>
        <p:nvSpPr>
          <p:cNvPr id="59" name="Title 1">
            <a:extLst>
              <a:ext uri="{FF2B5EF4-FFF2-40B4-BE49-F238E27FC236}">
                <a16:creationId xmlns:a16="http://schemas.microsoft.com/office/drawing/2014/main" id="{EDE02160-BF87-096D-5CC5-D60D62A5F406}"/>
              </a:ext>
            </a:extLst>
          </p:cNvPr>
          <p:cNvSpPr>
            <a:spLocks noGrp="1"/>
          </p:cNvSpPr>
          <p:nvPr>
            <p:ph type="title"/>
          </p:nvPr>
        </p:nvSpPr>
        <p:spPr>
          <a:xfrm>
            <a:off x="616065" y="1692725"/>
            <a:ext cx="3779804" cy="1035139"/>
          </a:xfrm>
        </p:spPr>
        <p:txBody>
          <a:bodyPr/>
          <a:lstStyle/>
          <a:p>
            <a:r>
              <a:rPr lang="en-US" dirty="0"/>
              <a:t>Implications for plan sponsors</a:t>
            </a:r>
            <a:br>
              <a:rPr lang="en-US" dirty="0"/>
            </a:br>
            <a:br>
              <a:rPr lang="en-US" dirty="0"/>
            </a:br>
            <a:r>
              <a:rPr lang="en-US" sz="2800" b="0" dirty="0">
                <a:solidFill>
                  <a:prstClr val="white"/>
                </a:solidFill>
              </a:rPr>
              <a:t>Participants’ views on retirement security</a:t>
            </a:r>
            <a:endParaRPr lang="en-US" dirty="0"/>
          </a:p>
        </p:txBody>
      </p:sp>
      <p:sp>
        <p:nvSpPr>
          <p:cNvPr id="67" name="Text Placeholder 66">
            <a:extLst>
              <a:ext uri="{FF2B5EF4-FFF2-40B4-BE49-F238E27FC236}">
                <a16:creationId xmlns:a16="http://schemas.microsoft.com/office/drawing/2014/main" id="{A2160EC2-CECA-34CA-4B8B-F95729E6B7AC}"/>
              </a:ext>
            </a:extLst>
          </p:cNvPr>
          <p:cNvSpPr>
            <a:spLocks noGrp="1"/>
          </p:cNvSpPr>
          <p:nvPr>
            <p:ph type="body" sz="quarter" idx="11"/>
          </p:nvPr>
        </p:nvSpPr>
        <p:spPr/>
        <p:txBody>
          <a:bodyPr/>
          <a:lstStyle/>
          <a:p>
            <a:r>
              <a:rPr lang="en-US" dirty="0"/>
              <a:t>Source: Nuveen and TIAA Institute Participant Sentiment Survey on Lifetime Income (2024).</a:t>
            </a:r>
          </a:p>
        </p:txBody>
      </p:sp>
      <p:grpSp>
        <p:nvGrpSpPr>
          <p:cNvPr id="19" name="Group 18">
            <a:extLst>
              <a:ext uri="{FF2B5EF4-FFF2-40B4-BE49-F238E27FC236}">
                <a16:creationId xmlns:a16="http://schemas.microsoft.com/office/drawing/2014/main" id="{E3AC9D67-5439-8DAE-A338-A97918357818}"/>
              </a:ext>
            </a:extLst>
          </p:cNvPr>
          <p:cNvGrpSpPr/>
          <p:nvPr/>
        </p:nvGrpSpPr>
        <p:grpSpPr>
          <a:xfrm>
            <a:off x="9744349" y="1692725"/>
            <a:ext cx="3445179" cy="3687729"/>
            <a:chOff x="9500111" y="1692725"/>
            <a:chExt cx="3445179" cy="3687729"/>
          </a:xfrm>
        </p:grpSpPr>
        <p:pic>
          <p:nvPicPr>
            <p:cNvPr id="15" name="Graphic 14" descr="Building outline">
              <a:extLst>
                <a:ext uri="{FF2B5EF4-FFF2-40B4-BE49-F238E27FC236}">
                  <a16:creationId xmlns:a16="http://schemas.microsoft.com/office/drawing/2014/main" id="{4B19D0B0-8AD4-E55F-08CF-1156F4281A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00111" y="1692725"/>
              <a:ext cx="1077684" cy="1077684"/>
            </a:xfrm>
            <a:prstGeom prst="rect">
              <a:avLst/>
            </a:prstGeom>
          </p:spPr>
        </p:pic>
        <p:sp>
          <p:nvSpPr>
            <p:cNvPr id="16" name="Content Placeholder 1">
              <a:extLst>
                <a:ext uri="{FF2B5EF4-FFF2-40B4-BE49-F238E27FC236}">
                  <a16:creationId xmlns:a16="http://schemas.microsoft.com/office/drawing/2014/main" id="{8BB265A7-0B40-BE14-3E00-FFC480C85A7F}"/>
                </a:ext>
              </a:extLst>
            </p:cNvPr>
            <p:cNvSpPr txBox="1">
              <a:spLocks/>
            </p:cNvSpPr>
            <p:nvPr/>
          </p:nvSpPr>
          <p:spPr>
            <a:xfrm>
              <a:off x="9699171" y="2712712"/>
              <a:ext cx="3246119" cy="2667742"/>
            </a:xfrm>
            <a:prstGeom prst="rect">
              <a:avLst/>
            </a:prstGeom>
          </p:spPr>
          <p:txBody>
            <a:bodyPr vert="horz" lIns="0" tIns="0" rIns="0" bIns="0" rtlCol="0">
              <a:noAutofit/>
            </a:bodyPr>
            <a:lstStyle>
              <a:lvl1pPr marL="0" indent="0" algn="l" defTabSz="502920" rtl="0" eaLnBrk="1" latinLnBrk="0" hangingPunct="1">
                <a:lnSpc>
                  <a:spcPct val="100000"/>
                </a:lnSpc>
                <a:spcBef>
                  <a:spcPts val="600"/>
                </a:spcBef>
                <a:spcAft>
                  <a:spcPts val="600"/>
                </a:spcAft>
                <a:buFont typeface="+mj-lt"/>
                <a:buNone/>
                <a:defRPr sz="2800" b="0" kern="1200">
                  <a:solidFill>
                    <a:schemeClr val="tx1"/>
                  </a:solidFill>
                  <a:latin typeface="+mn-lt"/>
                  <a:ea typeface="+mn-ea"/>
                  <a:cs typeface="+mn-cs"/>
                </a:defRPr>
              </a:lvl1pPr>
              <a:lvl2pPr marL="290513" indent="-290513" algn="l" defTabSz="502920" rtl="0" eaLnBrk="1" latinLnBrk="0" hangingPunct="1">
                <a:lnSpc>
                  <a:spcPct val="100000"/>
                </a:lnSpc>
                <a:spcBef>
                  <a:spcPts val="600"/>
                </a:spcBef>
                <a:spcAft>
                  <a:spcPts val="600"/>
                </a:spcAft>
                <a:buFont typeface="Arial" panose="020B0604020202020204" pitchFamily="34" charset="0"/>
                <a:buChar char="•"/>
                <a:tabLst/>
                <a:defRPr lang="en-US" sz="2400" b="0" kern="1200" baseline="0" dirty="0">
                  <a:solidFill>
                    <a:schemeClr val="bg2"/>
                  </a:solidFill>
                  <a:latin typeface="+mn-lt"/>
                  <a:ea typeface="+mn-ea"/>
                  <a:cs typeface="+mn-cs"/>
                </a:defRPr>
              </a:lvl2pPr>
              <a:lvl3pPr marL="114300" indent="-114300" algn="l" defTabSz="50292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mn-lt"/>
                  <a:ea typeface="+mn-ea"/>
                  <a:cs typeface="+mn-cs"/>
                </a:defRPr>
              </a:lvl3pPr>
              <a:lvl4pPr marL="400050" indent="-228600" algn="l" defTabSz="502920" rtl="0" eaLnBrk="1" latinLnBrk="0" hangingPunct="1">
                <a:lnSpc>
                  <a:spcPct val="100000"/>
                </a:lnSpc>
                <a:spcBef>
                  <a:spcPts val="600"/>
                </a:spcBef>
                <a:spcAft>
                  <a:spcPts val="600"/>
                </a:spcAft>
                <a:buFont typeface="Georgia" panose="02040502050405020303" pitchFamily="18" charset="0"/>
                <a:buChar char="—"/>
                <a:tabLst/>
                <a:defRPr sz="2000" b="0" kern="1200">
                  <a:solidFill>
                    <a:schemeClr val="tx2"/>
                  </a:solidFill>
                  <a:latin typeface="+mn-lt"/>
                  <a:ea typeface="+mn-ea"/>
                  <a:cs typeface="+mn-cs"/>
                </a:defRPr>
              </a:lvl4pPr>
              <a:lvl5pPr marL="571500" indent="-171450" algn="l" defTabSz="502920" rtl="0" eaLnBrk="1" latinLnBrk="0" hangingPunct="1">
                <a:lnSpc>
                  <a:spcPct val="100000"/>
                </a:lnSpc>
                <a:spcBef>
                  <a:spcPts val="600"/>
                </a:spcBef>
                <a:spcAft>
                  <a:spcPts val="600"/>
                </a:spcAft>
                <a:buFont typeface="Arial" panose="020B0604020202020204" pitchFamily="34" charset="0"/>
                <a:buChar char="•"/>
                <a:defRPr sz="2000" b="0" kern="1200" baseline="0">
                  <a:solidFill>
                    <a:schemeClr val="tx2"/>
                  </a:solidFill>
                  <a:latin typeface="+mn-lt"/>
                  <a:ea typeface="+mn-ea"/>
                  <a:cs typeface="+mn-cs"/>
                </a:defRPr>
              </a:lvl5pPr>
              <a:lvl6pPr marL="804863" indent="-233363" algn="l" defTabSz="502920" rtl="0" eaLnBrk="1" latinLnBrk="0" hangingPunct="1">
                <a:lnSpc>
                  <a:spcPct val="100000"/>
                </a:lnSpc>
                <a:spcBef>
                  <a:spcPts val="600"/>
                </a:spcBef>
                <a:spcAft>
                  <a:spcPts val="600"/>
                </a:spcAft>
                <a:buFont typeface="Georgia" panose="02040502050405020303" pitchFamily="18" charset="0"/>
                <a:buChar char="—"/>
                <a:defRPr sz="2000" b="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lvl="0">
                <a:spcBef>
                  <a:spcPts val="1200"/>
                </a:spcBef>
                <a:spcAft>
                  <a:spcPts val="1200"/>
                </a:spcAft>
              </a:pPr>
              <a:r>
                <a:rPr lang="en-US" sz="3200" dirty="0"/>
                <a:t>...and are </a:t>
              </a:r>
              <a:r>
                <a:rPr lang="en-US" sz="3200" b="1" dirty="0"/>
                <a:t>looking to their employers </a:t>
              </a:r>
              <a:r>
                <a:rPr lang="en-US" sz="3200" dirty="0"/>
                <a:t>to make it available</a:t>
              </a:r>
            </a:p>
          </p:txBody>
        </p:sp>
      </p:grpSp>
      <p:grpSp>
        <p:nvGrpSpPr>
          <p:cNvPr id="22" name="Group 21">
            <a:extLst>
              <a:ext uri="{FF2B5EF4-FFF2-40B4-BE49-F238E27FC236}">
                <a16:creationId xmlns:a16="http://schemas.microsoft.com/office/drawing/2014/main" id="{4BE63F79-6FD7-A415-43AD-0FB5F8FF5A8A}"/>
              </a:ext>
            </a:extLst>
          </p:cNvPr>
          <p:cNvGrpSpPr/>
          <p:nvPr/>
        </p:nvGrpSpPr>
        <p:grpSpPr>
          <a:xfrm>
            <a:off x="5114109" y="1798312"/>
            <a:ext cx="3990702" cy="2976503"/>
            <a:chOff x="5114109" y="1798312"/>
            <a:chExt cx="3990702" cy="2976503"/>
          </a:xfrm>
        </p:grpSpPr>
        <p:pic>
          <p:nvPicPr>
            <p:cNvPr id="9" name="Graphic 8" descr="User outline">
              <a:extLst>
                <a:ext uri="{FF2B5EF4-FFF2-40B4-BE49-F238E27FC236}">
                  <a16:creationId xmlns:a16="http://schemas.microsoft.com/office/drawing/2014/main" id="{DF396ABD-9497-6D9C-D297-8B1A5EC669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14109" y="1798312"/>
              <a:ext cx="914400" cy="914400"/>
            </a:xfrm>
            <a:prstGeom prst="rect">
              <a:avLst/>
            </a:prstGeom>
          </p:spPr>
        </p:pic>
        <p:sp>
          <p:nvSpPr>
            <p:cNvPr id="21" name="TextBox 20">
              <a:extLst>
                <a:ext uri="{FF2B5EF4-FFF2-40B4-BE49-F238E27FC236}">
                  <a16:creationId xmlns:a16="http://schemas.microsoft.com/office/drawing/2014/main" id="{C4CC6E2F-3CAB-B0CC-AA73-985B3A08922B}"/>
                </a:ext>
              </a:extLst>
            </p:cNvPr>
            <p:cNvSpPr txBox="1"/>
            <p:nvPr/>
          </p:nvSpPr>
          <p:spPr>
            <a:xfrm>
              <a:off x="5114109" y="2712712"/>
              <a:ext cx="3990702" cy="2062103"/>
            </a:xfrm>
            <a:prstGeom prst="rect">
              <a:avLst/>
            </a:prstGeom>
            <a:noFill/>
          </p:spPr>
          <p:txBody>
            <a:bodyPr wrap="square">
              <a:spAutoFit/>
            </a:bodyPr>
            <a:lstStyle/>
            <a:p>
              <a:pPr lvl="0">
                <a:spcBef>
                  <a:spcPts val="1200"/>
                </a:spcBef>
                <a:spcAft>
                  <a:spcPts val="1200"/>
                </a:spcAft>
              </a:pPr>
              <a:r>
                <a:rPr lang="en-US" sz="3200" dirty="0"/>
                <a:t>401(k) participants want some type of </a:t>
              </a:r>
              <a:r>
                <a:rPr lang="en-US" sz="3200" b="1" dirty="0"/>
                <a:t>retirement income solution</a:t>
              </a:r>
              <a:r>
                <a:rPr lang="en-US" sz="3200" dirty="0"/>
                <a:t>...</a:t>
              </a:r>
            </a:p>
          </p:txBody>
        </p:sp>
      </p:grpSp>
      <p:sp>
        <p:nvSpPr>
          <p:cNvPr id="2" name="TextBox 1">
            <a:extLst>
              <a:ext uri="{FF2B5EF4-FFF2-40B4-BE49-F238E27FC236}">
                <a16:creationId xmlns:a16="http://schemas.microsoft.com/office/drawing/2014/main" id="{74E2B517-3336-897F-FE1E-0C1F04CDE87D}"/>
              </a:ext>
            </a:extLst>
          </p:cNvPr>
          <p:cNvSpPr txBox="1"/>
          <p:nvPr/>
        </p:nvSpPr>
        <p:spPr>
          <a:xfrm>
            <a:off x="518663" y="7556956"/>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710106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childTnLst>
                          </p:cTn>
                        </p:par>
                        <p:par>
                          <p:cTn id="8" fill="hold">
                            <p:stCondLst>
                              <p:cond delay="500"/>
                            </p:stCondLst>
                            <p:childTnLst>
                              <p:par>
                                <p:cTn id="9" presetID="9" presetClass="entr" presetSubtype="0" fill="hold" nodeType="afterEffect">
                                  <p:stCondLst>
                                    <p:cond delay="500"/>
                                  </p:stCondLst>
                                  <p:childTnLst>
                                    <p:set>
                                      <p:cBhvr>
                                        <p:cTn id="10" dur="1" fill="hold">
                                          <p:stCondLst>
                                            <p:cond delay="0"/>
                                          </p:stCondLst>
                                        </p:cTn>
                                        <p:tgtEl>
                                          <p:spTgt spid="19"/>
                                        </p:tgtEl>
                                        <p:attrNameLst>
                                          <p:attrName>style.visibility</p:attrName>
                                        </p:attrNameLst>
                                      </p:cBhvr>
                                      <p:to>
                                        <p:strVal val="visible"/>
                                      </p:to>
                                    </p:set>
                                    <p:animEffect transition="in" filter="dissolve">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F4F9"/>
        </a:solidFill>
        <a:effectLst/>
      </p:bgPr>
    </p:bg>
    <p:spTree>
      <p:nvGrpSpPr>
        <p:cNvPr id="1" name="">
          <a:extLst>
            <a:ext uri="{FF2B5EF4-FFF2-40B4-BE49-F238E27FC236}">
              <a16:creationId xmlns:a16="http://schemas.microsoft.com/office/drawing/2014/main" id="{EBC1794B-138A-2F7C-945E-CF3AC54D9448}"/>
            </a:ext>
          </a:extLst>
        </p:cNvPr>
        <p:cNvGrpSpPr/>
        <p:nvPr/>
      </p:nvGrpSpPr>
      <p:grpSpPr>
        <a:xfrm>
          <a:off x="0" y="0"/>
          <a:ext cx="0" cy="0"/>
          <a:chOff x="0" y="0"/>
          <a:chExt cx="0" cy="0"/>
        </a:xfrm>
      </p:grpSpPr>
      <p:sp>
        <p:nvSpPr>
          <p:cNvPr id="68" name="Rectangle: Single Corner Rounded 67">
            <a:extLst>
              <a:ext uri="{FF2B5EF4-FFF2-40B4-BE49-F238E27FC236}">
                <a16:creationId xmlns:a16="http://schemas.microsoft.com/office/drawing/2014/main" id="{071CACED-2E4E-AEBE-693B-477D3EBB6AD9}"/>
              </a:ext>
            </a:extLst>
          </p:cNvPr>
          <p:cNvSpPr/>
          <p:nvPr/>
        </p:nvSpPr>
        <p:spPr>
          <a:xfrm>
            <a:off x="-11994" y="599722"/>
            <a:ext cx="10631713" cy="6153151"/>
          </a:xfrm>
          <a:prstGeom prst="round1Rect">
            <a:avLst>
              <a:gd name="adj" fmla="val 23355"/>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sp>
        <p:nvSpPr>
          <p:cNvPr id="2" name="Title 1">
            <a:extLst>
              <a:ext uri="{FF2B5EF4-FFF2-40B4-BE49-F238E27FC236}">
                <a16:creationId xmlns:a16="http://schemas.microsoft.com/office/drawing/2014/main" id="{A8C608C3-EBE4-BFB2-C890-ABA7D44A76D9}"/>
              </a:ext>
            </a:extLst>
          </p:cNvPr>
          <p:cNvSpPr>
            <a:spLocks noGrp="1"/>
          </p:cNvSpPr>
          <p:nvPr>
            <p:ph type="title"/>
          </p:nvPr>
        </p:nvSpPr>
        <p:spPr>
          <a:xfrm>
            <a:off x="5303862" y="3886200"/>
            <a:ext cx="8952664" cy="2954250"/>
          </a:xfrm>
        </p:spPr>
        <p:txBody>
          <a:bodyPr/>
          <a:lstStyle/>
          <a:p>
            <a:br>
              <a:rPr lang="en-US" dirty="0">
                <a:solidFill>
                  <a:schemeClr val="bg1"/>
                </a:solidFill>
              </a:rPr>
            </a:br>
            <a:endParaRPr lang="en-US" dirty="0">
              <a:solidFill>
                <a:schemeClr val="bg1"/>
              </a:solidFill>
            </a:endParaRPr>
          </a:p>
        </p:txBody>
      </p:sp>
      <p:cxnSp>
        <p:nvCxnSpPr>
          <p:cNvPr id="5" name="Straight Connector 4">
            <a:extLst>
              <a:ext uri="{FF2B5EF4-FFF2-40B4-BE49-F238E27FC236}">
                <a16:creationId xmlns:a16="http://schemas.microsoft.com/office/drawing/2014/main" id="{E61458DE-5064-8186-E80E-EEDA3C0D116A}"/>
              </a:ext>
            </a:extLst>
          </p:cNvPr>
          <p:cNvCxnSpPr/>
          <p:nvPr/>
        </p:nvCxnSpPr>
        <p:spPr>
          <a:xfrm>
            <a:off x="628073" y="7095744"/>
            <a:ext cx="12561455"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 name="Title 1">
            <a:extLst>
              <a:ext uri="{FF2B5EF4-FFF2-40B4-BE49-F238E27FC236}">
                <a16:creationId xmlns:a16="http://schemas.microsoft.com/office/drawing/2014/main" id="{995C795F-63EB-A2A1-90D9-9B21EE0F715F}"/>
              </a:ext>
            </a:extLst>
          </p:cNvPr>
          <p:cNvSpPr txBox="1">
            <a:spLocks/>
          </p:cNvSpPr>
          <p:nvPr/>
        </p:nvSpPr>
        <p:spPr>
          <a:xfrm>
            <a:off x="628073" y="1790236"/>
            <a:ext cx="7601527" cy="2954250"/>
          </a:xfrm>
          <a:prstGeom prst="rect">
            <a:avLst/>
          </a:prstGeom>
        </p:spPr>
        <p:txBody>
          <a:bodyPr vert="horz" lIns="0" tIns="0" rIns="0" bIns="0" rtlCol="0" anchor="t">
            <a:noAutofit/>
          </a:bodyPr>
          <a:lstStyle>
            <a:lvl1pPr algn="l" defTabSz="502920" rtl="0" eaLnBrk="1" latinLnBrk="0" hangingPunct="1">
              <a:spcBef>
                <a:spcPct val="0"/>
              </a:spcBef>
              <a:buNone/>
              <a:defRPr sz="3200" b="1" kern="1200">
                <a:solidFill>
                  <a:schemeClr val="tx2"/>
                </a:solidFill>
                <a:latin typeface="+mj-lt"/>
                <a:ea typeface="+mj-ea"/>
                <a:cs typeface="+mj-cs"/>
              </a:defRPr>
            </a:lvl1pPr>
          </a:lstStyle>
          <a:p>
            <a:r>
              <a:rPr lang="en-US" sz="4000" dirty="0">
                <a:solidFill>
                  <a:schemeClr val="bg1"/>
                </a:solidFill>
              </a:rPr>
              <a:t>Survey results</a:t>
            </a:r>
            <a:br>
              <a:rPr lang="en-US" sz="4000" dirty="0">
                <a:solidFill>
                  <a:schemeClr val="bg1"/>
                </a:solidFill>
              </a:rPr>
            </a:br>
            <a:r>
              <a:rPr lang="en-US" sz="4000" dirty="0">
                <a:solidFill>
                  <a:schemeClr val="accent6"/>
                </a:solidFill>
              </a:rPr>
              <a:t>Participants’ views on retirement income</a:t>
            </a:r>
            <a:endParaRPr lang="en-US" dirty="0">
              <a:solidFill>
                <a:schemeClr val="bg1"/>
              </a:solidFill>
            </a:endParaRPr>
          </a:p>
        </p:txBody>
      </p:sp>
    </p:spTree>
    <p:extLst>
      <p:ext uri="{BB962C8B-B14F-4D97-AF65-F5344CB8AC3E}">
        <p14:creationId xmlns:p14="http://schemas.microsoft.com/office/powerpoint/2010/main" val="259140334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7DF30-925B-2F83-E0B0-164E77BBAA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C4EDB6-651C-6303-1384-92339A713B97}"/>
              </a:ext>
            </a:extLst>
          </p:cNvPr>
          <p:cNvSpPr>
            <a:spLocks noGrp="1"/>
          </p:cNvSpPr>
          <p:nvPr>
            <p:ph type="title"/>
          </p:nvPr>
        </p:nvSpPr>
        <p:spPr/>
        <p:txBody>
          <a:bodyPr/>
          <a:lstStyle/>
          <a:p>
            <a:pPr lvl="0"/>
            <a:r>
              <a:rPr lang="en-US" dirty="0"/>
              <a:t>Participants’ financial priorities</a:t>
            </a:r>
          </a:p>
        </p:txBody>
      </p:sp>
      <p:sp>
        <p:nvSpPr>
          <p:cNvPr id="25" name="Text Placeholder 24">
            <a:extLst>
              <a:ext uri="{FF2B5EF4-FFF2-40B4-BE49-F238E27FC236}">
                <a16:creationId xmlns:a16="http://schemas.microsoft.com/office/drawing/2014/main" id="{D44D4A0B-385D-15CA-CC16-E78D23F8664F}"/>
              </a:ext>
            </a:extLst>
          </p:cNvPr>
          <p:cNvSpPr>
            <a:spLocks noGrp="1"/>
          </p:cNvSpPr>
          <p:nvPr>
            <p:ph type="body" sz="quarter" idx="11"/>
          </p:nvPr>
        </p:nvSpPr>
        <p:spPr/>
        <p:txBody>
          <a:bodyPr/>
          <a:lstStyle/>
          <a:p>
            <a:r>
              <a:rPr lang="en-US" dirty="0"/>
              <a:t>Source: Nuveen and TIAA Institute Participant Sentiment Survey on Lifetime Income (2024).</a:t>
            </a:r>
          </a:p>
        </p:txBody>
      </p:sp>
      <p:sp>
        <p:nvSpPr>
          <p:cNvPr id="6" name="TextBox 5">
            <a:extLst>
              <a:ext uri="{FF2B5EF4-FFF2-40B4-BE49-F238E27FC236}">
                <a16:creationId xmlns:a16="http://schemas.microsoft.com/office/drawing/2014/main" id="{BD9C702F-A7D8-8AC4-B97F-BAF39FAA8F2A}"/>
              </a:ext>
            </a:extLst>
          </p:cNvPr>
          <p:cNvSpPr txBox="1"/>
          <p:nvPr/>
        </p:nvSpPr>
        <p:spPr>
          <a:xfrm>
            <a:off x="1426835" y="1937000"/>
            <a:ext cx="11394038" cy="4601260"/>
          </a:xfrm>
          <a:prstGeom prst="rect">
            <a:avLst/>
          </a:prstGeom>
          <a:noFill/>
        </p:spPr>
        <p:txBody>
          <a:bodyPr wrap="square">
            <a:spAutoFit/>
          </a:bodyPr>
          <a:lstStyle/>
          <a:p>
            <a:pPr>
              <a:spcAft>
                <a:spcPts val="2500"/>
              </a:spcAft>
              <a:tabLst>
                <a:tab pos="8335963" algn="l"/>
              </a:tabLst>
            </a:pPr>
            <a:r>
              <a:rPr lang="en-US" sz="2400" dirty="0"/>
              <a:t>Being able to cover unexpected expenses	</a:t>
            </a:r>
          </a:p>
          <a:p>
            <a:pPr>
              <a:spcAft>
                <a:spcPts val="2500"/>
              </a:spcAft>
              <a:tabLst>
                <a:tab pos="8335963" algn="l"/>
              </a:tabLst>
            </a:pPr>
            <a:r>
              <a:rPr lang="en-US" sz="2400" dirty="0"/>
              <a:t>Ensuring financial security of surviving spouse or partner	</a:t>
            </a:r>
          </a:p>
          <a:p>
            <a:pPr>
              <a:spcAft>
                <a:spcPts val="2500"/>
              </a:spcAft>
              <a:tabLst>
                <a:tab pos="8335963" algn="l"/>
              </a:tabLst>
            </a:pPr>
            <a:r>
              <a:rPr lang="en-US" sz="2400" dirty="0"/>
              <a:t>Having income that will not fall with financial markets	</a:t>
            </a:r>
          </a:p>
          <a:p>
            <a:pPr>
              <a:spcAft>
                <a:spcPts val="2500"/>
              </a:spcAft>
              <a:tabLst>
                <a:tab pos="8335963" algn="l"/>
              </a:tabLst>
            </a:pPr>
            <a:r>
              <a:rPr lang="en-US" sz="2400" dirty="0"/>
              <a:t>Maintaining standard of living throughout retirement	</a:t>
            </a:r>
          </a:p>
          <a:p>
            <a:pPr>
              <a:spcAft>
                <a:spcPts val="2500"/>
              </a:spcAft>
              <a:tabLst>
                <a:tab pos="8335963" algn="l"/>
              </a:tabLst>
            </a:pPr>
            <a:r>
              <a:rPr lang="en-US" sz="2400" dirty="0"/>
              <a:t>Not outliving retirement savings	</a:t>
            </a:r>
          </a:p>
          <a:p>
            <a:pPr>
              <a:spcAft>
                <a:spcPts val="2500"/>
              </a:spcAft>
              <a:tabLst>
                <a:tab pos="8335963" algn="l"/>
              </a:tabLst>
            </a:pPr>
            <a:r>
              <a:rPr lang="en-US" sz="2400" dirty="0"/>
              <a:t>Having investment control over retirement savings	</a:t>
            </a:r>
          </a:p>
          <a:p>
            <a:pPr>
              <a:spcAft>
                <a:spcPts val="2500"/>
              </a:spcAft>
              <a:tabLst>
                <a:tab pos="8335963" algn="l"/>
              </a:tabLst>
            </a:pPr>
            <a:r>
              <a:rPr lang="en-US" sz="2400" dirty="0"/>
              <a:t>Leaving an inheritance	</a:t>
            </a:r>
          </a:p>
        </p:txBody>
      </p:sp>
      <p:grpSp>
        <p:nvGrpSpPr>
          <p:cNvPr id="9" name="Group 8">
            <a:extLst>
              <a:ext uri="{FF2B5EF4-FFF2-40B4-BE49-F238E27FC236}">
                <a16:creationId xmlns:a16="http://schemas.microsoft.com/office/drawing/2014/main" id="{783CF292-C8DE-29AE-743B-A14DBAAE9D5B}"/>
              </a:ext>
            </a:extLst>
          </p:cNvPr>
          <p:cNvGrpSpPr/>
          <p:nvPr/>
        </p:nvGrpSpPr>
        <p:grpSpPr>
          <a:xfrm>
            <a:off x="596577" y="1782629"/>
            <a:ext cx="12714688" cy="3392133"/>
            <a:chOff x="539645" y="1734879"/>
            <a:chExt cx="10796326" cy="3706740"/>
          </a:xfrm>
        </p:grpSpPr>
        <p:cxnSp>
          <p:nvCxnSpPr>
            <p:cNvPr id="35" name="Straight Connector 34">
              <a:extLst>
                <a:ext uri="{FF2B5EF4-FFF2-40B4-BE49-F238E27FC236}">
                  <a16:creationId xmlns:a16="http://schemas.microsoft.com/office/drawing/2014/main" id="{8201005B-9C81-712D-4225-CAB2D84227F9}"/>
                </a:ext>
              </a:extLst>
            </p:cNvPr>
            <p:cNvCxnSpPr/>
            <p:nvPr/>
          </p:nvCxnSpPr>
          <p:spPr>
            <a:xfrm>
              <a:off x="539645" y="5441619"/>
              <a:ext cx="10796326" cy="0"/>
            </a:xfrm>
            <a:prstGeom prst="line">
              <a:avLst/>
            </a:prstGeom>
            <a:ln w="19050">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457EAED-13EF-1128-1B1D-9A185CC5F6B2}"/>
                </a:ext>
              </a:extLst>
            </p:cNvPr>
            <p:cNvCxnSpPr/>
            <p:nvPr/>
          </p:nvCxnSpPr>
          <p:spPr>
            <a:xfrm>
              <a:off x="539645" y="1734879"/>
              <a:ext cx="10796326" cy="0"/>
            </a:xfrm>
            <a:prstGeom prst="line">
              <a:avLst/>
            </a:prstGeom>
            <a:ln w="19050">
              <a:solidFill>
                <a:schemeClr val="accent3"/>
              </a:solidFill>
            </a:ln>
            <a:effectLst/>
          </p:spPr>
          <p:style>
            <a:lnRef idx="2">
              <a:schemeClr val="accent1"/>
            </a:lnRef>
            <a:fillRef idx="0">
              <a:schemeClr val="accent1"/>
            </a:fillRef>
            <a:effectRef idx="1">
              <a:schemeClr val="accent1"/>
            </a:effectRef>
            <a:fontRef idx="minor">
              <a:schemeClr val="tx1"/>
            </a:fontRef>
          </p:style>
        </p:cxnSp>
      </p:grpSp>
      <p:sp>
        <p:nvSpPr>
          <p:cNvPr id="7" name="TextBox 6">
            <a:extLst>
              <a:ext uri="{FF2B5EF4-FFF2-40B4-BE49-F238E27FC236}">
                <a16:creationId xmlns:a16="http://schemas.microsoft.com/office/drawing/2014/main" id="{4ADEEE38-39D7-234D-E0F0-F84D8402298C}"/>
              </a:ext>
            </a:extLst>
          </p:cNvPr>
          <p:cNvSpPr txBox="1"/>
          <p:nvPr/>
        </p:nvSpPr>
        <p:spPr>
          <a:xfrm>
            <a:off x="9975905" y="2538057"/>
            <a:ext cx="3335360" cy="1938992"/>
          </a:xfrm>
          <a:prstGeom prst="rect">
            <a:avLst/>
          </a:prstGeom>
          <a:noFill/>
        </p:spPr>
        <p:txBody>
          <a:bodyPr wrap="square">
            <a:spAutoFit/>
          </a:bodyPr>
          <a:lstStyle/>
          <a:p>
            <a:r>
              <a:rPr lang="en-US" sz="2400" b="1" dirty="0">
                <a:solidFill>
                  <a:schemeClr val="accent3"/>
                </a:solidFill>
              </a:rPr>
              <a:t>There is a need for a consistent, guaranteed income stream during retirement</a:t>
            </a:r>
          </a:p>
        </p:txBody>
      </p:sp>
      <p:sp>
        <p:nvSpPr>
          <p:cNvPr id="8" name="TextBox 7">
            <a:extLst>
              <a:ext uri="{FF2B5EF4-FFF2-40B4-BE49-F238E27FC236}">
                <a16:creationId xmlns:a16="http://schemas.microsoft.com/office/drawing/2014/main" id="{5B4CB117-22C7-0682-0540-67CEB47D04E8}"/>
              </a:ext>
            </a:extLst>
          </p:cNvPr>
          <p:cNvSpPr txBox="1"/>
          <p:nvPr/>
        </p:nvSpPr>
        <p:spPr>
          <a:xfrm>
            <a:off x="596577" y="1282700"/>
            <a:ext cx="3915462" cy="461665"/>
          </a:xfrm>
          <a:prstGeom prst="rect">
            <a:avLst/>
          </a:prstGeom>
          <a:noFill/>
        </p:spPr>
        <p:txBody>
          <a:bodyPr wrap="square">
            <a:spAutoFit/>
          </a:bodyPr>
          <a:lstStyle/>
          <a:p>
            <a:r>
              <a:rPr lang="en-US" sz="2400" b="1" dirty="0">
                <a:solidFill>
                  <a:schemeClr val="accent3"/>
                </a:solidFill>
              </a:rPr>
              <a:t>Top priorities, ranked</a:t>
            </a:r>
          </a:p>
        </p:txBody>
      </p:sp>
      <p:grpSp>
        <p:nvGrpSpPr>
          <p:cNvPr id="12" name="Group 11">
            <a:extLst>
              <a:ext uri="{FF2B5EF4-FFF2-40B4-BE49-F238E27FC236}">
                <a16:creationId xmlns:a16="http://schemas.microsoft.com/office/drawing/2014/main" id="{60074485-205B-3E5F-59A1-64813C4EE07F}"/>
              </a:ext>
            </a:extLst>
          </p:cNvPr>
          <p:cNvGrpSpPr/>
          <p:nvPr/>
        </p:nvGrpSpPr>
        <p:grpSpPr>
          <a:xfrm>
            <a:off x="780353" y="1946757"/>
            <a:ext cx="546665" cy="4531944"/>
            <a:chOff x="852924" y="1946757"/>
            <a:chExt cx="546665" cy="4531944"/>
          </a:xfrm>
        </p:grpSpPr>
        <p:grpSp>
          <p:nvGrpSpPr>
            <p:cNvPr id="4" name="Group 3">
              <a:extLst>
                <a:ext uri="{FF2B5EF4-FFF2-40B4-BE49-F238E27FC236}">
                  <a16:creationId xmlns:a16="http://schemas.microsoft.com/office/drawing/2014/main" id="{E54DD335-BBEF-84D7-B204-24BB43B9D478}"/>
                </a:ext>
              </a:extLst>
            </p:cNvPr>
            <p:cNvGrpSpPr/>
            <p:nvPr/>
          </p:nvGrpSpPr>
          <p:grpSpPr>
            <a:xfrm>
              <a:off x="852924" y="2597243"/>
              <a:ext cx="546665" cy="3881458"/>
              <a:chOff x="628072" y="2160393"/>
              <a:chExt cx="594360" cy="4220106"/>
            </a:xfrm>
          </p:grpSpPr>
          <p:pic>
            <p:nvPicPr>
              <p:cNvPr id="18" name="Graphic 17" descr="Philanthropy outline">
                <a:extLst>
                  <a:ext uri="{FF2B5EF4-FFF2-40B4-BE49-F238E27FC236}">
                    <a16:creationId xmlns:a16="http://schemas.microsoft.com/office/drawing/2014/main" id="{07953004-85ED-BA73-DB2C-71ACD5DDEB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8072" y="5786139"/>
                <a:ext cx="594360" cy="594360"/>
              </a:xfrm>
              <a:prstGeom prst="rect">
                <a:avLst/>
              </a:prstGeom>
            </p:spPr>
          </p:pic>
          <p:pic>
            <p:nvPicPr>
              <p:cNvPr id="20" name="Graphic 19" descr="Steering Wheel outline">
                <a:extLst>
                  <a:ext uri="{FF2B5EF4-FFF2-40B4-BE49-F238E27FC236}">
                    <a16:creationId xmlns:a16="http://schemas.microsoft.com/office/drawing/2014/main" id="{92A15373-8CEF-355F-9BC4-25831127C5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8072" y="5060989"/>
                <a:ext cx="594360" cy="594360"/>
              </a:xfrm>
              <a:prstGeom prst="rect">
                <a:avLst/>
              </a:prstGeom>
            </p:spPr>
          </p:pic>
          <p:pic>
            <p:nvPicPr>
              <p:cNvPr id="22" name="Graphic 21" descr="Piggy Bank outline">
                <a:extLst>
                  <a:ext uri="{FF2B5EF4-FFF2-40B4-BE49-F238E27FC236}">
                    <a16:creationId xmlns:a16="http://schemas.microsoft.com/office/drawing/2014/main" id="{69EB01CF-DB07-1A8D-56A7-0AD821F6C6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8072" y="4335840"/>
                <a:ext cx="594360" cy="594360"/>
              </a:xfrm>
              <a:prstGeom prst="rect">
                <a:avLst/>
              </a:prstGeom>
            </p:spPr>
          </p:pic>
          <p:pic>
            <p:nvPicPr>
              <p:cNvPr id="27" name="Graphic 26" descr="House outline">
                <a:extLst>
                  <a:ext uri="{FF2B5EF4-FFF2-40B4-BE49-F238E27FC236}">
                    <a16:creationId xmlns:a16="http://schemas.microsoft.com/office/drawing/2014/main" id="{64A17BC2-A582-1AF1-27B4-B7BEA02322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8072" y="3610691"/>
                <a:ext cx="594360" cy="594360"/>
              </a:xfrm>
              <a:prstGeom prst="rect">
                <a:avLst/>
              </a:prstGeom>
            </p:spPr>
          </p:pic>
          <p:pic>
            <p:nvPicPr>
              <p:cNvPr id="29" name="Graphic 28" descr="Downward trend graph outline">
                <a:extLst>
                  <a:ext uri="{FF2B5EF4-FFF2-40B4-BE49-F238E27FC236}">
                    <a16:creationId xmlns:a16="http://schemas.microsoft.com/office/drawing/2014/main" id="{32C5A7D4-9917-F7EB-64E7-A3F82885CA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8072" y="2885542"/>
                <a:ext cx="594360" cy="594360"/>
              </a:xfrm>
              <a:prstGeom prst="rect">
                <a:avLst/>
              </a:prstGeom>
            </p:spPr>
          </p:pic>
          <p:pic>
            <p:nvPicPr>
              <p:cNvPr id="31" name="Graphic 30" descr="Man and woman outline">
                <a:extLst>
                  <a:ext uri="{FF2B5EF4-FFF2-40B4-BE49-F238E27FC236}">
                    <a16:creationId xmlns:a16="http://schemas.microsoft.com/office/drawing/2014/main" id="{3CCE054A-F468-4181-A96E-0A62A3FABEB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8072" y="2160393"/>
                <a:ext cx="594360" cy="594360"/>
              </a:xfrm>
              <a:prstGeom prst="rect">
                <a:avLst/>
              </a:prstGeom>
            </p:spPr>
          </p:pic>
        </p:grpSp>
        <p:pic>
          <p:nvPicPr>
            <p:cNvPr id="11" name="Graphic 10" descr="Payroll outline">
              <a:extLst>
                <a:ext uri="{FF2B5EF4-FFF2-40B4-BE49-F238E27FC236}">
                  <a16:creationId xmlns:a16="http://schemas.microsoft.com/office/drawing/2014/main" id="{826D61DC-EB4D-A145-8D61-48E398ED4DD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6100" y="1946757"/>
              <a:ext cx="478906" cy="478906"/>
            </a:xfrm>
            <a:prstGeom prst="rect">
              <a:avLst/>
            </a:prstGeom>
          </p:spPr>
        </p:pic>
      </p:grpSp>
    </p:spTree>
    <p:extLst>
      <p:ext uri="{BB962C8B-B14F-4D97-AF65-F5344CB8AC3E}">
        <p14:creationId xmlns:p14="http://schemas.microsoft.com/office/powerpoint/2010/main" val="35732903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C1AF2-7B61-F587-9CFD-0B7A7229B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C773F1-F167-2F9D-5CAD-CB3731F26C33}"/>
              </a:ext>
            </a:extLst>
          </p:cNvPr>
          <p:cNvSpPr>
            <a:spLocks noGrp="1"/>
          </p:cNvSpPr>
          <p:nvPr>
            <p:ph type="title"/>
          </p:nvPr>
        </p:nvSpPr>
        <p:spPr>
          <a:xfrm>
            <a:off x="628073" y="630937"/>
            <a:ext cx="12561455" cy="1035139"/>
          </a:xfrm>
        </p:spPr>
        <p:txBody>
          <a:bodyPr/>
          <a:lstStyle/>
          <a:p>
            <a:r>
              <a:rPr lang="en-US" dirty="0"/>
              <a:t>The truth about annuities</a:t>
            </a:r>
          </a:p>
        </p:txBody>
      </p:sp>
      <p:sp>
        <p:nvSpPr>
          <p:cNvPr id="7" name="Text Placeholder 6">
            <a:extLst>
              <a:ext uri="{FF2B5EF4-FFF2-40B4-BE49-F238E27FC236}">
                <a16:creationId xmlns:a16="http://schemas.microsoft.com/office/drawing/2014/main" id="{EF379067-85C3-4038-79B8-5CAEDBC51DFA}"/>
              </a:ext>
            </a:extLst>
          </p:cNvPr>
          <p:cNvSpPr>
            <a:spLocks noGrp="1"/>
          </p:cNvSpPr>
          <p:nvPr>
            <p:ph type="body" sz="quarter" idx="11"/>
          </p:nvPr>
        </p:nvSpPr>
        <p:spPr/>
        <p:txBody>
          <a:bodyPr/>
          <a:lstStyle/>
          <a:p>
            <a:endParaRPr lang="en-US" dirty="0"/>
          </a:p>
        </p:txBody>
      </p:sp>
      <p:sp>
        <p:nvSpPr>
          <p:cNvPr id="5" name="TextBox 4">
            <a:extLst>
              <a:ext uri="{FF2B5EF4-FFF2-40B4-BE49-F238E27FC236}">
                <a16:creationId xmlns:a16="http://schemas.microsoft.com/office/drawing/2014/main" id="{54C33CAE-55D0-F87F-B780-70336F4B6A00}"/>
              </a:ext>
            </a:extLst>
          </p:cNvPr>
          <p:cNvSpPr txBox="1"/>
          <p:nvPr/>
        </p:nvSpPr>
        <p:spPr>
          <a:xfrm>
            <a:off x="624310" y="1777072"/>
            <a:ext cx="12928061" cy="461665"/>
          </a:xfrm>
          <a:prstGeom prst="rect">
            <a:avLst/>
          </a:prstGeom>
          <a:noFill/>
        </p:spPr>
        <p:txBody>
          <a:bodyPr wrap="square" lIns="91440" tIns="91440" rIns="91440" bIns="91440" rtlCol="0">
            <a:spAutoFit/>
          </a:bodyPr>
          <a:lstStyle/>
          <a:p>
            <a:pPr>
              <a:spcAft>
                <a:spcPts val="600"/>
              </a:spcAft>
            </a:pPr>
            <a:endParaRPr lang="en-US" sz="1800" b="1" dirty="0">
              <a:solidFill>
                <a:schemeClr val="accent3"/>
              </a:solidFill>
            </a:endParaRPr>
          </a:p>
        </p:txBody>
      </p:sp>
      <p:sp>
        <p:nvSpPr>
          <p:cNvPr id="8" name="TextBox 7">
            <a:extLst>
              <a:ext uri="{FF2B5EF4-FFF2-40B4-BE49-F238E27FC236}">
                <a16:creationId xmlns:a16="http://schemas.microsoft.com/office/drawing/2014/main" id="{C13E547F-770D-7ABF-D06A-F803F4134F30}"/>
              </a:ext>
            </a:extLst>
          </p:cNvPr>
          <p:cNvSpPr txBox="1"/>
          <p:nvPr/>
        </p:nvSpPr>
        <p:spPr>
          <a:xfrm>
            <a:off x="586731" y="1777072"/>
            <a:ext cx="12427812" cy="4231928"/>
          </a:xfrm>
          <a:prstGeom prst="rect">
            <a:avLst/>
          </a:prstGeom>
          <a:noFill/>
        </p:spPr>
        <p:txBody>
          <a:bodyPr wrap="square">
            <a:spAutoFit/>
          </a:bodyPr>
          <a:lstStyle/>
          <a:p>
            <a:pPr marL="460375" indent="-460375">
              <a:spcAft>
                <a:spcPts val="3000"/>
              </a:spcAft>
              <a:buClr>
                <a:schemeClr val="accent1"/>
              </a:buClr>
              <a:buSzPct val="110000"/>
              <a:buFont typeface="System Font Regular"/>
              <a:buChar char="✓"/>
            </a:pPr>
            <a:r>
              <a:rPr lang="en-US" sz="2400" dirty="0"/>
              <a:t>In-plan annuities can be quite </a:t>
            </a:r>
            <a:r>
              <a:rPr lang="en-US" sz="2400" b="1" dirty="0"/>
              <a:t>cost-effective</a:t>
            </a:r>
          </a:p>
          <a:p>
            <a:pPr marL="460375" indent="-460375">
              <a:spcAft>
                <a:spcPts val="3000"/>
              </a:spcAft>
              <a:buClr>
                <a:schemeClr val="accent1"/>
              </a:buClr>
              <a:buSzPct val="110000"/>
              <a:buFont typeface="System Font Regular"/>
              <a:buChar char="✓"/>
            </a:pPr>
            <a:r>
              <a:rPr lang="en-US" sz="2400" dirty="0"/>
              <a:t>Some products allow for </a:t>
            </a:r>
            <a:r>
              <a:rPr lang="en-US" sz="2400" b="1" dirty="0"/>
              <a:t>multiple elections </a:t>
            </a:r>
            <a:r>
              <a:rPr lang="en-US" sz="2400" dirty="0"/>
              <a:t>over time</a:t>
            </a:r>
          </a:p>
          <a:p>
            <a:pPr marL="460375" indent="-460375">
              <a:spcAft>
                <a:spcPts val="3000"/>
              </a:spcAft>
              <a:buClr>
                <a:schemeClr val="accent1"/>
              </a:buClr>
              <a:buSzPct val="110000"/>
              <a:buFont typeface="System Font Regular"/>
              <a:buChar char="✓"/>
            </a:pPr>
            <a:r>
              <a:rPr lang="en-US" sz="2400" dirty="0"/>
              <a:t>Annuities are the only vehicle with </a:t>
            </a:r>
            <a:r>
              <a:rPr lang="en-US" sz="2400" b="1" dirty="0"/>
              <a:t>guaranteed lifetime income</a:t>
            </a:r>
          </a:p>
          <a:p>
            <a:pPr marL="460375" indent="-460375">
              <a:spcAft>
                <a:spcPts val="3000"/>
              </a:spcAft>
              <a:buClr>
                <a:schemeClr val="accent1"/>
              </a:buClr>
              <a:buSzPct val="110000"/>
              <a:buFont typeface="System Font Regular"/>
              <a:buChar char="✓"/>
            </a:pPr>
            <a:r>
              <a:rPr lang="en-US" sz="2400" dirty="0"/>
              <a:t>There are various types of annuities with </a:t>
            </a:r>
            <a:r>
              <a:rPr lang="en-US" sz="2400" b="1" dirty="0"/>
              <a:t>many payout options</a:t>
            </a:r>
          </a:p>
          <a:p>
            <a:pPr marL="460375" indent="-460375">
              <a:spcAft>
                <a:spcPts val="3000"/>
              </a:spcAft>
              <a:buClr>
                <a:schemeClr val="accent1"/>
              </a:buClr>
              <a:buSzPct val="110000"/>
              <a:buFont typeface="System Font Regular"/>
              <a:buChar char="✓"/>
            </a:pPr>
            <a:r>
              <a:rPr lang="en-US" sz="2400" dirty="0"/>
              <a:t>Retirement income can </a:t>
            </a:r>
            <a:r>
              <a:rPr lang="en-US" sz="2400" b="1" dirty="0"/>
              <a:t>combine annuities and other sources</a:t>
            </a:r>
          </a:p>
          <a:p>
            <a:pPr marL="460375" indent="-460375">
              <a:spcAft>
                <a:spcPts val="3000"/>
              </a:spcAft>
              <a:buClr>
                <a:schemeClr val="accent1"/>
              </a:buClr>
              <a:buSzPct val="110000"/>
              <a:buFont typeface="System Font Regular"/>
              <a:buChar char="✓"/>
            </a:pPr>
            <a:r>
              <a:rPr lang="en-US" sz="2400" dirty="0"/>
              <a:t>There are payout options to </a:t>
            </a:r>
            <a:r>
              <a:rPr lang="en-US" sz="2400" b="1" dirty="0"/>
              <a:t>provide for an estate benefit</a:t>
            </a:r>
          </a:p>
        </p:txBody>
      </p:sp>
    </p:spTree>
    <p:extLst>
      <p:ext uri="{BB962C8B-B14F-4D97-AF65-F5344CB8AC3E}">
        <p14:creationId xmlns:p14="http://schemas.microsoft.com/office/powerpoint/2010/main" val="118958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wipe(left)">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left)">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wipe(left)">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1CBE7-8DBA-DB09-C898-8531CBEEDAFF}"/>
            </a:ext>
          </a:extLst>
        </p:cNvPr>
        <p:cNvGrpSpPr/>
        <p:nvPr/>
      </p:nvGrpSpPr>
      <p:grpSpPr>
        <a:xfrm>
          <a:off x="0" y="0"/>
          <a:ext cx="0" cy="0"/>
          <a:chOff x="0" y="0"/>
          <a:chExt cx="0" cy="0"/>
        </a:xfrm>
      </p:grpSpPr>
      <p:graphicFrame>
        <p:nvGraphicFramePr>
          <p:cNvPr id="15" name="think-cell data - do not delete" hidden="1">
            <a:extLst>
              <a:ext uri="{FF2B5EF4-FFF2-40B4-BE49-F238E27FC236}">
                <a16:creationId xmlns:a16="http://schemas.microsoft.com/office/drawing/2014/main" id="{010138AD-73C9-94E1-9A99-4E576005966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15" name="think-cell data - do not delete" hidden="1">
                        <a:extLst>
                          <a:ext uri="{FF2B5EF4-FFF2-40B4-BE49-F238E27FC236}">
                            <a16:creationId xmlns:a16="http://schemas.microsoft.com/office/drawing/2014/main" id="{010138AD-73C9-94E1-9A99-4E576005966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9" name="object 3">
            <a:extLst>
              <a:ext uri="{FF2B5EF4-FFF2-40B4-BE49-F238E27FC236}">
                <a16:creationId xmlns:a16="http://schemas.microsoft.com/office/drawing/2014/main" id="{51FF8EC1-CB6A-404E-C25A-885237C58FEA}"/>
              </a:ext>
            </a:extLst>
          </p:cNvPr>
          <p:cNvSpPr/>
          <p:nvPr/>
        </p:nvSpPr>
        <p:spPr>
          <a:xfrm>
            <a:off x="-12828" y="269270"/>
            <a:ext cx="4612401" cy="6179448"/>
          </a:xfrm>
          <a:custGeom>
            <a:avLst/>
            <a:gdLst/>
            <a:ahLst/>
            <a:cxnLst/>
            <a:rect l="l" t="t" r="r" b="b"/>
            <a:pathLst>
              <a:path w="4030345" h="5505450">
                <a:moveTo>
                  <a:pt x="2905506" y="0"/>
                </a:moveTo>
                <a:lnTo>
                  <a:pt x="0" y="0"/>
                </a:lnTo>
                <a:lnTo>
                  <a:pt x="0" y="5505424"/>
                </a:lnTo>
                <a:lnTo>
                  <a:pt x="4030217" y="5505424"/>
                </a:lnTo>
                <a:lnTo>
                  <a:pt x="4030217" y="1124712"/>
                </a:lnTo>
                <a:lnTo>
                  <a:pt x="4029178" y="1075924"/>
                </a:lnTo>
                <a:lnTo>
                  <a:pt x="4026089" y="1027668"/>
                </a:lnTo>
                <a:lnTo>
                  <a:pt x="4020992" y="979984"/>
                </a:lnTo>
                <a:lnTo>
                  <a:pt x="4013929" y="932916"/>
                </a:lnTo>
                <a:lnTo>
                  <a:pt x="4004943" y="886505"/>
                </a:lnTo>
                <a:lnTo>
                  <a:pt x="3994075" y="840794"/>
                </a:lnTo>
                <a:lnTo>
                  <a:pt x="3981368" y="795825"/>
                </a:lnTo>
                <a:lnTo>
                  <a:pt x="3966864" y="751640"/>
                </a:lnTo>
                <a:lnTo>
                  <a:pt x="3950606" y="708281"/>
                </a:lnTo>
                <a:lnTo>
                  <a:pt x="3932635" y="665791"/>
                </a:lnTo>
                <a:lnTo>
                  <a:pt x="3912993" y="624211"/>
                </a:lnTo>
                <a:lnTo>
                  <a:pt x="3891724" y="583584"/>
                </a:lnTo>
                <a:lnTo>
                  <a:pt x="3868868" y="543952"/>
                </a:lnTo>
                <a:lnTo>
                  <a:pt x="3844469" y="505358"/>
                </a:lnTo>
                <a:lnTo>
                  <a:pt x="3818569" y="467843"/>
                </a:lnTo>
                <a:lnTo>
                  <a:pt x="3791209" y="431449"/>
                </a:lnTo>
                <a:lnTo>
                  <a:pt x="3762432" y="396220"/>
                </a:lnTo>
                <a:lnTo>
                  <a:pt x="3732280" y="362197"/>
                </a:lnTo>
                <a:lnTo>
                  <a:pt x="3700795" y="329422"/>
                </a:lnTo>
                <a:lnTo>
                  <a:pt x="3668020" y="297937"/>
                </a:lnTo>
                <a:lnTo>
                  <a:pt x="3633997" y="267785"/>
                </a:lnTo>
                <a:lnTo>
                  <a:pt x="3598768" y="239008"/>
                </a:lnTo>
                <a:lnTo>
                  <a:pt x="3562374" y="211648"/>
                </a:lnTo>
                <a:lnTo>
                  <a:pt x="3524859" y="185748"/>
                </a:lnTo>
                <a:lnTo>
                  <a:pt x="3486265" y="161349"/>
                </a:lnTo>
                <a:lnTo>
                  <a:pt x="3446633" y="138493"/>
                </a:lnTo>
                <a:lnTo>
                  <a:pt x="3406006" y="117224"/>
                </a:lnTo>
                <a:lnTo>
                  <a:pt x="3364426" y="97582"/>
                </a:lnTo>
                <a:lnTo>
                  <a:pt x="3321936" y="79611"/>
                </a:lnTo>
                <a:lnTo>
                  <a:pt x="3278577" y="63353"/>
                </a:lnTo>
                <a:lnTo>
                  <a:pt x="3234392" y="48849"/>
                </a:lnTo>
                <a:lnTo>
                  <a:pt x="3189423" y="36142"/>
                </a:lnTo>
                <a:lnTo>
                  <a:pt x="3143712" y="25274"/>
                </a:lnTo>
                <a:lnTo>
                  <a:pt x="3097301" y="16288"/>
                </a:lnTo>
                <a:lnTo>
                  <a:pt x="3050233" y="9225"/>
                </a:lnTo>
                <a:lnTo>
                  <a:pt x="3002549" y="4128"/>
                </a:lnTo>
                <a:lnTo>
                  <a:pt x="2954293" y="1039"/>
                </a:lnTo>
                <a:lnTo>
                  <a:pt x="2905506" y="0"/>
                </a:lnTo>
                <a:close/>
              </a:path>
            </a:pathLst>
          </a:custGeom>
          <a:solidFill>
            <a:schemeClr val="tx2"/>
          </a:solidFill>
          <a:ln>
            <a:noFill/>
          </a:ln>
        </p:spPr>
        <p:txBody>
          <a:bodyPr wrap="square" lIns="0" tIns="0" rIns="0" bIns="0" rtlCol="0"/>
          <a:lstStyle/>
          <a:p>
            <a:endParaRPr dirty="0"/>
          </a:p>
        </p:txBody>
      </p:sp>
      <p:sp>
        <p:nvSpPr>
          <p:cNvPr id="2" name="Title 1">
            <a:extLst>
              <a:ext uri="{FF2B5EF4-FFF2-40B4-BE49-F238E27FC236}">
                <a16:creationId xmlns:a16="http://schemas.microsoft.com/office/drawing/2014/main" id="{49E76617-0687-6D6E-D5B1-6173AF6FD935}"/>
              </a:ext>
            </a:extLst>
          </p:cNvPr>
          <p:cNvSpPr>
            <a:spLocks noGrp="1"/>
          </p:cNvSpPr>
          <p:nvPr>
            <p:ph type="title"/>
          </p:nvPr>
        </p:nvSpPr>
        <p:spPr>
          <a:xfrm>
            <a:off x="616065" y="1713998"/>
            <a:ext cx="3779804" cy="1035139"/>
          </a:xfrm>
          <a:ln>
            <a:noFill/>
          </a:ln>
        </p:spPr>
        <p:txBody>
          <a:bodyPr vert="horz"/>
          <a:lstStyle/>
          <a:p>
            <a:r>
              <a:rPr lang="en-US" dirty="0"/>
              <a:t>Today’s presentation</a:t>
            </a:r>
          </a:p>
        </p:txBody>
      </p:sp>
      <p:sp>
        <p:nvSpPr>
          <p:cNvPr id="47" name="Content Placeholder 46">
            <a:extLst>
              <a:ext uri="{FF2B5EF4-FFF2-40B4-BE49-F238E27FC236}">
                <a16:creationId xmlns:a16="http://schemas.microsoft.com/office/drawing/2014/main" id="{269B2B31-5205-1F75-8DF7-67C6FA66159C}"/>
              </a:ext>
            </a:extLst>
          </p:cNvPr>
          <p:cNvSpPr>
            <a:spLocks noGrp="1"/>
          </p:cNvSpPr>
          <p:nvPr>
            <p:ph idx="1"/>
          </p:nvPr>
        </p:nvSpPr>
        <p:spPr>
          <a:xfrm>
            <a:off x="5054289" y="1769203"/>
            <a:ext cx="7339807" cy="4693071"/>
          </a:xfrm>
        </p:spPr>
        <p:txBody>
          <a:bodyPr vert="horz" lIns="0" tIns="0" rIns="0" bIns="0" rtlCol="0">
            <a:noAutofit/>
          </a:bodyPr>
          <a:lstStyle/>
          <a:p>
            <a:pPr marL="457200" indent="-457200">
              <a:spcBef>
                <a:spcPts val="1200"/>
              </a:spcBef>
              <a:spcAft>
                <a:spcPts val="1200"/>
              </a:spcAft>
              <a:buFont typeface="Wingdings" panose="05000000000000000000" pitchFamily="2" charset="2"/>
              <a:buChar char="q"/>
            </a:pPr>
            <a:r>
              <a:rPr lang="en-US" sz="3200" dirty="0"/>
              <a:t>The retirement landscape</a:t>
            </a:r>
          </a:p>
          <a:p>
            <a:pPr marL="457200" indent="-457200">
              <a:spcBef>
                <a:spcPts val="1200"/>
              </a:spcBef>
              <a:spcAft>
                <a:spcPts val="1200"/>
              </a:spcAft>
              <a:buFont typeface="Wingdings" panose="05000000000000000000" pitchFamily="2" charset="2"/>
              <a:buChar char="q"/>
            </a:pPr>
            <a:r>
              <a:rPr lang="en-US" sz="3200" dirty="0"/>
              <a:t>Survey results: 401(k) participant insights and the implications </a:t>
            </a:r>
          </a:p>
          <a:p>
            <a:pPr marL="457200" indent="-457200">
              <a:spcBef>
                <a:spcPts val="1200"/>
              </a:spcBef>
              <a:spcAft>
                <a:spcPts val="1200"/>
              </a:spcAft>
              <a:buFont typeface="Wingdings" panose="05000000000000000000" pitchFamily="2" charset="2"/>
              <a:buChar char="q"/>
            </a:pPr>
            <a:r>
              <a:rPr lang="en-US" sz="3200" dirty="0"/>
              <a:t>The way forward</a:t>
            </a:r>
          </a:p>
          <a:p>
            <a:pPr marL="457200" indent="-457200">
              <a:spcBef>
                <a:spcPts val="1200"/>
              </a:spcBef>
              <a:spcAft>
                <a:spcPts val="1200"/>
              </a:spcAft>
              <a:buFont typeface="System Font Regular"/>
              <a:buChar char="⏵"/>
            </a:pPr>
            <a:endParaRPr lang="en-US" sz="3200" dirty="0"/>
          </a:p>
        </p:txBody>
      </p:sp>
      <p:sp>
        <p:nvSpPr>
          <p:cNvPr id="79" name="Text Placeholder 78">
            <a:extLst>
              <a:ext uri="{FF2B5EF4-FFF2-40B4-BE49-F238E27FC236}">
                <a16:creationId xmlns:a16="http://schemas.microsoft.com/office/drawing/2014/main" id="{AC3A4B7E-816D-4096-004E-7DDC37868313}"/>
              </a:ext>
            </a:extLst>
          </p:cNvPr>
          <p:cNvSpPr>
            <a:spLocks noGrp="1"/>
          </p:cNvSpPr>
          <p:nvPr>
            <p:ph type="body" sz="quarter" idx="11"/>
          </p:nvPr>
        </p:nvSpPr>
        <p:spPr/>
        <p:txBody>
          <a:bodyPr/>
          <a:lstStyle/>
          <a:p>
            <a:endParaRPr lang="en-US" dirty="0"/>
          </a:p>
        </p:txBody>
      </p:sp>
      <p:sp>
        <p:nvSpPr>
          <p:cNvPr id="4" name="TextBox 3">
            <a:extLst>
              <a:ext uri="{FF2B5EF4-FFF2-40B4-BE49-F238E27FC236}">
                <a16:creationId xmlns:a16="http://schemas.microsoft.com/office/drawing/2014/main" id="{D0FEA1ED-A405-0A2D-BD48-D409A1754A6B}"/>
              </a:ext>
            </a:extLst>
          </p:cNvPr>
          <p:cNvSpPr txBox="1"/>
          <p:nvPr/>
        </p:nvSpPr>
        <p:spPr>
          <a:xfrm>
            <a:off x="532906" y="7503130"/>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284145946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5C695-DD03-5995-6D5C-B389132658B2}"/>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F27E7240-0473-1BCB-7C62-12BFBE860EA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think-cell data - do not delete" hidden="1">
                        <a:extLst>
                          <a:ext uri="{FF2B5EF4-FFF2-40B4-BE49-F238E27FC236}">
                            <a16:creationId xmlns:a16="http://schemas.microsoft.com/office/drawing/2014/main" id="{F27E7240-0473-1BCB-7C62-12BFBE860EA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5" name="Picture 34" descr="A close-up of a building&#10;&#10;AI-generated content may be incorrect.">
            <a:extLst>
              <a:ext uri="{FF2B5EF4-FFF2-40B4-BE49-F238E27FC236}">
                <a16:creationId xmlns:a16="http://schemas.microsoft.com/office/drawing/2014/main" id="{76B311EC-804D-58A2-5D3F-F2AE54CFD1F1}"/>
              </a:ext>
            </a:extLst>
          </p:cNvPr>
          <p:cNvPicPr>
            <a:picLocks noChangeAspect="1"/>
          </p:cNvPicPr>
          <p:nvPr/>
        </p:nvPicPr>
        <p:blipFill rotWithShape="1">
          <a:blip r:embed="rId6"/>
          <a:srcRect t="7808" b="7808"/>
          <a:stretch/>
        </p:blipFill>
        <p:spPr>
          <a:xfrm>
            <a:off x="-1" y="0"/>
            <a:ext cx="13817601" cy="7772400"/>
          </a:xfrm>
          <a:prstGeom prst="rect">
            <a:avLst/>
          </a:prstGeom>
        </p:spPr>
      </p:pic>
      <p:sp>
        <p:nvSpPr>
          <p:cNvPr id="8" name="Rectangle: Single Corner Rounded 7">
            <a:extLst>
              <a:ext uri="{FF2B5EF4-FFF2-40B4-BE49-F238E27FC236}">
                <a16:creationId xmlns:a16="http://schemas.microsoft.com/office/drawing/2014/main" id="{5EC499E8-D6C7-C7E3-F58B-35DF2D9DA8F9}"/>
              </a:ext>
            </a:extLst>
          </p:cNvPr>
          <p:cNvSpPr/>
          <p:nvPr/>
        </p:nvSpPr>
        <p:spPr>
          <a:xfrm>
            <a:off x="624387" y="951540"/>
            <a:ext cx="12561455" cy="5921700"/>
          </a:xfrm>
          <a:prstGeom prst="round1Rect">
            <a:avLst>
              <a:gd name="adj" fmla="val 45904"/>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solidFill>
                <a:schemeClr val="bg1"/>
              </a:solidFill>
            </a:endParaRPr>
          </a:p>
        </p:txBody>
      </p:sp>
      <p:sp>
        <p:nvSpPr>
          <p:cNvPr id="2" name="Title 1">
            <a:extLst>
              <a:ext uri="{FF2B5EF4-FFF2-40B4-BE49-F238E27FC236}">
                <a16:creationId xmlns:a16="http://schemas.microsoft.com/office/drawing/2014/main" id="{A757CC73-AE06-B61A-85F6-E3D65B12679A}"/>
              </a:ext>
            </a:extLst>
          </p:cNvPr>
          <p:cNvSpPr>
            <a:spLocks noGrp="1"/>
          </p:cNvSpPr>
          <p:nvPr>
            <p:ph type="title"/>
          </p:nvPr>
        </p:nvSpPr>
        <p:spPr>
          <a:xfrm>
            <a:off x="1371599" y="1421486"/>
            <a:ext cx="10235731" cy="1035139"/>
          </a:xfrm>
        </p:spPr>
        <p:txBody>
          <a:bodyPr vert="horz"/>
          <a:lstStyle/>
          <a:p>
            <a:r>
              <a:rPr lang="en-US" sz="3600" dirty="0">
                <a:solidFill>
                  <a:schemeClr val="bg1"/>
                </a:solidFill>
              </a:rPr>
              <a:t>In-plan fixed annuity: description provided to survey participants </a:t>
            </a:r>
            <a:endParaRPr lang="en-US" dirty="0">
              <a:solidFill>
                <a:schemeClr val="bg1"/>
              </a:solidFill>
            </a:endParaRPr>
          </a:p>
        </p:txBody>
      </p:sp>
      <p:sp>
        <p:nvSpPr>
          <p:cNvPr id="9" name="Text Placeholder 20">
            <a:extLst>
              <a:ext uri="{FF2B5EF4-FFF2-40B4-BE49-F238E27FC236}">
                <a16:creationId xmlns:a16="http://schemas.microsoft.com/office/drawing/2014/main" id="{A861A823-FAF3-E34F-6513-2E37B91097B8}"/>
              </a:ext>
            </a:extLst>
          </p:cNvPr>
          <p:cNvSpPr txBox="1">
            <a:spLocks/>
          </p:cNvSpPr>
          <p:nvPr/>
        </p:nvSpPr>
        <p:spPr>
          <a:xfrm>
            <a:off x="1371597" y="2926571"/>
            <a:ext cx="11455327" cy="2882540"/>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2400"/>
              </a:spcAft>
            </a:pPr>
            <a:r>
              <a:rPr lang="en-US" sz="2400" b="0" dirty="0">
                <a:solidFill>
                  <a:schemeClr val="bg1"/>
                </a:solidFill>
                <a:latin typeface="+mn-lt"/>
              </a:rPr>
              <a:t>A fixed annuity can be an option for saving in a defined contribution plan.</a:t>
            </a:r>
          </a:p>
          <a:p>
            <a:pPr>
              <a:spcAft>
                <a:spcPts val="2400"/>
              </a:spcAft>
            </a:pPr>
            <a:r>
              <a:rPr lang="en-US" sz="2400" b="0" dirty="0">
                <a:solidFill>
                  <a:schemeClr val="bg1"/>
                </a:solidFill>
                <a:latin typeface="+mn-lt"/>
              </a:rPr>
              <a:t>Contributions to a fixed annuity earn a </a:t>
            </a:r>
            <a:r>
              <a:rPr lang="en-US" sz="2400" dirty="0">
                <a:solidFill>
                  <a:schemeClr val="accent6"/>
                </a:solidFill>
                <a:latin typeface="+mn-lt"/>
              </a:rPr>
              <a:t>guaranteed interest rate</a:t>
            </a:r>
            <a:r>
              <a:rPr lang="en-US" sz="2400" b="0" dirty="0">
                <a:solidFill>
                  <a:schemeClr val="bg1"/>
                </a:solidFill>
                <a:latin typeface="+mn-lt"/>
              </a:rPr>
              <a:t>, even during volatile financial markets. </a:t>
            </a:r>
          </a:p>
          <a:p>
            <a:pPr>
              <a:spcAft>
                <a:spcPts val="2400"/>
              </a:spcAft>
            </a:pPr>
            <a:r>
              <a:rPr lang="en-US" sz="2400" b="0" dirty="0">
                <a:solidFill>
                  <a:schemeClr val="bg1"/>
                </a:solidFill>
                <a:latin typeface="+mn-lt"/>
              </a:rPr>
              <a:t>In retirement, money in a fixed annuity can be turned into </a:t>
            </a:r>
            <a:r>
              <a:rPr lang="en-US" sz="2400" dirty="0">
                <a:solidFill>
                  <a:schemeClr val="accent6"/>
                </a:solidFill>
                <a:latin typeface="+mn-lt"/>
              </a:rPr>
              <a:t>pension-like retirement income</a:t>
            </a:r>
            <a:r>
              <a:rPr lang="en-US" sz="2400" b="0" dirty="0">
                <a:solidFill>
                  <a:schemeClr val="bg1"/>
                </a:solidFill>
                <a:latin typeface="+mn-lt"/>
              </a:rPr>
              <a:t>.</a:t>
            </a:r>
          </a:p>
          <a:p>
            <a:pPr>
              <a:spcAft>
                <a:spcPts val="2400"/>
              </a:spcAft>
            </a:pPr>
            <a:r>
              <a:rPr lang="en-US" sz="2400" b="0" dirty="0">
                <a:solidFill>
                  <a:schemeClr val="bg1"/>
                </a:solidFill>
                <a:latin typeface="+mn-lt"/>
              </a:rPr>
              <a:t>Income is paid out as </a:t>
            </a:r>
            <a:r>
              <a:rPr lang="en-US" sz="2400" dirty="0">
                <a:solidFill>
                  <a:schemeClr val="accent6"/>
                </a:solidFill>
                <a:latin typeface="+mn-lt"/>
              </a:rPr>
              <a:t>fixed monthly payments, guaranteed to last for life</a:t>
            </a:r>
            <a:r>
              <a:rPr lang="en-US" sz="2400" b="0" dirty="0">
                <a:solidFill>
                  <a:schemeClr val="bg1"/>
                </a:solidFill>
                <a:latin typeface="+mn-lt"/>
              </a:rPr>
              <a:t>.</a:t>
            </a:r>
          </a:p>
        </p:txBody>
      </p:sp>
      <p:sp>
        <p:nvSpPr>
          <p:cNvPr id="14" name="TextBox 13">
            <a:extLst>
              <a:ext uri="{FF2B5EF4-FFF2-40B4-BE49-F238E27FC236}">
                <a16:creationId xmlns:a16="http://schemas.microsoft.com/office/drawing/2014/main" id="{B34BE1A2-6667-0725-A5B4-58478ABA02B7}"/>
              </a:ext>
            </a:extLst>
          </p:cNvPr>
          <p:cNvSpPr txBox="1"/>
          <p:nvPr/>
        </p:nvSpPr>
        <p:spPr>
          <a:xfrm>
            <a:off x="12826924" y="7218462"/>
            <a:ext cx="362603" cy="300786"/>
          </a:xfrm>
          <a:prstGeom prst="rect">
            <a:avLst/>
          </a:prstGeom>
          <a:noFill/>
        </p:spPr>
        <p:txBody>
          <a:bodyPr wrap="square" lIns="0" tIns="0" rIns="0" bIns="0" rtlCol="0">
            <a:noAutofit/>
          </a:bodyPr>
          <a:lstStyle/>
          <a:p>
            <a:pPr algn="r"/>
            <a:fld id="{5463D488-B33C-44D1-8C6D-19E9BAD2ABCF}" type="slidenum">
              <a:rPr lang="en-US" sz="1200" b="1" smtClean="0">
                <a:solidFill>
                  <a:schemeClr val="bg1"/>
                </a:solidFill>
                <a:latin typeface="Arial" panose="020B0604020202020204" pitchFamily="34" charset="0"/>
                <a:cs typeface="Arial" panose="020B0604020202020204" pitchFamily="34" charset="0"/>
              </a:rPr>
              <a:pPr algn="r"/>
              <a:t>20</a:t>
            </a:fld>
            <a:endParaRPr lang="en-US" sz="800" b="1"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AED0057B-2B31-E6FD-4279-D7985804C64F}"/>
              </a:ext>
            </a:extLst>
          </p:cNvPr>
          <p:cNvCxnSpPr/>
          <p:nvPr/>
        </p:nvCxnSpPr>
        <p:spPr>
          <a:xfrm>
            <a:off x="628073" y="7095744"/>
            <a:ext cx="12561455"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4EDEBF6C-ACF2-6944-4DD6-268740A1FFD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5721" y="6941921"/>
            <a:ext cx="1851039" cy="770844"/>
          </a:xfrm>
          <a:prstGeom prst="rect">
            <a:avLst/>
          </a:prstGeom>
        </p:spPr>
      </p:pic>
      <p:sp>
        <p:nvSpPr>
          <p:cNvPr id="17" name="Text Placeholder 3">
            <a:extLst>
              <a:ext uri="{FF2B5EF4-FFF2-40B4-BE49-F238E27FC236}">
                <a16:creationId xmlns:a16="http://schemas.microsoft.com/office/drawing/2014/main" id="{1B14B038-4DC2-F0F1-B09E-4D7EFF5DF65E}"/>
              </a:ext>
            </a:extLst>
          </p:cNvPr>
          <p:cNvSpPr txBox="1">
            <a:spLocks/>
          </p:cNvSpPr>
          <p:nvPr/>
        </p:nvSpPr>
        <p:spPr>
          <a:xfrm>
            <a:off x="4868008" y="7214616"/>
            <a:ext cx="7826565" cy="365920"/>
          </a:xfrm>
          <a:prstGeom prst="rect">
            <a:avLst/>
          </a:prstGeom>
        </p:spPr>
        <p:txBody>
          <a:bodyPr lIns="0" tIns="0" rIns="0" bIns="0"/>
          <a:lstStyle>
            <a:lvl1pPr marL="0" indent="0" algn="r" defTabSz="502920" rtl="0" eaLnBrk="1" latinLnBrk="0" hangingPunct="1">
              <a:lnSpc>
                <a:spcPct val="100000"/>
              </a:lnSpc>
              <a:spcBef>
                <a:spcPts val="0"/>
              </a:spcBef>
              <a:spcAft>
                <a:spcPts val="0"/>
              </a:spcAft>
              <a:buFont typeface="Arial"/>
              <a:buNone/>
              <a:defRPr sz="1200" i="1" kern="1200" baseline="0">
                <a:solidFill>
                  <a:schemeClr val="bg2"/>
                </a:solidFill>
                <a:latin typeface="+mn-lt"/>
                <a:ea typeface="+mn-ea"/>
                <a:cs typeface="+mn-cs"/>
              </a:defRPr>
            </a:lvl1pPr>
            <a:lvl2pPr marL="0" indent="0" algn="l" defTabSz="502920" rtl="0" eaLnBrk="1" latinLnBrk="0" hangingPunct="1">
              <a:lnSpc>
                <a:spcPct val="100000"/>
              </a:lnSpc>
              <a:spcBef>
                <a:spcPts val="432"/>
              </a:spcBef>
              <a:spcAft>
                <a:spcPts val="432"/>
              </a:spcAft>
              <a:buFont typeface="Arial" panose="020B0604020202020204" pitchFamily="34" charset="0"/>
              <a:buNone/>
              <a:defRPr sz="2000" b="1" kern="1200">
                <a:solidFill>
                  <a:schemeClr val="tx2"/>
                </a:solidFill>
                <a:latin typeface="+mn-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sz="1600" kern="1200">
                <a:solidFill>
                  <a:schemeClr val="tx2"/>
                </a:solidFill>
                <a:latin typeface="+mn-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chemeClr val="bg1"/>
                </a:solidFill>
              </a:rPr>
              <a:t>Retirement savings to retirement income</a:t>
            </a:r>
          </a:p>
        </p:txBody>
      </p:sp>
      <p:sp>
        <p:nvSpPr>
          <p:cNvPr id="3" name="TextBox 2">
            <a:extLst>
              <a:ext uri="{FF2B5EF4-FFF2-40B4-BE49-F238E27FC236}">
                <a16:creationId xmlns:a16="http://schemas.microsoft.com/office/drawing/2014/main" id="{F0F6A47C-3AC1-A5D9-45FE-AD63FE4B47C5}"/>
              </a:ext>
            </a:extLst>
          </p:cNvPr>
          <p:cNvSpPr txBox="1"/>
          <p:nvPr/>
        </p:nvSpPr>
        <p:spPr>
          <a:xfrm>
            <a:off x="624387" y="7492652"/>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320166074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6C59E-E8EC-85AE-DEF7-72E0D6876F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049F73-35F7-9C32-7636-6DD16228E9E2}"/>
              </a:ext>
            </a:extLst>
          </p:cNvPr>
          <p:cNvSpPr>
            <a:spLocks noGrp="1"/>
          </p:cNvSpPr>
          <p:nvPr>
            <p:ph type="title"/>
          </p:nvPr>
        </p:nvSpPr>
        <p:spPr>
          <a:xfrm>
            <a:off x="628073" y="1357745"/>
            <a:ext cx="3520339" cy="2769989"/>
          </a:xfrm>
        </p:spPr>
        <p:txBody>
          <a:bodyPr/>
          <a:lstStyle/>
          <a:p>
            <a:r>
              <a:rPr lang="en-US" dirty="0"/>
              <a:t>How do participants feel about a fixed annuity?</a:t>
            </a:r>
            <a:br>
              <a:rPr lang="en-US" dirty="0"/>
            </a:br>
            <a:endParaRPr lang="en-US" dirty="0"/>
          </a:p>
        </p:txBody>
      </p:sp>
      <p:sp>
        <p:nvSpPr>
          <p:cNvPr id="3" name="Text Placeholder 2">
            <a:extLst>
              <a:ext uri="{FF2B5EF4-FFF2-40B4-BE49-F238E27FC236}">
                <a16:creationId xmlns:a16="http://schemas.microsoft.com/office/drawing/2014/main" id="{EFFC8482-95C9-53B5-601F-B0B0F7BBCAB1}"/>
              </a:ext>
            </a:extLst>
          </p:cNvPr>
          <p:cNvSpPr>
            <a:spLocks noGrp="1"/>
          </p:cNvSpPr>
          <p:nvPr>
            <p:ph type="body" sz="quarter" idx="11"/>
          </p:nvPr>
        </p:nvSpPr>
        <p:spPr>
          <a:xfrm>
            <a:off x="5137777" y="6448719"/>
            <a:ext cx="8055435" cy="372140"/>
          </a:xfrm>
        </p:spPr>
        <p:txBody>
          <a:bodyPr/>
          <a:lstStyle/>
          <a:p>
            <a:r>
              <a:rPr lang="en-US" dirty="0"/>
              <a:t>Source: Nuveen and TIAA Institute Participant Sentiment Survey on Lifetime Income (2024).</a:t>
            </a:r>
          </a:p>
        </p:txBody>
      </p:sp>
      <p:sp>
        <p:nvSpPr>
          <p:cNvPr id="7" name="TextBox 6">
            <a:extLst>
              <a:ext uri="{FF2B5EF4-FFF2-40B4-BE49-F238E27FC236}">
                <a16:creationId xmlns:a16="http://schemas.microsoft.com/office/drawing/2014/main" id="{65076253-B3F4-9CD4-86F3-2C789175930D}"/>
              </a:ext>
            </a:extLst>
          </p:cNvPr>
          <p:cNvSpPr txBox="1"/>
          <p:nvPr/>
        </p:nvSpPr>
        <p:spPr>
          <a:xfrm>
            <a:off x="5277394" y="4127863"/>
            <a:ext cx="2194560" cy="1136468"/>
          </a:xfrm>
          <a:prstGeom prst="rect">
            <a:avLst/>
          </a:prstGeom>
          <a:noFill/>
        </p:spPr>
        <p:txBody>
          <a:bodyPr wrap="square" lIns="0" tIns="0" rIns="0" bIns="0" rtlCol="0">
            <a:noAutofit/>
          </a:bodyPr>
          <a:lstStyle/>
          <a:p>
            <a:pPr algn="ctr">
              <a:spcAft>
                <a:spcPts val="600"/>
              </a:spcAft>
            </a:pPr>
            <a:r>
              <a:rPr lang="en-US" sz="4800" b="1" dirty="0">
                <a:solidFill>
                  <a:schemeClr val="bg2"/>
                </a:solidFill>
              </a:rPr>
              <a:t>52%</a:t>
            </a:r>
          </a:p>
        </p:txBody>
      </p:sp>
      <p:sp>
        <p:nvSpPr>
          <p:cNvPr id="8" name="TextBox 7">
            <a:extLst>
              <a:ext uri="{FF2B5EF4-FFF2-40B4-BE49-F238E27FC236}">
                <a16:creationId xmlns:a16="http://schemas.microsoft.com/office/drawing/2014/main" id="{A8528DF3-53CC-A824-512F-9EED1027579D}"/>
              </a:ext>
            </a:extLst>
          </p:cNvPr>
          <p:cNvSpPr txBox="1"/>
          <p:nvPr/>
        </p:nvSpPr>
        <p:spPr>
          <a:xfrm>
            <a:off x="7772087" y="4127863"/>
            <a:ext cx="2194560" cy="1136468"/>
          </a:xfrm>
          <a:prstGeom prst="rect">
            <a:avLst/>
          </a:prstGeom>
          <a:noFill/>
        </p:spPr>
        <p:txBody>
          <a:bodyPr wrap="square" lIns="0" tIns="0" rIns="0" bIns="0" rtlCol="0">
            <a:noAutofit/>
          </a:bodyPr>
          <a:lstStyle/>
          <a:p>
            <a:pPr algn="ctr">
              <a:spcAft>
                <a:spcPts val="600"/>
              </a:spcAft>
            </a:pPr>
            <a:r>
              <a:rPr lang="en-US" sz="4800" b="1" dirty="0">
                <a:solidFill>
                  <a:schemeClr val="bg2"/>
                </a:solidFill>
              </a:rPr>
              <a:t>72%</a:t>
            </a:r>
          </a:p>
        </p:txBody>
      </p:sp>
      <p:sp>
        <p:nvSpPr>
          <p:cNvPr id="9" name="TextBox 8">
            <a:extLst>
              <a:ext uri="{FF2B5EF4-FFF2-40B4-BE49-F238E27FC236}">
                <a16:creationId xmlns:a16="http://schemas.microsoft.com/office/drawing/2014/main" id="{8D1D6DC2-8F6F-5C3D-C19D-48EA49F991D0}"/>
              </a:ext>
            </a:extLst>
          </p:cNvPr>
          <p:cNvSpPr txBox="1"/>
          <p:nvPr/>
        </p:nvSpPr>
        <p:spPr>
          <a:xfrm>
            <a:off x="10266780" y="4127863"/>
            <a:ext cx="2194560" cy="1136468"/>
          </a:xfrm>
          <a:prstGeom prst="rect">
            <a:avLst/>
          </a:prstGeom>
          <a:noFill/>
        </p:spPr>
        <p:txBody>
          <a:bodyPr wrap="square" lIns="0" tIns="0" rIns="0" bIns="0" rtlCol="0">
            <a:noAutofit/>
          </a:bodyPr>
          <a:lstStyle/>
          <a:p>
            <a:pPr algn="ctr">
              <a:spcAft>
                <a:spcPts val="600"/>
              </a:spcAft>
            </a:pPr>
            <a:r>
              <a:rPr lang="en-US" sz="4800" b="1" dirty="0">
                <a:solidFill>
                  <a:schemeClr val="bg2"/>
                </a:solidFill>
              </a:rPr>
              <a:t>92%</a:t>
            </a:r>
          </a:p>
        </p:txBody>
      </p:sp>
      <p:grpSp>
        <p:nvGrpSpPr>
          <p:cNvPr id="21" name="Group 20">
            <a:extLst>
              <a:ext uri="{FF2B5EF4-FFF2-40B4-BE49-F238E27FC236}">
                <a16:creationId xmlns:a16="http://schemas.microsoft.com/office/drawing/2014/main" id="{F1B8FD4A-7602-CD04-26EB-E9FD1A2CBBCD}"/>
              </a:ext>
            </a:extLst>
          </p:cNvPr>
          <p:cNvGrpSpPr/>
          <p:nvPr/>
        </p:nvGrpSpPr>
        <p:grpSpPr>
          <a:xfrm>
            <a:off x="5042708" y="1351122"/>
            <a:ext cx="8203393" cy="1862123"/>
            <a:chOff x="5042708" y="1351122"/>
            <a:chExt cx="8203393" cy="1862123"/>
          </a:xfrm>
        </p:grpSpPr>
        <p:sp>
          <p:nvSpPr>
            <p:cNvPr id="6" name="TextBox 5">
              <a:extLst>
                <a:ext uri="{FF2B5EF4-FFF2-40B4-BE49-F238E27FC236}">
                  <a16:creationId xmlns:a16="http://schemas.microsoft.com/office/drawing/2014/main" id="{8A8BB467-5C07-1D14-1B18-F3D9E1A6E534}"/>
                </a:ext>
              </a:extLst>
            </p:cNvPr>
            <p:cNvSpPr txBox="1"/>
            <p:nvPr/>
          </p:nvSpPr>
          <p:spPr>
            <a:xfrm>
              <a:off x="5137149" y="1351122"/>
              <a:ext cx="7615023" cy="830997"/>
            </a:xfrm>
            <a:prstGeom prst="rect">
              <a:avLst/>
            </a:prstGeom>
            <a:noFill/>
          </p:spPr>
          <p:txBody>
            <a:bodyPr wrap="square">
              <a:spAutoFit/>
            </a:bodyPr>
            <a:lstStyle/>
            <a:p>
              <a:r>
                <a:rPr lang="en-US" sz="4800" u="sng" dirty="0">
                  <a:latin typeface="+mj-lt"/>
                  <a:ea typeface="Aptos" panose="020B0004020202020204" pitchFamily="34" charset="0"/>
                  <a:cs typeface="Times New Roman" panose="02020603050405020304" pitchFamily="18" charset="0"/>
                </a:rPr>
                <a:t>    </a:t>
              </a:r>
              <a:r>
                <a:rPr lang="en-US" sz="4800" dirty="0">
                  <a:effectLst/>
                  <a:latin typeface="+mj-lt"/>
                  <a:ea typeface="Aptos" panose="020B0004020202020204" pitchFamily="34" charset="0"/>
                  <a:cs typeface="Times New Roman" panose="02020603050405020304" pitchFamily="18" charset="0"/>
                </a:rPr>
                <a:t>% of 401(k) participants</a:t>
              </a:r>
              <a:endParaRPr lang="en-US" sz="4800" dirty="0">
                <a:latin typeface="+mj-lt"/>
              </a:endParaRPr>
            </a:p>
          </p:txBody>
        </p:sp>
        <p:sp>
          <p:nvSpPr>
            <p:cNvPr id="12" name="TextBox 11">
              <a:extLst>
                <a:ext uri="{FF2B5EF4-FFF2-40B4-BE49-F238E27FC236}">
                  <a16:creationId xmlns:a16="http://schemas.microsoft.com/office/drawing/2014/main" id="{212EAE08-F719-85BB-8654-B93E32CE2ECD}"/>
                </a:ext>
              </a:extLst>
            </p:cNvPr>
            <p:cNvSpPr txBox="1"/>
            <p:nvPr/>
          </p:nvSpPr>
          <p:spPr>
            <a:xfrm>
              <a:off x="5042708" y="2259138"/>
              <a:ext cx="8203393" cy="954107"/>
            </a:xfrm>
            <a:prstGeom prst="rect">
              <a:avLst/>
            </a:prstGeom>
            <a:noFill/>
          </p:spPr>
          <p:txBody>
            <a:bodyPr wrap="square">
              <a:spAutoFit/>
            </a:bodyPr>
            <a:lstStyle/>
            <a:p>
              <a:r>
                <a:rPr lang="en-US" sz="2800" dirty="0"/>
                <a:t>think it would be valuable for 401(k) plans in general to include a fixed annuity</a:t>
              </a:r>
            </a:p>
          </p:txBody>
        </p:sp>
      </p:grpSp>
    </p:spTree>
    <p:extLst>
      <p:ext uri="{BB962C8B-B14F-4D97-AF65-F5344CB8AC3E}">
        <p14:creationId xmlns:p14="http://schemas.microsoft.com/office/powerpoint/2010/main" val="1568303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5F3C8-A489-94EB-24D6-C0229A658585}"/>
            </a:ext>
          </a:extLst>
        </p:cNvPr>
        <p:cNvGrpSpPr/>
        <p:nvPr/>
      </p:nvGrpSpPr>
      <p:grpSpPr>
        <a:xfrm>
          <a:off x="0" y="0"/>
          <a:ext cx="0" cy="0"/>
          <a:chOff x="0" y="0"/>
          <a:chExt cx="0" cy="0"/>
        </a:xfrm>
      </p:grpSpPr>
      <p:sp>
        <p:nvSpPr>
          <p:cNvPr id="29" name="Rectangle 28">
            <a:extLst>
              <a:ext uri="{FF2B5EF4-FFF2-40B4-BE49-F238E27FC236}">
                <a16:creationId xmlns:a16="http://schemas.microsoft.com/office/drawing/2014/main" id="{07A2C471-0450-0818-6461-4659F68BFBA4}"/>
              </a:ext>
            </a:extLst>
          </p:cNvPr>
          <p:cNvSpPr/>
          <p:nvPr/>
        </p:nvSpPr>
        <p:spPr>
          <a:xfrm>
            <a:off x="4994275" y="3699163"/>
            <a:ext cx="7650163" cy="1891119"/>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4413B2AD-03B8-7F14-4B39-5694C4007823}"/>
              </a:ext>
            </a:extLst>
          </p:cNvPr>
          <p:cNvSpPr>
            <a:spLocks noGrp="1"/>
          </p:cNvSpPr>
          <p:nvPr>
            <p:ph type="title"/>
          </p:nvPr>
        </p:nvSpPr>
        <p:spPr>
          <a:xfrm>
            <a:off x="628073" y="1357745"/>
            <a:ext cx="3520339" cy="2769989"/>
          </a:xfrm>
        </p:spPr>
        <p:txBody>
          <a:bodyPr/>
          <a:lstStyle/>
          <a:p>
            <a:r>
              <a:rPr lang="en-US" dirty="0"/>
              <a:t>How do participants feel about a fixed annuity?</a:t>
            </a:r>
            <a:br>
              <a:rPr lang="en-US" dirty="0"/>
            </a:br>
            <a:endParaRPr lang="en-US" dirty="0"/>
          </a:p>
        </p:txBody>
      </p:sp>
      <p:sp>
        <p:nvSpPr>
          <p:cNvPr id="3" name="Text Placeholder 2">
            <a:extLst>
              <a:ext uri="{FF2B5EF4-FFF2-40B4-BE49-F238E27FC236}">
                <a16:creationId xmlns:a16="http://schemas.microsoft.com/office/drawing/2014/main" id="{547F8FEE-143E-85AB-7A51-95475F7663D2}"/>
              </a:ext>
            </a:extLst>
          </p:cNvPr>
          <p:cNvSpPr>
            <a:spLocks noGrp="1"/>
          </p:cNvSpPr>
          <p:nvPr>
            <p:ph type="body" sz="quarter" idx="11"/>
          </p:nvPr>
        </p:nvSpPr>
        <p:spPr/>
        <p:txBody>
          <a:bodyPr/>
          <a:lstStyle/>
          <a:p>
            <a:r>
              <a:rPr lang="en-US" dirty="0"/>
              <a:t>Source: Nuveen and TIAA Institute Participant Sentiment Survey on Lifetime Income (2024).</a:t>
            </a:r>
          </a:p>
        </p:txBody>
      </p:sp>
      <p:sp>
        <p:nvSpPr>
          <p:cNvPr id="4" name="Content Placeholder 3">
            <a:extLst>
              <a:ext uri="{FF2B5EF4-FFF2-40B4-BE49-F238E27FC236}">
                <a16:creationId xmlns:a16="http://schemas.microsoft.com/office/drawing/2014/main" id="{220C3B9B-76EC-8E2E-B8B9-02146C0BAD51}"/>
              </a:ext>
            </a:extLst>
          </p:cNvPr>
          <p:cNvSpPr>
            <a:spLocks noGrp="1"/>
          </p:cNvSpPr>
          <p:nvPr>
            <p:ph sz="quarter" idx="12"/>
          </p:nvPr>
        </p:nvSpPr>
        <p:spPr/>
        <p:txBody>
          <a:bodyPr/>
          <a:lstStyle/>
          <a:p>
            <a:endParaRPr lang="en-US" dirty="0"/>
          </a:p>
          <a:p>
            <a:endParaRPr lang="en-US" dirty="0"/>
          </a:p>
          <a:p>
            <a:r>
              <a:rPr lang="en-US" dirty="0"/>
              <a:t>think it would be valuable for 401(k) plans in general to include a fixed annuity</a:t>
            </a:r>
          </a:p>
          <a:p>
            <a:endParaRPr lang="en-US" dirty="0"/>
          </a:p>
        </p:txBody>
      </p:sp>
      <p:sp>
        <p:nvSpPr>
          <p:cNvPr id="6" name="TextBox 5">
            <a:extLst>
              <a:ext uri="{FF2B5EF4-FFF2-40B4-BE49-F238E27FC236}">
                <a16:creationId xmlns:a16="http://schemas.microsoft.com/office/drawing/2014/main" id="{F58272FC-73CC-CA30-8742-725759CA3E34}"/>
              </a:ext>
            </a:extLst>
          </p:cNvPr>
          <p:cNvSpPr txBox="1"/>
          <p:nvPr/>
        </p:nvSpPr>
        <p:spPr>
          <a:xfrm>
            <a:off x="5137150" y="1351122"/>
            <a:ext cx="7650162" cy="830997"/>
          </a:xfrm>
          <a:prstGeom prst="rect">
            <a:avLst/>
          </a:prstGeom>
          <a:noFill/>
        </p:spPr>
        <p:txBody>
          <a:bodyPr wrap="square">
            <a:spAutoFit/>
          </a:bodyPr>
          <a:lstStyle/>
          <a:p>
            <a:r>
              <a:rPr lang="en-US" sz="4800" b="1" dirty="0">
                <a:solidFill>
                  <a:schemeClr val="accent1"/>
                </a:solidFill>
                <a:latin typeface="+mj-lt"/>
                <a:ea typeface="Aptos" panose="020B0004020202020204" pitchFamily="34" charset="0"/>
                <a:cs typeface="Times New Roman" panose="02020603050405020304" pitchFamily="18" charset="0"/>
              </a:rPr>
              <a:t>92</a:t>
            </a:r>
            <a:r>
              <a:rPr lang="en-US" sz="4800" b="1" dirty="0">
                <a:solidFill>
                  <a:schemeClr val="accent1"/>
                </a:solidFill>
                <a:effectLst/>
                <a:latin typeface="+mj-lt"/>
                <a:ea typeface="Aptos" panose="020B0004020202020204" pitchFamily="34" charset="0"/>
                <a:cs typeface="Times New Roman" panose="02020603050405020304" pitchFamily="18" charset="0"/>
              </a:rPr>
              <a:t>% </a:t>
            </a:r>
            <a:r>
              <a:rPr lang="en-US" sz="4800" dirty="0">
                <a:effectLst/>
                <a:latin typeface="+mj-lt"/>
                <a:ea typeface="Aptos" panose="020B0004020202020204" pitchFamily="34" charset="0"/>
                <a:cs typeface="Times New Roman" panose="02020603050405020304" pitchFamily="18" charset="0"/>
              </a:rPr>
              <a:t>of </a:t>
            </a:r>
            <a:r>
              <a:rPr lang="en-US" sz="4800" dirty="0">
                <a:ea typeface="Aptos" panose="020B0004020202020204" pitchFamily="34" charset="0"/>
                <a:cs typeface="Times New Roman" panose="02020603050405020304" pitchFamily="18" charset="0"/>
              </a:rPr>
              <a:t>401(k) </a:t>
            </a:r>
            <a:r>
              <a:rPr lang="en-US" sz="4800" dirty="0">
                <a:effectLst/>
                <a:latin typeface="+mj-lt"/>
                <a:ea typeface="Aptos" panose="020B0004020202020204" pitchFamily="34" charset="0"/>
                <a:cs typeface="Times New Roman" panose="02020603050405020304" pitchFamily="18" charset="0"/>
              </a:rPr>
              <a:t>participants</a:t>
            </a:r>
            <a:endParaRPr lang="en-US" sz="4800" dirty="0">
              <a:latin typeface="+mj-lt"/>
            </a:endParaRPr>
          </a:p>
        </p:txBody>
      </p:sp>
      <p:grpSp>
        <p:nvGrpSpPr>
          <p:cNvPr id="19" name="Group 18">
            <a:extLst>
              <a:ext uri="{FF2B5EF4-FFF2-40B4-BE49-F238E27FC236}">
                <a16:creationId xmlns:a16="http://schemas.microsoft.com/office/drawing/2014/main" id="{43D867D9-2D6B-A81E-26FE-DDA6585330A5}"/>
              </a:ext>
            </a:extLst>
          </p:cNvPr>
          <p:cNvGrpSpPr/>
          <p:nvPr/>
        </p:nvGrpSpPr>
        <p:grpSpPr>
          <a:xfrm>
            <a:off x="5219148" y="3862698"/>
            <a:ext cx="2659946" cy="1048472"/>
            <a:chOff x="6288457" y="1996980"/>
            <a:chExt cx="1323465" cy="1048472"/>
          </a:xfrm>
        </p:grpSpPr>
        <p:sp>
          <p:nvSpPr>
            <p:cNvPr id="27" name="Text Placeholder 20">
              <a:extLst>
                <a:ext uri="{FF2B5EF4-FFF2-40B4-BE49-F238E27FC236}">
                  <a16:creationId xmlns:a16="http://schemas.microsoft.com/office/drawing/2014/main" id="{CFB608D0-EC52-7735-7AD2-197CA5F0A1F7}"/>
                </a:ext>
              </a:extLst>
            </p:cNvPr>
            <p:cNvSpPr txBox="1">
              <a:spLocks/>
            </p:cNvSpPr>
            <p:nvPr/>
          </p:nvSpPr>
          <p:spPr>
            <a:xfrm>
              <a:off x="6288457" y="1996980"/>
              <a:ext cx="943809"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4800" dirty="0">
                  <a:solidFill>
                    <a:schemeClr val="accent3"/>
                  </a:solidFill>
                  <a:latin typeface="+mn-lt"/>
                </a:rPr>
                <a:t>41%</a:t>
              </a:r>
            </a:p>
          </p:txBody>
        </p:sp>
        <p:sp>
          <p:nvSpPr>
            <p:cNvPr id="28" name="Text Placeholder 20">
              <a:extLst>
                <a:ext uri="{FF2B5EF4-FFF2-40B4-BE49-F238E27FC236}">
                  <a16:creationId xmlns:a16="http://schemas.microsoft.com/office/drawing/2014/main" id="{EE2D191E-3173-B6DF-894E-5368FB3281A8}"/>
                </a:ext>
              </a:extLst>
            </p:cNvPr>
            <p:cNvSpPr txBox="1">
              <a:spLocks/>
            </p:cNvSpPr>
            <p:nvPr/>
          </p:nvSpPr>
          <p:spPr>
            <a:xfrm>
              <a:off x="6288457" y="2800266"/>
              <a:ext cx="1323465" cy="2451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400" b="0" dirty="0">
                  <a:solidFill>
                    <a:schemeClr val="tx2"/>
                  </a:solidFill>
                  <a:latin typeface="+mn-lt"/>
                </a:rPr>
                <a:t>Very valuable</a:t>
              </a:r>
            </a:p>
          </p:txBody>
        </p:sp>
      </p:grpSp>
      <p:grpSp>
        <p:nvGrpSpPr>
          <p:cNvPr id="20" name="Group 19">
            <a:extLst>
              <a:ext uri="{FF2B5EF4-FFF2-40B4-BE49-F238E27FC236}">
                <a16:creationId xmlns:a16="http://schemas.microsoft.com/office/drawing/2014/main" id="{3F47D303-1950-4236-8189-A398B7CF1A52}"/>
              </a:ext>
            </a:extLst>
          </p:cNvPr>
          <p:cNvGrpSpPr/>
          <p:nvPr/>
        </p:nvGrpSpPr>
        <p:grpSpPr>
          <a:xfrm>
            <a:off x="7879094" y="3862698"/>
            <a:ext cx="2560693" cy="1001248"/>
            <a:chOff x="6403530" y="1996980"/>
            <a:chExt cx="1274082" cy="1001248"/>
          </a:xfrm>
        </p:grpSpPr>
        <p:sp>
          <p:nvSpPr>
            <p:cNvPr id="25" name="Text Placeholder 20">
              <a:extLst>
                <a:ext uri="{FF2B5EF4-FFF2-40B4-BE49-F238E27FC236}">
                  <a16:creationId xmlns:a16="http://schemas.microsoft.com/office/drawing/2014/main" id="{2C632173-A97B-5DEC-36D7-F2FE4C158AF7}"/>
                </a:ext>
              </a:extLst>
            </p:cNvPr>
            <p:cNvSpPr txBox="1">
              <a:spLocks/>
            </p:cNvSpPr>
            <p:nvPr/>
          </p:nvSpPr>
          <p:spPr>
            <a:xfrm>
              <a:off x="6403530" y="1996980"/>
              <a:ext cx="82873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4800" dirty="0">
                  <a:solidFill>
                    <a:schemeClr val="tx2"/>
                  </a:solidFill>
                  <a:latin typeface="+mn-lt"/>
                </a:rPr>
                <a:t>51%</a:t>
              </a:r>
            </a:p>
          </p:txBody>
        </p:sp>
        <p:sp>
          <p:nvSpPr>
            <p:cNvPr id="26" name="Text Placeholder 20">
              <a:extLst>
                <a:ext uri="{FF2B5EF4-FFF2-40B4-BE49-F238E27FC236}">
                  <a16:creationId xmlns:a16="http://schemas.microsoft.com/office/drawing/2014/main" id="{5FCFB801-C027-1815-7B31-424674E6FDE0}"/>
                </a:ext>
              </a:extLst>
            </p:cNvPr>
            <p:cNvSpPr txBox="1">
              <a:spLocks/>
            </p:cNvSpPr>
            <p:nvPr/>
          </p:nvSpPr>
          <p:spPr>
            <a:xfrm>
              <a:off x="6403530" y="2753042"/>
              <a:ext cx="1274082" cy="2451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400" b="0" dirty="0">
                  <a:solidFill>
                    <a:schemeClr val="tx2"/>
                  </a:solidFill>
                  <a:latin typeface="+mn-lt"/>
                </a:rPr>
                <a:t>Somewhat valuable</a:t>
              </a:r>
            </a:p>
          </p:txBody>
        </p:sp>
      </p:grpSp>
      <p:grpSp>
        <p:nvGrpSpPr>
          <p:cNvPr id="21" name="Group 20">
            <a:extLst>
              <a:ext uri="{FF2B5EF4-FFF2-40B4-BE49-F238E27FC236}">
                <a16:creationId xmlns:a16="http://schemas.microsoft.com/office/drawing/2014/main" id="{54C0A34C-12E5-366A-5061-86FD18960846}"/>
              </a:ext>
            </a:extLst>
          </p:cNvPr>
          <p:cNvGrpSpPr/>
          <p:nvPr/>
        </p:nvGrpSpPr>
        <p:grpSpPr>
          <a:xfrm>
            <a:off x="11059204" y="3862698"/>
            <a:ext cx="2407892" cy="1099769"/>
            <a:chOff x="6403530" y="1996980"/>
            <a:chExt cx="1198055" cy="1099769"/>
          </a:xfrm>
        </p:grpSpPr>
        <p:sp>
          <p:nvSpPr>
            <p:cNvPr id="23" name="Text Placeholder 20">
              <a:extLst>
                <a:ext uri="{FF2B5EF4-FFF2-40B4-BE49-F238E27FC236}">
                  <a16:creationId xmlns:a16="http://schemas.microsoft.com/office/drawing/2014/main" id="{B6561027-80C5-CF4C-647A-55A6B037B87F}"/>
                </a:ext>
              </a:extLst>
            </p:cNvPr>
            <p:cNvSpPr txBox="1">
              <a:spLocks/>
            </p:cNvSpPr>
            <p:nvPr/>
          </p:nvSpPr>
          <p:spPr>
            <a:xfrm>
              <a:off x="6403530" y="1996980"/>
              <a:ext cx="1198055"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4800" dirty="0">
                  <a:solidFill>
                    <a:schemeClr val="accent1"/>
                  </a:solidFill>
                  <a:latin typeface="+mn-lt"/>
                </a:rPr>
                <a:t>92%</a:t>
              </a:r>
            </a:p>
          </p:txBody>
        </p:sp>
        <p:sp>
          <p:nvSpPr>
            <p:cNvPr id="24" name="Text Placeholder 20">
              <a:extLst>
                <a:ext uri="{FF2B5EF4-FFF2-40B4-BE49-F238E27FC236}">
                  <a16:creationId xmlns:a16="http://schemas.microsoft.com/office/drawing/2014/main" id="{1B27C787-E1BD-A4C2-1D3B-6845EBAF80BD}"/>
                </a:ext>
              </a:extLst>
            </p:cNvPr>
            <p:cNvSpPr txBox="1">
              <a:spLocks/>
            </p:cNvSpPr>
            <p:nvPr/>
          </p:nvSpPr>
          <p:spPr>
            <a:xfrm>
              <a:off x="6420421" y="2748969"/>
              <a:ext cx="1164271" cy="34778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400" b="0" dirty="0">
                  <a:solidFill>
                    <a:schemeClr val="tx2"/>
                  </a:solidFill>
                  <a:latin typeface="+mn-lt"/>
                </a:rPr>
                <a:t>Valuable</a:t>
              </a:r>
            </a:p>
          </p:txBody>
        </p:sp>
      </p:grpSp>
      <p:sp>
        <p:nvSpPr>
          <p:cNvPr id="22" name="Isosceles Triangle 88">
            <a:extLst>
              <a:ext uri="{FF2B5EF4-FFF2-40B4-BE49-F238E27FC236}">
                <a16:creationId xmlns:a16="http://schemas.microsoft.com/office/drawing/2014/main" id="{E083EF68-0D27-4CC2-3C6F-AD382D9461E9}"/>
              </a:ext>
            </a:extLst>
          </p:cNvPr>
          <p:cNvSpPr/>
          <p:nvPr/>
        </p:nvSpPr>
        <p:spPr>
          <a:xfrm rot="5400000">
            <a:off x="10214599" y="4085814"/>
            <a:ext cx="450374" cy="494515"/>
          </a:xfrm>
          <a:prstGeom prst="triangle">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dirty="0"/>
          </a:p>
        </p:txBody>
      </p:sp>
    </p:spTree>
    <p:extLst>
      <p:ext uri="{BB962C8B-B14F-4D97-AF65-F5344CB8AC3E}">
        <p14:creationId xmlns:p14="http://schemas.microsoft.com/office/powerpoint/2010/main" val="21994166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3E276-C24E-78DC-17F3-6FF373EAD100}"/>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19A13EB4-4E78-1C33-6310-D422239FB46D}"/>
              </a:ext>
            </a:extLst>
          </p:cNvPr>
          <p:cNvSpPr/>
          <p:nvPr/>
        </p:nvSpPr>
        <p:spPr>
          <a:xfrm>
            <a:off x="5207222" y="2101810"/>
            <a:ext cx="7650163" cy="1201829"/>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CF3D621C-43D2-0C76-68DE-1BF65B3B5448}"/>
              </a:ext>
            </a:extLst>
          </p:cNvPr>
          <p:cNvSpPr>
            <a:spLocks noGrp="1"/>
          </p:cNvSpPr>
          <p:nvPr>
            <p:ph type="title"/>
          </p:nvPr>
        </p:nvSpPr>
        <p:spPr>
          <a:xfrm>
            <a:off x="628073" y="1357745"/>
            <a:ext cx="3520339" cy="2769989"/>
          </a:xfrm>
        </p:spPr>
        <p:txBody>
          <a:bodyPr/>
          <a:lstStyle/>
          <a:p>
            <a:r>
              <a:rPr lang="en-US" dirty="0">
                <a:solidFill>
                  <a:schemeClr val="accent5"/>
                </a:solidFill>
              </a:rPr>
              <a:t>A closer look: </a:t>
            </a:r>
            <a:r>
              <a:rPr lang="en-US" dirty="0"/>
              <a:t>how do participants feel about a fixed annuity?</a:t>
            </a:r>
          </a:p>
        </p:txBody>
      </p:sp>
      <p:sp>
        <p:nvSpPr>
          <p:cNvPr id="6" name="TextBox 5">
            <a:extLst>
              <a:ext uri="{FF2B5EF4-FFF2-40B4-BE49-F238E27FC236}">
                <a16:creationId xmlns:a16="http://schemas.microsoft.com/office/drawing/2014/main" id="{72C89A4B-396B-51D5-926C-68CBAC9ADB77}"/>
              </a:ext>
            </a:extLst>
          </p:cNvPr>
          <p:cNvSpPr txBox="1"/>
          <p:nvPr/>
        </p:nvSpPr>
        <p:spPr>
          <a:xfrm>
            <a:off x="5207223" y="743811"/>
            <a:ext cx="7650162" cy="707886"/>
          </a:xfrm>
          <a:prstGeom prst="rect">
            <a:avLst/>
          </a:prstGeom>
          <a:noFill/>
        </p:spPr>
        <p:txBody>
          <a:bodyPr wrap="square">
            <a:spAutoFit/>
          </a:bodyPr>
          <a:lstStyle/>
          <a:p>
            <a:r>
              <a:rPr lang="en-US" sz="4000" b="1" dirty="0">
                <a:solidFill>
                  <a:schemeClr val="accent1"/>
                </a:solidFill>
                <a:latin typeface="+mj-lt"/>
                <a:ea typeface="Aptos" panose="020B0004020202020204" pitchFamily="34" charset="0"/>
                <a:cs typeface="Times New Roman" panose="02020603050405020304" pitchFamily="18" charset="0"/>
              </a:rPr>
              <a:t>92</a:t>
            </a:r>
            <a:r>
              <a:rPr lang="en-US" sz="4000" b="1" dirty="0">
                <a:solidFill>
                  <a:schemeClr val="accent1"/>
                </a:solidFill>
                <a:effectLst/>
                <a:latin typeface="+mj-lt"/>
                <a:ea typeface="Aptos" panose="020B0004020202020204" pitchFamily="34" charset="0"/>
                <a:cs typeface="Times New Roman" panose="02020603050405020304" pitchFamily="18" charset="0"/>
              </a:rPr>
              <a:t>% </a:t>
            </a:r>
            <a:r>
              <a:rPr lang="en-US" sz="4000" dirty="0">
                <a:effectLst/>
                <a:latin typeface="+mj-lt"/>
                <a:ea typeface="Aptos" panose="020B0004020202020204" pitchFamily="34" charset="0"/>
                <a:cs typeface="Times New Roman" panose="02020603050405020304" pitchFamily="18" charset="0"/>
              </a:rPr>
              <a:t>of </a:t>
            </a:r>
            <a:r>
              <a:rPr lang="en-US" sz="4000" dirty="0">
                <a:ea typeface="Aptos" panose="020B0004020202020204" pitchFamily="34" charset="0"/>
                <a:cs typeface="Times New Roman" panose="02020603050405020304" pitchFamily="18" charset="0"/>
              </a:rPr>
              <a:t>401(k) </a:t>
            </a:r>
            <a:r>
              <a:rPr lang="en-US" sz="4000" dirty="0">
                <a:effectLst/>
                <a:latin typeface="+mj-lt"/>
                <a:ea typeface="Aptos" panose="020B0004020202020204" pitchFamily="34" charset="0"/>
                <a:cs typeface="Times New Roman" panose="02020603050405020304" pitchFamily="18" charset="0"/>
              </a:rPr>
              <a:t>participants</a:t>
            </a:r>
            <a:endParaRPr lang="en-US" sz="4000" dirty="0">
              <a:latin typeface="+mj-lt"/>
            </a:endParaRPr>
          </a:p>
        </p:txBody>
      </p:sp>
      <p:sp>
        <p:nvSpPr>
          <p:cNvPr id="18" name="Content Placeholder 77">
            <a:extLst>
              <a:ext uri="{FF2B5EF4-FFF2-40B4-BE49-F238E27FC236}">
                <a16:creationId xmlns:a16="http://schemas.microsoft.com/office/drawing/2014/main" id="{1082E2B7-A5FF-7987-65D6-1397F80E15B6}"/>
              </a:ext>
            </a:extLst>
          </p:cNvPr>
          <p:cNvSpPr txBox="1">
            <a:spLocks/>
          </p:cNvSpPr>
          <p:nvPr/>
        </p:nvSpPr>
        <p:spPr>
          <a:xfrm>
            <a:off x="5288362" y="989312"/>
            <a:ext cx="8051750" cy="919996"/>
          </a:xfrm>
          <a:prstGeom prst="rect">
            <a:avLst/>
          </a:prstGeom>
        </p:spPr>
        <p:txBody>
          <a:bodyPr vert="horz" lIns="0" tIns="0" rIns="0" bIns="0" rtlCol="0" anchor="t">
            <a:noAutofit/>
          </a:bodyPr>
          <a:lstStyle>
            <a:lvl1pPr marL="0" indent="0" algn="l" defTabSz="502920" rtl="0" eaLnBrk="1" latinLnBrk="0" hangingPunct="1">
              <a:lnSpc>
                <a:spcPct val="100000"/>
              </a:lnSpc>
              <a:spcBef>
                <a:spcPts val="0"/>
              </a:spcBef>
              <a:spcAft>
                <a:spcPts val="432"/>
              </a:spcAft>
              <a:buFont typeface="Arial"/>
              <a:buNone/>
              <a:defRPr lang="en-US" sz="2800" b="0" i="0" kern="1200" smtClean="0">
                <a:solidFill>
                  <a:schemeClr val="tx2"/>
                </a:solidFill>
                <a:latin typeface="+mj-lt"/>
                <a:ea typeface="+mn-ea"/>
                <a:cs typeface="+mn-cs"/>
              </a:defRPr>
            </a:lvl1pPr>
            <a:lvl2pPr marL="635000" indent="-296863" algn="l" defTabSz="502920" rtl="0" eaLnBrk="1" latinLnBrk="0" hangingPunct="1">
              <a:lnSpc>
                <a:spcPct val="100000"/>
              </a:lnSpc>
              <a:spcBef>
                <a:spcPts val="432"/>
              </a:spcBef>
              <a:spcAft>
                <a:spcPts val="432"/>
              </a:spcAft>
              <a:buFont typeface="Arial" panose="020B0604020202020204" pitchFamily="34" charset="0"/>
              <a:buNone/>
              <a:tabLst/>
              <a:defRPr lang="en-US" sz="2400" b="0" i="0" kern="1200" smtClean="0">
                <a:solidFill>
                  <a:schemeClr val="tx1"/>
                </a:solidFill>
                <a:latin typeface="+mj-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lang="en-US" sz="2400" b="0" i="0" kern="1200" smtClean="0">
                <a:solidFill>
                  <a:schemeClr val="tx1"/>
                </a:solidFill>
                <a:latin typeface="+mj-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lang="en-US" sz="2000" b="0" i="0" kern="1200" smtClean="0">
                <a:solidFill>
                  <a:schemeClr val="tx1"/>
                </a:solidFill>
                <a:latin typeface="+mj-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lang="en-US" sz="1600" b="0" i="0" kern="1200">
                <a:solidFill>
                  <a:schemeClr val="tx1"/>
                </a:solidFill>
                <a:latin typeface="+mj-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ea typeface="Aptos" panose="020B0004020202020204" pitchFamily="34" charset="0"/>
              <a:cs typeface="Times New Roman" panose="02020603050405020304" pitchFamily="18" charset="0"/>
            </a:endParaRPr>
          </a:p>
          <a:p>
            <a:endParaRPr lang="en-US" dirty="0">
              <a:ea typeface="Aptos" panose="020B0004020202020204" pitchFamily="34" charset="0"/>
              <a:cs typeface="Times New Roman" panose="02020603050405020304" pitchFamily="18" charset="0"/>
            </a:endParaRPr>
          </a:p>
          <a:p>
            <a:endParaRPr lang="en-US" dirty="0">
              <a:ea typeface="Aptos" panose="020B0004020202020204" pitchFamily="34" charset="0"/>
              <a:cs typeface="Times New Roman" panose="02020603050405020304" pitchFamily="18" charset="0"/>
            </a:endParaRPr>
          </a:p>
        </p:txBody>
      </p:sp>
      <p:sp>
        <p:nvSpPr>
          <p:cNvPr id="20" name="Text Placeholder 20">
            <a:extLst>
              <a:ext uri="{FF2B5EF4-FFF2-40B4-BE49-F238E27FC236}">
                <a16:creationId xmlns:a16="http://schemas.microsoft.com/office/drawing/2014/main" id="{4F90F849-C13B-934C-BCD0-F2FF97024394}"/>
              </a:ext>
            </a:extLst>
          </p:cNvPr>
          <p:cNvSpPr txBox="1">
            <a:spLocks/>
          </p:cNvSpPr>
          <p:nvPr/>
        </p:nvSpPr>
        <p:spPr>
          <a:xfrm>
            <a:off x="7995624" y="2139143"/>
            <a:ext cx="128521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800" dirty="0">
                <a:solidFill>
                  <a:schemeClr val="accent3"/>
                </a:solidFill>
                <a:latin typeface="+mn-lt"/>
              </a:rPr>
              <a:t>41%</a:t>
            </a:r>
          </a:p>
        </p:txBody>
      </p:sp>
      <p:sp>
        <p:nvSpPr>
          <p:cNvPr id="21" name="Text Placeholder 20">
            <a:extLst>
              <a:ext uri="{FF2B5EF4-FFF2-40B4-BE49-F238E27FC236}">
                <a16:creationId xmlns:a16="http://schemas.microsoft.com/office/drawing/2014/main" id="{3DA52D70-6F12-570A-E35A-E4240EB6C485}"/>
              </a:ext>
            </a:extLst>
          </p:cNvPr>
          <p:cNvSpPr txBox="1">
            <a:spLocks/>
          </p:cNvSpPr>
          <p:nvPr/>
        </p:nvSpPr>
        <p:spPr>
          <a:xfrm>
            <a:off x="7972275" y="2662083"/>
            <a:ext cx="1308566" cy="3906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0" dirty="0">
                <a:solidFill>
                  <a:schemeClr val="tx2"/>
                </a:solidFill>
                <a:latin typeface="+mn-lt"/>
              </a:rPr>
              <a:t>Very valuable</a:t>
            </a:r>
          </a:p>
        </p:txBody>
      </p:sp>
      <p:sp>
        <p:nvSpPr>
          <p:cNvPr id="22" name="Text Placeholder 20">
            <a:extLst>
              <a:ext uri="{FF2B5EF4-FFF2-40B4-BE49-F238E27FC236}">
                <a16:creationId xmlns:a16="http://schemas.microsoft.com/office/drawing/2014/main" id="{24AC7F25-B34E-960C-0D5F-1FA0853DBAB5}"/>
              </a:ext>
            </a:extLst>
          </p:cNvPr>
          <p:cNvSpPr txBox="1">
            <a:spLocks/>
          </p:cNvSpPr>
          <p:nvPr/>
        </p:nvSpPr>
        <p:spPr>
          <a:xfrm>
            <a:off x="9608397" y="2139143"/>
            <a:ext cx="128521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800" dirty="0">
                <a:solidFill>
                  <a:schemeClr val="tx2"/>
                </a:solidFill>
                <a:latin typeface="+mn-lt"/>
              </a:rPr>
              <a:t>51%</a:t>
            </a:r>
          </a:p>
        </p:txBody>
      </p:sp>
      <p:sp>
        <p:nvSpPr>
          <p:cNvPr id="23" name="Text Placeholder 20">
            <a:extLst>
              <a:ext uri="{FF2B5EF4-FFF2-40B4-BE49-F238E27FC236}">
                <a16:creationId xmlns:a16="http://schemas.microsoft.com/office/drawing/2014/main" id="{E682CA7E-2542-7CB2-25BF-EFBB441BB4B8}"/>
              </a:ext>
            </a:extLst>
          </p:cNvPr>
          <p:cNvSpPr txBox="1">
            <a:spLocks/>
          </p:cNvSpPr>
          <p:nvPr/>
        </p:nvSpPr>
        <p:spPr>
          <a:xfrm>
            <a:off x="9625245" y="2672532"/>
            <a:ext cx="1725394" cy="29456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0" dirty="0">
                <a:solidFill>
                  <a:schemeClr val="tx2"/>
                </a:solidFill>
                <a:latin typeface="+mn-lt"/>
              </a:rPr>
              <a:t>Somewhat valuable</a:t>
            </a:r>
          </a:p>
        </p:txBody>
      </p:sp>
      <p:sp>
        <p:nvSpPr>
          <p:cNvPr id="24" name="Text Placeholder 20">
            <a:extLst>
              <a:ext uri="{FF2B5EF4-FFF2-40B4-BE49-F238E27FC236}">
                <a16:creationId xmlns:a16="http://schemas.microsoft.com/office/drawing/2014/main" id="{032678CF-C289-D563-57D2-C3A0E36B476A}"/>
              </a:ext>
            </a:extLst>
          </p:cNvPr>
          <p:cNvSpPr txBox="1">
            <a:spLocks/>
          </p:cNvSpPr>
          <p:nvPr/>
        </p:nvSpPr>
        <p:spPr>
          <a:xfrm>
            <a:off x="11605751" y="2139143"/>
            <a:ext cx="128521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800" dirty="0">
                <a:solidFill>
                  <a:schemeClr val="accent1"/>
                </a:solidFill>
                <a:latin typeface="+mn-lt"/>
              </a:rPr>
              <a:t>92%</a:t>
            </a:r>
          </a:p>
        </p:txBody>
      </p:sp>
      <p:sp>
        <p:nvSpPr>
          <p:cNvPr id="25" name="Text Placeholder 20">
            <a:extLst>
              <a:ext uri="{FF2B5EF4-FFF2-40B4-BE49-F238E27FC236}">
                <a16:creationId xmlns:a16="http://schemas.microsoft.com/office/drawing/2014/main" id="{78C7E65A-CCBB-52F4-A760-B27DE39537B6}"/>
              </a:ext>
            </a:extLst>
          </p:cNvPr>
          <p:cNvSpPr txBox="1">
            <a:spLocks/>
          </p:cNvSpPr>
          <p:nvPr/>
        </p:nvSpPr>
        <p:spPr>
          <a:xfrm>
            <a:off x="11605751" y="2629836"/>
            <a:ext cx="1601536" cy="2451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0" dirty="0">
                <a:solidFill>
                  <a:schemeClr val="tx2"/>
                </a:solidFill>
                <a:latin typeface="+mn-lt"/>
              </a:rPr>
              <a:t>Valuable</a:t>
            </a:r>
          </a:p>
        </p:txBody>
      </p:sp>
      <p:sp>
        <p:nvSpPr>
          <p:cNvPr id="26" name="Isosceles Triangle 88">
            <a:extLst>
              <a:ext uri="{FF2B5EF4-FFF2-40B4-BE49-F238E27FC236}">
                <a16:creationId xmlns:a16="http://schemas.microsoft.com/office/drawing/2014/main" id="{A76B6A3E-DB4C-FE7F-23A1-0ACFCA73F5FB}"/>
              </a:ext>
            </a:extLst>
          </p:cNvPr>
          <p:cNvSpPr/>
          <p:nvPr/>
        </p:nvSpPr>
        <p:spPr>
          <a:xfrm rot="5400000">
            <a:off x="10921397" y="2257647"/>
            <a:ext cx="450374" cy="384529"/>
          </a:xfrm>
          <a:prstGeom prst="triangle">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dirty="0"/>
          </a:p>
        </p:txBody>
      </p:sp>
      <p:sp>
        <p:nvSpPr>
          <p:cNvPr id="34" name="Content Placeholder 3">
            <a:extLst>
              <a:ext uri="{FF2B5EF4-FFF2-40B4-BE49-F238E27FC236}">
                <a16:creationId xmlns:a16="http://schemas.microsoft.com/office/drawing/2014/main" id="{19408A11-E15F-57BF-C694-4BA2CC5DC159}"/>
              </a:ext>
            </a:extLst>
          </p:cNvPr>
          <p:cNvSpPr txBox="1">
            <a:spLocks/>
          </p:cNvSpPr>
          <p:nvPr/>
        </p:nvSpPr>
        <p:spPr>
          <a:xfrm>
            <a:off x="5290176" y="1485886"/>
            <a:ext cx="8334383" cy="679766"/>
          </a:xfrm>
          <a:prstGeom prst="rect">
            <a:avLst/>
          </a:prstGeom>
        </p:spPr>
        <p:txBody>
          <a:bodyPr vert="horz" lIns="0" tIns="0" rIns="0" bIns="0" rtlCol="0" anchor="t">
            <a:noAutofit/>
          </a:bodyPr>
          <a:lstStyle>
            <a:lvl1pPr marL="0" indent="0" algn="l" defTabSz="502920" rtl="0" eaLnBrk="1" latinLnBrk="0" hangingPunct="1">
              <a:lnSpc>
                <a:spcPct val="100000"/>
              </a:lnSpc>
              <a:spcBef>
                <a:spcPts val="0"/>
              </a:spcBef>
              <a:spcAft>
                <a:spcPts val="432"/>
              </a:spcAft>
              <a:buFont typeface="Arial"/>
              <a:buNone/>
              <a:defRPr lang="en-US" sz="2800" b="0" i="0" kern="1200" smtClean="0">
                <a:solidFill>
                  <a:schemeClr val="tx2"/>
                </a:solidFill>
                <a:latin typeface="+mj-lt"/>
                <a:ea typeface="+mn-ea"/>
                <a:cs typeface="+mn-cs"/>
              </a:defRPr>
            </a:lvl1pPr>
            <a:lvl2pPr marL="635000" indent="-296863" algn="l" defTabSz="502920" rtl="0" eaLnBrk="1" latinLnBrk="0" hangingPunct="1">
              <a:lnSpc>
                <a:spcPct val="100000"/>
              </a:lnSpc>
              <a:spcBef>
                <a:spcPts val="432"/>
              </a:spcBef>
              <a:spcAft>
                <a:spcPts val="432"/>
              </a:spcAft>
              <a:buFont typeface="Arial" panose="020B0604020202020204" pitchFamily="34" charset="0"/>
              <a:buNone/>
              <a:tabLst/>
              <a:defRPr lang="en-US" sz="2400" b="0" i="0" kern="1200" smtClean="0">
                <a:solidFill>
                  <a:schemeClr val="tx1"/>
                </a:solidFill>
                <a:latin typeface="+mj-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lang="en-US" sz="2400" b="0" i="0" kern="1200" smtClean="0">
                <a:solidFill>
                  <a:schemeClr val="tx1"/>
                </a:solidFill>
                <a:latin typeface="+mj-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lang="en-US" sz="2000" b="0" i="0" kern="1200" smtClean="0">
                <a:solidFill>
                  <a:schemeClr val="tx1"/>
                </a:solidFill>
                <a:latin typeface="+mj-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lang="en-US" sz="1600" b="0" i="0" kern="1200">
                <a:solidFill>
                  <a:schemeClr val="tx1"/>
                </a:solidFill>
                <a:latin typeface="+mj-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sz="1800" dirty="0"/>
              <a:t>think it would be valuable for 401(k) plans </a:t>
            </a:r>
            <a:r>
              <a:rPr lang="en-US" sz="1800" b="1" dirty="0"/>
              <a:t>in general </a:t>
            </a:r>
            <a:r>
              <a:rPr lang="en-US" sz="1800" dirty="0"/>
              <a:t>to include a fixed annuity</a:t>
            </a:r>
          </a:p>
        </p:txBody>
      </p:sp>
      <p:sp>
        <p:nvSpPr>
          <p:cNvPr id="38" name="Text Placeholder 20">
            <a:extLst>
              <a:ext uri="{FF2B5EF4-FFF2-40B4-BE49-F238E27FC236}">
                <a16:creationId xmlns:a16="http://schemas.microsoft.com/office/drawing/2014/main" id="{3080F27E-CDB4-CC54-3D9A-86E5BEC30079}"/>
              </a:ext>
            </a:extLst>
          </p:cNvPr>
          <p:cNvSpPr txBox="1">
            <a:spLocks/>
          </p:cNvSpPr>
          <p:nvPr/>
        </p:nvSpPr>
        <p:spPr>
          <a:xfrm>
            <a:off x="5378186" y="2222597"/>
            <a:ext cx="2047937" cy="3906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dirty="0">
                <a:solidFill>
                  <a:schemeClr val="tx2"/>
                </a:solidFill>
                <a:latin typeface="+mn-lt"/>
              </a:rPr>
              <a:t>All participants</a:t>
            </a:r>
          </a:p>
        </p:txBody>
      </p:sp>
      <p:graphicFrame>
        <p:nvGraphicFramePr>
          <p:cNvPr id="39" name="Table 38">
            <a:extLst>
              <a:ext uri="{FF2B5EF4-FFF2-40B4-BE49-F238E27FC236}">
                <a16:creationId xmlns:a16="http://schemas.microsoft.com/office/drawing/2014/main" id="{C9912A08-0512-0D89-FE9B-1DA33543D3D8}"/>
              </a:ext>
            </a:extLst>
          </p:cNvPr>
          <p:cNvGraphicFramePr>
            <a:graphicFrameLocks noGrp="1"/>
          </p:cNvGraphicFramePr>
          <p:nvPr>
            <p:extLst>
              <p:ext uri="{D42A27DB-BD31-4B8C-83A1-F6EECF244321}">
                <p14:modId xmlns:p14="http://schemas.microsoft.com/office/powerpoint/2010/main" val="3483208544"/>
              </p:ext>
            </p:extLst>
          </p:nvPr>
        </p:nvGraphicFramePr>
        <p:xfrm>
          <a:off x="5188476" y="3395627"/>
          <a:ext cx="7702492" cy="3392424"/>
        </p:xfrm>
        <a:graphic>
          <a:graphicData uri="http://schemas.openxmlformats.org/drawingml/2006/table">
            <a:tbl>
              <a:tblPr>
                <a:tableStyleId>{5C22544A-7EE6-4342-B048-85BDC9FD1C3A}</a:tableStyleId>
              </a:tblPr>
              <a:tblGrid>
                <a:gridCol w="2819898">
                  <a:extLst>
                    <a:ext uri="{9D8B030D-6E8A-4147-A177-3AD203B41FA5}">
                      <a16:colId xmlns:a16="http://schemas.microsoft.com/office/drawing/2014/main" val="805654507"/>
                    </a:ext>
                  </a:extLst>
                </a:gridCol>
                <a:gridCol w="1637071">
                  <a:extLst>
                    <a:ext uri="{9D8B030D-6E8A-4147-A177-3AD203B41FA5}">
                      <a16:colId xmlns:a16="http://schemas.microsoft.com/office/drawing/2014/main" val="2757924726"/>
                    </a:ext>
                  </a:extLst>
                </a:gridCol>
                <a:gridCol w="2050026">
                  <a:extLst>
                    <a:ext uri="{9D8B030D-6E8A-4147-A177-3AD203B41FA5}">
                      <a16:colId xmlns:a16="http://schemas.microsoft.com/office/drawing/2014/main" val="695845534"/>
                    </a:ext>
                  </a:extLst>
                </a:gridCol>
                <a:gridCol w="1195497">
                  <a:extLst>
                    <a:ext uri="{9D8B030D-6E8A-4147-A177-3AD203B41FA5}">
                      <a16:colId xmlns:a16="http://schemas.microsoft.com/office/drawing/2014/main" val="1044783639"/>
                    </a:ext>
                  </a:extLst>
                </a:gridCol>
              </a:tblGrid>
              <a:tr h="370840">
                <a:tc gridSpan="4">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980" b="1" kern="1200" dirty="0">
                          <a:solidFill>
                            <a:schemeClr val="dk1"/>
                          </a:solidFill>
                          <a:effectLst/>
                          <a:latin typeface="+mn-lt"/>
                          <a:ea typeface="+mn-ea"/>
                          <a:cs typeface="+mn-cs"/>
                        </a:rPr>
                        <a:t>Expect 401(k) and any other retirement savings to be a:</a:t>
                      </a:r>
                    </a:p>
                  </a:txBody>
                  <a:tcPr>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04298702"/>
                  </a:ext>
                </a:extLst>
              </a:tr>
              <a:tr h="370840">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980" kern="1200" dirty="0">
                          <a:solidFill>
                            <a:schemeClr val="dk1"/>
                          </a:solidFill>
                          <a:effectLst/>
                          <a:latin typeface="+mn-lt"/>
                          <a:ea typeface="+mn-ea"/>
                          <a:cs typeface="+mn-cs"/>
                        </a:rPr>
                        <a:t>Major source of retirement income</a:t>
                      </a:r>
                    </a:p>
                  </a:txBody>
                  <a:tcPr>
                    <a:lnT w="12700" cap="flat" cmpd="sng" algn="ctr">
                      <a:solidFill>
                        <a:schemeClr val="tx1"/>
                      </a:solidFill>
                      <a:prstDash val="solid"/>
                      <a:round/>
                      <a:headEnd type="none" w="med" len="med"/>
                      <a:tailEnd type="none" w="med" len="med"/>
                    </a:lnT>
                    <a:noFill/>
                  </a:tcPr>
                </a:tc>
                <a:tc>
                  <a:txBody>
                    <a:bodyPr/>
                    <a:lstStyle/>
                    <a:p>
                      <a:pPr>
                        <a:lnSpc>
                          <a:spcPct val="100000"/>
                        </a:lnSpc>
                      </a:pPr>
                      <a:r>
                        <a:rPr lang="en-US" sz="2400" b="1" dirty="0">
                          <a:solidFill>
                            <a:schemeClr val="accent3"/>
                          </a:solidFill>
                        </a:rPr>
                        <a:t>42%</a:t>
                      </a:r>
                    </a:p>
                  </a:txBody>
                  <a:tcPr anchor="ctr">
                    <a:lnT w="12700" cap="flat" cmpd="sng" algn="ctr">
                      <a:solidFill>
                        <a:schemeClr val="tx1"/>
                      </a:solidFill>
                      <a:prstDash val="solid"/>
                      <a:round/>
                      <a:headEnd type="none" w="med" len="med"/>
                      <a:tailEnd type="none" w="med" len="med"/>
                    </a:lnT>
                    <a:noFill/>
                  </a:tcPr>
                </a:tc>
                <a:tc>
                  <a:txBody>
                    <a:bodyPr/>
                    <a:lstStyle/>
                    <a:p>
                      <a:pPr>
                        <a:lnSpc>
                          <a:spcPct val="100000"/>
                        </a:lnSpc>
                      </a:pPr>
                      <a:r>
                        <a:rPr lang="en-US" sz="2400" b="1" dirty="0">
                          <a:solidFill>
                            <a:schemeClr val="tx2"/>
                          </a:solidFill>
                        </a:rPr>
                        <a:t>51%</a:t>
                      </a:r>
                    </a:p>
                  </a:txBody>
                  <a:tcPr anchor="ctr">
                    <a:lnT w="12700" cap="flat" cmpd="sng" algn="ctr">
                      <a:solidFill>
                        <a:schemeClr val="tx1"/>
                      </a:solidFill>
                      <a:prstDash val="solid"/>
                      <a:round/>
                      <a:headEnd type="none" w="med" len="med"/>
                      <a:tailEnd type="none" w="med" len="med"/>
                    </a:lnT>
                    <a:noFill/>
                  </a:tcPr>
                </a:tc>
                <a:tc>
                  <a:txBody>
                    <a:bodyPr/>
                    <a:lstStyle/>
                    <a:p>
                      <a:pPr>
                        <a:lnSpc>
                          <a:spcPct val="100000"/>
                        </a:lnSpc>
                      </a:pPr>
                      <a:r>
                        <a:rPr lang="en-US" sz="2400" b="1" dirty="0">
                          <a:solidFill>
                            <a:schemeClr val="bg2"/>
                          </a:solidFill>
                        </a:rPr>
                        <a:t>93%</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990734799"/>
                  </a:ext>
                </a:extLst>
              </a:tr>
              <a:tr h="370840">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980" kern="1200" dirty="0">
                          <a:solidFill>
                            <a:schemeClr val="dk1"/>
                          </a:solidFill>
                          <a:effectLst/>
                          <a:latin typeface="+mn-lt"/>
                          <a:ea typeface="+mn-ea"/>
                          <a:cs typeface="+mn-cs"/>
                        </a:rPr>
                        <a:t>Minor source of retirement income</a:t>
                      </a:r>
                    </a:p>
                  </a:txBody>
                  <a:tcPr>
                    <a:noFill/>
                  </a:tcPr>
                </a:tc>
                <a:tc>
                  <a:txBody>
                    <a:bodyPr/>
                    <a:lstStyle/>
                    <a:p>
                      <a:pPr>
                        <a:lnSpc>
                          <a:spcPct val="100000"/>
                        </a:lnSpc>
                      </a:pPr>
                      <a:r>
                        <a:rPr lang="en-US" sz="2400" b="1" dirty="0">
                          <a:solidFill>
                            <a:schemeClr val="accent3"/>
                          </a:solidFill>
                        </a:rPr>
                        <a:t>37%</a:t>
                      </a:r>
                    </a:p>
                  </a:txBody>
                  <a:tcPr anchor="ctr">
                    <a:noFill/>
                  </a:tcPr>
                </a:tc>
                <a:tc>
                  <a:txBody>
                    <a:bodyPr/>
                    <a:lstStyle/>
                    <a:p>
                      <a:pPr>
                        <a:lnSpc>
                          <a:spcPct val="100000"/>
                        </a:lnSpc>
                      </a:pPr>
                      <a:r>
                        <a:rPr lang="en-US" sz="2400" b="1" dirty="0">
                          <a:solidFill>
                            <a:schemeClr val="tx2"/>
                          </a:solidFill>
                        </a:rPr>
                        <a:t>50%</a:t>
                      </a:r>
                    </a:p>
                  </a:txBody>
                  <a:tcPr anchor="ctr">
                    <a:noFill/>
                  </a:tcPr>
                </a:tc>
                <a:tc>
                  <a:txBody>
                    <a:bodyPr/>
                    <a:lstStyle/>
                    <a:p>
                      <a:pPr>
                        <a:lnSpc>
                          <a:spcPct val="100000"/>
                        </a:lnSpc>
                      </a:pPr>
                      <a:r>
                        <a:rPr lang="en-US" sz="2400" b="1" dirty="0">
                          <a:solidFill>
                            <a:schemeClr val="bg2"/>
                          </a:solidFill>
                        </a:rPr>
                        <a:t>87%</a:t>
                      </a:r>
                    </a:p>
                  </a:txBody>
                  <a:tcPr anchor="ctr">
                    <a:noFill/>
                  </a:tcPr>
                </a:tc>
                <a:extLst>
                  <a:ext uri="{0D108BD9-81ED-4DB2-BD59-A6C34878D82A}">
                    <a16:rowId xmlns:a16="http://schemas.microsoft.com/office/drawing/2014/main" val="1985708802"/>
                  </a:ext>
                </a:extLst>
              </a:tr>
              <a:tr h="370840">
                <a:tc>
                  <a:txBody>
                    <a:bodyPr/>
                    <a:lstStyle/>
                    <a:p>
                      <a:pPr>
                        <a:lnSpc>
                          <a:spcPct val="100000"/>
                        </a:lnSpc>
                      </a:pPr>
                      <a:endParaRPr lang="en-US" b="1" dirty="0"/>
                    </a:p>
                    <a:p>
                      <a:pPr>
                        <a:lnSpc>
                          <a:spcPct val="100000"/>
                        </a:lnSpc>
                      </a:pPr>
                      <a:r>
                        <a:rPr lang="en-US" b="1" dirty="0"/>
                        <a:t>Plan participation</a:t>
                      </a:r>
                    </a:p>
                  </a:txBody>
                  <a:tcPr>
                    <a:lnB w="12700" cap="flat" cmpd="sng" algn="ctr">
                      <a:solidFill>
                        <a:schemeClr val="tx1"/>
                      </a:solidFill>
                      <a:prstDash val="solid"/>
                      <a:round/>
                      <a:headEnd type="none" w="med" len="med"/>
                      <a:tailEnd type="none" w="med" len="med"/>
                    </a:lnB>
                    <a:noFill/>
                  </a:tcPr>
                </a:tc>
                <a:tc>
                  <a:txBody>
                    <a:bodyPr/>
                    <a:lstStyle/>
                    <a:p>
                      <a:pPr>
                        <a:lnSpc>
                          <a:spcPct val="100000"/>
                        </a:lnSpc>
                      </a:pPr>
                      <a:endParaRPr lang="en-US" sz="2400" b="1" dirty="0">
                        <a:solidFill>
                          <a:schemeClr val="accent3"/>
                        </a:solidFill>
                      </a:endParaRPr>
                    </a:p>
                  </a:txBody>
                  <a:tcPr>
                    <a:lnB w="12700" cap="flat" cmpd="sng" algn="ctr">
                      <a:solidFill>
                        <a:schemeClr val="tx1"/>
                      </a:solidFill>
                      <a:prstDash val="solid"/>
                      <a:round/>
                      <a:headEnd type="none" w="med" len="med"/>
                      <a:tailEnd type="none" w="med" len="med"/>
                    </a:lnB>
                    <a:noFill/>
                  </a:tcPr>
                </a:tc>
                <a:tc>
                  <a:txBody>
                    <a:bodyPr/>
                    <a:lstStyle/>
                    <a:p>
                      <a:pPr>
                        <a:lnSpc>
                          <a:spcPct val="100000"/>
                        </a:lnSpc>
                      </a:pPr>
                      <a:endParaRPr lang="en-US" sz="2400" b="1" dirty="0">
                        <a:solidFill>
                          <a:schemeClr val="tx2"/>
                        </a:solidFill>
                      </a:endParaRPr>
                    </a:p>
                  </a:txBody>
                  <a:tcPr>
                    <a:lnB w="12700" cap="flat" cmpd="sng" algn="ctr">
                      <a:solidFill>
                        <a:schemeClr val="tx1"/>
                      </a:solidFill>
                      <a:prstDash val="solid"/>
                      <a:round/>
                      <a:headEnd type="none" w="med" len="med"/>
                      <a:tailEnd type="none" w="med" len="med"/>
                    </a:lnB>
                    <a:noFill/>
                  </a:tcPr>
                </a:tc>
                <a:tc>
                  <a:txBody>
                    <a:bodyPr/>
                    <a:lstStyle/>
                    <a:p>
                      <a:pPr>
                        <a:lnSpc>
                          <a:spcPct val="100000"/>
                        </a:lnSpc>
                      </a:pPr>
                      <a:endParaRPr lang="en-US" sz="2400" b="1" dirty="0">
                        <a:solidFill>
                          <a:schemeClr val="bg2"/>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7927105"/>
                  </a:ext>
                </a:extLst>
              </a:tr>
              <a:tr h="370840">
                <a:tc>
                  <a:txBody>
                    <a:bodyPr/>
                    <a:lstStyle/>
                    <a:p>
                      <a:pPr>
                        <a:lnSpc>
                          <a:spcPct val="100000"/>
                        </a:lnSpc>
                      </a:pPr>
                      <a:r>
                        <a:rPr lang="en-US" dirty="0"/>
                        <a:t>Auto-enrolled</a:t>
                      </a:r>
                    </a:p>
                  </a:txBody>
                  <a:tcPr anchor="b">
                    <a:lnT w="12700" cap="flat" cmpd="sng" algn="ctr">
                      <a:solidFill>
                        <a:schemeClr val="tx1"/>
                      </a:solidFill>
                      <a:prstDash val="solid"/>
                      <a:round/>
                      <a:headEnd type="none" w="med" len="med"/>
                      <a:tailEnd type="none" w="med" len="med"/>
                    </a:lnT>
                    <a:noFill/>
                  </a:tcPr>
                </a:tc>
                <a:tc>
                  <a:txBody>
                    <a:bodyPr/>
                    <a:lstStyle/>
                    <a:p>
                      <a:pPr>
                        <a:lnSpc>
                          <a:spcPct val="100000"/>
                        </a:lnSpc>
                      </a:pPr>
                      <a:r>
                        <a:rPr lang="en-US" sz="2400" b="1" dirty="0">
                          <a:solidFill>
                            <a:schemeClr val="accent3"/>
                          </a:solidFill>
                        </a:rPr>
                        <a:t>45%</a:t>
                      </a:r>
                    </a:p>
                  </a:txBody>
                  <a:tcPr>
                    <a:lnT w="12700" cap="flat" cmpd="sng" algn="ctr">
                      <a:solidFill>
                        <a:schemeClr val="tx1"/>
                      </a:solidFill>
                      <a:prstDash val="solid"/>
                      <a:round/>
                      <a:headEnd type="none" w="med" len="med"/>
                      <a:tailEnd type="none" w="med" len="med"/>
                    </a:lnT>
                    <a:noFill/>
                  </a:tcPr>
                </a:tc>
                <a:tc>
                  <a:txBody>
                    <a:bodyPr/>
                    <a:lstStyle/>
                    <a:p>
                      <a:pPr>
                        <a:lnSpc>
                          <a:spcPct val="100000"/>
                        </a:lnSpc>
                      </a:pPr>
                      <a:r>
                        <a:rPr lang="en-US" sz="2400" b="1" dirty="0">
                          <a:solidFill>
                            <a:schemeClr val="tx2"/>
                          </a:solidFill>
                        </a:rPr>
                        <a:t>49%</a:t>
                      </a:r>
                    </a:p>
                  </a:txBody>
                  <a:tcPr>
                    <a:lnT w="12700" cap="flat" cmpd="sng" algn="ctr">
                      <a:solidFill>
                        <a:schemeClr val="tx1"/>
                      </a:solidFill>
                      <a:prstDash val="solid"/>
                      <a:round/>
                      <a:headEnd type="none" w="med" len="med"/>
                      <a:tailEnd type="none" w="med" len="med"/>
                    </a:lnT>
                    <a:noFill/>
                  </a:tcPr>
                </a:tc>
                <a:tc>
                  <a:txBody>
                    <a:bodyPr/>
                    <a:lstStyle/>
                    <a:p>
                      <a:pPr>
                        <a:lnSpc>
                          <a:spcPct val="100000"/>
                        </a:lnSpc>
                      </a:pPr>
                      <a:r>
                        <a:rPr lang="en-US" sz="2400" b="1" dirty="0">
                          <a:solidFill>
                            <a:schemeClr val="bg2"/>
                          </a:solidFill>
                        </a:rPr>
                        <a:t>94%</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77640761"/>
                  </a:ext>
                </a:extLst>
              </a:tr>
              <a:tr h="370840">
                <a:tc>
                  <a:txBody>
                    <a:bodyPr/>
                    <a:lstStyle/>
                    <a:p>
                      <a:pPr>
                        <a:lnSpc>
                          <a:spcPct val="100000"/>
                        </a:lnSpc>
                      </a:pPr>
                      <a:r>
                        <a:rPr lang="en-US" dirty="0"/>
                        <a:t>Self-enrolled</a:t>
                      </a:r>
                    </a:p>
                  </a:txBody>
                  <a:tcPr anchor="b">
                    <a:noFill/>
                  </a:tcPr>
                </a:tc>
                <a:tc>
                  <a:txBody>
                    <a:bodyPr/>
                    <a:lstStyle/>
                    <a:p>
                      <a:pPr>
                        <a:lnSpc>
                          <a:spcPct val="100000"/>
                        </a:lnSpc>
                      </a:pPr>
                      <a:r>
                        <a:rPr lang="en-US" sz="2400" b="1" dirty="0">
                          <a:solidFill>
                            <a:schemeClr val="accent3"/>
                          </a:solidFill>
                        </a:rPr>
                        <a:t>38%</a:t>
                      </a:r>
                    </a:p>
                  </a:txBody>
                  <a:tcPr>
                    <a:noFill/>
                  </a:tcPr>
                </a:tc>
                <a:tc>
                  <a:txBody>
                    <a:bodyPr/>
                    <a:lstStyle/>
                    <a:p>
                      <a:pPr>
                        <a:lnSpc>
                          <a:spcPct val="100000"/>
                        </a:lnSpc>
                      </a:pPr>
                      <a:r>
                        <a:rPr lang="en-US" sz="2400" b="1" dirty="0">
                          <a:solidFill>
                            <a:schemeClr val="tx2"/>
                          </a:solidFill>
                        </a:rPr>
                        <a:t>52%</a:t>
                      </a:r>
                    </a:p>
                  </a:txBody>
                  <a:tcPr>
                    <a:noFill/>
                  </a:tcPr>
                </a:tc>
                <a:tc>
                  <a:txBody>
                    <a:bodyPr/>
                    <a:lstStyle/>
                    <a:p>
                      <a:pPr>
                        <a:lnSpc>
                          <a:spcPct val="100000"/>
                        </a:lnSpc>
                      </a:pPr>
                      <a:r>
                        <a:rPr lang="en-US" sz="2400" b="1" dirty="0">
                          <a:solidFill>
                            <a:schemeClr val="bg2"/>
                          </a:solidFill>
                        </a:rPr>
                        <a:t>89%</a:t>
                      </a:r>
                    </a:p>
                  </a:txBody>
                  <a:tcPr>
                    <a:noFill/>
                  </a:tcPr>
                </a:tc>
                <a:extLst>
                  <a:ext uri="{0D108BD9-81ED-4DB2-BD59-A6C34878D82A}">
                    <a16:rowId xmlns:a16="http://schemas.microsoft.com/office/drawing/2014/main" val="2838230333"/>
                  </a:ext>
                </a:extLst>
              </a:tr>
            </a:tbl>
          </a:graphicData>
        </a:graphic>
      </p:graphicFrame>
      <p:sp>
        <p:nvSpPr>
          <p:cNvPr id="42" name="Rectangle 41">
            <a:extLst>
              <a:ext uri="{FF2B5EF4-FFF2-40B4-BE49-F238E27FC236}">
                <a16:creationId xmlns:a16="http://schemas.microsoft.com/office/drawing/2014/main" id="{98510097-0507-B754-1D7F-AE63441B3D8B}"/>
              </a:ext>
            </a:extLst>
          </p:cNvPr>
          <p:cNvSpPr/>
          <p:nvPr/>
        </p:nvSpPr>
        <p:spPr>
          <a:xfrm>
            <a:off x="11378605" y="3787201"/>
            <a:ext cx="1452276" cy="1351274"/>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EC692816-A9E3-2553-C77C-E3BAFAE35CFA}"/>
              </a:ext>
            </a:extLst>
          </p:cNvPr>
          <p:cNvSpPr/>
          <p:nvPr/>
        </p:nvSpPr>
        <p:spPr>
          <a:xfrm>
            <a:off x="11378605" y="5875186"/>
            <a:ext cx="1452276" cy="95661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Text Placeholder 2">
            <a:extLst>
              <a:ext uri="{FF2B5EF4-FFF2-40B4-BE49-F238E27FC236}">
                <a16:creationId xmlns:a16="http://schemas.microsoft.com/office/drawing/2014/main" id="{DC22527D-7F2A-9B78-6329-1B596CDA532C}"/>
              </a:ext>
            </a:extLst>
          </p:cNvPr>
          <p:cNvSpPr>
            <a:spLocks noGrp="1"/>
          </p:cNvSpPr>
          <p:nvPr>
            <p:ph type="body" sz="quarter" idx="11"/>
          </p:nvPr>
        </p:nvSpPr>
        <p:spPr>
          <a:xfrm>
            <a:off x="640727" y="6526252"/>
            <a:ext cx="8055435" cy="372140"/>
          </a:xfrm>
        </p:spPr>
        <p:txBody>
          <a:bodyPr/>
          <a:lstStyle/>
          <a:p>
            <a:r>
              <a:rPr lang="en-US" dirty="0"/>
              <a:t>Source: Nuveen and TIAA Institute Participant Sentiment Survey on Lifetime Income (2024).</a:t>
            </a:r>
          </a:p>
          <a:p>
            <a:r>
              <a:rPr lang="en-US" dirty="0"/>
              <a:t>Totals may not add due to rounding.</a:t>
            </a:r>
          </a:p>
        </p:txBody>
      </p:sp>
    </p:spTree>
    <p:extLst>
      <p:ext uri="{BB962C8B-B14F-4D97-AF65-F5344CB8AC3E}">
        <p14:creationId xmlns:p14="http://schemas.microsoft.com/office/powerpoint/2010/main" val="1494238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dissolv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dissolv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883D0-D050-C44F-23C4-51CA3BA2757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E2A8FB0-80E9-8C33-F697-68EBC93CA466}"/>
              </a:ext>
            </a:extLst>
          </p:cNvPr>
          <p:cNvSpPr txBox="1"/>
          <p:nvPr/>
        </p:nvSpPr>
        <p:spPr>
          <a:xfrm>
            <a:off x="2255953" y="3411438"/>
            <a:ext cx="9013371" cy="2431435"/>
          </a:xfrm>
          <a:prstGeom prst="rect">
            <a:avLst/>
          </a:prstGeom>
          <a:noFill/>
          <a:ln w="28575">
            <a:solidFill>
              <a:schemeClr val="bg2"/>
            </a:solidFill>
          </a:ln>
        </p:spPr>
        <p:txBody>
          <a:bodyPr wrap="square" lIns="182880" tIns="91440" rIns="182880" bIns="182880" rtlCol="0">
            <a:spAutoFit/>
          </a:bodyPr>
          <a:lstStyle/>
          <a:p>
            <a:pPr algn="ctr"/>
            <a:endParaRPr lang="en-US" sz="2800" dirty="0"/>
          </a:p>
          <a:p>
            <a:pPr algn="ctr"/>
            <a:r>
              <a:rPr lang="en-US" sz="2800" dirty="0"/>
              <a:t>Many participants instantly see the value, while others are interested but may need education, training, or more information to understand the benefits.</a:t>
            </a:r>
          </a:p>
          <a:p>
            <a:pPr algn="ctr"/>
            <a:endParaRPr lang="en-US" sz="2800" dirty="0"/>
          </a:p>
        </p:txBody>
      </p:sp>
      <p:sp>
        <p:nvSpPr>
          <p:cNvPr id="34" name="Rectangle 33">
            <a:extLst>
              <a:ext uri="{FF2B5EF4-FFF2-40B4-BE49-F238E27FC236}">
                <a16:creationId xmlns:a16="http://schemas.microsoft.com/office/drawing/2014/main" id="{E19F84BC-DEFF-81F7-E1F6-DE83B50DEDED}"/>
              </a:ext>
            </a:extLst>
          </p:cNvPr>
          <p:cNvSpPr/>
          <p:nvPr/>
        </p:nvSpPr>
        <p:spPr>
          <a:xfrm>
            <a:off x="0" y="585194"/>
            <a:ext cx="13817600" cy="1764454"/>
          </a:xfrm>
          <a:prstGeom prst="rect">
            <a:avLst/>
          </a:prstGeom>
          <a:solidFill>
            <a:schemeClr val="accent2"/>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5" name="TextBox 34">
            <a:extLst>
              <a:ext uri="{FF2B5EF4-FFF2-40B4-BE49-F238E27FC236}">
                <a16:creationId xmlns:a16="http://schemas.microsoft.com/office/drawing/2014/main" id="{810F67F8-9617-1FC6-B9B5-C753730847E5}"/>
              </a:ext>
            </a:extLst>
          </p:cNvPr>
          <p:cNvSpPr txBox="1"/>
          <p:nvPr/>
        </p:nvSpPr>
        <p:spPr>
          <a:xfrm>
            <a:off x="3967565" y="2962210"/>
            <a:ext cx="5269425" cy="857481"/>
          </a:xfrm>
          <a:prstGeom prst="rect">
            <a:avLst/>
          </a:prstGeom>
          <a:solidFill>
            <a:schemeClr val="bg1"/>
          </a:solidFill>
        </p:spPr>
        <p:txBody>
          <a:bodyPr wrap="square" lIns="0" tIns="0" rIns="0" bIns="0" rtlCol="0" anchor="ctr">
            <a:noAutofit/>
          </a:bodyPr>
          <a:lstStyle/>
          <a:p>
            <a:pPr marL="1438275"/>
            <a:r>
              <a:rPr lang="en-US" sz="4000" b="1" dirty="0">
                <a:solidFill>
                  <a:schemeClr val="accent1"/>
                </a:solidFill>
              </a:rPr>
              <a:t>Key takeaway</a:t>
            </a:r>
          </a:p>
        </p:txBody>
      </p:sp>
      <p:sp>
        <p:nvSpPr>
          <p:cNvPr id="27" name="TextBox 26">
            <a:extLst>
              <a:ext uri="{FF2B5EF4-FFF2-40B4-BE49-F238E27FC236}">
                <a16:creationId xmlns:a16="http://schemas.microsoft.com/office/drawing/2014/main" id="{FB896402-6ADC-C69F-40BC-DB4F4DBBDA0C}"/>
              </a:ext>
            </a:extLst>
          </p:cNvPr>
          <p:cNvSpPr txBox="1"/>
          <p:nvPr/>
        </p:nvSpPr>
        <p:spPr>
          <a:xfrm>
            <a:off x="1400224" y="742324"/>
            <a:ext cx="10724827" cy="1326210"/>
          </a:xfrm>
          <a:prstGeom prst="rect">
            <a:avLst/>
          </a:prstGeom>
          <a:noFill/>
        </p:spPr>
        <p:txBody>
          <a:bodyPr wrap="square" lIns="0" tIns="0" rIns="0" bIns="0" rtlCol="0">
            <a:noAutofit/>
          </a:bodyPr>
          <a:lstStyle/>
          <a:p>
            <a:pPr algn="ctr"/>
            <a:r>
              <a:rPr lang="en-US" sz="3200" b="1" dirty="0">
                <a:solidFill>
                  <a:schemeClr val="bg1"/>
                </a:solidFill>
              </a:rPr>
              <a:t>Survey insight</a:t>
            </a:r>
          </a:p>
          <a:p>
            <a:pPr algn="ctr"/>
            <a:r>
              <a:rPr lang="en-US" sz="2800" dirty="0">
                <a:solidFill>
                  <a:schemeClr val="bg1"/>
                </a:solidFill>
              </a:rPr>
              <a:t>Most 401(k) participants think it would be valuable for 401(k) plans </a:t>
            </a:r>
            <a:r>
              <a:rPr lang="en-US" sz="2800" i="1" dirty="0">
                <a:solidFill>
                  <a:schemeClr val="bg1"/>
                </a:solidFill>
              </a:rPr>
              <a:t>in general</a:t>
            </a:r>
            <a:r>
              <a:rPr lang="en-US" sz="2800" dirty="0">
                <a:solidFill>
                  <a:schemeClr val="bg1"/>
                </a:solidFill>
              </a:rPr>
              <a:t> to include a fixed annuity</a:t>
            </a:r>
          </a:p>
          <a:p>
            <a:pPr algn="ctr"/>
            <a:endParaRPr lang="en-US" sz="2800" i="1" dirty="0">
              <a:solidFill>
                <a:schemeClr val="bg1"/>
              </a:solidFill>
            </a:endParaRPr>
          </a:p>
          <a:p>
            <a:pPr algn="ctr"/>
            <a:endParaRPr lang="en-US" sz="2800" dirty="0">
              <a:solidFill>
                <a:schemeClr val="bg1"/>
              </a:solidFill>
            </a:endParaRPr>
          </a:p>
        </p:txBody>
      </p:sp>
      <p:pic>
        <p:nvPicPr>
          <p:cNvPr id="3" name="Graphic 2" descr="Lights On outline">
            <a:extLst>
              <a:ext uri="{FF2B5EF4-FFF2-40B4-BE49-F238E27FC236}">
                <a16:creationId xmlns:a16="http://schemas.microsoft.com/office/drawing/2014/main" id="{73050F6F-EBF9-E7AC-D710-869CFB0800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4133" y="2732919"/>
            <a:ext cx="1153281" cy="1153281"/>
          </a:xfrm>
          <a:prstGeom prst="rect">
            <a:avLst/>
          </a:prstGeom>
        </p:spPr>
      </p:pic>
    </p:spTree>
    <p:extLst>
      <p:ext uri="{BB962C8B-B14F-4D97-AF65-F5344CB8AC3E}">
        <p14:creationId xmlns:p14="http://schemas.microsoft.com/office/powerpoint/2010/main" val="3105499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DFC46-42E0-6441-877A-B96907B6A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B37083-6B1A-FC4D-4A7B-E1E9EF9519CF}"/>
              </a:ext>
            </a:extLst>
          </p:cNvPr>
          <p:cNvSpPr>
            <a:spLocks noGrp="1"/>
          </p:cNvSpPr>
          <p:nvPr>
            <p:ph type="title"/>
          </p:nvPr>
        </p:nvSpPr>
        <p:spPr>
          <a:xfrm>
            <a:off x="628073" y="1357745"/>
            <a:ext cx="3520339" cy="2769989"/>
          </a:xfrm>
        </p:spPr>
        <p:txBody>
          <a:bodyPr/>
          <a:lstStyle/>
          <a:p>
            <a:r>
              <a:rPr lang="en-US" dirty="0"/>
              <a:t>But would they</a:t>
            </a:r>
            <a:r>
              <a:rPr lang="en-US" i="1" dirty="0"/>
              <a:t> actually use </a:t>
            </a:r>
            <a:r>
              <a:rPr lang="en-US" dirty="0"/>
              <a:t>an annuity for retirement income?</a:t>
            </a:r>
          </a:p>
        </p:txBody>
      </p:sp>
      <p:sp>
        <p:nvSpPr>
          <p:cNvPr id="3" name="Text Placeholder 2">
            <a:extLst>
              <a:ext uri="{FF2B5EF4-FFF2-40B4-BE49-F238E27FC236}">
                <a16:creationId xmlns:a16="http://schemas.microsoft.com/office/drawing/2014/main" id="{74D71153-F64B-CF32-253D-DF2CC58388A1}"/>
              </a:ext>
            </a:extLst>
          </p:cNvPr>
          <p:cNvSpPr>
            <a:spLocks noGrp="1"/>
          </p:cNvSpPr>
          <p:nvPr>
            <p:ph type="body" sz="quarter" idx="11"/>
          </p:nvPr>
        </p:nvSpPr>
        <p:spPr/>
        <p:txBody>
          <a:bodyPr/>
          <a:lstStyle/>
          <a:p>
            <a:r>
              <a:rPr lang="en-US" dirty="0"/>
              <a:t>Source: Nuveen and TIAA Institute Participant Sentiment Survey on Lifetime Income (2024).</a:t>
            </a:r>
          </a:p>
        </p:txBody>
      </p:sp>
      <p:sp>
        <p:nvSpPr>
          <p:cNvPr id="4" name="Content Placeholder 3">
            <a:extLst>
              <a:ext uri="{FF2B5EF4-FFF2-40B4-BE49-F238E27FC236}">
                <a16:creationId xmlns:a16="http://schemas.microsoft.com/office/drawing/2014/main" id="{D6030DAF-1020-AA28-14D4-E3D5A5F39FAC}"/>
              </a:ext>
            </a:extLst>
          </p:cNvPr>
          <p:cNvSpPr>
            <a:spLocks noGrp="1"/>
          </p:cNvSpPr>
          <p:nvPr>
            <p:ph sz="quarter" idx="12"/>
          </p:nvPr>
        </p:nvSpPr>
        <p:spPr/>
        <p:txBody>
          <a:bodyPr/>
          <a:lstStyle/>
          <a:p>
            <a:endParaRPr lang="en-US" u="sng" dirty="0"/>
          </a:p>
          <a:p>
            <a:endParaRPr lang="en-US" u="sng" dirty="0"/>
          </a:p>
          <a:p>
            <a:r>
              <a:rPr lang="en-US" dirty="0"/>
              <a:t>are interested in using an in-plan annuity for income </a:t>
            </a:r>
            <a:r>
              <a:rPr lang="en-US" b="1" dirty="0">
                <a:solidFill>
                  <a:schemeClr val="accent5"/>
                </a:solidFill>
              </a:rPr>
              <a:t>during retirement</a:t>
            </a:r>
            <a:br>
              <a:rPr lang="en-US" dirty="0"/>
            </a:br>
            <a:endParaRPr lang="en-US" dirty="0"/>
          </a:p>
          <a:p>
            <a:endParaRPr lang="en-US" dirty="0"/>
          </a:p>
        </p:txBody>
      </p:sp>
      <p:sp>
        <p:nvSpPr>
          <p:cNvPr id="5" name="TextBox 4">
            <a:extLst>
              <a:ext uri="{FF2B5EF4-FFF2-40B4-BE49-F238E27FC236}">
                <a16:creationId xmlns:a16="http://schemas.microsoft.com/office/drawing/2014/main" id="{353F62C5-BBCA-EB40-93F2-CCD1513C81F8}"/>
              </a:ext>
            </a:extLst>
          </p:cNvPr>
          <p:cNvSpPr txBox="1"/>
          <p:nvPr/>
        </p:nvSpPr>
        <p:spPr>
          <a:xfrm>
            <a:off x="5137149" y="1351122"/>
            <a:ext cx="7837445" cy="830997"/>
          </a:xfrm>
          <a:prstGeom prst="rect">
            <a:avLst/>
          </a:prstGeom>
          <a:noFill/>
        </p:spPr>
        <p:txBody>
          <a:bodyPr wrap="square">
            <a:spAutoFit/>
          </a:bodyPr>
          <a:lstStyle/>
          <a:p>
            <a:r>
              <a:rPr lang="en-US" sz="4800" u="sng" dirty="0">
                <a:latin typeface="+mj-lt"/>
                <a:ea typeface="Aptos" panose="020B0004020202020204" pitchFamily="34" charset="0"/>
                <a:cs typeface="Times New Roman" panose="02020603050405020304" pitchFamily="18" charset="0"/>
              </a:rPr>
              <a:t>    </a:t>
            </a:r>
            <a:r>
              <a:rPr lang="en-US" sz="4800" dirty="0">
                <a:effectLst/>
                <a:latin typeface="+mj-lt"/>
                <a:ea typeface="Aptos" panose="020B0004020202020204" pitchFamily="34" charset="0"/>
                <a:cs typeface="Times New Roman" panose="02020603050405020304" pitchFamily="18" charset="0"/>
              </a:rPr>
              <a:t>% of </a:t>
            </a:r>
            <a:r>
              <a:rPr lang="en-US" sz="4800" dirty="0">
                <a:ea typeface="Aptos" panose="020B0004020202020204" pitchFamily="34" charset="0"/>
                <a:cs typeface="Times New Roman" panose="02020603050405020304" pitchFamily="18" charset="0"/>
              </a:rPr>
              <a:t>401(k) </a:t>
            </a:r>
            <a:r>
              <a:rPr lang="en-US" sz="4800" dirty="0">
                <a:effectLst/>
                <a:latin typeface="+mj-lt"/>
                <a:ea typeface="Aptos" panose="020B0004020202020204" pitchFamily="34" charset="0"/>
                <a:cs typeface="Times New Roman" panose="02020603050405020304" pitchFamily="18" charset="0"/>
              </a:rPr>
              <a:t>participants</a:t>
            </a:r>
            <a:endParaRPr lang="en-US" sz="4800" dirty="0">
              <a:latin typeface="+mj-lt"/>
            </a:endParaRPr>
          </a:p>
        </p:txBody>
      </p:sp>
      <p:sp>
        <p:nvSpPr>
          <p:cNvPr id="6" name="TextBox 5">
            <a:extLst>
              <a:ext uri="{FF2B5EF4-FFF2-40B4-BE49-F238E27FC236}">
                <a16:creationId xmlns:a16="http://schemas.microsoft.com/office/drawing/2014/main" id="{D1C56F74-24DD-261E-9B1B-6B2507BEA008}"/>
              </a:ext>
            </a:extLst>
          </p:cNvPr>
          <p:cNvSpPr txBox="1"/>
          <p:nvPr/>
        </p:nvSpPr>
        <p:spPr>
          <a:xfrm>
            <a:off x="5277394" y="4127863"/>
            <a:ext cx="2194560" cy="1136468"/>
          </a:xfrm>
          <a:prstGeom prst="rect">
            <a:avLst/>
          </a:prstGeom>
          <a:noFill/>
        </p:spPr>
        <p:txBody>
          <a:bodyPr wrap="square" lIns="0" tIns="0" rIns="0" bIns="0" rtlCol="0">
            <a:noAutofit/>
          </a:bodyPr>
          <a:lstStyle/>
          <a:p>
            <a:pPr algn="ctr">
              <a:spcAft>
                <a:spcPts val="600"/>
              </a:spcAft>
            </a:pPr>
            <a:r>
              <a:rPr lang="en-US" sz="4800" b="1" dirty="0">
                <a:solidFill>
                  <a:schemeClr val="bg2"/>
                </a:solidFill>
              </a:rPr>
              <a:t>37%</a:t>
            </a:r>
          </a:p>
        </p:txBody>
      </p:sp>
      <p:sp>
        <p:nvSpPr>
          <p:cNvPr id="7" name="TextBox 6">
            <a:extLst>
              <a:ext uri="{FF2B5EF4-FFF2-40B4-BE49-F238E27FC236}">
                <a16:creationId xmlns:a16="http://schemas.microsoft.com/office/drawing/2014/main" id="{8563A669-9275-33FA-5A39-DED93B741A70}"/>
              </a:ext>
            </a:extLst>
          </p:cNvPr>
          <p:cNvSpPr txBox="1"/>
          <p:nvPr/>
        </p:nvSpPr>
        <p:spPr>
          <a:xfrm>
            <a:off x="7772087" y="4127863"/>
            <a:ext cx="2194560" cy="1136468"/>
          </a:xfrm>
          <a:prstGeom prst="rect">
            <a:avLst/>
          </a:prstGeom>
          <a:noFill/>
        </p:spPr>
        <p:txBody>
          <a:bodyPr wrap="square" lIns="0" tIns="0" rIns="0" bIns="0" rtlCol="0">
            <a:noAutofit/>
          </a:bodyPr>
          <a:lstStyle/>
          <a:p>
            <a:pPr algn="ctr">
              <a:spcAft>
                <a:spcPts val="600"/>
              </a:spcAft>
            </a:pPr>
            <a:r>
              <a:rPr lang="en-US" sz="4800" b="1" dirty="0">
                <a:solidFill>
                  <a:schemeClr val="bg2"/>
                </a:solidFill>
              </a:rPr>
              <a:t>68%</a:t>
            </a:r>
          </a:p>
        </p:txBody>
      </p:sp>
      <p:sp>
        <p:nvSpPr>
          <p:cNvPr id="8" name="TextBox 7">
            <a:extLst>
              <a:ext uri="{FF2B5EF4-FFF2-40B4-BE49-F238E27FC236}">
                <a16:creationId xmlns:a16="http://schemas.microsoft.com/office/drawing/2014/main" id="{BBC3FB12-6AEE-E6F4-FE29-9747AFC46478}"/>
              </a:ext>
            </a:extLst>
          </p:cNvPr>
          <p:cNvSpPr txBox="1"/>
          <p:nvPr/>
        </p:nvSpPr>
        <p:spPr>
          <a:xfrm>
            <a:off x="10266780" y="4127863"/>
            <a:ext cx="2194560" cy="1136468"/>
          </a:xfrm>
          <a:prstGeom prst="rect">
            <a:avLst/>
          </a:prstGeom>
          <a:noFill/>
        </p:spPr>
        <p:txBody>
          <a:bodyPr wrap="square" lIns="0" tIns="0" rIns="0" bIns="0" rtlCol="0">
            <a:noAutofit/>
          </a:bodyPr>
          <a:lstStyle/>
          <a:p>
            <a:pPr algn="ctr">
              <a:spcAft>
                <a:spcPts val="600"/>
              </a:spcAft>
            </a:pPr>
            <a:r>
              <a:rPr lang="en-US" sz="4800" b="1" dirty="0">
                <a:solidFill>
                  <a:schemeClr val="bg2"/>
                </a:solidFill>
              </a:rPr>
              <a:t>92%</a:t>
            </a:r>
          </a:p>
        </p:txBody>
      </p:sp>
    </p:spTree>
    <p:extLst>
      <p:ext uri="{BB962C8B-B14F-4D97-AF65-F5344CB8AC3E}">
        <p14:creationId xmlns:p14="http://schemas.microsoft.com/office/powerpoint/2010/main" val="5739151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dissolve">
                                      <p:cBhvr>
                                        <p:cTn id="10" dur="500"/>
                                        <p:tgtEl>
                                          <p:spTgt spid="4">
                                            <p:txEl>
                                              <p:pRg st="2" end="2"/>
                                            </p:txEl>
                                          </p:spTgt>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dissolve">
                                      <p:cBhvr>
                                        <p:cTn id="14" dur="500"/>
                                        <p:tgtEl>
                                          <p:spTgt spid="6"/>
                                        </p:tgtEl>
                                      </p:cBhvr>
                                    </p:animEffect>
                                  </p:childTnLst>
                                </p:cTn>
                              </p:par>
                            </p:childTnLst>
                          </p:cTn>
                        </p:par>
                        <p:par>
                          <p:cTn id="15" fill="hold">
                            <p:stCondLst>
                              <p:cond delay="1000"/>
                            </p:stCondLst>
                            <p:childTnLst>
                              <p:par>
                                <p:cTn id="16" presetID="9"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dissolve">
                                      <p:cBhvr>
                                        <p:cTn id="18" dur="500"/>
                                        <p:tgtEl>
                                          <p:spTgt spid="7"/>
                                        </p:tgtEl>
                                      </p:cBhvr>
                                    </p:animEffect>
                                  </p:childTnLst>
                                </p:cTn>
                              </p:par>
                            </p:childTnLst>
                          </p:cTn>
                        </p:par>
                        <p:par>
                          <p:cTn id="19" fill="hold">
                            <p:stCondLst>
                              <p:cond delay="1500"/>
                            </p:stCondLst>
                            <p:childTnLst>
                              <p:par>
                                <p:cTn id="20" presetID="9"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2C9CE-8455-F2A1-6F2B-47ACA2CF3B31}"/>
            </a:ext>
          </a:extLst>
        </p:cNvPr>
        <p:cNvGrpSpPr/>
        <p:nvPr/>
      </p:nvGrpSpPr>
      <p:grpSpPr>
        <a:xfrm>
          <a:off x="0" y="0"/>
          <a:ext cx="0" cy="0"/>
          <a:chOff x="0" y="0"/>
          <a:chExt cx="0" cy="0"/>
        </a:xfrm>
      </p:grpSpPr>
      <p:sp>
        <p:nvSpPr>
          <p:cNvPr id="27" name="Rectangle 26">
            <a:extLst>
              <a:ext uri="{FF2B5EF4-FFF2-40B4-BE49-F238E27FC236}">
                <a16:creationId xmlns:a16="http://schemas.microsoft.com/office/drawing/2014/main" id="{39E8AE1C-8E71-A250-53D7-46B0FD0E8B7B}"/>
              </a:ext>
            </a:extLst>
          </p:cNvPr>
          <p:cNvSpPr/>
          <p:nvPr/>
        </p:nvSpPr>
        <p:spPr>
          <a:xfrm>
            <a:off x="4994275" y="3699163"/>
            <a:ext cx="7650163" cy="1915825"/>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2285EC24-01EB-5F7C-B047-CFD19432A212}"/>
              </a:ext>
            </a:extLst>
          </p:cNvPr>
          <p:cNvSpPr>
            <a:spLocks noGrp="1"/>
          </p:cNvSpPr>
          <p:nvPr>
            <p:ph type="title"/>
          </p:nvPr>
        </p:nvSpPr>
        <p:spPr>
          <a:xfrm>
            <a:off x="628073" y="1357745"/>
            <a:ext cx="3520339" cy="2769989"/>
          </a:xfrm>
        </p:spPr>
        <p:txBody>
          <a:bodyPr/>
          <a:lstStyle/>
          <a:p>
            <a:r>
              <a:rPr lang="en-US" dirty="0"/>
              <a:t>But would they </a:t>
            </a:r>
            <a:r>
              <a:rPr lang="en-US" i="1" dirty="0"/>
              <a:t>actually use </a:t>
            </a:r>
            <a:r>
              <a:rPr lang="en-US" dirty="0"/>
              <a:t>an annuity for retirement income?</a:t>
            </a:r>
          </a:p>
        </p:txBody>
      </p:sp>
      <p:sp>
        <p:nvSpPr>
          <p:cNvPr id="3" name="Text Placeholder 2">
            <a:extLst>
              <a:ext uri="{FF2B5EF4-FFF2-40B4-BE49-F238E27FC236}">
                <a16:creationId xmlns:a16="http://schemas.microsoft.com/office/drawing/2014/main" id="{2BD1AA03-C308-7606-8583-F0C7D0434D72}"/>
              </a:ext>
            </a:extLst>
          </p:cNvPr>
          <p:cNvSpPr>
            <a:spLocks noGrp="1"/>
          </p:cNvSpPr>
          <p:nvPr>
            <p:ph type="body" sz="quarter" idx="11"/>
          </p:nvPr>
        </p:nvSpPr>
        <p:spPr/>
        <p:txBody>
          <a:bodyPr/>
          <a:lstStyle/>
          <a:p>
            <a:r>
              <a:rPr lang="en-US" dirty="0"/>
              <a:t>Source: Nuveen and TIAA Institute Participant Sentiment Survey on Lifetime Income (2024).</a:t>
            </a:r>
          </a:p>
        </p:txBody>
      </p:sp>
      <p:sp>
        <p:nvSpPr>
          <p:cNvPr id="4" name="Content Placeholder 3">
            <a:extLst>
              <a:ext uri="{FF2B5EF4-FFF2-40B4-BE49-F238E27FC236}">
                <a16:creationId xmlns:a16="http://schemas.microsoft.com/office/drawing/2014/main" id="{FA5C2919-1F4B-5F4D-D626-47F6F5A2AA10}"/>
              </a:ext>
            </a:extLst>
          </p:cNvPr>
          <p:cNvSpPr>
            <a:spLocks noGrp="1"/>
          </p:cNvSpPr>
          <p:nvPr>
            <p:ph sz="quarter" idx="12"/>
          </p:nvPr>
        </p:nvSpPr>
        <p:spPr/>
        <p:txBody>
          <a:bodyPr/>
          <a:lstStyle/>
          <a:p>
            <a:endParaRPr lang="en-US" u="sng" dirty="0"/>
          </a:p>
          <a:p>
            <a:endParaRPr lang="en-US" u="sng" dirty="0"/>
          </a:p>
          <a:p>
            <a:r>
              <a:rPr lang="en-US" dirty="0"/>
              <a:t>are interested in using an in-plan annuity for income </a:t>
            </a:r>
            <a:r>
              <a:rPr lang="en-US" b="1" dirty="0">
                <a:solidFill>
                  <a:schemeClr val="accent5"/>
                </a:solidFill>
              </a:rPr>
              <a:t>during retirement</a:t>
            </a:r>
            <a:br>
              <a:rPr lang="en-US" dirty="0"/>
            </a:br>
            <a:endParaRPr lang="en-US" dirty="0"/>
          </a:p>
          <a:p>
            <a:endParaRPr lang="en-US" dirty="0"/>
          </a:p>
        </p:txBody>
      </p:sp>
      <p:sp>
        <p:nvSpPr>
          <p:cNvPr id="5" name="TextBox 4">
            <a:extLst>
              <a:ext uri="{FF2B5EF4-FFF2-40B4-BE49-F238E27FC236}">
                <a16:creationId xmlns:a16="http://schemas.microsoft.com/office/drawing/2014/main" id="{640F0E14-C3AD-CD06-78EE-01B0ED068C2C}"/>
              </a:ext>
            </a:extLst>
          </p:cNvPr>
          <p:cNvSpPr txBox="1"/>
          <p:nvPr/>
        </p:nvSpPr>
        <p:spPr>
          <a:xfrm>
            <a:off x="5137149" y="1351122"/>
            <a:ext cx="7874515" cy="830997"/>
          </a:xfrm>
          <a:prstGeom prst="rect">
            <a:avLst/>
          </a:prstGeom>
          <a:noFill/>
        </p:spPr>
        <p:txBody>
          <a:bodyPr wrap="square">
            <a:spAutoFit/>
          </a:bodyPr>
          <a:lstStyle/>
          <a:p>
            <a:r>
              <a:rPr lang="en-US" sz="4800" b="1" dirty="0">
                <a:solidFill>
                  <a:schemeClr val="accent1"/>
                </a:solidFill>
                <a:latin typeface="+mj-lt"/>
                <a:ea typeface="Aptos" panose="020B0004020202020204" pitchFamily="34" charset="0"/>
                <a:cs typeface="Times New Roman" panose="02020603050405020304" pitchFamily="18" charset="0"/>
              </a:rPr>
              <a:t>92</a:t>
            </a:r>
            <a:r>
              <a:rPr lang="en-US" sz="4800" b="1" dirty="0">
                <a:solidFill>
                  <a:schemeClr val="accent1"/>
                </a:solidFill>
                <a:effectLst/>
                <a:latin typeface="+mj-lt"/>
                <a:ea typeface="Aptos" panose="020B0004020202020204" pitchFamily="34" charset="0"/>
                <a:cs typeface="Times New Roman" panose="02020603050405020304" pitchFamily="18" charset="0"/>
              </a:rPr>
              <a:t>% </a:t>
            </a:r>
            <a:r>
              <a:rPr lang="en-US" sz="4800" dirty="0">
                <a:effectLst/>
                <a:latin typeface="+mj-lt"/>
                <a:ea typeface="Aptos" panose="020B0004020202020204" pitchFamily="34" charset="0"/>
                <a:cs typeface="Times New Roman" panose="02020603050405020304" pitchFamily="18" charset="0"/>
              </a:rPr>
              <a:t>of </a:t>
            </a:r>
            <a:r>
              <a:rPr lang="en-US" sz="4800" dirty="0">
                <a:ea typeface="Aptos" panose="020B0004020202020204" pitchFamily="34" charset="0"/>
                <a:cs typeface="Times New Roman" panose="02020603050405020304" pitchFamily="18" charset="0"/>
              </a:rPr>
              <a:t>401(k) </a:t>
            </a:r>
            <a:r>
              <a:rPr lang="en-US" sz="4800" dirty="0">
                <a:effectLst/>
                <a:latin typeface="+mj-lt"/>
                <a:ea typeface="Aptos" panose="020B0004020202020204" pitchFamily="34" charset="0"/>
                <a:cs typeface="Times New Roman" panose="02020603050405020304" pitchFamily="18" charset="0"/>
              </a:rPr>
              <a:t>participants</a:t>
            </a:r>
            <a:endParaRPr lang="en-US" sz="4800" dirty="0">
              <a:latin typeface="+mj-lt"/>
            </a:endParaRPr>
          </a:p>
        </p:txBody>
      </p:sp>
      <p:grpSp>
        <p:nvGrpSpPr>
          <p:cNvPr id="17" name="Group 16">
            <a:extLst>
              <a:ext uri="{FF2B5EF4-FFF2-40B4-BE49-F238E27FC236}">
                <a16:creationId xmlns:a16="http://schemas.microsoft.com/office/drawing/2014/main" id="{9EB5E779-38A8-6E6B-041E-80107CCC05A1}"/>
              </a:ext>
            </a:extLst>
          </p:cNvPr>
          <p:cNvGrpSpPr/>
          <p:nvPr/>
        </p:nvGrpSpPr>
        <p:grpSpPr>
          <a:xfrm>
            <a:off x="5219148" y="3862698"/>
            <a:ext cx="2659946" cy="1048472"/>
            <a:chOff x="6288457" y="1996980"/>
            <a:chExt cx="1323465" cy="1048472"/>
          </a:xfrm>
        </p:grpSpPr>
        <p:sp>
          <p:nvSpPr>
            <p:cNvPr id="18" name="Text Placeholder 20">
              <a:extLst>
                <a:ext uri="{FF2B5EF4-FFF2-40B4-BE49-F238E27FC236}">
                  <a16:creationId xmlns:a16="http://schemas.microsoft.com/office/drawing/2014/main" id="{DE139AF9-509C-5F11-ED12-2FE4C344E3EB}"/>
                </a:ext>
              </a:extLst>
            </p:cNvPr>
            <p:cNvSpPr txBox="1">
              <a:spLocks/>
            </p:cNvSpPr>
            <p:nvPr/>
          </p:nvSpPr>
          <p:spPr>
            <a:xfrm>
              <a:off x="6288457" y="1996980"/>
              <a:ext cx="943809"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4800" dirty="0">
                  <a:solidFill>
                    <a:schemeClr val="accent3"/>
                  </a:solidFill>
                  <a:latin typeface="+mn-lt"/>
                </a:rPr>
                <a:t>49%</a:t>
              </a:r>
            </a:p>
          </p:txBody>
        </p:sp>
        <p:sp>
          <p:nvSpPr>
            <p:cNvPr id="19" name="Text Placeholder 20">
              <a:extLst>
                <a:ext uri="{FF2B5EF4-FFF2-40B4-BE49-F238E27FC236}">
                  <a16:creationId xmlns:a16="http://schemas.microsoft.com/office/drawing/2014/main" id="{F968C2B5-31F0-1902-D8EF-326FA2B9014C}"/>
                </a:ext>
              </a:extLst>
            </p:cNvPr>
            <p:cNvSpPr txBox="1">
              <a:spLocks/>
            </p:cNvSpPr>
            <p:nvPr/>
          </p:nvSpPr>
          <p:spPr>
            <a:xfrm>
              <a:off x="6288457" y="2800266"/>
              <a:ext cx="1323465" cy="2451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400" b="0" dirty="0">
                  <a:solidFill>
                    <a:schemeClr val="tx2"/>
                  </a:solidFill>
                  <a:latin typeface="+mn-lt"/>
                </a:rPr>
                <a:t>Very </a:t>
              </a:r>
              <a:br>
                <a:rPr lang="en-US" sz="2400" b="0" dirty="0">
                  <a:solidFill>
                    <a:schemeClr val="tx2"/>
                  </a:solidFill>
                  <a:latin typeface="+mn-lt"/>
                </a:rPr>
              </a:br>
              <a:r>
                <a:rPr lang="en-US" sz="2400" b="0" dirty="0">
                  <a:solidFill>
                    <a:schemeClr val="tx2"/>
                  </a:solidFill>
                  <a:latin typeface="+mn-lt"/>
                </a:rPr>
                <a:t>interested</a:t>
              </a:r>
            </a:p>
          </p:txBody>
        </p:sp>
      </p:grpSp>
      <p:grpSp>
        <p:nvGrpSpPr>
          <p:cNvPr id="20" name="Group 19">
            <a:extLst>
              <a:ext uri="{FF2B5EF4-FFF2-40B4-BE49-F238E27FC236}">
                <a16:creationId xmlns:a16="http://schemas.microsoft.com/office/drawing/2014/main" id="{68DCF97D-BCC2-2109-98A8-88307841923E}"/>
              </a:ext>
            </a:extLst>
          </p:cNvPr>
          <p:cNvGrpSpPr/>
          <p:nvPr/>
        </p:nvGrpSpPr>
        <p:grpSpPr>
          <a:xfrm>
            <a:off x="7879094" y="3862698"/>
            <a:ext cx="2560693" cy="1001248"/>
            <a:chOff x="6403530" y="1996980"/>
            <a:chExt cx="1274082" cy="1001248"/>
          </a:xfrm>
        </p:grpSpPr>
        <p:sp>
          <p:nvSpPr>
            <p:cNvPr id="21" name="Text Placeholder 20">
              <a:extLst>
                <a:ext uri="{FF2B5EF4-FFF2-40B4-BE49-F238E27FC236}">
                  <a16:creationId xmlns:a16="http://schemas.microsoft.com/office/drawing/2014/main" id="{AB8E8FD8-EB38-4228-0BF0-BD051C9F7DC7}"/>
                </a:ext>
              </a:extLst>
            </p:cNvPr>
            <p:cNvSpPr txBox="1">
              <a:spLocks/>
            </p:cNvSpPr>
            <p:nvPr/>
          </p:nvSpPr>
          <p:spPr>
            <a:xfrm>
              <a:off x="6403530" y="1996980"/>
              <a:ext cx="82873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4800" dirty="0">
                  <a:solidFill>
                    <a:schemeClr val="tx2"/>
                  </a:solidFill>
                  <a:latin typeface="+mn-lt"/>
                </a:rPr>
                <a:t>43%</a:t>
              </a:r>
            </a:p>
          </p:txBody>
        </p:sp>
        <p:sp>
          <p:nvSpPr>
            <p:cNvPr id="22" name="Text Placeholder 20">
              <a:extLst>
                <a:ext uri="{FF2B5EF4-FFF2-40B4-BE49-F238E27FC236}">
                  <a16:creationId xmlns:a16="http://schemas.microsoft.com/office/drawing/2014/main" id="{015BAA77-93BF-3A7F-A59E-982810F39CAC}"/>
                </a:ext>
              </a:extLst>
            </p:cNvPr>
            <p:cNvSpPr txBox="1">
              <a:spLocks/>
            </p:cNvSpPr>
            <p:nvPr/>
          </p:nvSpPr>
          <p:spPr>
            <a:xfrm>
              <a:off x="6403530" y="2753042"/>
              <a:ext cx="1274082" cy="2451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400" b="0" dirty="0">
                  <a:solidFill>
                    <a:schemeClr val="tx2"/>
                  </a:solidFill>
                  <a:latin typeface="+mn-lt"/>
                </a:rPr>
                <a:t>Somewhat interested</a:t>
              </a:r>
            </a:p>
          </p:txBody>
        </p:sp>
      </p:grpSp>
      <p:grpSp>
        <p:nvGrpSpPr>
          <p:cNvPr id="23" name="Group 22">
            <a:extLst>
              <a:ext uri="{FF2B5EF4-FFF2-40B4-BE49-F238E27FC236}">
                <a16:creationId xmlns:a16="http://schemas.microsoft.com/office/drawing/2014/main" id="{AD1FE9A5-3645-C0B8-763C-ACC0A22420AD}"/>
              </a:ext>
            </a:extLst>
          </p:cNvPr>
          <p:cNvGrpSpPr/>
          <p:nvPr/>
        </p:nvGrpSpPr>
        <p:grpSpPr>
          <a:xfrm>
            <a:off x="11059204" y="3862698"/>
            <a:ext cx="2407892" cy="1099769"/>
            <a:chOff x="6403530" y="1996980"/>
            <a:chExt cx="1198055" cy="1099769"/>
          </a:xfrm>
        </p:grpSpPr>
        <p:sp>
          <p:nvSpPr>
            <p:cNvPr id="24" name="Text Placeholder 20">
              <a:extLst>
                <a:ext uri="{FF2B5EF4-FFF2-40B4-BE49-F238E27FC236}">
                  <a16:creationId xmlns:a16="http://schemas.microsoft.com/office/drawing/2014/main" id="{A7DEF576-A529-6685-4371-75A0BDB7769E}"/>
                </a:ext>
              </a:extLst>
            </p:cNvPr>
            <p:cNvSpPr txBox="1">
              <a:spLocks/>
            </p:cNvSpPr>
            <p:nvPr/>
          </p:nvSpPr>
          <p:spPr>
            <a:xfrm>
              <a:off x="6403530" y="1996980"/>
              <a:ext cx="1198055"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4800" dirty="0">
                  <a:solidFill>
                    <a:schemeClr val="accent1"/>
                  </a:solidFill>
                  <a:latin typeface="+mn-lt"/>
                </a:rPr>
                <a:t>92%</a:t>
              </a:r>
            </a:p>
          </p:txBody>
        </p:sp>
        <p:sp>
          <p:nvSpPr>
            <p:cNvPr id="25" name="Text Placeholder 20">
              <a:extLst>
                <a:ext uri="{FF2B5EF4-FFF2-40B4-BE49-F238E27FC236}">
                  <a16:creationId xmlns:a16="http://schemas.microsoft.com/office/drawing/2014/main" id="{D685B7F7-081A-97F9-97F9-B53076707015}"/>
                </a:ext>
              </a:extLst>
            </p:cNvPr>
            <p:cNvSpPr txBox="1">
              <a:spLocks/>
            </p:cNvSpPr>
            <p:nvPr/>
          </p:nvSpPr>
          <p:spPr>
            <a:xfrm>
              <a:off x="6420421" y="2748969"/>
              <a:ext cx="1164271" cy="34778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400" b="0" dirty="0">
                  <a:solidFill>
                    <a:schemeClr val="tx2"/>
                  </a:solidFill>
                  <a:latin typeface="+mn-lt"/>
                </a:rPr>
                <a:t>Interested</a:t>
              </a:r>
            </a:p>
          </p:txBody>
        </p:sp>
      </p:grpSp>
      <p:sp>
        <p:nvSpPr>
          <p:cNvPr id="26" name="Isosceles Triangle 88">
            <a:extLst>
              <a:ext uri="{FF2B5EF4-FFF2-40B4-BE49-F238E27FC236}">
                <a16:creationId xmlns:a16="http://schemas.microsoft.com/office/drawing/2014/main" id="{0CB0A80B-E28F-0B37-9088-C7F27F8CD442}"/>
              </a:ext>
            </a:extLst>
          </p:cNvPr>
          <p:cNvSpPr/>
          <p:nvPr/>
        </p:nvSpPr>
        <p:spPr>
          <a:xfrm rot="5400000">
            <a:off x="10214599" y="4085814"/>
            <a:ext cx="450374" cy="494515"/>
          </a:xfrm>
          <a:prstGeom prst="triangle">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dirty="0"/>
          </a:p>
        </p:txBody>
      </p:sp>
    </p:spTree>
    <p:extLst>
      <p:ext uri="{BB962C8B-B14F-4D97-AF65-F5344CB8AC3E}">
        <p14:creationId xmlns:p14="http://schemas.microsoft.com/office/powerpoint/2010/main" val="284591999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ECCFAD-D42E-FBAE-79DA-A20791282E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A34050-68B4-6B78-517F-3B151C6BE2A3}"/>
              </a:ext>
            </a:extLst>
          </p:cNvPr>
          <p:cNvSpPr>
            <a:spLocks noGrp="1"/>
          </p:cNvSpPr>
          <p:nvPr>
            <p:ph type="title"/>
          </p:nvPr>
        </p:nvSpPr>
        <p:spPr>
          <a:xfrm>
            <a:off x="628073" y="1357745"/>
            <a:ext cx="3520339" cy="3323987"/>
          </a:xfrm>
        </p:spPr>
        <p:txBody>
          <a:bodyPr/>
          <a:lstStyle/>
          <a:p>
            <a:r>
              <a:rPr lang="en-US" dirty="0">
                <a:solidFill>
                  <a:schemeClr val="accent5"/>
                </a:solidFill>
              </a:rPr>
              <a:t>A closer look: </a:t>
            </a:r>
            <a:br>
              <a:rPr lang="en-US" dirty="0"/>
            </a:br>
            <a:r>
              <a:rPr lang="en-US" dirty="0"/>
              <a:t>using an in-plan annuity to </a:t>
            </a:r>
            <a:r>
              <a:rPr lang="en-US" i="1" dirty="0"/>
              <a:t>provide retirement income</a:t>
            </a:r>
          </a:p>
        </p:txBody>
      </p:sp>
      <p:sp>
        <p:nvSpPr>
          <p:cNvPr id="3" name="Rectangle 2">
            <a:extLst>
              <a:ext uri="{FF2B5EF4-FFF2-40B4-BE49-F238E27FC236}">
                <a16:creationId xmlns:a16="http://schemas.microsoft.com/office/drawing/2014/main" id="{21CACDAA-04A3-5552-97DB-AE64995A3297}"/>
              </a:ext>
            </a:extLst>
          </p:cNvPr>
          <p:cNvSpPr/>
          <p:nvPr/>
        </p:nvSpPr>
        <p:spPr>
          <a:xfrm>
            <a:off x="5207222" y="1973794"/>
            <a:ext cx="7650163" cy="1201829"/>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highlight>
                <a:srgbClr val="00FFFF"/>
              </a:highlight>
            </a:endParaRPr>
          </a:p>
        </p:txBody>
      </p:sp>
      <p:sp>
        <p:nvSpPr>
          <p:cNvPr id="4" name="TextBox 3">
            <a:extLst>
              <a:ext uri="{FF2B5EF4-FFF2-40B4-BE49-F238E27FC236}">
                <a16:creationId xmlns:a16="http://schemas.microsoft.com/office/drawing/2014/main" id="{56BAE6EE-1FD7-7C4B-1E24-E3DB79C3C550}"/>
              </a:ext>
            </a:extLst>
          </p:cNvPr>
          <p:cNvSpPr txBox="1"/>
          <p:nvPr/>
        </p:nvSpPr>
        <p:spPr>
          <a:xfrm>
            <a:off x="5207223" y="744900"/>
            <a:ext cx="7650162" cy="707886"/>
          </a:xfrm>
          <a:prstGeom prst="rect">
            <a:avLst/>
          </a:prstGeom>
          <a:noFill/>
        </p:spPr>
        <p:txBody>
          <a:bodyPr wrap="square">
            <a:spAutoFit/>
          </a:bodyPr>
          <a:lstStyle/>
          <a:p>
            <a:r>
              <a:rPr lang="en-US" sz="4000" b="1" dirty="0">
                <a:solidFill>
                  <a:schemeClr val="accent1"/>
                </a:solidFill>
                <a:latin typeface="+mj-lt"/>
                <a:ea typeface="Aptos" panose="020B0004020202020204" pitchFamily="34" charset="0"/>
                <a:cs typeface="Times New Roman" panose="02020603050405020304" pitchFamily="18" charset="0"/>
              </a:rPr>
              <a:t>92</a:t>
            </a:r>
            <a:r>
              <a:rPr lang="en-US" sz="4000" b="1" dirty="0">
                <a:solidFill>
                  <a:schemeClr val="accent1"/>
                </a:solidFill>
                <a:effectLst/>
                <a:latin typeface="+mj-lt"/>
                <a:ea typeface="Aptos" panose="020B0004020202020204" pitchFamily="34" charset="0"/>
                <a:cs typeface="Times New Roman" panose="02020603050405020304" pitchFamily="18" charset="0"/>
              </a:rPr>
              <a:t>% </a:t>
            </a:r>
            <a:r>
              <a:rPr lang="en-US" sz="4000" dirty="0">
                <a:effectLst/>
                <a:latin typeface="+mj-lt"/>
                <a:ea typeface="Aptos" panose="020B0004020202020204" pitchFamily="34" charset="0"/>
                <a:cs typeface="Times New Roman" panose="02020603050405020304" pitchFamily="18" charset="0"/>
              </a:rPr>
              <a:t>of </a:t>
            </a:r>
            <a:r>
              <a:rPr lang="en-US" sz="4000" dirty="0">
                <a:ea typeface="Aptos" panose="020B0004020202020204" pitchFamily="34" charset="0"/>
                <a:cs typeface="Times New Roman" panose="02020603050405020304" pitchFamily="18" charset="0"/>
              </a:rPr>
              <a:t>401(k) </a:t>
            </a:r>
            <a:r>
              <a:rPr lang="en-US" sz="4000" dirty="0">
                <a:effectLst/>
                <a:latin typeface="+mj-lt"/>
                <a:ea typeface="Aptos" panose="020B0004020202020204" pitchFamily="34" charset="0"/>
                <a:cs typeface="Times New Roman" panose="02020603050405020304" pitchFamily="18" charset="0"/>
              </a:rPr>
              <a:t>participants</a:t>
            </a:r>
            <a:endParaRPr lang="en-US" sz="4000" dirty="0">
              <a:latin typeface="+mj-lt"/>
            </a:endParaRPr>
          </a:p>
        </p:txBody>
      </p:sp>
      <p:sp>
        <p:nvSpPr>
          <p:cNvPr id="5" name="Content Placeholder 77">
            <a:extLst>
              <a:ext uri="{FF2B5EF4-FFF2-40B4-BE49-F238E27FC236}">
                <a16:creationId xmlns:a16="http://schemas.microsoft.com/office/drawing/2014/main" id="{97AE1F90-495E-60CB-A848-7CE17F7924A5}"/>
              </a:ext>
            </a:extLst>
          </p:cNvPr>
          <p:cNvSpPr txBox="1">
            <a:spLocks/>
          </p:cNvSpPr>
          <p:nvPr/>
        </p:nvSpPr>
        <p:spPr>
          <a:xfrm>
            <a:off x="5288362" y="989312"/>
            <a:ext cx="8051750" cy="919996"/>
          </a:xfrm>
          <a:prstGeom prst="rect">
            <a:avLst/>
          </a:prstGeom>
        </p:spPr>
        <p:txBody>
          <a:bodyPr vert="horz" lIns="0" tIns="0" rIns="0" bIns="0" rtlCol="0" anchor="t">
            <a:noAutofit/>
          </a:bodyPr>
          <a:lstStyle>
            <a:lvl1pPr marL="0" indent="0" algn="l" defTabSz="502920" rtl="0" eaLnBrk="1" latinLnBrk="0" hangingPunct="1">
              <a:lnSpc>
                <a:spcPct val="100000"/>
              </a:lnSpc>
              <a:spcBef>
                <a:spcPts val="0"/>
              </a:spcBef>
              <a:spcAft>
                <a:spcPts val="432"/>
              </a:spcAft>
              <a:buFont typeface="Arial"/>
              <a:buNone/>
              <a:defRPr lang="en-US" sz="2800" b="0" i="0" kern="1200" smtClean="0">
                <a:solidFill>
                  <a:schemeClr val="tx2"/>
                </a:solidFill>
                <a:latin typeface="+mj-lt"/>
                <a:ea typeface="+mn-ea"/>
                <a:cs typeface="+mn-cs"/>
              </a:defRPr>
            </a:lvl1pPr>
            <a:lvl2pPr marL="635000" indent="-296863" algn="l" defTabSz="502920" rtl="0" eaLnBrk="1" latinLnBrk="0" hangingPunct="1">
              <a:lnSpc>
                <a:spcPct val="100000"/>
              </a:lnSpc>
              <a:spcBef>
                <a:spcPts val="432"/>
              </a:spcBef>
              <a:spcAft>
                <a:spcPts val="432"/>
              </a:spcAft>
              <a:buFont typeface="Arial" panose="020B0604020202020204" pitchFamily="34" charset="0"/>
              <a:buNone/>
              <a:tabLst/>
              <a:defRPr lang="en-US" sz="2400" b="0" i="0" kern="1200" smtClean="0">
                <a:solidFill>
                  <a:schemeClr val="tx1"/>
                </a:solidFill>
                <a:latin typeface="+mj-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lang="en-US" sz="2400" b="0" i="0" kern="1200" smtClean="0">
                <a:solidFill>
                  <a:schemeClr val="tx1"/>
                </a:solidFill>
                <a:latin typeface="+mj-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lang="en-US" sz="2000" b="0" i="0" kern="1200" smtClean="0">
                <a:solidFill>
                  <a:schemeClr val="tx1"/>
                </a:solidFill>
                <a:latin typeface="+mj-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lang="en-US" sz="1600" b="0" i="0" kern="1200">
                <a:solidFill>
                  <a:schemeClr val="tx1"/>
                </a:solidFill>
                <a:latin typeface="+mj-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ea typeface="Aptos" panose="020B0004020202020204" pitchFamily="34" charset="0"/>
              <a:cs typeface="Times New Roman" panose="02020603050405020304" pitchFamily="18" charset="0"/>
            </a:endParaRPr>
          </a:p>
          <a:p>
            <a:endParaRPr lang="en-US" dirty="0">
              <a:ea typeface="Aptos" panose="020B0004020202020204" pitchFamily="34" charset="0"/>
              <a:cs typeface="Times New Roman" panose="02020603050405020304" pitchFamily="18" charset="0"/>
            </a:endParaRPr>
          </a:p>
          <a:p>
            <a:endParaRPr lang="en-US" dirty="0">
              <a:ea typeface="Aptos" panose="020B0004020202020204" pitchFamily="34" charset="0"/>
              <a:cs typeface="Times New Roman" panose="02020603050405020304" pitchFamily="18" charset="0"/>
            </a:endParaRPr>
          </a:p>
        </p:txBody>
      </p:sp>
      <p:sp>
        <p:nvSpPr>
          <p:cNvPr id="6" name="Text Placeholder 20">
            <a:extLst>
              <a:ext uri="{FF2B5EF4-FFF2-40B4-BE49-F238E27FC236}">
                <a16:creationId xmlns:a16="http://schemas.microsoft.com/office/drawing/2014/main" id="{7340ACF8-2E80-5F46-3F9A-6445964A5297}"/>
              </a:ext>
            </a:extLst>
          </p:cNvPr>
          <p:cNvSpPr txBox="1">
            <a:spLocks/>
          </p:cNvSpPr>
          <p:nvPr/>
        </p:nvSpPr>
        <p:spPr>
          <a:xfrm>
            <a:off x="7995624" y="2011127"/>
            <a:ext cx="128521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800" dirty="0">
                <a:solidFill>
                  <a:schemeClr val="accent3"/>
                </a:solidFill>
                <a:latin typeface="+mn-lt"/>
              </a:rPr>
              <a:t>49%</a:t>
            </a:r>
          </a:p>
        </p:txBody>
      </p:sp>
      <p:sp>
        <p:nvSpPr>
          <p:cNvPr id="9" name="Text Placeholder 20">
            <a:extLst>
              <a:ext uri="{FF2B5EF4-FFF2-40B4-BE49-F238E27FC236}">
                <a16:creationId xmlns:a16="http://schemas.microsoft.com/office/drawing/2014/main" id="{90D24F12-C225-A110-247F-4B69063A765E}"/>
              </a:ext>
            </a:extLst>
          </p:cNvPr>
          <p:cNvSpPr txBox="1">
            <a:spLocks/>
          </p:cNvSpPr>
          <p:nvPr/>
        </p:nvSpPr>
        <p:spPr>
          <a:xfrm>
            <a:off x="7972275" y="2534067"/>
            <a:ext cx="1308566" cy="3906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0" dirty="0">
                <a:solidFill>
                  <a:schemeClr val="tx2"/>
                </a:solidFill>
                <a:latin typeface="+mn-lt"/>
              </a:rPr>
              <a:t>Very interested</a:t>
            </a:r>
          </a:p>
        </p:txBody>
      </p:sp>
      <p:sp>
        <p:nvSpPr>
          <p:cNvPr id="10" name="Text Placeholder 20">
            <a:extLst>
              <a:ext uri="{FF2B5EF4-FFF2-40B4-BE49-F238E27FC236}">
                <a16:creationId xmlns:a16="http://schemas.microsoft.com/office/drawing/2014/main" id="{16434C51-36DF-FA84-105F-B1EE4B585673}"/>
              </a:ext>
            </a:extLst>
          </p:cNvPr>
          <p:cNvSpPr txBox="1">
            <a:spLocks/>
          </p:cNvSpPr>
          <p:nvPr/>
        </p:nvSpPr>
        <p:spPr>
          <a:xfrm>
            <a:off x="9608397" y="2011127"/>
            <a:ext cx="128521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800" dirty="0">
                <a:solidFill>
                  <a:schemeClr val="tx2"/>
                </a:solidFill>
                <a:latin typeface="+mn-lt"/>
              </a:rPr>
              <a:t>43%</a:t>
            </a:r>
          </a:p>
        </p:txBody>
      </p:sp>
      <p:sp>
        <p:nvSpPr>
          <p:cNvPr id="11" name="Text Placeholder 20">
            <a:extLst>
              <a:ext uri="{FF2B5EF4-FFF2-40B4-BE49-F238E27FC236}">
                <a16:creationId xmlns:a16="http://schemas.microsoft.com/office/drawing/2014/main" id="{0EA10C2E-838C-5F09-1844-B77E56E08CAF}"/>
              </a:ext>
            </a:extLst>
          </p:cNvPr>
          <p:cNvSpPr txBox="1">
            <a:spLocks/>
          </p:cNvSpPr>
          <p:nvPr/>
        </p:nvSpPr>
        <p:spPr>
          <a:xfrm>
            <a:off x="9625245" y="2544516"/>
            <a:ext cx="1725394" cy="29456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0" dirty="0">
                <a:solidFill>
                  <a:schemeClr val="tx2"/>
                </a:solidFill>
                <a:latin typeface="+mn-lt"/>
              </a:rPr>
              <a:t>Somewhat interested</a:t>
            </a:r>
          </a:p>
        </p:txBody>
      </p:sp>
      <p:sp>
        <p:nvSpPr>
          <p:cNvPr id="12" name="Text Placeholder 20">
            <a:extLst>
              <a:ext uri="{FF2B5EF4-FFF2-40B4-BE49-F238E27FC236}">
                <a16:creationId xmlns:a16="http://schemas.microsoft.com/office/drawing/2014/main" id="{DA12B376-9922-07C3-D7DD-4FF020A172EC}"/>
              </a:ext>
            </a:extLst>
          </p:cNvPr>
          <p:cNvSpPr txBox="1">
            <a:spLocks/>
          </p:cNvSpPr>
          <p:nvPr/>
        </p:nvSpPr>
        <p:spPr>
          <a:xfrm>
            <a:off x="11605751" y="2011127"/>
            <a:ext cx="128521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800" dirty="0">
                <a:solidFill>
                  <a:schemeClr val="accent1"/>
                </a:solidFill>
                <a:latin typeface="+mn-lt"/>
              </a:rPr>
              <a:t>92%</a:t>
            </a:r>
          </a:p>
        </p:txBody>
      </p:sp>
      <p:sp>
        <p:nvSpPr>
          <p:cNvPr id="13" name="Text Placeholder 20">
            <a:extLst>
              <a:ext uri="{FF2B5EF4-FFF2-40B4-BE49-F238E27FC236}">
                <a16:creationId xmlns:a16="http://schemas.microsoft.com/office/drawing/2014/main" id="{86F404A9-CFB3-5563-95DD-97D81FD97BA5}"/>
              </a:ext>
            </a:extLst>
          </p:cNvPr>
          <p:cNvSpPr txBox="1">
            <a:spLocks/>
          </p:cNvSpPr>
          <p:nvPr/>
        </p:nvSpPr>
        <p:spPr>
          <a:xfrm>
            <a:off x="11605751" y="2501820"/>
            <a:ext cx="1601536" cy="2451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0" dirty="0">
                <a:solidFill>
                  <a:schemeClr val="tx2"/>
                </a:solidFill>
                <a:latin typeface="+mn-lt"/>
              </a:rPr>
              <a:t>Interested</a:t>
            </a:r>
          </a:p>
        </p:txBody>
      </p:sp>
      <p:sp>
        <p:nvSpPr>
          <p:cNvPr id="14" name="Isosceles Triangle 88">
            <a:extLst>
              <a:ext uri="{FF2B5EF4-FFF2-40B4-BE49-F238E27FC236}">
                <a16:creationId xmlns:a16="http://schemas.microsoft.com/office/drawing/2014/main" id="{2A0D84C7-F339-6B1F-FE43-F41CE195B1F4}"/>
              </a:ext>
            </a:extLst>
          </p:cNvPr>
          <p:cNvSpPr/>
          <p:nvPr/>
        </p:nvSpPr>
        <p:spPr>
          <a:xfrm rot="5400000">
            <a:off x="10921397" y="2129631"/>
            <a:ext cx="450374" cy="384529"/>
          </a:xfrm>
          <a:prstGeom prst="triangle">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dirty="0"/>
          </a:p>
        </p:txBody>
      </p:sp>
      <p:sp>
        <p:nvSpPr>
          <p:cNvPr id="15" name="Content Placeholder 3">
            <a:extLst>
              <a:ext uri="{FF2B5EF4-FFF2-40B4-BE49-F238E27FC236}">
                <a16:creationId xmlns:a16="http://schemas.microsoft.com/office/drawing/2014/main" id="{B772F34B-1671-BDC2-4E00-BB4951E0AFE7}"/>
              </a:ext>
            </a:extLst>
          </p:cNvPr>
          <p:cNvSpPr txBox="1">
            <a:spLocks/>
          </p:cNvSpPr>
          <p:nvPr/>
        </p:nvSpPr>
        <p:spPr>
          <a:xfrm>
            <a:off x="5290177" y="1486975"/>
            <a:ext cx="8051750" cy="679766"/>
          </a:xfrm>
          <a:prstGeom prst="rect">
            <a:avLst/>
          </a:prstGeom>
        </p:spPr>
        <p:txBody>
          <a:bodyPr vert="horz" lIns="0" tIns="0" rIns="0" bIns="0" rtlCol="0" anchor="t">
            <a:noAutofit/>
          </a:bodyPr>
          <a:lstStyle>
            <a:lvl1pPr marL="0" indent="0" algn="l" defTabSz="502920" rtl="0" eaLnBrk="1" latinLnBrk="0" hangingPunct="1">
              <a:lnSpc>
                <a:spcPct val="100000"/>
              </a:lnSpc>
              <a:spcBef>
                <a:spcPts val="0"/>
              </a:spcBef>
              <a:spcAft>
                <a:spcPts val="432"/>
              </a:spcAft>
              <a:buFont typeface="Arial"/>
              <a:buNone/>
              <a:defRPr lang="en-US" sz="2800" b="0" i="0" kern="1200" smtClean="0">
                <a:solidFill>
                  <a:schemeClr val="tx2"/>
                </a:solidFill>
                <a:latin typeface="+mj-lt"/>
                <a:ea typeface="+mn-ea"/>
                <a:cs typeface="+mn-cs"/>
              </a:defRPr>
            </a:lvl1pPr>
            <a:lvl2pPr marL="635000" indent="-296863" algn="l" defTabSz="502920" rtl="0" eaLnBrk="1" latinLnBrk="0" hangingPunct="1">
              <a:lnSpc>
                <a:spcPct val="100000"/>
              </a:lnSpc>
              <a:spcBef>
                <a:spcPts val="432"/>
              </a:spcBef>
              <a:spcAft>
                <a:spcPts val="432"/>
              </a:spcAft>
              <a:buFont typeface="Arial" panose="020B0604020202020204" pitchFamily="34" charset="0"/>
              <a:buNone/>
              <a:tabLst/>
              <a:defRPr lang="en-US" sz="2400" b="0" i="0" kern="1200" smtClean="0">
                <a:solidFill>
                  <a:schemeClr val="tx1"/>
                </a:solidFill>
                <a:latin typeface="+mj-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lang="en-US" sz="2400" b="0" i="0" kern="1200" smtClean="0">
                <a:solidFill>
                  <a:schemeClr val="tx1"/>
                </a:solidFill>
                <a:latin typeface="+mj-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lang="en-US" sz="2000" b="0" i="0" kern="1200" smtClean="0">
                <a:solidFill>
                  <a:schemeClr val="tx1"/>
                </a:solidFill>
                <a:latin typeface="+mj-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lang="en-US" sz="1600" b="0" i="0" kern="1200">
                <a:solidFill>
                  <a:schemeClr val="tx1"/>
                </a:solidFill>
                <a:latin typeface="+mj-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sz="1800" dirty="0"/>
              <a:t>are interested in using an in-plan annuity for income </a:t>
            </a:r>
            <a:r>
              <a:rPr lang="en-US" sz="1800" b="1" dirty="0">
                <a:solidFill>
                  <a:schemeClr val="tx1"/>
                </a:solidFill>
              </a:rPr>
              <a:t>during retirement</a:t>
            </a:r>
            <a:endParaRPr lang="en-US" sz="1800" dirty="0">
              <a:solidFill>
                <a:schemeClr val="tx1"/>
              </a:solidFill>
            </a:endParaRPr>
          </a:p>
        </p:txBody>
      </p:sp>
      <p:sp>
        <p:nvSpPr>
          <p:cNvPr id="16" name="Text Placeholder 20">
            <a:extLst>
              <a:ext uri="{FF2B5EF4-FFF2-40B4-BE49-F238E27FC236}">
                <a16:creationId xmlns:a16="http://schemas.microsoft.com/office/drawing/2014/main" id="{4A44D7E4-2202-F8B7-5671-79E62A48D5B8}"/>
              </a:ext>
            </a:extLst>
          </p:cNvPr>
          <p:cNvSpPr txBox="1">
            <a:spLocks/>
          </p:cNvSpPr>
          <p:nvPr/>
        </p:nvSpPr>
        <p:spPr>
          <a:xfrm>
            <a:off x="5378186" y="2094581"/>
            <a:ext cx="2047937" cy="3906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dirty="0">
                <a:solidFill>
                  <a:schemeClr val="tx2"/>
                </a:solidFill>
                <a:latin typeface="+mn-lt"/>
              </a:rPr>
              <a:t>All participants</a:t>
            </a:r>
          </a:p>
        </p:txBody>
      </p:sp>
      <p:graphicFrame>
        <p:nvGraphicFramePr>
          <p:cNvPr id="17" name="Table 16">
            <a:extLst>
              <a:ext uri="{FF2B5EF4-FFF2-40B4-BE49-F238E27FC236}">
                <a16:creationId xmlns:a16="http://schemas.microsoft.com/office/drawing/2014/main" id="{08CB65EE-5BA4-AF09-EF82-F22336BB9907}"/>
              </a:ext>
            </a:extLst>
          </p:cNvPr>
          <p:cNvGraphicFramePr>
            <a:graphicFrameLocks noGrp="1"/>
          </p:cNvGraphicFramePr>
          <p:nvPr>
            <p:extLst>
              <p:ext uri="{D42A27DB-BD31-4B8C-83A1-F6EECF244321}">
                <p14:modId xmlns:p14="http://schemas.microsoft.com/office/powerpoint/2010/main" val="4268897975"/>
              </p:ext>
            </p:extLst>
          </p:nvPr>
        </p:nvGraphicFramePr>
        <p:xfrm>
          <a:off x="5188476" y="3395627"/>
          <a:ext cx="7702492" cy="3392424"/>
        </p:xfrm>
        <a:graphic>
          <a:graphicData uri="http://schemas.openxmlformats.org/drawingml/2006/table">
            <a:tbl>
              <a:tblPr>
                <a:tableStyleId>{5C22544A-7EE6-4342-B048-85BDC9FD1C3A}</a:tableStyleId>
              </a:tblPr>
              <a:tblGrid>
                <a:gridCol w="2819898">
                  <a:extLst>
                    <a:ext uri="{9D8B030D-6E8A-4147-A177-3AD203B41FA5}">
                      <a16:colId xmlns:a16="http://schemas.microsoft.com/office/drawing/2014/main" val="805654507"/>
                    </a:ext>
                  </a:extLst>
                </a:gridCol>
                <a:gridCol w="1637071">
                  <a:extLst>
                    <a:ext uri="{9D8B030D-6E8A-4147-A177-3AD203B41FA5}">
                      <a16:colId xmlns:a16="http://schemas.microsoft.com/office/drawing/2014/main" val="2757924726"/>
                    </a:ext>
                  </a:extLst>
                </a:gridCol>
                <a:gridCol w="2050026">
                  <a:extLst>
                    <a:ext uri="{9D8B030D-6E8A-4147-A177-3AD203B41FA5}">
                      <a16:colId xmlns:a16="http://schemas.microsoft.com/office/drawing/2014/main" val="695845534"/>
                    </a:ext>
                  </a:extLst>
                </a:gridCol>
                <a:gridCol w="1195497">
                  <a:extLst>
                    <a:ext uri="{9D8B030D-6E8A-4147-A177-3AD203B41FA5}">
                      <a16:colId xmlns:a16="http://schemas.microsoft.com/office/drawing/2014/main" val="1044783639"/>
                    </a:ext>
                  </a:extLst>
                </a:gridCol>
              </a:tblGrid>
              <a:tr h="370840">
                <a:tc gridSpan="4">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980" b="1" kern="1200" dirty="0">
                          <a:solidFill>
                            <a:schemeClr val="dk1"/>
                          </a:solidFill>
                          <a:effectLst/>
                          <a:latin typeface="+mn-lt"/>
                          <a:ea typeface="+mn-ea"/>
                          <a:cs typeface="+mn-cs"/>
                        </a:rPr>
                        <a:t>Expect 401(k) and any other retirement savings to be a:</a:t>
                      </a:r>
                    </a:p>
                  </a:txBody>
                  <a:tcPr>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04298702"/>
                  </a:ext>
                </a:extLst>
              </a:tr>
              <a:tr h="370840">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980" kern="1200" dirty="0">
                          <a:solidFill>
                            <a:schemeClr val="dk1"/>
                          </a:solidFill>
                          <a:effectLst/>
                          <a:latin typeface="+mn-lt"/>
                          <a:ea typeface="+mn-ea"/>
                          <a:cs typeface="+mn-cs"/>
                        </a:rPr>
                        <a:t>Major source of retirement income</a:t>
                      </a:r>
                    </a:p>
                  </a:txBody>
                  <a:tcPr>
                    <a:lnT w="12700" cap="flat" cmpd="sng" algn="ctr">
                      <a:solidFill>
                        <a:schemeClr val="tx1"/>
                      </a:solidFill>
                      <a:prstDash val="solid"/>
                      <a:round/>
                      <a:headEnd type="none" w="med" len="med"/>
                      <a:tailEnd type="none" w="med" len="med"/>
                    </a:lnT>
                    <a:noFill/>
                  </a:tcPr>
                </a:tc>
                <a:tc>
                  <a:txBody>
                    <a:bodyPr/>
                    <a:lstStyle/>
                    <a:p>
                      <a:r>
                        <a:rPr lang="en-US" sz="2400" b="1" dirty="0">
                          <a:solidFill>
                            <a:schemeClr val="accent3"/>
                          </a:solidFill>
                        </a:rPr>
                        <a:t>51%</a:t>
                      </a:r>
                    </a:p>
                  </a:txBody>
                  <a:tcPr anchor="ctr">
                    <a:lnT w="12700" cap="flat" cmpd="sng" algn="ctr">
                      <a:solidFill>
                        <a:schemeClr val="tx1"/>
                      </a:solidFill>
                      <a:prstDash val="solid"/>
                      <a:round/>
                      <a:headEnd type="none" w="med" len="med"/>
                      <a:tailEnd type="none" w="med" len="med"/>
                    </a:lnT>
                    <a:noFill/>
                  </a:tcPr>
                </a:tc>
                <a:tc>
                  <a:txBody>
                    <a:bodyPr/>
                    <a:lstStyle/>
                    <a:p>
                      <a:r>
                        <a:rPr lang="en-US" sz="2400" b="1" dirty="0">
                          <a:solidFill>
                            <a:schemeClr val="tx2"/>
                          </a:solidFill>
                        </a:rPr>
                        <a:t>43%</a:t>
                      </a:r>
                    </a:p>
                  </a:txBody>
                  <a:tcPr anchor="ctr">
                    <a:lnT w="12700" cap="flat" cmpd="sng" algn="ctr">
                      <a:solidFill>
                        <a:schemeClr val="tx1"/>
                      </a:solidFill>
                      <a:prstDash val="solid"/>
                      <a:round/>
                      <a:headEnd type="none" w="med" len="med"/>
                      <a:tailEnd type="none" w="med" len="med"/>
                    </a:lnT>
                    <a:noFill/>
                  </a:tcPr>
                </a:tc>
                <a:tc>
                  <a:txBody>
                    <a:bodyPr/>
                    <a:lstStyle/>
                    <a:p>
                      <a:r>
                        <a:rPr lang="en-US" sz="2400" b="1" dirty="0">
                          <a:solidFill>
                            <a:schemeClr val="bg2"/>
                          </a:solidFill>
                        </a:rPr>
                        <a:t>94%</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990734799"/>
                  </a:ext>
                </a:extLst>
              </a:tr>
              <a:tr h="370840">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980" kern="1200" dirty="0">
                          <a:solidFill>
                            <a:schemeClr val="dk1"/>
                          </a:solidFill>
                          <a:effectLst/>
                          <a:latin typeface="+mn-lt"/>
                          <a:ea typeface="+mn-ea"/>
                          <a:cs typeface="+mn-cs"/>
                        </a:rPr>
                        <a:t>Minor source of retirement income</a:t>
                      </a:r>
                    </a:p>
                  </a:txBody>
                  <a:tcPr>
                    <a:noFill/>
                  </a:tcPr>
                </a:tc>
                <a:tc>
                  <a:txBody>
                    <a:bodyPr/>
                    <a:lstStyle/>
                    <a:p>
                      <a:r>
                        <a:rPr lang="en-US" sz="2400" b="1" dirty="0">
                          <a:solidFill>
                            <a:schemeClr val="accent3"/>
                          </a:solidFill>
                        </a:rPr>
                        <a:t>44%</a:t>
                      </a:r>
                    </a:p>
                  </a:txBody>
                  <a:tcPr anchor="ctr">
                    <a:noFill/>
                  </a:tcPr>
                </a:tc>
                <a:tc>
                  <a:txBody>
                    <a:bodyPr/>
                    <a:lstStyle/>
                    <a:p>
                      <a:r>
                        <a:rPr lang="en-US" sz="2400" b="1" dirty="0">
                          <a:solidFill>
                            <a:schemeClr val="tx2"/>
                          </a:solidFill>
                        </a:rPr>
                        <a:t>45%</a:t>
                      </a:r>
                    </a:p>
                  </a:txBody>
                  <a:tcPr anchor="ctr">
                    <a:noFill/>
                  </a:tcPr>
                </a:tc>
                <a:tc>
                  <a:txBody>
                    <a:bodyPr/>
                    <a:lstStyle/>
                    <a:p>
                      <a:r>
                        <a:rPr lang="en-US" sz="2400" b="1" dirty="0">
                          <a:solidFill>
                            <a:schemeClr val="bg2"/>
                          </a:solidFill>
                        </a:rPr>
                        <a:t>89%</a:t>
                      </a:r>
                    </a:p>
                  </a:txBody>
                  <a:tcPr anchor="ctr">
                    <a:noFill/>
                  </a:tcPr>
                </a:tc>
                <a:extLst>
                  <a:ext uri="{0D108BD9-81ED-4DB2-BD59-A6C34878D82A}">
                    <a16:rowId xmlns:a16="http://schemas.microsoft.com/office/drawing/2014/main" val="1985708802"/>
                  </a:ext>
                </a:extLst>
              </a:tr>
              <a:tr h="370840">
                <a:tc>
                  <a:txBody>
                    <a:bodyPr/>
                    <a:lstStyle/>
                    <a:p>
                      <a:endParaRPr lang="en-US" b="1" dirty="0"/>
                    </a:p>
                    <a:p>
                      <a:r>
                        <a:rPr lang="en-US" b="1" dirty="0"/>
                        <a:t>Plan participation</a:t>
                      </a:r>
                    </a:p>
                  </a:txBody>
                  <a:tcPr>
                    <a:lnB w="12700" cap="flat" cmpd="sng" algn="ctr">
                      <a:solidFill>
                        <a:schemeClr val="tx1"/>
                      </a:solidFill>
                      <a:prstDash val="solid"/>
                      <a:round/>
                      <a:headEnd type="none" w="med" len="med"/>
                      <a:tailEnd type="none" w="med" len="med"/>
                    </a:lnB>
                    <a:noFill/>
                  </a:tcPr>
                </a:tc>
                <a:tc>
                  <a:txBody>
                    <a:bodyPr/>
                    <a:lstStyle/>
                    <a:p>
                      <a:endParaRPr lang="en-US" sz="2400" b="1" dirty="0">
                        <a:solidFill>
                          <a:schemeClr val="accent3"/>
                        </a:solidFill>
                      </a:endParaRPr>
                    </a:p>
                  </a:txBody>
                  <a:tcPr>
                    <a:lnB w="12700" cap="flat" cmpd="sng" algn="ctr">
                      <a:solidFill>
                        <a:schemeClr val="tx1"/>
                      </a:solidFill>
                      <a:prstDash val="solid"/>
                      <a:round/>
                      <a:headEnd type="none" w="med" len="med"/>
                      <a:tailEnd type="none" w="med" len="med"/>
                    </a:lnB>
                    <a:noFill/>
                  </a:tcPr>
                </a:tc>
                <a:tc>
                  <a:txBody>
                    <a:bodyPr/>
                    <a:lstStyle/>
                    <a:p>
                      <a:endParaRPr lang="en-US" sz="2400" b="1" dirty="0">
                        <a:solidFill>
                          <a:schemeClr val="tx2"/>
                        </a:solidFill>
                      </a:endParaRPr>
                    </a:p>
                  </a:txBody>
                  <a:tcPr>
                    <a:lnB w="12700" cap="flat" cmpd="sng" algn="ctr">
                      <a:solidFill>
                        <a:schemeClr val="tx1"/>
                      </a:solidFill>
                      <a:prstDash val="solid"/>
                      <a:round/>
                      <a:headEnd type="none" w="med" len="med"/>
                      <a:tailEnd type="none" w="med" len="med"/>
                    </a:lnB>
                    <a:noFill/>
                  </a:tcPr>
                </a:tc>
                <a:tc>
                  <a:txBody>
                    <a:bodyPr/>
                    <a:lstStyle/>
                    <a:p>
                      <a:endParaRPr lang="en-US" sz="2400" b="1" dirty="0">
                        <a:solidFill>
                          <a:schemeClr val="bg2"/>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7927105"/>
                  </a:ext>
                </a:extLst>
              </a:tr>
              <a:tr h="370840">
                <a:tc>
                  <a:txBody>
                    <a:bodyPr/>
                    <a:lstStyle/>
                    <a:p>
                      <a:r>
                        <a:rPr lang="en-US" dirty="0"/>
                        <a:t>Auto-enrolled</a:t>
                      </a:r>
                    </a:p>
                  </a:txBody>
                  <a:tcPr anchor="b">
                    <a:lnT w="12700" cap="flat" cmpd="sng" algn="ctr">
                      <a:solidFill>
                        <a:schemeClr val="tx1"/>
                      </a:solidFill>
                      <a:prstDash val="solid"/>
                      <a:round/>
                      <a:headEnd type="none" w="med" len="med"/>
                      <a:tailEnd type="none" w="med" len="med"/>
                    </a:lnT>
                    <a:noFill/>
                  </a:tcPr>
                </a:tc>
                <a:tc>
                  <a:txBody>
                    <a:bodyPr/>
                    <a:lstStyle/>
                    <a:p>
                      <a:r>
                        <a:rPr lang="en-US" sz="2400" b="1" dirty="0">
                          <a:solidFill>
                            <a:schemeClr val="accent3"/>
                          </a:solidFill>
                        </a:rPr>
                        <a:t>52%</a:t>
                      </a:r>
                    </a:p>
                  </a:txBody>
                  <a:tcPr>
                    <a:lnT w="12700" cap="flat" cmpd="sng" algn="ctr">
                      <a:solidFill>
                        <a:schemeClr val="tx1"/>
                      </a:solidFill>
                      <a:prstDash val="solid"/>
                      <a:round/>
                      <a:headEnd type="none" w="med" len="med"/>
                      <a:tailEnd type="none" w="med" len="med"/>
                    </a:lnT>
                    <a:noFill/>
                  </a:tcPr>
                </a:tc>
                <a:tc>
                  <a:txBody>
                    <a:bodyPr/>
                    <a:lstStyle/>
                    <a:p>
                      <a:r>
                        <a:rPr lang="en-US" sz="2400" b="1" dirty="0">
                          <a:solidFill>
                            <a:schemeClr val="tx2"/>
                          </a:solidFill>
                        </a:rPr>
                        <a:t>41%</a:t>
                      </a:r>
                    </a:p>
                  </a:txBody>
                  <a:tcPr>
                    <a:lnT w="12700" cap="flat" cmpd="sng" algn="ctr">
                      <a:solidFill>
                        <a:schemeClr val="tx1"/>
                      </a:solidFill>
                      <a:prstDash val="solid"/>
                      <a:round/>
                      <a:headEnd type="none" w="med" len="med"/>
                      <a:tailEnd type="none" w="med" len="med"/>
                    </a:lnT>
                    <a:noFill/>
                  </a:tcPr>
                </a:tc>
                <a:tc>
                  <a:txBody>
                    <a:bodyPr/>
                    <a:lstStyle/>
                    <a:p>
                      <a:r>
                        <a:rPr lang="en-US" sz="2400" b="1" dirty="0">
                          <a:solidFill>
                            <a:schemeClr val="bg2"/>
                          </a:solidFill>
                        </a:rPr>
                        <a:t>94%</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77640761"/>
                  </a:ext>
                </a:extLst>
              </a:tr>
              <a:tr h="370840">
                <a:tc>
                  <a:txBody>
                    <a:bodyPr/>
                    <a:lstStyle/>
                    <a:p>
                      <a:r>
                        <a:rPr lang="en-US" dirty="0"/>
                        <a:t>Self-enrolled</a:t>
                      </a:r>
                    </a:p>
                  </a:txBody>
                  <a:tcPr anchor="b">
                    <a:noFill/>
                  </a:tcPr>
                </a:tc>
                <a:tc>
                  <a:txBody>
                    <a:bodyPr/>
                    <a:lstStyle/>
                    <a:p>
                      <a:r>
                        <a:rPr lang="en-US" sz="2400" b="1" dirty="0">
                          <a:solidFill>
                            <a:schemeClr val="accent3"/>
                          </a:solidFill>
                        </a:rPr>
                        <a:t>48%</a:t>
                      </a:r>
                    </a:p>
                  </a:txBody>
                  <a:tcPr>
                    <a:noFill/>
                  </a:tcPr>
                </a:tc>
                <a:tc>
                  <a:txBody>
                    <a:bodyPr/>
                    <a:lstStyle/>
                    <a:p>
                      <a:r>
                        <a:rPr lang="en-US" sz="2400" b="1" dirty="0">
                          <a:solidFill>
                            <a:schemeClr val="tx2"/>
                          </a:solidFill>
                        </a:rPr>
                        <a:t>44%</a:t>
                      </a:r>
                    </a:p>
                  </a:txBody>
                  <a:tcPr>
                    <a:noFill/>
                  </a:tcPr>
                </a:tc>
                <a:tc>
                  <a:txBody>
                    <a:bodyPr/>
                    <a:lstStyle/>
                    <a:p>
                      <a:r>
                        <a:rPr lang="en-US" sz="2400" b="1" dirty="0">
                          <a:solidFill>
                            <a:schemeClr val="bg2"/>
                          </a:solidFill>
                        </a:rPr>
                        <a:t>91%</a:t>
                      </a:r>
                    </a:p>
                  </a:txBody>
                  <a:tcPr>
                    <a:noFill/>
                  </a:tcPr>
                </a:tc>
                <a:extLst>
                  <a:ext uri="{0D108BD9-81ED-4DB2-BD59-A6C34878D82A}">
                    <a16:rowId xmlns:a16="http://schemas.microsoft.com/office/drawing/2014/main" val="2838230333"/>
                  </a:ext>
                </a:extLst>
              </a:tr>
            </a:tbl>
          </a:graphicData>
        </a:graphic>
      </p:graphicFrame>
      <p:sp>
        <p:nvSpPr>
          <p:cNvPr id="18" name="Rectangle 17">
            <a:extLst>
              <a:ext uri="{FF2B5EF4-FFF2-40B4-BE49-F238E27FC236}">
                <a16:creationId xmlns:a16="http://schemas.microsoft.com/office/drawing/2014/main" id="{F89B84D6-7558-BC41-529D-83DFB7CE5443}"/>
              </a:ext>
            </a:extLst>
          </p:cNvPr>
          <p:cNvSpPr/>
          <p:nvPr/>
        </p:nvSpPr>
        <p:spPr>
          <a:xfrm>
            <a:off x="11378605" y="3798404"/>
            <a:ext cx="1452276" cy="1386017"/>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1004395A-1FA5-55D4-B45A-7B427B6356E7}"/>
              </a:ext>
            </a:extLst>
          </p:cNvPr>
          <p:cNvSpPr/>
          <p:nvPr/>
        </p:nvSpPr>
        <p:spPr>
          <a:xfrm>
            <a:off x="11378605" y="5861518"/>
            <a:ext cx="1452276" cy="1066795"/>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Text Placeholder 2">
            <a:extLst>
              <a:ext uri="{FF2B5EF4-FFF2-40B4-BE49-F238E27FC236}">
                <a16:creationId xmlns:a16="http://schemas.microsoft.com/office/drawing/2014/main" id="{130D4750-3ADD-B2DA-CE34-54D521C81720}"/>
              </a:ext>
            </a:extLst>
          </p:cNvPr>
          <p:cNvSpPr>
            <a:spLocks noGrp="1"/>
          </p:cNvSpPr>
          <p:nvPr>
            <p:ph type="body" sz="quarter" idx="11"/>
          </p:nvPr>
        </p:nvSpPr>
        <p:spPr>
          <a:xfrm>
            <a:off x="640727" y="6526252"/>
            <a:ext cx="8055435" cy="372140"/>
          </a:xfrm>
        </p:spPr>
        <p:txBody>
          <a:bodyPr/>
          <a:lstStyle/>
          <a:p>
            <a:r>
              <a:rPr lang="en-US" dirty="0"/>
              <a:t>Source: Nuveen and TIAA Institute Participant Sentiment Survey on Lifetime Income (2024).</a:t>
            </a:r>
          </a:p>
          <a:p>
            <a:r>
              <a:rPr lang="en-US" dirty="0"/>
              <a:t>Totals may not add due to rounding.</a:t>
            </a:r>
          </a:p>
        </p:txBody>
      </p:sp>
    </p:spTree>
    <p:extLst>
      <p:ext uri="{BB962C8B-B14F-4D97-AF65-F5344CB8AC3E}">
        <p14:creationId xmlns:p14="http://schemas.microsoft.com/office/powerpoint/2010/main" val="12985745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13779-673F-AD13-F1A4-56D8B0B0230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E39741B-8459-C64B-9F8B-42B7CDF43FF1}"/>
              </a:ext>
            </a:extLst>
          </p:cNvPr>
          <p:cNvSpPr txBox="1"/>
          <p:nvPr/>
        </p:nvSpPr>
        <p:spPr>
          <a:xfrm>
            <a:off x="2255953" y="3411438"/>
            <a:ext cx="9013371" cy="2000548"/>
          </a:xfrm>
          <a:prstGeom prst="rect">
            <a:avLst/>
          </a:prstGeom>
          <a:noFill/>
          <a:ln w="28575">
            <a:solidFill>
              <a:schemeClr val="bg2"/>
            </a:solidFill>
          </a:ln>
        </p:spPr>
        <p:txBody>
          <a:bodyPr wrap="square" lIns="182880" tIns="91440" rIns="182880" bIns="182880" rtlCol="0">
            <a:spAutoFit/>
          </a:bodyPr>
          <a:lstStyle/>
          <a:p>
            <a:pPr algn="ctr"/>
            <a:endParaRPr lang="en-US" sz="2800" dirty="0"/>
          </a:p>
          <a:p>
            <a:pPr algn="ctr"/>
            <a:r>
              <a:rPr lang="en-US" sz="2800" dirty="0"/>
              <a:t>There is consistently strong interest in retirement income, regardless of how participants enrolled or how much they expect to rely on their retirement savings.</a:t>
            </a:r>
          </a:p>
        </p:txBody>
      </p:sp>
      <p:sp>
        <p:nvSpPr>
          <p:cNvPr id="34" name="Rectangle 33">
            <a:extLst>
              <a:ext uri="{FF2B5EF4-FFF2-40B4-BE49-F238E27FC236}">
                <a16:creationId xmlns:a16="http://schemas.microsoft.com/office/drawing/2014/main" id="{99804E57-01DB-DB1D-01DD-126DD59A81EE}"/>
              </a:ext>
            </a:extLst>
          </p:cNvPr>
          <p:cNvSpPr/>
          <p:nvPr/>
        </p:nvSpPr>
        <p:spPr>
          <a:xfrm>
            <a:off x="0" y="585194"/>
            <a:ext cx="13817600" cy="1764454"/>
          </a:xfrm>
          <a:prstGeom prst="rect">
            <a:avLst/>
          </a:prstGeom>
          <a:solidFill>
            <a:schemeClr val="accent2"/>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5" name="TextBox 34">
            <a:extLst>
              <a:ext uri="{FF2B5EF4-FFF2-40B4-BE49-F238E27FC236}">
                <a16:creationId xmlns:a16="http://schemas.microsoft.com/office/drawing/2014/main" id="{6C3253D1-D614-AF8B-B3F9-A6AD7F6F5DE3}"/>
              </a:ext>
            </a:extLst>
          </p:cNvPr>
          <p:cNvSpPr txBox="1"/>
          <p:nvPr/>
        </p:nvSpPr>
        <p:spPr>
          <a:xfrm>
            <a:off x="3967565" y="2962210"/>
            <a:ext cx="5269425" cy="857481"/>
          </a:xfrm>
          <a:prstGeom prst="rect">
            <a:avLst/>
          </a:prstGeom>
          <a:solidFill>
            <a:schemeClr val="bg1"/>
          </a:solidFill>
        </p:spPr>
        <p:txBody>
          <a:bodyPr wrap="square" lIns="0" tIns="0" rIns="0" bIns="0" rtlCol="0" anchor="ctr">
            <a:noAutofit/>
          </a:bodyPr>
          <a:lstStyle/>
          <a:p>
            <a:pPr marL="1438275"/>
            <a:r>
              <a:rPr lang="en-US" sz="4000" b="1" dirty="0">
                <a:solidFill>
                  <a:schemeClr val="accent1"/>
                </a:solidFill>
              </a:rPr>
              <a:t>Key takeaway</a:t>
            </a:r>
          </a:p>
        </p:txBody>
      </p:sp>
      <p:sp>
        <p:nvSpPr>
          <p:cNvPr id="27" name="TextBox 26">
            <a:extLst>
              <a:ext uri="{FF2B5EF4-FFF2-40B4-BE49-F238E27FC236}">
                <a16:creationId xmlns:a16="http://schemas.microsoft.com/office/drawing/2014/main" id="{77445F14-559E-B46C-0B82-F878559DB332}"/>
              </a:ext>
            </a:extLst>
          </p:cNvPr>
          <p:cNvSpPr txBox="1"/>
          <p:nvPr/>
        </p:nvSpPr>
        <p:spPr>
          <a:xfrm>
            <a:off x="1285646" y="742324"/>
            <a:ext cx="11205987" cy="1326210"/>
          </a:xfrm>
          <a:prstGeom prst="rect">
            <a:avLst/>
          </a:prstGeom>
          <a:noFill/>
        </p:spPr>
        <p:txBody>
          <a:bodyPr wrap="square" lIns="0" tIns="0" rIns="0" bIns="0" rtlCol="0">
            <a:noAutofit/>
          </a:bodyPr>
          <a:lstStyle/>
          <a:p>
            <a:pPr algn="ctr"/>
            <a:r>
              <a:rPr lang="en-US" sz="3200" b="1" dirty="0">
                <a:solidFill>
                  <a:schemeClr val="bg1"/>
                </a:solidFill>
              </a:rPr>
              <a:t>Survey insight</a:t>
            </a:r>
          </a:p>
          <a:p>
            <a:pPr algn="ctr"/>
            <a:r>
              <a:rPr lang="en-US" sz="2800" dirty="0">
                <a:solidFill>
                  <a:schemeClr val="bg1"/>
                </a:solidFill>
              </a:rPr>
              <a:t>Most 401(k) participants are interested in using an in-plan annuity for </a:t>
            </a:r>
            <a:r>
              <a:rPr lang="en-US" sz="2800" i="1" dirty="0">
                <a:solidFill>
                  <a:schemeClr val="bg1"/>
                </a:solidFill>
              </a:rPr>
              <a:t>income during retirement</a:t>
            </a:r>
          </a:p>
          <a:p>
            <a:pPr algn="ctr"/>
            <a:endParaRPr lang="en-US" sz="2800" dirty="0">
              <a:solidFill>
                <a:schemeClr val="bg1"/>
              </a:solidFill>
            </a:endParaRPr>
          </a:p>
        </p:txBody>
      </p:sp>
      <p:pic>
        <p:nvPicPr>
          <p:cNvPr id="3" name="Graphic 2" descr="Lights On outline">
            <a:extLst>
              <a:ext uri="{FF2B5EF4-FFF2-40B4-BE49-F238E27FC236}">
                <a16:creationId xmlns:a16="http://schemas.microsoft.com/office/drawing/2014/main" id="{AA2B0A36-091B-2D89-B997-A16FA16599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4133" y="2732919"/>
            <a:ext cx="1153281" cy="1153281"/>
          </a:xfrm>
          <a:prstGeom prst="rect">
            <a:avLst/>
          </a:prstGeom>
        </p:spPr>
      </p:pic>
    </p:spTree>
    <p:extLst>
      <p:ext uri="{BB962C8B-B14F-4D97-AF65-F5344CB8AC3E}">
        <p14:creationId xmlns:p14="http://schemas.microsoft.com/office/powerpoint/2010/main" val="1365296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9D83-B74A-53E6-A0C6-670E49CE11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15835D-5AE5-A217-0BC0-DA490FCE02D0}"/>
              </a:ext>
            </a:extLst>
          </p:cNvPr>
          <p:cNvSpPr>
            <a:spLocks noGrp="1"/>
          </p:cNvSpPr>
          <p:nvPr>
            <p:ph type="title"/>
          </p:nvPr>
        </p:nvSpPr>
        <p:spPr>
          <a:xfrm>
            <a:off x="628073" y="1357745"/>
            <a:ext cx="3643481" cy="3877985"/>
          </a:xfrm>
        </p:spPr>
        <p:txBody>
          <a:bodyPr/>
          <a:lstStyle/>
          <a:p>
            <a:r>
              <a:rPr lang="en-US" dirty="0"/>
              <a:t>There is similar interest in using a fixed annuity to </a:t>
            </a:r>
            <a:r>
              <a:rPr lang="en-US" i="1" dirty="0"/>
              <a:t>save for retirement</a:t>
            </a:r>
            <a:br>
              <a:rPr lang="en-US" dirty="0"/>
            </a:br>
            <a:endParaRPr lang="en-US" dirty="0"/>
          </a:p>
        </p:txBody>
      </p:sp>
      <p:sp>
        <p:nvSpPr>
          <p:cNvPr id="3" name="Text Placeholder 2">
            <a:extLst>
              <a:ext uri="{FF2B5EF4-FFF2-40B4-BE49-F238E27FC236}">
                <a16:creationId xmlns:a16="http://schemas.microsoft.com/office/drawing/2014/main" id="{B4CEBCD0-BE42-6BA7-CFD1-9E47969C7945}"/>
              </a:ext>
            </a:extLst>
          </p:cNvPr>
          <p:cNvSpPr>
            <a:spLocks noGrp="1"/>
          </p:cNvSpPr>
          <p:nvPr>
            <p:ph type="body" sz="quarter" idx="11"/>
          </p:nvPr>
        </p:nvSpPr>
        <p:spPr/>
        <p:txBody>
          <a:bodyPr/>
          <a:lstStyle/>
          <a:p>
            <a:r>
              <a:rPr lang="en-US" dirty="0"/>
              <a:t>Source: Nuveen and TIAA Institute Participant Sentiment Survey on Lifetime Income (2024).</a:t>
            </a:r>
          </a:p>
          <a:p>
            <a:r>
              <a:rPr lang="en-US" dirty="0"/>
              <a:t>Totals may not add due to rounding.</a:t>
            </a:r>
          </a:p>
        </p:txBody>
      </p:sp>
      <p:sp>
        <p:nvSpPr>
          <p:cNvPr id="4" name="Content Placeholder 3">
            <a:extLst>
              <a:ext uri="{FF2B5EF4-FFF2-40B4-BE49-F238E27FC236}">
                <a16:creationId xmlns:a16="http://schemas.microsoft.com/office/drawing/2014/main" id="{3295B104-9D82-B4F1-28AD-5A52F73D9257}"/>
              </a:ext>
            </a:extLst>
          </p:cNvPr>
          <p:cNvSpPr>
            <a:spLocks noGrp="1"/>
          </p:cNvSpPr>
          <p:nvPr>
            <p:ph sz="quarter" idx="12"/>
          </p:nvPr>
        </p:nvSpPr>
        <p:spPr/>
        <p:txBody>
          <a:bodyPr/>
          <a:lstStyle/>
          <a:p>
            <a:endParaRPr lang="en-US" dirty="0"/>
          </a:p>
          <a:p>
            <a:endParaRPr lang="en-US" dirty="0"/>
          </a:p>
          <a:p>
            <a:r>
              <a:rPr lang="en-US" dirty="0"/>
              <a:t>would be interested in using a fixed annuity </a:t>
            </a:r>
            <a:br>
              <a:rPr lang="en-US" dirty="0"/>
            </a:br>
            <a:r>
              <a:rPr lang="en-US" b="1" dirty="0">
                <a:solidFill>
                  <a:schemeClr val="accent5"/>
                </a:solidFill>
              </a:rPr>
              <a:t>to save for retirement</a:t>
            </a:r>
            <a:br>
              <a:rPr lang="en-US" dirty="0"/>
            </a:br>
            <a:endParaRPr lang="en-US" dirty="0"/>
          </a:p>
        </p:txBody>
      </p:sp>
      <p:sp>
        <p:nvSpPr>
          <p:cNvPr id="6" name="Rectangle 5">
            <a:extLst>
              <a:ext uri="{FF2B5EF4-FFF2-40B4-BE49-F238E27FC236}">
                <a16:creationId xmlns:a16="http://schemas.microsoft.com/office/drawing/2014/main" id="{95847C25-C447-789A-901A-0B8620ECD220}"/>
              </a:ext>
            </a:extLst>
          </p:cNvPr>
          <p:cNvSpPr/>
          <p:nvPr/>
        </p:nvSpPr>
        <p:spPr>
          <a:xfrm>
            <a:off x="4994275" y="3699163"/>
            <a:ext cx="7650163" cy="1915825"/>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6CD2C3D2-1630-2BF4-3303-37B6D179767D}"/>
              </a:ext>
            </a:extLst>
          </p:cNvPr>
          <p:cNvGrpSpPr/>
          <p:nvPr/>
        </p:nvGrpSpPr>
        <p:grpSpPr>
          <a:xfrm>
            <a:off x="5219148" y="3862698"/>
            <a:ext cx="2659946" cy="1048472"/>
            <a:chOff x="6288457" y="1996980"/>
            <a:chExt cx="1323465" cy="1048472"/>
          </a:xfrm>
        </p:grpSpPr>
        <p:sp>
          <p:nvSpPr>
            <p:cNvPr id="8" name="Text Placeholder 20">
              <a:extLst>
                <a:ext uri="{FF2B5EF4-FFF2-40B4-BE49-F238E27FC236}">
                  <a16:creationId xmlns:a16="http://schemas.microsoft.com/office/drawing/2014/main" id="{B52F6388-5A4A-0157-42CD-C470AEF40C50}"/>
                </a:ext>
              </a:extLst>
            </p:cNvPr>
            <p:cNvSpPr txBox="1">
              <a:spLocks/>
            </p:cNvSpPr>
            <p:nvPr/>
          </p:nvSpPr>
          <p:spPr>
            <a:xfrm>
              <a:off x="6288457" y="1996980"/>
              <a:ext cx="943809"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4800" dirty="0">
                  <a:solidFill>
                    <a:schemeClr val="accent3"/>
                  </a:solidFill>
                  <a:latin typeface="+mn-lt"/>
                </a:rPr>
                <a:t>48%</a:t>
              </a:r>
            </a:p>
          </p:txBody>
        </p:sp>
        <p:sp>
          <p:nvSpPr>
            <p:cNvPr id="9" name="Text Placeholder 20">
              <a:extLst>
                <a:ext uri="{FF2B5EF4-FFF2-40B4-BE49-F238E27FC236}">
                  <a16:creationId xmlns:a16="http://schemas.microsoft.com/office/drawing/2014/main" id="{9AB135E8-8989-5693-F9AA-E755C8A63230}"/>
                </a:ext>
              </a:extLst>
            </p:cNvPr>
            <p:cNvSpPr txBox="1">
              <a:spLocks/>
            </p:cNvSpPr>
            <p:nvPr/>
          </p:nvSpPr>
          <p:spPr>
            <a:xfrm>
              <a:off x="6288457" y="2800266"/>
              <a:ext cx="1323465" cy="2451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400" b="0" dirty="0">
                  <a:solidFill>
                    <a:schemeClr val="tx2"/>
                  </a:solidFill>
                  <a:latin typeface="+mn-lt"/>
                </a:rPr>
                <a:t>Very </a:t>
              </a:r>
              <a:br>
                <a:rPr lang="en-US" sz="2400" b="0" dirty="0">
                  <a:solidFill>
                    <a:schemeClr val="tx2"/>
                  </a:solidFill>
                  <a:latin typeface="+mn-lt"/>
                </a:rPr>
              </a:br>
              <a:r>
                <a:rPr lang="en-US" sz="2400" b="0" dirty="0">
                  <a:solidFill>
                    <a:schemeClr val="tx2"/>
                  </a:solidFill>
                  <a:latin typeface="+mn-lt"/>
                </a:rPr>
                <a:t>interested</a:t>
              </a:r>
            </a:p>
          </p:txBody>
        </p:sp>
      </p:grpSp>
      <p:grpSp>
        <p:nvGrpSpPr>
          <p:cNvPr id="10" name="Group 9">
            <a:extLst>
              <a:ext uri="{FF2B5EF4-FFF2-40B4-BE49-F238E27FC236}">
                <a16:creationId xmlns:a16="http://schemas.microsoft.com/office/drawing/2014/main" id="{5A7C2542-3574-FD1B-5259-343D79005662}"/>
              </a:ext>
            </a:extLst>
          </p:cNvPr>
          <p:cNvGrpSpPr/>
          <p:nvPr/>
        </p:nvGrpSpPr>
        <p:grpSpPr>
          <a:xfrm>
            <a:off x="7879094" y="3862698"/>
            <a:ext cx="2560693" cy="1001248"/>
            <a:chOff x="6403530" y="1996980"/>
            <a:chExt cx="1274082" cy="1001248"/>
          </a:xfrm>
        </p:grpSpPr>
        <p:sp>
          <p:nvSpPr>
            <p:cNvPr id="11" name="Text Placeholder 20">
              <a:extLst>
                <a:ext uri="{FF2B5EF4-FFF2-40B4-BE49-F238E27FC236}">
                  <a16:creationId xmlns:a16="http://schemas.microsoft.com/office/drawing/2014/main" id="{FD9CA99C-1FCC-09E1-D796-8F21FE56A74B}"/>
                </a:ext>
              </a:extLst>
            </p:cNvPr>
            <p:cNvSpPr txBox="1">
              <a:spLocks/>
            </p:cNvSpPr>
            <p:nvPr/>
          </p:nvSpPr>
          <p:spPr>
            <a:xfrm>
              <a:off x="6403530" y="1996980"/>
              <a:ext cx="82873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4800" dirty="0">
                  <a:solidFill>
                    <a:schemeClr val="tx2"/>
                  </a:solidFill>
                  <a:latin typeface="+mn-lt"/>
                </a:rPr>
                <a:t>43%</a:t>
              </a:r>
            </a:p>
          </p:txBody>
        </p:sp>
        <p:sp>
          <p:nvSpPr>
            <p:cNvPr id="12" name="Text Placeholder 20">
              <a:extLst>
                <a:ext uri="{FF2B5EF4-FFF2-40B4-BE49-F238E27FC236}">
                  <a16:creationId xmlns:a16="http://schemas.microsoft.com/office/drawing/2014/main" id="{003B259C-8DD2-390A-25FB-7EDC062F7F6F}"/>
                </a:ext>
              </a:extLst>
            </p:cNvPr>
            <p:cNvSpPr txBox="1">
              <a:spLocks/>
            </p:cNvSpPr>
            <p:nvPr/>
          </p:nvSpPr>
          <p:spPr>
            <a:xfrm>
              <a:off x="6403530" y="2753042"/>
              <a:ext cx="1274082" cy="2451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400" b="0" dirty="0">
                  <a:solidFill>
                    <a:schemeClr val="tx2"/>
                  </a:solidFill>
                  <a:latin typeface="+mn-lt"/>
                </a:rPr>
                <a:t>Somewhat interested</a:t>
              </a:r>
            </a:p>
          </p:txBody>
        </p:sp>
      </p:grpSp>
      <p:grpSp>
        <p:nvGrpSpPr>
          <p:cNvPr id="13" name="Group 12">
            <a:extLst>
              <a:ext uri="{FF2B5EF4-FFF2-40B4-BE49-F238E27FC236}">
                <a16:creationId xmlns:a16="http://schemas.microsoft.com/office/drawing/2014/main" id="{7BF8A716-E2D2-D84C-256E-EA4FD8895FF3}"/>
              </a:ext>
            </a:extLst>
          </p:cNvPr>
          <p:cNvGrpSpPr/>
          <p:nvPr/>
        </p:nvGrpSpPr>
        <p:grpSpPr>
          <a:xfrm>
            <a:off x="11059204" y="3862698"/>
            <a:ext cx="2407892" cy="1099769"/>
            <a:chOff x="6403530" y="1996980"/>
            <a:chExt cx="1198055" cy="1099769"/>
          </a:xfrm>
        </p:grpSpPr>
        <p:sp>
          <p:nvSpPr>
            <p:cNvPr id="14" name="Text Placeholder 20">
              <a:extLst>
                <a:ext uri="{FF2B5EF4-FFF2-40B4-BE49-F238E27FC236}">
                  <a16:creationId xmlns:a16="http://schemas.microsoft.com/office/drawing/2014/main" id="{F47217D0-81F4-C7E0-F680-005D874A4530}"/>
                </a:ext>
              </a:extLst>
            </p:cNvPr>
            <p:cNvSpPr txBox="1">
              <a:spLocks/>
            </p:cNvSpPr>
            <p:nvPr/>
          </p:nvSpPr>
          <p:spPr>
            <a:xfrm>
              <a:off x="6403530" y="1996980"/>
              <a:ext cx="1198055"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4800" dirty="0">
                  <a:solidFill>
                    <a:schemeClr val="accent1"/>
                  </a:solidFill>
                  <a:latin typeface="+mn-lt"/>
                </a:rPr>
                <a:t>92%</a:t>
              </a:r>
            </a:p>
          </p:txBody>
        </p:sp>
        <p:sp>
          <p:nvSpPr>
            <p:cNvPr id="15" name="Text Placeholder 20">
              <a:extLst>
                <a:ext uri="{FF2B5EF4-FFF2-40B4-BE49-F238E27FC236}">
                  <a16:creationId xmlns:a16="http://schemas.microsoft.com/office/drawing/2014/main" id="{01BD1665-0245-97A5-FC0A-86D99F988B5C}"/>
                </a:ext>
              </a:extLst>
            </p:cNvPr>
            <p:cNvSpPr txBox="1">
              <a:spLocks/>
            </p:cNvSpPr>
            <p:nvPr/>
          </p:nvSpPr>
          <p:spPr>
            <a:xfrm>
              <a:off x="6420421" y="2748969"/>
              <a:ext cx="1164271" cy="34778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400" b="0" dirty="0">
                  <a:solidFill>
                    <a:schemeClr val="tx2"/>
                  </a:solidFill>
                  <a:latin typeface="+mn-lt"/>
                </a:rPr>
                <a:t>Interested</a:t>
              </a:r>
            </a:p>
          </p:txBody>
        </p:sp>
      </p:grpSp>
      <p:sp>
        <p:nvSpPr>
          <p:cNvPr id="16" name="Isosceles Triangle 88">
            <a:extLst>
              <a:ext uri="{FF2B5EF4-FFF2-40B4-BE49-F238E27FC236}">
                <a16:creationId xmlns:a16="http://schemas.microsoft.com/office/drawing/2014/main" id="{3DCEE4A8-F523-0EC6-629D-FFC92218E6C1}"/>
              </a:ext>
            </a:extLst>
          </p:cNvPr>
          <p:cNvSpPr/>
          <p:nvPr/>
        </p:nvSpPr>
        <p:spPr>
          <a:xfrm rot="5400000">
            <a:off x="10214599" y="4085814"/>
            <a:ext cx="450374" cy="494515"/>
          </a:xfrm>
          <a:prstGeom prst="triangle">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dirty="0"/>
          </a:p>
        </p:txBody>
      </p:sp>
      <p:sp>
        <p:nvSpPr>
          <p:cNvPr id="17" name="TextBox 16">
            <a:extLst>
              <a:ext uri="{FF2B5EF4-FFF2-40B4-BE49-F238E27FC236}">
                <a16:creationId xmlns:a16="http://schemas.microsoft.com/office/drawing/2014/main" id="{14B3BC9D-07AB-2973-86B7-EC46BBB034AE}"/>
              </a:ext>
            </a:extLst>
          </p:cNvPr>
          <p:cNvSpPr txBox="1"/>
          <p:nvPr/>
        </p:nvSpPr>
        <p:spPr>
          <a:xfrm>
            <a:off x="5137149" y="1351122"/>
            <a:ext cx="8051749" cy="830997"/>
          </a:xfrm>
          <a:prstGeom prst="rect">
            <a:avLst/>
          </a:prstGeom>
          <a:noFill/>
        </p:spPr>
        <p:txBody>
          <a:bodyPr wrap="square">
            <a:spAutoFit/>
          </a:bodyPr>
          <a:lstStyle/>
          <a:p>
            <a:r>
              <a:rPr lang="en-US" sz="4800" b="1" dirty="0">
                <a:solidFill>
                  <a:schemeClr val="accent1"/>
                </a:solidFill>
                <a:latin typeface="+mj-lt"/>
                <a:ea typeface="Aptos" panose="020B0004020202020204" pitchFamily="34" charset="0"/>
                <a:cs typeface="Times New Roman" panose="02020603050405020304" pitchFamily="18" charset="0"/>
              </a:rPr>
              <a:t>92</a:t>
            </a:r>
            <a:r>
              <a:rPr lang="en-US" sz="4800" b="1" dirty="0">
                <a:solidFill>
                  <a:schemeClr val="accent1"/>
                </a:solidFill>
                <a:effectLst/>
                <a:latin typeface="+mj-lt"/>
                <a:ea typeface="Aptos" panose="020B0004020202020204" pitchFamily="34" charset="0"/>
                <a:cs typeface="Times New Roman" panose="02020603050405020304" pitchFamily="18" charset="0"/>
              </a:rPr>
              <a:t>% </a:t>
            </a:r>
            <a:r>
              <a:rPr lang="en-US" sz="4800" dirty="0">
                <a:effectLst/>
                <a:latin typeface="+mj-lt"/>
                <a:ea typeface="Aptos" panose="020B0004020202020204" pitchFamily="34" charset="0"/>
                <a:cs typeface="Times New Roman" panose="02020603050405020304" pitchFamily="18" charset="0"/>
              </a:rPr>
              <a:t>of </a:t>
            </a:r>
            <a:r>
              <a:rPr lang="en-US" sz="4800" dirty="0">
                <a:ea typeface="Aptos" panose="020B0004020202020204" pitchFamily="34" charset="0"/>
                <a:cs typeface="Times New Roman" panose="02020603050405020304" pitchFamily="18" charset="0"/>
              </a:rPr>
              <a:t>401(k) </a:t>
            </a:r>
            <a:r>
              <a:rPr lang="en-US" sz="4800" dirty="0">
                <a:effectLst/>
                <a:latin typeface="+mj-lt"/>
                <a:ea typeface="Aptos" panose="020B0004020202020204" pitchFamily="34" charset="0"/>
                <a:cs typeface="Times New Roman" panose="02020603050405020304" pitchFamily="18" charset="0"/>
              </a:rPr>
              <a:t>participants</a:t>
            </a:r>
            <a:endParaRPr lang="en-US" sz="4800" dirty="0">
              <a:latin typeface="+mj-lt"/>
            </a:endParaRPr>
          </a:p>
        </p:txBody>
      </p:sp>
    </p:spTree>
    <p:extLst>
      <p:ext uri="{BB962C8B-B14F-4D97-AF65-F5344CB8AC3E}">
        <p14:creationId xmlns:p14="http://schemas.microsoft.com/office/powerpoint/2010/main" val="2793904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dissolve">
                                      <p:cBhvr>
                                        <p:cTn id="7" dur="500"/>
                                        <p:tgtEl>
                                          <p:spTgt spid="4">
                                            <p:txEl>
                                              <p:pRg st="2" end="2"/>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par>
                                <p:cTn id="17" presetID="9"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dissolv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animBg="1"/>
      <p:bldP spid="16"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DA317-DA16-799D-FD2B-16F2FD4FD23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7088658-9A2A-4E66-F62B-2F4B9F6441B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think-cell data - do not delete" hidden="1">
                        <a:extLst>
                          <a:ext uri="{FF2B5EF4-FFF2-40B4-BE49-F238E27FC236}">
                            <a16:creationId xmlns:a16="http://schemas.microsoft.com/office/drawing/2014/main" id="{17088658-9A2A-4E66-F62B-2F4B9F6441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5" name="Picture 34" descr="A close-up of a building&#10;&#10;AI-generated content may be incorrect.">
            <a:extLst>
              <a:ext uri="{FF2B5EF4-FFF2-40B4-BE49-F238E27FC236}">
                <a16:creationId xmlns:a16="http://schemas.microsoft.com/office/drawing/2014/main" id="{D49B1013-C3EF-D2F9-4483-6FDBC753CA2E}"/>
              </a:ext>
            </a:extLst>
          </p:cNvPr>
          <p:cNvPicPr>
            <a:picLocks noChangeAspect="1"/>
          </p:cNvPicPr>
          <p:nvPr/>
        </p:nvPicPr>
        <p:blipFill rotWithShape="1">
          <a:blip r:embed="rId6"/>
          <a:srcRect t="7808" b="7808"/>
          <a:stretch/>
        </p:blipFill>
        <p:spPr>
          <a:xfrm>
            <a:off x="-1" y="0"/>
            <a:ext cx="13817601" cy="7772400"/>
          </a:xfrm>
          <a:prstGeom prst="rect">
            <a:avLst/>
          </a:prstGeom>
        </p:spPr>
      </p:pic>
      <p:sp>
        <p:nvSpPr>
          <p:cNvPr id="8" name="Rectangle: Single Corner Rounded 7">
            <a:extLst>
              <a:ext uri="{FF2B5EF4-FFF2-40B4-BE49-F238E27FC236}">
                <a16:creationId xmlns:a16="http://schemas.microsoft.com/office/drawing/2014/main" id="{445C2879-9513-0E0B-BFCF-81CAA916C4D7}"/>
              </a:ext>
            </a:extLst>
          </p:cNvPr>
          <p:cNvSpPr/>
          <p:nvPr/>
        </p:nvSpPr>
        <p:spPr>
          <a:xfrm>
            <a:off x="624387" y="951540"/>
            <a:ext cx="12561455" cy="5921700"/>
          </a:xfrm>
          <a:prstGeom prst="round1Rect">
            <a:avLst>
              <a:gd name="adj" fmla="val 45904"/>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solidFill>
                <a:schemeClr val="bg1"/>
              </a:solidFill>
            </a:endParaRPr>
          </a:p>
        </p:txBody>
      </p:sp>
      <p:sp>
        <p:nvSpPr>
          <p:cNvPr id="2" name="Title 1">
            <a:extLst>
              <a:ext uri="{FF2B5EF4-FFF2-40B4-BE49-F238E27FC236}">
                <a16:creationId xmlns:a16="http://schemas.microsoft.com/office/drawing/2014/main" id="{151EED94-27D8-EF52-674D-EFADEF4B2F51}"/>
              </a:ext>
            </a:extLst>
          </p:cNvPr>
          <p:cNvSpPr>
            <a:spLocks noGrp="1"/>
          </p:cNvSpPr>
          <p:nvPr>
            <p:ph type="title"/>
          </p:nvPr>
        </p:nvSpPr>
        <p:spPr>
          <a:xfrm>
            <a:off x="1371598" y="1770871"/>
            <a:ext cx="10490201" cy="1035139"/>
          </a:xfrm>
        </p:spPr>
        <p:txBody>
          <a:bodyPr vert="horz"/>
          <a:lstStyle/>
          <a:p>
            <a:r>
              <a:rPr lang="en-US" sz="4400" dirty="0">
                <a:solidFill>
                  <a:schemeClr val="bg1"/>
                </a:solidFill>
              </a:rPr>
              <a:t>Workers’ greatest fear is running out of money in retirement.</a:t>
            </a:r>
          </a:p>
        </p:txBody>
      </p:sp>
      <p:sp>
        <p:nvSpPr>
          <p:cNvPr id="14" name="TextBox 13">
            <a:extLst>
              <a:ext uri="{FF2B5EF4-FFF2-40B4-BE49-F238E27FC236}">
                <a16:creationId xmlns:a16="http://schemas.microsoft.com/office/drawing/2014/main" id="{0721DF35-EB97-B0DF-A3DD-73A547EF02E0}"/>
              </a:ext>
            </a:extLst>
          </p:cNvPr>
          <p:cNvSpPr txBox="1"/>
          <p:nvPr/>
        </p:nvSpPr>
        <p:spPr>
          <a:xfrm>
            <a:off x="12826924" y="7218462"/>
            <a:ext cx="362603" cy="300786"/>
          </a:xfrm>
          <a:prstGeom prst="rect">
            <a:avLst/>
          </a:prstGeom>
          <a:noFill/>
        </p:spPr>
        <p:txBody>
          <a:bodyPr wrap="square" lIns="0" tIns="0" rIns="0" bIns="0" rtlCol="0">
            <a:noAutofit/>
          </a:bodyPr>
          <a:lstStyle/>
          <a:p>
            <a:pPr algn="r"/>
            <a:fld id="{5463D488-B33C-44D1-8C6D-19E9BAD2ABCF}" type="slidenum">
              <a:rPr lang="en-US" sz="1200" b="1" smtClean="0">
                <a:solidFill>
                  <a:schemeClr val="bg1"/>
                </a:solidFill>
                <a:latin typeface="Arial" panose="020B0604020202020204" pitchFamily="34" charset="0"/>
                <a:cs typeface="Arial" panose="020B0604020202020204" pitchFamily="34" charset="0"/>
              </a:rPr>
              <a:pPr algn="r"/>
              <a:t>3</a:t>
            </a:fld>
            <a:endParaRPr lang="en-US" sz="800" b="1"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2AB1D655-E8A5-2430-DCE8-B23E39AE001C}"/>
              </a:ext>
            </a:extLst>
          </p:cNvPr>
          <p:cNvCxnSpPr/>
          <p:nvPr/>
        </p:nvCxnSpPr>
        <p:spPr>
          <a:xfrm>
            <a:off x="628073" y="7095744"/>
            <a:ext cx="12561455"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7F3EB9DB-8FCA-7294-7228-8D9624271A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5721" y="6941921"/>
            <a:ext cx="1851039" cy="770844"/>
          </a:xfrm>
          <a:prstGeom prst="rect">
            <a:avLst/>
          </a:prstGeom>
        </p:spPr>
      </p:pic>
      <p:sp>
        <p:nvSpPr>
          <p:cNvPr id="17" name="Text Placeholder 3">
            <a:extLst>
              <a:ext uri="{FF2B5EF4-FFF2-40B4-BE49-F238E27FC236}">
                <a16:creationId xmlns:a16="http://schemas.microsoft.com/office/drawing/2014/main" id="{3E02D3F4-0077-3660-8700-811AD39EA63C}"/>
              </a:ext>
            </a:extLst>
          </p:cNvPr>
          <p:cNvSpPr txBox="1">
            <a:spLocks/>
          </p:cNvSpPr>
          <p:nvPr/>
        </p:nvSpPr>
        <p:spPr>
          <a:xfrm>
            <a:off x="4868008" y="7214616"/>
            <a:ext cx="7826565" cy="365920"/>
          </a:xfrm>
          <a:prstGeom prst="rect">
            <a:avLst/>
          </a:prstGeom>
        </p:spPr>
        <p:txBody>
          <a:bodyPr lIns="0" tIns="0" rIns="0" bIns="0"/>
          <a:lstStyle>
            <a:lvl1pPr marL="0" indent="0" algn="r" defTabSz="502920" rtl="0" eaLnBrk="1" latinLnBrk="0" hangingPunct="1">
              <a:lnSpc>
                <a:spcPct val="100000"/>
              </a:lnSpc>
              <a:spcBef>
                <a:spcPts val="0"/>
              </a:spcBef>
              <a:spcAft>
                <a:spcPts val="0"/>
              </a:spcAft>
              <a:buFont typeface="Arial"/>
              <a:buNone/>
              <a:defRPr sz="1200" i="1" kern="1200" baseline="0">
                <a:solidFill>
                  <a:schemeClr val="bg2"/>
                </a:solidFill>
                <a:latin typeface="+mn-lt"/>
                <a:ea typeface="+mn-ea"/>
                <a:cs typeface="+mn-cs"/>
              </a:defRPr>
            </a:lvl1pPr>
            <a:lvl2pPr marL="0" indent="0" algn="l" defTabSz="502920" rtl="0" eaLnBrk="1" latinLnBrk="0" hangingPunct="1">
              <a:lnSpc>
                <a:spcPct val="100000"/>
              </a:lnSpc>
              <a:spcBef>
                <a:spcPts val="432"/>
              </a:spcBef>
              <a:spcAft>
                <a:spcPts val="432"/>
              </a:spcAft>
              <a:buFont typeface="Arial" panose="020B0604020202020204" pitchFamily="34" charset="0"/>
              <a:buNone/>
              <a:defRPr sz="2000" b="1" kern="1200">
                <a:solidFill>
                  <a:schemeClr val="tx2"/>
                </a:solidFill>
                <a:latin typeface="+mn-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sz="1600" kern="1200">
                <a:solidFill>
                  <a:schemeClr val="tx2"/>
                </a:solidFill>
                <a:latin typeface="+mn-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chemeClr val="bg1"/>
                </a:solidFill>
              </a:rPr>
              <a:t>Retirement savings to retirement income</a:t>
            </a:r>
          </a:p>
        </p:txBody>
      </p:sp>
      <p:sp>
        <p:nvSpPr>
          <p:cNvPr id="3" name="Text Placeholder 11">
            <a:extLst>
              <a:ext uri="{FF2B5EF4-FFF2-40B4-BE49-F238E27FC236}">
                <a16:creationId xmlns:a16="http://schemas.microsoft.com/office/drawing/2014/main" id="{AD1C3D22-FA16-2110-365E-BC26FAC4D44E}"/>
              </a:ext>
            </a:extLst>
          </p:cNvPr>
          <p:cNvSpPr>
            <a:spLocks noGrp="1"/>
          </p:cNvSpPr>
          <p:nvPr>
            <p:ph type="body" sz="quarter" idx="11"/>
          </p:nvPr>
        </p:nvSpPr>
        <p:spPr>
          <a:xfrm>
            <a:off x="1237957" y="6233019"/>
            <a:ext cx="11955255" cy="372140"/>
          </a:xfrm>
        </p:spPr>
        <p:txBody>
          <a:bodyPr numCol="2" spcCol="457200" anchor="b"/>
          <a:lstStyle>
            <a:lvl1pPr marL="0" algn="l" defTabSz="509412" rtl="0" eaLnBrk="1" latinLnBrk="0" hangingPunct="1">
              <a:lnSpc>
                <a:spcPct val="100000"/>
              </a:lnSpc>
              <a:spcAft>
                <a:spcPts val="0"/>
              </a:spcAft>
              <a:defRPr lang="en-US" sz="900" b="0" i="0" u="none" strike="noStrike" kern="1200" baseline="0" dirty="0" smtClean="0">
                <a:solidFill>
                  <a:schemeClr val="bg1">
                    <a:lumMod val="50000"/>
                  </a:schemeClr>
                </a:solidFill>
                <a:latin typeface="Arial Narrow" pitchFamily="34" charset="0"/>
                <a:ea typeface="+mn-ea"/>
                <a:cs typeface="+mn-cs"/>
              </a:defRPr>
            </a:lvl1pPr>
            <a:lvl2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2pPr>
            <a:lvl3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3pPr>
            <a:lvl4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4pPr>
            <a:lvl5pPr marL="0" algn="l" defTabSz="509412" rtl="0" eaLnBrk="1" latinLnBrk="0" hangingPunct="1">
              <a:defRPr lang="en-US" sz="800" b="0" i="0" u="none" strike="noStrike" kern="1200" baseline="0" dirty="0" smtClean="0">
                <a:solidFill>
                  <a:schemeClr val="bg1">
                    <a:lumMod val="50000"/>
                  </a:schemeClr>
                </a:solidFill>
                <a:latin typeface="Arial Narrow" pitchFamily="34" charset="0"/>
                <a:ea typeface="+mn-ea"/>
                <a:cs typeface="+mn-cs"/>
              </a:defRPr>
            </a:lvl5pPr>
          </a:lstStyle>
          <a:p>
            <a:pPr lvl="0"/>
            <a:r>
              <a:rPr lang="en-US" dirty="0">
                <a:solidFill>
                  <a:schemeClr val="bg1"/>
                </a:solidFill>
              </a:rPr>
              <a:t>Source: AARP, May 2019</a:t>
            </a:r>
          </a:p>
        </p:txBody>
      </p:sp>
      <p:sp>
        <p:nvSpPr>
          <p:cNvPr id="5" name="TextBox 4">
            <a:extLst>
              <a:ext uri="{FF2B5EF4-FFF2-40B4-BE49-F238E27FC236}">
                <a16:creationId xmlns:a16="http://schemas.microsoft.com/office/drawing/2014/main" id="{F8624B5C-F38A-912D-3F6C-75C546E35E94}"/>
              </a:ext>
            </a:extLst>
          </p:cNvPr>
          <p:cNvSpPr txBox="1"/>
          <p:nvPr/>
        </p:nvSpPr>
        <p:spPr>
          <a:xfrm>
            <a:off x="615595" y="7483575"/>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98416243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A74B4-329D-F33F-5832-C57C3DBBAC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6E971-A178-877C-FEC8-154A16953D02}"/>
              </a:ext>
            </a:extLst>
          </p:cNvPr>
          <p:cNvSpPr>
            <a:spLocks noGrp="1"/>
          </p:cNvSpPr>
          <p:nvPr>
            <p:ph type="title"/>
          </p:nvPr>
        </p:nvSpPr>
        <p:spPr>
          <a:xfrm>
            <a:off x="628073" y="1357745"/>
            <a:ext cx="3520339" cy="2769989"/>
          </a:xfrm>
        </p:spPr>
        <p:txBody>
          <a:bodyPr/>
          <a:lstStyle/>
          <a:p>
            <a:r>
              <a:rPr lang="en-US" dirty="0">
                <a:solidFill>
                  <a:schemeClr val="accent5"/>
                </a:solidFill>
              </a:rPr>
              <a:t>A closer look: </a:t>
            </a:r>
            <a:r>
              <a:rPr lang="en-US" dirty="0"/>
              <a:t>using a fixed annuity to </a:t>
            </a:r>
            <a:r>
              <a:rPr lang="en-US" i="1" dirty="0"/>
              <a:t>save for retirement</a:t>
            </a:r>
            <a:endParaRPr lang="en-US" dirty="0"/>
          </a:p>
        </p:txBody>
      </p:sp>
      <p:sp>
        <p:nvSpPr>
          <p:cNvPr id="4" name="Rectangle 3">
            <a:extLst>
              <a:ext uri="{FF2B5EF4-FFF2-40B4-BE49-F238E27FC236}">
                <a16:creationId xmlns:a16="http://schemas.microsoft.com/office/drawing/2014/main" id="{4521AB16-3D8F-53B5-3EC2-6FF0B385AD97}"/>
              </a:ext>
            </a:extLst>
          </p:cNvPr>
          <p:cNvSpPr/>
          <p:nvPr/>
        </p:nvSpPr>
        <p:spPr>
          <a:xfrm>
            <a:off x="5207222" y="1843112"/>
            <a:ext cx="7650163" cy="1201829"/>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0A7D1603-94DE-6C4A-B72B-D0D706E6342D}"/>
              </a:ext>
            </a:extLst>
          </p:cNvPr>
          <p:cNvSpPr txBox="1"/>
          <p:nvPr/>
        </p:nvSpPr>
        <p:spPr>
          <a:xfrm>
            <a:off x="5207223" y="692109"/>
            <a:ext cx="7650162" cy="707886"/>
          </a:xfrm>
          <a:prstGeom prst="rect">
            <a:avLst/>
          </a:prstGeom>
          <a:noFill/>
        </p:spPr>
        <p:txBody>
          <a:bodyPr wrap="square">
            <a:spAutoFit/>
          </a:bodyPr>
          <a:lstStyle/>
          <a:p>
            <a:r>
              <a:rPr lang="en-US" sz="4000" b="1" dirty="0">
                <a:solidFill>
                  <a:schemeClr val="accent1"/>
                </a:solidFill>
                <a:latin typeface="+mj-lt"/>
                <a:ea typeface="Aptos" panose="020B0004020202020204" pitchFamily="34" charset="0"/>
                <a:cs typeface="Times New Roman" panose="02020603050405020304" pitchFamily="18" charset="0"/>
              </a:rPr>
              <a:t>92</a:t>
            </a:r>
            <a:r>
              <a:rPr lang="en-US" sz="4000" b="1" dirty="0">
                <a:solidFill>
                  <a:schemeClr val="accent1"/>
                </a:solidFill>
                <a:effectLst/>
                <a:latin typeface="+mj-lt"/>
                <a:ea typeface="Aptos" panose="020B0004020202020204" pitchFamily="34" charset="0"/>
                <a:cs typeface="Times New Roman" panose="02020603050405020304" pitchFamily="18" charset="0"/>
              </a:rPr>
              <a:t>% </a:t>
            </a:r>
            <a:r>
              <a:rPr lang="en-US" sz="4000" dirty="0">
                <a:effectLst/>
                <a:latin typeface="+mj-lt"/>
                <a:ea typeface="Aptos" panose="020B0004020202020204" pitchFamily="34" charset="0"/>
                <a:cs typeface="Times New Roman" panose="02020603050405020304" pitchFamily="18" charset="0"/>
              </a:rPr>
              <a:t>of </a:t>
            </a:r>
            <a:r>
              <a:rPr lang="en-US" sz="4000" dirty="0">
                <a:ea typeface="Aptos" panose="020B0004020202020204" pitchFamily="34" charset="0"/>
                <a:cs typeface="Times New Roman" panose="02020603050405020304" pitchFamily="18" charset="0"/>
              </a:rPr>
              <a:t>401(k) </a:t>
            </a:r>
            <a:r>
              <a:rPr lang="en-US" sz="4000" dirty="0">
                <a:effectLst/>
                <a:latin typeface="+mj-lt"/>
                <a:ea typeface="Aptos" panose="020B0004020202020204" pitchFamily="34" charset="0"/>
                <a:cs typeface="Times New Roman" panose="02020603050405020304" pitchFamily="18" charset="0"/>
              </a:rPr>
              <a:t>participants</a:t>
            </a:r>
            <a:endParaRPr lang="en-US" sz="4000" dirty="0">
              <a:latin typeface="+mj-lt"/>
            </a:endParaRPr>
          </a:p>
        </p:txBody>
      </p:sp>
      <p:sp>
        <p:nvSpPr>
          <p:cNvPr id="8" name="Content Placeholder 77">
            <a:extLst>
              <a:ext uri="{FF2B5EF4-FFF2-40B4-BE49-F238E27FC236}">
                <a16:creationId xmlns:a16="http://schemas.microsoft.com/office/drawing/2014/main" id="{D09C65CB-307F-1800-B6B9-08EC3729CFDA}"/>
              </a:ext>
            </a:extLst>
          </p:cNvPr>
          <p:cNvSpPr txBox="1">
            <a:spLocks/>
          </p:cNvSpPr>
          <p:nvPr/>
        </p:nvSpPr>
        <p:spPr>
          <a:xfrm>
            <a:off x="5288362" y="989312"/>
            <a:ext cx="8051750" cy="919996"/>
          </a:xfrm>
          <a:prstGeom prst="rect">
            <a:avLst/>
          </a:prstGeom>
        </p:spPr>
        <p:txBody>
          <a:bodyPr vert="horz" lIns="0" tIns="0" rIns="0" bIns="0" rtlCol="0" anchor="t">
            <a:noAutofit/>
          </a:bodyPr>
          <a:lstStyle>
            <a:lvl1pPr marL="0" indent="0" algn="l" defTabSz="502920" rtl="0" eaLnBrk="1" latinLnBrk="0" hangingPunct="1">
              <a:lnSpc>
                <a:spcPct val="100000"/>
              </a:lnSpc>
              <a:spcBef>
                <a:spcPts val="0"/>
              </a:spcBef>
              <a:spcAft>
                <a:spcPts val="432"/>
              </a:spcAft>
              <a:buFont typeface="Arial"/>
              <a:buNone/>
              <a:defRPr lang="en-US" sz="2800" b="0" i="0" kern="1200" smtClean="0">
                <a:solidFill>
                  <a:schemeClr val="tx2"/>
                </a:solidFill>
                <a:latin typeface="+mj-lt"/>
                <a:ea typeface="+mn-ea"/>
                <a:cs typeface="+mn-cs"/>
              </a:defRPr>
            </a:lvl1pPr>
            <a:lvl2pPr marL="635000" indent="-296863" algn="l" defTabSz="502920" rtl="0" eaLnBrk="1" latinLnBrk="0" hangingPunct="1">
              <a:lnSpc>
                <a:spcPct val="100000"/>
              </a:lnSpc>
              <a:spcBef>
                <a:spcPts val="432"/>
              </a:spcBef>
              <a:spcAft>
                <a:spcPts val="432"/>
              </a:spcAft>
              <a:buFont typeface="Arial" panose="020B0604020202020204" pitchFamily="34" charset="0"/>
              <a:buNone/>
              <a:tabLst/>
              <a:defRPr lang="en-US" sz="2400" b="0" i="0" kern="1200" smtClean="0">
                <a:solidFill>
                  <a:schemeClr val="tx1"/>
                </a:solidFill>
                <a:latin typeface="+mj-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lang="en-US" sz="2400" b="0" i="0" kern="1200" smtClean="0">
                <a:solidFill>
                  <a:schemeClr val="tx1"/>
                </a:solidFill>
                <a:latin typeface="+mj-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lang="en-US" sz="2000" b="0" i="0" kern="1200" smtClean="0">
                <a:solidFill>
                  <a:schemeClr val="tx1"/>
                </a:solidFill>
                <a:latin typeface="+mj-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lang="en-US" sz="1600" b="0" i="0" kern="1200">
                <a:solidFill>
                  <a:schemeClr val="tx1"/>
                </a:solidFill>
                <a:latin typeface="+mj-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ea typeface="Aptos" panose="020B0004020202020204" pitchFamily="34" charset="0"/>
              <a:cs typeface="Times New Roman" panose="02020603050405020304" pitchFamily="18" charset="0"/>
            </a:endParaRPr>
          </a:p>
          <a:p>
            <a:endParaRPr lang="en-US" dirty="0">
              <a:ea typeface="Aptos" panose="020B0004020202020204" pitchFamily="34" charset="0"/>
              <a:cs typeface="Times New Roman" panose="02020603050405020304" pitchFamily="18" charset="0"/>
            </a:endParaRPr>
          </a:p>
          <a:p>
            <a:endParaRPr lang="en-US" dirty="0">
              <a:ea typeface="Aptos" panose="020B0004020202020204" pitchFamily="34" charset="0"/>
              <a:cs typeface="Times New Roman" panose="02020603050405020304" pitchFamily="18" charset="0"/>
            </a:endParaRPr>
          </a:p>
        </p:txBody>
      </p:sp>
      <p:sp>
        <p:nvSpPr>
          <p:cNvPr id="9" name="Text Placeholder 20">
            <a:extLst>
              <a:ext uri="{FF2B5EF4-FFF2-40B4-BE49-F238E27FC236}">
                <a16:creationId xmlns:a16="http://schemas.microsoft.com/office/drawing/2014/main" id="{71CE4DD9-CCB9-D4FE-480F-BB891DA44E36}"/>
              </a:ext>
            </a:extLst>
          </p:cNvPr>
          <p:cNvSpPr txBox="1">
            <a:spLocks/>
          </p:cNvSpPr>
          <p:nvPr/>
        </p:nvSpPr>
        <p:spPr>
          <a:xfrm>
            <a:off x="7995624" y="1880445"/>
            <a:ext cx="128521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800" dirty="0">
                <a:solidFill>
                  <a:schemeClr val="accent3"/>
                </a:solidFill>
                <a:latin typeface="+mn-lt"/>
              </a:rPr>
              <a:t>48%</a:t>
            </a:r>
          </a:p>
        </p:txBody>
      </p:sp>
      <p:sp>
        <p:nvSpPr>
          <p:cNvPr id="10" name="Text Placeholder 20">
            <a:extLst>
              <a:ext uri="{FF2B5EF4-FFF2-40B4-BE49-F238E27FC236}">
                <a16:creationId xmlns:a16="http://schemas.microsoft.com/office/drawing/2014/main" id="{35EDD05B-F05A-F24E-291D-AAC9E64F063F}"/>
              </a:ext>
            </a:extLst>
          </p:cNvPr>
          <p:cNvSpPr txBox="1">
            <a:spLocks/>
          </p:cNvSpPr>
          <p:nvPr/>
        </p:nvSpPr>
        <p:spPr>
          <a:xfrm>
            <a:off x="7972275" y="2403385"/>
            <a:ext cx="1308566" cy="3906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0" dirty="0">
                <a:solidFill>
                  <a:schemeClr val="tx2"/>
                </a:solidFill>
                <a:latin typeface="+mn-lt"/>
              </a:rPr>
              <a:t>Very interested</a:t>
            </a:r>
          </a:p>
        </p:txBody>
      </p:sp>
      <p:sp>
        <p:nvSpPr>
          <p:cNvPr id="11" name="Text Placeholder 20">
            <a:extLst>
              <a:ext uri="{FF2B5EF4-FFF2-40B4-BE49-F238E27FC236}">
                <a16:creationId xmlns:a16="http://schemas.microsoft.com/office/drawing/2014/main" id="{2364C07D-FE95-9EB6-26DF-D7BDEC91C901}"/>
              </a:ext>
            </a:extLst>
          </p:cNvPr>
          <p:cNvSpPr txBox="1">
            <a:spLocks/>
          </p:cNvSpPr>
          <p:nvPr/>
        </p:nvSpPr>
        <p:spPr>
          <a:xfrm>
            <a:off x="9608397" y="1880445"/>
            <a:ext cx="128521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800" dirty="0">
                <a:solidFill>
                  <a:schemeClr val="tx2"/>
                </a:solidFill>
                <a:latin typeface="+mn-lt"/>
              </a:rPr>
              <a:t>43%</a:t>
            </a:r>
          </a:p>
        </p:txBody>
      </p:sp>
      <p:sp>
        <p:nvSpPr>
          <p:cNvPr id="12" name="Text Placeholder 20">
            <a:extLst>
              <a:ext uri="{FF2B5EF4-FFF2-40B4-BE49-F238E27FC236}">
                <a16:creationId xmlns:a16="http://schemas.microsoft.com/office/drawing/2014/main" id="{5EE0A773-8550-4042-57AD-3153BD254152}"/>
              </a:ext>
            </a:extLst>
          </p:cNvPr>
          <p:cNvSpPr txBox="1">
            <a:spLocks/>
          </p:cNvSpPr>
          <p:nvPr/>
        </p:nvSpPr>
        <p:spPr>
          <a:xfrm>
            <a:off x="9625245" y="2413834"/>
            <a:ext cx="1725394" cy="29456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0" dirty="0">
                <a:solidFill>
                  <a:schemeClr val="tx2"/>
                </a:solidFill>
                <a:latin typeface="+mn-lt"/>
              </a:rPr>
              <a:t>Somewhat interested</a:t>
            </a:r>
          </a:p>
        </p:txBody>
      </p:sp>
      <p:sp>
        <p:nvSpPr>
          <p:cNvPr id="13" name="Text Placeholder 20">
            <a:extLst>
              <a:ext uri="{FF2B5EF4-FFF2-40B4-BE49-F238E27FC236}">
                <a16:creationId xmlns:a16="http://schemas.microsoft.com/office/drawing/2014/main" id="{D8C9ED6F-6D21-0E76-2024-7B5C3D9A6689}"/>
              </a:ext>
            </a:extLst>
          </p:cNvPr>
          <p:cNvSpPr txBox="1">
            <a:spLocks/>
          </p:cNvSpPr>
          <p:nvPr/>
        </p:nvSpPr>
        <p:spPr>
          <a:xfrm>
            <a:off x="11605751" y="1880445"/>
            <a:ext cx="128521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800" dirty="0">
                <a:solidFill>
                  <a:schemeClr val="accent1"/>
                </a:solidFill>
                <a:latin typeface="+mn-lt"/>
              </a:rPr>
              <a:t>92%</a:t>
            </a:r>
          </a:p>
        </p:txBody>
      </p:sp>
      <p:sp>
        <p:nvSpPr>
          <p:cNvPr id="14" name="Text Placeholder 20">
            <a:extLst>
              <a:ext uri="{FF2B5EF4-FFF2-40B4-BE49-F238E27FC236}">
                <a16:creationId xmlns:a16="http://schemas.microsoft.com/office/drawing/2014/main" id="{C24921D9-F68D-1D65-2DF7-EA58BE8A8F65}"/>
              </a:ext>
            </a:extLst>
          </p:cNvPr>
          <p:cNvSpPr txBox="1">
            <a:spLocks/>
          </p:cNvSpPr>
          <p:nvPr/>
        </p:nvSpPr>
        <p:spPr>
          <a:xfrm>
            <a:off x="11605751" y="2371138"/>
            <a:ext cx="1601536" cy="2451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0" dirty="0">
                <a:solidFill>
                  <a:schemeClr val="tx2"/>
                </a:solidFill>
                <a:latin typeface="+mn-lt"/>
              </a:rPr>
              <a:t>Interested</a:t>
            </a:r>
          </a:p>
        </p:txBody>
      </p:sp>
      <p:sp>
        <p:nvSpPr>
          <p:cNvPr id="15" name="Isosceles Triangle 88">
            <a:extLst>
              <a:ext uri="{FF2B5EF4-FFF2-40B4-BE49-F238E27FC236}">
                <a16:creationId xmlns:a16="http://schemas.microsoft.com/office/drawing/2014/main" id="{7F1E7E0E-EA73-0B41-B70C-7276FED74CBD}"/>
              </a:ext>
            </a:extLst>
          </p:cNvPr>
          <p:cNvSpPr/>
          <p:nvPr/>
        </p:nvSpPr>
        <p:spPr>
          <a:xfrm rot="5400000">
            <a:off x="10921397" y="1998949"/>
            <a:ext cx="450374" cy="384529"/>
          </a:xfrm>
          <a:prstGeom prst="triangle">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dirty="0"/>
          </a:p>
        </p:txBody>
      </p:sp>
      <p:sp>
        <p:nvSpPr>
          <p:cNvPr id="16" name="Content Placeholder 3">
            <a:extLst>
              <a:ext uri="{FF2B5EF4-FFF2-40B4-BE49-F238E27FC236}">
                <a16:creationId xmlns:a16="http://schemas.microsoft.com/office/drawing/2014/main" id="{74626DFA-BABA-2275-FDF5-2629552DC071}"/>
              </a:ext>
            </a:extLst>
          </p:cNvPr>
          <p:cNvSpPr txBox="1">
            <a:spLocks/>
          </p:cNvSpPr>
          <p:nvPr/>
        </p:nvSpPr>
        <p:spPr>
          <a:xfrm>
            <a:off x="5290177" y="1434184"/>
            <a:ext cx="8051750" cy="679766"/>
          </a:xfrm>
          <a:prstGeom prst="rect">
            <a:avLst/>
          </a:prstGeom>
        </p:spPr>
        <p:txBody>
          <a:bodyPr vert="horz" lIns="0" tIns="0" rIns="0" bIns="0" rtlCol="0" anchor="t">
            <a:noAutofit/>
          </a:bodyPr>
          <a:lstStyle>
            <a:lvl1pPr marL="0" indent="0" algn="l" defTabSz="502920" rtl="0" eaLnBrk="1" latinLnBrk="0" hangingPunct="1">
              <a:lnSpc>
                <a:spcPct val="100000"/>
              </a:lnSpc>
              <a:spcBef>
                <a:spcPts val="0"/>
              </a:spcBef>
              <a:spcAft>
                <a:spcPts val="432"/>
              </a:spcAft>
              <a:buFont typeface="Arial"/>
              <a:buNone/>
              <a:defRPr lang="en-US" sz="2800" b="0" i="0" kern="1200" smtClean="0">
                <a:solidFill>
                  <a:schemeClr val="tx2"/>
                </a:solidFill>
                <a:latin typeface="+mj-lt"/>
                <a:ea typeface="+mn-ea"/>
                <a:cs typeface="+mn-cs"/>
              </a:defRPr>
            </a:lvl1pPr>
            <a:lvl2pPr marL="635000" indent="-296863" algn="l" defTabSz="502920" rtl="0" eaLnBrk="1" latinLnBrk="0" hangingPunct="1">
              <a:lnSpc>
                <a:spcPct val="100000"/>
              </a:lnSpc>
              <a:spcBef>
                <a:spcPts val="432"/>
              </a:spcBef>
              <a:spcAft>
                <a:spcPts val="432"/>
              </a:spcAft>
              <a:buFont typeface="Arial" panose="020B0604020202020204" pitchFamily="34" charset="0"/>
              <a:buNone/>
              <a:tabLst/>
              <a:defRPr lang="en-US" sz="2400" b="0" i="0" kern="1200" smtClean="0">
                <a:solidFill>
                  <a:schemeClr val="tx1"/>
                </a:solidFill>
                <a:latin typeface="+mj-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lang="en-US" sz="2400" b="0" i="0" kern="1200" smtClean="0">
                <a:solidFill>
                  <a:schemeClr val="tx1"/>
                </a:solidFill>
                <a:latin typeface="+mj-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lang="en-US" sz="2000" b="0" i="0" kern="1200" smtClean="0">
                <a:solidFill>
                  <a:schemeClr val="tx1"/>
                </a:solidFill>
                <a:latin typeface="+mj-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lang="en-US" sz="1600" b="0" i="0" kern="1200">
                <a:solidFill>
                  <a:schemeClr val="tx1"/>
                </a:solidFill>
                <a:latin typeface="+mj-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sz="1800" dirty="0">
                <a:solidFill>
                  <a:schemeClr val="tx1"/>
                </a:solidFill>
              </a:rPr>
              <a:t>would be interested in using a fixed annuity </a:t>
            </a:r>
            <a:r>
              <a:rPr lang="en-US" sz="1800" b="1" dirty="0">
                <a:solidFill>
                  <a:schemeClr val="tx1"/>
                </a:solidFill>
              </a:rPr>
              <a:t>to save for retirement</a:t>
            </a:r>
            <a:endParaRPr lang="en-US" sz="1800" dirty="0">
              <a:solidFill>
                <a:schemeClr val="tx1"/>
              </a:solidFill>
            </a:endParaRPr>
          </a:p>
        </p:txBody>
      </p:sp>
      <p:sp>
        <p:nvSpPr>
          <p:cNvPr id="17" name="Text Placeholder 20">
            <a:extLst>
              <a:ext uri="{FF2B5EF4-FFF2-40B4-BE49-F238E27FC236}">
                <a16:creationId xmlns:a16="http://schemas.microsoft.com/office/drawing/2014/main" id="{69DFDA57-2AC9-0708-816C-41E036414ACA}"/>
              </a:ext>
            </a:extLst>
          </p:cNvPr>
          <p:cNvSpPr txBox="1">
            <a:spLocks/>
          </p:cNvSpPr>
          <p:nvPr/>
        </p:nvSpPr>
        <p:spPr>
          <a:xfrm>
            <a:off x="5378186" y="1963899"/>
            <a:ext cx="2047937" cy="3906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dirty="0">
                <a:solidFill>
                  <a:schemeClr val="tx2"/>
                </a:solidFill>
                <a:latin typeface="+mn-lt"/>
              </a:rPr>
              <a:t>All participants</a:t>
            </a:r>
          </a:p>
        </p:txBody>
      </p:sp>
      <p:graphicFrame>
        <p:nvGraphicFramePr>
          <p:cNvPr id="18" name="Table 17">
            <a:extLst>
              <a:ext uri="{FF2B5EF4-FFF2-40B4-BE49-F238E27FC236}">
                <a16:creationId xmlns:a16="http://schemas.microsoft.com/office/drawing/2014/main" id="{977AA9E2-7805-D5B9-BC52-EB8DF515D040}"/>
              </a:ext>
            </a:extLst>
          </p:cNvPr>
          <p:cNvGraphicFramePr>
            <a:graphicFrameLocks noGrp="1"/>
          </p:cNvGraphicFramePr>
          <p:nvPr>
            <p:extLst>
              <p:ext uri="{D42A27DB-BD31-4B8C-83A1-F6EECF244321}">
                <p14:modId xmlns:p14="http://schemas.microsoft.com/office/powerpoint/2010/main" val="2302079518"/>
              </p:ext>
            </p:extLst>
          </p:nvPr>
        </p:nvGraphicFramePr>
        <p:xfrm>
          <a:off x="5188476" y="3395627"/>
          <a:ext cx="7702492" cy="3392424"/>
        </p:xfrm>
        <a:graphic>
          <a:graphicData uri="http://schemas.openxmlformats.org/drawingml/2006/table">
            <a:tbl>
              <a:tblPr>
                <a:tableStyleId>{5C22544A-7EE6-4342-B048-85BDC9FD1C3A}</a:tableStyleId>
              </a:tblPr>
              <a:tblGrid>
                <a:gridCol w="2819898">
                  <a:extLst>
                    <a:ext uri="{9D8B030D-6E8A-4147-A177-3AD203B41FA5}">
                      <a16:colId xmlns:a16="http://schemas.microsoft.com/office/drawing/2014/main" val="805654507"/>
                    </a:ext>
                  </a:extLst>
                </a:gridCol>
                <a:gridCol w="1637071">
                  <a:extLst>
                    <a:ext uri="{9D8B030D-6E8A-4147-A177-3AD203B41FA5}">
                      <a16:colId xmlns:a16="http://schemas.microsoft.com/office/drawing/2014/main" val="2757924726"/>
                    </a:ext>
                  </a:extLst>
                </a:gridCol>
                <a:gridCol w="2050026">
                  <a:extLst>
                    <a:ext uri="{9D8B030D-6E8A-4147-A177-3AD203B41FA5}">
                      <a16:colId xmlns:a16="http://schemas.microsoft.com/office/drawing/2014/main" val="695845534"/>
                    </a:ext>
                  </a:extLst>
                </a:gridCol>
                <a:gridCol w="1195497">
                  <a:extLst>
                    <a:ext uri="{9D8B030D-6E8A-4147-A177-3AD203B41FA5}">
                      <a16:colId xmlns:a16="http://schemas.microsoft.com/office/drawing/2014/main" val="1044783639"/>
                    </a:ext>
                  </a:extLst>
                </a:gridCol>
              </a:tblGrid>
              <a:tr h="370840">
                <a:tc gridSpan="4">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980" b="1" kern="1200" dirty="0">
                          <a:solidFill>
                            <a:schemeClr val="dk1"/>
                          </a:solidFill>
                          <a:effectLst/>
                          <a:latin typeface="+mn-lt"/>
                          <a:ea typeface="+mn-ea"/>
                          <a:cs typeface="+mn-cs"/>
                        </a:rPr>
                        <a:t>Expect 401(k) and any other retirement savings to be a:</a:t>
                      </a:r>
                    </a:p>
                  </a:txBody>
                  <a:tcPr>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04298702"/>
                  </a:ext>
                </a:extLst>
              </a:tr>
              <a:tr h="370840">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980" kern="1200" dirty="0">
                          <a:solidFill>
                            <a:schemeClr val="dk1"/>
                          </a:solidFill>
                          <a:effectLst/>
                          <a:latin typeface="+mn-lt"/>
                          <a:ea typeface="+mn-ea"/>
                          <a:cs typeface="+mn-cs"/>
                        </a:rPr>
                        <a:t>Major source of retirement income</a:t>
                      </a:r>
                    </a:p>
                  </a:txBody>
                  <a:tcPr>
                    <a:lnT w="12700" cap="flat" cmpd="sng" algn="ctr">
                      <a:solidFill>
                        <a:schemeClr val="tx1"/>
                      </a:solidFill>
                      <a:prstDash val="solid"/>
                      <a:round/>
                      <a:headEnd type="none" w="med" len="med"/>
                      <a:tailEnd type="none" w="med" len="med"/>
                    </a:lnT>
                    <a:noFill/>
                  </a:tcPr>
                </a:tc>
                <a:tc>
                  <a:txBody>
                    <a:bodyPr/>
                    <a:lstStyle/>
                    <a:p>
                      <a:r>
                        <a:rPr lang="en-US" sz="2400" b="1" dirty="0">
                          <a:solidFill>
                            <a:schemeClr val="accent3"/>
                          </a:solidFill>
                        </a:rPr>
                        <a:t>50%</a:t>
                      </a:r>
                    </a:p>
                  </a:txBody>
                  <a:tcPr anchor="ctr">
                    <a:lnT w="12700" cap="flat" cmpd="sng" algn="ctr">
                      <a:solidFill>
                        <a:schemeClr val="tx1"/>
                      </a:solidFill>
                      <a:prstDash val="solid"/>
                      <a:round/>
                      <a:headEnd type="none" w="med" len="med"/>
                      <a:tailEnd type="none" w="med" len="med"/>
                    </a:lnT>
                    <a:noFill/>
                  </a:tcPr>
                </a:tc>
                <a:tc>
                  <a:txBody>
                    <a:bodyPr/>
                    <a:lstStyle/>
                    <a:p>
                      <a:r>
                        <a:rPr lang="en-US" sz="2400" b="1" dirty="0">
                          <a:solidFill>
                            <a:schemeClr val="tx2"/>
                          </a:solidFill>
                        </a:rPr>
                        <a:t>43%</a:t>
                      </a:r>
                    </a:p>
                  </a:txBody>
                  <a:tcPr anchor="ctr">
                    <a:lnT w="12700" cap="flat" cmpd="sng" algn="ctr">
                      <a:solidFill>
                        <a:schemeClr val="tx1"/>
                      </a:solidFill>
                      <a:prstDash val="solid"/>
                      <a:round/>
                      <a:headEnd type="none" w="med" len="med"/>
                      <a:tailEnd type="none" w="med" len="med"/>
                    </a:lnT>
                    <a:noFill/>
                  </a:tcPr>
                </a:tc>
                <a:tc>
                  <a:txBody>
                    <a:bodyPr/>
                    <a:lstStyle/>
                    <a:p>
                      <a:r>
                        <a:rPr lang="en-US" sz="2400" b="1" dirty="0">
                          <a:solidFill>
                            <a:schemeClr val="bg2"/>
                          </a:solidFill>
                        </a:rPr>
                        <a:t>93%</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990734799"/>
                  </a:ext>
                </a:extLst>
              </a:tr>
              <a:tr h="370840">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980" kern="1200" dirty="0">
                          <a:solidFill>
                            <a:schemeClr val="dk1"/>
                          </a:solidFill>
                          <a:effectLst/>
                          <a:latin typeface="+mn-lt"/>
                          <a:ea typeface="+mn-ea"/>
                          <a:cs typeface="+mn-cs"/>
                        </a:rPr>
                        <a:t>Minor source of retirement income</a:t>
                      </a:r>
                    </a:p>
                  </a:txBody>
                  <a:tcPr>
                    <a:noFill/>
                  </a:tcPr>
                </a:tc>
                <a:tc>
                  <a:txBody>
                    <a:bodyPr/>
                    <a:lstStyle/>
                    <a:p>
                      <a:r>
                        <a:rPr lang="en-US" sz="2400" b="1" dirty="0">
                          <a:solidFill>
                            <a:schemeClr val="accent3"/>
                          </a:solidFill>
                        </a:rPr>
                        <a:t>42%</a:t>
                      </a:r>
                    </a:p>
                  </a:txBody>
                  <a:tcPr anchor="ctr">
                    <a:noFill/>
                  </a:tcPr>
                </a:tc>
                <a:tc>
                  <a:txBody>
                    <a:bodyPr/>
                    <a:lstStyle/>
                    <a:p>
                      <a:r>
                        <a:rPr lang="en-US" sz="2400" b="1" dirty="0">
                          <a:solidFill>
                            <a:schemeClr val="tx2"/>
                          </a:solidFill>
                        </a:rPr>
                        <a:t>45%</a:t>
                      </a:r>
                    </a:p>
                  </a:txBody>
                  <a:tcPr anchor="ctr">
                    <a:noFill/>
                  </a:tcPr>
                </a:tc>
                <a:tc>
                  <a:txBody>
                    <a:bodyPr/>
                    <a:lstStyle/>
                    <a:p>
                      <a:r>
                        <a:rPr lang="en-US" sz="2400" b="1" dirty="0">
                          <a:solidFill>
                            <a:schemeClr val="bg2"/>
                          </a:solidFill>
                        </a:rPr>
                        <a:t>88%</a:t>
                      </a:r>
                    </a:p>
                  </a:txBody>
                  <a:tcPr anchor="ctr">
                    <a:noFill/>
                  </a:tcPr>
                </a:tc>
                <a:extLst>
                  <a:ext uri="{0D108BD9-81ED-4DB2-BD59-A6C34878D82A}">
                    <a16:rowId xmlns:a16="http://schemas.microsoft.com/office/drawing/2014/main" val="1985708802"/>
                  </a:ext>
                </a:extLst>
              </a:tr>
              <a:tr h="370840">
                <a:tc>
                  <a:txBody>
                    <a:bodyPr/>
                    <a:lstStyle/>
                    <a:p>
                      <a:endParaRPr lang="en-US" b="1" dirty="0"/>
                    </a:p>
                    <a:p>
                      <a:r>
                        <a:rPr lang="en-US" b="1" dirty="0"/>
                        <a:t>Plan participation</a:t>
                      </a:r>
                    </a:p>
                  </a:txBody>
                  <a:tcPr>
                    <a:lnB w="12700" cap="flat" cmpd="sng" algn="ctr">
                      <a:solidFill>
                        <a:schemeClr val="tx1"/>
                      </a:solidFill>
                      <a:prstDash val="solid"/>
                      <a:round/>
                      <a:headEnd type="none" w="med" len="med"/>
                      <a:tailEnd type="none" w="med" len="med"/>
                    </a:lnB>
                    <a:noFill/>
                  </a:tcPr>
                </a:tc>
                <a:tc>
                  <a:txBody>
                    <a:bodyPr/>
                    <a:lstStyle/>
                    <a:p>
                      <a:endParaRPr lang="en-US" sz="2400" b="1" dirty="0">
                        <a:solidFill>
                          <a:schemeClr val="accent3"/>
                        </a:solidFill>
                      </a:endParaRPr>
                    </a:p>
                  </a:txBody>
                  <a:tcPr>
                    <a:lnB w="12700" cap="flat" cmpd="sng" algn="ctr">
                      <a:solidFill>
                        <a:schemeClr val="tx1"/>
                      </a:solidFill>
                      <a:prstDash val="solid"/>
                      <a:round/>
                      <a:headEnd type="none" w="med" len="med"/>
                      <a:tailEnd type="none" w="med" len="med"/>
                    </a:lnB>
                    <a:noFill/>
                  </a:tcPr>
                </a:tc>
                <a:tc>
                  <a:txBody>
                    <a:bodyPr/>
                    <a:lstStyle/>
                    <a:p>
                      <a:endParaRPr lang="en-US" sz="2400" b="1" dirty="0">
                        <a:solidFill>
                          <a:schemeClr val="tx2"/>
                        </a:solidFill>
                      </a:endParaRPr>
                    </a:p>
                  </a:txBody>
                  <a:tcPr>
                    <a:lnB w="12700" cap="flat" cmpd="sng" algn="ctr">
                      <a:solidFill>
                        <a:schemeClr val="tx1"/>
                      </a:solidFill>
                      <a:prstDash val="solid"/>
                      <a:round/>
                      <a:headEnd type="none" w="med" len="med"/>
                      <a:tailEnd type="none" w="med" len="med"/>
                    </a:lnB>
                    <a:noFill/>
                  </a:tcPr>
                </a:tc>
                <a:tc>
                  <a:txBody>
                    <a:bodyPr/>
                    <a:lstStyle/>
                    <a:p>
                      <a:endParaRPr lang="en-US" sz="2400" b="1" dirty="0">
                        <a:solidFill>
                          <a:schemeClr val="bg2"/>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7927105"/>
                  </a:ext>
                </a:extLst>
              </a:tr>
              <a:tr h="370840">
                <a:tc>
                  <a:txBody>
                    <a:bodyPr/>
                    <a:lstStyle/>
                    <a:p>
                      <a:r>
                        <a:rPr lang="en-US" dirty="0"/>
                        <a:t>Auto-enrolled</a:t>
                      </a:r>
                    </a:p>
                  </a:txBody>
                  <a:tcPr anchor="b">
                    <a:lnT w="12700" cap="flat" cmpd="sng" algn="ctr">
                      <a:solidFill>
                        <a:schemeClr val="tx1"/>
                      </a:solidFill>
                      <a:prstDash val="solid"/>
                      <a:round/>
                      <a:headEnd type="none" w="med" len="med"/>
                      <a:tailEnd type="none" w="med" len="med"/>
                    </a:lnT>
                    <a:noFill/>
                  </a:tcPr>
                </a:tc>
                <a:tc>
                  <a:txBody>
                    <a:bodyPr/>
                    <a:lstStyle/>
                    <a:p>
                      <a:r>
                        <a:rPr lang="en-US" sz="2400" b="1" dirty="0">
                          <a:solidFill>
                            <a:schemeClr val="accent3"/>
                          </a:solidFill>
                        </a:rPr>
                        <a:t>51%</a:t>
                      </a:r>
                    </a:p>
                  </a:txBody>
                  <a:tcPr>
                    <a:lnT w="12700" cap="flat" cmpd="sng" algn="ctr">
                      <a:solidFill>
                        <a:schemeClr val="tx1"/>
                      </a:solidFill>
                      <a:prstDash val="solid"/>
                      <a:round/>
                      <a:headEnd type="none" w="med" len="med"/>
                      <a:tailEnd type="none" w="med" len="med"/>
                    </a:lnT>
                    <a:noFill/>
                  </a:tcPr>
                </a:tc>
                <a:tc>
                  <a:txBody>
                    <a:bodyPr/>
                    <a:lstStyle/>
                    <a:p>
                      <a:r>
                        <a:rPr lang="en-US" sz="2400" b="1" dirty="0">
                          <a:solidFill>
                            <a:schemeClr val="tx2"/>
                          </a:solidFill>
                        </a:rPr>
                        <a:t>42%</a:t>
                      </a:r>
                    </a:p>
                  </a:txBody>
                  <a:tcPr>
                    <a:lnT w="12700" cap="flat" cmpd="sng" algn="ctr">
                      <a:solidFill>
                        <a:schemeClr val="tx1"/>
                      </a:solidFill>
                      <a:prstDash val="solid"/>
                      <a:round/>
                      <a:headEnd type="none" w="med" len="med"/>
                      <a:tailEnd type="none" w="med" len="med"/>
                    </a:lnT>
                    <a:noFill/>
                  </a:tcPr>
                </a:tc>
                <a:tc>
                  <a:txBody>
                    <a:bodyPr/>
                    <a:lstStyle/>
                    <a:p>
                      <a:r>
                        <a:rPr lang="en-US" sz="2400" b="1" dirty="0">
                          <a:solidFill>
                            <a:schemeClr val="bg2"/>
                          </a:solidFill>
                        </a:rPr>
                        <a:t>93%</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77640761"/>
                  </a:ext>
                </a:extLst>
              </a:tr>
              <a:tr h="370840">
                <a:tc>
                  <a:txBody>
                    <a:bodyPr/>
                    <a:lstStyle/>
                    <a:p>
                      <a:r>
                        <a:rPr lang="en-US" dirty="0"/>
                        <a:t>Self-enrolled</a:t>
                      </a:r>
                    </a:p>
                  </a:txBody>
                  <a:tcPr anchor="b">
                    <a:noFill/>
                  </a:tcPr>
                </a:tc>
                <a:tc>
                  <a:txBody>
                    <a:bodyPr/>
                    <a:lstStyle/>
                    <a:p>
                      <a:r>
                        <a:rPr lang="en-US" sz="2400" b="1" dirty="0">
                          <a:solidFill>
                            <a:schemeClr val="accent3"/>
                          </a:solidFill>
                        </a:rPr>
                        <a:t>47%</a:t>
                      </a:r>
                    </a:p>
                  </a:txBody>
                  <a:tcPr>
                    <a:noFill/>
                  </a:tcPr>
                </a:tc>
                <a:tc>
                  <a:txBody>
                    <a:bodyPr/>
                    <a:lstStyle/>
                    <a:p>
                      <a:r>
                        <a:rPr lang="en-US" sz="2400" b="1" dirty="0">
                          <a:solidFill>
                            <a:schemeClr val="tx2"/>
                          </a:solidFill>
                        </a:rPr>
                        <a:t>43%</a:t>
                      </a:r>
                    </a:p>
                  </a:txBody>
                  <a:tcPr>
                    <a:noFill/>
                  </a:tcPr>
                </a:tc>
                <a:tc>
                  <a:txBody>
                    <a:bodyPr/>
                    <a:lstStyle/>
                    <a:p>
                      <a:r>
                        <a:rPr lang="en-US" sz="2400" b="1" dirty="0">
                          <a:solidFill>
                            <a:schemeClr val="bg2"/>
                          </a:solidFill>
                        </a:rPr>
                        <a:t>89%</a:t>
                      </a:r>
                    </a:p>
                  </a:txBody>
                  <a:tcPr>
                    <a:noFill/>
                  </a:tcPr>
                </a:tc>
                <a:extLst>
                  <a:ext uri="{0D108BD9-81ED-4DB2-BD59-A6C34878D82A}">
                    <a16:rowId xmlns:a16="http://schemas.microsoft.com/office/drawing/2014/main" val="2838230333"/>
                  </a:ext>
                </a:extLst>
              </a:tr>
            </a:tbl>
          </a:graphicData>
        </a:graphic>
      </p:graphicFrame>
      <p:sp>
        <p:nvSpPr>
          <p:cNvPr id="19" name="Rectangle 18">
            <a:extLst>
              <a:ext uri="{FF2B5EF4-FFF2-40B4-BE49-F238E27FC236}">
                <a16:creationId xmlns:a16="http://schemas.microsoft.com/office/drawing/2014/main" id="{5FDA16B9-ED2F-3DCC-48BF-A42F73CAFE6E}"/>
              </a:ext>
            </a:extLst>
          </p:cNvPr>
          <p:cNvSpPr/>
          <p:nvPr/>
        </p:nvSpPr>
        <p:spPr>
          <a:xfrm>
            <a:off x="11378605" y="3784688"/>
            <a:ext cx="1452276" cy="1279031"/>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48BB18CA-28BC-7B46-57EF-FDFCD2254007}"/>
              </a:ext>
            </a:extLst>
          </p:cNvPr>
          <p:cNvSpPr/>
          <p:nvPr/>
        </p:nvSpPr>
        <p:spPr>
          <a:xfrm>
            <a:off x="11378605" y="5897880"/>
            <a:ext cx="1452276" cy="1057343"/>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CBFE0B52-6CF9-C281-62BA-69D62F19FC44}"/>
              </a:ext>
            </a:extLst>
          </p:cNvPr>
          <p:cNvSpPr>
            <a:spLocks noGrp="1"/>
          </p:cNvSpPr>
          <p:nvPr>
            <p:ph type="body" sz="quarter" idx="11"/>
          </p:nvPr>
        </p:nvSpPr>
        <p:spPr>
          <a:xfrm>
            <a:off x="640727" y="6526252"/>
            <a:ext cx="8055435" cy="372140"/>
          </a:xfrm>
        </p:spPr>
        <p:txBody>
          <a:bodyPr/>
          <a:lstStyle/>
          <a:p>
            <a:r>
              <a:rPr lang="en-US" dirty="0"/>
              <a:t>Source: Nuveen and TIAA Institute Participant Sentiment Survey on Lifetime Income (2024).</a:t>
            </a:r>
          </a:p>
          <a:p>
            <a:r>
              <a:rPr lang="en-US" dirty="0"/>
              <a:t>Totals may not add due to rounding.</a:t>
            </a:r>
          </a:p>
        </p:txBody>
      </p:sp>
    </p:spTree>
    <p:extLst>
      <p:ext uri="{BB962C8B-B14F-4D97-AF65-F5344CB8AC3E}">
        <p14:creationId xmlns:p14="http://schemas.microsoft.com/office/powerpoint/2010/main" val="4167842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dissolv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13779-673F-AD13-F1A4-56D8B0B0230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E39741B-8459-C64B-9F8B-42B7CDF43FF1}"/>
              </a:ext>
            </a:extLst>
          </p:cNvPr>
          <p:cNvSpPr txBox="1"/>
          <p:nvPr/>
        </p:nvSpPr>
        <p:spPr>
          <a:xfrm>
            <a:off x="2255953" y="3411438"/>
            <a:ext cx="9013371" cy="2000548"/>
          </a:xfrm>
          <a:prstGeom prst="rect">
            <a:avLst/>
          </a:prstGeom>
          <a:noFill/>
          <a:ln w="28575">
            <a:solidFill>
              <a:schemeClr val="bg2"/>
            </a:solidFill>
          </a:ln>
        </p:spPr>
        <p:txBody>
          <a:bodyPr wrap="square" lIns="182880" tIns="91440" rIns="182880" bIns="182880" rtlCol="0">
            <a:spAutoFit/>
          </a:bodyPr>
          <a:lstStyle/>
          <a:p>
            <a:pPr algn="ctr"/>
            <a:endParaRPr lang="en-US" sz="2800" dirty="0"/>
          </a:p>
          <a:p>
            <a:pPr algn="ctr"/>
            <a:r>
              <a:rPr lang="en-US" sz="2800" dirty="0"/>
              <a:t>Fixed annuities are desirable features within 401(k) plans, irrespective of how participants engage with their plans or how they view their retirement savings.</a:t>
            </a:r>
            <a:endParaRPr lang="en-US" sz="2800" b="1" dirty="0"/>
          </a:p>
        </p:txBody>
      </p:sp>
      <p:sp>
        <p:nvSpPr>
          <p:cNvPr id="34" name="Rectangle 33">
            <a:extLst>
              <a:ext uri="{FF2B5EF4-FFF2-40B4-BE49-F238E27FC236}">
                <a16:creationId xmlns:a16="http://schemas.microsoft.com/office/drawing/2014/main" id="{99804E57-01DB-DB1D-01DD-126DD59A81EE}"/>
              </a:ext>
            </a:extLst>
          </p:cNvPr>
          <p:cNvSpPr/>
          <p:nvPr/>
        </p:nvSpPr>
        <p:spPr>
          <a:xfrm>
            <a:off x="0" y="585194"/>
            <a:ext cx="13817600" cy="1764454"/>
          </a:xfrm>
          <a:prstGeom prst="rect">
            <a:avLst/>
          </a:prstGeom>
          <a:solidFill>
            <a:schemeClr val="accent2"/>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5" name="TextBox 34">
            <a:extLst>
              <a:ext uri="{FF2B5EF4-FFF2-40B4-BE49-F238E27FC236}">
                <a16:creationId xmlns:a16="http://schemas.microsoft.com/office/drawing/2014/main" id="{6C3253D1-D614-AF8B-B3F9-A6AD7F6F5DE3}"/>
              </a:ext>
            </a:extLst>
          </p:cNvPr>
          <p:cNvSpPr txBox="1"/>
          <p:nvPr/>
        </p:nvSpPr>
        <p:spPr>
          <a:xfrm>
            <a:off x="3967565" y="2962210"/>
            <a:ext cx="5269425" cy="857481"/>
          </a:xfrm>
          <a:prstGeom prst="rect">
            <a:avLst/>
          </a:prstGeom>
          <a:solidFill>
            <a:schemeClr val="bg1"/>
          </a:solidFill>
        </p:spPr>
        <p:txBody>
          <a:bodyPr wrap="square" lIns="0" tIns="0" rIns="0" bIns="0" rtlCol="0" anchor="ctr">
            <a:noAutofit/>
          </a:bodyPr>
          <a:lstStyle/>
          <a:p>
            <a:pPr marL="1438275"/>
            <a:r>
              <a:rPr lang="en-US" sz="4000" b="1" dirty="0">
                <a:solidFill>
                  <a:schemeClr val="accent1"/>
                </a:solidFill>
              </a:rPr>
              <a:t>Key takeaway</a:t>
            </a:r>
          </a:p>
        </p:txBody>
      </p:sp>
      <p:sp>
        <p:nvSpPr>
          <p:cNvPr id="27" name="TextBox 26">
            <a:extLst>
              <a:ext uri="{FF2B5EF4-FFF2-40B4-BE49-F238E27FC236}">
                <a16:creationId xmlns:a16="http://schemas.microsoft.com/office/drawing/2014/main" id="{77445F14-559E-B46C-0B82-F878559DB332}"/>
              </a:ext>
            </a:extLst>
          </p:cNvPr>
          <p:cNvSpPr txBox="1"/>
          <p:nvPr/>
        </p:nvSpPr>
        <p:spPr>
          <a:xfrm>
            <a:off x="1657604" y="742324"/>
            <a:ext cx="10462072" cy="1326210"/>
          </a:xfrm>
          <a:prstGeom prst="rect">
            <a:avLst/>
          </a:prstGeom>
          <a:noFill/>
        </p:spPr>
        <p:txBody>
          <a:bodyPr wrap="square" lIns="0" tIns="0" rIns="0" bIns="0" rtlCol="0">
            <a:noAutofit/>
          </a:bodyPr>
          <a:lstStyle/>
          <a:p>
            <a:pPr algn="ctr"/>
            <a:r>
              <a:rPr lang="en-US" sz="3200" b="1" dirty="0">
                <a:solidFill>
                  <a:schemeClr val="bg1"/>
                </a:solidFill>
              </a:rPr>
              <a:t>Survey insight</a:t>
            </a:r>
          </a:p>
          <a:p>
            <a:pPr algn="ctr"/>
            <a:r>
              <a:rPr lang="en-US" sz="2800" dirty="0">
                <a:solidFill>
                  <a:schemeClr val="bg1"/>
                </a:solidFill>
              </a:rPr>
              <a:t>Most 401(k) participants are interested in using an in-plan annuity </a:t>
            </a:r>
            <a:r>
              <a:rPr lang="en-US" sz="2800" i="1" dirty="0">
                <a:solidFill>
                  <a:schemeClr val="bg1"/>
                </a:solidFill>
              </a:rPr>
              <a:t>to save for retirement</a:t>
            </a:r>
          </a:p>
          <a:p>
            <a:pPr algn="ctr"/>
            <a:endParaRPr lang="en-US" sz="2800" dirty="0">
              <a:solidFill>
                <a:schemeClr val="bg1"/>
              </a:solidFill>
            </a:endParaRPr>
          </a:p>
        </p:txBody>
      </p:sp>
      <p:pic>
        <p:nvPicPr>
          <p:cNvPr id="3" name="Graphic 2" descr="Lights On outline">
            <a:extLst>
              <a:ext uri="{FF2B5EF4-FFF2-40B4-BE49-F238E27FC236}">
                <a16:creationId xmlns:a16="http://schemas.microsoft.com/office/drawing/2014/main" id="{AA2B0A36-091B-2D89-B997-A16FA16599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4133" y="2732919"/>
            <a:ext cx="1153281" cy="1153281"/>
          </a:xfrm>
          <a:prstGeom prst="rect">
            <a:avLst/>
          </a:prstGeom>
        </p:spPr>
      </p:pic>
    </p:spTree>
    <p:extLst>
      <p:ext uri="{BB962C8B-B14F-4D97-AF65-F5344CB8AC3E}">
        <p14:creationId xmlns:p14="http://schemas.microsoft.com/office/powerpoint/2010/main" val="21242371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1CF7B-1051-022B-A0BC-6B79C909F9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852005-546A-16BB-F8FE-0059FA3B3EC3}"/>
              </a:ext>
            </a:extLst>
          </p:cNvPr>
          <p:cNvSpPr>
            <a:spLocks noGrp="1"/>
          </p:cNvSpPr>
          <p:nvPr>
            <p:ph type="title"/>
          </p:nvPr>
        </p:nvSpPr>
        <p:spPr>
          <a:xfrm>
            <a:off x="628650" y="1357313"/>
            <a:ext cx="3519488" cy="4431983"/>
          </a:xfrm>
        </p:spPr>
        <p:txBody>
          <a:bodyPr/>
          <a:lstStyle/>
          <a:p>
            <a:r>
              <a:rPr lang="en-US" dirty="0"/>
              <a:t>401(k) participant interest in using an </a:t>
            </a:r>
            <a:br>
              <a:rPr lang="en-US" dirty="0"/>
            </a:br>
            <a:r>
              <a:rPr lang="en-US" dirty="0"/>
              <a:t>in-plan fixed annuity for </a:t>
            </a:r>
            <a:r>
              <a:rPr lang="en-US" i="1" dirty="0">
                <a:solidFill>
                  <a:schemeClr val="accent5"/>
                </a:solidFill>
              </a:rPr>
              <a:t>both</a:t>
            </a:r>
            <a:r>
              <a:rPr lang="en-US" dirty="0"/>
              <a:t> savings and income</a:t>
            </a:r>
          </a:p>
        </p:txBody>
      </p:sp>
      <p:grpSp>
        <p:nvGrpSpPr>
          <p:cNvPr id="9" name="Group 8">
            <a:extLst>
              <a:ext uri="{FF2B5EF4-FFF2-40B4-BE49-F238E27FC236}">
                <a16:creationId xmlns:a16="http://schemas.microsoft.com/office/drawing/2014/main" id="{3B1AE559-CCEA-6358-283B-AA41789B7A9D}"/>
              </a:ext>
            </a:extLst>
          </p:cNvPr>
          <p:cNvGrpSpPr/>
          <p:nvPr/>
        </p:nvGrpSpPr>
        <p:grpSpPr>
          <a:xfrm>
            <a:off x="5137200" y="560783"/>
            <a:ext cx="8472821" cy="4029013"/>
            <a:chOff x="5137200" y="560783"/>
            <a:chExt cx="8472821" cy="4029013"/>
          </a:xfrm>
        </p:grpSpPr>
        <p:grpSp>
          <p:nvGrpSpPr>
            <p:cNvPr id="19" name="Group 18">
              <a:extLst>
                <a:ext uri="{FF2B5EF4-FFF2-40B4-BE49-F238E27FC236}">
                  <a16:creationId xmlns:a16="http://schemas.microsoft.com/office/drawing/2014/main" id="{AE4E2862-ABDE-2ABD-DB51-F0D4C77C66CF}"/>
                </a:ext>
              </a:extLst>
            </p:cNvPr>
            <p:cNvGrpSpPr/>
            <p:nvPr/>
          </p:nvGrpSpPr>
          <p:grpSpPr>
            <a:xfrm>
              <a:off x="5137200" y="560783"/>
              <a:ext cx="8472821" cy="2017429"/>
              <a:chOff x="4994275" y="2463531"/>
              <a:chExt cx="8472821" cy="2631817"/>
            </a:xfrm>
          </p:grpSpPr>
          <p:sp>
            <p:nvSpPr>
              <p:cNvPr id="3" name="Rectangle 2">
                <a:extLst>
                  <a:ext uri="{FF2B5EF4-FFF2-40B4-BE49-F238E27FC236}">
                    <a16:creationId xmlns:a16="http://schemas.microsoft.com/office/drawing/2014/main" id="{F603A22C-B667-9FC8-86B3-43BCD4C2DCD2}"/>
                  </a:ext>
                </a:extLst>
              </p:cNvPr>
              <p:cNvSpPr/>
              <p:nvPr/>
            </p:nvSpPr>
            <p:spPr>
              <a:xfrm>
                <a:off x="4994275" y="2463531"/>
                <a:ext cx="7650163" cy="2631817"/>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dirty="0"/>
              </a:p>
            </p:txBody>
          </p:sp>
          <p:grpSp>
            <p:nvGrpSpPr>
              <p:cNvPr id="7" name="Group 6">
                <a:extLst>
                  <a:ext uri="{FF2B5EF4-FFF2-40B4-BE49-F238E27FC236}">
                    <a16:creationId xmlns:a16="http://schemas.microsoft.com/office/drawing/2014/main" id="{2F171B77-DBEE-95F2-6198-AE4E7EB5F28D}"/>
                  </a:ext>
                </a:extLst>
              </p:cNvPr>
              <p:cNvGrpSpPr/>
              <p:nvPr/>
            </p:nvGrpSpPr>
            <p:grpSpPr>
              <a:xfrm>
                <a:off x="5219148" y="3862698"/>
                <a:ext cx="2659946" cy="1048472"/>
                <a:chOff x="6288457" y="1996980"/>
                <a:chExt cx="1323465" cy="1048472"/>
              </a:xfrm>
            </p:grpSpPr>
            <p:sp>
              <p:nvSpPr>
                <p:cNvPr id="10" name="Text Placeholder 20">
                  <a:extLst>
                    <a:ext uri="{FF2B5EF4-FFF2-40B4-BE49-F238E27FC236}">
                      <a16:creationId xmlns:a16="http://schemas.microsoft.com/office/drawing/2014/main" id="{3C76C949-B54E-1ADF-7CFC-BC6940DF0EAE}"/>
                    </a:ext>
                  </a:extLst>
                </p:cNvPr>
                <p:cNvSpPr txBox="1">
                  <a:spLocks/>
                </p:cNvSpPr>
                <p:nvPr/>
              </p:nvSpPr>
              <p:spPr>
                <a:xfrm>
                  <a:off x="6288457" y="1996980"/>
                  <a:ext cx="943809"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3200" dirty="0">
                      <a:solidFill>
                        <a:schemeClr val="accent3"/>
                      </a:solidFill>
                      <a:latin typeface="+mn-lt"/>
                    </a:rPr>
                    <a:t>49%</a:t>
                  </a:r>
                </a:p>
              </p:txBody>
            </p:sp>
            <p:sp>
              <p:nvSpPr>
                <p:cNvPr id="11" name="Text Placeholder 20">
                  <a:extLst>
                    <a:ext uri="{FF2B5EF4-FFF2-40B4-BE49-F238E27FC236}">
                      <a16:creationId xmlns:a16="http://schemas.microsoft.com/office/drawing/2014/main" id="{6498B12C-AF41-4653-4017-08E87FA2E2E5}"/>
                    </a:ext>
                  </a:extLst>
                </p:cNvPr>
                <p:cNvSpPr txBox="1">
                  <a:spLocks/>
                </p:cNvSpPr>
                <p:nvPr/>
              </p:nvSpPr>
              <p:spPr>
                <a:xfrm>
                  <a:off x="6288457" y="2800266"/>
                  <a:ext cx="1323465" cy="2451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400" b="0" dirty="0">
                      <a:solidFill>
                        <a:schemeClr val="tx2"/>
                      </a:solidFill>
                      <a:latin typeface="+mn-lt"/>
                    </a:rPr>
                    <a:t>Very interested</a:t>
                  </a:r>
                </a:p>
              </p:txBody>
            </p:sp>
          </p:grpSp>
          <p:grpSp>
            <p:nvGrpSpPr>
              <p:cNvPr id="12" name="Group 11">
                <a:extLst>
                  <a:ext uri="{FF2B5EF4-FFF2-40B4-BE49-F238E27FC236}">
                    <a16:creationId xmlns:a16="http://schemas.microsoft.com/office/drawing/2014/main" id="{F4BF7FBE-1460-5AD6-BE24-6360C1F9C09D}"/>
                  </a:ext>
                </a:extLst>
              </p:cNvPr>
              <p:cNvGrpSpPr/>
              <p:nvPr/>
            </p:nvGrpSpPr>
            <p:grpSpPr>
              <a:xfrm>
                <a:off x="7879094" y="3862698"/>
                <a:ext cx="2560693" cy="1001248"/>
                <a:chOff x="6403530" y="1996980"/>
                <a:chExt cx="1274082" cy="1001248"/>
              </a:xfrm>
            </p:grpSpPr>
            <p:sp>
              <p:nvSpPr>
                <p:cNvPr id="13" name="Text Placeholder 20">
                  <a:extLst>
                    <a:ext uri="{FF2B5EF4-FFF2-40B4-BE49-F238E27FC236}">
                      <a16:creationId xmlns:a16="http://schemas.microsoft.com/office/drawing/2014/main" id="{49970A56-711D-0FE8-7D56-895F5B3CE65A}"/>
                    </a:ext>
                  </a:extLst>
                </p:cNvPr>
                <p:cNvSpPr txBox="1">
                  <a:spLocks/>
                </p:cNvSpPr>
                <p:nvPr/>
              </p:nvSpPr>
              <p:spPr>
                <a:xfrm>
                  <a:off x="6403530" y="1996980"/>
                  <a:ext cx="82873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3200" dirty="0">
                      <a:solidFill>
                        <a:schemeClr val="tx2"/>
                      </a:solidFill>
                      <a:latin typeface="+mn-lt"/>
                    </a:rPr>
                    <a:t>43%</a:t>
                  </a:r>
                </a:p>
              </p:txBody>
            </p:sp>
            <p:sp>
              <p:nvSpPr>
                <p:cNvPr id="14" name="Text Placeholder 20">
                  <a:extLst>
                    <a:ext uri="{FF2B5EF4-FFF2-40B4-BE49-F238E27FC236}">
                      <a16:creationId xmlns:a16="http://schemas.microsoft.com/office/drawing/2014/main" id="{D4C1B7F9-D194-55F1-BD25-DD7946A66E5D}"/>
                    </a:ext>
                  </a:extLst>
                </p:cNvPr>
                <p:cNvSpPr txBox="1">
                  <a:spLocks/>
                </p:cNvSpPr>
                <p:nvPr/>
              </p:nvSpPr>
              <p:spPr>
                <a:xfrm>
                  <a:off x="6403530" y="2753042"/>
                  <a:ext cx="1274082" cy="2451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400" b="0" dirty="0">
                      <a:solidFill>
                        <a:schemeClr val="tx2"/>
                      </a:solidFill>
                      <a:latin typeface="+mn-lt"/>
                    </a:rPr>
                    <a:t>Somewhat interested</a:t>
                  </a:r>
                </a:p>
              </p:txBody>
            </p:sp>
          </p:grpSp>
          <p:grpSp>
            <p:nvGrpSpPr>
              <p:cNvPr id="15" name="Group 14">
                <a:extLst>
                  <a:ext uri="{FF2B5EF4-FFF2-40B4-BE49-F238E27FC236}">
                    <a16:creationId xmlns:a16="http://schemas.microsoft.com/office/drawing/2014/main" id="{8DB6C3B4-AE8A-2D39-8E28-95CE794A962A}"/>
                  </a:ext>
                </a:extLst>
              </p:cNvPr>
              <p:cNvGrpSpPr/>
              <p:nvPr/>
            </p:nvGrpSpPr>
            <p:grpSpPr>
              <a:xfrm>
                <a:off x="11059204" y="3862698"/>
                <a:ext cx="2407892" cy="1099769"/>
                <a:chOff x="6403530" y="1996980"/>
                <a:chExt cx="1198055" cy="1099769"/>
              </a:xfrm>
            </p:grpSpPr>
            <p:sp>
              <p:nvSpPr>
                <p:cNvPr id="16" name="Text Placeholder 20">
                  <a:extLst>
                    <a:ext uri="{FF2B5EF4-FFF2-40B4-BE49-F238E27FC236}">
                      <a16:creationId xmlns:a16="http://schemas.microsoft.com/office/drawing/2014/main" id="{E48145DB-130A-5E7D-2035-09022E8DEC0D}"/>
                    </a:ext>
                  </a:extLst>
                </p:cNvPr>
                <p:cNvSpPr txBox="1">
                  <a:spLocks/>
                </p:cNvSpPr>
                <p:nvPr/>
              </p:nvSpPr>
              <p:spPr>
                <a:xfrm>
                  <a:off x="6403530" y="1996980"/>
                  <a:ext cx="1198055"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3200" dirty="0">
                      <a:solidFill>
                        <a:schemeClr val="accent1"/>
                      </a:solidFill>
                      <a:latin typeface="+mn-lt"/>
                    </a:rPr>
                    <a:t>92%</a:t>
                  </a:r>
                </a:p>
              </p:txBody>
            </p:sp>
            <p:sp>
              <p:nvSpPr>
                <p:cNvPr id="17" name="Text Placeholder 20">
                  <a:extLst>
                    <a:ext uri="{FF2B5EF4-FFF2-40B4-BE49-F238E27FC236}">
                      <a16:creationId xmlns:a16="http://schemas.microsoft.com/office/drawing/2014/main" id="{41695EE4-E7A6-5EA8-9EB0-B75D70F7ADC7}"/>
                    </a:ext>
                  </a:extLst>
                </p:cNvPr>
                <p:cNvSpPr txBox="1">
                  <a:spLocks/>
                </p:cNvSpPr>
                <p:nvPr/>
              </p:nvSpPr>
              <p:spPr>
                <a:xfrm>
                  <a:off x="6420421" y="2748969"/>
                  <a:ext cx="1164271" cy="34778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400" b="0" dirty="0">
                      <a:solidFill>
                        <a:schemeClr val="tx2"/>
                      </a:solidFill>
                      <a:latin typeface="+mn-lt"/>
                    </a:rPr>
                    <a:t>Interested</a:t>
                  </a:r>
                </a:p>
              </p:txBody>
            </p:sp>
          </p:grpSp>
          <p:sp>
            <p:nvSpPr>
              <p:cNvPr id="18" name="Isosceles Triangle 88">
                <a:extLst>
                  <a:ext uri="{FF2B5EF4-FFF2-40B4-BE49-F238E27FC236}">
                    <a16:creationId xmlns:a16="http://schemas.microsoft.com/office/drawing/2014/main" id="{DCA13264-A5C3-35D0-B20F-EC7D36F12D7D}"/>
                  </a:ext>
                </a:extLst>
              </p:cNvPr>
              <p:cNvSpPr/>
              <p:nvPr/>
            </p:nvSpPr>
            <p:spPr>
              <a:xfrm rot="5400000">
                <a:off x="10214599" y="4085814"/>
                <a:ext cx="450374" cy="494515"/>
              </a:xfrm>
              <a:prstGeom prst="triangle">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dirty="0"/>
              </a:p>
            </p:txBody>
          </p:sp>
        </p:grpSp>
        <p:grpSp>
          <p:nvGrpSpPr>
            <p:cNvPr id="31" name="Group 30">
              <a:extLst>
                <a:ext uri="{FF2B5EF4-FFF2-40B4-BE49-F238E27FC236}">
                  <a16:creationId xmlns:a16="http://schemas.microsoft.com/office/drawing/2014/main" id="{777337ED-A5D0-D98F-4D0E-19BC1F85B451}"/>
                </a:ext>
              </a:extLst>
            </p:cNvPr>
            <p:cNvGrpSpPr/>
            <p:nvPr/>
          </p:nvGrpSpPr>
          <p:grpSpPr>
            <a:xfrm>
              <a:off x="5137200" y="2703569"/>
              <a:ext cx="8472821" cy="1886227"/>
              <a:chOff x="4994275" y="2712312"/>
              <a:chExt cx="8472821" cy="2353249"/>
            </a:xfrm>
          </p:grpSpPr>
          <p:sp>
            <p:nvSpPr>
              <p:cNvPr id="20" name="Rectangle 19">
                <a:extLst>
                  <a:ext uri="{FF2B5EF4-FFF2-40B4-BE49-F238E27FC236}">
                    <a16:creationId xmlns:a16="http://schemas.microsoft.com/office/drawing/2014/main" id="{FB9892C3-8D25-AA99-673B-DBD31D21F865}"/>
                  </a:ext>
                </a:extLst>
              </p:cNvPr>
              <p:cNvSpPr/>
              <p:nvPr/>
            </p:nvSpPr>
            <p:spPr>
              <a:xfrm>
                <a:off x="4994275" y="2712312"/>
                <a:ext cx="7650163" cy="2353249"/>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dirty="0"/>
              </a:p>
            </p:txBody>
          </p:sp>
          <p:grpSp>
            <p:nvGrpSpPr>
              <p:cNvPr id="21" name="Group 20">
                <a:extLst>
                  <a:ext uri="{FF2B5EF4-FFF2-40B4-BE49-F238E27FC236}">
                    <a16:creationId xmlns:a16="http://schemas.microsoft.com/office/drawing/2014/main" id="{2038FB92-83E9-CAC7-F7B7-30EA29F57839}"/>
                  </a:ext>
                </a:extLst>
              </p:cNvPr>
              <p:cNvGrpSpPr/>
              <p:nvPr/>
            </p:nvGrpSpPr>
            <p:grpSpPr>
              <a:xfrm>
                <a:off x="5219148" y="3862698"/>
                <a:ext cx="2659946" cy="1048472"/>
                <a:chOff x="6288457" y="1996980"/>
                <a:chExt cx="1323465" cy="1048472"/>
              </a:xfrm>
            </p:grpSpPr>
            <p:sp>
              <p:nvSpPr>
                <p:cNvPr id="22" name="Text Placeholder 20">
                  <a:extLst>
                    <a:ext uri="{FF2B5EF4-FFF2-40B4-BE49-F238E27FC236}">
                      <a16:creationId xmlns:a16="http://schemas.microsoft.com/office/drawing/2014/main" id="{D5356B5F-EC9F-ADB1-0AD9-756A661F4209}"/>
                    </a:ext>
                  </a:extLst>
                </p:cNvPr>
                <p:cNvSpPr txBox="1">
                  <a:spLocks/>
                </p:cNvSpPr>
                <p:nvPr/>
              </p:nvSpPr>
              <p:spPr>
                <a:xfrm>
                  <a:off x="6288457" y="1996980"/>
                  <a:ext cx="943809"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3200" dirty="0">
                      <a:solidFill>
                        <a:schemeClr val="accent3"/>
                      </a:solidFill>
                      <a:latin typeface="+mn-lt"/>
                    </a:rPr>
                    <a:t>48%</a:t>
                  </a:r>
                </a:p>
              </p:txBody>
            </p:sp>
            <p:sp>
              <p:nvSpPr>
                <p:cNvPr id="23" name="Text Placeholder 20">
                  <a:extLst>
                    <a:ext uri="{FF2B5EF4-FFF2-40B4-BE49-F238E27FC236}">
                      <a16:creationId xmlns:a16="http://schemas.microsoft.com/office/drawing/2014/main" id="{A04B7B2E-F7CC-2293-14CC-E5EEBAAF69C2}"/>
                    </a:ext>
                  </a:extLst>
                </p:cNvPr>
                <p:cNvSpPr txBox="1">
                  <a:spLocks/>
                </p:cNvSpPr>
                <p:nvPr/>
              </p:nvSpPr>
              <p:spPr>
                <a:xfrm>
                  <a:off x="6288457" y="2800266"/>
                  <a:ext cx="1323465" cy="2451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400" b="0" dirty="0">
                      <a:solidFill>
                        <a:schemeClr val="tx2"/>
                      </a:solidFill>
                      <a:latin typeface="+mn-lt"/>
                    </a:rPr>
                    <a:t>Very interested</a:t>
                  </a:r>
                </a:p>
              </p:txBody>
            </p:sp>
          </p:grpSp>
          <p:grpSp>
            <p:nvGrpSpPr>
              <p:cNvPr id="24" name="Group 23">
                <a:extLst>
                  <a:ext uri="{FF2B5EF4-FFF2-40B4-BE49-F238E27FC236}">
                    <a16:creationId xmlns:a16="http://schemas.microsoft.com/office/drawing/2014/main" id="{3B48D121-92DF-49DF-1FFB-80A9EB701EC6}"/>
                  </a:ext>
                </a:extLst>
              </p:cNvPr>
              <p:cNvGrpSpPr/>
              <p:nvPr/>
            </p:nvGrpSpPr>
            <p:grpSpPr>
              <a:xfrm>
                <a:off x="7879094" y="3862698"/>
                <a:ext cx="2560693" cy="1001248"/>
                <a:chOff x="6403530" y="1996980"/>
                <a:chExt cx="1274082" cy="1001248"/>
              </a:xfrm>
            </p:grpSpPr>
            <p:sp>
              <p:nvSpPr>
                <p:cNvPr id="25" name="Text Placeholder 20">
                  <a:extLst>
                    <a:ext uri="{FF2B5EF4-FFF2-40B4-BE49-F238E27FC236}">
                      <a16:creationId xmlns:a16="http://schemas.microsoft.com/office/drawing/2014/main" id="{BB9243CA-113C-BF06-5932-93C0D631B85B}"/>
                    </a:ext>
                  </a:extLst>
                </p:cNvPr>
                <p:cNvSpPr txBox="1">
                  <a:spLocks/>
                </p:cNvSpPr>
                <p:nvPr/>
              </p:nvSpPr>
              <p:spPr>
                <a:xfrm>
                  <a:off x="6403530" y="1996980"/>
                  <a:ext cx="82873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3200" dirty="0">
                      <a:solidFill>
                        <a:schemeClr val="tx2"/>
                      </a:solidFill>
                      <a:latin typeface="+mn-lt"/>
                    </a:rPr>
                    <a:t>43%</a:t>
                  </a:r>
                </a:p>
              </p:txBody>
            </p:sp>
            <p:sp>
              <p:nvSpPr>
                <p:cNvPr id="26" name="Text Placeholder 20">
                  <a:extLst>
                    <a:ext uri="{FF2B5EF4-FFF2-40B4-BE49-F238E27FC236}">
                      <a16:creationId xmlns:a16="http://schemas.microsoft.com/office/drawing/2014/main" id="{8BA70631-60C9-A19C-92A1-C15EFA817BFF}"/>
                    </a:ext>
                  </a:extLst>
                </p:cNvPr>
                <p:cNvSpPr txBox="1">
                  <a:spLocks/>
                </p:cNvSpPr>
                <p:nvPr/>
              </p:nvSpPr>
              <p:spPr>
                <a:xfrm>
                  <a:off x="6403530" y="2753042"/>
                  <a:ext cx="1274082" cy="2451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400" b="0" dirty="0">
                      <a:solidFill>
                        <a:schemeClr val="tx2"/>
                      </a:solidFill>
                      <a:latin typeface="+mn-lt"/>
                    </a:rPr>
                    <a:t>Somewhat interested</a:t>
                  </a:r>
                </a:p>
              </p:txBody>
            </p:sp>
          </p:grpSp>
          <p:grpSp>
            <p:nvGrpSpPr>
              <p:cNvPr id="27" name="Group 26">
                <a:extLst>
                  <a:ext uri="{FF2B5EF4-FFF2-40B4-BE49-F238E27FC236}">
                    <a16:creationId xmlns:a16="http://schemas.microsoft.com/office/drawing/2014/main" id="{F6BB30F2-FFCB-B3FC-724D-6F42121EAE7E}"/>
                  </a:ext>
                </a:extLst>
              </p:cNvPr>
              <p:cNvGrpSpPr/>
              <p:nvPr/>
            </p:nvGrpSpPr>
            <p:grpSpPr>
              <a:xfrm>
                <a:off x="11059204" y="3862698"/>
                <a:ext cx="2407892" cy="1099769"/>
                <a:chOff x="6403530" y="1996980"/>
                <a:chExt cx="1198055" cy="1099769"/>
              </a:xfrm>
            </p:grpSpPr>
            <p:sp>
              <p:nvSpPr>
                <p:cNvPr id="28" name="Text Placeholder 20">
                  <a:extLst>
                    <a:ext uri="{FF2B5EF4-FFF2-40B4-BE49-F238E27FC236}">
                      <a16:creationId xmlns:a16="http://schemas.microsoft.com/office/drawing/2014/main" id="{AC75420C-3C54-96B1-FE12-7C7AE117DF3C}"/>
                    </a:ext>
                  </a:extLst>
                </p:cNvPr>
                <p:cNvSpPr txBox="1">
                  <a:spLocks/>
                </p:cNvSpPr>
                <p:nvPr/>
              </p:nvSpPr>
              <p:spPr>
                <a:xfrm>
                  <a:off x="6403530" y="1996980"/>
                  <a:ext cx="1198055"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3200" dirty="0">
                      <a:solidFill>
                        <a:schemeClr val="accent1"/>
                      </a:solidFill>
                      <a:latin typeface="+mn-lt"/>
                    </a:rPr>
                    <a:t>92%</a:t>
                  </a:r>
                </a:p>
              </p:txBody>
            </p:sp>
            <p:sp>
              <p:nvSpPr>
                <p:cNvPr id="29" name="Text Placeholder 20">
                  <a:extLst>
                    <a:ext uri="{FF2B5EF4-FFF2-40B4-BE49-F238E27FC236}">
                      <a16:creationId xmlns:a16="http://schemas.microsoft.com/office/drawing/2014/main" id="{A4797BD4-2BDA-3DEE-99BC-CD9C29010A55}"/>
                    </a:ext>
                  </a:extLst>
                </p:cNvPr>
                <p:cNvSpPr txBox="1">
                  <a:spLocks/>
                </p:cNvSpPr>
                <p:nvPr/>
              </p:nvSpPr>
              <p:spPr>
                <a:xfrm>
                  <a:off x="6420421" y="2748969"/>
                  <a:ext cx="1164271" cy="34778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400" b="0" dirty="0">
                      <a:solidFill>
                        <a:schemeClr val="tx2"/>
                      </a:solidFill>
                      <a:latin typeface="+mn-lt"/>
                    </a:rPr>
                    <a:t>Interested</a:t>
                  </a:r>
                </a:p>
              </p:txBody>
            </p:sp>
          </p:grpSp>
          <p:sp>
            <p:nvSpPr>
              <p:cNvPr id="30" name="Isosceles Triangle 88">
                <a:extLst>
                  <a:ext uri="{FF2B5EF4-FFF2-40B4-BE49-F238E27FC236}">
                    <a16:creationId xmlns:a16="http://schemas.microsoft.com/office/drawing/2014/main" id="{3E6C0619-1603-4594-5830-2BBAC439D55B}"/>
                  </a:ext>
                </a:extLst>
              </p:cNvPr>
              <p:cNvSpPr/>
              <p:nvPr/>
            </p:nvSpPr>
            <p:spPr>
              <a:xfrm rot="5400000">
                <a:off x="10214599" y="4085814"/>
                <a:ext cx="450374" cy="494515"/>
              </a:xfrm>
              <a:prstGeom prst="triangle">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dirty="0"/>
              </a:p>
            </p:txBody>
          </p:sp>
        </p:grpSp>
        <p:sp>
          <p:nvSpPr>
            <p:cNvPr id="4" name="Content Placeholder 3">
              <a:extLst>
                <a:ext uri="{FF2B5EF4-FFF2-40B4-BE49-F238E27FC236}">
                  <a16:creationId xmlns:a16="http://schemas.microsoft.com/office/drawing/2014/main" id="{7F0C577B-3BD5-D4CA-8B25-D2B2B04622C0}"/>
                </a:ext>
              </a:extLst>
            </p:cNvPr>
            <p:cNvSpPr txBox="1">
              <a:spLocks/>
            </p:cNvSpPr>
            <p:nvPr/>
          </p:nvSpPr>
          <p:spPr>
            <a:xfrm>
              <a:off x="5261068" y="722386"/>
              <a:ext cx="5797020" cy="3126291"/>
            </a:xfrm>
            <a:prstGeom prst="rect">
              <a:avLst/>
            </a:prstGeom>
          </p:spPr>
          <p:txBody>
            <a:bodyPr vert="horz" lIns="0" tIns="0" rIns="0" bIns="0" rtlCol="0" anchor="t">
              <a:noAutofit/>
            </a:bodyPr>
            <a:lstStyle>
              <a:lvl1pPr marL="0" indent="0" algn="l" defTabSz="502920" rtl="0" eaLnBrk="1" latinLnBrk="0" hangingPunct="1">
                <a:lnSpc>
                  <a:spcPct val="100000"/>
                </a:lnSpc>
                <a:spcBef>
                  <a:spcPts val="0"/>
                </a:spcBef>
                <a:spcAft>
                  <a:spcPts val="432"/>
                </a:spcAft>
                <a:buFont typeface="Arial"/>
                <a:buNone/>
                <a:defRPr lang="en-US" sz="2800" b="0" i="0" kern="1200" smtClean="0">
                  <a:solidFill>
                    <a:schemeClr val="tx2"/>
                  </a:solidFill>
                  <a:latin typeface="+mj-lt"/>
                  <a:ea typeface="+mn-ea"/>
                  <a:cs typeface="+mn-cs"/>
                </a:defRPr>
              </a:lvl1pPr>
              <a:lvl2pPr marL="635000" indent="-296863" algn="l" defTabSz="502920" rtl="0" eaLnBrk="1" latinLnBrk="0" hangingPunct="1">
                <a:lnSpc>
                  <a:spcPct val="100000"/>
                </a:lnSpc>
                <a:spcBef>
                  <a:spcPts val="432"/>
                </a:spcBef>
                <a:spcAft>
                  <a:spcPts val="432"/>
                </a:spcAft>
                <a:buFont typeface="Arial" panose="020B0604020202020204" pitchFamily="34" charset="0"/>
                <a:buNone/>
                <a:tabLst/>
                <a:defRPr lang="en-US" sz="2400" b="0" i="0" kern="1200" smtClean="0">
                  <a:solidFill>
                    <a:schemeClr val="tx1"/>
                  </a:solidFill>
                  <a:latin typeface="+mj-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lang="en-US" sz="2400" b="0" i="0" kern="1200" smtClean="0">
                  <a:solidFill>
                    <a:schemeClr val="tx1"/>
                  </a:solidFill>
                  <a:latin typeface="+mj-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lang="en-US" sz="2000" b="0" i="0" kern="1200" smtClean="0">
                  <a:solidFill>
                    <a:schemeClr val="tx1"/>
                  </a:solidFill>
                  <a:latin typeface="+mj-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lang="en-US" sz="1600" b="0" i="0" kern="1200">
                  <a:solidFill>
                    <a:schemeClr val="tx1"/>
                  </a:solidFill>
                  <a:latin typeface="+mj-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sz="2400" dirty="0"/>
                <a:t>Interest in using an in-plan fixed annuity for income </a:t>
              </a:r>
              <a:r>
                <a:rPr lang="en-US" sz="2400" b="1" dirty="0">
                  <a:solidFill>
                    <a:schemeClr val="accent5"/>
                  </a:solidFill>
                </a:rPr>
                <a:t>during retirement</a:t>
              </a:r>
            </a:p>
            <a:p>
              <a:endParaRPr lang="en-US" sz="2400" b="1" dirty="0">
                <a:solidFill>
                  <a:schemeClr val="accent5"/>
                </a:solidFill>
              </a:endParaRPr>
            </a:p>
            <a:p>
              <a:endParaRPr lang="en-US" sz="2400" b="1" dirty="0">
                <a:solidFill>
                  <a:schemeClr val="accent5"/>
                </a:solidFill>
              </a:endParaRPr>
            </a:p>
            <a:p>
              <a:endParaRPr lang="en-US" sz="2400" b="1" dirty="0">
                <a:solidFill>
                  <a:schemeClr val="accent5"/>
                </a:solidFill>
              </a:endParaRPr>
            </a:p>
            <a:p>
              <a:r>
                <a:rPr lang="en-US" sz="2400" dirty="0"/>
                <a:t>Interest in using an in-plan fixed annuity for income </a:t>
              </a:r>
              <a:r>
                <a:rPr lang="en-US" sz="2400" b="1" dirty="0">
                  <a:solidFill>
                    <a:schemeClr val="accent5"/>
                  </a:solidFill>
                </a:rPr>
                <a:t>to save for retirement</a:t>
              </a:r>
            </a:p>
          </p:txBody>
        </p:sp>
      </p:grpSp>
      <p:sp>
        <p:nvSpPr>
          <p:cNvPr id="5" name="Text Placeholder 2">
            <a:extLst>
              <a:ext uri="{FF2B5EF4-FFF2-40B4-BE49-F238E27FC236}">
                <a16:creationId xmlns:a16="http://schemas.microsoft.com/office/drawing/2014/main" id="{CDECBD67-7FBA-F032-9390-BE8A95764B89}"/>
              </a:ext>
            </a:extLst>
          </p:cNvPr>
          <p:cNvSpPr>
            <a:spLocks noGrp="1"/>
          </p:cNvSpPr>
          <p:nvPr>
            <p:ph type="body" sz="quarter" idx="11"/>
          </p:nvPr>
        </p:nvSpPr>
        <p:spPr>
          <a:xfrm>
            <a:off x="628650" y="6616991"/>
            <a:ext cx="8055435" cy="372140"/>
          </a:xfrm>
        </p:spPr>
        <p:txBody>
          <a:bodyPr/>
          <a:lstStyle/>
          <a:p>
            <a:r>
              <a:rPr lang="en-US" dirty="0"/>
              <a:t>Source: Nuveen and TIAA Institute Participant Sentiment Survey on Lifetime Income (2024).</a:t>
            </a:r>
          </a:p>
          <a:p>
            <a:r>
              <a:rPr lang="en-US" dirty="0"/>
              <a:t>Totals may not add due to rounding.</a:t>
            </a:r>
          </a:p>
        </p:txBody>
      </p:sp>
      <p:grpSp>
        <p:nvGrpSpPr>
          <p:cNvPr id="44" name="Group 43">
            <a:extLst>
              <a:ext uri="{FF2B5EF4-FFF2-40B4-BE49-F238E27FC236}">
                <a16:creationId xmlns:a16="http://schemas.microsoft.com/office/drawing/2014/main" id="{3DDDFA7D-A544-8D0E-BCEC-BB021119E26C}"/>
              </a:ext>
            </a:extLst>
          </p:cNvPr>
          <p:cNvGrpSpPr/>
          <p:nvPr/>
        </p:nvGrpSpPr>
        <p:grpSpPr>
          <a:xfrm>
            <a:off x="5137200" y="4811185"/>
            <a:ext cx="8472821" cy="1920241"/>
            <a:chOff x="5137200" y="4811185"/>
            <a:chExt cx="8472821" cy="1920241"/>
          </a:xfrm>
        </p:grpSpPr>
        <p:grpSp>
          <p:nvGrpSpPr>
            <p:cNvPr id="32" name="Group 31">
              <a:extLst>
                <a:ext uri="{FF2B5EF4-FFF2-40B4-BE49-F238E27FC236}">
                  <a16:creationId xmlns:a16="http://schemas.microsoft.com/office/drawing/2014/main" id="{FCF7193A-4249-4017-5C33-F7EB49D6D367}"/>
                </a:ext>
              </a:extLst>
            </p:cNvPr>
            <p:cNvGrpSpPr/>
            <p:nvPr/>
          </p:nvGrpSpPr>
          <p:grpSpPr>
            <a:xfrm>
              <a:off x="5137200" y="4811185"/>
              <a:ext cx="8472821" cy="1920241"/>
              <a:chOff x="4994275" y="3134744"/>
              <a:chExt cx="8472821" cy="2395686"/>
            </a:xfrm>
          </p:grpSpPr>
          <p:sp>
            <p:nvSpPr>
              <p:cNvPr id="33" name="Rectangle 32">
                <a:extLst>
                  <a:ext uri="{FF2B5EF4-FFF2-40B4-BE49-F238E27FC236}">
                    <a16:creationId xmlns:a16="http://schemas.microsoft.com/office/drawing/2014/main" id="{076FD78D-BF5B-B9F9-FD91-52E1949AC205}"/>
                  </a:ext>
                </a:extLst>
              </p:cNvPr>
              <p:cNvSpPr/>
              <p:nvPr/>
            </p:nvSpPr>
            <p:spPr>
              <a:xfrm>
                <a:off x="4994275" y="3134744"/>
                <a:ext cx="7650163" cy="2395686"/>
              </a:xfrm>
              <a:prstGeom prst="rect">
                <a:avLst/>
              </a:prstGeom>
              <a:solidFill>
                <a:schemeClr val="bg1">
                  <a:lumMod val="95000"/>
                </a:schemeClr>
              </a:solidFill>
              <a:ln w="5715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dirty="0"/>
              </a:p>
            </p:txBody>
          </p:sp>
          <p:grpSp>
            <p:nvGrpSpPr>
              <p:cNvPr id="34" name="Group 33">
                <a:extLst>
                  <a:ext uri="{FF2B5EF4-FFF2-40B4-BE49-F238E27FC236}">
                    <a16:creationId xmlns:a16="http://schemas.microsoft.com/office/drawing/2014/main" id="{E5D6152D-22DD-C9A0-0142-C7CEAF94FFA0}"/>
                  </a:ext>
                </a:extLst>
              </p:cNvPr>
              <p:cNvGrpSpPr/>
              <p:nvPr/>
            </p:nvGrpSpPr>
            <p:grpSpPr>
              <a:xfrm>
                <a:off x="5299147" y="3862698"/>
                <a:ext cx="2130927" cy="1360990"/>
                <a:chOff x="6328262" y="1996980"/>
                <a:chExt cx="1060250" cy="1360990"/>
              </a:xfrm>
            </p:grpSpPr>
            <p:sp>
              <p:nvSpPr>
                <p:cNvPr id="42" name="Text Placeholder 20">
                  <a:extLst>
                    <a:ext uri="{FF2B5EF4-FFF2-40B4-BE49-F238E27FC236}">
                      <a16:creationId xmlns:a16="http://schemas.microsoft.com/office/drawing/2014/main" id="{EFE9BAB2-8140-EDA8-70B7-E3484D1F545C}"/>
                    </a:ext>
                  </a:extLst>
                </p:cNvPr>
                <p:cNvSpPr txBox="1">
                  <a:spLocks/>
                </p:cNvSpPr>
                <p:nvPr/>
              </p:nvSpPr>
              <p:spPr>
                <a:xfrm>
                  <a:off x="6328262" y="1996980"/>
                  <a:ext cx="943809" cy="49037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3600" dirty="0">
                      <a:solidFill>
                        <a:schemeClr val="accent3"/>
                      </a:solidFill>
                      <a:latin typeface="+mn-lt"/>
                    </a:rPr>
                    <a:t>39%</a:t>
                  </a:r>
                </a:p>
              </p:txBody>
            </p:sp>
            <p:sp>
              <p:nvSpPr>
                <p:cNvPr id="43" name="Text Placeholder 20">
                  <a:extLst>
                    <a:ext uri="{FF2B5EF4-FFF2-40B4-BE49-F238E27FC236}">
                      <a16:creationId xmlns:a16="http://schemas.microsoft.com/office/drawing/2014/main" id="{12241D1C-14C8-F7F4-06DF-9192F8D45B2E}"/>
                    </a:ext>
                  </a:extLst>
                </p:cNvPr>
                <p:cNvSpPr txBox="1">
                  <a:spLocks/>
                </p:cNvSpPr>
                <p:nvPr/>
              </p:nvSpPr>
              <p:spPr>
                <a:xfrm>
                  <a:off x="6328262" y="2800266"/>
                  <a:ext cx="1060250" cy="557704"/>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600" dirty="0">
                      <a:solidFill>
                        <a:schemeClr val="tx2"/>
                      </a:solidFill>
                      <a:latin typeface="+mn-lt"/>
                    </a:rPr>
                    <a:t>Very </a:t>
                  </a:r>
                  <a:br>
                    <a:rPr lang="en-US" sz="1600" dirty="0">
                      <a:solidFill>
                        <a:schemeClr val="tx2"/>
                      </a:solidFill>
                      <a:latin typeface="+mn-lt"/>
                    </a:rPr>
                  </a:br>
                  <a:r>
                    <a:rPr lang="en-US" sz="1600" dirty="0">
                      <a:solidFill>
                        <a:schemeClr val="tx2"/>
                      </a:solidFill>
                      <a:latin typeface="+mn-lt"/>
                    </a:rPr>
                    <a:t>interested in both</a:t>
                  </a:r>
                </a:p>
              </p:txBody>
            </p:sp>
          </p:grpSp>
          <p:grpSp>
            <p:nvGrpSpPr>
              <p:cNvPr id="35" name="Group 34">
                <a:extLst>
                  <a:ext uri="{FF2B5EF4-FFF2-40B4-BE49-F238E27FC236}">
                    <a16:creationId xmlns:a16="http://schemas.microsoft.com/office/drawing/2014/main" id="{65209859-B368-4B12-8F79-58526696A1FF}"/>
                  </a:ext>
                </a:extLst>
              </p:cNvPr>
              <p:cNvGrpSpPr/>
              <p:nvPr/>
            </p:nvGrpSpPr>
            <p:grpSpPr>
              <a:xfrm>
                <a:off x="7879096" y="3862698"/>
                <a:ext cx="1947477" cy="1246435"/>
                <a:chOff x="6403530" y="1996980"/>
                <a:chExt cx="968974" cy="1246435"/>
              </a:xfrm>
            </p:grpSpPr>
            <p:sp>
              <p:nvSpPr>
                <p:cNvPr id="40" name="Text Placeholder 20">
                  <a:extLst>
                    <a:ext uri="{FF2B5EF4-FFF2-40B4-BE49-F238E27FC236}">
                      <a16:creationId xmlns:a16="http://schemas.microsoft.com/office/drawing/2014/main" id="{921B58F1-6216-5F11-7EEC-D2840854CB7B}"/>
                    </a:ext>
                  </a:extLst>
                </p:cNvPr>
                <p:cNvSpPr txBox="1">
                  <a:spLocks/>
                </p:cNvSpPr>
                <p:nvPr/>
              </p:nvSpPr>
              <p:spPr>
                <a:xfrm>
                  <a:off x="6403530" y="1996980"/>
                  <a:ext cx="82873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3600" dirty="0">
                      <a:solidFill>
                        <a:schemeClr val="tx2"/>
                      </a:solidFill>
                      <a:latin typeface="+mn-lt"/>
                    </a:rPr>
                    <a:t>50%</a:t>
                  </a:r>
                </a:p>
              </p:txBody>
            </p:sp>
            <p:sp>
              <p:nvSpPr>
                <p:cNvPr id="41" name="Text Placeholder 20">
                  <a:extLst>
                    <a:ext uri="{FF2B5EF4-FFF2-40B4-BE49-F238E27FC236}">
                      <a16:creationId xmlns:a16="http://schemas.microsoft.com/office/drawing/2014/main" id="{42A847DD-1F8C-7E59-3C55-270453E72F0C}"/>
                    </a:ext>
                  </a:extLst>
                </p:cNvPr>
                <p:cNvSpPr txBox="1">
                  <a:spLocks/>
                </p:cNvSpPr>
                <p:nvPr/>
              </p:nvSpPr>
              <p:spPr>
                <a:xfrm>
                  <a:off x="6403530" y="2753042"/>
                  <a:ext cx="968974" cy="49037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600" dirty="0">
                      <a:solidFill>
                        <a:schemeClr val="tx2"/>
                      </a:solidFill>
                      <a:latin typeface="+mn-lt"/>
                    </a:rPr>
                    <a:t>Somewhat interested in both</a:t>
                  </a:r>
                </a:p>
              </p:txBody>
            </p:sp>
          </p:grpSp>
          <p:grpSp>
            <p:nvGrpSpPr>
              <p:cNvPr id="36" name="Group 35">
                <a:extLst>
                  <a:ext uri="{FF2B5EF4-FFF2-40B4-BE49-F238E27FC236}">
                    <a16:creationId xmlns:a16="http://schemas.microsoft.com/office/drawing/2014/main" id="{6A5F2847-F5AF-14FE-9793-47A239027371}"/>
                  </a:ext>
                </a:extLst>
              </p:cNvPr>
              <p:cNvGrpSpPr/>
              <p:nvPr/>
            </p:nvGrpSpPr>
            <p:grpSpPr>
              <a:xfrm>
                <a:off x="11059204" y="3862698"/>
                <a:ext cx="2407892" cy="1360990"/>
                <a:chOff x="6403530" y="1996980"/>
                <a:chExt cx="1198055" cy="1360990"/>
              </a:xfrm>
            </p:grpSpPr>
            <p:sp>
              <p:nvSpPr>
                <p:cNvPr id="38" name="Text Placeholder 20">
                  <a:extLst>
                    <a:ext uri="{FF2B5EF4-FFF2-40B4-BE49-F238E27FC236}">
                      <a16:creationId xmlns:a16="http://schemas.microsoft.com/office/drawing/2014/main" id="{E51A3DE8-DAAC-333C-7F40-280355041E56}"/>
                    </a:ext>
                  </a:extLst>
                </p:cNvPr>
                <p:cNvSpPr txBox="1">
                  <a:spLocks/>
                </p:cNvSpPr>
                <p:nvPr/>
              </p:nvSpPr>
              <p:spPr>
                <a:xfrm>
                  <a:off x="6403530" y="1996980"/>
                  <a:ext cx="1198055"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3600" dirty="0">
                      <a:solidFill>
                        <a:schemeClr val="accent1"/>
                      </a:solidFill>
                      <a:latin typeface="+mn-lt"/>
                    </a:rPr>
                    <a:t>89%</a:t>
                  </a:r>
                </a:p>
              </p:txBody>
            </p:sp>
            <p:sp>
              <p:nvSpPr>
                <p:cNvPr id="39" name="Text Placeholder 20">
                  <a:extLst>
                    <a:ext uri="{FF2B5EF4-FFF2-40B4-BE49-F238E27FC236}">
                      <a16:creationId xmlns:a16="http://schemas.microsoft.com/office/drawing/2014/main" id="{564B8F62-3FFE-71D2-26FB-6397B2B9C402}"/>
                    </a:ext>
                  </a:extLst>
                </p:cNvPr>
                <p:cNvSpPr txBox="1">
                  <a:spLocks/>
                </p:cNvSpPr>
                <p:nvPr/>
              </p:nvSpPr>
              <p:spPr>
                <a:xfrm>
                  <a:off x="6420421" y="2748968"/>
                  <a:ext cx="587449" cy="60900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600" dirty="0">
                      <a:solidFill>
                        <a:schemeClr val="tx2"/>
                      </a:solidFill>
                      <a:latin typeface="+mn-lt"/>
                    </a:rPr>
                    <a:t>Interested in both</a:t>
                  </a:r>
                </a:p>
              </p:txBody>
            </p:sp>
          </p:grpSp>
          <p:sp>
            <p:nvSpPr>
              <p:cNvPr id="37" name="Isosceles Triangle 88">
                <a:extLst>
                  <a:ext uri="{FF2B5EF4-FFF2-40B4-BE49-F238E27FC236}">
                    <a16:creationId xmlns:a16="http://schemas.microsoft.com/office/drawing/2014/main" id="{F186D9B1-64CE-8408-7439-580DE7040E46}"/>
                  </a:ext>
                </a:extLst>
              </p:cNvPr>
              <p:cNvSpPr/>
              <p:nvPr/>
            </p:nvSpPr>
            <p:spPr>
              <a:xfrm rot="5400000">
                <a:off x="10214599" y="4085814"/>
                <a:ext cx="450374" cy="494515"/>
              </a:xfrm>
              <a:prstGeom prst="triangle">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800" dirty="0"/>
              </a:p>
            </p:txBody>
          </p:sp>
        </p:grpSp>
        <p:sp>
          <p:nvSpPr>
            <p:cNvPr id="8" name="TextBox 7">
              <a:extLst>
                <a:ext uri="{FF2B5EF4-FFF2-40B4-BE49-F238E27FC236}">
                  <a16:creationId xmlns:a16="http://schemas.microsoft.com/office/drawing/2014/main" id="{8DF86DFF-BC50-0EC5-7AC2-C18602B4CF82}"/>
                </a:ext>
              </a:extLst>
            </p:cNvPr>
            <p:cNvSpPr txBox="1"/>
            <p:nvPr/>
          </p:nvSpPr>
          <p:spPr>
            <a:xfrm>
              <a:off x="5261068" y="4928005"/>
              <a:ext cx="6908800" cy="461665"/>
            </a:xfrm>
            <a:prstGeom prst="rect">
              <a:avLst/>
            </a:prstGeom>
            <a:noFill/>
          </p:spPr>
          <p:txBody>
            <a:bodyPr wrap="square">
              <a:spAutoFit/>
            </a:bodyPr>
            <a:lstStyle/>
            <a:p>
              <a:r>
                <a:rPr lang="en-US" sz="2400" b="1" dirty="0"/>
                <a:t>Interest in </a:t>
              </a:r>
              <a:r>
                <a:rPr lang="en-US" sz="2400" b="1" dirty="0">
                  <a:solidFill>
                    <a:schemeClr val="accent5"/>
                  </a:solidFill>
                </a:rPr>
                <a:t>both</a:t>
              </a:r>
            </a:p>
          </p:txBody>
        </p:sp>
      </p:grpSp>
    </p:spTree>
    <p:extLst>
      <p:ext uri="{BB962C8B-B14F-4D97-AF65-F5344CB8AC3E}">
        <p14:creationId xmlns:p14="http://schemas.microsoft.com/office/powerpoint/2010/main" val="3362273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dissolve">
                                      <p:cBhvr>
                                        <p:cTn id="1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13779-673F-AD13-F1A4-56D8B0B0230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E39741B-8459-C64B-9F8B-42B7CDF43FF1}"/>
              </a:ext>
            </a:extLst>
          </p:cNvPr>
          <p:cNvSpPr txBox="1"/>
          <p:nvPr/>
        </p:nvSpPr>
        <p:spPr>
          <a:xfrm>
            <a:off x="2255953" y="3411438"/>
            <a:ext cx="9013371" cy="2000548"/>
          </a:xfrm>
          <a:prstGeom prst="rect">
            <a:avLst/>
          </a:prstGeom>
          <a:noFill/>
          <a:ln w="28575">
            <a:solidFill>
              <a:schemeClr val="bg2"/>
            </a:solidFill>
          </a:ln>
        </p:spPr>
        <p:txBody>
          <a:bodyPr wrap="square" lIns="182880" tIns="91440" rIns="182880" bIns="182880" rtlCol="0">
            <a:spAutoFit/>
          </a:bodyPr>
          <a:lstStyle/>
          <a:p>
            <a:pPr algn="ctr"/>
            <a:endParaRPr lang="en-US" sz="2800" dirty="0"/>
          </a:p>
          <a:p>
            <a:pPr algn="ctr"/>
            <a:r>
              <a:rPr lang="en-US" sz="2800" dirty="0"/>
              <a:t>It is important that plan sponsors communicate to participants this “dual-purpose” function of in-plan fixed annuities.</a:t>
            </a:r>
            <a:endParaRPr lang="en-US" sz="2800" b="1" dirty="0"/>
          </a:p>
        </p:txBody>
      </p:sp>
      <p:sp>
        <p:nvSpPr>
          <p:cNvPr id="34" name="Rectangle 33">
            <a:extLst>
              <a:ext uri="{FF2B5EF4-FFF2-40B4-BE49-F238E27FC236}">
                <a16:creationId xmlns:a16="http://schemas.microsoft.com/office/drawing/2014/main" id="{99804E57-01DB-DB1D-01DD-126DD59A81EE}"/>
              </a:ext>
            </a:extLst>
          </p:cNvPr>
          <p:cNvSpPr/>
          <p:nvPr/>
        </p:nvSpPr>
        <p:spPr>
          <a:xfrm>
            <a:off x="0" y="585194"/>
            <a:ext cx="13817600" cy="1764454"/>
          </a:xfrm>
          <a:prstGeom prst="rect">
            <a:avLst/>
          </a:prstGeom>
          <a:solidFill>
            <a:schemeClr val="accent2"/>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5" name="TextBox 34">
            <a:extLst>
              <a:ext uri="{FF2B5EF4-FFF2-40B4-BE49-F238E27FC236}">
                <a16:creationId xmlns:a16="http://schemas.microsoft.com/office/drawing/2014/main" id="{6C3253D1-D614-AF8B-B3F9-A6AD7F6F5DE3}"/>
              </a:ext>
            </a:extLst>
          </p:cNvPr>
          <p:cNvSpPr txBox="1"/>
          <p:nvPr/>
        </p:nvSpPr>
        <p:spPr>
          <a:xfrm>
            <a:off x="3967565" y="2962210"/>
            <a:ext cx="5269425" cy="857481"/>
          </a:xfrm>
          <a:prstGeom prst="rect">
            <a:avLst/>
          </a:prstGeom>
          <a:solidFill>
            <a:schemeClr val="bg1"/>
          </a:solidFill>
        </p:spPr>
        <p:txBody>
          <a:bodyPr wrap="square" lIns="0" tIns="0" rIns="0" bIns="0" rtlCol="0" anchor="ctr">
            <a:noAutofit/>
          </a:bodyPr>
          <a:lstStyle/>
          <a:p>
            <a:pPr marL="1438275"/>
            <a:r>
              <a:rPr lang="en-US" sz="4000" b="1" dirty="0">
                <a:solidFill>
                  <a:schemeClr val="accent1"/>
                </a:solidFill>
              </a:rPr>
              <a:t>Key takeaway</a:t>
            </a:r>
          </a:p>
        </p:txBody>
      </p:sp>
      <p:sp>
        <p:nvSpPr>
          <p:cNvPr id="27" name="TextBox 26">
            <a:extLst>
              <a:ext uri="{FF2B5EF4-FFF2-40B4-BE49-F238E27FC236}">
                <a16:creationId xmlns:a16="http://schemas.microsoft.com/office/drawing/2014/main" id="{77445F14-559E-B46C-0B82-F878559DB332}"/>
              </a:ext>
            </a:extLst>
          </p:cNvPr>
          <p:cNvSpPr txBox="1"/>
          <p:nvPr/>
        </p:nvSpPr>
        <p:spPr>
          <a:xfrm>
            <a:off x="1161660" y="742324"/>
            <a:ext cx="11453960" cy="1326210"/>
          </a:xfrm>
          <a:prstGeom prst="rect">
            <a:avLst/>
          </a:prstGeom>
          <a:noFill/>
        </p:spPr>
        <p:txBody>
          <a:bodyPr wrap="square" lIns="0" tIns="0" rIns="0" bIns="0" rtlCol="0">
            <a:noAutofit/>
          </a:bodyPr>
          <a:lstStyle/>
          <a:p>
            <a:pPr algn="ctr"/>
            <a:r>
              <a:rPr lang="en-US" sz="3200" b="1" dirty="0">
                <a:solidFill>
                  <a:schemeClr val="bg1"/>
                </a:solidFill>
              </a:rPr>
              <a:t>Survey insight</a:t>
            </a:r>
          </a:p>
          <a:p>
            <a:pPr algn="ctr"/>
            <a:r>
              <a:rPr lang="en-US" sz="2800" dirty="0">
                <a:solidFill>
                  <a:schemeClr val="bg1"/>
                </a:solidFill>
              </a:rPr>
              <a:t>Most 401(k) participants are interested in both benefits of in-plan fixed annuities—saving for retirement </a:t>
            </a:r>
            <a:r>
              <a:rPr lang="en-US" sz="2800" i="1" dirty="0">
                <a:solidFill>
                  <a:schemeClr val="bg1"/>
                </a:solidFill>
              </a:rPr>
              <a:t>and</a:t>
            </a:r>
            <a:r>
              <a:rPr lang="en-US" sz="2800" dirty="0">
                <a:solidFill>
                  <a:schemeClr val="bg1"/>
                </a:solidFill>
              </a:rPr>
              <a:t> using for retirement income.</a:t>
            </a:r>
          </a:p>
        </p:txBody>
      </p:sp>
      <p:pic>
        <p:nvPicPr>
          <p:cNvPr id="3" name="Graphic 2" descr="Lights On outline">
            <a:extLst>
              <a:ext uri="{FF2B5EF4-FFF2-40B4-BE49-F238E27FC236}">
                <a16:creationId xmlns:a16="http://schemas.microsoft.com/office/drawing/2014/main" id="{AA2B0A36-091B-2D89-B997-A16FA16599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4133" y="2732919"/>
            <a:ext cx="1153281" cy="1153281"/>
          </a:xfrm>
          <a:prstGeom prst="rect">
            <a:avLst/>
          </a:prstGeom>
        </p:spPr>
      </p:pic>
    </p:spTree>
    <p:extLst>
      <p:ext uri="{BB962C8B-B14F-4D97-AF65-F5344CB8AC3E}">
        <p14:creationId xmlns:p14="http://schemas.microsoft.com/office/powerpoint/2010/main" val="4229165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8E7E-3346-8513-05DE-0A4153BE7E6B}"/>
              </a:ext>
            </a:extLst>
          </p:cNvPr>
          <p:cNvSpPr>
            <a:spLocks noGrp="1"/>
          </p:cNvSpPr>
          <p:nvPr>
            <p:ph type="title"/>
          </p:nvPr>
        </p:nvSpPr>
        <p:spPr>
          <a:xfrm>
            <a:off x="628650" y="1357313"/>
            <a:ext cx="3519488" cy="3877985"/>
          </a:xfrm>
        </p:spPr>
        <p:txBody>
          <a:bodyPr/>
          <a:lstStyle/>
          <a:p>
            <a:r>
              <a:rPr lang="en-US" dirty="0">
                <a:solidFill>
                  <a:schemeClr val="accent5"/>
                </a:solidFill>
              </a:rPr>
              <a:t>A closer look: </a:t>
            </a:r>
            <a:r>
              <a:rPr lang="en-US" dirty="0"/>
              <a:t>interest in using an in-plan fixed annuity for </a:t>
            </a:r>
            <a:r>
              <a:rPr lang="en-US" i="1" dirty="0"/>
              <a:t>both</a:t>
            </a:r>
            <a:r>
              <a:rPr lang="en-US" dirty="0"/>
              <a:t> savings and income</a:t>
            </a:r>
          </a:p>
        </p:txBody>
      </p:sp>
      <p:sp>
        <p:nvSpPr>
          <p:cNvPr id="3" name="Text Placeholder 2">
            <a:extLst>
              <a:ext uri="{FF2B5EF4-FFF2-40B4-BE49-F238E27FC236}">
                <a16:creationId xmlns:a16="http://schemas.microsoft.com/office/drawing/2014/main" id="{0F2D95EA-7860-9D6D-9104-25DFDE991D49}"/>
              </a:ext>
            </a:extLst>
          </p:cNvPr>
          <p:cNvSpPr>
            <a:spLocks noGrp="1"/>
          </p:cNvSpPr>
          <p:nvPr>
            <p:ph type="body" sz="quarter" idx="11"/>
          </p:nvPr>
        </p:nvSpPr>
        <p:spPr>
          <a:xfrm>
            <a:off x="628650" y="6448719"/>
            <a:ext cx="8055435" cy="372140"/>
          </a:xfrm>
        </p:spPr>
        <p:txBody>
          <a:bodyPr/>
          <a:lstStyle/>
          <a:p>
            <a:r>
              <a:rPr lang="en-US" dirty="0"/>
              <a:t>Source: Nuveen and TIAA Institute Participant Sentiment Survey on Lifetime Income (2024).</a:t>
            </a:r>
          </a:p>
          <a:p>
            <a:r>
              <a:rPr lang="en-US" dirty="0"/>
              <a:t>Totals may not add due to rounding.</a:t>
            </a:r>
          </a:p>
        </p:txBody>
      </p:sp>
      <p:sp>
        <p:nvSpPr>
          <p:cNvPr id="4" name="Rectangle 3">
            <a:extLst>
              <a:ext uri="{FF2B5EF4-FFF2-40B4-BE49-F238E27FC236}">
                <a16:creationId xmlns:a16="http://schemas.microsoft.com/office/drawing/2014/main" id="{DE132D15-15E6-ECBA-C30E-4A1BCBD1B3B2}"/>
              </a:ext>
            </a:extLst>
          </p:cNvPr>
          <p:cNvSpPr/>
          <p:nvPr/>
        </p:nvSpPr>
        <p:spPr>
          <a:xfrm>
            <a:off x="5207222" y="2101810"/>
            <a:ext cx="7650163" cy="1201829"/>
          </a:xfrm>
          <a:prstGeom prst="rect">
            <a:avLst/>
          </a:prstGeom>
          <a:solidFill>
            <a:schemeClr val="bg1">
              <a:lumMod val="9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5" name="TextBox 4">
            <a:extLst>
              <a:ext uri="{FF2B5EF4-FFF2-40B4-BE49-F238E27FC236}">
                <a16:creationId xmlns:a16="http://schemas.microsoft.com/office/drawing/2014/main" id="{1A65C8F5-5D96-5A72-8131-1F2E70B9B2E3}"/>
              </a:ext>
            </a:extLst>
          </p:cNvPr>
          <p:cNvSpPr txBox="1"/>
          <p:nvPr/>
        </p:nvSpPr>
        <p:spPr>
          <a:xfrm>
            <a:off x="5207223" y="616620"/>
            <a:ext cx="7650162" cy="707886"/>
          </a:xfrm>
          <a:prstGeom prst="rect">
            <a:avLst/>
          </a:prstGeom>
          <a:noFill/>
        </p:spPr>
        <p:txBody>
          <a:bodyPr wrap="square">
            <a:spAutoFit/>
          </a:bodyPr>
          <a:lstStyle/>
          <a:p>
            <a:r>
              <a:rPr lang="en-US" sz="4000" b="1" dirty="0">
                <a:solidFill>
                  <a:schemeClr val="accent1"/>
                </a:solidFill>
                <a:latin typeface="+mj-lt"/>
                <a:ea typeface="Aptos" panose="020B0004020202020204" pitchFamily="34" charset="0"/>
                <a:cs typeface="Times New Roman" panose="02020603050405020304" pitchFamily="18" charset="0"/>
              </a:rPr>
              <a:t>89</a:t>
            </a:r>
            <a:r>
              <a:rPr lang="en-US" sz="4000" b="1" dirty="0">
                <a:solidFill>
                  <a:schemeClr val="accent1"/>
                </a:solidFill>
                <a:effectLst/>
                <a:latin typeface="+mj-lt"/>
                <a:ea typeface="Aptos" panose="020B0004020202020204" pitchFamily="34" charset="0"/>
                <a:cs typeface="Times New Roman" panose="02020603050405020304" pitchFamily="18" charset="0"/>
              </a:rPr>
              <a:t>% </a:t>
            </a:r>
            <a:r>
              <a:rPr lang="en-US" sz="4000" dirty="0">
                <a:effectLst/>
                <a:latin typeface="+mj-lt"/>
                <a:ea typeface="Aptos" panose="020B0004020202020204" pitchFamily="34" charset="0"/>
                <a:cs typeface="Times New Roman" panose="02020603050405020304" pitchFamily="18" charset="0"/>
              </a:rPr>
              <a:t>of </a:t>
            </a:r>
            <a:r>
              <a:rPr lang="en-US" sz="4000" dirty="0">
                <a:ea typeface="Aptos" panose="020B0004020202020204" pitchFamily="34" charset="0"/>
                <a:cs typeface="Times New Roman" panose="02020603050405020304" pitchFamily="18" charset="0"/>
              </a:rPr>
              <a:t>401(k) </a:t>
            </a:r>
            <a:r>
              <a:rPr lang="en-US" sz="4000" dirty="0">
                <a:effectLst/>
                <a:latin typeface="+mj-lt"/>
                <a:ea typeface="Aptos" panose="020B0004020202020204" pitchFamily="34" charset="0"/>
                <a:cs typeface="Times New Roman" panose="02020603050405020304" pitchFamily="18" charset="0"/>
              </a:rPr>
              <a:t>participants</a:t>
            </a:r>
            <a:endParaRPr lang="en-US" sz="4000" dirty="0">
              <a:latin typeface="+mj-lt"/>
            </a:endParaRPr>
          </a:p>
        </p:txBody>
      </p:sp>
      <p:sp>
        <p:nvSpPr>
          <p:cNvPr id="7" name="Content Placeholder 77">
            <a:extLst>
              <a:ext uri="{FF2B5EF4-FFF2-40B4-BE49-F238E27FC236}">
                <a16:creationId xmlns:a16="http://schemas.microsoft.com/office/drawing/2014/main" id="{C5604F0D-A4E7-9924-D9B8-1D2690548D73}"/>
              </a:ext>
            </a:extLst>
          </p:cNvPr>
          <p:cNvSpPr txBox="1">
            <a:spLocks/>
          </p:cNvSpPr>
          <p:nvPr/>
        </p:nvSpPr>
        <p:spPr>
          <a:xfrm>
            <a:off x="5288362" y="989312"/>
            <a:ext cx="8051750" cy="919996"/>
          </a:xfrm>
          <a:prstGeom prst="rect">
            <a:avLst/>
          </a:prstGeom>
        </p:spPr>
        <p:txBody>
          <a:bodyPr vert="horz" lIns="0" tIns="0" rIns="0" bIns="0" rtlCol="0" anchor="t">
            <a:noAutofit/>
          </a:bodyPr>
          <a:lstStyle>
            <a:lvl1pPr marL="0" indent="0" algn="l" defTabSz="502920" rtl="0" eaLnBrk="1" latinLnBrk="0" hangingPunct="1">
              <a:lnSpc>
                <a:spcPct val="100000"/>
              </a:lnSpc>
              <a:spcBef>
                <a:spcPts val="0"/>
              </a:spcBef>
              <a:spcAft>
                <a:spcPts val="432"/>
              </a:spcAft>
              <a:buFont typeface="Arial"/>
              <a:buNone/>
              <a:defRPr lang="en-US" sz="2800" b="0" i="0" kern="1200" smtClean="0">
                <a:solidFill>
                  <a:schemeClr val="tx2"/>
                </a:solidFill>
                <a:latin typeface="+mj-lt"/>
                <a:ea typeface="+mn-ea"/>
                <a:cs typeface="+mn-cs"/>
              </a:defRPr>
            </a:lvl1pPr>
            <a:lvl2pPr marL="635000" indent="-296863" algn="l" defTabSz="502920" rtl="0" eaLnBrk="1" latinLnBrk="0" hangingPunct="1">
              <a:lnSpc>
                <a:spcPct val="100000"/>
              </a:lnSpc>
              <a:spcBef>
                <a:spcPts val="432"/>
              </a:spcBef>
              <a:spcAft>
                <a:spcPts val="432"/>
              </a:spcAft>
              <a:buFont typeface="Arial" panose="020B0604020202020204" pitchFamily="34" charset="0"/>
              <a:buNone/>
              <a:tabLst/>
              <a:defRPr lang="en-US" sz="2400" b="0" i="0" kern="1200" smtClean="0">
                <a:solidFill>
                  <a:schemeClr val="tx1"/>
                </a:solidFill>
                <a:latin typeface="+mj-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lang="en-US" sz="2400" b="0" i="0" kern="1200" smtClean="0">
                <a:solidFill>
                  <a:schemeClr val="tx1"/>
                </a:solidFill>
                <a:latin typeface="+mj-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lang="en-US" sz="2000" b="0" i="0" kern="1200" smtClean="0">
                <a:solidFill>
                  <a:schemeClr val="tx1"/>
                </a:solidFill>
                <a:latin typeface="+mj-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lang="en-US" sz="1600" b="0" i="0" kern="1200">
                <a:solidFill>
                  <a:schemeClr val="tx1"/>
                </a:solidFill>
                <a:latin typeface="+mj-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endParaRPr lang="en-US" dirty="0">
              <a:ea typeface="Aptos" panose="020B0004020202020204" pitchFamily="34" charset="0"/>
              <a:cs typeface="Times New Roman" panose="02020603050405020304" pitchFamily="18" charset="0"/>
            </a:endParaRPr>
          </a:p>
          <a:p>
            <a:endParaRPr lang="en-US" dirty="0">
              <a:ea typeface="Aptos" panose="020B0004020202020204" pitchFamily="34" charset="0"/>
              <a:cs typeface="Times New Roman" panose="02020603050405020304" pitchFamily="18" charset="0"/>
            </a:endParaRPr>
          </a:p>
          <a:p>
            <a:endParaRPr lang="en-US" dirty="0">
              <a:ea typeface="Aptos" panose="020B0004020202020204" pitchFamily="34" charset="0"/>
              <a:cs typeface="Times New Roman" panose="02020603050405020304" pitchFamily="18" charset="0"/>
            </a:endParaRPr>
          </a:p>
        </p:txBody>
      </p:sp>
      <p:sp>
        <p:nvSpPr>
          <p:cNvPr id="8" name="Text Placeholder 20">
            <a:extLst>
              <a:ext uri="{FF2B5EF4-FFF2-40B4-BE49-F238E27FC236}">
                <a16:creationId xmlns:a16="http://schemas.microsoft.com/office/drawing/2014/main" id="{1D493651-670B-7145-CB9B-36A5A9F4BF55}"/>
              </a:ext>
            </a:extLst>
          </p:cNvPr>
          <p:cNvSpPr txBox="1">
            <a:spLocks/>
          </p:cNvSpPr>
          <p:nvPr/>
        </p:nvSpPr>
        <p:spPr>
          <a:xfrm>
            <a:off x="7995624" y="2139143"/>
            <a:ext cx="128521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800" dirty="0">
                <a:solidFill>
                  <a:schemeClr val="accent3"/>
                </a:solidFill>
                <a:latin typeface="+mn-lt"/>
              </a:rPr>
              <a:t>39%</a:t>
            </a:r>
          </a:p>
        </p:txBody>
      </p:sp>
      <p:sp>
        <p:nvSpPr>
          <p:cNvPr id="9" name="Text Placeholder 20">
            <a:extLst>
              <a:ext uri="{FF2B5EF4-FFF2-40B4-BE49-F238E27FC236}">
                <a16:creationId xmlns:a16="http://schemas.microsoft.com/office/drawing/2014/main" id="{60B09840-1319-9DB3-7AC9-8780674DA179}"/>
              </a:ext>
            </a:extLst>
          </p:cNvPr>
          <p:cNvSpPr txBox="1">
            <a:spLocks/>
          </p:cNvSpPr>
          <p:nvPr/>
        </p:nvSpPr>
        <p:spPr>
          <a:xfrm>
            <a:off x="7972275" y="2662083"/>
            <a:ext cx="1308566" cy="3906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0" dirty="0">
                <a:solidFill>
                  <a:schemeClr val="tx2"/>
                </a:solidFill>
                <a:latin typeface="+mn-lt"/>
              </a:rPr>
              <a:t>Very interested</a:t>
            </a:r>
          </a:p>
        </p:txBody>
      </p:sp>
      <p:sp>
        <p:nvSpPr>
          <p:cNvPr id="10" name="Text Placeholder 20">
            <a:extLst>
              <a:ext uri="{FF2B5EF4-FFF2-40B4-BE49-F238E27FC236}">
                <a16:creationId xmlns:a16="http://schemas.microsoft.com/office/drawing/2014/main" id="{E8ABC354-AAA2-2B1A-B0AA-11385CE0CC49}"/>
              </a:ext>
            </a:extLst>
          </p:cNvPr>
          <p:cNvSpPr txBox="1">
            <a:spLocks/>
          </p:cNvSpPr>
          <p:nvPr/>
        </p:nvSpPr>
        <p:spPr>
          <a:xfrm>
            <a:off x="9608397" y="2139143"/>
            <a:ext cx="128521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800" dirty="0">
                <a:solidFill>
                  <a:schemeClr val="tx2"/>
                </a:solidFill>
                <a:latin typeface="+mn-lt"/>
              </a:rPr>
              <a:t>50%</a:t>
            </a:r>
          </a:p>
        </p:txBody>
      </p:sp>
      <p:sp>
        <p:nvSpPr>
          <p:cNvPr id="12" name="Text Placeholder 20">
            <a:extLst>
              <a:ext uri="{FF2B5EF4-FFF2-40B4-BE49-F238E27FC236}">
                <a16:creationId xmlns:a16="http://schemas.microsoft.com/office/drawing/2014/main" id="{21ED354E-9375-0B54-F317-77DDBD12FE59}"/>
              </a:ext>
            </a:extLst>
          </p:cNvPr>
          <p:cNvSpPr txBox="1">
            <a:spLocks/>
          </p:cNvSpPr>
          <p:nvPr/>
        </p:nvSpPr>
        <p:spPr>
          <a:xfrm>
            <a:off x="9625245" y="2672532"/>
            <a:ext cx="1725394" cy="29456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0" dirty="0">
                <a:solidFill>
                  <a:schemeClr val="tx2"/>
                </a:solidFill>
                <a:latin typeface="+mn-lt"/>
              </a:rPr>
              <a:t>Somewhat interested</a:t>
            </a:r>
          </a:p>
        </p:txBody>
      </p:sp>
      <p:sp>
        <p:nvSpPr>
          <p:cNvPr id="13" name="Text Placeholder 20">
            <a:extLst>
              <a:ext uri="{FF2B5EF4-FFF2-40B4-BE49-F238E27FC236}">
                <a16:creationId xmlns:a16="http://schemas.microsoft.com/office/drawing/2014/main" id="{11172963-7C65-F7B1-5CC4-0D2DD6D47DE2}"/>
              </a:ext>
            </a:extLst>
          </p:cNvPr>
          <p:cNvSpPr txBox="1">
            <a:spLocks/>
          </p:cNvSpPr>
          <p:nvPr/>
        </p:nvSpPr>
        <p:spPr>
          <a:xfrm>
            <a:off x="11605751" y="2139143"/>
            <a:ext cx="1285217"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2800" dirty="0">
                <a:solidFill>
                  <a:schemeClr val="accent1"/>
                </a:solidFill>
                <a:latin typeface="+mn-lt"/>
              </a:rPr>
              <a:t>89%</a:t>
            </a:r>
          </a:p>
        </p:txBody>
      </p:sp>
      <p:sp>
        <p:nvSpPr>
          <p:cNvPr id="14" name="Text Placeholder 20">
            <a:extLst>
              <a:ext uri="{FF2B5EF4-FFF2-40B4-BE49-F238E27FC236}">
                <a16:creationId xmlns:a16="http://schemas.microsoft.com/office/drawing/2014/main" id="{DCBA202E-6664-E0A6-DC22-7802603F3AC2}"/>
              </a:ext>
            </a:extLst>
          </p:cNvPr>
          <p:cNvSpPr txBox="1">
            <a:spLocks/>
          </p:cNvSpPr>
          <p:nvPr/>
        </p:nvSpPr>
        <p:spPr>
          <a:xfrm>
            <a:off x="11605751" y="2629836"/>
            <a:ext cx="1601536" cy="24518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b="0" dirty="0">
                <a:solidFill>
                  <a:schemeClr val="tx2"/>
                </a:solidFill>
                <a:latin typeface="+mn-lt"/>
              </a:rPr>
              <a:t>Interested</a:t>
            </a:r>
          </a:p>
        </p:txBody>
      </p:sp>
      <p:sp>
        <p:nvSpPr>
          <p:cNvPr id="15" name="Isosceles Triangle 88">
            <a:extLst>
              <a:ext uri="{FF2B5EF4-FFF2-40B4-BE49-F238E27FC236}">
                <a16:creationId xmlns:a16="http://schemas.microsoft.com/office/drawing/2014/main" id="{C7D8FC8A-EDB7-D161-DE0A-EF7907489CD1}"/>
              </a:ext>
            </a:extLst>
          </p:cNvPr>
          <p:cNvSpPr/>
          <p:nvPr/>
        </p:nvSpPr>
        <p:spPr>
          <a:xfrm rot="5400000">
            <a:off x="10921397" y="2257647"/>
            <a:ext cx="450374" cy="384529"/>
          </a:xfrm>
          <a:prstGeom prst="triangle">
            <a:avLst/>
          </a:prstGeom>
          <a:solidFill>
            <a:schemeClr val="bg1">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3200" dirty="0"/>
          </a:p>
        </p:txBody>
      </p:sp>
      <p:sp>
        <p:nvSpPr>
          <p:cNvPr id="16" name="Content Placeholder 3">
            <a:extLst>
              <a:ext uri="{FF2B5EF4-FFF2-40B4-BE49-F238E27FC236}">
                <a16:creationId xmlns:a16="http://schemas.microsoft.com/office/drawing/2014/main" id="{341E19F0-16C8-4281-8DF1-B0CBAE095863}"/>
              </a:ext>
            </a:extLst>
          </p:cNvPr>
          <p:cNvSpPr txBox="1">
            <a:spLocks/>
          </p:cNvSpPr>
          <p:nvPr/>
        </p:nvSpPr>
        <p:spPr>
          <a:xfrm>
            <a:off x="5290177" y="1358695"/>
            <a:ext cx="7898773" cy="679766"/>
          </a:xfrm>
          <a:prstGeom prst="rect">
            <a:avLst/>
          </a:prstGeom>
        </p:spPr>
        <p:txBody>
          <a:bodyPr vert="horz" lIns="0" tIns="0" rIns="0" bIns="0" rtlCol="0" anchor="t">
            <a:noAutofit/>
          </a:bodyPr>
          <a:lstStyle>
            <a:lvl1pPr marL="0" indent="0" algn="l" defTabSz="502920" rtl="0" eaLnBrk="1" latinLnBrk="0" hangingPunct="1">
              <a:lnSpc>
                <a:spcPct val="100000"/>
              </a:lnSpc>
              <a:spcBef>
                <a:spcPts val="0"/>
              </a:spcBef>
              <a:spcAft>
                <a:spcPts val="432"/>
              </a:spcAft>
              <a:buFont typeface="Arial"/>
              <a:buNone/>
              <a:defRPr lang="en-US" sz="2800" b="0" i="0" kern="1200" smtClean="0">
                <a:solidFill>
                  <a:schemeClr val="tx2"/>
                </a:solidFill>
                <a:latin typeface="+mj-lt"/>
                <a:ea typeface="+mn-ea"/>
                <a:cs typeface="+mn-cs"/>
              </a:defRPr>
            </a:lvl1pPr>
            <a:lvl2pPr marL="635000" indent="-296863" algn="l" defTabSz="502920" rtl="0" eaLnBrk="1" latinLnBrk="0" hangingPunct="1">
              <a:lnSpc>
                <a:spcPct val="100000"/>
              </a:lnSpc>
              <a:spcBef>
                <a:spcPts val="432"/>
              </a:spcBef>
              <a:spcAft>
                <a:spcPts val="432"/>
              </a:spcAft>
              <a:buFont typeface="Arial" panose="020B0604020202020204" pitchFamily="34" charset="0"/>
              <a:buNone/>
              <a:tabLst/>
              <a:defRPr lang="en-US" sz="2400" b="0" i="0" kern="1200" smtClean="0">
                <a:solidFill>
                  <a:schemeClr val="tx1"/>
                </a:solidFill>
                <a:latin typeface="+mj-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lang="en-US" sz="2400" b="0" i="0" kern="1200" smtClean="0">
                <a:solidFill>
                  <a:schemeClr val="tx1"/>
                </a:solidFill>
                <a:latin typeface="+mj-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lang="en-US" sz="2000" b="0" i="0" kern="1200" smtClean="0">
                <a:solidFill>
                  <a:schemeClr val="tx1"/>
                </a:solidFill>
                <a:latin typeface="+mj-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lang="en-US" sz="1600" b="0" i="0" kern="1200">
                <a:solidFill>
                  <a:schemeClr val="tx1"/>
                </a:solidFill>
                <a:latin typeface="+mj-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sz="1800" dirty="0">
                <a:solidFill>
                  <a:schemeClr val="tx1"/>
                </a:solidFill>
              </a:rPr>
              <a:t>would be interested in using a fixed annuity to </a:t>
            </a:r>
            <a:r>
              <a:rPr lang="en-US" sz="1800" b="1" dirty="0">
                <a:solidFill>
                  <a:schemeClr val="tx1"/>
                </a:solidFill>
              </a:rPr>
              <a:t>save for retirement </a:t>
            </a:r>
            <a:r>
              <a:rPr lang="en-US" sz="1800" b="1" u="sng" dirty="0">
                <a:solidFill>
                  <a:schemeClr val="tx1"/>
                </a:solidFill>
              </a:rPr>
              <a:t>and</a:t>
            </a:r>
            <a:r>
              <a:rPr lang="en-US" sz="1800" b="1" dirty="0">
                <a:solidFill>
                  <a:schemeClr val="tx1"/>
                </a:solidFill>
              </a:rPr>
              <a:t> for retirement income</a:t>
            </a:r>
          </a:p>
        </p:txBody>
      </p:sp>
      <p:sp>
        <p:nvSpPr>
          <p:cNvPr id="17" name="Text Placeholder 20">
            <a:extLst>
              <a:ext uri="{FF2B5EF4-FFF2-40B4-BE49-F238E27FC236}">
                <a16:creationId xmlns:a16="http://schemas.microsoft.com/office/drawing/2014/main" id="{C904539A-5C48-D651-6565-D8B36F0E57DC}"/>
              </a:ext>
            </a:extLst>
          </p:cNvPr>
          <p:cNvSpPr txBox="1">
            <a:spLocks/>
          </p:cNvSpPr>
          <p:nvPr/>
        </p:nvSpPr>
        <p:spPr>
          <a:xfrm>
            <a:off x="5378186" y="2222597"/>
            <a:ext cx="2047937" cy="390620"/>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sz="1800" dirty="0">
                <a:solidFill>
                  <a:schemeClr val="tx2"/>
                </a:solidFill>
                <a:latin typeface="+mn-lt"/>
              </a:rPr>
              <a:t>All participants</a:t>
            </a:r>
          </a:p>
        </p:txBody>
      </p:sp>
      <p:graphicFrame>
        <p:nvGraphicFramePr>
          <p:cNvPr id="18" name="Table 17">
            <a:extLst>
              <a:ext uri="{FF2B5EF4-FFF2-40B4-BE49-F238E27FC236}">
                <a16:creationId xmlns:a16="http://schemas.microsoft.com/office/drawing/2014/main" id="{2C77E76C-A38D-D6AD-2BA0-DD7724B99179}"/>
              </a:ext>
            </a:extLst>
          </p:cNvPr>
          <p:cNvGraphicFramePr>
            <a:graphicFrameLocks noGrp="1"/>
          </p:cNvGraphicFramePr>
          <p:nvPr>
            <p:extLst>
              <p:ext uri="{D42A27DB-BD31-4B8C-83A1-F6EECF244321}">
                <p14:modId xmlns:p14="http://schemas.microsoft.com/office/powerpoint/2010/main" val="366868837"/>
              </p:ext>
            </p:extLst>
          </p:nvPr>
        </p:nvGraphicFramePr>
        <p:xfrm>
          <a:off x="5126241" y="3399041"/>
          <a:ext cx="7774234" cy="3395352"/>
        </p:xfrm>
        <a:graphic>
          <a:graphicData uri="http://schemas.openxmlformats.org/drawingml/2006/table">
            <a:tbl>
              <a:tblPr>
                <a:tableStyleId>{5C22544A-7EE6-4342-B048-85BDC9FD1C3A}</a:tableStyleId>
              </a:tblPr>
              <a:tblGrid>
                <a:gridCol w="2846163">
                  <a:extLst>
                    <a:ext uri="{9D8B030D-6E8A-4147-A177-3AD203B41FA5}">
                      <a16:colId xmlns:a16="http://schemas.microsoft.com/office/drawing/2014/main" val="805654507"/>
                    </a:ext>
                  </a:extLst>
                </a:gridCol>
                <a:gridCol w="1652319">
                  <a:extLst>
                    <a:ext uri="{9D8B030D-6E8A-4147-A177-3AD203B41FA5}">
                      <a16:colId xmlns:a16="http://schemas.microsoft.com/office/drawing/2014/main" val="2757924726"/>
                    </a:ext>
                  </a:extLst>
                </a:gridCol>
                <a:gridCol w="2069120">
                  <a:extLst>
                    <a:ext uri="{9D8B030D-6E8A-4147-A177-3AD203B41FA5}">
                      <a16:colId xmlns:a16="http://schemas.microsoft.com/office/drawing/2014/main" val="695845534"/>
                    </a:ext>
                  </a:extLst>
                </a:gridCol>
                <a:gridCol w="1206632">
                  <a:extLst>
                    <a:ext uri="{9D8B030D-6E8A-4147-A177-3AD203B41FA5}">
                      <a16:colId xmlns:a16="http://schemas.microsoft.com/office/drawing/2014/main" val="1044783639"/>
                    </a:ext>
                  </a:extLst>
                </a:gridCol>
              </a:tblGrid>
              <a:tr h="396120">
                <a:tc gridSpan="4">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980" b="1" kern="1200" dirty="0">
                          <a:solidFill>
                            <a:schemeClr val="dk1"/>
                          </a:solidFill>
                          <a:effectLst/>
                          <a:latin typeface="+mn-lt"/>
                          <a:ea typeface="+mn-ea"/>
                          <a:cs typeface="+mn-cs"/>
                        </a:rPr>
                        <a:t>Expect 401(k) and any other retirement savings to be a:</a:t>
                      </a:r>
                    </a:p>
                  </a:txBody>
                  <a:tcPr>
                    <a:lnB w="12700" cap="flat" cmpd="sng" algn="ctr">
                      <a:solidFill>
                        <a:schemeClr val="tx1"/>
                      </a:solidFill>
                      <a:prstDash val="solid"/>
                      <a:round/>
                      <a:headEnd type="none" w="med" len="med"/>
                      <a:tailEnd type="none" w="med" len="med"/>
                    </a:lnB>
                    <a:noFill/>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004298702"/>
                  </a:ext>
                </a:extLst>
              </a:tr>
              <a:tr h="690381">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980" kern="1200" dirty="0">
                          <a:solidFill>
                            <a:schemeClr val="dk1"/>
                          </a:solidFill>
                          <a:effectLst/>
                          <a:latin typeface="+mn-lt"/>
                          <a:ea typeface="+mn-ea"/>
                          <a:cs typeface="+mn-cs"/>
                        </a:rPr>
                        <a:t>Major source of retirement income</a:t>
                      </a:r>
                    </a:p>
                  </a:txBody>
                  <a:tcPr>
                    <a:lnT w="12700" cap="flat" cmpd="sng" algn="ctr">
                      <a:solidFill>
                        <a:schemeClr val="tx1"/>
                      </a:solidFill>
                      <a:prstDash val="solid"/>
                      <a:round/>
                      <a:headEnd type="none" w="med" len="med"/>
                      <a:tailEnd type="none" w="med" len="med"/>
                    </a:lnT>
                    <a:noFill/>
                  </a:tcPr>
                </a:tc>
                <a:tc>
                  <a:txBody>
                    <a:bodyPr/>
                    <a:lstStyle/>
                    <a:p>
                      <a:r>
                        <a:rPr lang="en-US" sz="2400" b="1" dirty="0">
                          <a:solidFill>
                            <a:schemeClr val="accent3"/>
                          </a:solidFill>
                        </a:rPr>
                        <a:t>41%</a:t>
                      </a:r>
                    </a:p>
                  </a:txBody>
                  <a:tcPr anchor="ctr">
                    <a:lnT w="12700" cap="flat" cmpd="sng" algn="ctr">
                      <a:solidFill>
                        <a:schemeClr val="tx1"/>
                      </a:solidFill>
                      <a:prstDash val="solid"/>
                      <a:round/>
                      <a:headEnd type="none" w="med" len="med"/>
                      <a:tailEnd type="none" w="med" len="med"/>
                    </a:lnT>
                    <a:noFill/>
                  </a:tcPr>
                </a:tc>
                <a:tc>
                  <a:txBody>
                    <a:bodyPr/>
                    <a:lstStyle/>
                    <a:p>
                      <a:r>
                        <a:rPr lang="en-US" sz="2400" b="1" dirty="0">
                          <a:solidFill>
                            <a:schemeClr val="tx2"/>
                          </a:solidFill>
                        </a:rPr>
                        <a:t>50%</a:t>
                      </a:r>
                    </a:p>
                  </a:txBody>
                  <a:tcPr anchor="ctr">
                    <a:lnT w="12700" cap="flat" cmpd="sng" algn="ctr">
                      <a:solidFill>
                        <a:schemeClr val="tx1"/>
                      </a:solidFill>
                      <a:prstDash val="solid"/>
                      <a:round/>
                      <a:headEnd type="none" w="med" len="med"/>
                      <a:tailEnd type="none" w="med" len="med"/>
                    </a:lnT>
                    <a:noFill/>
                  </a:tcPr>
                </a:tc>
                <a:tc>
                  <a:txBody>
                    <a:bodyPr/>
                    <a:lstStyle/>
                    <a:p>
                      <a:r>
                        <a:rPr lang="en-US" sz="2400" b="1" dirty="0">
                          <a:solidFill>
                            <a:schemeClr val="bg2"/>
                          </a:solidFill>
                        </a:rPr>
                        <a:t>91%</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990734799"/>
                  </a:ext>
                </a:extLst>
              </a:tr>
              <a:tr h="690381">
                <a:tc>
                  <a:txBody>
                    <a:bodyPr/>
                    <a:lstStyle/>
                    <a:p>
                      <a:pPr marL="0" marR="0" lvl="0" indent="0" algn="l" defTabSz="502920" rtl="0" eaLnBrk="1" fontAlgn="auto" latinLnBrk="0" hangingPunct="1">
                        <a:lnSpc>
                          <a:spcPct val="100000"/>
                        </a:lnSpc>
                        <a:spcBef>
                          <a:spcPts val="0"/>
                        </a:spcBef>
                        <a:spcAft>
                          <a:spcPts val="0"/>
                        </a:spcAft>
                        <a:buClrTx/>
                        <a:buSzTx/>
                        <a:buFontTx/>
                        <a:buNone/>
                        <a:tabLst/>
                        <a:defRPr/>
                      </a:pPr>
                      <a:r>
                        <a:rPr lang="en-US" sz="1980" kern="1200" dirty="0">
                          <a:solidFill>
                            <a:schemeClr val="dk1"/>
                          </a:solidFill>
                          <a:effectLst/>
                          <a:latin typeface="+mn-lt"/>
                          <a:ea typeface="+mn-ea"/>
                          <a:cs typeface="+mn-cs"/>
                        </a:rPr>
                        <a:t>Minor source of retirement income</a:t>
                      </a:r>
                    </a:p>
                  </a:txBody>
                  <a:tcPr>
                    <a:noFill/>
                  </a:tcPr>
                </a:tc>
                <a:tc>
                  <a:txBody>
                    <a:bodyPr/>
                    <a:lstStyle/>
                    <a:p>
                      <a:r>
                        <a:rPr lang="en-US" sz="2400" b="1" dirty="0">
                          <a:solidFill>
                            <a:schemeClr val="accent3"/>
                          </a:solidFill>
                        </a:rPr>
                        <a:t>34%</a:t>
                      </a:r>
                    </a:p>
                  </a:txBody>
                  <a:tcPr anchor="ctr">
                    <a:noFill/>
                  </a:tcPr>
                </a:tc>
                <a:tc>
                  <a:txBody>
                    <a:bodyPr/>
                    <a:lstStyle/>
                    <a:p>
                      <a:r>
                        <a:rPr lang="en-US" sz="2400" b="1" dirty="0">
                          <a:solidFill>
                            <a:schemeClr val="tx2"/>
                          </a:solidFill>
                        </a:rPr>
                        <a:t>50%</a:t>
                      </a:r>
                    </a:p>
                  </a:txBody>
                  <a:tcPr anchor="ctr">
                    <a:noFill/>
                  </a:tcPr>
                </a:tc>
                <a:tc>
                  <a:txBody>
                    <a:bodyPr/>
                    <a:lstStyle/>
                    <a:p>
                      <a:r>
                        <a:rPr lang="en-US" sz="2400" b="1" dirty="0">
                          <a:solidFill>
                            <a:schemeClr val="bg2"/>
                          </a:solidFill>
                        </a:rPr>
                        <a:t>85%</a:t>
                      </a:r>
                    </a:p>
                  </a:txBody>
                  <a:tcPr anchor="ctr">
                    <a:noFill/>
                  </a:tcPr>
                </a:tc>
                <a:extLst>
                  <a:ext uri="{0D108BD9-81ED-4DB2-BD59-A6C34878D82A}">
                    <a16:rowId xmlns:a16="http://schemas.microsoft.com/office/drawing/2014/main" val="1985708802"/>
                  </a:ext>
                </a:extLst>
              </a:tr>
              <a:tr h="690381">
                <a:tc>
                  <a:txBody>
                    <a:bodyPr/>
                    <a:lstStyle/>
                    <a:p>
                      <a:endParaRPr lang="en-US" b="1" dirty="0"/>
                    </a:p>
                    <a:p>
                      <a:r>
                        <a:rPr lang="en-US" b="1" dirty="0"/>
                        <a:t>Plan participation</a:t>
                      </a:r>
                    </a:p>
                  </a:txBody>
                  <a:tcPr>
                    <a:lnB w="12700" cap="flat" cmpd="sng" algn="ctr">
                      <a:solidFill>
                        <a:schemeClr val="tx1"/>
                      </a:solidFill>
                      <a:prstDash val="solid"/>
                      <a:round/>
                      <a:headEnd type="none" w="med" len="med"/>
                      <a:tailEnd type="none" w="med" len="med"/>
                    </a:lnB>
                    <a:noFill/>
                  </a:tcPr>
                </a:tc>
                <a:tc>
                  <a:txBody>
                    <a:bodyPr/>
                    <a:lstStyle/>
                    <a:p>
                      <a:endParaRPr lang="en-US" sz="2400" b="1" dirty="0">
                        <a:solidFill>
                          <a:schemeClr val="accent3"/>
                        </a:solidFill>
                      </a:endParaRPr>
                    </a:p>
                  </a:txBody>
                  <a:tcPr>
                    <a:lnB w="12700" cap="flat" cmpd="sng" algn="ctr">
                      <a:solidFill>
                        <a:schemeClr val="tx1"/>
                      </a:solidFill>
                      <a:prstDash val="solid"/>
                      <a:round/>
                      <a:headEnd type="none" w="med" len="med"/>
                      <a:tailEnd type="none" w="med" len="med"/>
                    </a:lnB>
                    <a:noFill/>
                  </a:tcPr>
                </a:tc>
                <a:tc>
                  <a:txBody>
                    <a:bodyPr/>
                    <a:lstStyle/>
                    <a:p>
                      <a:endParaRPr lang="en-US" sz="2400" b="1" dirty="0">
                        <a:solidFill>
                          <a:schemeClr val="tx2"/>
                        </a:solidFill>
                      </a:endParaRPr>
                    </a:p>
                  </a:txBody>
                  <a:tcPr>
                    <a:lnB w="12700" cap="flat" cmpd="sng" algn="ctr">
                      <a:solidFill>
                        <a:schemeClr val="tx1"/>
                      </a:solidFill>
                      <a:prstDash val="solid"/>
                      <a:round/>
                      <a:headEnd type="none" w="med" len="med"/>
                      <a:tailEnd type="none" w="med" len="med"/>
                    </a:lnB>
                    <a:noFill/>
                  </a:tcPr>
                </a:tc>
                <a:tc>
                  <a:txBody>
                    <a:bodyPr/>
                    <a:lstStyle/>
                    <a:p>
                      <a:endParaRPr lang="en-US" sz="2400" b="1" dirty="0">
                        <a:solidFill>
                          <a:schemeClr val="bg2"/>
                        </a:solidFill>
                      </a:endParaRPr>
                    </a:p>
                  </a:txBody>
                  <a:tcP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7927105"/>
                  </a:ext>
                </a:extLst>
              </a:tr>
              <a:tr h="452710">
                <a:tc>
                  <a:txBody>
                    <a:bodyPr/>
                    <a:lstStyle/>
                    <a:p>
                      <a:r>
                        <a:rPr lang="en-US" dirty="0"/>
                        <a:t>Auto-enrolled</a:t>
                      </a:r>
                    </a:p>
                  </a:txBody>
                  <a:tcPr anchor="b">
                    <a:lnT w="12700" cap="flat" cmpd="sng" algn="ctr">
                      <a:solidFill>
                        <a:schemeClr val="tx1"/>
                      </a:solidFill>
                      <a:prstDash val="solid"/>
                      <a:round/>
                      <a:headEnd type="none" w="med" len="med"/>
                      <a:tailEnd type="none" w="med" len="med"/>
                    </a:lnT>
                    <a:noFill/>
                  </a:tcPr>
                </a:tc>
                <a:tc>
                  <a:txBody>
                    <a:bodyPr/>
                    <a:lstStyle/>
                    <a:p>
                      <a:r>
                        <a:rPr lang="en-US" sz="2400" b="1" dirty="0">
                          <a:solidFill>
                            <a:schemeClr val="accent3"/>
                          </a:solidFill>
                        </a:rPr>
                        <a:t>42%</a:t>
                      </a:r>
                    </a:p>
                  </a:txBody>
                  <a:tcPr>
                    <a:lnT w="12700" cap="flat" cmpd="sng" algn="ctr">
                      <a:solidFill>
                        <a:schemeClr val="tx1"/>
                      </a:solidFill>
                      <a:prstDash val="solid"/>
                      <a:round/>
                      <a:headEnd type="none" w="med" len="med"/>
                      <a:tailEnd type="none" w="med" len="med"/>
                    </a:lnT>
                    <a:noFill/>
                  </a:tcPr>
                </a:tc>
                <a:tc>
                  <a:txBody>
                    <a:bodyPr/>
                    <a:lstStyle/>
                    <a:p>
                      <a:r>
                        <a:rPr lang="en-US" sz="2400" b="1" dirty="0">
                          <a:solidFill>
                            <a:schemeClr val="tx2"/>
                          </a:solidFill>
                        </a:rPr>
                        <a:t>49%</a:t>
                      </a:r>
                    </a:p>
                  </a:txBody>
                  <a:tcPr>
                    <a:lnT w="12700" cap="flat" cmpd="sng" algn="ctr">
                      <a:solidFill>
                        <a:schemeClr val="tx1"/>
                      </a:solidFill>
                      <a:prstDash val="solid"/>
                      <a:round/>
                      <a:headEnd type="none" w="med" len="med"/>
                      <a:tailEnd type="none" w="med" len="med"/>
                    </a:lnT>
                    <a:noFill/>
                  </a:tcPr>
                </a:tc>
                <a:tc>
                  <a:txBody>
                    <a:bodyPr/>
                    <a:lstStyle/>
                    <a:p>
                      <a:r>
                        <a:rPr lang="en-US" sz="2400" b="1" dirty="0">
                          <a:solidFill>
                            <a:schemeClr val="bg2"/>
                          </a:solidFill>
                        </a:rPr>
                        <a:t>91%</a:t>
                      </a:r>
                    </a:p>
                  </a:txBody>
                  <a:tcP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77640761"/>
                  </a:ext>
                </a:extLst>
              </a:tr>
              <a:tr h="452710">
                <a:tc>
                  <a:txBody>
                    <a:bodyPr/>
                    <a:lstStyle/>
                    <a:p>
                      <a:r>
                        <a:rPr lang="en-US" dirty="0"/>
                        <a:t>Self-enrolled</a:t>
                      </a:r>
                    </a:p>
                  </a:txBody>
                  <a:tcPr anchor="b">
                    <a:noFill/>
                  </a:tcPr>
                </a:tc>
                <a:tc>
                  <a:txBody>
                    <a:bodyPr/>
                    <a:lstStyle/>
                    <a:p>
                      <a:r>
                        <a:rPr lang="en-US" sz="2400" b="1" dirty="0">
                          <a:solidFill>
                            <a:schemeClr val="accent3"/>
                          </a:solidFill>
                        </a:rPr>
                        <a:t>38%</a:t>
                      </a:r>
                    </a:p>
                  </a:txBody>
                  <a:tcPr>
                    <a:noFill/>
                  </a:tcPr>
                </a:tc>
                <a:tc>
                  <a:txBody>
                    <a:bodyPr/>
                    <a:lstStyle/>
                    <a:p>
                      <a:r>
                        <a:rPr lang="en-US" sz="2400" b="1" dirty="0">
                          <a:solidFill>
                            <a:schemeClr val="tx2"/>
                          </a:solidFill>
                        </a:rPr>
                        <a:t>49%</a:t>
                      </a:r>
                    </a:p>
                  </a:txBody>
                  <a:tcPr>
                    <a:noFill/>
                  </a:tcPr>
                </a:tc>
                <a:tc>
                  <a:txBody>
                    <a:bodyPr/>
                    <a:lstStyle/>
                    <a:p>
                      <a:r>
                        <a:rPr lang="en-US" sz="2400" b="1" dirty="0">
                          <a:solidFill>
                            <a:schemeClr val="bg2"/>
                          </a:solidFill>
                        </a:rPr>
                        <a:t>87%</a:t>
                      </a:r>
                    </a:p>
                  </a:txBody>
                  <a:tcPr>
                    <a:noFill/>
                  </a:tcPr>
                </a:tc>
                <a:extLst>
                  <a:ext uri="{0D108BD9-81ED-4DB2-BD59-A6C34878D82A}">
                    <a16:rowId xmlns:a16="http://schemas.microsoft.com/office/drawing/2014/main" val="2838230333"/>
                  </a:ext>
                </a:extLst>
              </a:tr>
            </a:tbl>
          </a:graphicData>
        </a:graphic>
      </p:graphicFrame>
      <p:sp>
        <p:nvSpPr>
          <p:cNvPr id="19" name="Rectangle 18">
            <a:extLst>
              <a:ext uri="{FF2B5EF4-FFF2-40B4-BE49-F238E27FC236}">
                <a16:creationId xmlns:a16="http://schemas.microsoft.com/office/drawing/2014/main" id="{A8DDB38C-3E6F-D952-D930-8B68327D9761}"/>
              </a:ext>
            </a:extLst>
          </p:cNvPr>
          <p:cNvSpPr/>
          <p:nvPr/>
        </p:nvSpPr>
        <p:spPr>
          <a:xfrm>
            <a:off x="11378605" y="3791682"/>
            <a:ext cx="1452276" cy="1443616"/>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B282AE4-0FA6-5C9E-49D9-B8FA20485E18}"/>
              </a:ext>
            </a:extLst>
          </p:cNvPr>
          <p:cNvSpPr/>
          <p:nvPr/>
        </p:nvSpPr>
        <p:spPr>
          <a:xfrm>
            <a:off x="11378605" y="5889812"/>
            <a:ext cx="1452276" cy="904582"/>
          </a:xfrm>
          <a:prstGeom prst="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704952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dissolv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CE186-4F2A-F518-4E24-580D3DFD7C1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1714BBB-B8C4-D656-F110-4E4654F1248A}"/>
              </a:ext>
            </a:extLst>
          </p:cNvPr>
          <p:cNvSpPr txBox="1"/>
          <p:nvPr/>
        </p:nvSpPr>
        <p:spPr>
          <a:xfrm>
            <a:off x="2255953" y="3411438"/>
            <a:ext cx="9013371" cy="2000548"/>
          </a:xfrm>
          <a:prstGeom prst="rect">
            <a:avLst/>
          </a:prstGeom>
          <a:noFill/>
          <a:ln w="28575">
            <a:solidFill>
              <a:schemeClr val="bg2"/>
            </a:solidFill>
          </a:ln>
        </p:spPr>
        <p:txBody>
          <a:bodyPr wrap="square" lIns="182880" tIns="91440" rIns="182880" bIns="182880" rtlCol="0">
            <a:spAutoFit/>
          </a:bodyPr>
          <a:lstStyle/>
          <a:p>
            <a:pPr algn="ctr"/>
            <a:endParaRPr lang="en-US" sz="2800" dirty="0"/>
          </a:p>
          <a:p>
            <a:pPr algn="ctr"/>
            <a:r>
              <a:rPr lang="en-US" sz="2800" dirty="0"/>
              <a:t>This consistency underscores the potential value of offering fixed annuity options within 401(k) plans to meet a wide range of participant needs. </a:t>
            </a:r>
          </a:p>
        </p:txBody>
      </p:sp>
      <p:sp>
        <p:nvSpPr>
          <p:cNvPr id="34" name="Rectangle 33">
            <a:extLst>
              <a:ext uri="{FF2B5EF4-FFF2-40B4-BE49-F238E27FC236}">
                <a16:creationId xmlns:a16="http://schemas.microsoft.com/office/drawing/2014/main" id="{7491ADC2-E5F6-1C5E-15DA-A8B0F56E625F}"/>
              </a:ext>
            </a:extLst>
          </p:cNvPr>
          <p:cNvSpPr/>
          <p:nvPr/>
        </p:nvSpPr>
        <p:spPr>
          <a:xfrm>
            <a:off x="0" y="585194"/>
            <a:ext cx="13817600" cy="1764454"/>
          </a:xfrm>
          <a:prstGeom prst="rect">
            <a:avLst/>
          </a:prstGeom>
          <a:solidFill>
            <a:schemeClr val="accent2"/>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5" name="TextBox 34">
            <a:extLst>
              <a:ext uri="{FF2B5EF4-FFF2-40B4-BE49-F238E27FC236}">
                <a16:creationId xmlns:a16="http://schemas.microsoft.com/office/drawing/2014/main" id="{E09AAAAB-4EC1-444C-125E-7305D2766B9B}"/>
              </a:ext>
            </a:extLst>
          </p:cNvPr>
          <p:cNvSpPr txBox="1"/>
          <p:nvPr/>
        </p:nvSpPr>
        <p:spPr>
          <a:xfrm>
            <a:off x="3967565" y="2962210"/>
            <a:ext cx="5269425" cy="857481"/>
          </a:xfrm>
          <a:prstGeom prst="rect">
            <a:avLst/>
          </a:prstGeom>
          <a:solidFill>
            <a:schemeClr val="bg1"/>
          </a:solidFill>
        </p:spPr>
        <p:txBody>
          <a:bodyPr wrap="square" lIns="0" tIns="0" rIns="0" bIns="0" rtlCol="0" anchor="ctr">
            <a:noAutofit/>
          </a:bodyPr>
          <a:lstStyle/>
          <a:p>
            <a:pPr marL="1438275"/>
            <a:r>
              <a:rPr lang="en-US" sz="4000" b="1" dirty="0">
                <a:solidFill>
                  <a:schemeClr val="accent1"/>
                </a:solidFill>
              </a:rPr>
              <a:t>Key takeaway</a:t>
            </a:r>
          </a:p>
        </p:txBody>
      </p:sp>
      <p:sp>
        <p:nvSpPr>
          <p:cNvPr id="27" name="TextBox 26">
            <a:extLst>
              <a:ext uri="{FF2B5EF4-FFF2-40B4-BE49-F238E27FC236}">
                <a16:creationId xmlns:a16="http://schemas.microsoft.com/office/drawing/2014/main" id="{9EFCA98E-8132-BA43-B016-DE2D848DFBA5}"/>
              </a:ext>
            </a:extLst>
          </p:cNvPr>
          <p:cNvSpPr txBox="1"/>
          <p:nvPr/>
        </p:nvSpPr>
        <p:spPr>
          <a:xfrm>
            <a:off x="1161660" y="742324"/>
            <a:ext cx="11453960" cy="1326210"/>
          </a:xfrm>
          <a:prstGeom prst="rect">
            <a:avLst/>
          </a:prstGeom>
          <a:noFill/>
        </p:spPr>
        <p:txBody>
          <a:bodyPr wrap="square" lIns="0" tIns="0" rIns="0" bIns="0" rtlCol="0">
            <a:noAutofit/>
          </a:bodyPr>
          <a:lstStyle/>
          <a:p>
            <a:pPr algn="ctr"/>
            <a:r>
              <a:rPr lang="en-US" sz="3200" b="1" dirty="0">
                <a:solidFill>
                  <a:schemeClr val="bg1"/>
                </a:solidFill>
              </a:rPr>
              <a:t>Survey insight</a:t>
            </a:r>
          </a:p>
          <a:p>
            <a:pPr algn="ctr"/>
            <a:r>
              <a:rPr lang="en-US" sz="2800" dirty="0">
                <a:solidFill>
                  <a:schemeClr val="bg1"/>
                </a:solidFill>
              </a:rPr>
              <a:t>Most 401(k) participants are interested in both benefits, regardless of their retirement income expectations or enrollment type.</a:t>
            </a:r>
          </a:p>
        </p:txBody>
      </p:sp>
      <p:pic>
        <p:nvPicPr>
          <p:cNvPr id="3" name="Graphic 2" descr="Lights On outline">
            <a:extLst>
              <a:ext uri="{FF2B5EF4-FFF2-40B4-BE49-F238E27FC236}">
                <a16:creationId xmlns:a16="http://schemas.microsoft.com/office/drawing/2014/main" id="{152F9B68-3D7A-D4ED-8ACC-22BE9F7513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4133" y="2732919"/>
            <a:ext cx="1153281" cy="1153281"/>
          </a:xfrm>
          <a:prstGeom prst="rect">
            <a:avLst/>
          </a:prstGeom>
        </p:spPr>
      </p:pic>
    </p:spTree>
    <p:extLst>
      <p:ext uri="{BB962C8B-B14F-4D97-AF65-F5344CB8AC3E}">
        <p14:creationId xmlns:p14="http://schemas.microsoft.com/office/powerpoint/2010/main" val="36623000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DFA9B-4DB7-628F-D319-FC3A58CBB097}"/>
              </a:ext>
            </a:extLst>
          </p:cNvPr>
          <p:cNvSpPr>
            <a:spLocks noGrp="1"/>
          </p:cNvSpPr>
          <p:nvPr>
            <p:ph type="title"/>
          </p:nvPr>
        </p:nvSpPr>
        <p:spPr/>
        <p:txBody>
          <a:bodyPr/>
          <a:lstStyle/>
          <a:p>
            <a:r>
              <a:rPr lang="en-US" dirty="0"/>
              <a:t>Annuities help address common retirement risks</a:t>
            </a:r>
          </a:p>
        </p:txBody>
      </p:sp>
      <p:sp>
        <p:nvSpPr>
          <p:cNvPr id="3" name="Text Placeholder 2">
            <a:extLst>
              <a:ext uri="{FF2B5EF4-FFF2-40B4-BE49-F238E27FC236}">
                <a16:creationId xmlns:a16="http://schemas.microsoft.com/office/drawing/2014/main" id="{30AB9DCD-CB7A-F9A6-BD18-13E7A950E2D1}"/>
              </a:ext>
            </a:extLst>
          </p:cNvPr>
          <p:cNvSpPr>
            <a:spLocks noGrp="1"/>
          </p:cNvSpPr>
          <p:nvPr>
            <p:ph type="body" sz="quarter" idx="11"/>
          </p:nvPr>
        </p:nvSpPr>
        <p:spPr/>
        <p:txBody>
          <a:bodyPr/>
          <a:lstStyle/>
          <a:p>
            <a:endParaRPr lang="en-US" dirty="0"/>
          </a:p>
        </p:txBody>
      </p:sp>
      <p:grpSp>
        <p:nvGrpSpPr>
          <p:cNvPr id="4" name="Group 3">
            <a:extLst>
              <a:ext uri="{FF2B5EF4-FFF2-40B4-BE49-F238E27FC236}">
                <a16:creationId xmlns:a16="http://schemas.microsoft.com/office/drawing/2014/main" id="{F705057F-037F-83DC-80E4-BC28BF099D77}"/>
              </a:ext>
            </a:extLst>
          </p:cNvPr>
          <p:cNvGrpSpPr/>
          <p:nvPr/>
        </p:nvGrpSpPr>
        <p:grpSpPr>
          <a:xfrm>
            <a:off x="628650" y="1835334"/>
            <a:ext cx="3719499" cy="4101731"/>
            <a:chOff x="628650" y="2085314"/>
            <a:chExt cx="3719499" cy="4101731"/>
          </a:xfrm>
        </p:grpSpPr>
        <p:sp>
          <p:nvSpPr>
            <p:cNvPr id="5" name="Rectangle: Single Corner Rounded 67">
              <a:extLst>
                <a:ext uri="{FF2B5EF4-FFF2-40B4-BE49-F238E27FC236}">
                  <a16:creationId xmlns:a16="http://schemas.microsoft.com/office/drawing/2014/main" id="{00F2A71B-D2CA-7E97-AABC-782D03E997D2}"/>
                </a:ext>
              </a:extLst>
            </p:cNvPr>
            <p:cNvSpPr/>
            <p:nvPr/>
          </p:nvSpPr>
          <p:spPr>
            <a:xfrm>
              <a:off x="628650" y="2085314"/>
              <a:ext cx="3719499" cy="4101731"/>
            </a:xfrm>
            <a:prstGeom prst="round1Rect">
              <a:avLst>
                <a:gd name="adj" fmla="val 23355"/>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sp>
          <p:nvSpPr>
            <p:cNvPr id="6" name="TextBox 5">
              <a:extLst>
                <a:ext uri="{FF2B5EF4-FFF2-40B4-BE49-F238E27FC236}">
                  <a16:creationId xmlns:a16="http://schemas.microsoft.com/office/drawing/2014/main" id="{DE62F180-6E8D-BF17-5067-CDED839FB3F4}"/>
                </a:ext>
              </a:extLst>
            </p:cNvPr>
            <p:cNvSpPr txBox="1"/>
            <p:nvPr/>
          </p:nvSpPr>
          <p:spPr>
            <a:xfrm>
              <a:off x="911512" y="2392553"/>
              <a:ext cx="3147601" cy="369332"/>
            </a:xfrm>
            <a:prstGeom prst="rect">
              <a:avLst/>
            </a:prstGeom>
            <a:noFill/>
          </p:spPr>
          <p:txBody>
            <a:bodyPr wrap="square" lIns="0" tIns="0" rIns="0" bIns="0" rtlCol="0" anchor="t">
              <a:spAutoFit/>
            </a:bodyPr>
            <a:lstStyle/>
            <a:p>
              <a:pPr>
                <a:spcAft>
                  <a:spcPts val="600"/>
                </a:spcAft>
              </a:pPr>
              <a:r>
                <a:rPr lang="en-US" sz="2400" b="1" dirty="0">
                  <a:solidFill>
                    <a:schemeClr val="bg1"/>
                  </a:solidFill>
                </a:rPr>
                <a:t>Living longer</a:t>
              </a:r>
            </a:p>
          </p:txBody>
        </p:sp>
        <p:sp>
          <p:nvSpPr>
            <p:cNvPr id="7" name="TextBox 6">
              <a:extLst>
                <a:ext uri="{FF2B5EF4-FFF2-40B4-BE49-F238E27FC236}">
                  <a16:creationId xmlns:a16="http://schemas.microsoft.com/office/drawing/2014/main" id="{3DF0CA97-E787-BE6B-59A9-65CB09638830}"/>
                </a:ext>
              </a:extLst>
            </p:cNvPr>
            <p:cNvSpPr txBox="1"/>
            <p:nvPr/>
          </p:nvSpPr>
          <p:spPr>
            <a:xfrm>
              <a:off x="911512" y="3304234"/>
              <a:ext cx="3312619" cy="2223686"/>
            </a:xfrm>
            <a:prstGeom prst="rect">
              <a:avLst/>
            </a:prstGeom>
            <a:noFill/>
          </p:spPr>
          <p:txBody>
            <a:bodyPr wrap="square" lIns="0" tIns="0" rIns="0" bIns="0" rtlCol="0">
              <a:spAutoFit/>
            </a:bodyPr>
            <a:lstStyle/>
            <a:p>
              <a:pPr>
                <a:spcBef>
                  <a:spcPts val="300"/>
                </a:spcBef>
                <a:spcAft>
                  <a:spcPts val="1200"/>
                </a:spcAft>
              </a:pPr>
              <a:r>
                <a:rPr lang="en-US" sz="2200" dirty="0">
                  <a:solidFill>
                    <a:schemeClr val="bg1"/>
                  </a:solidFill>
                </a:rPr>
                <a:t>The annuity’s primary purpose is to insure against outliving savings</a:t>
              </a:r>
            </a:p>
            <a:p>
              <a:pPr>
                <a:spcBef>
                  <a:spcPts val="300"/>
                </a:spcBef>
                <a:spcAft>
                  <a:spcPts val="1200"/>
                </a:spcAft>
              </a:pPr>
              <a:r>
                <a:rPr lang="en-US" sz="2200" dirty="0">
                  <a:solidFill>
                    <a:schemeClr val="bg1"/>
                  </a:solidFill>
                </a:rPr>
                <a:t>Participants and their spouse/partner have access to </a:t>
              </a:r>
              <a:r>
                <a:rPr lang="en-US" sz="2200" b="1" dirty="0">
                  <a:solidFill>
                    <a:schemeClr val="bg1"/>
                  </a:solidFill>
                </a:rPr>
                <a:t>income for life</a:t>
              </a:r>
              <a:endParaRPr lang="en-US" sz="2200" b="1" baseline="30000" dirty="0">
                <a:solidFill>
                  <a:schemeClr val="bg1"/>
                </a:solidFill>
                <a:highlight>
                  <a:srgbClr val="FF00FF"/>
                </a:highlight>
              </a:endParaRPr>
            </a:p>
          </p:txBody>
        </p:sp>
        <p:cxnSp>
          <p:nvCxnSpPr>
            <p:cNvPr id="8" name="Straight Connector 7">
              <a:extLst>
                <a:ext uri="{FF2B5EF4-FFF2-40B4-BE49-F238E27FC236}">
                  <a16:creationId xmlns:a16="http://schemas.microsoft.com/office/drawing/2014/main" id="{8F000948-F53B-EADC-F525-DB8695E6699B}"/>
                </a:ext>
              </a:extLst>
            </p:cNvPr>
            <p:cNvCxnSpPr>
              <a:cxnSpLocks/>
            </p:cNvCxnSpPr>
            <p:nvPr/>
          </p:nvCxnSpPr>
          <p:spPr>
            <a:xfrm>
              <a:off x="911512" y="3103936"/>
              <a:ext cx="275422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9" name="Group 8">
            <a:extLst>
              <a:ext uri="{FF2B5EF4-FFF2-40B4-BE49-F238E27FC236}">
                <a16:creationId xmlns:a16="http://schemas.microsoft.com/office/drawing/2014/main" id="{EADEE5CC-548F-7D92-C4D7-CB3D304DEB57}"/>
              </a:ext>
            </a:extLst>
          </p:cNvPr>
          <p:cNvGrpSpPr/>
          <p:nvPr/>
        </p:nvGrpSpPr>
        <p:grpSpPr>
          <a:xfrm>
            <a:off x="5100630" y="1835335"/>
            <a:ext cx="3719499" cy="4101730"/>
            <a:chOff x="5100630" y="2085315"/>
            <a:chExt cx="3719499" cy="4101730"/>
          </a:xfrm>
        </p:grpSpPr>
        <p:sp>
          <p:nvSpPr>
            <p:cNvPr id="10" name="Rectangle: Single Corner Rounded 125">
              <a:extLst>
                <a:ext uri="{FF2B5EF4-FFF2-40B4-BE49-F238E27FC236}">
                  <a16:creationId xmlns:a16="http://schemas.microsoft.com/office/drawing/2014/main" id="{4CB8B060-2411-82D6-06B3-32E4BB59DADC}"/>
                </a:ext>
              </a:extLst>
            </p:cNvPr>
            <p:cNvSpPr/>
            <p:nvPr/>
          </p:nvSpPr>
          <p:spPr>
            <a:xfrm>
              <a:off x="5100630" y="2085315"/>
              <a:ext cx="3719499" cy="4101730"/>
            </a:xfrm>
            <a:prstGeom prst="round1Rect">
              <a:avLst>
                <a:gd name="adj" fmla="val 23355"/>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grpSp>
          <p:nvGrpSpPr>
            <p:cNvPr id="11" name="Group 10">
              <a:extLst>
                <a:ext uri="{FF2B5EF4-FFF2-40B4-BE49-F238E27FC236}">
                  <a16:creationId xmlns:a16="http://schemas.microsoft.com/office/drawing/2014/main" id="{192E5C04-5B84-2590-1356-602E504DA725}"/>
                </a:ext>
              </a:extLst>
            </p:cNvPr>
            <p:cNvGrpSpPr/>
            <p:nvPr/>
          </p:nvGrpSpPr>
          <p:grpSpPr>
            <a:xfrm>
              <a:off x="5463005" y="2237101"/>
              <a:ext cx="3141131" cy="3098458"/>
              <a:chOff x="5463005" y="2237101"/>
              <a:chExt cx="3141131" cy="3098458"/>
            </a:xfrm>
          </p:grpSpPr>
          <p:sp>
            <p:nvSpPr>
              <p:cNvPr id="12" name="TextBox 11">
                <a:extLst>
                  <a:ext uri="{FF2B5EF4-FFF2-40B4-BE49-F238E27FC236}">
                    <a16:creationId xmlns:a16="http://schemas.microsoft.com/office/drawing/2014/main" id="{A0A790C2-746E-28B2-70A6-B970F64236A6}"/>
                  </a:ext>
                </a:extLst>
              </p:cNvPr>
              <p:cNvSpPr txBox="1"/>
              <p:nvPr/>
            </p:nvSpPr>
            <p:spPr>
              <a:xfrm>
                <a:off x="5463005" y="2237101"/>
                <a:ext cx="2557874" cy="738664"/>
              </a:xfrm>
              <a:prstGeom prst="rect">
                <a:avLst/>
              </a:prstGeom>
              <a:noFill/>
            </p:spPr>
            <p:txBody>
              <a:bodyPr wrap="square" lIns="0" tIns="0" rIns="0" bIns="0" rtlCol="0">
                <a:spAutoFit/>
              </a:bodyPr>
              <a:lstStyle/>
              <a:p>
                <a:pPr>
                  <a:spcAft>
                    <a:spcPts val="600"/>
                  </a:spcAft>
                </a:pPr>
                <a:r>
                  <a:rPr lang="en-US" sz="2400" b="1" dirty="0">
                    <a:solidFill>
                      <a:schemeClr val="bg1"/>
                    </a:solidFill>
                  </a:rPr>
                  <a:t>Market volatility</a:t>
                </a:r>
              </a:p>
            </p:txBody>
          </p:sp>
          <p:sp>
            <p:nvSpPr>
              <p:cNvPr id="13" name="TextBox 12">
                <a:extLst>
                  <a:ext uri="{FF2B5EF4-FFF2-40B4-BE49-F238E27FC236}">
                    <a16:creationId xmlns:a16="http://schemas.microsoft.com/office/drawing/2014/main" id="{B2F20F5F-E93C-8C1D-2C36-0163C7F07571}"/>
                  </a:ext>
                </a:extLst>
              </p:cNvPr>
              <p:cNvSpPr txBox="1"/>
              <p:nvPr/>
            </p:nvSpPr>
            <p:spPr>
              <a:xfrm>
                <a:off x="5463005" y="3304234"/>
                <a:ext cx="3141131" cy="2031325"/>
              </a:xfrm>
              <a:prstGeom prst="rect">
                <a:avLst/>
              </a:prstGeom>
              <a:noFill/>
            </p:spPr>
            <p:txBody>
              <a:bodyPr wrap="square" lIns="0" tIns="0" rIns="0" bIns="0" rtlCol="0">
                <a:spAutoFit/>
              </a:bodyPr>
              <a:lstStyle>
                <a:defPPr>
                  <a:defRPr lang="en-US"/>
                </a:defPPr>
                <a:lvl1pPr>
                  <a:spcBef>
                    <a:spcPts val="300"/>
                  </a:spcBef>
                  <a:spcAft>
                    <a:spcPts val="600"/>
                  </a:spcAft>
                  <a:defRPr sz="2000">
                    <a:solidFill>
                      <a:schemeClr val="bg1"/>
                    </a:solidFill>
                  </a:defRPr>
                </a:lvl1pPr>
              </a:lstStyle>
              <a:p>
                <a:r>
                  <a:rPr lang="en-US" sz="2200" dirty="0"/>
                  <a:t>The value of the fixed annuity allocation is </a:t>
                </a:r>
                <a:r>
                  <a:rPr lang="en-US" sz="2200" b="1" dirty="0"/>
                  <a:t>guaranteed to increase every day</a:t>
                </a:r>
                <a:r>
                  <a:rPr lang="en-US" sz="2200" dirty="0"/>
                  <a:t>, protecting savings as retirement approaches</a:t>
                </a:r>
              </a:p>
            </p:txBody>
          </p:sp>
          <p:cxnSp>
            <p:nvCxnSpPr>
              <p:cNvPr id="14" name="Straight Connector 13">
                <a:extLst>
                  <a:ext uri="{FF2B5EF4-FFF2-40B4-BE49-F238E27FC236}">
                    <a16:creationId xmlns:a16="http://schemas.microsoft.com/office/drawing/2014/main" id="{2DC4805E-1F99-1DD9-071E-161DC5ABE928}"/>
                  </a:ext>
                </a:extLst>
              </p:cNvPr>
              <p:cNvCxnSpPr>
                <a:cxnSpLocks/>
              </p:cNvCxnSpPr>
              <p:nvPr/>
            </p:nvCxnSpPr>
            <p:spPr>
              <a:xfrm>
                <a:off x="5463005" y="3118450"/>
                <a:ext cx="2699861"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5" name="Group 14">
            <a:extLst>
              <a:ext uri="{FF2B5EF4-FFF2-40B4-BE49-F238E27FC236}">
                <a16:creationId xmlns:a16="http://schemas.microsoft.com/office/drawing/2014/main" id="{95AFD3E8-38C9-6ECB-2AA4-11F88C3834B7}"/>
              </a:ext>
            </a:extLst>
          </p:cNvPr>
          <p:cNvGrpSpPr/>
          <p:nvPr/>
        </p:nvGrpSpPr>
        <p:grpSpPr>
          <a:xfrm>
            <a:off x="9469451" y="1835335"/>
            <a:ext cx="3719499" cy="4101730"/>
            <a:chOff x="9469451" y="2085315"/>
            <a:chExt cx="3719499" cy="4101730"/>
          </a:xfrm>
        </p:grpSpPr>
        <p:sp>
          <p:nvSpPr>
            <p:cNvPr id="16" name="Rectangle: Single Corner Rounded 131">
              <a:extLst>
                <a:ext uri="{FF2B5EF4-FFF2-40B4-BE49-F238E27FC236}">
                  <a16:creationId xmlns:a16="http://schemas.microsoft.com/office/drawing/2014/main" id="{05238510-2B3B-BDFB-51D1-E0760AF753B8}"/>
                </a:ext>
              </a:extLst>
            </p:cNvPr>
            <p:cNvSpPr/>
            <p:nvPr/>
          </p:nvSpPr>
          <p:spPr>
            <a:xfrm>
              <a:off x="9469451" y="2085315"/>
              <a:ext cx="3719499" cy="4101730"/>
            </a:xfrm>
            <a:prstGeom prst="round1Rect">
              <a:avLst>
                <a:gd name="adj" fmla="val 23355"/>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sp>
          <p:nvSpPr>
            <p:cNvPr id="17" name="TextBox 16">
              <a:extLst>
                <a:ext uri="{FF2B5EF4-FFF2-40B4-BE49-F238E27FC236}">
                  <a16:creationId xmlns:a16="http://schemas.microsoft.com/office/drawing/2014/main" id="{FE10B0C5-3F52-4817-6F43-BC8C8579D2B9}"/>
                </a:ext>
              </a:extLst>
            </p:cNvPr>
            <p:cNvSpPr txBox="1"/>
            <p:nvPr/>
          </p:nvSpPr>
          <p:spPr>
            <a:xfrm>
              <a:off x="9900771" y="2208226"/>
              <a:ext cx="2762950" cy="738664"/>
            </a:xfrm>
            <a:prstGeom prst="rect">
              <a:avLst/>
            </a:prstGeom>
            <a:noFill/>
          </p:spPr>
          <p:txBody>
            <a:bodyPr wrap="square" lIns="0" tIns="0" rIns="0" bIns="0" rtlCol="0">
              <a:spAutoFit/>
            </a:bodyPr>
            <a:lstStyle/>
            <a:p>
              <a:pPr>
                <a:spcAft>
                  <a:spcPts val="600"/>
                </a:spcAft>
              </a:pPr>
              <a:r>
                <a:rPr lang="en-US" sz="2400" b="1" dirty="0">
                  <a:solidFill>
                    <a:schemeClr val="bg1"/>
                  </a:solidFill>
                </a:rPr>
                <a:t>Managing investments</a:t>
              </a:r>
            </a:p>
          </p:txBody>
        </p:sp>
        <p:sp>
          <p:nvSpPr>
            <p:cNvPr id="18" name="TextBox 17">
              <a:extLst>
                <a:ext uri="{FF2B5EF4-FFF2-40B4-BE49-F238E27FC236}">
                  <a16:creationId xmlns:a16="http://schemas.microsoft.com/office/drawing/2014/main" id="{A05EEC35-BB30-CD3A-F0D6-69A4B6B58927}"/>
                </a:ext>
              </a:extLst>
            </p:cNvPr>
            <p:cNvSpPr txBox="1"/>
            <p:nvPr/>
          </p:nvSpPr>
          <p:spPr>
            <a:xfrm>
              <a:off x="9900771" y="3304234"/>
              <a:ext cx="2851134" cy="2031325"/>
            </a:xfrm>
            <a:prstGeom prst="rect">
              <a:avLst/>
            </a:prstGeom>
            <a:noFill/>
          </p:spPr>
          <p:txBody>
            <a:bodyPr wrap="square" lIns="0" tIns="0" rIns="0" bIns="0" rtlCol="0">
              <a:spAutoFit/>
            </a:bodyPr>
            <a:lstStyle>
              <a:defPPr>
                <a:defRPr lang="en-US"/>
              </a:defPPr>
              <a:lvl1pPr>
                <a:spcBef>
                  <a:spcPts val="300"/>
                </a:spcBef>
                <a:spcAft>
                  <a:spcPts val="600"/>
                </a:spcAft>
                <a:defRPr sz="2400">
                  <a:solidFill>
                    <a:schemeClr val="bg1"/>
                  </a:solidFill>
                </a:defRPr>
              </a:lvl1pPr>
            </a:lstStyle>
            <a:p>
              <a:r>
                <a:rPr lang="en-US" sz="2200" dirty="0"/>
                <a:t>Dependable monthly income </a:t>
              </a:r>
              <a:r>
                <a:rPr lang="en-US" sz="2200" b="1" dirty="0"/>
                <a:t>can help ease concerns</a:t>
              </a:r>
              <a:r>
                <a:rPr lang="en-US" sz="2200" dirty="0"/>
                <a:t> of managing investments and withdrawals as participants age</a:t>
              </a:r>
            </a:p>
          </p:txBody>
        </p:sp>
        <p:cxnSp>
          <p:nvCxnSpPr>
            <p:cNvPr id="19" name="Straight Connector 18">
              <a:extLst>
                <a:ext uri="{FF2B5EF4-FFF2-40B4-BE49-F238E27FC236}">
                  <a16:creationId xmlns:a16="http://schemas.microsoft.com/office/drawing/2014/main" id="{67817D18-3AD8-AD30-5FE2-DB69D0730F91}"/>
                </a:ext>
              </a:extLst>
            </p:cNvPr>
            <p:cNvCxnSpPr>
              <a:cxnSpLocks/>
            </p:cNvCxnSpPr>
            <p:nvPr/>
          </p:nvCxnSpPr>
          <p:spPr>
            <a:xfrm>
              <a:off x="9900771" y="3103936"/>
              <a:ext cx="27629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382304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3A79D83-B74A-53E6-A0C6-670E49CE11B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16D3533-5E0E-EF9D-8F99-A70CC2A8C4FA}"/>
              </a:ext>
            </a:extLst>
          </p:cNvPr>
          <p:cNvSpPr>
            <a:spLocks noGrp="1"/>
          </p:cNvSpPr>
          <p:nvPr>
            <p:ph type="title"/>
          </p:nvPr>
        </p:nvSpPr>
        <p:spPr>
          <a:xfrm>
            <a:off x="628650" y="2031433"/>
            <a:ext cx="3519488" cy="2277547"/>
          </a:xfrm>
        </p:spPr>
        <p:txBody>
          <a:bodyPr/>
          <a:lstStyle/>
          <a:p>
            <a:r>
              <a:rPr lang="en-US" sz="4000" dirty="0">
                <a:solidFill>
                  <a:schemeClr val="bg1"/>
                </a:solidFill>
              </a:rPr>
              <a:t>In focus</a:t>
            </a:r>
            <a:br>
              <a:rPr lang="en-US" dirty="0">
                <a:solidFill>
                  <a:schemeClr val="bg1"/>
                </a:solidFill>
              </a:rPr>
            </a:br>
            <a:r>
              <a:rPr lang="en-US" b="0" dirty="0">
                <a:solidFill>
                  <a:schemeClr val="bg1"/>
                </a:solidFill>
              </a:rPr>
              <a:t>Fixed annuities and target date investments</a:t>
            </a:r>
          </a:p>
        </p:txBody>
      </p:sp>
      <p:sp>
        <p:nvSpPr>
          <p:cNvPr id="9" name="Text Placeholder 8">
            <a:extLst>
              <a:ext uri="{FF2B5EF4-FFF2-40B4-BE49-F238E27FC236}">
                <a16:creationId xmlns:a16="http://schemas.microsoft.com/office/drawing/2014/main" id="{8344ADD4-74A7-7479-B2AF-293F1A0C0E25}"/>
              </a:ext>
            </a:extLst>
          </p:cNvPr>
          <p:cNvSpPr>
            <a:spLocks noGrp="1"/>
          </p:cNvSpPr>
          <p:nvPr>
            <p:ph type="body" sz="quarter" idx="11"/>
          </p:nvPr>
        </p:nvSpPr>
        <p:spPr/>
        <p:txBody>
          <a:bodyPr/>
          <a:lstStyle/>
          <a:p>
            <a:r>
              <a:rPr lang="en-US" dirty="0"/>
              <a:t>Source: Nuveen and TIAA Institute Participant Sentiment Survey on Lifetime Income (2024).</a:t>
            </a:r>
          </a:p>
        </p:txBody>
      </p:sp>
      <p:pic>
        <p:nvPicPr>
          <p:cNvPr id="20" name="Graphic 19" descr="Magnifying glass outline">
            <a:extLst>
              <a:ext uri="{FF2B5EF4-FFF2-40B4-BE49-F238E27FC236}">
                <a16:creationId xmlns:a16="http://schemas.microsoft.com/office/drawing/2014/main" id="{17EAFB96-7F02-8DD2-419A-2A500E2B1C8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308205" y="512040"/>
            <a:ext cx="1384995" cy="1384995"/>
          </a:xfrm>
          <a:prstGeom prst="rect">
            <a:avLst/>
          </a:prstGeom>
        </p:spPr>
      </p:pic>
      <p:sp>
        <p:nvSpPr>
          <p:cNvPr id="21" name="TextBox 20">
            <a:extLst>
              <a:ext uri="{FF2B5EF4-FFF2-40B4-BE49-F238E27FC236}">
                <a16:creationId xmlns:a16="http://schemas.microsoft.com/office/drawing/2014/main" id="{BE80C861-2F2A-876C-3308-C1DD398C53BF}"/>
              </a:ext>
            </a:extLst>
          </p:cNvPr>
          <p:cNvSpPr txBox="1"/>
          <p:nvPr/>
        </p:nvSpPr>
        <p:spPr>
          <a:xfrm>
            <a:off x="3297382" y="4918364"/>
            <a:ext cx="0" cy="0"/>
          </a:xfrm>
          <a:prstGeom prst="rect">
            <a:avLst/>
          </a:prstGeom>
          <a:noFill/>
        </p:spPr>
        <p:txBody>
          <a:bodyPr wrap="none" lIns="0" tIns="0" rIns="0" bIns="0" rtlCol="0">
            <a:noAutofit/>
          </a:bodyPr>
          <a:lstStyle/>
          <a:p>
            <a:pPr>
              <a:spcAft>
                <a:spcPts val="600"/>
              </a:spcAft>
            </a:pPr>
            <a:endParaRPr lang="en-US" sz="2000" dirty="0">
              <a:solidFill>
                <a:schemeClr val="bg2"/>
              </a:solidFill>
            </a:endParaRPr>
          </a:p>
        </p:txBody>
      </p:sp>
      <p:sp>
        <p:nvSpPr>
          <p:cNvPr id="22" name="TextBox 21">
            <a:extLst>
              <a:ext uri="{FF2B5EF4-FFF2-40B4-BE49-F238E27FC236}">
                <a16:creationId xmlns:a16="http://schemas.microsoft.com/office/drawing/2014/main" id="{9E8E821C-45ED-5856-EEE1-EDD582624798}"/>
              </a:ext>
            </a:extLst>
          </p:cNvPr>
          <p:cNvSpPr txBox="1"/>
          <p:nvPr/>
        </p:nvSpPr>
        <p:spPr>
          <a:xfrm>
            <a:off x="12958354" y="1463040"/>
            <a:ext cx="0" cy="0"/>
          </a:xfrm>
          <a:prstGeom prst="rect">
            <a:avLst/>
          </a:prstGeom>
          <a:noFill/>
        </p:spPr>
        <p:txBody>
          <a:bodyPr wrap="none" lIns="0" tIns="0" rIns="0" bIns="0" rtlCol="0">
            <a:noAutofit/>
          </a:bodyPr>
          <a:lstStyle/>
          <a:p>
            <a:pPr>
              <a:spcAft>
                <a:spcPts val="600"/>
              </a:spcAft>
            </a:pPr>
            <a:endParaRPr lang="en-US" sz="2000" dirty="0">
              <a:solidFill>
                <a:schemeClr val="bg2"/>
              </a:solidFill>
            </a:endParaRPr>
          </a:p>
        </p:txBody>
      </p:sp>
      <p:sp>
        <p:nvSpPr>
          <p:cNvPr id="24" name="TextBox 23">
            <a:extLst>
              <a:ext uri="{FF2B5EF4-FFF2-40B4-BE49-F238E27FC236}">
                <a16:creationId xmlns:a16="http://schemas.microsoft.com/office/drawing/2014/main" id="{65465856-347D-1727-4206-2468C5B63337}"/>
              </a:ext>
            </a:extLst>
          </p:cNvPr>
          <p:cNvSpPr txBox="1"/>
          <p:nvPr/>
        </p:nvSpPr>
        <p:spPr>
          <a:xfrm>
            <a:off x="5387547" y="1013076"/>
            <a:ext cx="7570808" cy="1384995"/>
          </a:xfrm>
          <a:prstGeom prst="rect">
            <a:avLst/>
          </a:prstGeom>
          <a:noFill/>
        </p:spPr>
        <p:txBody>
          <a:bodyPr wrap="square">
            <a:spAutoFit/>
          </a:bodyPr>
          <a:lstStyle/>
          <a:p>
            <a:pPr algn="ctr"/>
            <a:r>
              <a:rPr lang="en-US" sz="2800" b="1" dirty="0"/>
              <a:t>Nearly all </a:t>
            </a:r>
            <a:r>
              <a:rPr lang="en-US" sz="2800" dirty="0"/>
              <a:t>401(k) participants with savings in a target-date option think it would be valuable to include a fixed annuity component</a:t>
            </a:r>
          </a:p>
        </p:txBody>
      </p:sp>
      <p:grpSp>
        <p:nvGrpSpPr>
          <p:cNvPr id="31" name="Group 30">
            <a:extLst>
              <a:ext uri="{FF2B5EF4-FFF2-40B4-BE49-F238E27FC236}">
                <a16:creationId xmlns:a16="http://schemas.microsoft.com/office/drawing/2014/main" id="{A7D15284-3575-9914-8878-10A650194AB9}"/>
              </a:ext>
            </a:extLst>
          </p:cNvPr>
          <p:cNvGrpSpPr/>
          <p:nvPr/>
        </p:nvGrpSpPr>
        <p:grpSpPr>
          <a:xfrm>
            <a:off x="4840417" y="2770211"/>
            <a:ext cx="8650154" cy="3589363"/>
            <a:chOff x="6227026" y="3208340"/>
            <a:chExt cx="6731328" cy="2779094"/>
          </a:xfrm>
        </p:grpSpPr>
        <p:graphicFrame>
          <p:nvGraphicFramePr>
            <p:cNvPr id="27" name="Chart 26">
              <a:extLst>
                <a:ext uri="{FF2B5EF4-FFF2-40B4-BE49-F238E27FC236}">
                  <a16:creationId xmlns:a16="http://schemas.microsoft.com/office/drawing/2014/main" id="{7727456E-117D-B992-0EBF-EDC53FF2A60F}"/>
                </a:ext>
              </a:extLst>
            </p:cNvPr>
            <p:cNvGraphicFramePr/>
            <p:nvPr>
              <p:extLst>
                <p:ext uri="{D42A27DB-BD31-4B8C-83A1-F6EECF244321}">
                  <p14:modId xmlns:p14="http://schemas.microsoft.com/office/powerpoint/2010/main" val="1402276576"/>
                </p:ext>
              </p:extLst>
            </p:nvPr>
          </p:nvGraphicFramePr>
          <p:xfrm>
            <a:off x="6227026" y="3208340"/>
            <a:ext cx="6731328" cy="2779094"/>
          </p:xfrm>
          <a:graphic>
            <a:graphicData uri="http://schemas.openxmlformats.org/drawingml/2006/chart">
              <c:chart xmlns:c="http://schemas.openxmlformats.org/drawingml/2006/chart" xmlns:r="http://schemas.openxmlformats.org/officeDocument/2006/relationships" r:id="rId5"/>
            </a:graphicData>
          </a:graphic>
        </p:graphicFrame>
        <p:sp>
          <p:nvSpPr>
            <p:cNvPr id="29" name="TextBox 28">
              <a:extLst>
                <a:ext uri="{FF2B5EF4-FFF2-40B4-BE49-F238E27FC236}">
                  <a16:creationId xmlns:a16="http://schemas.microsoft.com/office/drawing/2014/main" id="{2E73BAAB-3159-6578-B361-D8B2DA2320D2}"/>
                </a:ext>
              </a:extLst>
            </p:cNvPr>
            <p:cNvSpPr txBox="1"/>
            <p:nvPr/>
          </p:nvSpPr>
          <p:spPr>
            <a:xfrm>
              <a:off x="8831920" y="4243944"/>
              <a:ext cx="1521539" cy="548087"/>
            </a:xfrm>
            <a:prstGeom prst="rect">
              <a:avLst/>
            </a:prstGeom>
            <a:noFill/>
          </p:spPr>
          <p:txBody>
            <a:bodyPr wrap="square">
              <a:spAutoFit/>
            </a:bodyPr>
            <a:lstStyle/>
            <a:p>
              <a:pPr algn="ctr"/>
              <a:r>
                <a:rPr lang="en-US" sz="4000" b="1" kern="100" dirty="0">
                  <a:solidFill>
                    <a:schemeClr val="accent1"/>
                  </a:solidFill>
                  <a:effectLst/>
                  <a:ea typeface="Aptos" panose="020B0004020202020204" pitchFamily="34" charset="0"/>
                  <a:cs typeface="Times New Roman" panose="02020603050405020304" pitchFamily="18" charset="0"/>
                </a:rPr>
                <a:t>95% </a:t>
              </a:r>
              <a:endParaRPr lang="en-US" sz="4000" b="1" dirty="0">
                <a:solidFill>
                  <a:schemeClr val="accent1"/>
                </a:solidFill>
              </a:endParaRPr>
            </a:p>
          </p:txBody>
        </p:sp>
      </p:grpSp>
    </p:spTree>
    <p:extLst>
      <p:ext uri="{BB962C8B-B14F-4D97-AF65-F5344CB8AC3E}">
        <p14:creationId xmlns:p14="http://schemas.microsoft.com/office/powerpoint/2010/main" val="3906039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dissolve">
                                      <p:cBhvr>
                                        <p:cTn id="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D252C9E6-BD27-A43B-3014-928B361CB72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191218AF-038B-0C24-BD19-AA1AB94B0101}"/>
              </a:ext>
            </a:extLst>
          </p:cNvPr>
          <p:cNvSpPr txBox="1"/>
          <p:nvPr/>
        </p:nvSpPr>
        <p:spPr>
          <a:xfrm>
            <a:off x="6093391" y="432135"/>
            <a:ext cx="1003697" cy="1050301"/>
          </a:xfrm>
          <a:prstGeom prst="rect">
            <a:avLst/>
          </a:prstGeom>
          <a:noFill/>
        </p:spPr>
        <p:txBody>
          <a:bodyPr wrap="square">
            <a:noAutofit/>
          </a:bodyPr>
          <a:lstStyle/>
          <a:p>
            <a:pPr algn="ctr"/>
            <a:r>
              <a:rPr lang="en-US" sz="11100" dirty="0">
                <a:solidFill>
                  <a:schemeClr val="bg1">
                    <a:lumMod val="95000"/>
                  </a:schemeClr>
                </a:solidFill>
              </a:rPr>
              <a:t>“</a:t>
            </a:r>
          </a:p>
        </p:txBody>
      </p:sp>
      <p:graphicFrame>
        <p:nvGraphicFramePr>
          <p:cNvPr id="4" name="think-cell data - do not delete" hidden="1">
            <a:extLst>
              <a:ext uri="{FF2B5EF4-FFF2-40B4-BE49-F238E27FC236}">
                <a16:creationId xmlns:a16="http://schemas.microsoft.com/office/drawing/2014/main" id="{B1B07435-810C-2267-931D-C002031177E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think-cell data - do not delete" hidden="1">
                        <a:extLst>
                          <a:ext uri="{FF2B5EF4-FFF2-40B4-BE49-F238E27FC236}">
                            <a16:creationId xmlns:a16="http://schemas.microsoft.com/office/drawing/2014/main" id="{B1B07435-810C-2267-931D-C002031177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13A5EE-B953-4F8F-5BF1-6C192A23E4CC}"/>
              </a:ext>
            </a:extLst>
          </p:cNvPr>
          <p:cNvSpPr>
            <a:spLocks noGrp="1"/>
          </p:cNvSpPr>
          <p:nvPr>
            <p:ph type="title"/>
          </p:nvPr>
        </p:nvSpPr>
        <p:spPr>
          <a:xfrm>
            <a:off x="1217612" y="1560179"/>
            <a:ext cx="11126788" cy="2954655"/>
          </a:xfrm>
        </p:spPr>
        <p:txBody>
          <a:bodyPr vert="horz" wrap="square">
            <a:spAutoFit/>
          </a:bodyPr>
          <a:lstStyle/>
          <a:p>
            <a:pPr marL="12700" indent="-12700" algn="ctr"/>
            <a:r>
              <a:rPr lang="en-US" b="0" dirty="0">
                <a:solidFill>
                  <a:schemeClr val="bg1"/>
                </a:solidFill>
              </a:rPr>
              <a:t>Our study finds that </a:t>
            </a:r>
            <a:r>
              <a:rPr lang="en-US" dirty="0">
                <a:solidFill>
                  <a:schemeClr val="accent6"/>
                </a:solidFill>
              </a:rPr>
              <a:t>401(k) participants are proponents of in-plan fixed annuities </a:t>
            </a:r>
            <a:r>
              <a:rPr lang="en-US" b="0" dirty="0">
                <a:solidFill>
                  <a:schemeClr val="bg1"/>
                </a:solidFill>
              </a:rPr>
              <a:t>and would likely use them for saving and income when included in their plans. </a:t>
            </a:r>
            <a:br>
              <a:rPr lang="en-US" b="0" dirty="0">
                <a:solidFill>
                  <a:schemeClr val="bg1"/>
                </a:solidFill>
              </a:rPr>
            </a:br>
            <a:br>
              <a:rPr lang="en-US" b="0" dirty="0">
                <a:solidFill>
                  <a:schemeClr val="bg1"/>
                </a:solidFill>
              </a:rPr>
            </a:br>
            <a:r>
              <a:rPr lang="en-US" b="0" dirty="0">
                <a:solidFill>
                  <a:schemeClr val="bg1"/>
                </a:solidFill>
              </a:rPr>
              <a:t>Findings from this survey will </a:t>
            </a:r>
            <a:r>
              <a:rPr lang="en-US" dirty="0">
                <a:solidFill>
                  <a:schemeClr val="accent6"/>
                </a:solidFill>
              </a:rPr>
              <a:t>contribute to the </a:t>
            </a:r>
            <a:br>
              <a:rPr lang="en-US" dirty="0">
                <a:solidFill>
                  <a:schemeClr val="accent6"/>
                </a:solidFill>
              </a:rPr>
            </a:br>
            <a:r>
              <a:rPr lang="en-US" dirty="0">
                <a:solidFill>
                  <a:schemeClr val="accent6"/>
                </a:solidFill>
              </a:rPr>
              <a:t>continued evolution</a:t>
            </a:r>
            <a:r>
              <a:rPr lang="en-US" b="0" dirty="0">
                <a:solidFill>
                  <a:schemeClr val="bg1"/>
                </a:solidFill>
              </a:rPr>
              <a:t> of 401(k) plan design.</a:t>
            </a:r>
          </a:p>
        </p:txBody>
      </p:sp>
      <p:sp>
        <p:nvSpPr>
          <p:cNvPr id="9" name="Text Placeholder 20">
            <a:extLst>
              <a:ext uri="{FF2B5EF4-FFF2-40B4-BE49-F238E27FC236}">
                <a16:creationId xmlns:a16="http://schemas.microsoft.com/office/drawing/2014/main" id="{8BB4F17D-1AA6-E6A9-8740-E978E12904BF}"/>
              </a:ext>
            </a:extLst>
          </p:cNvPr>
          <p:cNvSpPr txBox="1">
            <a:spLocks/>
          </p:cNvSpPr>
          <p:nvPr/>
        </p:nvSpPr>
        <p:spPr>
          <a:xfrm>
            <a:off x="2041495" y="5717399"/>
            <a:ext cx="9107487" cy="51037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US" sz="1800" b="0" dirty="0">
                <a:solidFill>
                  <a:schemeClr val="bg1">
                    <a:lumMod val="95000"/>
                  </a:schemeClr>
                </a:solidFill>
                <a:latin typeface="+mj-lt"/>
                <a:cs typeface="Arial" panose="020B0604020202020204" pitchFamily="34" charset="0"/>
              </a:rPr>
              <a:t>SURYA KOLLURI, HEAD OF TIAA INSTITUTE</a:t>
            </a:r>
          </a:p>
        </p:txBody>
      </p:sp>
      <p:sp>
        <p:nvSpPr>
          <p:cNvPr id="14" name="TextBox 13">
            <a:extLst>
              <a:ext uri="{FF2B5EF4-FFF2-40B4-BE49-F238E27FC236}">
                <a16:creationId xmlns:a16="http://schemas.microsoft.com/office/drawing/2014/main" id="{A5F89867-13C3-5E70-2EB4-AA1981DD2E55}"/>
              </a:ext>
            </a:extLst>
          </p:cNvPr>
          <p:cNvSpPr txBox="1"/>
          <p:nvPr/>
        </p:nvSpPr>
        <p:spPr>
          <a:xfrm>
            <a:off x="12826924" y="7218462"/>
            <a:ext cx="362603" cy="300786"/>
          </a:xfrm>
          <a:prstGeom prst="rect">
            <a:avLst/>
          </a:prstGeom>
          <a:noFill/>
        </p:spPr>
        <p:txBody>
          <a:bodyPr wrap="square" lIns="0" tIns="0" rIns="0" bIns="0" rtlCol="0">
            <a:noAutofit/>
          </a:bodyPr>
          <a:lstStyle/>
          <a:p>
            <a:pPr algn="r"/>
            <a:fld id="{5463D488-B33C-44D1-8C6D-19E9BAD2ABCF}" type="slidenum">
              <a:rPr lang="en-US" sz="1200" b="1" smtClean="0">
                <a:solidFill>
                  <a:schemeClr val="bg1"/>
                </a:solidFill>
                <a:latin typeface="Arial" panose="020B0604020202020204" pitchFamily="34" charset="0"/>
                <a:cs typeface="Arial" panose="020B0604020202020204" pitchFamily="34" charset="0"/>
              </a:rPr>
              <a:pPr algn="r"/>
              <a:t>38</a:t>
            </a:fld>
            <a:endParaRPr lang="en-US" sz="800" b="1"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7C4ECEFE-64DA-3EFA-17CF-385D2D9BD8C9}"/>
              </a:ext>
            </a:extLst>
          </p:cNvPr>
          <p:cNvCxnSpPr/>
          <p:nvPr/>
        </p:nvCxnSpPr>
        <p:spPr>
          <a:xfrm>
            <a:off x="628073" y="7095744"/>
            <a:ext cx="12561455"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AFD73427-A2B3-4F05-28D3-46C7FE924EF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35721" y="6941921"/>
            <a:ext cx="1851039" cy="770844"/>
          </a:xfrm>
          <a:prstGeom prst="rect">
            <a:avLst/>
          </a:prstGeom>
        </p:spPr>
      </p:pic>
      <p:sp>
        <p:nvSpPr>
          <p:cNvPr id="17" name="Text Placeholder 3">
            <a:extLst>
              <a:ext uri="{FF2B5EF4-FFF2-40B4-BE49-F238E27FC236}">
                <a16:creationId xmlns:a16="http://schemas.microsoft.com/office/drawing/2014/main" id="{2468B521-943C-F682-318A-32F1EE8199CB}"/>
              </a:ext>
            </a:extLst>
          </p:cNvPr>
          <p:cNvSpPr txBox="1">
            <a:spLocks/>
          </p:cNvSpPr>
          <p:nvPr/>
        </p:nvSpPr>
        <p:spPr>
          <a:xfrm>
            <a:off x="4868008" y="7214616"/>
            <a:ext cx="7826565" cy="365920"/>
          </a:xfrm>
          <a:prstGeom prst="rect">
            <a:avLst/>
          </a:prstGeom>
        </p:spPr>
        <p:txBody>
          <a:bodyPr lIns="0" tIns="0" rIns="0" bIns="0"/>
          <a:lstStyle>
            <a:lvl1pPr marL="0" indent="0" algn="r" defTabSz="502920" rtl="0" eaLnBrk="1" latinLnBrk="0" hangingPunct="1">
              <a:lnSpc>
                <a:spcPct val="100000"/>
              </a:lnSpc>
              <a:spcBef>
                <a:spcPts val="0"/>
              </a:spcBef>
              <a:spcAft>
                <a:spcPts val="0"/>
              </a:spcAft>
              <a:buFont typeface="Arial"/>
              <a:buNone/>
              <a:defRPr sz="1200" i="1" kern="1200" baseline="0">
                <a:solidFill>
                  <a:schemeClr val="bg2"/>
                </a:solidFill>
                <a:latin typeface="+mn-lt"/>
                <a:ea typeface="+mn-ea"/>
                <a:cs typeface="+mn-cs"/>
              </a:defRPr>
            </a:lvl1pPr>
            <a:lvl2pPr marL="0" indent="0" algn="l" defTabSz="502920" rtl="0" eaLnBrk="1" latinLnBrk="0" hangingPunct="1">
              <a:lnSpc>
                <a:spcPct val="100000"/>
              </a:lnSpc>
              <a:spcBef>
                <a:spcPts val="432"/>
              </a:spcBef>
              <a:spcAft>
                <a:spcPts val="432"/>
              </a:spcAft>
              <a:buFont typeface="Arial" panose="020B0604020202020204" pitchFamily="34" charset="0"/>
              <a:buNone/>
              <a:defRPr sz="2000" b="1" kern="1200">
                <a:solidFill>
                  <a:schemeClr val="tx2"/>
                </a:solidFill>
                <a:latin typeface="+mn-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sz="1600" kern="1200">
                <a:solidFill>
                  <a:schemeClr val="tx2"/>
                </a:solidFill>
                <a:latin typeface="+mn-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chemeClr val="bg1"/>
                </a:solidFill>
              </a:rPr>
              <a:t>Retirement savings to retirement income</a:t>
            </a:r>
          </a:p>
        </p:txBody>
      </p:sp>
      <p:sp>
        <p:nvSpPr>
          <p:cNvPr id="6" name="TextBox 5">
            <a:extLst>
              <a:ext uri="{FF2B5EF4-FFF2-40B4-BE49-F238E27FC236}">
                <a16:creationId xmlns:a16="http://schemas.microsoft.com/office/drawing/2014/main" id="{C11FA0ED-77A6-87F7-DDC5-1562400DBD03}"/>
              </a:ext>
            </a:extLst>
          </p:cNvPr>
          <p:cNvSpPr txBox="1"/>
          <p:nvPr/>
        </p:nvSpPr>
        <p:spPr>
          <a:xfrm rot="10800000">
            <a:off x="6093390" y="4513274"/>
            <a:ext cx="1003697" cy="1050301"/>
          </a:xfrm>
          <a:prstGeom prst="rect">
            <a:avLst/>
          </a:prstGeom>
          <a:noFill/>
        </p:spPr>
        <p:txBody>
          <a:bodyPr wrap="square">
            <a:noAutofit/>
          </a:bodyPr>
          <a:lstStyle/>
          <a:p>
            <a:pPr algn="ctr"/>
            <a:r>
              <a:rPr lang="en-US" sz="11100" dirty="0">
                <a:solidFill>
                  <a:schemeClr val="bg1">
                    <a:lumMod val="95000"/>
                  </a:schemeClr>
                </a:solidFill>
              </a:rPr>
              <a:t>“</a:t>
            </a:r>
          </a:p>
        </p:txBody>
      </p:sp>
    </p:spTree>
    <p:extLst>
      <p:ext uri="{BB962C8B-B14F-4D97-AF65-F5344CB8AC3E}">
        <p14:creationId xmlns:p14="http://schemas.microsoft.com/office/powerpoint/2010/main" val="34965312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7F144-54E3-5D8E-1457-B3C0E75A2C0A}"/>
            </a:ext>
          </a:extLst>
        </p:cNvPr>
        <p:cNvGrpSpPr/>
        <p:nvPr/>
      </p:nvGrpSpPr>
      <p:grpSpPr>
        <a:xfrm>
          <a:off x="0" y="0"/>
          <a:ext cx="0" cy="0"/>
          <a:chOff x="0" y="0"/>
          <a:chExt cx="0" cy="0"/>
        </a:xfrm>
      </p:grpSpPr>
      <p:sp>
        <p:nvSpPr>
          <p:cNvPr id="59" name="Title 1">
            <a:extLst>
              <a:ext uri="{FF2B5EF4-FFF2-40B4-BE49-F238E27FC236}">
                <a16:creationId xmlns:a16="http://schemas.microsoft.com/office/drawing/2014/main" id="{546CC0A8-C157-580C-B55F-443A7FED9C24}"/>
              </a:ext>
            </a:extLst>
          </p:cNvPr>
          <p:cNvSpPr>
            <a:spLocks noGrp="1"/>
          </p:cNvSpPr>
          <p:nvPr>
            <p:ph type="title"/>
          </p:nvPr>
        </p:nvSpPr>
        <p:spPr>
          <a:xfrm>
            <a:off x="615950" y="1255318"/>
            <a:ext cx="3779838" cy="1035050"/>
          </a:xfrm>
        </p:spPr>
        <p:txBody>
          <a:bodyPr/>
          <a:lstStyle/>
          <a:p>
            <a:pPr lvl="0"/>
            <a:r>
              <a:rPr lang="en-US" dirty="0"/>
              <a:t>Implications for plan sponsors</a:t>
            </a:r>
            <a:br>
              <a:rPr lang="en-US" dirty="0"/>
            </a:br>
            <a:br>
              <a:rPr lang="en-US" dirty="0"/>
            </a:br>
            <a:r>
              <a:rPr lang="en-US" sz="2800" b="0" dirty="0"/>
              <a:t>401(k) participants’ views on retirement income</a:t>
            </a:r>
            <a:endParaRPr lang="en-US" dirty="0"/>
          </a:p>
        </p:txBody>
      </p:sp>
      <p:sp>
        <p:nvSpPr>
          <p:cNvPr id="67" name="Text Placeholder 66">
            <a:extLst>
              <a:ext uri="{FF2B5EF4-FFF2-40B4-BE49-F238E27FC236}">
                <a16:creationId xmlns:a16="http://schemas.microsoft.com/office/drawing/2014/main" id="{BF31E2E8-F5E4-8053-A709-EAD9C0E343C2}"/>
              </a:ext>
            </a:extLst>
          </p:cNvPr>
          <p:cNvSpPr>
            <a:spLocks noGrp="1"/>
          </p:cNvSpPr>
          <p:nvPr>
            <p:ph type="body" sz="quarter" idx="11"/>
          </p:nvPr>
        </p:nvSpPr>
        <p:spPr>
          <a:xfrm>
            <a:off x="628073" y="6448719"/>
            <a:ext cx="12561455" cy="372140"/>
          </a:xfrm>
        </p:spPr>
        <p:txBody>
          <a:bodyPr/>
          <a:lstStyle/>
          <a:p>
            <a:r>
              <a:rPr lang="en-US" dirty="0"/>
              <a:t>Source: Nuveen and TIAA Institute Participant Sentiment Survey on Lifetime Income (2024).</a:t>
            </a:r>
          </a:p>
        </p:txBody>
      </p:sp>
      <p:graphicFrame>
        <p:nvGraphicFramePr>
          <p:cNvPr id="33" name="Table 32">
            <a:extLst>
              <a:ext uri="{FF2B5EF4-FFF2-40B4-BE49-F238E27FC236}">
                <a16:creationId xmlns:a16="http://schemas.microsoft.com/office/drawing/2014/main" id="{7EFED189-E17F-92C8-4C18-48A4C84D5B54}"/>
              </a:ext>
            </a:extLst>
          </p:cNvPr>
          <p:cNvGraphicFramePr>
            <a:graphicFrameLocks noGrp="1"/>
          </p:cNvGraphicFramePr>
          <p:nvPr>
            <p:extLst>
              <p:ext uri="{D42A27DB-BD31-4B8C-83A1-F6EECF244321}">
                <p14:modId xmlns:p14="http://schemas.microsoft.com/office/powerpoint/2010/main" val="2092004988"/>
              </p:ext>
            </p:extLst>
          </p:nvPr>
        </p:nvGraphicFramePr>
        <p:xfrm>
          <a:off x="4879883" y="528638"/>
          <a:ext cx="8507505" cy="885735"/>
        </p:xfrm>
        <a:graphic>
          <a:graphicData uri="http://schemas.openxmlformats.org/drawingml/2006/table">
            <a:tbl>
              <a:tblPr firstRow="1" bandRow="1">
                <a:tableStyleId>{21E4AEA4-8DFA-4A89-87EB-49C32662AFE0}</a:tableStyleId>
              </a:tblPr>
              <a:tblGrid>
                <a:gridCol w="3749767">
                  <a:extLst>
                    <a:ext uri="{9D8B030D-6E8A-4147-A177-3AD203B41FA5}">
                      <a16:colId xmlns:a16="http://schemas.microsoft.com/office/drawing/2014/main" val="3682787327"/>
                    </a:ext>
                  </a:extLst>
                </a:gridCol>
                <a:gridCol w="4757738">
                  <a:extLst>
                    <a:ext uri="{9D8B030D-6E8A-4147-A177-3AD203B41FA5}">
                      <a16:colId xmlns:a16="http://schemas.microsoft.com/office/drawing/2014/main" val="73372910"/>
                    </a:ext>
                  </a:extLst>
                </a:gridCol>
              </a:tblGrid>
              <a:tr h="885735">
                <a:tc>
                  <a:txBody>
                    <a:bodyPr/>
                    <a:lstStyle/>
                    <a:p>
                      <a:r>
                        <a:rPr lang="en-US" sz="2400" dirty="0"/>
                        <a:t>Survey insights</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sz="2400" dirty="0"/>
                        <a:t>Plan sponsor considerations</a:t>
                      </a:r>
                    </a:p>
                  </a:txBody>
                  <a:tcPr marL="137160" marR="137160" marT="137160" marB="13716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686477190"/>
                  </a:ext>
                </a:extLst>
              </a:tr>
            </a:tbl>
          </a:graphicData>
        </a:graphic>
      </p:graphicFrame>
      <p:sp>
        <p:nvSpPr>
          <p:cNvPr id="14" name="Triangle 13">
            <a:extLst>
              <a:ext uri="{FF2B5EF4-FFF2-40B4-BE49-F238E27FC236}">
                <a16:creationId xmlns:a16="http://schemas.microsoft.com/office/drawing/2014/main" id="{7A8A1155-BBF1-A8AF-AFC1-D5699681E27B}"/>
              </a:ext>
            </a:extLst>
          </p:cNvPr>
          <p:cNvSpPr/>
          <p:nvPr/>
        </p:nvSpPr>
        <p:spPr>
          <a:xfrm rot="5400000">
            <a:off x="8658224" y="2166741"/>
            <a:ext cx="400050" cy="247255"/>
          </a:xfrm>
          <a:prstGeom prst="triangle">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 name="Triangle 14">
            <a:extLst>
              <a:ext uri="{FF2B5EF4-FFF2-40B4-BE49-F238E27FC236}">
                <a16:creationId xmlns:a16="http://schemas.microsoft.com/office/drawing/2014/main" id="{84D42A6C-4C48-E12A-79C1-58B46A5735E0}"/>
              </a:ext>
            </a:extLst>
          </p:cNvPr>
          <p:cNvSpPr/>
          <p:nvPr/>
        </p:nvSpPr>
        <p:spPr>
          <a:xfrm rot="5400000">
            <a:off x="8658224" y="3752651"/>
            <a:ext cx="400050" cy="247255"/>
          </a:xfrm>
          <a:prstGeom prst="triangle">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6" name="Triangle 15">
            <a:extLst>
              <a:ext uri="{FF2B5EF4-FFF2-40B4-BE49-F238E27FC236}">
                <a16:creationId xmlns:a16="http://schemas.microsoft.com/office/drawing/2014/main" id="{FAFAE74E-E129-CDB9-1172-D237F905B76E}"/>
              </a:ext>
            </a:extLst>
          </p:cNvPr>
          <p:cNvSpPr/>
          <p:nvPr/>
        </p:nvSpPr>
        <p:spPr>
          <a:xfrm rot="5400000">
            <a:off x="8658224" y="5495727"/>
            <a:ext cx="400050" cy="247255"/>
          </a:xfrm>
          <a:prstGeom prst="triangle">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aphicFrame>
        <p:nvGraphicFramePr>
          <p:cNvPr id="21" name="Table 20">
            <a:extLst>
              <a:ext uri="{FF2B5EF4-FFF2-40B4-BE49-F238E27FC236}">
                <a16:creationId xmlns:a16="http://schemas.microsoft.com/office/drawing/2014/main" id="{D3D9881C-E93C-FBC4-D4B6-4968DDE34A48}"/>
              </a:ext>
            </a:extLst>
          </p:cNvPr>
          <p:cNvGraphicFramePr>
            <a:graphicFrameLocks noGrp="1"/>
          </p:cNvGraphicFramePr>
          <p:nvPr>
            <p:extLst>
              <p:ext uri="{D42A27DB-BD31-4B8C-83A1-F6EECF244321}">
                <p14:modId xmlns:p14="http://schemas.microsoft.com/office/powerpoint/2010/main" val="2700194480"/>
              </p:ext>
            </p:extLst>
          </p:nvPr>
        </p:nvGraphicFramePr>
        <p:xfrm>
          <a:off x="4879882" y="4716554"/>
          <a:ext cx="8507505" cy="1737694"/>
        </p:xfrm>
        <a:graphic>
          <a:graphicData uri="http://schemas.openxmlformats.org/drawingml/2006/table">
            <a:tbl>
              <a:tblPr bandRow="1">
                <a:tableStyleId>{21E4AEA4-8DFA-4A89-87EB-49C32662AFE0}</a:tableStyleId>
              </a:tblPr>
              <a:tblGrid>
                <a:gridCol w="4378417">
                  <a:extLst>
                    <a:ext uri="{9D8B030D-6E8A-4147-A177-3AD203B41FA5}">
                      <a16:colId xmlns:a16="http://schemas.microsoft.com/office/drawing/2014/main" val="3473767341"/>
                    </a:ext>
                  </a:extLst>
                </a:gridCol>
                <a:gridCol w="4129088">
                  <a:extLst>
                    <a:ext uri="{9D8B030D-6E8A-4147-A177-3AD203B41FA5}">
                      <a16:colId xmlns:a16="http://schemas.microsoft.com/office/drawing/2014/main" val="315224242"/>
                    </a:ext>
                  </a:extLst>
                </a:gridCol>
              </a:tblGrid>
              <a:tr h="1737694">
                <a:tc>
                  <a:txBody>
                    <a:bodyPr/>
                    <a:lstStyle/>
                    <a:p>
                      <a:r>
                        <a:rPr lang="en-US" sz="2400" dirty="0">
                          <a:solidFill>
                            <a:schemeClr val="accent2"/>
                          </a:solidFill>
                        </a:rPr>
                        <a:t>Nearly all target-date investors see value in adding a fixed annuity</a:t>
                      </a:r>
                      <a:endParaRPr lang="en-US" sz="2400" dirty="0"/>
                    </a:p>
                  </a:txBody>
                  <a:tcPr marL="137160" marR="411480" anchor="ctr">
                    <a:lnL w="12700" cmpd="sng">
                      <a:noFill/>
                    </a:lnL>
                    <a:lnR w="12700" cmpd="sng">
                      <a:noFill/>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accent2"/>
                          </a:solidFill>
                        </a:rPr>
                        <a:t>Offer a target date fund with an embedded fixed annuity as QDIA</a:t>
                      </a:r>
                      <a:endParaRPr lang="en-US" sz="2400" dirty="0"/>
                    </a:p>
                  </a:txBody>
                  <a:tcPr marL="137160" marR="137160" anchor="ctr">
                    <a:lnL w="12700" cmpd="sng">
                      <a:noFill/>
                    </a:lnL>
                    <a:lnR w="12700" cmpd="sng">
                      <a:noFill/>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6160495"/>
                  </a:ext>
                </a:extLst>
              </a:tr>
            </a:tbl>
          </a:graphicData>
        </a:graphic>
      </p:graphicFrame>
      <p:graphicFrame>
        <p:nvGraphicFramePr>
          <p:cNvPr id="22" name="Table 21">
            <a:extLst>
              <a:ext uri="{FF2B5EF4-FFF2-40B4-BE49-F238E27FC236}">
                <a16:creationId xmlns:a16="http://schemas.microsoft.com/office/drawing/2014/main" id="{CBEB6097-2109-0D0A-0119-5B019725F4C4}"/>
              </a:ext>
            </a:extLst>
          </p:cNvPr>
          <p:cNvGraphicFramePr>
            <a:graphicFrameLocks noGrp="1"/>
          </p:cNvGraphicFramePr>
          <p:nvPr>
            <p:extLst>
              <p:ext uri="{D42A27DB-BD31-4B8C-83A1-F6EECF244321}">
                <p14:modId xmlns:p14="http://schemas.microsoft.com/office/powerpoint/2010/main" val="3668022813"/>
              </p:ext>
            </p:extLst>
          </p:nvPr>
        </p:nvGraphicFramePr>
        <p:xfrm>
          <a:off x="4879882" y="1418818"/>
          <a:ext cx="8507505" cy="1558958"/>
        </p:xfrm>
        <a:graphic>
          <a:graphicData uri="http://schemas.openxmlformats.org/drawingml/2006/table">
            <a:tbl>
              <a:tblPr firstRow="1" bandRow="1">
                <a:tableStyleId>{21E4AEA4-8DFA-4A89-87EB-49C32662AFE0}</a:tableStyleId>
              </a:tblPr>
              <a:tblGrid>
                <a:gridCol w="4378417">
                  <a:extLst>
                    <a:ext uri="{9D8B030D-6E8A-4147-A177-3AD203B41FA5}">
                      <a16:colId xmlns:a16="http://schemas.microsoft.com/office/drawing/2014/main" val="3557597854"/>
                    </a:ext>
                  </a:extLst>
                </a:gridCol>
                <a:gridCol w="4129088">
                  <a:extLst>
                    <a:ext uri="{9D8B030D-6E8A-4147-A177-3AD203B41FA5}">
                      <a16:colId xmlns:a16="http://schemas.microsoft.com/office/drawing/2014/main" val="3050892306"/>
                    </a:ext>
                  </a:extLst>
                </a:gridCol>
              </a:tblGrid>
              <a:tr h="1558958">
                <a:tc>
                  <a:txBody>
                    <a:bodyPr/>
                    <a:lstStyle/>
                    <a:p>
                      <a:r>
                        <a:rPr lang="en-US" sz="2400" b="0" dirty="0">
                          <a:solidFill>
                            <a:schemeClr val="accent2"/>
                          </a:solidFill>
                        </a:rPr>
                        <a:t>Participants prioritize retirement income </a:t>
                      </a:r>
                      <a:endParaRPr lang="en-US" sz="2400" b="0" dirty="0"/>
                    </a:p>
                  </a:txBody>
                  <a:tcPr marL="137160" marR="594360" anchor="ctr">
                    <a:lnL w="12700" cmpd="sng">
                      <a:noFill/>
                    </a:lnL>
                    <a:lnR w="12700" cmpd="sng">
                      <a:noFill/>
                    </a:lnR>
                    <a:lnT w="381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b="0" dirty="0">
                          <a:solidFill>
                            <a:schemeClr val="accent2"/>
                          </a:solidFill>
                        </a:rPr>
                        <a:t>Prioritize plan design, communications and education accordingly </a:t>
                      </a:r>
                      <a:endParaRPr lang="en-US" sz="2400" b="0" dirty="0"/>
                    </a:p>
                  </a:txBody>
                  <a:tcPr marL="137160" marR="137160" anchor="ctr">
                    <a:lnL w="12700" cmpd="sng">
                      <a:noFill/>
                    </a:lnL>
                    <a:lnR w="12700" cmpd="sng">
                      <a:noFill/>
                    </a:lnR>
                    <a:lnT w="381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91405375"/>
                  </a:ext>
                </a:extLst>
              </a:tr>
            </a:tbl>
          </a:graphicData>
        </a:graphic>
      </p:graphicFrame>
      <p:graphicFrame>
        <p:nvGraphicFramePr>
          <p:cNvPr id="23" name="Table 22">
            <a:extLst>
              <a:ext uri="{FF2B5EF4-FFF2-40B4-BE49-F238E27FC236}">
                <a16:creationId xmlns:a16="http://schemas.microsoft.com/office/drawing/2014/main" id="{9F67E209-32C3-1467-A694-64474832CBDB}"/>
              </a:ext>
            </a:extLst>
          </p:cNvPr>
          <p:cNvGraphicFramePr>
            <a:graphicFrameLocks noGrp="1"/>
          </p:cNvGraphicFramePr>
          <p:nvPr>
            <p:extLst>
              <p:ext uri="{D42A27DB-BD31-4B8C-83A1-F6EECF244321}">
                <p14:modId xmlns:p14="http://schemas.microsoft.com/office/powerpoint/2010/main" val="1452122587"/>
              </p:ext>
            </p:extLst>
          </p:nvPr>
        </p:nvGraphicFramePr>
        <p:xfrm>
          <a:off x="4872037" y="2978318"/>
          <a:ext cx="8507505" cy="1737694"/>
        </p:xfrm>
        <a:graphic>
          <a:graphicData uri="http://schemas.openxmlformats.org/drawingml/2006/table">
            <a:tbl>
              <a:tblPr bandRow="1">
                <a:tableStyleId>{21E4AEA4-8DFA-4A89-87EB-49C32662AFE0}</a:tableStyleId>
              </a:tblPr>
              <a:tblGrid>
                <a:gridCol w="4378417">
                  <a:extLst>
                    <a:ext uri="{9D8B030D-6E8A-4147-A177-3AD203B41FA5}">
                      <a16:colId xmlns:a16="http://schemas.microsoft.com/office/drawing/2014/main" val="3473767341"/>
                    </a:ext>
                  </a:extLst>
                </a:gridCol>
                <a:gridCol w="4129088">
                  <a:extLst>
                    <a:ext uri="{9D8B030D-6E8A-4147-A177-3AD203B41FA5}">
                      <a16:colId xmlns:a16="http://schemas.microsoft.com/office/drawing/2014/main" val="315224242"/>
                    </a:ext>
                  </a:extLst>
                </a:gridCol>
              </a:tblGrid>
              <a:tr h="1737694">
                <a:tc>
                  <a:txBody>
                    <a:bodyPr/>
                    <a:lstStyle/>
                    <a:p>
                      <a:r>
                        <a:rPr lang="en-US" sz="2400" dirty="0">
                          <a:solidFill>
                            <a:schemeClr val="accent2"/>
                          </a:solidFill>
                        </a:rPr>
                        <a:t>Participants value in-plan fixed annuities and would use them, if available </a:t>
                      </a:r>
                      <a:endParaRPr lang="en-US" sz="2400" dirty="0"/>
                    </a:p>
                  </a:txBody>
                  <a:tcPr marL="137160" marR="594360" anchor="ctr">
                    <a:lnL w="12700" cmpd="sng">
                      <a:noFill/>
                    </a:lnL>
                    <a:lnR w="12700" cmpd="sng">
                      <a:noFill/>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400" dirty="0">
                          <a:solidFill>
                            <a:schemeClr val="accent2"/>
                          </a:solidFill>
                        </a:rPr>
                        <a:t>Add in-plan annuities to retirement plan lineup</a:t>
                      </a:r>
                      <a:endParaRPr lang="en-US" sz="2400" dirty="0"/>
                    </a:p>
                  </a:txBody>
                  <a:tcPr marL="137160" marR="137160" anchor="ctr">
                    <a:lnL w="12700" cmpd="sng">
                      <a:noFill/>
                    </a:lnL>
                    <a:lnR w="12700" cmpd="sng">
                      <a:noFill/>
                    </a:lnR>
                    <a:lnT w="12700" cap="flat" cmpd="sng" algn="ctr">
                      <a:no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2235234"/>
                  </a:ext>
                </a:extLst>
              </a:tr>
            </a:tbl>
          </a:graphicData>
        </a:graphic>
      </p:graphicFrame>
      <p:sp>
        <p:nvSpPr>
          <p:cNvPr id="2" name="TextBox 1">
            <a:extLst>
              <a:ext uri="{FF2B5EF4-FFF2-40B4-BE49-F238E27FC236}">
                <a16:creationId xmlns:a16="http://schemas.microsoft.com/office/drawing/2014/main" id="{10B51FE0-31A9-B3F5-F1FA-C8DAAD2981A2}"/>
              </a:ext>
            </a:extLst>
          </p:cNvPr>
          <p:cNvSpPr txBox="1"/>
          <p:nvPr/>
        </p:nvSpPr>
        <p:spPr>
          <a:xfrm>
            <a:off x="521184" y="7450198"/>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638414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A53FC-DA99-F3E7-4EDB-5D52B3EADC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B14411-8DCE-1F25-C6A2-A06B4FE3351C}"/>
              </a:ext>
            </a:extLst>
          </p:cNvPr>
          <p:cNvSpPr>
            <a:spLocks noGrp="1"/>
          </p:cNvSpPr>
          <p:nvPr>
            <p:ph type="title"/>
          </p:nvPr>
        </p:nvSpPr>
        <p:spPr>
          <a:xfrm>
            <a:off x="628073" y="630937"/>
            <a:ext cx="12561455" cy="1035139"/>
          </a:xfrm>
        </p:spPr>
        <p:txBody>
          <a:bodyPr/>
          <a:lstStyle/>
          <a:p>
            <a:r>
              <a:rPr lang="en-US" dirty="0"/>
              <a:t>American workers planning for retirement face challenges</a:t>
            </a:r>
          </a:p>
        </p:txBody>
      </p:sp>
      <p:sp>
        <p:nvSpPr>
          <p:cNvPr id="5" name="Text Placeholder 4">
            <a:extLst>
              <a:ext uri="{FF2B5EF4-FFF2-40B4-BE49-F238E27FC236}">
                <a16:creationId xmlns:a16="http://schemas.microsoft.com/office/drawing/2014/main" id="{0ED754A4-DE03-0135-7012-6BAE1D377642}"/>
              </a:ext>
            </a:extLst>
          </p:cNvPr>
          <p:cNvSpPr>
            <a:spLocks noGrp="1"/>
          </p:cNvSpPr>
          <p:nvPr>
            <p:ph type="body" sz="quarter" idx="11"/>
          </p:nvPr>
        </p:nvSpPr>
        <p:spPr>
          <a:xfrm>
            <a:off x="628650" y="6448425"/>
            <a:ext cx="12565063" cy="373063"/>
          </a:xfrm>
        </p:spPr>
        <p:txBody>
          <a:bodyPr numCol="1"/>
          <a:lstStyle/>
          <a:p>
            <a:r>
              <a:rPr lang="en-US" dirty="0"/>
              <a:t>1. Housing America’s Older Adults,” Harvard University, 2023.</a:t>
            </a:r>
          </a:p>
          <a:p>
            <a:r>
              <a:rPr lang="en-US" dirty="0"/>
              <a:t>2. “Building a Better Retirement,” TIAA, 2024.</a:t>
            </a:r>
          </a:p>
          <a:p>
            <a:r>
              <a:rPr lang="en-US" dirty="0"/>
              <a:t>3. EBRI Retirement Security Projection Model, 2024. </a:t>
            </a:r>
          </a:p>
        </p:txBody>
      </p:sp>
      <p:grpSp>
        <p:nvGrpSpPr>
          <p:cNvPr id="38" name="Group 37">
            <a:extLst>
              <a:ext uri="{FF2B5EF4-FFF2-40B4-BE49-F238E27FC236}">
                <a16:creationId xmlns:a16="http://schemas.microsoft.com/office/drawing/2014/main" id="{57302015-863A-0E03-935E-1CA220F831A6}"/>
              </a:ext>
            </a:extLst>
          </p:cNvPr>
          <p:cNvGrpSpPr/>
          <p:nvPr/>
        </p:nvGrpSpPr>
        <p:grpSpPr>
          <a:xfrm>
            <a:off x="628650" y="2085314"/>
            <a:ext cx="3719499" cy="4101731"/>
            <a:chOff x="628650" y="2085314"/>
            <a:chExt cx="3719499" cy="4101731"/>
          </a:xfrm>
        </p:grpSpPr>
        <p:sp>
          <p:nvSpPr>
            <p:cNvPr id="25" name="Rectangle: Single Corner Rounded 67">
              <a:extLst>
                <a:ext uri="{FF2B5EF4-FFF2-40B4-BE49-F238E27FC236}">
                  <a16:creationId xmlns:a16="http://schemas.microsoft.com/office/drawing/2014/main" id="{C3398FFB-E3E8-8685-1CF3-856D418F8190}"/>
                </a:ext>
              </a:extLst>
            </p:cNvPr>
            <p:cNvSpPr/>
            <p:nvPr/>
          </p:nvSpPr>
          <p:spPr>
            <a:xfrm>
              <a:off x="628650" y="2085314"/>
              <a:ext cx="3719499" cy="4101731"/>
            </a:xfrm>
            <a:prstGeom prst="round1Rect">
              <a:avLst>
                <a:gd name="adj" fmla="val 23355"/>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sp>
          <p:nvSpPr>
            <p:cNvPr id="27" name="TextBox 26">
              <a:extLst>
                <a:ext uri="{FF2B5EF4-FFF2-40B4-BE49-F238E27FC236}">
                  <a16:creationId xmlns:a16="http://schemas.microsoft.com/office/drawing/2014/main" id="{AE586752-75F4-74A5-7CC3-D3BE8C911D29}"/>
                </a:ext>
              </a:extLst>
            </p:cNvPr>
            <p:cNvSpPr txBox="1"/>
            <p:nvPr/>
          </p:nvSpPr>
          <p:spPr>
            <a:xfrm>
              <a:off x="861816" y="2392553"/>
              <a:ext cx="3147601" cy="430887"/>
            </a:xfrm>
            <a:prstGeom prst="rect">
              <a:avLst/>
            </a:prstGeom>
            <a:noFill/>
          </p:spPr>
          <p:txBody>
            <a:bodyPr wrap="square" lIns="0" tIns="0" rIns="0" bIns="0" rtlCol="0" anchor="t">
              <a:spAutoFit/>
            </a:bodyPr>
            <a:lstStyle/>
            <a:p>
              <a:pPr>
                <a:spcAft>
                  <a:spcPts val="600"/>
                </a:spcAft>
              </a:pPr>
              <a:r>
                <a:rPr lang="en-US" sz="2800" b="1" dirty="0">
                  <a:solidFill>
                    <a:schemeClr val="bg1"/>
                  </a:solidFill>
                </a:rPr>
                <a:t>Demographics</a:t>
              </a:r>
            </a:p>
          </p:txBody>
        </p:sp>
        <p:sp>
          <p:nvSpPr>
            <p:cNvPr id="28" name="TextBox 27">
              <a:extLst>
                <a:ext uri="{FF2B5EF4-FFF2-40B4-BE49-F238E27FC236}">
                  <a16:creationId xmlns:a16="http://schemas.microsoft.com/office/drawing/2014/main" id="{AD24B419-D49D-AE61-2FDE-CCA99B2D8439}"/>
                </a:ext>
              </a:extLst>
            </p:cNvPr>
            <p:cNvSpPr txBox="1"/>
            <p:nvPr/>
          </p:nvSpPr>
          <p:spPr>
            <a:xfrm>
              <a:off x="861816" y="3304234"/>
              <a:ext cx="2754220" cy="1107996"/>
            </a:xfrm>
            <a:prstGeom prst="rect">
              <a:avLst/>
            </a:prstGeom>
            <a:noFill/>
          </p:spPr>
          <p:txBody>
            <a:bodyPr wrap="square" lIns="0" tIns="0" rIns="0" bIns="0" rtlCol="0">
              <a:spAutoFit/>
            </a:bodyPr>
            <a:lstStyle/>
            <a:p>
              <a:pPr>
                <a:spcBef>
                  <a:spcPts val="300"/>
                </a:spcBef>
                <a:spcAft>
                  <a:spcPts val="600"/>
                </a:spcAft>
              </a:pPr>
              <a:r>
                <a:rPr lang="en-US" sz="2400" dirty="0">
                  <a:solidFill>
                    <a:schemeClr val="bg1"/>
                  </a:solidFill>
                </a:rPr>
                <a:t>Americans are living longer and carrying more debt.</a:t>
              </a:r>
              <a:r>
                <a:rPr lang="en-US" sz="2400" baseline="30000" dirty="0">
                  <a:solidFill>
                    <a:schemeClr val="bg1"/>
                  </a:solidFill>
                </a:rPr>
                <a:t>1</a:t>
              </a:r>
              <a:endParaRPr lang="en-US" sz="2400" baseline="30000" dirty="0">
                <a:solidFill>
                  <a:schemeClr val="bg1"/>
                </a:solidFill>
                <a:highlight>
                  <a:srgbClr val="FF00FF"/>
                </a:highlight>
              </a:endParaRPr>
            </a:p>
          </p:txBody>
        </p:sp>
        <p:cxnSp>
          <p:nvCxnSpPr>
            <p:cNvPr id="29" name="Straight Connector 28">
              <a:extLst>
                <a:ext uri="{FF2B5EF4-FFF2-40B4-BE49-F238E27FC236}">
                  <a16:creationId xmlns:a16="http://schemas.microsoft.com/office/drawing/2014/main" id="{C6923B3A-0672-C169-ABC6-43CF807B96BF}"/>
                </a:ext>
              </a:extLst>
            </p:cNvPr>
            <p:cNvCxnSpPr>
              <a:cxnSpLocks/>
            </p:cNvCxnSpPr>
            <p:nvPr/>
          </p:nvCxnSpPr>
          <p:spPr>
            <a:xfrm>
              <a:off x="861816" y="3060394"/>
              <a:ext cx="275422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6" name="Group 35">
            <a:extLst>
              <a:ext uri="{FF2B5EF4-FFF2-40B4-BE49-F238E27FC236}">
                <a16:creationId xmlns:a16="http://schemas.microsoft.com/office/drawing/2014/main" id="{0BBE7C13-F50D-3A15-21BC-2E83DC5EB454}"/>
              </a:ext>
            </a:extLst>
          </p:cNvPr>
          <p:cNvGrpSpPr/>
          <p:nvPr/>
        </p:nvGrpSpPr>
        <p:grpSpPr>
          <a:xfrm>
            <a:off x="5100630" y="2085315"/>
            <a:ext cx="3719499" cy="4101730"/>
            <a:chOff x="5100630" y="2085315"/>
            <a:chExt cx="3719499" cy="4101730"/>
          </a:xfrm>
        </p:grpSpPr>
        <p:sp>
          <p:nvSpPr>
            <p:cNvPr id="20" name="Rectangle: Single Corner Rounded 125">
              <a:extLst>
                <a:ext uri="{FF2B5EF4-FFF2-40B4-BE49-F238E27FC236}">
                  <a16:creationId xmlns:a16="http://schemas.microsoft.com/office/drawing/2014/main" id="{493FBB8C-BE9B-AA49-E516-8121ED881DD9}"/>
                </a:ext>
              </a:extLst>
            </p:cNvPr>
            <p:cNvSpPr/>
            <p:nvPr/>
          </p:nvSpPr>
          <p:spPr>
            <a:xfrm>
              <a:off x="5100630" y="2085315"/>
              <a:ext cx="3719499" cy="4101730"/>
            </a:xfrm>
            <a:prstGeom prst="round1Rect">
              <a:avLst>
                <a:gd name="adj" fmla="val 23355"/>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grpSp>
          <p:nvGrpSpPr>
            <p:cNvPr id="35" name="Group 34">
              <a:extLst>
                <a:ext uri="{FF2B5EF4-FFF2-40B4-BE49-F238E27FC236}">
                  <a16:creationId xmlns:a16="http://schemas.microsoft.com/office/drawing/2014/main" id="{355409F5-6765-C519-7418-784333B52E0A}"/>
                </a:ext>
              </a:extLst>
            </p:cNvPr>
            <p:cNvGrpSpPr/>
            <p:nvPr/>
          </p:nvGrpSpPr>
          <p:grpSpPr>
            <a:xfrm>
              <a:off x="5333796" y="2392553"/>
              <a:ext cx="3141131" cy="2389009"/>
              <a:chOff x="5333796" y="2392553"/>
              <a:chExt cx="3141131" cy="2389009"/>
            </a:xfrm>
          </p:grpSpPr>
          <p:sp>
            <p:nvSpPr>
              <p:cNvPr id="22" name="TextBox 21">
                <a:extLst>
                  <a:ext uri="{FF2B5EF4-FFF2-40B4-BE49-F238E27FC236}">
                    <a16:creationId xmlns:a16="http://schemas.microsoft.com/office/drawing/2014/main" id="{36FB22DC-1D94-0E92-AB66-178EE8A7F8E9}"/>
                  </a:ext>
                </a:extLst>
              </p:cNvPr>
              <p:cNvSpPr txBox="1"/>
              <p:nvPr/>
            </p:nvSpPr>
            <p:spPr>
              <a:xfrm>
                <a:off x="5333796" y="2392553"/>
                <a:ext cx="2117453" cy="430887"/>
              </a:xfrm>
              <a:prstGeom prst="rect">
                <a:avLst/>
              </a:prstGeom>
              <a:noFill/>
            </p:spPr>
            <p:txBody>
              <a:bodyPr wrap="square" lIns="0" tIns="0" rIns="0" bIns="0" rtlCol="0">
                <a:spAutoFit/>
              </a:bodyPr>
              <a:lstStyle/>
              <a:p>
                <a:pPr>
                  <a:spcAft>
                    <a:spcPts val="600"/>
                  </a:spcAft>
                </a:pPr>
                <a:r>
                  <a:rPr lang="en-US" sz="2800" b="1" dirty="0">
                    <a:solidFill>
                      <a:schemeClr val="bg1"/>
                    </a:solidFill>
                  </a:rPr>
                  <a:t>Needs</a:t>
                </a:r>
              </a:p>
            </p:txBody>
          </p:sp>
          <p:sp>
            <p:nvSpPr>
              <p:cNvPr id="23" name="TextBox 22">
                <a:extLst>
                  <a:ext uri="{FF2B5EF4-FFF2-40B4-BE49-F238E27FC236}">
                    <a16:creationId xmlns:a16="http://schemas.microsoft.com/office/drawing/2014/main" id="{4099A207-60CA-BDE0-CB0F-1ED960DA396A}"/>
                  </a:ext>
                </a:extLst>
              </p:cNvPr>
              <p:cNvSpPr txBox="1"/>
              <p:nvPr/>
            </p:nvSpPr>
            <p:spPr>
              <a:xfrm>
                <a:off x="5333796" y="3304234"/>
                <a:ext cx="3141131" cy="1477328"/>
              </a:xfrm>
              <a:prstGeom prst="rect">
                <a:avLst/>
              </a:prstGeom>
              <a:noFill/>
            </p:spPr>
            <p:txBody>
              <a:bodyPr wrap="square" lIns="0" tIns="0" rIns="0" bIns="0" rtlCol="0">
                <a:spAutoFit/>
              </a:bodyPr>
              <a:lstStyle>
                <a:defPPr>
                  <a:defRPr lang="en-US"/>
                </a:defPPr>
                <a:lvl1pPr>
                  <a:spcBef>
                    <a:spcPts val="300"/>
                  </a:spcBef>
                  <a:spcAft>
                    <a:spcPts val="600"/>
                  </a:spcAft>
                  <a:defRPr sz="2000">
                    <a:solidFill>
                      <a:schemeClr val="bg1"/>
                    </a:solidFill>
                  </a:defRPr>
                </a:lvl1pPr>
              </a:lstStyle>
              <a:p>
                <a:r>
                  <a:rPr lang="en-US" sz="2400" dirty="0"/>
                  <a:t>Retirees will need more guaranteed income than Social Security will provide.</a:t>
                </a:r>
                <a:r>
                  <a:rPr lang="en-US" sz="2400" baseline="30000" dirty="0"/>
                  <a:t>2</a:t>
                </a:r>
                <a:r>
                  <a:rPr lang="en-US" sz="2400" dirty="0"/>
                  <a:t> </a:t>
                </a:r>
              </a:p>
            </p:txBody>
          </p:sp>
          <p:cxnSp>
            <p:nvCxnSpPr>
              <p:cNvPr id="24" name="Straight Connector 23">
                <a:extLst>
                  <a:ext uri="{FF2B5EF4-FFF2-40B4-BE49-F238E27FC236}">
                    <a16:creationId xmlns:a16="http://schemas.microsoft.com/office/drawing/2014/main" id="{0152B017-53C3-8E94-2ECD-81B3998CFC26}"/>
                  </a:ext>
                </a:extLst>
              </p:cNvPr>
              <p:cNvCxnSpPr>
                <a:cxnSpLocks/>
              </p:cNvCxnSpPr>
              <p:nvPr/>
            </p:nvCxnSpPr>
            <p:spPr>
              <a:xfrm>
                <a:off x="5333796" y="3060394"/>
                <a:ext cx="2699861"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37" name="Group 36">
            <a:extLst>
              <a:ext uri="{FF2B5EF4-FFF2-40B4-BE49-F238E27FC236}">
                <a16:creationId xmlns:a16="http://schemas.microsoft.com/office/drawing/2014/main" id="{D2FA7E59-D64A-76E1-7E1D-6D8E21E14682}"/>
              </a:ext>
            </a:extLst>
          </p:cNvPr>
          <p:cNvGrpSpPr/>
          <p:nvPr/>
        </p:nvGrpSpPr>
        <p:grpSpPr>
          <a:xfrm>
            <a:off x="9469451" y="2085315"/>
            <a:ext cx="3719499" cy="4101730"/>
            <a:chOff x="9469451" y="2085315"/>
            <a:chExt cx="3719499" cy="4101730"/>
          </a:xfrm>
        </p:grpSpPr>
        <p:sp>
          <p:nvSpPr>
            <p:cNvPr id="15" name="Rectangle: Single Corner Rounded 131">
              <a:extLst>
                <a:ext uri="{FF2B5EF4-FFF2-40B4-BE49-F238E27FC236}">
                  <a16:creationId xmlns:a16="http://schemas.microsoft.com/office/drawing/2014/main" id="{870540F3-CBE4-128D-22C3-8AAC0253E7EB}"/>
                </a:ext>
              </a:extLst>
            </p:cNvPr>
            <p:cNvSpPr/>
            <p:nvPr/>
          </p:nvSpPr>
          <p:spPr>
            <a:xfrm>
              <a:off x="9469451" y="2085315"/>
              <a:ext cx="3719499" cy="4101730"/>
            </a:xfrm>
            <a:prstGeom prst="round1Rect">
              <a:avLst>
                <a:gd name="adj" fmla="val 23355"/>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sp>
          <p:nvSpPr>
            <p:cNvPr id="17" name="TextBox 16">
              <a:extLst>
                <a:ext uri="{FF2B5EF4-FFF2-40B4-BE49-F238E27FC236}">
                  <a16:creationId xmlns:a16="http://schemas.microsoft.com/office/drawing/2014/main" id="{C3A247B0-A88D-E481-84DD-1B49C93F0320}"/>
                </a:ext>
              </a:extLst>
            </p:cNvPr>
            <p:cNvSpPr txBox="1"/>
            <p:nvPr/>
          </p:nvSpPr>
          <p:spPr>
            <a:xfrm>
              <a:off x="9980284" y="2392553"/>
              <a:ext cx="2117453" cy="430887"/>
            </a:xfrm>
            <a:prstGeom prst="rect">
              <a:avLst/>
            </a:prstGeom>
            <a:noFill/>
          </p:spPr>
          <p:txBody>
            <a:bodyPr wrap="square" lIns="0" tIns="0" rIns="0" bIns="0" rtlCol="0">
              <a:spAutoFit/>
            </a:bodyPr>
            <a:lstStyle/>
            <a:p>
              <a:pPr>
                <a:spcAft>
                  <a:spcPts val="600"/>
                </a:spcAft>
              </a:pPr>
              <a:r>
                <a:rPr lang="en-US" sz="2800" b="1" dirty="0">
                  <a:solidFill>
                    <a:schemeClr val="bg1"/>
                  </a:solidFill>
                </a:rPr>
                <a:t>Risks</a:t>
              </a:r>
            </a:p>
          </p:txBody>
        </p:sp>
        <p:sp>
          <p:nvSpPr>
            <p:cNvPr id="18" name="TextBox 17">
              <a:extLst>
                <a:ext uri="{FF2B5EF4-FFF2-40B4-BE49-F238E27FC236}">
                  <a16:creationId xmlns:a16="http://schemas.microsoft.com/office/drawing/2014/main" id="{14401CE6-6B27-7D11-1CA5-E3936F9DBF13}"/>
                </a:ext>
              </a:extLst>
            </p:cNvPr>
            <p:cNvSpPr txBox="1"/>
            <p:nvPr/>
          </p:nvSpPr>
          <p:spPr>
            <a:xfrm>
              <a:off x="9980283" y="3304234"/>
              <a:ext cx="2897517" cy="1846659"/>
            </a:xfrm>
            <a:prstGeom prst="rect">
              <a:avLst/>
            </a:prstGeom>
            <a:noFill/>
          </p:spPr>
          <p:txBody>
            <a:bodyPr wrap="square" lIns="0" tIns="0" rIns="0" bIns="0" rtlCol="0">
              <a:spAutoFit/>
            </a:bodyPr>
            <a:lstStyle>
              <a:defPPr>
                <a:defRPr lang="en-US"/>
              </a:defPPr>
              <a:lvl1pPr>
                <a:spcBef>
                  <a:spcPts val="300"/>
                </a:spcBef>
                <a:spcAft>
                  <a:spcPts val="600"/>
                </a:spcAft>
                <a:defRPr sz="2400">
                  <a:solidFill>
                    <a:schemeClr val="bg1"/>
                  </a:solidFill>
                </a:defRPr>
              </a:lvl1pPr>
            </a:lstStyle>
            <a:p>
              <a:r>
                <a:rPr lang="en-US" dirty="0"/>
                <a:t>Lack of access to retirement plans </a:t>
              </a:r>
              <a:br>
                <a:rPr lang="en-US" dirty="0"/>
              </a:br>
              <a:r>
                <a:rPr lang="en-US" dirty="0"/>
                <a:t>has created the potential for a retirement shortfall.</a:t>
              </a:r>
              <a:r>
                <a:rPr lang="en-US" baseline="30000" dirty="0"/>
                <a:t>3</a:t>
              </a:r>
              <a:endParaRPr lang="en-US" dirty="0"/>
            </a:p>
          </p:txBody>
        </p:sp>
        <p:cxnSp>
          <p:nvCxnSpPr>
            <p:cNvPr id="19" name="Straight Connector 18">
              <a:extLst>
                <a:ext uri="{FF2B5EF4-FFF2-40B4-BE49-F238E27FC236}">
                  <a16:creationId xmlns:a16="http://schemas.microsoft.com/office/drawing/2014/main" id="{C88C2064-6554-58D3-9309-62F7326ED343}"/>
                </a:ext>
              </a:extLst>
            </p:cNvPr>
            <p:cNvCxnSpPr>
              <a:cxnSpLocks/>
            </p:cNvCxnSpPr>
            <p:nvPr/>
          </p:nvCxnSpPr>
          <p:spPr>
            <a:xfrm>
              <a:off x="9980284" y="3060394"/>
              <a:ext cx="2762950"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95830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dissolv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dissolv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dissolve">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6F4F9"/>
        </a:solidFill>
        <a:effectLst/>
      </p:bgPr>
    </p:bg>
    <p:spTree>
      <p:nvGrpSpPr>
        <p:cNvPr id="1" name="">
          <a:extLst>
            <a:ext uri="{FF2B5EF4-FFF2-40B4-BE49-F238E27FC236}">
              <a16:creationId xmlns:a16="http://schemas.microsoft.com/office/drawing/2014/main" id="{B7B3C126-F17F-18D3-31A0-FAB065CF546F}"/>
            </a:ext>
          </a:extLst>
        </p:cNvPr>
        <p:cNvGrpSpPr/>
        <p:nvPr/>
      </p:nvGrpSpPr>
      <p:grpSpPr>
        <a:xfrm>
          <a:off x="0" y="0"/>
          <a:ext cx="0" cy="0"/>
          <a:chOff x="0" y="0"/>
          <a:chExt cx="0" cy="0"/>
        </a:xfrm>
      </p:grpSpPr>
      <p:sp>
        <p:nvSpPr>
          <p:cNvPr id="68" name="Rectangle: Single Corner Rounded 67">
            <a:extLst>
              <a:ext uri="{FF2B5EF4-FFF2-40B4-BE49-F238E27FC236}">
                <a16:creationId xmlns:a16="http://schemas.microsoft.com/office/drawing/2014/main" id="{E192AA7E-AE9A-7058-76F4-46691B47E7EC}"/>
              </a:ext>
            </a:extLst>
          </p:cNvPr>
          <p:cNvSpPr/>
          <p:nvPr/>
        </p:nvSpPr>
        <p:spPr>
          <a:xfrm>
            <a:off x="-11994" y="599722"/>
            <a:ext cx="10631713" cy="6153151"/>
          </a:xfrm>
          <a:prstGeom prst="round1Rect">
            <a:avLst>
              <a:gd name="adj" fmla="val 23355"/>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sp>
        <p:nvSpPr>
          <p:cNvPr id="2" name="Title 1">
            <a:extLst>
              <a:ext uri="{FF2B5EF4-FFF2-40B4-BE49-F238E27FC236}">
                <a16:creationId xmlns:a16="http://schemas.microsoft.com/office/drawing/2014/main" id="{371448BC-314A-CF09-9B1D-43475D6296AE}"/>
              </a:ext>
            </a:extLst>
          </p:cNvPr>
          <p:cNvSpPr>
            <a:spLocks noGrp="1"/>
          </p:cNvSpPr>
          <p:nvPr>
            <p:ph type="title"/>
          </p:nvPr>
        </p:nvSpPr>
        <p:spPr>
          <a:xfrm>
            <a:off x="628073" y="1790236"/>
            <a:ext cx="8952664" cy="2954250"/>
          </a:xfrm>
        </p:spPr>
        <p:txBody>
          <a:bodyPr/>
          <a:lstStyle/>
          <a:p>
            <a:r>
              <a:rPr lang="en-US" sz="4000" dirty="0">
                <a:solidFill>
                  <a:schemeClr val="bg1"/>
                </a:solidFill>
              </a:rPr>
              <a:t>Survey insights</a:t>
            </a:r>
            <a:br>
              <a:rPr lang="en-US" sz="4000" dirty="0">
                <a:solidFill>
                  <a:schemeClr val="bg1"/>
                </a:solidFill>
              </a:rPr>
            </a:br>
            <a:r>
              <a:rPr lang="en-US" sz="4000" dirty="0">
                <a:solidFill>
                  <a:schemeClr val="accent6"/>
                </a:solidFill>
              </a:rPr>
              <a:t>The need for clarity and understanding </a:t>
            </a:r>
            <a:br>
              <a:rPr lang="en-US" dirty="0">
                <a:solidFill>
                  <a:schemeClr val="bg1"/>
                </a:solidFill>
              </a:rPr>
            </a:br>
            <a:endParaRPr lang="en-US" dirty="0">
              <a:solidFill>
                <a:schemeClr val="bg1"/>
              </a:solidFill>
            </a:endParaRPr>
          </a:p>
        </p:txBody>
      </p:sp>
      <p:cxnSp>
        <p:nvCxnSpPr>
          <p:cNvPr id="5" name="Straight Connector 4">
            <a:extLst>
              <a:ext uri="{FF2B5EF4-FFF2-40B4-BE49-F238E27FC236}">
                <a16:creationId xmlns:a16="http://schemas.microsoft.com/office/drawing/2014/main" id="{89CB54A8-47C1-4E41-99E2-783DD3B837B4}"/>
              </a:ext>
            </a:extLst>
          </p:cNvPr>
          <p:cNvCxnSpPr/>
          <p:nvPr/>
        </p:nvCxnSpPr>
        <p:spPr>
          <a:xfrm>
            <a:off x="628073" y="7095744"/>
            <a:ext cx="12561455"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463727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D252C9E6-BD27-A43B-3014-928B361CB72A}"/>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B1B07435-810C-2267-931D-C002031177E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think-cell data - do not delete" hidden="1">
                        <a:extLst>
                          <a:ext uri="{FF2B5EF4-FFF2-40B4-BE49-F238E27FC236}">
                            <a16:creationId xmlns:a16="http://schemas.microsoft.com/office/drawing/2014/main" id="{B1B07435-810C-2267-931D-C002031177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ED13A5EE-B953-4F8F-5BF1-6C192A23E4CC}"/>
              </a:ext>
            </a:extLst>
          </p:cNvPr>
          <p:cNvSpPr>
            <a:spLocks noGrp="1"/>
          </p:cNvSpPr>
          <p:nvPr>
            <p:ph type="title"/>
          </p:nvPr>
        </p:nvSpPr>
        <p:spPr>
          <a:xfrm>
            <a:off x="2127147" y="1560179"/>
            <a:ext cx="8936182" cy="2954655"/>
          </a:xfrm>
        </p:spPr>
        <p:txBody>
          <a:bodyPr vert="horz" wrap="square">
            <a:spAutoFit/>
          </a:bodyPr>
          <a:lstStyle/>
          <a:p>
            <a:pPr marL="12700" indent="-12700" algn="ctr"/>
            <a:r>
              <a:rPr lang="en-US" dirty="0">
                <a:solidFill>
                  <a:schemeClr val="accent3">
                    <a:lumMod val="60000"/>
                    <a:lumOff val="40000"/>
                  </a:schemeClr>
                </a:solidFill>
              </a:rPr>
              <a:t>How much </a:t>
            </a:r>
            <a:r>
              <a:rPr lang="en-US" b="0" dirty="0">
                <a:solidFill>
                  <a:schemeClr val="bg1">
                    <a:lumMod val="95000"/>
                  </a:schemeClr>
                </a:solidFill>
              </a:rPr>
              <a:t>can I (we) spend year-to-year? </a:t>
            </a:r>
            <a:br>
              <a:rPr lang="en-US" b="0" dirty="0">
                <a:solidFill>
                  <a:schemeClr val="accent3">
                    <a:lumMod val="60000"/>
                    <a:lumOff val="40000"/>
                  </a:schemeClr>
                </a:solidFill>
              </a:rPr>
            </a:br>
            <a:br>
              <a:rPr lang="en-US" b="0" dirty="0">
                <a:solidFill>
                  <a:schemeClr val="accent3">
                    <a:lumMod val="60000"/>
                    <a:lumOff val="40000"/>
                  </a:schemeClr>
                </a:solidFill>
              </a:rPr>
            </a:br>
            <a:r>
              <a:rPr lang="en-US" dirty="0">
                <a:solidFill>
                  <a:schemeClr val="accent3">
                    <a:lumMod val="60000"/>
                    <a:lumOff val="40000"/>
                  </a:schemeClr>
                </a:solidFill>
              </a:rPr>
              <a:t>What is the best strategy </a:t>
            </a:r>
            <a:r>
              <a:rPr lang="en-US" b="0" dirty="0">
                <a:solidFill>
                  <a:schemeClr val="bg1">
                    <a:lumMod val="95000"/>
                  </a:schemeClr>
                </a:solidFill>
              </a:rPr>
              <a:t>for withdrawing money to fund this spending?</a:t>
            </a:r>
            <a:br>
              <a:rPr lang="en-US" b="0" dirty="0">
                <a:solidFill>
                  <a:schemeClr val="bg1">
                    <a:lumMod val="95000"/>
                  </a:schemeClr>
                </a:solidFill>
              </a:rPr>
            </a:br>
            <a:br>
              <a:rPr lang="en-US" b="0" dirty="0">
                <a:solidFill>
                  <a:schemeClr val="accent3">
                    <a:lumMod val="60000"/>
                    <a:lumOff val="40000"/>
                  </a:schemeClr>
                </a:solidFill>
              </a:rPr>
            </a:br>
            <a:r>
              <a:rPr lang="en-US" dirty="0">
                <a:solidFill>
                  <a:schemeClr val="accent3">
                    <a:lumMod val="60000"/>
                    <a:lumOff val="40000"/>
                  </a:schemeClr>
                </a:solidFill>
              </a:rPr>
              <a:t>How</a:t>
            </a:r>
            <a:r>
              <a:rPr lang="en-US" b="0" dirty="0">
                <a:solidFill>
                  <a:schemeClr val="accent3">
                    <a:lumMod val="60000"/>
                    <a:lumOff val="40000"/>
                  </a:schemeClr>
                </a:solidFill>
              </a:rPr>
              <a:t> </a:t>
            </a:r>
            <a:r>
              <a:rPr lang="en-US" dirty="0">
                <a:solidFill>
                  <a:schemeClr val="accent3">
                    <a:lumMod val="60000"/>
                    <a:lumOff val="40000"/>
                  </a:schemeClr>
                </a:solidFill>
              </a:rPr>
              <a:t>do I withdraw </a:t>
            </a:r>
            <a:r>
              <a:rPr lang="en-US" b="0" dirty="0">
                <a:solidFill>
                  <a:schemeClr val="bg1">
                    <a:lumMod val="95000"/>
                  </a:schemeClr>
                </a:solidFill>
              </a:rPr>
              <a:t>money for retirement?</a:t>
            </a:r>
          </a:p>
        </p:txBody>
      </p:sp>
      <p:sp>
        <p:nvSpPr>
          <p:cNvPr id="9" name="Text Placeholder 20">
            <a:extLst>
              <a:ext uri="{FF2B5EF4-FFF2-40B4-BE49-F238E27FC236}">
                <a16:creationId xmlns:a16="http://schemas.microsoft.com/office/drawing/2014/main" id="{8BB4F17D-1AA6-E6A9-8740-E978E12904BF}"/>
              </a:ext>
            </a:extLst>
          </p:cNvPr>
          <p:cNvSpPr txBox="1">
            <a:spLocks/>
          </p:cNvSpPr>
          <p:nvPr/>
        </p:nvSpPr>
        <p:spPr>
          <a:xfrm>
            <a:off x="2041495" y="5717399"/>
            <a:ext cx="9107487" cy="510379"/>
          </a:xfrm>
          <a:prstGeom prst="rect">
            <a:avLst/>
          </a:prstGeom>
        </p:spPr>
        <p:txBody>
          <a:bodyPr vert="horz" lIns="0" tIns="0" rIns="0" bIns="0" rtlCol="0" anchor="t">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US" sz="1800" b="0" dirty="0">
                <a:solidFill>
                  <a:schemeClr val="bg1">
                    <a:lumMod val="95000"/>
                  </a:schemeClr>
                </a:solidFill>
                <a:latin typeface="+mj-lt"/>
                <a:cs typeface="Arial" panose="020B0604020202020204" pitchFamily="34" charset="0"/>
              </a:rPr>
              <a:t>TYPICAL QUESTIONS FROM 401(k) PARTICIPANTS</a:t>
            </a:r>
          </a:p>
        </p:txBody>
      </p:sp>
      <p:sp>
        <p:nvSpPr>
          <p:cNvPr id="14" name="TextBox 13">
            <a:extLst>
              <a:ext uri="{FF2B5EF4-FFF2-40B4-BE49-F238E27FC236}">
                <a16:creationId xmlns:a16="http://schemas.microsoft.com/office/drawing/2014/main" id="{A5F89867-13C3-5E70-2EB4-AA1981DD2E55}"/>
              </a:ext>
            </a:extLst>
          </p:cNvPr>
          <p:cNvSpPr txBox="1"/>
          <p:nvPr/>
        </p:nvSpPr>
        <p:spPr>
          <a:xfrm>
            <a:off x="12826924" y="7218462"/>
            <a:ext cx="362603" cy="300786"/>
          </a:xfrm>
          <a:prstGeom prst="rect">
            <a:avLst/>
          </a:prstGeom>
          <a:noFill/>
        </p:spPr>
        <p:txBody>
          <a:bodyPr wrap="square" lIns="0" tIns="0" rIns="0" bIns="0" rtlCol="0">
            <a:noAutofit/>
          </a:bodyPr>
          <a:lstStyle/>
          <a:p>
            <a:pPr algn="r"/>
            <a:fld id="{5463D488-B33C-44D1-8C6D-19E9BAD2ABCF}" type="slidenum">
              <a:rPr lang="en-US" sz="1200" b="1" smtClean="0">
                <a:solidFill>
                  <a:schemeClr val="bg1"/>
                </a:solidFill>
                <a:latin typeface="Arial" panose="020B0604020202020204" pitchFamily="34" charset="0"/>
                <a:cs typeface="Arial" panose="020B0604020202020204" pitchFamily="34" charset="0"/>
              </a:rPr>
              <a:pPr algn="r"/>
              <a:t>41</a:t>
            </a:fld>
            <a:endParaRPr lang="en-US" sz="800" b="1"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7C4ECEFE-64DA-3EFA-17CF-385D2D9BD8C9}"/>
              </a:ext>
            </a:extLst>
          </p:cNvPr>
          <p:cNvCxnSpPr/>
          <p:nvPr/>
        </p:nvCxnSpPr>
        <p:spPr>
          <a:xfrm>
            <a:off x="628073" y="7095744"/>
            <a:ext cx="12561455"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Text Placeholder 3">
            <a:extLst>
              <a:ext uri="{FF2B5EF4-FFF2-40B4-BE49-F238E27FC236}">
                <a16:creationId xmlns:a16="http://schemas.microsoft.com/office/drawing/2014/main" id="{2468B521-943C-F682-318A-32F1EE8199CB}"/>
              </a:ext>
            </a:extLst>
          </p:cNvPr>
          <p:cNvSpPr txBox="1">
            <a:spLocks/>
          </p:cNvSpPr>
          <p:nvPr/>
        </p:nvSpPr>
        <p:spPr>
          <a:xfrm>
            <a:off x="4868008" y="7214616"/>
            <a:ext cx="7826565" cy="365920"/>
          </a:xfrm>
          <a:prstGeom prst="rect">
            <a:avLst/>
          </a:prstGeom>
        </p:spPr>
        <p:txBody>
          <a:bodyPr lIns="0" tIns="0" rIns="0" bIns="0"/>
          <a:lstStyle>
            <a:lvl1pPr marL="0" indent="0" algn="r" defTabSz="502920" rtl="0" eaLnBrk="1" latinLnBrk="0" hangingPunct="1">
              <a:lnSpc>
                <a:spcPct val="100000"/>
              </a:lnSpc>
              <a:spcBef>
                <a:spcPts val="0"/>
              </a:spcBef>
              <a:spcAft>
                <a:spcPts val="0"/>
              </a:spcAft>
              <a:buFont typeface="Arial"/>
              <a:buNone/>
              <a:defRPr sz="1200" i="1" kern="1200" baseline="0">
                <a:solidFill>
                  <a:schemeClr val="bg2"/>
                </a:solidFill>
                <a:latin typeface="+mn-lt"/>
                <a:ea typeface="+mn-ea"/>
                <a:cs typeface="+mn-cs"/>
              </a:defRPr>
            </a:lvl1pPr>
            <a:lvl2pPr marL="0" indent="0" algn="l" defTabSz="502920" rtl="0" eaLnBrk="1" latinLnBrk="0" hangingPunct="1">
              <a:lnSpc>
                <a:spcPct val="100000"/>
              </a:lnSpc>
              <a:spcBef>
                <a:spcPts val="432"/>
              </a:spcBef>
              <a:spcAft>
                <a:spcPts val="432"/>
              </a:spcAft>
              <a:buFont typeface="Arial" panose="020B0604020202020204" pitchFamily="34" charset="0"/>
              <a:buNone/>
              <a:defRPr sz="2000" b="1" kern="1200">
                <a:solidFill>
                  <a:schemeClr val="tx2"/>
                </a:solidFill>
                <a:latin typeface="+mn-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sz="1600" kern="1200">
                <a:solidFill>
                  <a:schemeClr val="tx2"/>
                </a:solidFill>
                <a:latin typeface="+mn-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chemeClr val="bg1"/>
                </a:solidFill>
              </a:rPr>
              <a:t>Retirement savings to retirement income</a:t>
            </a:r>
          </a:p>
        </p:txBody>
      </p:sp>
      <p:sp>
        <p:nvSpPr>
          <p:cNvPr id="5" name="TextBox 4">
            <a:extLst>
              <a:ext uri="{FF2B5EF4-FFF2-40B4-BE49-F238E27FC236}">
                <a16:creationId xmlns:a16="http://schemas.microsoft.com/office/drawing/2014/main" id="{191218AF-038B-0C24-BD19-AA1AB94B0101}"/>
              </a:ext>
            </a:extLst>
          </p:cNvPr>
          <p:cNvSpPr txBox="1"/>
          <p:nvPr/>
        </p:nvSpPr>
        <p:spPr>
          <a:xfrm>
            <a:off x="6093391" y="432135"/>
            <a:ext cx="1003697" cy="1050301"/>
          </a:xfrm>
          <a:prstGeom prst="rect">
            <a:avLst/>
          </a:prstGeom>
          <a:noFill/>
        </p:spPr>
        <p:txBody>
          <a:bodyPr wrap="square">
            <a:noAutofit/>
          </a:bodyPr>
          <a:lstStyle/>
          <a:p>
            <a:pPr algn="ctr"/>
            <a:r>
              <a:rPr lang="en-US" sz="11100" dirty="0">
                <a:solidFill>
                  <a:schemeClr val="bg1">
                    <a:lumMod val="95000"/>
                  </a:schemeClr>
                </a:solidFill>
              </a:rPr>
              <a:t>“</a:t>
            </a:r>
          </a:p>
        </p:txBody>
      </p:sp>
      <p:sp>
        <p:nvSpPr>
          <p:cNvPr id="6" name="TextBox 5">
            <a:extLst>
              <a:ext uri="{FF2B5EF4-FFF2-40B4-BE49-F238E27FC236}">
                <a16:creationId xmlns:a16="http://schemas.microsoft.com/office/drawing/2014/main" id="{C11FA0ED-77A6-87F7-DDC5-1562400DBD03}"/>
              </a:ext>
            </a:extLst>
          </p:cNvPr>
          <p:cNvSpPr txBox="1"/>
          <p:nvPr/>
        </p:nvSpPr>
        <p:spPr>
          <a:xfrm rot="10800000">
            <a:off x="6093390" y="4513274"/>
            <a:ext cx="1003697" cy="1050301"/>
          </a:xfrm>
          <a:prstGeom prst="rect">
            <a:avLst/>
          </a:prstGeom>
          <a:noFill/>
        </p:spPr>
        <p:txBody>
          <a:bodyPr wrap="square">
            <a:noAutofit/>
          </a:bodyPr>
          <a:lstStyle/>
          <a:p>
            <a:pPr algn="ctr"/>
            <a:r>
              <a:rPr lang="en-US" sz="11100" dirty="0">
                <a:solidFill>
                  <a:schemeClr val="bg1">
                    <a:lumMod val="95000"/>
                  </a:schemeClr>
                </a:solidFill>
              </a:rPr>
              <a:t>“</a:t>
            </a:r>
          </a:p>
        </p:txBody>
      </p:sp>
    </p:spTree>
    <p:extLst>
      <p:ext uri="{BB962C8B-B14F-4D97-AF65-F5344CB8AC3E}">
        <p14:creationId xmlns:p14="http://schemas.microsoft.com/office/powerpoint/2010/main" val="3943324286"/>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EE9D2-AEBA-CCA1-27D7-880563543A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63C9DC-F89B-C9AD-7670-5413E2E8FD8B}"/>
              </a:ext>
            </a:extLst>
          </p:cNvPr>
          <p:cNvSpPr>
            <a:spLocks noGrp="1"/>
          </p:cNvSpPr>
          <p:nvPr>
            <p:ph type="title"/>
          </p:nvPr>
        </p:nvSpPr>
        <p:spPr>
          <a:xfrm>
            <a:off x="628650" y="1357313"/>
            <a:ext cx="3693282" cy="3877985"/>
          </a:xfrm>
        </p:spPr>
        <p:txBody>
          <a:bodyPr/>
          <a:lstStyle/>
          <a:p>
            <a:pPr lvl="0"/>
            <a:r>
              <a:rPr lang="en-US" dirty="0"/>
              <a:t>Participants have given this a lot of thought</a:t>
            </a:r>
            <a:br>
              <a:rPr lang="en-US" dirty="0"/>
            </a:br>
            <a:r>
              <a:rPr lang="en-US" dirty="0"/>
              <a:t> </a:t>
            </a:r>
            <a:br>
              <a:rPr lang="en-US" dirty="0"/>
            </a:br>
            <a:br>
              <a:rPr lang="en-US" dirty="0"/>
            </a:br>
            <a:br>
              <a:rPr lang="en-US" dirty="0"/>
            </a:br>
            <a:endParaRPr lang="en-US" dirty="0"/>
          </a:p>
        </p:txBody>
      </p:sp>
      <p:sp>
        <p:nvSpPr>
          <p:cNvPr id="42" name="Text Placeholder 41">
            <a:extLst>
              <a:ext uri="{FF2B5EF4-FFF2-40B4-BE49-F238E27FC236}">
                <a16:creationId xmlns:a16="http://schemas.microsoft.com/office/drawing/2014/main" id="{AD294A17-9BF7-DE02-F538-686A3AD37289}"/>
              </a:ext>
            </a:extLst>
          </p:cNvPr>
          <p:cNvSpPr>
            <a:spLocks noGrp="1"/>
          </p:cNvSpPr>
          <p:nvPr>
            <p:ph type="body" sz="quarter" idx="11"/>
          </p:nvPr>
        </p:nvSpPr>
        <p:spPr/>
        <p:txBody>
          <a:bodyPr/>
          <a:lstStyle/>
          <a:p>
            <a:r>
              <a:rPr lang="en-US" dirty="0"/>
              <a:t>Source: Nuveen and TIAA Institute Participant Sentiment Survey on Lifetime Income (2024).</a:t>
            </a:r>
          </a:p>
        </p:txBody>
      </p:sp>
      <p:sp>
        <p:nvSpPr>
          <p:cNvPr id="16" name="Text Placeholder 20">
            <a:extLst>
              <a:ext uri="{FF2B5EF4-FFF2-40B4-BE49-F238E27FC236}">
                <a16:creationId xmlns:a16="http://schemas.microsoft.com/office/drawing/2014/main" id="{B82D88BC-3B91-3327-5FB2-26C6727DFC21}"/>
              </a:ext>
            </a:extLst>
          </p:cNvPr>
          <p:cNvSpPr txBox="1">
            <a:spLocks/>
          </p:cNvSpPr>
          <p:nvPr/>
        </p:nvSpPr>
        <p:spPr>
          <a:xfrm>
            <a:off x="10516816" y="5456873"/>
            <a:ext cx="1932506"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US" sz="4000" dirty="0">
                <a:solidFill>
                  <a:schemeClr val="accent3"/>
                </a:solidFill>
                <a:latin typeface="+mn-lt"/>
              </a:rPr>
              <a:t>21%</a:t>
            </a:r>
          </a:p>
        </p:txBody>
      </p:sp>
      <p:sp>
        <p:nvSpPr>
          <p:cNvPr id="14" name="Text Placeholder 20">
            <a:extLst>
              <a:ext uri="{FF2B5EF4-FFF2-40B4-BE49-F238E27FC236}">
                <a16:creationId xmlns:a16="http://schemas.microsoft.com/office/drawing/2014/main" id="{8B86A919-0289-9D50-B048-B7A566246E22}"/>
              </a:ext>
            </a:extLst>
          </p:cNvPr>
          <p:cNvSpPr txBox="1">
            <a:spLocks/>
          </p:cNvSpPr>
          <p:nvPr/>
        </p:nvSpPr>
        <p:spPr>
          <a:xfrm>
            <a:off x="8143955" y="5375550"/>
            <a:ext cx="1932506"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US" sz="4000" dirty="0">
                <a:solidFill>
                  <a:schemeClr val="tx2"/>
                </a:solidFill>
                <a:latin typeface="+mn-lt"/>
              </a:rPr>
              <a:t>47%</a:t>
            </a:r>
          </a:p>
        </p:txBody>
      </p:sp>
      <p:sp>
        <p:nvSpPr>
          <p:cNvPr id="12" name="Text Placeholder 20">
            <a:extLst>
              <a:ext uri="{FF2B5EF4-FFF2-40B4-BE49-F238E27FC236}">
                <a16:creationId xmlns:a16="http://schemas.microsoft.com/office/drawing/2014/main" id="{97B98233-1C5A-78E5-AE9F-488BE2A3B442}"/>
              </a:ext>
            </a:extLst>
          </p:cNvPr>
          <p:cNvSpPr txBox="1">
            <a:spLocks/>
          </p:cNvSpPr>
          <p:nvPr/>
        </p:nvSpPr>
        <p:spPr>
          <a:xfrm>
            <a:off x="5546927" y="5456873"/>
            <a:ext cx="1845226" cy="490372"/>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US" sz="4000" dirty="0">
                <a:solidFill>
                  <a:schemeClr val="accent1"/>
                </a:solidFill>
                <a:latin typeface="+mn-lt"/>
              </a:rPr>
              <a:t>32%</a:t>
            </a:r>
          </a:p>
        </p:txBody>
      </p:sp>
      <p:grpSp>
        <p:nvGrpSpPr>
          <p:cNvPr id="46" name="Group 45">
            <a:extLst>
              <a:ext uri="{FF2B5EF4-FFF2-40B4-BE49-F238E27FC236}">
                <a16:creationId xmlns:a16="http://schemas.microsoft.com/office/drawing/2014/main" id="{17D26A02-6D4A-8F86-0756-423A99437A26}"/>
              </a:ext>
            </a:extLst>
          </p:cNvPr>
          <p:cNvGrpSpPr/>
          <p:nvPr/>
        </p:nvGrpSpPr>
        <p:grpSpPr>
          <a:xfrm>
            <a:off x="8143955" y="2970193"/>
            <a:ext cx="1811430" cy="1921844"/>
            <a:chOff x="8143955" y="2564421"/>
            <a:chExt cx="1811430" cy="1921844"/>
          </a:xfrm>
        </p:grpSpPr>
        <p:sp>
          <p:nvSpPr>
            <p:cNvPr id="15" name="Text Placeholder 20">
              <a:extLst>
                <a:ext uri="{FF2B5EF4-FFF2-40B4-BE49-F238E27FC236}">
                  <a16:creationId xmlns:a16="http://schemas.microsoft.com/office/drawing/2014/main" id="{0136B3E1-4C00-39A4-6032-C40F1A71CDED}"/>
                </a:ext>
              </a:extLst>
            </p:cNvPr>
            <p:cNvSpPr txBox="1">
              <a:spLocks/>
            </p:cNvSpPr>
            <p:nvPr/>
          </p:nvSpPr>
          <p:spPr>
            <a:xfrm>
              <a:off x="8143955" y="4055378"/>
              <a:ext cx="1811430" cy="43088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US" sz="2800" dirty="0">
                  <a:solidFill>
                    <a:schemeClr val="tx2"/>
                  </a:solidFill>
                  <a:latin typeface="+mn-lt"/>
                </a:rPr>
                <a:t>Some</a:t>
              </a:r>
            </a:p>
          </p:txBody>
        </p:sp>
        <p:pic>
          <p:nvPicPr>
            <p:cNvPr id="29" name="Graphic 28" descr="Speedometer Middle outline">
              <a:extLst>
                <a:ext uri="{FF2B5EF4-FFF2-40B4-BE49-F238E27FC236}">
                  <a16:creationId xmlns:a16="http://schemas.microsoft.com/office/drawing/2014/main" id="{121950B8-5F3A-78F9-D2D3-B3231A613C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77886" y="2564421"/>
              <a:ext cx="1533780" cy="1533780"/>
            </a:xfrm>
            <a:prstGeom prst="rect">
              <a:avLst/>
            </a:prstGeom>
          </p:spPr>
        </p:pic>
      </p:grpSp>
      <p:grpSp>
        <p:nvGrpSpPr>
          <p:cNvPr id="47" name="Group 46">
            <a:extLst>
              <a:ext uri="{FF2B5EF4-FFF2-40B4-BE49-F238E27FC236}">
                <a16:creationId xmlns:a16="http://schemas.microsoft.com/office/drawing/2014/main" id="{AC9EFDA0-3D1F-A542-D676-D13F0596143A}"/>
              </a:ext>
            </a:extLst>
          </p:cNvPr>
          <p:cNvGrpSpPr/>
          <p:nvPr/>
        </p:nvGrpSpPr>
        <p:grpSpPr>
          <a:xfrm>
            <a:off x="10281649" y="2970193"/>
            <a:ext cx="2259692" cy="1921844"/>
            <a:chOff x="10281649" y="2564421"/>
            <a:chExt cx="2259692" cy="1921844"/>
          </a:xfrm>
        </p:grpSpPr>
        <p:sp>
          <p:nvSpPr>
            <p:cNvPr id="17" name="Text Placeholder 20">
              <a:extLst>
                <a:ext uri="{FF2B5EF4-FFF2-40B4-BE49-F238E27FC236}">
                  <a16:creationId xmlns:a16="http://schemas.microsoft.com/office/drawing/2014/main" id="{702F9D28-5108-6251-537D-8E53A1BD509B}"/>
                </a:ext>
              </a:extLst>
            </p:cNvPr>
            <p:cNvSpPr txBox="1">
              <a:spLocks/>
            </p:cNvSpPr>
            <p:nvPr/>
          </p:nvSpPr>
          <p:spPr>
            <a:xfrm>
              <a:off x="10281649" y="4055378"/>
              <a:ext cx="2259692" cy="430887"/>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US" sz="2800" dirty="0">
                  <a:solidFill>
                    <a:schemeClr val="accent3"/>
                  </a:solidFill>
                  <a:latin typeface="+mn-lt"/>
                </a:rPr>
                <a:t>A lot</a:t>
              </a:r>
            </a:p>
          </p:txBody>
        </p:sp>
        <p:pic>
          <p:nvPicPr>
            <p:cNvPr id="31" name="Graphic 30" descr="Speedometer Low outline">
              <a:extLst>
                <a:ext uri="{FF2B5EF4-FFF2-40B4-BE49-F238E27FC236}">
                  <a16:creationId xmlns:a16="http://schemas.microsoft.com/office/drawing/2014/main" id="{AD9E21CD-06C3-CC69-E89A-EA1441DB13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644605" y="2564421"/>
              <a:ext cx="1533780" cy="1533780"/>
            </a:xfrm>
            <a:prstGeom prst="rect">
              <a:avLst/>
            </a:prstGeom>
          </p:spPr>
        </p:pic>
      </p:grpSp>
      <p:grpSp>
        <p:nvGrpSpPr>
          <p:cNvPr id="45" name="Group 44">
            <a:extLst>
              <a:ext uri="{FF2B5EF4-FFF2-40B4-BE49-F238E27FC236}">
                <a16:creationId xmlns:a16="http://schemas.microsoft.com/office/drawing/2014/main" id="{BC832457-890B-2458-50C2-63FDCA6D2239}"/>
              </a:ext>
            </a:extLst>
          </p:cNvPr>
          <p:cNvGrpSpPr/>
          <p:nvPr/>
        </p:nvGrpSpPr>
        <p:grpSpPr>
          <a:xfrm>
            <a:off x="5391205" y="2970193"/>
            <a:ext cx="2156672" cy="2352731"/>
            <a:chOff x="5391205" y="2564421"/>
            <a:chExt cx="2156672" cy="2352731"/>
          </a:xfrm>
        </p:grpSpPr>
        <p:sp>
          <p:nvSpPr>
            <p:cNvPr id="13" name="Text Placeholder 20">
              <a:extLst>
                <a:ext uri="{FF2B5EF4-FFF2-40B4-BE49-F238E27FC236}">
                  <a16:creationId xmlns:a16="http://schemas.microsoft.com/office/drawing/2014/main" id="{8BD284CF-1564-6B5D-882F-9E4F8506B8D5}"/>
                </a:ext>
              </a:extLst>
            </p:cNvPr>
            <p:cNvSpPr txBox="1">
              <a:spLocks/>
            </p:cNvSpPr>
            <p:nvPr/>
          </p:nvSpPr>
          <p:spPr>
            <a:xfrm>
              <a:off x="5391205" y="4055378"/>
              <a:ext cx="2156672" cy="861774"/>
            </a:xfrm>
            <a:prstGeom prst="rect">
              <a:avLst/>
            </a:prstGeom>
          </p:spPr>
          <p:txBody>
            <a:bodyPr vert="horz" wrap="square" lIns="0" tIns="0" rIns="0" bIns="0" rtlCol="0">
              <a:spAutoFit/>
            </a:bodyPr>
            <a:lstStyle>
              <a:lvl1pPr marL="0" indent="0" algn="l" defTabSz="914400" rtl="0" eaLnBrk="1" latinLnBrk="0" hangingPunct="1">
                <a:lnSpc>
                  <a:spcPct val="100000"/>
                </a:lnSpc>
                <a:spcBef>
                  <a:spcPts val="0"/>
                </a:spcBef>
                <a:spcAft>
                  <a:spcPts val="600"/>
                </a:spcAft>
                <a:buClr>
                  <a:schemeClr val="tx1"/>
                </a:buClr>
                <a:buFont typeface="Arial" panose="020B0604020202020204" pitchFamily="34" charset="0"/>
                <a:buNone/>
                <a:defRPr sz="1000" b="1" i="0" kern="1200">
                  <a:solidFill>
                    <a:schemeClr val="tx1"/>
                  </a:solidFill>
                  <a:latin typeface="Ringside Narrow" panose="02000500000000000000" pitchFamily="2" charset="0"/>
                  <a:ea typeface="+mn-ea"/>
                  <a:cs typeface="+mn-cs"/>
                </a:defRPr>
              </a:lvl1pPr>
              <a:lvl2pPr marL="475488"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tabLst/>
                <a:defRPr sz="1600" b="0" i="0" kern="1200">
                  <a:solidFill>
                    <a:schemeClr val="tx1"/>
                  </a:solidFill>
                  <a:latin typeface="Ringside Narrow Book" panose="02000500000000000000" pitchFamily="2" charset="0"/>
                  <a:ea typeface="+mn-ea"/>
                  <a:cs typeface="+mn-cs"/>
                </a:defRPr>
              </a:lvl2pPr>
              <a:lvl3pPr marL="950976"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b="0" i="0" kern="1200">
                  <a:solidFill>
                    <a:schemeClr val="tx1"/>
                  </a:solidFill>
                  <a:latin typeface="Ringside Narrow Book" panose="02000500000000000000" pitchFamily="2" charset="0"/>
                  <a:ea typeface="+mn-ea"/>
                  <a:cs typeface="+mn-cs"/>
                </a:defRPr>
              </a:lvl3pPr>
              <a:lvl4pPr marL="1426464"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400" b="0" i="0" kern="1200">
                  <a:solidFill>
                    <a:schemeClr val="tx1"/>
                  </a:solidFill>
                  <a:latin typeface="Ringside Narrow Book" panose="02000500000000000000" pitchFamily="2" charset="0"/>
                  <a:ea typeface="+mn-ea"/>
                  <a:cs typeface="+mn-cs"/>
                </a:defRPr>
              </a:lvl4pPr>
              <a:lvl5pPr marL="1901952" indent="-137160"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100" b="0" i="0" kern="1200">
                  <a:solidFill>
                    <a:schemeClr val="tx1"/>
                  </a:solidFill>
                  <a:latin typeface="Ringside Narrow Book" panose="02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0"/>
                </a:spcAft>
              </a:pPr>
              <a:r>
                <a:rPr lang="en-US" sz="2800" dirty="0">
                  <a:solidFill>
                    <a:schemeClr val="accent1"/>
                  </a:solidFill>
                  <a:latin typeface="+mn-lt"/>
                </a:rPr>
                <a:t>Not much/</a:t>
              </a:r>
              <a:br>
                <a:rPr lang="en-US" sz="2800" dirty="0">
                  <a:solidFill>
                    <a:schemeClr val="accent1"/>
                  </a:solidFill>
                  <a:latin typeface="+mn-lt"/>
                </a:rPr>
              </a:br>
              <a:r>
                <a:rPr lang="en-US" sz="2800" dirty="0">
                  <a:solidFill>
                    <a:schemeClr val="accent1"/>
                  </a:solidFill>
                  <a:latin typeface="+mn-lt"/>
                </a:rPr>
                <a:t>Not at all</a:t>
              </a:r>
            </a:p>
          </p:txBody>
        </p:sp>
        <p:pic>
          <p:nvPicPr>
            <p:cNvPr id="38" name="Graphic 37" descr="Speedometer Low outline">
              <a:extLst>
                <a:ext uri="{FF2B5EF4-FFF2-40B4-BE49-F238E27FC236}">
                  <a16:creationId xmlns:a16="http://schemas.microsoft.com/office/drawing/2014/main" id="{475AD68B-67F1-C4D7-D66E-87FC20492D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02650" y="2564421"/>
              <a:ext cx="1533778" cy="1533780"/>
            </a:xfrm>
            <a:prstGeom prst="rect">
              <a:avLst/>
            </a:prstGeom>
          </p:spPr>
        </p:pic>
      </p:grpSp>
      <p:sp>
        <p:nvSpPr>
          <p:cNvPr id="40" name="TextBox 39">
            <a:extLst>
              <a:ext uri="{FF2B5EF4-FFF2-40B4-BE49-F238E27FC236}">
                <a16:creationId xmlns:a16="http://schemas.microsoft.com/office/drawing/2014/main" id="{AA9BD232-9C8A-2276-D368-4FC9ED7A1A76}"/>
              </a:ext>
            </a:extLst>
          </p:cNvPr>
          <p:cNvSpPr txBox="1"/>
          <p:nvPr/>
        </p:nvSpPr>
        <p:spPr>
          <a:xfrm>
            <a:off x="5546927" y="1357313"/>
            <a:ext cx="6480203" cy="1384995"/>
          </a:xfrm>
          <a:prstGeom prst="rect">
            <a:avLst/>
          </a:prstGeom>
          <a:noFill/>
        </p:spPr>
        <p:txBody>
          <a:bodyPr wrap="square">
            <a:spAutoFit/>
          </a:bodyPr>
          <a:lstStyle/>
          <a:p>
            <a:pPr algn="ctr">
              <a:buNone/>
            </a:pPr>
            <a:r>
              <a:rPr lang="en-US" sz="2800" b="1" dirty="0">
                <a:solidFill>
                  <a:srgbClr val="001F26"/>
                </a:solidFill>
                <a:effectLst/>
              </a:rPr>
              <a:t>Q: How much have you considered how you will withdraw money from your 401(k) plan?</a:t>
            </a:r>
          </a:p>
        </p:txBody>
      </p:sp>
      <p:sp>
        <p:nvSpPr>
          <p:cNvPr id="4" name="TextBox 3">
            <a:extLst>
              <a:ext uri="{FF2B5EF4-FFF2-40B4-BE49-F238E27FC236}">
                <a16:creationId xmlns:a16="http://schemas.microsoft.com/office/drawing/2014/main" id="{6CABF523-270D-AEBA-CB12-EEB9E38EBE3C}"/>
              </a:ext>
            </a:extLst>
          </p:cNvPr>
          <p:cNvSpPr txBox="1"/>
          <p:nvPr/>
        </p:nvSpPr>
        <p:spPr>
          <a:xfrm>
            <a:off x="550751" y="3239869"/>
            <a:ext cx="4209143" cy="646331"/>
          </a:xfrm>
          <a:prstGeom prst="rect">
            <a:avLst/>
          </a:prstGeom>
          <a:noFill/>
        </p:spPr>
        <p:txBody>
          <a:bodyPr wrap="square">
            <a:spAutoFit/>
          </a:bodyPr>
          <a:lstStyle/>
          <a:p>
            <a:r>
              <a:rPr kumimoji="0" lang="en-US" sz="3600" b="1" i="0" u="none" strike="noStrike" kern="1200" cap="none" spc="0" normalizeH="0" baseline="0" noProof="0" dirty="0">
                <a:ln>
                  <a:noFill/>
                </a:ln>
                <a:solidFill>
                  <a:srgbClr val="075156"/>
                </a:solidFill>
                <a:effectLst/>
                <a:uLnTx/>
                <a:uFillTx/>
                <a:latin typeface="Georgia"/>
                <a:ea typeface="+mj-ea"/>
                <a:cs typeface="+mj-cs"/>
              </a:rPr>
              <a:t>...haven’t they? </a:t>
            </a:r>
            <a:endParaRPr lang="en-US" dirty="0"/>
          </a:p>
        </p:txBody>
      </p:sp>
    </p:spTree>
    <p:extLst>
      <p:ext uri="{BB962C8B-B14F-4D97-AF65-F5344CB8AC3E}">
        <p14:creationId xmlns:p14="http://schemas.microsoft.com/office/powerpoint/2010/main" val="1536426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dissolve">
                                      <p:cBhvr>
                                        <p:cTn id="16" dur="500"/>
                                        <p:tgtEl>
                                          <p:spTgt spid="45"/>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dissolve">
                                      <p:cBhvr>
                                        <p:cTn id="20" dur="500"/>
                                        <p:tgtEl>
                                          <p:spTgt spid="46"/>
                                        </p:tgtEl>
                                      </p:cBhvr>
                                    </p:animEffect>
                                  </p:childTnLst>
                                </p:cTn>
                              </p:par>
                            </p:childTnLst>
                          </p:cTn>
                        </p:par>
                        <p:par>
                          <p:cTn id="21" fill="hold">
                            <p:stCondLst>
                              <p:cond delay="1500"/>
                            </p:stCondLst>
                            <p:childTnLst>
                              <p:par>
                                <p:cTn id="22" presetID="9" presetClass="entr" presetSubtype="0"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dissolve">
                                      <p:cBhvr>
                                        <p:cTn id="24" dur="500"/>
                                        <p:tgtEl>
                                          <p:spTgt spid="47"/>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par>
                          <p:cTn id="30" fill="hold">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childTnLst>
                          </p:cTn>
                        </p:par>
                        <p:par>
                          <p:cTn id="34" fill="hold">
                            <p:stCondLst>
                              <p:cond delay="1000"/>
                            </p:stCondLst>
                            <p:childTnLst>
                              <p:par>
                                <p:cTn id="35" presetID="9"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4" grpId="0"/>
      <p:bldP spid="12" grpId="0"/>
      <p:bldP spid="40" grpId="0"/>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9259B-1C56-12E1-A942-3EA9ACF9C02F}"/>
              </a:ext>
            </a:extLst>
          </p:cNvPr>
          <p:cNvSpPr>
            <a:spLocks noGrp="1"/>
          </p:cNvSpPr>
          <p:nvPr>
            <p:ph type="title"/>
          </p:nvPr>
        </p:nvSpPr>
        <p:spPr>
          <a:xfrm>
            <a:off x="628073" y="1357745"/>
            <a:ext cx="3520339" cy="4985980"/>
          </a:xfrm>
        </p:spPr>
        <p:txBody>
          <a:bodyPr/>
          <a:lstStyle/>
          <a:p>
            <a:r>
              <a:rPr lang="en-US" dirty="0">
                <a:solidFill>
                  <a:schemeClr val="accent5"/>
                </a:solidFill>
              </a:rPr>
              <a:t>A closer look: </a:t>
            </a:r>
            <a:r>
              <a:rPr lang="en-US" dirty="0"/>
              <a:t>how much have you considered how you will withdraw money from your 401(k) plan?</a:t>
            </a:r>
          </a:p>
        </p:txBody>
      </p:sp>
      <p:sp>
        <p:nvSpPr>
          <p:cNvPr id="9" name="Text Placeholder 8">
            <a:extLst>
              <a:ext uri="{FF2B5EF4-FFF2-40B4-BE49-F238E27FC236}">
                <a16:creationId xmlns:a16="http://schemas.microsoft.com/office/drawing/2014/main" id="{B0AE421A-BAA8-F620-76C7-D4F2423A3512}"/>
              </a:ext>
            </a:extLst>
          </p:cNvPr>
          <p:cNvSpPr>
            <a:spLocks noGrp="1"/>
          </p:cNvSpPr>
          <p:nvPr>
            <p:ph type="body" sz="quarter" idx="11"/>
          </p:nvPr>
        </p:nvSpPr>
        <p:spPr>
          <a:xfrm>
            <a:off x="5137777" y="6515954"/>
            <a:ext cx="8055435" cy="372140"/>
          </a:xfrm>
        </p:spPr>
        <p:txBody>
          <a:bodyPr/>
          <a:lstStyle/>
          <a:p>
            <a:r>
              <a:rPr lang="en-US" dirty="0"/>
              <a:t>Source: Nuveen and TIAA Institute Participant Sentiment Survey on Lifetime Income (2024).</a:t>
            </a:r>
          </a:p>
          <a:p>
            <a:r>
              <a:rPr lang="en-US" dirty="0"/>
              <a:t>Totals may not add due to rounding.</a:t>
            </a:r>
          </a:p>
        </p:txBody>
      </p:sp>
      <p:grpSp>
        <p:nvGrpSpPr>
          <p:cNvPr id="12" name="Group 11">
            <a:extLst>
              <a:ext uri="{FF2B5EF4-FFF2-40B4-BE49-F238E27FC236}">
                <a16:creationId xmlns:a16="http://schemas.microsoft.com/office/drawing/2014/main" id="{C9CBE8E3-F33B-D168-A224-DFCDCE4307EC}"/>
              </a:ext>
            </a:extLst>
          </p:cNvPr>
          <p:cNvGrpSpPr/>
          <p:nvPr/>
        </p:nvGrpSpPr>
        <p:grpSpPr>
          <a:xfrm>
            <a:off x="4974956" y="871145"/>
            <a:ext cx="8386350" cy="5680164"/>
            <a:chOff x="4974956" y="871145"/>
            <a:chExt cx="8386350" cy="5680164"/>
          </a:xfrm>
        </p:grpSpPr>
        <p:grpSp>
          <p:nvGrpSpPr>
            <p:cNvPr id="11" name="Group 10">
              <a:extLst>
                <a:ext uri="{FF2B5EF4-FFF2-40B4-BE49-F238E27FC236}">
                  <a16:creationId xmlns:a16="http://schemas.microsoft.com/office/drawing/2014/main" id="{F9CF3E62-27AB-1462-3C26-C5FE32121F3D}"/>
                </a:ext>
              </a:extLst>
            </p:cNvPr>
            <p:cNvGrpSpPr/>
            <p:nvPr/>
          </p:nvGrpSpPr>
          <p:grpSpPr>
            <a:xfrm>
              <a:off x="4974956" y="871145"/>
              <a:ext cx="8386350" cy="5680164"/>
              <a:chOff x="4974956" y="871145"/>
              <a:chExt cx="8386350" cy="5680164"/>
            </a:xfrm>
          </p:grpSpPr>
          <p:graphicFrame>
            <p:nvGraphicFramePr>
              <p:cNvPr id="7" name="Chart 6">
                <a:extLst>
                  <a:ext uri="{FF2B5EF4-FFF2-40B4-BE49-F238E27FC236}">
                    <a16:creationId xmlns:a16="http://schemas.microsoft.com/office/drawing/2014/main" id="{D271F03E-BD1A-1146-2C72-0AE87EEE12FE}"/>
                  </a:ext>
                </a:extLst>
              </p:cNvPr>
              <p:cNvGraphicFramePr/>
              <p:nvPr>
                <p:extLst>
                  <p:ext uri="{D42A27DB-BD31-4B8C-83A1-F6EECF244321}">
                    <p14:modId xmlns:p14="http://schemas.microsoft.com/office/powerpoint/2010/main" val="2727183987"/>
                  </p:ext>
                </p:extLst>
              </p:nvPr>
            </p:nvGraphicFramePr>
            <p:xfrm>
              <a:off x="4974956" y="1565329"/>
              <a:ext cx="8025295" cy="4985980"/>
            </p:xfrm>
            <a:graphic>
              <a:graphicData uri="http://schemas.openxmlformats.org/drawingml/2006/chart">
                <c:chart xmlns:c="http://schemas.openxmlformats.org/drawingml/2006/chart" xmlns:r="http://schemas.openxmlformats.org/officeDocument/2006/relationships" r:id="rId3"/>
              </a:graphicData>
            </a:graphic>
          </p:graphicFrame>
          <p:grpSp>
            <p:nvGrpSpPr>
              <p:cNvPr id="36" name="Group 35">
                <a:extLst>
                  <a:ext uri="{FF2B5EF4-FFF2-40B4-BE49-F238E27FC236}">
                    <a16:creationId xmlns:a16="http://schemas.microsoft.com/office/drawing/2014/main" id="{3B1A6E4A-BEF0-0B17-EC32-C576DBEF082C}"/>
                  </a:ext>
                </a:extLst>
              </p:cNvPr>
              <p:cNvGrpSpPr/>
              <p:nvPr/>
            </p:nvGrpSpPr>
            <p:grpSpPr>
              <a:xfrm>
                <a:off x="8462075" y="871145"/>
                <a:ext cx="4899231" cy="709681"/>
                <a:chOff x="8462075" y="871145"/>
                <a:chExt cx="4899231" cy="709681"/>
              </a:xfrm>
            </p:grpSpPr>
            <p:sp>
              <p:nvSpPr>
                <p:cNvPr id="25" name="TextBox 24">
                  <a:extLst>
                    <a:ext uri="{FF2B5EF4-FFF2-40B4-BE49-F238E27FC236}">
                      <a16:creationId xmlns:a16="http://schemas.microsoft.com/office/drawing/2014/main" id="{DF38FAFC-5968-F8E7-2F3A-FA066ABC4455}"/>
                    </a:ext>
                  </a:extLst>
                </p:cNvPr>
                <p:cNvSpPr txBox="1"/>
                <p:nvPr/>
              </p:nvSpPr>
              <p:spPr>
                <a:xfrm>
                  <a:off x="8710535" y="871145"/>
                  <a:ext cx="4650771" cy="709681"/>
                </a:xfrm>
                <a:prstGeom prst="rect">
                  <a:avLst/>
                </a:prstGeom>
                <a:noFill/>
              </p:spPr>
              <p:txBody>
                <a:bodyPr wrap="square">
                  <a:spAutoFit/>
                </a:bodyPr>
                <a:lstStyle/>
                <a:p>
                  <a:pPr>
                    <a:tabLst>
                      <a:tab pos="1935163" algn="l"/>
                      <a:tab pos="3303588" algn="l"/>
                    </a:tabLst>
                  </a:pPr>
                  <a:r>
                    <a:rPr lang="en-US" dirty="0"/>
                    <a:t>Not much/	Some	A lot</a:t>
                  </a:r>
                  <a:br>
                    <a:rPr lang="en-US" dirty="0"/>
                  </a:br>
                  <a:r>
                    <a:rPr lang="en-US" dirty="0"/>
                    <a:t>not at all			</a:t>
                  </a:r>
                </a:p>
              </p:txBody>
            </p:sp>
            <p:sp>
              <p:nvSpPr>
                <p:cNvPr id="26" name="Rectangle 25">
                  <a:extLst>
                    <a:ext uri="{FF2B5EF4-FFF2-40B4-BE49-F238E27FC236}">
                      <a16:creationId xmlns:a16="http://schemas.microsoft.com/office/drawing/2014/main" id="{3F6CB03A-FD25-EB6B-88F2-0A115B4C0506}"/>
                    </a:ext>
                  </a:extLst>
                </p:cNvPr>
                <p:cNvSpPr/>
                <p:nvPr/>
              </p:nvSpPr>
              <p:spPr>
                <a:xfrm>
                  <a:off x="8462075" y="1000462"/>
                  <a:ext cx="179051" cy="179051"/>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783FB7A-4303-4B74-B335-38D90158EFAF}"/>
                    </a:ext>
                  </a:extLst>
                </p:cNvPr>
                <p:cNvSpPr/>
                <p:nvPr/>
              </p:nvSpPr>
              <p:spPr>
                <a:xfrm>
                  <a:off x="10399362" y="1000462"/>
                  <a:ext cx="179051" cy="179051"/>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30C6152-2102-5A2F-A628-8EC6E405DE71}"/>
                    </a:ext>
                  </a:extLst>
                </p:cNvPr>
                <p:cNvSpPr/>
                <p:nvPr/>
              </p:nvSpPr>
              <p:spPr>
                <a:xfrm>
                  <a:off x="11821613" y="1000462"/>
                  <a:ext cx="179051" cy="179051"/>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cxnSp>
          <p:nvCxnSpPr>
            <p:cNvPr id="30" name="Straight Connector 29">
              <a:extLst>
                <a:ext uri="{FF2B5EF4-FFF2-40B4-BE49-F238E27FC236}">
                  <a16:creationId xmlns:a16="http://schemas.microsoft.com/office/drawing/2014/main" id="{300DF638-84C7-DA93-3904-8AAC71BD8463}"/>
                </a:ext>
              </a:extLst>
            </p:cNvPr>
            <p:cNvCxnSpPr/>
            <p:nvPr/>
          </p:nvCxnSpPr>
          <p:spPr>
            <a:xfrm>
              <a:off x="4974956" y="2386739"/>
              <a:ext cx="8025295" cy="0"/>
            </a:xfrm>
            <a:prstGeom prst="line">
              <a:avLst/>
            </a:prstGeom>
            <a:ln w="254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3959B58-153C-8B0B-979B-C3EB013E13BA}"/>
                </a:ext>
              </a:extLst>
            </p:cNvPr>
            <p:cNvCxnSpPr/>
            <p:nvPr/>
          </p:nvCxnSpPr>
          <p:spPr>
            <a:xfrm>
              <a:off x="4974956" y="5067945"/>
              <a:ext cx="8025295" cy="0"/>
            </a:xfrm>
            <a:prstGeom prst="line">
              <a:avLst/>
            </a:prstGeom>
            <a:ln w="254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33" name="Rectangle 32">
            <a:extLst>
              <a:ext uri="{FF2B5EF4-FFF2-40B4-BE49-F238E27FC236}">
                <a16:creationId xmlns:a16="http://schemas.microsoft.com/office/drawing/2014/main" id="{F1948FAF-D56F-CE2E-6074-3EB8C922E290}"/>
              </a:ext>
            </a:extLst>
          </p:cNvPr>
          <p:cNvSpPr/>
          <p:nvPr/>
        </p:nvSpPr>
        <p:spPr>
          <a:xfrm>
            <a:off x="8260597" y="3766188"/>
            <a:ext cx="1906292" cy="604331"/>
          </a:xfrm>
          <a:prstGeom prst="rect">
            <a:avLst/>
          </a:prstGeom>
          <a:noFill/>
          <a:ln w="3492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82877ADD-5762-34EF-E62F-6D6EA44C80BB}"/>
              </a:ext>
            </a:extLst>
          </p:cNvPr>
          <p:cNvSpPr/>
          <p:nvPr/>
        </p:nvSpPr>
        <p:spPr>
          <a:xfrm>
            <a:off x="8260597" y="5780968"/>
            <a:ext cx="2138766" cy="604331"/>
          </a:xfrm>
          <a:prstGeom prst="rect">
            <a:avLst/>
          </a:prstGeom>
          <a:noFill/>
          <a:ln w="3492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E2589480-A518-C884-9500-DC82218898C7}"/>
              </a:ext>
            </a:extLst>
          </p:cNvPr>
          <p:cNvSpPr/>
          <p:nvPr/>
        </p:nvSpPr>
        <p:spPr>
          <a:xfrm>
            <a:off x="11608231" y="2433334"/>
            <a:ext cx="1392020" cy="604331"/>
          </a:xfrm>
          <a:prstGeom prst="rect">
            <a:avLst/>
          </a:prstGeom>
          <a:noFill/>
          <a:ln w="34925">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64436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dissolv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dissolv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730D4E-402A-E45E-0B4A-7A3D10C4444B}"/>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34AB8D6-2D1C-EAE4-CF0C-8121695DCFB7}"/>
              </a:ext>
            </a:extLst>
          </p:cNvPr>
          <p:cNvSpPr txBox="1"/>
          <p:nvPr/>
        </p:nvSpPr>
        <p:spPr>
          <a:xfrm>
            <a:off x="2255953" y="3411438"/>
            <a:ext cx="9013371" cy="2000548"/>
          </a:xfrm>
          <a:prstGeom prst="rect">
            <a:avLst/>
          </a:prstGeom>
          <a:noFill/>
          <a:ln w="28575">
            <a:solidFill>
              <a:schemeClr val="bg2"/>
            </a:solidFill>
          </a:ln>
        </p:spPr>
        <p:txBody>
          <a:bodyPr wrap="square" lIns="182880" tIns="91440" rIns="182880" bIns="182880" rtlCol="0">
            <a:spAutoFit/>
          </a:bodyPr>
          <a:lstStyle/>
          <a:p>
            <a:pPr algn="ctr"/>
            <a:endParaRPr lang="en-US" sz="2800" dirty="0"/>
          </a:p>
          <a:p>
            <a:pPr algn="ctr"/>
            <a:r>
              <a:rPr lang="en-US" sz="2800" dirty="0"/>
              <a:t>Plan sponsors can tailor their communications to increase engagement among participant groups that need it most. </a:t>
            </a:r>
          </a:p>
        </p:txBody>
      </p:sp>
      <p:sp>
        <p:nvSpPr>
          <p:cNvPr id="34" name="Rectangle 33">
            <a:extLst>
              <a:ext uri="{FF2B5EF4-FFF2-40B4-BE49-F238E27FC236}">
                <a16:creationId xmlns:a16="http://schemas.microsoft.com/office/drawing/2014/main" id="{9A86815F-F354-AC1F-085C-636405D38ECD}"/>
              </a:ext>
            </a:extLst>
          </p:cNvPr>
          <p:cNvSpPr/>
          <p:nvPr/>
        </p:nvSpPr>
        <p:spPr>
          <a:xfrm>
            <a:off x="0" y="585194"/>
            <a:ext cx="13817600" cy="1764454"/>
          </a:xfrm>
          <a:prstGeom prst="rect">
            <a:avLst/>
          </a:prstGeom>
          <a:solidFill>
            <a:schemeClr val="accent2"/>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5" name="TextBox 34">
            <a:extLst>
              <a:ext uri="{FF2B5EF4-FFF2-40B4-BE49-F238E27FC236}">
                <a16:creationId xmlns:a16="http://schemas.microsoft.com/office/drawing/2014/main" id="{F0BDC43F-A569-678E-2F87-F077FFAC1241}"/>
              </a:ext>
            </a:extLst>
          </p:cNvPr>
          <p:cNvSpPr txBox="1"/>
          <p:nvPr/>
        </p:nvSpPr>
        <p:spPr>
          <a:xfrm>
            <a:off x="3967565" y="2962210"/>
            <a:ext cx="5269425" cy="857481"/>
          </a:xfrm>
          <a:prstGeom prst="rect">
            <a:avLst/>
          </a:prstGeom>
          <a:solidFill>
            <a:schemeClr val="bg1"/>
          </a:solidFill>
        </p:spPr>
        <p:txBody>
          <a:bodyPr wrap="square" lIns="0" tIns="0" rIns="0" bIns="0" rtlCol="0" anchor="ctr">
            <a:noAutofit/>
          </a:bodyPr>
          <a:lstStyle/>
          <a:p>
            <a:pPr marL="1438275"/>
            <a:r>
              <a:rPr lang="en-US" sz="4000" b="1" dirty="0">
                <a:solidFill>
                  <a:schemeClr val="accent1"/>
                </a:solidFill>
              </a:rPr>
              <a:t>Key takeaway</a:t>
            </a:r>
          </a:p>
        </p:txBody>
      </p:sp>
      <p:sp>
        <p:nvSpPr>
          <p:cNvPr id="27" name="TextBox 26">
            <a:extLst>
              <a:ext uri="{FF2B5EF4-FFF2-40B4-BE49-F238E27FC236}">
                <a16:creationId xmlns:a16="http://schemas.microsoft.com/office/drawing/2014/main" id="{6D4EC1FE-10D9-5094-8E02-EF0378BA78CC}"/>
              </a:ext>
            </a:extLst>
          </p:cNvPr>
          <p:cNvSpPr txBox="1"/>
          <p:nvPr/>
        </p:nvSpPr>
        <p:spPr>
          <a:xfrm>
            <a:off x="1161660" y="742324"/>
            <a:ext cx="11453960" cy="1326210"/>
          </a:xfrm>
          <a:prstGeom prst="rect">
            <a:avLst/>
          </a:prstGeom>
          <a:noFill/>
        </p:spPr>
        <p:txBody>
          <a:bodyPr wrap="square" lIns="0" tIns="0" rIns="0" bIns="0" rtlCol="0">
            <a:noAutofit/>
          </a:bodyPr>
          <a:lstStyle/>
          <a:p>
            <a:pPr algn="ctr"/>
            <a:r>
              <a:rPr lang="en-US" sz="3200" b="1" dirty="0">
                <a:solidFill>
                  <a:schemeClr val="bg1"/>
                </a:solidFill>
              </a:rPr>
              <a:t>Survey insight</a:t>
            </a:r>
          </a:p>
          <a:p>
            <a:pPr algn="ctr"/>
            <a:r>
              <a:rPr lang="en-US" sz="2800" dirty="0">
                <a:solidFill>
                  <a:schemeClr val="bg1"/>
                </a:solidFill>
              </a:rPr>
              <a:t>Many 401(k) participants have not thought much about converting their retirement savings to retirement income</a:t>
            </a:r>
          </a:p>
        </p:txBody>
      </p:sp>
      <p:pic>
        <p:nvPicPr>
          <p:cNvPr id="3" name="Graphic 2" descr="Lights On outline">
            <a:extLst>
              <a:ext uri="{FF2B5EF4-FFF2-40B4-BE49-F238E27FC236}">
                <a16:creationId xmlns:a16="http://schemas.microsoft.com/office/drawing/2014/main" id="{580D0162-C09E-BCD3-D081-93241F85D3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4133" y="2732919"/>
            <a:ext cx="1153281" cy="1153281"/>
          </a:xfrm>
          <a:prstGeom prst="rect">
            <a:avLst/>
          </a:prstGeom>
        </p:spPr>
      </p:pic>
    </p:spTree>
    <p:extLst>
      <p:ext uri="{BB962C8B-B14F-4D97-AF65-F5344CB8AC3E}">
        <p14:creationId xmlns:p14="http://schemas.microsoft.com/office/powerpoint/2010/main" val="2624613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27F55-497D-DED2-2854-BCEFC7570D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86DE8E-B7EA-E515-9C89-1EE7B95D4CEF}"/>
              </a:ext>
            </a:extLst>
          </p:cNvPr>
          <p:cNvSpPr>
            <a:spLocks noGrp="1"/>
          </p:cNvSpPr>
          <p:nvPr>
            <p:ph type="title"/>
          </p:nvPr>
        </p:nvSpPr>
        <p:spPr>
          <a:xfrm>
            <a:off x="628650" y="1357313"/>
            <a:ext cx="3519488" cy="3877985"/>
          </a:xfrm>
        </p:spPr>
        <p:txBody>
          <a:bodyPr/>
          <a:lstStyle/>
          <a:p>
            <a:r>
              <a:rPr lang="en-US" dirty="0"/>
              <a:t>Participants are often not clear about how to withdraw for retirement</a:t>
            </a:r>
            <a:br>
              <a:rPr lang="en-US" dirty="0"/>
            </a:br>
            <a:endParaRPr lang="en-US" dirty="0"/>
          </a:p>
        </p:txBody>
      </p:sp>
      <p:sp>
        <p:nvSpPr>
          <p:cNvPr id="10" name="Text Placeholder 9">
            <a:extLst>
              <a:ext uri="{FF2B5EF4-FFF2-40B4-BE49-F238E27FC236}">
                <a16:creationId xmlns:a16="http://schemas.microsoft.com/office/drawing/2014/main" id="{E2D32627-1C58-36F4-F3AC-466BC32F5C52}"/>
              </a:ext>
            </a:extLst>
          </p:cNvPr>
          <p:cNvSpPr>
            <a:spLocks noGrp="1"/>
          </p:cNvSpPr>
          <p:nvPr>
            <p:ph type="body" sz="quarter" idx="11"/>
          </p:nvPr>
        </p:nvSpPr>
        <p:spPr/>
        <p:txBody>
          <a:bodyPr/>
          <a:lstStyle/>
          <a:p>
            <a:r>
              <a:rPr lang="en-US" dirty="0"/>
              <a:t>Source: Nuveen and TIAA Institute Participant Sentiment Survey on Lifetime Income (2024).</a:t>
            </a:r>
          </a:p>
        </p:txBody>
      </p:sp>
      <p:sp>
        <p:nvSpPr>
          <p:cNvPr id="4" name="Content Placeholder 3">
            <a:extLst>
              <a:ext uri="{FF2B5EF4-FFF2-40B4-BE49-F238E27FC236}">
                <a16:creationId xmlns:a16="http://schemas.microsoft.com/office/drawing/2014/main" id="{AFF3EF20-0A9D-380F-AF03-B8BE87F86D0C}"/>
              </a:ext>
            </a:extLst>
          </p:cNvPr>
          <p:cNvSpPr>
            <a:spLocks noGrp="1"/>
          </p:cNvSpPr>
          <p:nvPr>
            <p:ph sz="quarter" idx="12"/>
          </p:nvPr>
        </p:nvSpPr>
        <p:spPr>
          <a:xfrm>
            <a:off x="5137149" y="1357313"/>
            <a:ext cx="4305729" cy="3228335"/>
          </a:xfrm>
        </p:spPr>
        <p:txBody>
          <a:bodyPr/>
          <a:lstStyle/>
          <a:p>
            <a:pPr lvl="0"/>
            <a:r>
              <a:rPr lang="en-US" sz="3200" dirty="0"/>
              <a:t>Only 32% of participants have a </a:t>
            </a:r>
            <a:r>
              <a:rPr lang="en-US" sz="3200" b="1" dirty="0"/>
              <a:t>very good understanding </a:t>
            </a:r>
            <a:r>
              <a:rPr lang="en-US" sz="3200" dirty="0"/>
              <a:t>of how they can withdraw from their 401(k) plans</a:t>
            </a:r>
          </a:p>
        </p:txBody>
      </p:sp>
      <p:graphicFrame>
        <p:nvGraphicFramePr>
          <p:cNvPr id="14" name="Chart 13">
            <a:extLst>
              <a:ext uri="{FF2B5EF4-FFF2-40B4-BE49-F238E27FC236}">
                <a16:creationId xmlns:a16="http://schemas.microsoft.com/office/drawing/2014/main" id="{57431586-C869-3C67-74E0-FA4785701830}"/>
              </a:ext>
            </a:extLst>
          </p:cNvPr>
          <p:cNvGraphicFramePr/>
          <p:nvPr>
            <p:extLst>
              <p:ext uri="{D42A27DB-BD31-4B8C-83A1-F6EECF244321}">
                <p14:modId xmlns:p14="http://schemas.microsoft.com/office/powerpoint/2010/main" val="1193775012"/>
              </p:ext>
            </p:extLst>
          </p:nvPr>
        </p:nvGraphicFramePr>
        <p:xfrm>
          <a:off x="9029073" y="1331359"/>
          <a:ext cx="3832261" cy="2554841"/>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a:extLst>
              <a:ext uri="{FF2B5EF4-FFF2-40B4-BE49-F238E27FC236}">
                <a16:creationId xmlns:a16="http://schemas.microsoft.com/office/drawing/2014/main" id="{481A2453-98C7-5EAC-686A-60D384C1C521}"/>
              </a:ext>
            </a:extLst>
          </p:cNvPr>
          <p:cNvSpPr txBox="1"/>
          <p:nvPr/>
        </p:nvSpPr>
        <p:spPr>
          <a:xfrm>
            <a:off x="10423959" y="1998863"/>
            <a:ext cx="1456295" cy="1700012"/>
          </a:xfrm>
          <a:prstGeom prst="rect">
            <a:avLst/>
          </a:prstGeom>
          <a:noFill/>
        </p:spPr>
        <p:txBody>
          <a:bodyPr wrap="square" lIns="0" tIns="0" rIns="0" bIns="0" rtlCol="0">
            <a:noAutofit/>
          </a:bodyPr>
          <a:lstStyle/>
          <a:p>
            <a:pPr>
              <a:spcAft>
                <a:spcPts val="600"/>
              </a:spcAft>
            </a:pPr>
            <a:r>
              <a:rPr lang="en-US" sz="5400" b="1" dirty="0">
                <a:solidFill>
                  <a:schemeClr val="tx2"/>
                </a:solidFill>
                <a:effectLst/>
                <a:latin typeface="Georgia" panose="02040502050405020303" pitchFamily="18" charset="0"/>
              </a:rPr>
              <a:t>32</a:t>
            </a:r>
            <a:r>
              <a:rPr lang="en-US" sz="2800" b="1" dirty="0">
                <a:solidFill>
                  <a:schemeClr val="tx2"/>
                </a:solidFill>
                <a:effectLst/>
                <a:latin typeface="Georgia" panose="02040502050405020303" pitchFamily="18" charset="0"/>
              </a:rPr>
              <a:t>%</a:t>
            </a:r>
            <a:endParaRPr lang="en-US" sz="5400" dirty="0">
              <a:solidFill>
                <a:schemeClr val="tx2"/>
              </a:solidFill>
              <a:effectLst/>
              <a:latin typeface="Georgia" panose="02040502050405020303" pitchFamily="18" charset="0"/>
            </a:endParaRPr>
          </a:p>
        </p:txBody>
      </p:sp>
      <p:pic>
        <p:nvPicPr>
          <p:cNvPr id="21" name="Graphic 20" descr="Head with gears outline">
            <a:extLst>
              <a:ext uri="{FF2B5EF4-FFF2-40B4-BE49-F238E27FC236}">
                <a16:creationId xmlns:a16="http://schemas.microsoft.com/office/drawing/2014/main" id="{9DDBA3B1-E28D-0784-E6F0-8656E178E8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86309" y="2476335"/>
            <a:ext cx="1728837" cy="1728837"/>
          </a:xfrm>
          <a:prstGeom prst="rect">
            <a:avLst/>
          </a:prstGeom>
        </p:spPr>
      </p:pic>
    </p:spTree>
    <p:extLst>
      <p:ext uri="{BB962C8B-B14F-4D97-AF65-F5344CB8AC3E}">
        <p14:creationId xmlns:p14="http://schemas.microsoft.com/office/powerpoint/2010/main" val="33474016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dissolve">
                                      <p:cBhvr>
                                        <p:cTn id="10" dur="500"/>
                                        <p:tgtEl>
                                          <p:spTgt spid="15"/>
                                        </p:tgtEl>
                                      </p:cBhvr>
                                    </p:animEffect>
                                  </p:childTnLst>
                                </p:cTn>
                              </p:par>
                              <p:par>
                                <p:cTn id="11" presetID="9"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dissolve">
                                      <p:cBhvr>
                                        <p:cTn id="13" dur="500"/>
                                        <p:tgtEl>
                                          <p:spTgt spid="2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dissolve">
                                      <p:cBhvr>
                                        <p:cTn id="16" dur="500"/>
                                        <p:tgtEl>
                                          <p:spTgt spid="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14" grpId="0">
        <p:bldAsOne/>
      </p:bldGraphic>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B781E-1239-D58B-0EB5-8349E502BF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9F4BF8-2DAE-3441-917F-17CA9452958A}"/>
              </a:ext>
            </a:extLst>
          </p:cNvPr>
          <p:cNvSpPr>
            <a:spLocks noGrp="1"/>
          </p:cNvSpPr>
          <p:nvPr>
            <p:ph type="title"/>
          </p:nvPr>
        </p:nvSpPr>
        <p:spPr>
          <a:xfrm>
            <a:off x="628649" y="1357313"/>
            <a:ext cx="3700463" cy="3323987"/>
          </a:xfrm>
        </p:spPr>
        <p:txBody>
          <a:bodyPr/>
          <a:lstStyle/>
          <a:p>
            <a:r>
              <a:rPr lang="en-US" dirty="0"/>
              <a:t>Few are confident about how they will convert savings to income</a:t>
            </a:r>
          </a:p>
        </p:txBody>
      </p:sp>
      <p:sp>
        <p:nvSpPr>
          <p:cNvPr id="8" name="Text Placeholder 7">
            <a:extLst>
              <a:ext uri="{FF2B5EF4-FFF2-40B4-BE49-F238E27FC236}">
                <a16:creationId xmlns:a16="http://schemas.microsoft.com/office/drawing/2014/main" id="{5DA51E1C-69DE-DE6C-389A-DCCBE7DAA1E0}"/>
              </a:ext>
            </a:extLst>
          </p:cNvPr>
          <p:cNvSpPr>
            <a:spLocks noGrp="1"/>
          </p:cNvSpPr>
          <p:nvPr>
            <p:ph type="body" sz="quarter" idx="11"/>
          </p:nvPr>
        </p:nvSpPr>
        <p:spPr/>
        <p:txBody>
          <a:bodyPr/>
          <a:lstStyle/>
          <a:p>
            <a:r>
              <a:rPr lang="en-US" dirty="0"/>
              <a:t>Source: Nuveen and TIAA Institute Participant Sentiment Survey on Lifetime Income (2024).</a:t>
            </a:r>
          </a:p>
        </p:txBody>
      </p:sp>
      <p:sp>
        <p:nvSpPr>
          <p:cNvPr id="4" name="Content Placeholder 3">
            <a:extLst>
              <a:ext uri="{FF2B5EF4-FFF2-40B4-BE49-F238E27FC236}">
                <a16:creationId xmlns:a16="http://schemas.microsoft.com/office/drawing/2014/main" id="{30F93ED4-D9AD-253F-B7D2-30E91B4D7F26}"/>
              </a:ext>
            </a:extLst>
          </p:cNvPr>
          <p:cNvSpPr>
            <a:spLocks noGrp="1"/>
          </p:cNvSpPr>
          <p:nvPr>
            <p:ph sz="quarter" idx="12"/>
          </p:nvPr>
        </p:nvSpPr>
        <p:spPr>
          <a:xfrm>
            <a:off x="5137150" y="1357313"/>
            <a:ext cx="4068634" cy="4683125"/>
          </a:xfrm>
        </p:spPr>
        <p:txBody>
          <a:bodyPr/>
          <a:lstStyle/>
          <a:p>
            <a:pPr lvl="0"/>
            <a:r>
              <a:rPr lang="en-US" sz="3200" dirty="0"/>
              <a:t>Only </a:t>
            </a:r>
            <a:r>
              <a:rPr lang="en-US" sz="3200" b="1" dirty="0"/>
              <a:t>26% of </a:t>
            </a:r>
            <a:br>
              <a:rPr lang="en-US" sz="3200" b="1" dirty="0"/>
            </a:br>
            <a:r>
              <a:rPr lang="en-US" sz="3200" b="1" dirty="0">
                <a:ea typeface="Aptos" panose="020B0004020202020204" pitchFamily="34" charset="0"/>
                <a:cs typeface="Times New Roman" panose="02020603050405020304" pitchFamily="18" charset="0"/>
              </a:rPr>
              <a:t>401(k) </a:t>
            </a:r>
            <a:r>
              <a:rPr lang="en-US" sz="3200" b="1" dirty="0"/>
              <a:t>participants are very confident</a:t>
            </a:r>
            <a:r>
              <a:rPr lang="en-US" sz="3200" dirty="0"/>
              <a:t> about choosing the best way to do so</a:t>
            </a:r>
          </a:p>
          <a:p>
            <a:endParaRPr lang="en-US" sz="3200" dirty="0"/>
          </a:p>
        </p:txBody>
      </p:sp>
      <p:graphicFrame>
        <p:nvGraphicFramePr>
          <p:cNvPr id="9" name="Chart 8">
            <a:extLst>
              <a:ext uri="{FF2B5EF4-FFF2-40B4-BE49-F238E27FC236}">
                <a16:creationId xmlns:a16="http://schemas.microsoft.com/office/drawing/2014/main" id="{672CA9E6-5B46-D01D-D1DC-92F5FF1381F8}"/>
              </a:ext>
            </a:extLst>
          </p:cNvPr>
          <p:cNvGraphicFramePr/>
          <p:nvPr>
            <p:extLst>
              <p:ext uri="{D42A27DB-BD31-4B8C-83A1-F6EECF244321}">
                <p14:modId xmlns:p14="http://schemas.microsoft.com/office/powerpoint/2010/main" val="2291661730"/>
              </p:ext>
            </p:extLst>
          </p:nvPr>
        </p:nvGraphicFramePr>
        <p:xfrm>
          <a:off x="9029073" y="1331359"/>
          <a:ext cx="3832261" cy="2554841"/>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6C2E1824-6507-1453-E624-23A0D1408675}"/>
              </a:ext>
            </a:extLst>
          </p:cNvPr>
          <p:cNvSpPr txBox="1"/>
          <p:nvPr/>
        </p:nvSpPr>
        <p:spPr>
          <a:xfrm>
            <a:off x="10423959" y="1998863"/>
            <a:ext cx="1456295" cy="1700012"/>
          </a:xfrm>
          <a:prstGeom prst="rect">
            <a:avLst/>
          </a:prstGeom>
          <a:noFill/>
        </p:spPr>
        <p:txBody>
          <a:bodyPr wrap="square" lIns="0" tIns="0" rIns="0" bIns="0" rtlCol="0">
            <a:noAutofit/>
          </a:bodyPr>
          <a:lstStyle/>
          <a:p>
            <a:pPr>
              <a:spcAft>
                <a:spcPts val="600"/>
              </a:spcAft>
            </a:pPr>
            <a:r>
              <a:rPr lang="en-US" sz="5400" b="1" dirty="0">
                <a:solidFill>
                  <a:schemeClr val="tx2"/>
                </a:solidFill>
                <a:effectLst/>
                <a:latin typeface="Georgia" panose="02040502050405020303" pitchFamily="18" charset="0"/>
              </a:rPr>
              <a:t>26</a:t>
            </a:r>
            <a:r>
              <a:rPr lang="en-US" sz="2800" b="1" dirty="0">
                <a:solidFill>
                  <a:schemeClr val="tx2"/>
                </a:solidFill>
                <a:effectLst/>
                <a:latin typeface="Georgia" panose="02040502050405020303" pitchFamily="18" charset="0"/>
              </a:rPr>
              <a:t>%</a:t>
            </a:r>
            <a:endParaRPr lang="en-US" sz="5400" dirty="0">
              <a:solidFill>
                <a:schemeClr val="tx2"/>
              </a:solidFill>
              <a:effectLst/>
              <a:latin typeface="Georgia" panose="02040502050405020303" pitchFamily="18" charset="0"/>
            </a:endParaRPr>
          </a:p>
        </p:txBody>
      </p:sp>
      <p:pic>
        <p:nvPicPr>
          <p:cNvPr id="14" name="Graphic 13">
            <a:extLst>
              <a:ext uri="{FF2B5EF4-FFF2-40B4-BE49-F238E27FC236}">
                <a16:creationId xmlns:a16="http://schemas.microsoft.com/office/drawing/2014/main" id="{8CB2E48F-F82F-31C2-20EE-EDCBD32499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31665" y="2591517"/>
            <a:ext cx="1229669" cy="1515639"/>
          </a:xfrm>
          <a:prstGeom prst="rect">
            <a:avLst/>
          </a:prstGeom>
        </p:spPr>
      </p:pic>
    </p:spTree>
    <p:extLst>
      <p:ext uri="{BB962C8B-B14F-4D97-AF65-F5344CB8AC3E}">
        <p14:creationId xmlns:p14="http://schemas.microsoft.com/office/powerpoint/2010/main" val="1630597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Graphic spid="9" grpId="0">
        <p:bldAsOne/>
      </p:bldGraphic>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BAB43E-07AF-6602-C637-CEC914E65D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E5F841-4826-954C-56AA-3140BA31DC17}"/>
              </a:ext>
            </a:extLst>
          </p:cNvPr>
          <p:cNvSpPr>
            <a:spLocks noGrp="1"/>
          </p:cNvSpPr>
          <p:nvPr>
            <p:ph type="title"/>
          </p:nvPr>
        </p:nvSpPr>
        <p:spPr>
          <a:xfrm>
            <a:off x="628650" y="1357313"/>
            <a:ext cx="3519488" cy="2215991"/>
          </a:xfrm>
        </p:spPr>
        <p:txBody>
          <a:bodyPr>
            <a:spAutoFit/>
          </a:bodyPr>
          <a:lstStyle/>
          <a:p>
            <a:r>
              <a:rPr lang="en-US" dirty="0"/>
              <a:t>There’s a need for more advice on</a:t>
            </a:r>
            <a:br>
              <a:rPr lang="en-US" dirty="0"/>
            </a:br>
            <a:r>
              <a:rPr lang="en-US" dirty="0"/>
              <a:t>retirement</a:t>
            </a:r>
          </a:p>
        </p:txBody>
      </p:sp>
      <p:sp>
        <p:nvSpPr>
          <p:cNvPr id="77" name="Text Placeholder 76">
            <a:extLst>
              <a:ext uri="{FF2B5EF4-FFF2-40B4-BE49-F238E27FC236}">
                <a16:creationId xmlns:a16="http://schemas.microsoft.com/office/drawing/2014/main" id="{62A79B35-65AD-B8CF-AF8A-4A66E20ECEB0}"/>
              </a:ext>
            </a:extLst>
          </p:cNvPr>
          <p:cNvSpPr>
            <a:spLocks noGrp="1"/>
          </p:cNvSpPr>
          <p:nvPr>
            <p:ph type="body" sz="quarter" idx="11"/>
          </p:nvPr>
        </p:nvSpPr>
        <p:spPr/>
        <p:txBody>
          <a:bodyPr/>
          <a:lstStyle/>
          <a:p>
            <a:r>
              <a:rPr lang="en-US" dirty="0"/>
              <a:t>Source: Nuveen and TIAA Institute Participant Sentiment Survey on Lifetime Income (2024).</a:t>
            </a:r>
          </a:p>
        </p:txBody>
      </p:sp>
      <p:grpSp>
        <p:nvGrpSpPr>
          <p:cNvPr id="84" name="Group 83">
            <a:extLst>
              <a:ext uri="{FF2B5EF4-FFF2-40B4-BE49-F238E27FC236}">
                <a16:creationId xmlns:a16="http://schemas.microsoft.com/office/drawing/2014/main" id="{06D7C754-1FC7-1D2F-D639-7E5BC2ED7A47}"/>
              </a:ext>
            </a:extLst>
          </p:cNvPr>
          <p:cNvGrpSpPr/>
          <p:nvPr/>
        </p:nvGrpSpPr>
        <p:grpSpPr>
          <a:xfrm>
            <a:off x="8354948" y="3573304"/>
            <a:ext cx="4632389" cy="2124000"/>
            <a:chOff x="7726298" y="3308525"/>
            <a:chExt cx="4632389" cy="2124000"/>
          </a:xfrm>
        </p:grpSpPr>
        <p:sp>
          <p:nvSpPr>
            <p:cNvPr id="17" name="TextBox 16">
              <a:extLst>
                <a:ext uri="{FF2B5EF4-FFF2-40B4-BE49-F238E27FC236}">
                  <a16:creationId xmlns:a16="http://schemas.microsoft.com/office/drawing/2014/main" id="{2E56C31F-1A96-4A6C-193A-9033F04A406F}"/>
                </a:ext>
              </a:extLst>
            </p:cNvPr>
            <p:cNvSpPr txBox="1"/>
            <p:nvPr/>
          </p:nvSpPr>
          <p:spPr>
            <a:xfrm>
              <a:off x="9821652" y="3886458"/>
              <a:ext cx="2537035" cy="1477328"/>
            </a:xfrm>
            <a:prstGeom prst="rect">
              <a:avLst/>
            </a:prstGeom>
          </p:spPr>
          <p:txBody>
            <a:bodyPr vert="horz" wrap="square" lIns="0" tIns="0" rIns="0" bIns="0" rtlCol="0">
              <a:spAutoFit/>
            </a:bodyPr>
            <a:lstStyle>
              <a:defPPr>
                <a:defRPr lang="en-US"/>
              </a:defPPr>
              <a:lvl1pPr indent="0" defTabSz="914400">
                <a:lnSpc>
                  <a:spcPct val="100000"/>
                </a:lnSpc>
                <a:spcBef>
                  <a:spcPts val="0"/>
                </a:spcBef>
                <a:spcAft>
                  <a:spcPts val="0"/>
                </a:spcAft>
                <a:buClr>
                  <a:schemeClr val="tx1"/>
                </a:buClr>
                <a:buFont typeface="Arial" panose="020B0604020202020204" pitchFamily="34" charset="0"/>
                <a:buNone/>
                <a:defRPr sz="1400" b="1" i="0">
                  <a:solidFill>
                    <a:schemeClr val="tx2"/>
                  </a:solidFill>
                </a:defRPr>
              </a:lvl1pPr>
              <a:lvl2pPr marL="475488" indent="-137160" defTabSz="914400">
                <a:lnSpc>
                  <a:spcPct val="100000"/>
                </a:lnSpc>
                <a:spcBef>
                  <a:spcPts val="0"/>
                </a:spcBef>
                <a:spcAft>
                  <a:spcPts val="600"/>
                </a:spcAft>
                <a:buClr>
                  <a:schemeClr val="tx1"/>
                </a:buClr>
                <a:buFont typeface="Arial" panose="020B0604020202020204" pitchFamily="34" charset="0"/>
                <a:buChar char="•"/>
                <a:tabLst/>
                <a:defRPr sz="1600" b="0" i="0">
                  <a:latin typeface="Ringside Narrow Book" panose="02000500000000000000" pitchFamily="2" charset="0"/>
                </a:defRPr>
              </a:lvl2pPr>
              <a:lvl3pPr marL="950976" indent="-137160" defTabSz="914400">
                <a:lnSpc>
                  <a:spcPct val="100000"/>
                </a:lnSpc>
                <a:spcBef>
                  <a:spcPts val="0"/>
                </a:spcBef>
                <a:spcAft>
                  <a:spcPts val="600"/>
                </a:spcAft>
                <a:buClr>
                  <a:schemeClr val="tx1"/>
                </a:buClr>
                <a:buFont typeface="Arial" panose="020B0604020202020204" pitchFamily="34" charset="0"/>
                <a:buChar char="•"/>
                <a:defRPr sz="1600" b="0" i="0">
                  <a:latin typeface="Ringside Narrow Book" panose="02000500000000000000" pitchFamily="2" charset="0"/>
                </a:defRPr>
              </a:lvl3pPr>
              <a:lvl4pPr marL="1426464" indent="-137160" defTabSz="914400">
                <a:lnSpc>
                  <a:spcPct val="100000"/>
                </a:lnSpc>
                <a:spcBef>
                  <a:spcPts val="0"/>
                </a:spcBef>
                <a:spcAft>
                  <a:spcPts val="600"/>
                </a:spcAft>
                <a:buClr>
                  <a:schemeClr val="tx1"/>
                </a:buClr>
                <a:buFont typeface="Arial" panose="020B0604020202020204" pitchFamily="34" charset="0"/>
                <a:buChar char="•"/>
                <a:defRPr sz="1400" b="0" i="0">
                  <a:latin typeface="Ringside Narrow Book" panose="02000500000000000000" pitchFamily="2" charset="0"/>
                </a:defRPr>
              </a:lvl4pPr>
              <a:lvl5pPr marL="1901952" indent="-137160" defTabSz="914400">
                <a:lnSpc>
                  <a:spcPct val="100000"/>
                </a:lnSpc>
                <a:spcBef>
                  <a:spcPts val="0"/>
                </a:spcBef>
                <a:spcAft>
                  <a:spcPts val="600"/>
                </a:spcAft>
                <a:buClr>
                  <a:schemeClr val="tx1"/>
                </a:buClr>
                <a:buFont typeface="Arial" panose="020B0604020202020204" pitchFamily="34" charset="0"/>
                <a:buChar char="•"/>
                <a:defRPr sz="1100" b="0" i="0">
                  <a:latin typeface="Ringside Narrow Book" panose="02000500000000000000" pitchFamily="2"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sz="2400" b="0" dirty="0"/>
                <a:t>were advised to use an annuity to provide income in retirement</a:t>
              </a:r>
            </a:p>
          </p:txBody>
        </p:sp>
        <p:cxnSp>
          <p:nvCxnSpPr>
            <p:cNvPr id="55" name="Straight Connector 54">
              <a:extLst>
                <a:ext uri="{FF2B5EF4-FFF2-40B4-BE49-F238E27FC236}">
                  <a16:creationId xmlns:a16="http://schemas.microsoft.com/office/drawing/2014/main" id="{229D5312-2C43-02A9-7CD1-81EEA4B9C52D}"/>
                </a:ext>
              </a:extLst>
            </p:cNvPr>
            <p:cNvCxnSpPr>
              <a:cxnSpLocks/>
              <a:stCxn id="58" idx="4"/>
              <a:endCxn id="62" idx="0"/>
            </p:cNvCxnSpPr>
            <p:nvPr/>
          </p:nvCxnSpPr>
          <p:spPr>
            <a:xfrm flipH="1">
              <a:off x="8712941" y="3308525"/>
              <a:ext cx="3347" cy="509193"/>
            </a:xfrm>
            <a:prstGeom prst="line">
              <a:avLst/>
            </a:prstGeom>
            <a:ln w="28575">
              <a:solidFill>
                <a:schemeClr val="accent1"/>
              </a:solidFill>
              <a:prstDash val="sysDot"/>
            </a:ln>
          </p:spPr>
          <p:style>
            <a:lnRef idx="1">
              <a:schemeClr val="accent6"/>
            </a:lnRef>
            <a:fillRef idx="0">
              <a:schemeClr val="accent6"/>
            </a:fillRef>
            <a:effectRef idx="0">
              <a:schemeClr val="accent6"/>
            </a:effectRef>
            <a:fontRef idx="minor">
              <a:schemeClr val="tx1"/>
            </a:fontRef>
          </p:style>
        </p:cxnSp>
        <p:grpSp>
          <p:nvGrpSpPr>
            <p:cNvPr id="61" name="Group 60">
              <a:extLst>
                <a:ext uri="{FF2B5EF4-FFF2-40B4-BE49-F238E27FC236}">
                  <a16:creationId xmlns:a16="http://schemas.microsoft.com/office/drawing/2014/main" id="{DE66B714-F9AA-F83C-5E97-2CCA0494C74C}"/>
                </a:ext>
              </a:extLst>
            </p:cNvPr>
            <p:cNvGrpSpPr/>
            <p:nvPr/>
          </p:nvGrpSpPr>
          <p:grpSpPr>
            <a:xfrm>
              <a:off x="7726298" y="3817718"/>
              <a:ext cx="2095355" cy="1614807"/>
              <a:chOff x="-2668687" y="2311315"/>
              <a:chExt cx="2271831" cy="1750810"/>
            </a:xfrm>
          </p:grpSpPr>
          <p:sp>
            <p:nvSpPr>
              <p:cNvPr id="62" name="Oval 61">
                <a:extLst>
                  <a:ext uri="{FF2B5EF4-FFF2-40B4-BE49-F238E27FC236}">
                    <a16:creationId xmlns:a16="http://schemas.microsoft.com/office/drawing/2014/main" id="{38FF89B7-4883-EC84-71E5-00F8CF38F924}"/>
                  </a:ext>
                </a:extLst>
              </p:cNvPr>
              <p:cNvSpPr/>
              <p:nvPr/>
            </p:nvSpPr>
            <p:spPr>
              <a:xfrm>
                <a:off x="-2474352" y="2311315"/>
                <a:ext cx="1750810" cy="1750810"/>
              </a:xfrm>
              <a:prstGeom prst="ellipse">
                <a:avLst/>
              </a:prstGeom>
              <a:solidFill>
                <a:schemeClr val="bg1"/>
              </a:solidFill>
              <a:ln w="571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bg2"/>
                  </a:solidFill>
                </a:endParaRPr>
              </a:p>
            </p:txBody>
          </p:sp>
          <p:sp>
            <p:nvSpPr>
              <p:cNvPr id="63" name="TextBox 62">
                <a:extLst>
                  <a:ext uri="{FF2B5EF4-FFF2-40B4-BE49-F238E27FC236}">
                    <a16:creationId xmlns:a16="http://schemas.microsoft.com/office/drawing/2014/main" id="{3023C734-93ED-00A9-A04B-A999C0617156}"/>
                  </a:ext>
                </a:extLst>
              </p:cNvPr>
              <p:cNvSpPr txBox="1"/>
              <p:nvPr/>
            </p:nvSpPr>
            <p:spPr>
              <a:xfrm>
                <a:off x="-2668687" y="2712150"/>
                <a:ext cx="2271831" cy="1089668"/>
              </a:xfrm>
              <a:prstGeom prst="rect">
                <a:avLst/>
              </a:prstGeom>
              <a:noFill/>
            </p:spPr>
            <p:txBody>
              <a:bodyPr wrap="square" lIns="0" tIns="0" rIns="0" bIns="0" rtlCol="0">
                <a:noAutofit/>
              </a:bodyPr>
              <a:lstStyle/>
              <a:p>
                <a:pPr algn="ctr"/>
                <a:r>
                  <a:rPr lang="en-US" sz="4400" b="1" dirty="0">
                    <a:solidFill>
                      <a:schemeClr val="bg2"/>
                    </a:solidFill>
                  </a:rPr>
                  <a:t>58</a:t>
                </a:r>
                <a:r>
                  <a:rPr lang="en-US" sz="2000" b="1" dirty="0">
                    <a:solidFill>
                      <a:schemeClr val="bg2"/>
                    </a:solidFill>
                  </a:rPr>
                  <a:t>%</a:t>
                </a:r>
              </a:p>
            </p:txBody>
          </p:sp>
        </p:grpSp>
      </p:grpSp>
      <p:grpSp>
        <p:nvGrpSpPr>
          <p:cNvPr id="69" name="Group 68">
            <a:extLst>
              <a:ext uri="{FF2B5EF4-FFF2-40B4-BE49-F238E27FC236}">
                <a16:creationId xmlns:a16="http://schemas.microsoft.com/office/drawing/2014/main" id="{AE7CD7DB-0038-FA27-5FBE-192049CD619B}"/>
              </a:ext>
            </a:extLst>
          </p:cNvPr>
          <p:cNvGrpSpPr/>
          <p:nvPr/>
        </p:nvGrpSpPr>
        <p:grpSpPr>
          <a:xfrm>
            <a:off x="5065292" y="1146209"/>
            <a:ext cx="3085322" cy="4753931"/>
            <a:chOff x="5065294" y="2148709"/>
            <a:chExt cx="2159823" cy="3836511"/>
          </a:xfrm>
        </p:grpSpPr>
        <p:sp>
          <p:nvSpPr>
            <p:cNvPr id="53" name="Rectangle 52">
              <a:extLst>
                <a:ext uri="{FF2B5EF4-FFF2-40B4-BE49-F238E27FC236}">
                  <a16:creationId xmlns:a16="http://schemas.microsoft.com/office/drawing/2014/main" id="{D0E6BBE0-9E28-6DC7-0591-AD462BADE31A}"/>
                </a:ext>
              </a:extLst>
            </p:cNvPr>
            <p:cNvSpPr/>
            <p:nvPr/>
          </p:nvSpPr>
          <p:spPr>
            <a:xfrm>
              <a:off x="5065295" y="2148709"/>
              <a:ext cx="2159822" cy="1701701"/>
            </a:xfrm>
            <a:prstGeom prst="rect">
              <a:avLst/>
            </a:prstGeom>
            <a:solidFill>
              <a:schemeClr val="bg2"/>
            </a:solidFill>
            <a:ln w="5715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bg2">
                    <a:lumMod val="75000"/>
                  </a:schemeClr>
                </a:solidFill>
              </a:endParaRPr>
            </a:p>
          </p:txBody>
        </p:sp>
        <p:sp>
          <p:nvSpPr>
            <p:cNvPr id="54" name="TextBox 53">
              <a:extLst>
                <a:ext uri="{FF2B5EF4-FFF2-40B4-BE49-F238E27FC236}">
                  <a16:creationId xmlns:a16="http://schemas.microsoft.com/office/drawing/2014/main" id="{DA1D6307-6C14-8356-9EC8-558C21B2FDA6}"/>
                </a:ext>
              </a:extLst>
            </p:cNvPr>
            <p:cNvSpPr txBox="1"/>
            <p:nvPr/>
          </p:nvSpPr>
          <p:spPr>
            <a:xfrm>
              <a:off x="5130809" y="2901575"/>
              <a:ext cx="2010894" cy="675770"/>
            </a:xfrm>
            <a:prstGeom prst="rect">
              <a:avLst/>
            </a:prstGeom>
            <a:noFill/>
          </p:spPr>
          <p:txBody>
            <a:bodyPr wrap="square" lIns="0" tIns="0" rIns="0" bIns="0" rtlCol="0">
              <a:noAutofit/>
            </a:bodyPr>
            <a:lstStyle/>
            <a:p>
              <a:pPr algn="ctr"/>
              <a:r>
                <a:rPr lang="en-US" sz="5400" b="1" dirty="0">
                  <a:solidFill>
                    <a:schemeClr val="bg1"/>
                  </a:solidFill>
                </a:rPr>
                <a:t>42</a:t>
              </a:r>
              <a:r>
                <a:rPr lang="en-US" sz="3200" b="1" dirty="0">
                  <a:solidFill>
                    <a:schemeClr val="bg1"/>
                  </a:solidFill>
                </a:rPr>
                <a:t>%</a:t>
              </a:r>
            </a:p>
          </p:txBody>
        </p:sp>
        <p:sp>
          <p:nvSpPr>
            <p:cNvPr id="67" name="Rectangle 66">
              <a:extLst>
                <a:ext uri="{FF2B5EF4-FFF2-40B4-BE49-F238E27FC236}">
                  <a16:creationId xmlns:a16="http://schemas.microsoft.com/office/drawing/2014/main" id="{EE7C9CAE-61B7-5CE5-EDA8-5AFADC04B6F1}"/>
                </a:ext>
              </a:extLst>
            </p:cNvPr>
            <p:cNvSpPr/>
            <p:nvPr/>
          </p:nvSpPr>
          <p:spPr>
            <a:xfrm>
              <a:off x="5065295" y="3746381"/>
              <a:ext cx="2159822" cy="2238839"/>
            </a:xfrm>
            <a:prstGeom prst="rect">
              <a:avLst/>
            </a:prstGeom>
            <a:solidFill>
              <a:schemeClr val="tx2"/>
            </a:solidFill>
            <a:ln w="57150">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bg2">
                    <a:lumMod val="75000"/>
                  </a:schemeClr>
                </a:solidFill>
              </a:endParaRPr>
            </a:p>
          </p:txBody>
        </p:sp>
        <p:sp>
          <p:nvSpPr>
            <p:cNvPr id="16" name="TextBox 15">
              <a:extLst>
                <a:ext uri="{FF2B5EF4-FFF2-40B4-BE49-F238E27FC236}">
                  <a16:creationId xmlns:a16="http://schemas.microsoft.com/office/drawing/2014/main" id="{1D109BD9-4207-9340-EEAC-6C759E27A8FF}"/>
                </a:ext>
              </a:extLst>
            </p:cNvPr>
            <p:cNvSpPr txBox="1"/>
            <p:nvPr/>
          </p:nvSpPr>
          <p:spPr>
            <a:xfrm>
              <a:off x="5065294" y="3893738"/>
              <a:ext cx="2159822" cy="1738670"/>
            </a:xfrm>
            <a:prstGeom prst="rect">
              <a:avLst/>
            </a:prstGeom>
          </p:spPr>
          <p:txBody>
            <a:bodyPr vert="horz" wrap="square" lIns="0" tIns="0" rIns="0" bIns="0" rtlCol="0">
              <a:spAutoFit/>
            </a:bodyPr>
            <a:lstStyle>
              <a:defPPr>
                <a:defRPr lang="en-US"/>
              </a:defPPr>
              <a:lvl1pPr indent="0" defTabSz="914400">
                <a:lnSpc>
                  <a:spcPct val="100000"/>
                </a:lnSpc>
                <a:spcBef>
                  <a:spcPts val="0"/>
                </a:spcBef>
                <a:spcAft>
                  <a:spcPts val="0"/>
                </a:spcAft>
                <a:buClr>
                  <a:schemeClr val="tx1"/>
                </a:buClr>
                <a:buFont typeface="Arial" panose="020B0604020202020204" pitchFamily="34" charset="0"/>
                <a:buNone/>
                <a:defRPr sz="1400" b="1" i="0">
                  <a:solidFill>
                    <a:schemeClr val="tx2"/>
                  </a:solidFill>
                </a:defRPr>
              </a:lvl1pPr>
              <a:lvl2pPr marL="475488" indent="-137160" defTabSz="914400">
                <a:lnSpc>
                  <a:spcPct val="100000"/>
                </a:lnSpc>
                <a:spcBef>
                  <a:spcPts val="0"/>
                </a:spcBef>
                <a:spcAft>
                  <a:spcPts val="600"/>
                </a:spcAft>
                <a:buClr>
                  <a:schemeClr val="tx1"/>
                </a:buClr>
                <a:buFont typeface="Arial" panose="020B0604020202020204" pitchFamily="34" charset="0"/>
                <a:buChar char="•"/>
                <a:tabLst/>
                <a:defRPr sz="1600" b="0" i="0">
                  <a:latin typeface="Ringside Narrow Book" panose="02000500000000000000" pitchFamily="2" charset="0"/>
                </a:defRPr>
              </a:lvl2pPr>
              <a:lvl3pPr marL="950976" indent="-137160" defTabSz="914400">
                <a:lnSpc>
                  <a:spcPct val="100000"/>
                </a:lnSpc>
                <a:spcBef>
                  <a:spcPts val="0"/>
                </a:spcBef>
                <a:spcAft>
                  <a:spcPts val="600"/>
                </a:spcAft>
                <a:buClr>
                  <a:schemeClr val="tx1"/>
                </a:buClr>
                <a:buFont typeface="Arial" panose="020B0604020202020204" pitchFamily="34" charset="0"/>
                <a:buChar char="•"/>
                <a:defRPr sz="1600" b="0" i="0">
                  <a:latin typeface="Ringside Narrow Book" panose="02000500000000000000" pitchFamily="2" charset="0"/>
                </a:defRPr>
              </a:lvl3pPr>
              <a:lvl4pPr marL="1426464" indent="-137160" defTabSz="914400">
                <a:lnSpc>
                  <a:spcPct val="100000"/>
                </a:lnSpc>
                <a:spcBef>
                  <a:spcPts val="0"/>
                </a:spcBef>
                <a:spcAft>
                  <a:spcPts val="600"/>
                </a:spcAft>
                <a:buClr>
                  <a:schemeClr val="tx1"/>
                </a:buClr>
                <a:buFont typeface="Arial" panose="020B0604020202020204" pitchFamily="34" charset="0"/>
                <a:buChar char="•"/>
                <a:defRPr sz="1400" b="0" i="0">
                  <a:latin typeface="Ringside Narrow Book" panose="02000500000000000000" pitchFamily="2" charset="0"/>
                </a:defRPr>
              </a:lvl4pPr>
              <a:lvl5pPr marL="1901952" indent="-137160" defTabSz="914400">
                <a:lnSpc>
                  <a:spcPct val="100000"/>
                </a:lnSpc>
                <a:spcBef>
                  <a:spcPts val="0"/>
                </a:spcBef>
                <a:spcAft>
                  <a:spcPts val="600"/>
                </a:spcAft>
                <a:buClr>
                  <a:schemeClr val="tx1"/>
                </a:buClr>
                <a:buFont typeface="Arial" panose="020B0604020202020204" pitchFamily="34" charset="0"/>
                <a:buChar char="•"/>
                <a:defRPr sz="1100" b="0" i="0">
                  <a:latin typeface="Ringside Narrow Book" panose="02000500000000000000" pitchFamily="2"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algn="ctr"/>
              <a:r>
                <a:rPr lang="en-US" sz="2800" b="0" dirty="0">
                  <a:solidFill>
                    <a:schemeClr val="bg1"/>
                  </a:solidFill>
                </a:rPr>
                <a:t>of 401(k) participants received advice within past two years</a:t>
              </a:r>
            </a:p>
          </p:txBody>
        </p:sp>
      </p:grpSp>
      <p:grpSp>
        <p:nvGrpSpPr>
          <p:cNvPr id="83" name="Group 82">
            <a:extLst>
              <a:ext uri="{FF2B5EF4-FFF2-40B4-BE49-F238E27FC236}">
                <a16:creationId xmlns:a16="http://schemas.microsoft.com/office/drawing/2014/main" id="{BDB7D563-1CCE-E8F8-9050-925B819E4901}"/>
              </a:ext>
            </a:extLst>
          </p:cNvPr>
          <p:cNvGrpSpPr/>
          <p:nvPr/>
        </p:nvGrpSpPr>
        <p:grpSpPr>
          <a:xfrm>
            <a:off x="7870656" y="1719959"/>
            <a:ext cx="5318294" cy="1853345"/>
            <a:chOff x="7242006" y="1455180"/>
            <a:chExt cx="5318294" cy="1853345"/>
          </a:xfrm>
        </p:grpSpPr>
        <p:sp>
          <p:nvSpPr>
            <p:cNvPr id="15" name="TextBox 14">
              <a:extLst>
                <a:ext uri="{FF2B5EF4-FFF2-40B4-BE49-F238E27FC236}">
                  <a16:creationId xmlns:a16="http://schemas.microsoft.com/office/drawing/2014/main" id="{A64725FB-3B3D-6AAE-6525-63D20D6F517E}"/>
                </a:ext>
              </a:extLst>
            </p:cNvPr>
            <p:cNvSpPr txBox="1"/>
            <p:nvPr/>
          </p:nvSpPr>
          <p:spPr>
            <a:xfrm>
              <a:off x="9821653" y="1576601"/>
              <a:ext cx="2738647" cy="1477328"/>
            </a:xfrm>
            <a:prstGeom prst="rect">
              <a:avLst/>
            </a:prstGeom>
          </p:spPr>
          <p:txBody>
            <a:bodyPr vert="horz" wrap="square" lIns="0" tIns="0" rIns="0" bIns="0" rtlCol="0">
              <a:spAutoFit/>
            </a:bodyPr>
            <a:lstStyle>
              <a:defPPr>
                <a:defRPr lang="en-US"/>
              </a:defPPr>
              <a:lvl1pPr indent="0" defTabSz="914400">
                <a:lnSpc>
                  <a:spcPct val="100000"/>
                </a:lnSpc>
                <a:spcBef>
                  <a:spcPts val="0"/>
                </a:spcBef>
                <a:spcAft>
                  <a:spcPts val="0"/>
                </a:spcAft>
                <a:buClr>
                  <a:schemeClr val="tx1"/>
                </a:buClr>
                <a:buFont typeface="Arial" panose="020B0604020202020204" pitchFamily="34" charset="0"/>
                <a:buNone/>
                <a:defRPr sz="1400" b="1" i="0">
                  <a:solidFill>
                    <a:schemeClr val="tx2"/>
                  </a:solidFill>
                </a:defRPr>
              </a:lvl1pPr>
              <a:lvl2pPr marL="475488" indent="-137160" defTabSz="914400">
                <a:lnSpc>
                  <a:spcPct val="100000"/>
                </a:lnSpc>
                <a:spcBef>
                  <a:spcPts val="0"/>
                </a:spcBef>
                <a:spcAft>
                  <a:spcPts val="600"/>
                </a:spcAft>
                <a:buClr>
                  <a:schemeClr val="tx1"/>
                </a:buClr>
                <a:buFont typeface="Arial" panose="020B0604020202020204" pitchFamily="34" charset="0"/>
                <a:buChar char="•"/>
                <a:tabLst/>
                <a:defRPr sz="1600" b="0" i="0">
                  <a:latin typeface="Ringside Narrow Book" panose="02000500000000000000" pitchFamily="2" charset="0"/>
                </a:defRPr>
              </a:lvl2pPr>
              <a:lvl3pPr marL="950976" indent="-137160" defTabSz="914400">
                <a:lnSpc>
                  <a:spcPct val="100000"/>
                </a:lnSpc>
                <a:spcBef>
                  <a:spcPts val="0"/>
                </a:spcBef>
                <a:spcAft>
                  <a:spcPts val="600"/>
                </a:spcAft>
                <a:buClr>
                  <a:schemeClr val="tx1"/>
                </a:buClr>
                <a:buFont typeface="Arial" panose="020B0604020202020204" pitchFamily="34" charset="0"/>
                <a:buChar char="•"/>
                <a:defRPr sz="1600" b="0" i="0">
                  <a:latin typeface="Ringside Narrow Book" panose="02000500000000000000" pitchFamily="2" charset="0"/>
                </a:defRPr>
              </a:lvl3pPr>
              <a:lvl4pPr marL="1426464" indent="-137160" defTabSz="914400">
                <a:lnSpc>
                  <a:spcPct val="100000"/>
                </a:lnSpc>
                <a:spcBef>
                  <a:spcPts val="0"/>
                </a:spcBef>
                <a:spcAft>
                  <a:spcPts val="600"/>
                </a:spcAft>
                <a:buClr>
                  <a:schemeClr val="tx1"/>
                </a:buClr>
                <a:buFont typeface="Arial" panose="020B0604020202020204" pitchFamily="34" charset="0"/>
                <a:buChar char="•"/>
                <a:defRPr sz="1400" b="0" i="0">
                  <a:latin typeface="Ringside Narrow Book" panose="02000500000000000000" pitchFamily="2" charset="0"/>
                </a:defRPr>
              </a:lvl4pPr>
              <a:lvl5pPr marL="1901952" indent="-137160" defTabSz="914400">
                <a:lnSpc>
                  <a:spcPct val="100000"/>
                </a:lnSpc>
                <a:spcBef>
                  <a:spcPts val="0"/>
                </a:spcBef>
                <a:spcAft>
                  <a:spcPts val="600"/>
                </a:spcAft>
                <a:buClr>
                  <a:schemeClr val="tx1"/>
                </a:buClr>
                <a:buFont typeface="Arial" panose="020B0604020202020204" pitchFamily="34" charset="0"/>
                <a:buChar char="•"/>
                <a:defRPr sz="1100" b="0" i="0">
                  <a:latin typeface="Ringside Narrow Book" panose="02000500000000000000" pitchFamily="2"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r>
                <a:rPr lang="en-US" sz="2400" b="0" dirty="0"/>
                <a:t>said advice covered using retirement savings to provide retirement income</a:t>
              </a:r>
            </a:p>
          </p:txBody>
        </p:sp>
        <p:grpSp>
          <p:nvGrpSpPr>
            <p:cNvPr id="57" name="Group 56">
              <a:extLst>
                <a:ext uri="{FF2B5EF4-FFF2-40B4-BE49-F238E27FC236}">
                  <a16:creationId xmlns:a16="http://schemas.microsoft.com/office/drawing/2014/main" id="{F79BC0DB-7F2B-DC8E-11BB-AAF2271C78CB}"/>
                </a:ext>
              </a:extLst>
            </p:cNvPr>
            <p:cNvGrpSpPr/>
            <p:nvPr/>
          </p:nvGrpSpPr>
          <p:grpSpPr>
            <a:xfrm>
              <a:off x="7774395" y="1455180"/>
              <a:ext cx="2047258" cy="1853345"/>
              <a:chOff x="614627" y="2311314"/>
              <a:chExt cx="2271831" cy="2056647"/>
            </a:xfrm>
          </p:grpSpPr>
          <p:sp>
            <p:nvSpPr>
              <p:cNvPr id="58" name="Oval 57">
                <a:extLst>
                  <a:ext uri="{FF2B5EF4-FFF2-40B4-BE49-F238E27FC236}">
                    <a16:creationId xmlns:a16="http://schemas.microsoft.com/office/drawing/2014/main" id="{26368E33-F407-354A-15D0-088D514219D8}"/>
                  </a:ext>
                </a:extLst>
              </p:cNvPr>
              <p:cNvSpPr/>
              <p:nvPr/>
            </p:nvSpPr>
            <p:spPr>
              <a:xfrm>
                <a:off x="631516" y="2311314"/>
                <a:ext cx="2056647" cy="2056647"/>
              </a:xfrm>
              <a:prstGeom prst="ellipse">
                <a:avLst/>
              </a:prstGeom>
              <a:solidFill>
                <a:schemeClr val="bg1"/>
              </a:solidFill>
              <a:ln w="571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dirty="0">
                  <a:solidFill>
                    <a:schemeClr val="bg2"/>
                  </a:solidFill>
                </a:endParaRPr>
              </a:p>
            </p:txBody>
          </p:sp>
          <p:sp>
            <p:nvSpPr>
              <p:cNvPr id="59" name="TextBox 58">
                <a:extLst>
                  <a:ext uri="{FF2B5EF4-FFF2-40B4-BE49-F238E27FC236}">
                    <a16:creationId xmlns:a16="http://schemas.microsoft.com/office/drawing/2014/main" id="{47E72FC9-6208-E3CE-A6FD-2DEC48DBACD5}"/>
                  </a:ext>
                </a:extLst>
              </p:cNvPr>
              <p:cNvSpPr txBox="1"/>
              <p:nvPr/>
            </p:nvSpPr>
            <p:spPr>
              <a:xfrm>
                <a:off x="614627" y="2788766"/>
                <a:ext cx="2271831" cy="1089668"/>
              </a:xfrm>
              <a:prstGeom prst="rect">
                <a:avLst/>
              </a:prstGeom>
              <a:noFill/>
            </p:spPr>
            <p:txBody>
              <a:bodyPr wrap="square" lIns="0" tIns="0" rIns="0" bIns="0" rtlCol="0">
                <a:noAutofit/>
              </a:bodyPr>
              <a:lstStyle/>
              <a:p>
                <a:pPr algn="ctr"/>
                <a:r>
                  <a:rPr lang="en-US" sz="5400" b="1" dirty="0">
                    <a:solidFill>
                      <a:schemeClr val="bg2"/>
                    </a:solidFill>
                  </a:rPr>
                  <a:t>79</a:t>
                </a:r>
                <a:r>
                  <a:rPr lang="en-US" sz="2000" b="1" dirty="0">
                    <a:solidFill>
                      <a:schemeClr val="bg2"/>
                    </a:solidFill>
                  </a:rPr>
                  <a:t>%</a:t>
                </a:r>
              </a:p>
            </p:txBody>
          </p:sp>
        </p:grpSp>
        <p:cxnSp>
          <p:nvCxnSpPr>
            <p:cNvPr id="72" name="Straight Connector 71">
              <a:extLst>
                <a:ext uri="{FF2B5EF4-FFF2-40B4-BE49-F238E27FC236}">
                  <a16:creationId xmlns:a16="http://schemas.microsoft.com/office/drawing/2014/main" id="{612D958D-F7FD-49B6-79AB-AF3DBB13B8E5}"/>
                </a:ext>
              </a:extLst>
            </p:cNvPr>
            <p:cNvCxnSpPr>
              <a:cxnSpLocks/>
            </p:cNvCxnSpPr>
            <p:nvPr/>
          </p:nvCxnSpPr>
          <p:spPr>
            <a:xfrm>
              <a:off x="7242006" y="2412961"/>
              <a:ext cx="547609" cy="0"/>
            </a:xfrm>
            <a:prstGeom prst="line">
              <a:avLst/>
            </a:prstGeom>
            <a:ln w="28575">
              <a:solidFill>
                <a:schemeClr val="accent1"/>
              </a:solidFill>
              <a:prstDash val="sysDot"/>
            </a:ln>
          </p:spPr>
          <p:style>
            <a:lnRef idx="1">
              <a:schemeClr val="accent6"/>
            </a:lnRef>
            <a:fillRef idx="0">
              <a:schemeClr val="accent6"/>
            </a:fillRef>
            <a:effectRef idx="0">
              <a:schemeClr val="accent6"/>
            </a:effectRef>
            <a:fontRef idx="minor">
              <a:schemeClr val="tx1"/>
            </a:fontRef>
          </p:style>
        </p:cxnSp>
      </p:grpSp>
    </p:spTree>
    <p:extLst>
      <p:ext uri="{BB962C8B-B14F-4D97-AF65-F5344CB8AC3E}">
        <p14:creationId xmlns:p14="http://schemas.microsoft.com/office/powerpoint/2010/main" val="27416983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4"/>
                                        </p:tgtEl>
                                        <p:attrNameLst>
                                          <p:attrName>style.visibility</p:attrName>
                                        </p:attrNameLst>
                                      </p:cBhvr>
                                      <p:to>
                                        <p:strVal val="visible"/>
                                      </p:to>
                                    </p:set>
                                    <p:animEffect transition="in" filter="wipe(up)">
                                      <p:cBhvr>
                                        <p:cTn id="1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CB467-2D38-24B4-915F-2DC3FBC3C9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AD2B2D-EE4C-63E1-C5CD-87EDC1BD53F6}"/>
              </a:ext>
            </a:extLst>
          </p:cNvPr>
          <p:cNvSpPr>
            <a:spLocks noGrp="1"/>
          </p:cNvSpPr>
          <p:nvPr>
            <p:ph type="title"/>
          </p:nvPr>
        </p:nvSpPr>
        <p:spPr/>
        <p:txBody>
          <a:bodyPr/>
          <a:lstStyle/>
          <a:p>
            <a:r>
              <a:rPr lang="en-US" dirty="0">
                <a:solidFill>
                  <a:schemeClr val="accent5"/>
                </a:solidFill>
              </a:rPr>
              <a:t>A closer look: </a:t>
            </a:r>
            <a:r>
              <a:rPr lang="en-US" dirty="0"/>
              <a:t>breakdown the of 401(k) participants that received advice within past two years</a:t>
            </a:r>
            <a:br>
              <a:rPr lang="en-US" dirty="0"/>
            </a:br>
            <a:r>
              <a:rPr lang="en-US" dirty="0"/>
              <a:t>  </a:t>
            </a:r>
          </a:p>
        </p:txBody>
      </p:sp>
      <p:sp>
        <p:nvSpPr>
          <p:cNvPr id="3" name="Text Placeholder 2">
            <a:extLst>
              <a:ext uri="{FF2B5EF4-FFF2-40B4-BE49-F238E27FC236}">
                <a16:creationId xmlns:a16="http://schemas.microsoft.com/office/drawing/2014/main" id="{2E3C0877-D0D7-6574-BFE8-CBA49D601619}"/>
              </a:ext>
            </a:extLst>
          </p:cNvPr>
          <p:cNvSpPr>
            <a:spLocks noGrp="1"/>
          </p:cNvSpPr>
          <p:nvPr>
            <p:ph type="body" sz="quarter" idx="11"/>
          </p:nvPr>
        </p:nvSpPr>
        <p:spPr/>
        <p:txBody>
          <a:bodyPr/>
          <a:lstStyle/>
          <a:p>
            <a:r>
              <a:rPr lang="en-US" dirty="0"/>
              <a:t>Source: Nuveen and TIAA Institute Participant Sentiment Survey on Lifetime Income (2024).</a:t>
            </a:r>
          </a:p>
        </p:txBody>
      </p:sp>
      <p:sp>
        <p:nvSpPr>
          <p:cNvPr id="17" name="TextBox 16">
            <a:extLst>
              <a:ext uri="{FF2B5EF4-FFF2-40B4-BE49-F238E27FC236}">
                <a16:creationId xmlns:a16="http://schemas.microsoft.com/office/drawing/2014/main" id="{F0537064-9A3F-03A0-56A9-390A19B6289B}"/>
              </a:ext>
            </a:extLst>
          </p:cNvPr>
          <p:cNvSpPr txBox="1"/>
          <p:nvPr/>
        </p:nvSpPr>
        <p:spPr>
          <a:xfrm>
            <a:off x="2230582" y="4344803"/>
            <a:ext cx="0" cy="0"/>
          </a:xfrm>
          <a:prstGeom prst="rect">
            <a:avLst/>
          </a:prstGeom>
          <a:noFill/>
        </p:spPr>
        <p:txBody>
          <a:bodyPr wrap="none" lIns="0" tIns="0" rIns="0" bIns="0" rtlCol="0">
            <a:noAutofit/>
          </a:bodyPr>
          <a:lstStyle/>
          <a:p>
            <a:pPr>
              <a:spcAft>
                <a:spcPts val="600"/>
              </a:spcAft>
            </a:pPr>
            <a:endParaRPr lang="en-US" sz="2000" dirty="0">
              <a:solidFill>
                <a:schemeClr val="bg1"/>
              </a:solidFill>
            </a:endParaRPr>
          </a:p>
        </p:txBody>
      </p:sp>
      <p:graphicFrame>
        <p:nvGraphicFramePr>
          <p:cNvPr id="16" name="Chart 15">
            <a:extLst>
              <a:ext uri="{FF2B5EF4-FFF2-40B4-BE49-F238E27FC236}">
                <a16:creationId xmlns:a16="http://schemas.microsoft.com/office/drawing/2014/main" id="{950C0E70-DE02-7AEC-54FB-18FF71EBB864}"/>
              </a:ext>
            </a:extLst>
          </p:cNvPr>
          <p:cNvGraphicFramePr/>
          <p:nvPr>
            <p:extLst>
              <p:ext uri="{D42A27DB-BD31-4B8C-83A1-F6EECF244321}">
                <p14:modId xmlns:p14="http://schemas.microsoft.com/office/powerpoint/2010/main" val="3838307682"/>
              </p:ext>
            </p:extLst>
          </p:nvPr>
        </p:nvGraphicFramePr>
        <p:xfrm>
          <a:off x="889876" y="1325520"/>
          <a:ext cx="12494208" cy="5121360"/>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7A28FA2E-825E-45DA-45A3-F5DB2FAEC6F9}"/>
              </a:ext>
            </a:extLst>
          </p:cNvPr>
          <p:cNvSpPr txBox="1"/>
          <p:nvPr/>
        </p:nvSpPr>
        <p:spPr>
          <a:xfrm>
            <a:off x="1287000" y="5233878"/>
            <a:ext cx="1343891" cy="307777"/>
          </a:xfrm>
          <a:prstGeom prst="rect">
            <a:avLst/>
          </a:prstGeom>
          <a:noFill/>
        </p:spPr>
        <p:txBody>
          <a:bodyPr wrap="square" lIns="0" tIns="0" rIns="0" bIns="0" rtlCol="0">
            <a:spAutoFit/>
          </a:bodyPr>
          <a:lstStyle/>
          <a:p>
            <a:pPr algn="ctr">
              <a:spcAft>
                <a:spcPts val="600"/>
              </a:spcAft>
            </a:pPr>
            <a:r>
              <a:rPr lang="en-US" sz="2000" dirty="0">
                <a:solidFill>
                  <a:schemeClr val="bg1"/>
                </a:solidFill>
              </a:rPr>
              <a:t>Major</a:t>
            </a:r>
          </a:p>
        </p:txBody>
      </p:sp>
      <p:sp>
        <p:nvSpPr>
          <p:cNvPr id="20" name="TextBox 19">
            <a:extLst>
              <a:ext uri="{FF2B5EF4-FFF2-40B4-BE49-F238E27FC236}">
                <a16:creationId xmlns:a16="http://schemas.microsoft.com/office/drawing/2014/main" id="{BC4FF55D-CA98-EDF2-41BF-117BBEDE15B6}"/>
              </a:ext>
            </a:extLst>
          </p:cNvPr>
          <p:cNvSpPr txBox="1"/>
          <p:nvPr/>
        </p:nvSpPr>
        <p:spPr>
          <a:xfrm>
            <a:off x="2396721" y="5262281"/>
            <a:ext cx="1343891" cy="307777"/>
          </a:xfrm>
          <a:prstGeom prst="rect">
            <a:avLst/>
          </a:prstGeom>
          <a:noFill/>
        </p:spPr>
        <p:txBody>
          <a:bodyPr wrap="square" lIns="0" tIns="0" rIns="0" bIns="0" rtlCol="0">
            <a:spAutoFit/>
          </a:bodyPr>
          <a:lstStyle/>
          <a:p>
            <a:pPr algn="ctr">
              <a:spcAft>
                <a:spcPts val="600"/>
              </a:spcAft>
            </a:pPr>
            <a:r>
              <a:rPr lang="en-US" sz="2000" dirty="0">
                <a:solidFill>
                  <a:schemeClr val="bg1"/>
                </a:solidFill>
              </a:rPr>
              <a:t>Minor</a:t>
            </a:r>
          </a:p>
        </p:txBody>
      </p:sp>
      <p:sp>
        <p:nvSpPr>
          <p:cNvPr id="21" name="TextBox 20">
            <a:extLst>
              <a:ext uri="{FF2B5EF4-FFF2-40B4-BE49-F238E27FC236}">
                <a16:creationId xmlns:a16="http://schemas.microsoft.com/office/drawing/2014/main" id="{1EF99DDA-46B7-E7B9-8468-DA88FB2D445D}"/>
              </a:ext>
            </a:extLst>
          </p:cNvPr>
          <p:cNvSpPr txBox="1"/>
          <p:nvPr/>
        </p:nvSpPr>
        <p:spPr>
          <a:xfrm>
            <a:off x="4337737" y="4951679"/>
            <a:ext cx="1343891" cy="615553"/>
          </a:xfrm>
          <a:prstGeom prst="rect">
            <a:avLst/>
          </a:prstGeom>
          <a:noFill/>
        </p:spPr>
        <p:txBody>
          <a:bodyPr wrap="square" lIns="0" tIns="0" rIns="0" bIns="0" rtlCol="0" anchor="t">
            <a:spAutoFit/>
          </a:bodyPr>
          <a:lstStyle/>
          <a:p>
            <a:pPr algn="ctr">
              <a:spcAft>
                <a:spcPts val="600"/>
              </a:spcAft>
            </a:pPr>
            <a:r>
              <a:rPr lang="en-US" sz="2000" dirty="0">
                <a:solidFill>
                  <a:schemeClr val="bg1"/>
                </a:solidFill>
              </a:rPr>
              <a:t>Auto-enrolled</a:t>
            </a:r>
          </a:p>
        </p:txBody>
      </p:sp>
      <p:sp>
        <p:nvSpPr>
          <p:cNvPr id="22" name="TextBox 21">
            <a:extLst>
              <a:ext uri="{FF2B5EF4-FFF2-40B4-BE49-F238E27FC236}">
                <a16:creationId xmlns:a16="http://schemas.microsoft.com/office/drawing/2014/main" id="{94D5B969-48E0-BF54-F5E0-433A7BFAEB4F}"/>
              </a:ext>
            </a:extLst>
          </p:cNvPr>
          <p:cNvSpPr txBox="1"/>
          <p:nvPr/>
        </p:nvSpPr>
        <p:spPr>
          <a:xfrm>
            <a:off x="5531178" y="4954505"/>
            <a:ext cx="1343891" cy="615553"/>
          </a:xfrm>
          <a:prstGeom prst="rect">
            <a:avLst/>
          </a:prstGeom>
          <a:noFill/>
        </p:spPr>
        <p:txBody>
          <a:bodyPr wrap="square" lIns="0" tIns="0" rIns="0" bIns="0" rtlCol="0">
            <a:spAutoFit/>
          </a:bodyPr>
          <a:lstStyle/>
          <a:p>
            <a:pPr algn="ctr">
              <a:spcAft>
                <a:spcPts val="600"/>
              </a:spcAft>
            </a:pPr>
            <a:r>
              <a:rPr lang="en-US" sz="2000" dirty="0">
                <a:solidFill>
                  <a:schemeClr val="bg1"/>
                </a:solidFill>
              </a:rPr>
              <a:t>Self-enrolled</a:t>
            </a:r>
          </a:p>
        </p:txBody>
      </p:sp>
      <p:sp>
        <p:nvSpPr>
          <p:cNvPr id="23" name="TextBox 22">
            <a:extLst>
              <a:ext uri="{FF2B5EF4-FFF2-40B4-BE49-F238E27FC236}">
                <a16:creationId xmlns:a16="http://schemas.microsoft.com/office/drawing/2014/main" id="{EB9740F9-CB02-19DA-53CE-92233AD250B2}"/>
              </a:ext>
            </a:extLst>
          </p:cNvPr>
          <p:cNvSpPr txBox="1"/>
          <p:nvPr/>
        </p:nvSpPr>
        <p:spPr>
          <a:xfrm>
            <a:off x="7396791" y="5233877"/>
            <a:ext cx="1343891" cy="307777"/>
          </a:xfrm>
          <a:prstGeom prst="rect">
            <a:avLst/>
          </a:prstGeom>
          <a:noFill/>
        </p:spPr>
        <p:txBody>
          <a:bodyPr wrap="square" lIns="0" tIns="0" rIns="0" bIns="0" rtlCol="0">
            <a:spAutoFit/>
          </a:bodyPr>
          <a:lstStyle/>
          <a:p>
            <a:pPr algn="ctr">
              <a:spcAft>
                <a:spcPts val="600"/>
              </a:spcAft>
            </a:pPr>
            <a:r>
              <a:rPr lang="en-US" sz="2000" dirty="0">
                <a:solidFill>
                  <a:schemeClr val="bg1"/>
                </a:solidFill>
              </a:rPr>
              <a:t>Men</a:t>
            </a:r>
          </a:p>
        </p:txBody>
      </p:sp>
      <p:sp>
        <p:nvSpPr>
          <p:cNvPr id="24" name="TextBox 23">
            <a:extLst>
              <a:ext uri="{FF2B5EF4-FFF2-40B4-BE49-F238E27FC236}">
                <a16:creationId xmlns:a16="http://schemas.microsoft.com/office/drawing/2014/main" id="{AE2850FF-B94E-1494-613E-46ABE869B5F1}"/>
              </a:ext>
            </a:extLst>
          </p:cNvPr>
          <p:cNvSpPr txBox="1"/>
          <p:nvPr/>
        </p:nvSpPr>
        <p:spPr>
          <a:xfrm>
            <a:off x="8572812" y="5262281"/>
            <a:ext cx="1343891" cy="307777"/>
          </a:xfrm>
          <a:prstGeom prst="rect">
            <a:avLst/>
          </a:prstGeom>
          <a:noFill/>
        </p:spPr>
        <p:txBody>
          <a:bodyPr wrap="square" lIns="0" tIns="0" rIns="0" bIns="0" rtlCol="0">
            <a:spAutoFit/>
          </a:bodyPr>
          <a:lstStyle/>
          <a:p>
            <a:pPr algn="ctr">
              <a:spcAft>
                <a:spcPts val="600"/>
              </a:spcAft>
            </a:pPr>
            <a:r>
              <a:rPr lang="en-US" sz="2000" dirty="0">
                <a:solidFill>
                  <a:schemeClr val="bg1"/>
                </a:solidFill>
              </a:rPr>
              <a:t>Women</a:t>
            </a:r>
          </a:p>
        </p:txBody>
      </p:sp>
      <p:sp>
        <p:nvSpPr>
          <p:cNvPr id="28" name="TextBox 27">
            <a:extLst>
              <a:ext uri="{FF2B5EF4-FFF2-40B4-BE49-F238E27FC236}">
                <a16:creationId xmlns:a16="http://schemas.microsoft.com/office/drawing/2014/main" id="{1EB90B21-0A5C-AB11-55D2-0E0898CFBD56}"/>
              </a:ext>
            </a:extLst>
          </p:cNvPr>
          <p:cNvSpPr txBox="1"/>
          <p:nvPr/>
        </p:nvSpPr>
        <p:spPr>
          <a:xfrm>
            <a:off x="10423622" y="4951679"/>
            <a:ext cx="1343891" cy="615553"/>
          </a:xfrm>
          <a:prstGeom prst="rect">
            <a:avLst/>
          </a:prstGeom>
          <a:noFill/>
        </p:spPr>
        <p:txBody>
          <a:bodyPr wrap="square" lIns="0" tIns="0" rIns="0" bIns="0" rtlCol="0" anchor="t">
            <a:spAutoFit/>
          </a:bodyPr>
          <a:lstStyle/>
          <a:p>
            <a:pPr algn="ctr">
              <a:spcAft>
                <a:spcPts val="600"/>
              </a:spcAft>
            </a:pPr>
            <a:r>
              <a:rPr lang="en-US" sz="2000" dirty="0">
                <a:solidFill>
                  <a:schemeClr val="bg1"/>
                </a:solidFill>
              </a:rPr>
              <a:t>Baby boomers</a:t>
            </a:r>
          </a:p>
        </p:txBody>
      </p:sp>
      <p:sp>
        <p:nvSpPr>
          <p:cNvPr id="29" name="TextBox 28">
            <a:extLst>
              <a:ext uri="{FF2B5EF4-FFF2-40B4-BE49-F238E27FC236}">
                <a16:creationId xmlns:a16="http://schemas.microsoft.com/office/drawing/2014/main" id="{2783FB5B-0EDB-11C0-5AFD-80B21886F9B0}"/>
              </a:ext>
            </a:extLst>
          </p:cNvPr>
          <p:cNvSpPr txBox="1"/>
          <p:nvPr/>
        </p:nvSpPr>
        <p:spPr>
          <a:xfrm>
            <a:off x="11602000" y="5262281"/>
            <a:ext cx="1343891" cy="307777"/>
          </a:xfrm>
          <a:prstGeom prst="rect">
            <a:avLst/>
          </a:prstGeom>
          <a:noFill/>
        </p:spPr>
        <p:txBody>
          <a:bodyPr wrap="square" lIns="0" tIns="0" rIns="0" bIns="0" rtlCol="0">
            <a:spAutoFit/>
          </a:bodyPr>
          <a:lstStyle/>
          <a:p>
            <a:pPr algn="ctr">
              <a:spcAft>
                <a:spcPts val="600"/>
              </a:spcAft>
            </a:pPr>
            <a:r>
              <a:rPr lang="en-US" sz="2000" dirty="0">
                <a:solidFill>
                  <a:schemeClr val="bg1"/>
                </a:solidFill>
              </a:rPr>
              <a:t>Gen Z</a:t>
            </a:r>
          </a:p>
        </p:txBody>
      </p:sp>
      <p:grpSp>
        <p:nvGrpSpPr>
          <p:cNvPr id="6" name="Group 5">
            <a:extLst>
              <a:ext uri="{FF2B5EF4-FFF2-40B4-BE49-F238E27FC236}">
                <a16:creationId xmlns:a16="http://schemas.microsoft.com/office/drawing/2014/main" id="{A1B9698C-43A7-56D0-FB85-9167959D151A}"/>
              </a:ext>
            </a:extLst>
          </p:cNvPr>
          <p:cNvGrpSpPr/>
          <p:nvPr/>
        </p:nvGrpSpPr>
        <p:grpSpPr>
          <a:xfrm>
            <a:off x="1297529" y="2205086"/>
            <a:ext cx="11770771" cy="1300291"/>
            <a:chOff x="1297529" y="2205086"/>
            <a:chExt cx="11770771" cy="1300291"/>
          </a:xfrm>
        </p:grpSpPr>
        <p:cxnSp>
          <p:nvCxnSpPr>
            <p:cNvPr id="30" name="Straight Connector 29">
              <a:extLst>
                <a:ext uri="{FF2B5EF4-FFF2-40B4-BE49-F238E27FC236}">
                  <a16:creationId xmlns:a16="http://schemas.microsoft.com/office/drawing/2014/main" id="{D63525B1-28D0-A33D-BDC2-8BF9F4A0D86F}"/>
                </a:ext>
              </a:extLst>
            </p:cNvPr>
            <p:cNvCxnSpPr>
              <a:cxnSpLocks/>
            </p:cNvCxnSpPr>
            <p:nvPr/>
          </p:nvCxnSpPr>
          <p:spPr>
            <a:xfrm>
              <a:off x="1297529" y="3485133"/>
              <a:ext cx="11770771" cy="0"/>
            </a:xfrm>
            <a:prstGeom prst="line">
              <a:avLst/>
            </a:prstGeom>
            <a:ln w="28575">
              <a:solidFill>
                <a:schemeClr val="bg1">
                  <a:lumMod val="8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538151B-CFFC-B0A2-A05A-6EA248B6F155}"/>
                </a:ext>
              </a:extLst>
            </p:cNvPr>
            <p:cNvSpPr txBox="1"/>
            <p:nvPr/>
          </p:nvSpPr>
          <p:spPr>
            <a:xfrm>
              <a:off x="2626168" y="2205086"/>
              <a:ext cx="1371600" cy="914400"/>
            </a:xfrm>
            <a:prstGeom prst="rect">
              <a:avLst/>
            </a:prstGeom>
            <a:noFill/>
          </p:spPr>
          <p:txBody>
            <a:bodyPr wrap="square" lIns="0" tIns="0" rIns="0" bIns="0" rtlCol="0">
              <a:noAutofit/>
            </a:bodyPr>
            <a:lstStyle/>
            <a:p>
              <a:pPr algn="ctr">
                <a:spcAft>
                  <a:spcPts val="600"/>
                </a:spcAft>
              </a:pPr>
              <a:r>
                <a:rPr lang="en-US" sz="1800" dirty="0">
                  <a:solidFill>
                    <a:schemeClr val="tx1">
                      <a:lumMod val="50000"/>
                      <a:lumOff val="50000"/>
                    </a:schemeClr>
                  </a:solidFill>
                </a:rPr>
                <a:t>All 401(k) participants (42%)</a:t>
              </a:r>
            </a:p>
          </p:txBody>
        </p:sp>
        <p:cxnSp>
          <p:nvCxnSpPr>
            <p:cNvPr id="5" name="Straight Connector 4">
              <a:extLst>
                <a:ext uri="{FF2B5EF4-FFF2-40B4-BE49-F238E27FC236}">
                  <a16:creationId xmlns:a16="http://schemas.microsoft.com/office/drawing/2014/main" id="{21B4E828-7A4B-4091-D661-6D7B995A293A}"/>
                </a:ext>
              </a:extLst>
            </p:cNvPr>
            <p:cNvCxnSpPr>
              <a:cxnSpLocks/>
            </p:cNvCxnSpPr>
            <p:nvPr/>
          </p:nvCxnSpPr>
          <p:spPr>
            <a:xfrm>
              <a:off x="3310667" y="3071339"/>
              <a:ext cx="0" cy="434038"/>
            </a:xfrm>
            <a:prstGeom prst="line">
              <a:avLst/>
            </a:prstGeom>
            <a:ln w="19050">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751520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272AA-AC7A-C5F2-6635-489D79B51B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CAAB1-3EF2-8B67-FFC3-ECA5FF68936B}"/>
              </a:ext>
            </a:extLst>
          </p:cNvPr>
          <p:cNvSpPr>
            <a:spLocks noGrp="1"/>
          </p:cNvSpPr>
          <p:nvPr>
            <p:ph type="title"/>
          </p:nvPr>
        </p:nvSpPr>
        <p:spPr>
          <a:xfrm>
            <a:off x="628073" y="1357745"/>
            <a:ext cx="3520339" cy="3877985"/>
          </a:xfrm>
        </p:spPr>
        <p:txBody>
          <a:bodyPr/>
          <a:lstStyle/>
          <a:p>
            <a:r>
              <a:rPr lang="en-US" dirty="0">
                <a:solidFill>
                  <a:schemeClr val="accent5"/>
                </a:solidFill>
              </a:rPr>
              <a:t>A closer look:  </a:t>
            </a:r>
            <a:r>
              <a:rPr lang="en-US" dirty="0"/>
              <a:t>breakdown of those advised to use an annuity in the past two years</a:t>
            </a:r>
            <a:br>
              <a:rPr lang="en-US" dirty="0"/>
            </a:br>
            <a:r>
              <a:rPr lang="en-US" dirty="0"/>
              <a:t>  </a:t>
            </a:r>
          </a:p>
        </p:txBody>
      </p:sp>
      <p:sp>
        <p:nvSpPr>
          <p:cNvPr id="4" name="Text Placeholder 2">
            <a:extLst>
              <a:ext uri="{FF2B5EF4-FFF2-40B4-BE49-F238E27FC236}">
                <a16:creationId xmlns:a16="http://schemas.microsoft.com/office/drawing/2014/main" id="{4D87065B-B4BB-DA4B-9F72-0C414CA6BBE7}"/>
              </a:ext>
            </a:extLst>
          </p:cNvPr>
          <p:cNvSpPr>
            <a:spLocks noGrp="1"/>
          </p:cNvSpPr>
          <p:nvPr>
            <p:ph type="body" sz="quarter" idx="11"/>
          </p:nvPr>
        </p:nvSpPr>
        <p:spPr>
          <a:xfrm>
            <a:off x="5137777" y="6448719"/>
            <a:ext cx="8055435" cy="372140"/>
          </a:xfrm>
        </p:spPr>
        <p:txBody>
          <a:bodyPr/>
          <a:lstStyle/>
          <a:p>
            <a:r>
              <a:rPr lang="en-US" dirty="0"/>
              <a:t>Source: Nuveen and TIAA Institute Participant Sentiment Survey on Lifetime Income (2024).</a:t>
            </a:r>
          </a:p>
        </p:txBody>
      </p:sp>
      <p:sp>
        <p:nvSpPr>
          <p:cNvPr id="17" name="TextBox 16">
            <a:extLst>
              <a:ext uri="{FF2B5EF4-FFF2-40B4-BE49-F238E27FC236}">
                <a16:creationId xmlns:a16="http://schemas.microsoft.com/office/drawing/2014/main" id="{FE8B5141-22ED-585F-419B-3695022FB602}"/>
              </a:ext>
            </a:extLst>
          </p:cNvPr>
          <p:cNvSpPr txBox="1"/>
          <p:nvPr/>
        </p:nvSpPr>
        <p:spPr>
          <a:xfrm>
            <a:off x="2230582" y="4613564"/>
            <a:ext cx="0" cy="0"/>
          </a:xfrm>
          <a:prstGeom prst="rect">
            <a:avLst/>
          </a:prstGeom>
          <a:noFill/>
        </p:spPr>
        <p:txBody>
          <a:bodyPr wrap="none" lIns="0" tIns="0" rIns="0" bIns="0" rtlCol="0">
            <a:noAutofit/>
          </a:bodyPr>
          <a:lstStyle/>
          <a:p>
            <a:pPr>
              <a:spcAft>
                <a:spcPts val="600"/>
              </a:spcAft>
            </a:pPr>
            <a:endParaRPr lang="en-US" sz="2000" dirty="0">
              <a:solidFill>
                <a:schemeClr val="bg2"/>
              </a:solidFill>
            </a:endParaRPr>
          </a:p>
        </p:txBody>
      </p:sp>
      <p:graphicFrame>
        <p:nvGraphicFramePr>
          <p:cNvPr id="3" name="Chart 2">
            <a:extLst>
              <a:ext uri="{FF2B5EF4-FFF2-40B4-BE49-F238E27FC236}">
                <a16:creationId xmlns:a16="http://schemas.microsoft.com/office/drawing/2014/main" id="{D3242EA1-0391-4ABF-8F5D-F1CAAE84C484}"/>
              </a:ext>
            </a:extLst>
          </p:cNvPr>
          <p:cNvGraphicFramePr/>
          <p:nvPr>
            <p:extLst>
              <p:ext uri="{D42A27DB-BD31-4B8C-83A1-F6EECF244321}">
                <p14:modId xmlns:p14="http://schemas.microsoft.com/office/powerpoint/2010/main" val="4166010317"/>
              </p:ext>
            </p:extLst>
          </p:nvPr>
        </p:nvGraphicFramePr>
        <p:xfrm>
          <a:off x="4740393" y="1019908"/>
          <a:ext cx="8665711" cy="5936869"/>
        </p:xfrm>
        <a:graphic>
          <a:graphicData uri="http://schemas.openxmlformats.org/drawingml/2006/chart">
            <c:chart xmlns:c="http://schemas.openxmlformats.org/drawingml/2006/chart" xmlns:r="http://schemas.openxmlformats.org/officeDocument/2006/relationships" r:id="rId3"/>
          </a:graphicData>
        </a:graphic>
      </p:graphicFrame>
      <p:cxnSp>
        <p:nvCxnSpPr>
          <p:cNvPr id="12" name="Straight Connector 11">
            <a:extLst>
              <a:ext uri="{FF2B5EF4-FFF2-40B4-BE49-F238E27FC236}">
                <a16:creationId xmlns:a16="http://schemas.microsoft.com/office/drawing/2014/main" id="{5093D70E-0D35-1D98-AACF-DB05F876D432}"/>
              </a:ext>
            </a:extLst>
          </p:cNvPr>
          <p:cNvCxnSpPr>
            <a:cxnSpLocks/>
          </p:cNvCxnSpPr>
          <p:nvPr/>
        </p:nvCxnSpPr>
        <p:spPr>
          <a:xfrm>
            <a:off x="7156938" y="1533240"/>
            <a:ext cx="6013939" cy="0"/>
          </a:xfrm>
          <a:prstGeom prst="line">
            <a:avLst/>
          </a:prstGeom>
          <a:ln w="28575">
            <a:solidFill>
              <a:schemeClr val="bg1">
                <a:lumMod val="75000"/>
              </a:schemeClr>
            </a:solidFill>
            <a:prstDash val="sys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07415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50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1BB85CE-2E07-DAF5-3F4B-8935197BAEDC}"/>
              </a:ext>
            </a:extLst>
          </p:cNvPr>
          <p:cNvSpPr>
            <a:spLocks noGrp="1"/>
          </p:cNvSpPr>
          <p:nvPr>
            <p:ph type="title"/>
          </p:nvPr>
        </p:nvSpPr>
        <p:spPr>
          <a:xfrm>
            <a:off x="628650" y="1357313"/>
            <a:ext cx="3519488" cy="1661993"/>
          </a:xfrm>
        </p:spPr>
        <p:txBody>
          <a:bodyPr/>
          <a:lstStyle/>
          <a:p>
            <a:r>
              <a:rPr lang="en-US" dirty="0"/>
              <a:t>Use of the </a:t>
            </a:r>
            <a:br>
              <a:rPr lang="en-US" dirty="0"/>
            </a:br>
            <a:r>
              <a:rPr lang="en-US" dirty="0"/>
              <a:t>401(k) plan is widespread</a:t>
            </a:r>
          </a:p>
        </p:txBody>
      </p:sp>
      <p:sp>
        <p:nvSpPr>
          <p:cNvPr id="11" name="Text Placeholder 10">
            <a:extLst>
              <a:ext uri="{FF2B5EF4-FFF2-40B4-BE49-F238E27FC236}">
                <a16:creationId xmlns:a16="http://schemas.microsoft.com/office/drawing/2014/main" id="{1E11E0C7-F3D8-B3A0-9076-886770EA11FA}"/>
              </a:ext>
            </a:extLst>
          </p:cNvPr>
          <p:cNvSpPr>
            <a:spLocks noGrp="1"/>
          </p:cNvSpPr>
          <p:nvPr>
            <p:ph type="body" sz="quarter" idx="11"/>
          </p:nvPr>
        </p:nvSpPr>
        <p:spPr>
          <a:xfrm>
            <a:off x="5137777" y="6448719"/>
            <a:ext cx="8055435" cy="372140"/>
          </a:xfrm>
        </p:spPr>
        <p:txBody>
          <a:bodyPr/>
          <a:lstStyle/>
          <a:p>
            <a:r>
              <a:rPr lang="en-US" dirty="0"/>
              <a:t>Sources: Employee Benefits Security Administration (EBSA), 2024. Private pension plan bulletin: Abstract of 2022 Form 5500 annual reports, U.S. Department of Labor. </a:t>
            </a:r>
          </a:p>
        </p:txBody>
      </p:sp>
      <p:sp>
        <p:nvSpPr>
          <p:cNvPr id="34" name="TextBox 33">
            <a:extLst>
              <a:ext uri="{FF2B5EF4-FFF2-40B4-BE49-F238E27FC236}">
                <a16:creationId xmlns:a16="http://schemas.microsoft.com/office/drawing/2014/main" id="{08DADBBD-B4FA-D9E1-1CB7-30D847AF3703}"/>
              </a:ext>
            </a:extLst>
          </p:cNvPr>
          <p:cNvSpPr txBox="1"/>
          <p:nvPr/>
        </p:nvSpPr>
        <p:spPr>
          <a:xfrm>
            <a:off x="5174887" y="4846504"/>
            <a:ext cx="7587524" cy="954107"/>
          </a:xfrm>
          <a:prstGeom prst="rect">
            <a:avLst/>
          </a:prstGeom>
          <a:noFill/>
        </p:spPr>
        <p:txBody>
          <a:bodyPr wrap="square">
            <a:spAutoFit/>
          </a:bodyPr>
          <a:lstStyle/>
          <a:p>
            <a:pPr algn="ctr"/>
            <a:r>
              <a:rPr lang="en-US" sz="2800" b="0" dirty="0">
                <a:effectLst/>
                <a:latin typeface="Georgia Pro" panose="020F0502020204030204" pitchFamily="34" charset="0"/>
              </a:rPr>
              <a:t>Today, the 401(k) plan is the </a:t>
            </a:r>
            <a:r>
              <a:rPr lang="en-US" sz="2800" b="1" dirty="0">
                <a:solidFill>
                  <a:schemeClr val="accent1"/>
                </a:solidFill>
                <a:effectLst/>
                <a:latin typeface="Georgia Pro" panose="020F0502020204030204" pitchFamily="34" charset="0"/>
              </a:rPr>
              <a:t>dominant form of retirement savings</a:t>
            </a:r>
            <a:r>
              <a:rPr lang="en-US" sz="2800" b="0" dirty="0">
                <a:solidFill>
                  <a:schemeClr val="accent1"/>
                </a:solidFill>
                <a:effectLst/>
                <a:latin typeface="Georgia Pro" panose="020F0502020204030204" pitchFamily="34" charset="0"/>
              </a:rPr>
              <a:t> </a:t>
            </a:r>
            <a:r>
              <a:rPr lang="en-US" sz="2800" b="0" dirty="0">
                <a:effectLst/>
                <a:latin typeface="Georgia Pro" panose="020F0502020204030204" pitchFamily="34" charset="0"/>
              </a:rPr>
              <a:t>in the private sector</a:t>
            </a:r>
            <a:endParaRPr lang="en-US" sz="2800" dirty="0"/>
          </a:p>
        </p:txBody>
      </p:sp>
      <p:grpSp>
        <p:nvGrpSpPr>
          <p:cNvPr id="47" name="Group 46">
            <a:extLst>
              <a:ext uri="{FF2B5EF4-FFF2-40B4-BE49-F238E27FC236}">
                <a16:creationId xmlns:a16="http://schemas.microsoft.com/office/drawing/2014/main" id="{A737C183-F236-A8B6-DF2A-5A4CAF8DDD6B}"/>
              </a:ext>
            </a:extLst>
          </p:cNvPr>
          <p:cNvGrpSpPr/>
          <p:nvPr/>
        </p:nvGrpSpPr>
        <p:grpSpPr>
          <a:xfrm>
            <a:off x="6193790" y="1357313"/>
            <a:ext cx="5497467" cy="2977607"/>
            <a:chOff x="6193790" y="1357313"/>
            <a:chExt cx="5497467" cy="2977607"/>
          </a:xfrm>
        </p:grpSpPr>
        <p:sp>
          <p:nvSpPr>
            <p:cNvPr id="38" name="TextBox 37">
              <a:extLst>
                <a:ext uri="{FF2B5EF4-FFF2-40B4-BE49-F238E27FC236}">
                  <a16:creationId xmlns:a16="http://schemas.microsoft.com/office/drawing/2014/main" id="{0DFF7134-781E-4CD0-E5BF-0D6063DCF8D5}"/>
                </a:ext>
              </a:extLst>
            </p:cNvPr>
            <p:cNvSpPr txBox="1"/>
            <p:nvPr/>
          </p:nvSpPr>
          <p:spPr>
            <a:xfrm>
              <a:off x="6650990" y="1357313"/>
              <a:ext cx="4330337" cy="2954655"/>
            </a:xfrm>
            <a:prstGeom prst="rect">
              <a:avLst/>
            </a:prstGeom>
            <a:noFill/>
          </p:spPr>
          <p:txBody>
            <a:bodyPr wrap="square">
              <a:spAutoFit/>
            </a:bodyPr>
            <a:lstStyle/>
            <a:p>
              <a:pPr algn="ctr"/>
              <a:r>
                <a:rPr lang="en-US" sz="6000" b="0" dirty="0">
                  <a:solidFill>
                    <a:schemeClr val="accent1"/>
                  </a:solidFill>
                  <a:effectLst/>
                  <a:latin typeface="Georgia Pro" panose="020F0502020204030204" pitchFamily="34" charset="0"/>
                </a:rPr>
                <a:t>79 million</a:t>
              </a:r>
              <a:r>
                <a:rPr lang="en-US" sz="2400" b="0" dirty="0">
                  <a:solidFill>
                    <a:schemeClr val="accent1"/>
                  </a:solidFill>
                  <a:effectLst/>
                  <a:latin typeface="Georgia Pro" panose="020F0502020204030204" pitchFamily="34" charset="0"/>
                </a:rPr>
                <a:t> </a:t>
              </a:r>
              <a:br>
                <a:rPr lang="en-US" sz="2400" b="0" dirty="0">
                  <a:effectLst/>
                  <a:latin typeface="Georgia Pro" panose="020F0502020204030204" pitchFamily="34" charset="0"/>
                </a:rPr>
              </a:br>
              <a:r>
                <a:rPr lang="en-US" sz="2400" b="0" dirty="0">
                  <a:effectLst/>
                  <a:latin typeface="Georgia Pro" panose="020F0502020204030204" pitchFamily="34" charset="0"/>
                </a:rPr>
                <a:t>active participants </a:t>
              </a:r>
            </a:p>
            <a:p>
              <a:pPr algn="ctr"/>
              <a:endParaRPr lang="en-US" sz="2400" dirty="0">
                <a:latin typeface="Georgia Pro" panose="020F0502020204030204" pitchFamily="34" charset="0"/>
              </a:endParaRPr>
            </a:p>
            <a:p>
              <a:pPr algn="ctr"/>
              <a:r>
                <a:rPr lang="en-US" sz="5400" b="0" dirty="0">
                  <a:solidFill>
                    <a:schemeClr val="accent1"/>
                  </a:solidFill>
                  <a:effectLst/>
                  <a:latin typeface="Georgia Pro" panose="020F0502020204030204" pitchFamily="34" charset="0"/>
                </a:rPr>
                <a:t>$6.8 trillion </a:t>
              </a:r>
              <a:br>
                <a:rPr lang="en-US" sz="4800" b="0" dirty="0">
                  <a:effectLst/>
                  <a:latin typeface="Georgia Pro" panose="020F0502020204030204" pitchFamily="34" charset="0"/>
                </a:rPr>
              </a:br>
              <a:r>
                <a:rPr lang="en-US" sz="2400" b="0" dirty="0">
                  <a:effectLst/>
                  <a:latin typeface="Georgia Pro" panose="020F0502020204030204" pitchFamily="34" charset="0"/>
                </a:rPr>
                <a:t>in assets</a:t>
              </a:r>
              <a:endParaRPr lang="en-US" sz="2400" dirty="0"/>
            </a:p>
          </p:txBody>
        </p:sp>
        <p:pic>
          <p:nvPicPr>
            <p:cNvPr id="40" name="Graphic 39" descr="Money outline">
              <a:extLst>
                <a:ext uri="{FF2B5EF4-FFF2-40B4-BE49-F238E27FC236}">
                  <a16:creationId xmlns:a16="http://schemas.microsoft.com/office/drawing/2014/main" id="{263F4385-789F-4715-2B66-F1E041509C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1843" y="3420520"/>
              <a:ext cx="914400" cy="914400"/>
            </a:xfrm>
            <a:prstGeom prst="rect">
              <a:avLst/>
            </a:prstGeom>
          </p:spPr>
        </p:pic>
        <p:pic>
          <p:nvPicPr>
            <p:cNvPr id="42" name="Graphic 41" descr="Users outline">
              <a:extLst>
                <a:ext uri="{FF2B5EF4-FFF2-40B4-BE49-F238E27FC236}">
                  <a16:creationId xmlns:a16="http://schemas.microsoft.com/office/drawing/2014/main" id="{D30256BD-B516-52BF-15D0-703954371A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93790" y="1980064"/>
              <a:ext cx="914400" cy="914400"/>
            </a:xfrm>
            <a:prstGeom prst="rect">
              <a:avLst/>
            </a:prstGeom>
          </p:spPr>
        </p:pic>
        <p:sp>
          <p:nvSpPr>
            <p:cNvPr id="43" name="TextBox 42">
              <a:extLst>
                <a:ext uri="{FF2B5EF4-FFF2-40B4-BE49-F238E27FC236}">
                  <a16:creationId xmlns:a16="http://schemas.microsoft.com/office/drawing/2014/main" id="{65D0DA92-6296-1714-5375-9B09C63470A3}"/>
                </a:ext>
              </a:extLst>
            </p:cNvPr>
            <p:cNvSpPr txBox="1"/>
            <p:nvPr/>
          </p:nvSpPr>
          <p:spPr>
            <a:xfrm>
              <a:off x="11691257" y="4187871"/>
              <a:ext cx="0" cy="0"/>
            </a:xfrm>
            <a:prstGeom prst="rect">
              <a:avLst/>
            </a:prstGeom>
            <a:noFill/>
          </p:spPr>
          <p:txBody>
            <a:bodyPr wrap="none" lIns="0" tIns="0" rIns="0" bIns="0" rtlCol="0">
              <a:noAutofit/>
            </a:bodyPr>
            <a:lstStyle/>
            <a:p>
              <a:pPr>
                <a:spcAft>
                  <a:spcPts val="600"/>
                </a:spcAft>
              </a:pPr>
              <a:endParaRPr lang="en-US" sz="2000" dirty="0">
                <a:solidFill>
                  <a:schemeClr val="bg2"/>
                </a:solidFill>
              </a:endParaRPr>
            </a:p>
          </p:txBody>
        </p:sp>
      </p:gr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4881C91D-B6BF-7037-7694-FF73ACA79014}"/>
                  </a:ext>
                </a:extLst>
              </p14:cNvPr>
              <p14:cNvContentPartPr/>
              <p14:nvPr/>
            </p14:nvContentPartPr>
            <p14:xfrm>
              <a:off x="4039200" y="5151240"/>
              <a:ext cx="18720" cy="360"/>
            </p14:xfrm>
          </p:contentPart>
        </mc:Choice>
        <mc:Fallback xmlns="">
          <p:pic>
            <p:nvPicPr>
              <p:cNvPr id="2" name="Ink 1">
                <a:extLst>
                  <a:ext uri="{FF2B5EF4-FFF2-40B4-BE49-F238E27FC236}">
                    <a16:creationId xmlns:a16="http://schemas.microsoft.com/office/drawing/2014/main" id="{4881C91D-B6BF-7037-7694-FF73ACA79014}"/>
                  </a:ext>
                </a:extLst>
              </p:cNvPr>
              <p:cNvPicPr/>
              <p:nvPr/>
            </p:nvPicPr>
            <p:blipFill>
              <a:blip r:embed="rId8"/>
              <a:stretch>
                <a:fillRect/>
              </a:stretch>
            </p:blipFill>
            <p:spPr>
              <a:xfrm>
                <a:off x="4029840" y="5141880"/>
                <a:ext cx="37440" cy="19080"/>
              </a:xfrm>
              <a:prstGeom prst="rect">
                <a:avLst/>
              </a:prstGeom>
            </p:spPr>
          </p:pic>
        </mc:Fallback>
      </mc:AlternateContent>
    </p:spTree>
    <p:extLst>
      <p:ext uri="{BB962C8B-B14F-4D97-AF65-F5344CB8AC3E}">
        <p14:creationId xmlns:p14="http://schemas.microsoft.com/office/powerpoint/2010/main" val="814185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A66F3-6A45-5D53-39C6-E0AD1BFF8295}"/>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969A2426-9785-A3D6-38A2-B8F4390029B9}"/>
              </a:ext>
            </a:extLst>
          </p:cNvPr>
          <p:cNvSpPr>
            <a:spLocks noGrp="1"/>
          </p:cNvSpPr>
          <p:nvPr>
            <p:ph type="body" sz="quarter" idx="11"/>
          </p:nvPr>
        </p:nvSpPr>
        <p:spPr/>
        <p:txBody>
          <a:bodyPr/>
          <a:lstStyle/>
          <a:p>
            <a:endParaRPr lang="en-US" dirty="0"/>
          </a:p>
        </p:txBody>
      </p:sp>
      <p:sp>
        <p:nvSpPr>
          <p:cNvPr id="4" name="TextBox 3">
            <a:extLst>
              <a:ext uri="{FF2B5EF4-FFF2-40B4-BE49-F238E27FC236}">
                <a16:creationId xmlns:a16="http://schemas.microsoft.com/office/drawing/2014/main" id="{F8D46382-90C7-5C6F-29E9-E2D3C421D3A0}"/>
              </a:ext>
            </a:extLst>
          </p:cNvPr>
          <p:cNvSpPr txBox="1"/>
          <p:nvPr/>
        </p:nvSpPr>
        <p:spPr>
          <a:xfrm>
            <a:off x="2255953" y="3411438"/>
            <a:ext cx="9013371" cy="2431435"/>
          </a:xfrm>
          <a:prstGeom prst="rect">
            <a:avLst/>
          </a:prstGeom>
          <a:noFill/>
          <a:ln w="28575">
            <a:solidFill>
              <a:schemeClr val="bg2"/>
            </a:solidFill>
          </a:ln>
        </p:spPr>
        <p:txBody>
          <a:bodyPr wrap="square" lIns="182880" tIns="91440" rIns="182880" bIns="182880" rtlCol="0">
            <a:spAutoFit/>
          </a:bodyPr>
          <a:lstStyle/>
          <a:p>
            <a:pPr algn="ctr"/>
            <a:endParaRPr lang="en-US" sz="2800" dirty="0"/>
          </a:p>
          <a:p>
            <a:pPr algn="ctr"/>
            <a:r>
              <a:rPr lang="en-US" sz="2800" dirty="0"/>
              <a:t>By recognizing that certain groups of participants have received less advice than others, plan sponsors can structure their outreach appropriately to better engage these groups. </a:t>
            </a:r>
          </a:p>
        </p:txBody>
      </p:sp>
      <p:sp>
        <p:nvSpPr>
          <p:cNvPr id="5" name="Rectangle 4">
            <a:extLst>
              <a:ext uri="{FF2B5EF4-FFF2-40B4-BE49-F238E27FC236}">
                <a16:creationId xmlns:a16="http://schemas.microsoft.com/office/drawing/2014/main" id="{C9AC3CD7-FB7B-B481-9419-66E5F9BA5B93}"/>
              </a:ext>
            </a:extLst>
          </p:cNvPr>
          <p:cNvSpPr/>
          <p:nvPr/>
        </p:nvSpPr>
        <p:spPr>
          <a:xfrm>
            <a:off x="0" y="585194"/>
            <a:ext cx="13817600" cy="1764454"/>
          </a:xfrm>
          <a:prstGeom prst="rect">
            <a:avLst/>
          </a:prstGeom>
          <a:solidFill>
            <a:schemeClr val="accent2"/>
          </a:solid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TextBox 5">
            <a:extLst>
              <a:ext uri="{FF2B5EF4-FFF2-40B4-BE49-F238E27FC236}">
                <a16:creationId xmlns:a16="http://schemas.microsoft.com/office/drawing/2014/main" id="{E98C0AEC-D926-7C3F-272A-B92C010906F5}"/>
              </a:ext>
            </a:extLst>
          </p:cNvPr>
          <p:cNvSpPr txBox="1"/>
          <p:nvPr/>
        </p:nvSpPr>
        <p:spPr>
          <a:xfrm>
            <a:off x="3967565" y="2962210"/>
            <a:ext cx="5269425" cy="857481"/>
          </a:xfrm>
          <a:prstGeom prst="rect">
            <a:avLst/>
          </a:prstGeom>
          <a:solidFill>
            <a:schemeClr val="bg1"/>
          </a:solidFill>
        </p:spPr>
        <p:txBody>
          <a:bodyPr wrap="square" lIns="0" tIns="0" rIns="0" bIns="0" rtlCol="0" anchor="ctr">
            <a:noAutofit/>
          </a:bodyPr>
          <a:lstStyle/>
          <a:p>
            <a:pPr marL="1438275"/>
            <a:r>
              <a:rPr lang="en-US" sz="4000" b="1" dirty="0">
                <a:solidFill>
                  <a:schemeClr val="accent1"/>
                </a:solidFill>
              </a:rPr>
              <a:t>Key takeaway</a:t>
            </a:r>
          </a:p>
        </p:txBody>
      </p:sp>
      <p:sp>
        <p:nvSpPr>
          <p:cNvPr id="7" name="TextBox 6">
            <a:extLst>
              <a:ext uri="{FF2B5EF4-FFF2-40B4-BE49-F238E27FC236}">
                <a16:creationId xmlns:a16="http://schemas.microsoft.com/office/drawing/2014/main" id="{79E81402-CC13-BEAA-DAC0-C13328827DF5}"/>
              </a:ext>
            </a:extLst>
          </p:cNvPr>
          <p:cNvSpPr txBox="1"/>
          <p:nvPr/>
        </p:nvSpPr>
        <p:spPr>
          <a:xfrm>
            <a:off x="1161660" y="742324"/>
            <a:ext cx="11453960" cy="1326210"/>
          </a:xfrm>
          <a:prstGeom prst="rect">
            <a:avLst/>
          </a:prstGeom>
          <a:noFill/>
        </p:spPr>
        <p:txBody>
          <a:bodyPr wrap="square" lIns="0" tIns="0" rIns="0" bIns="0" rtlCol="0">
            <a:noAutofit/>
          </a:bodyPr>
          <a:lstStyle/>
          <a:p>
            <a:pPr algn="ctr"/>
            <a:r>
              <a:rPr lang="en-US" sz="3200" b="1" dirty="0">
                <a:solidFill>
                  <a:schemeClr val="bg1"/>
                </a:solidFill>
              </a:rPr>
              <a:t>Survey insight</a:t>
            </a:r>
          </a:p>
          <a:p>
            <a:pPr algn="ctr"/>
            <a:r>
              <a:rPr lang="en-US" sz="2800" dirty="0">
                <a:solidFill>
                  <a:schemeClr val="bg1"/>
                </a:solidFill>
              </a:rPr>
              <a:t>There is a disparity among groups that have received advice about planning for retirement and how annuities can help. </a:t>
            </a:r>
          </a:p>
        </p:txBody>
      </p:sp>
      <p:pic>
        <p:nvPicPr>
          <p:cNvPr id="8" name="Graphic 7" descr="Lights On outline">
            <a:extLst>
              <a:ext uri="{FF2B5EF4-FFF2-40B4-BE49-F238E27FC236}">
                <a16:creationId xmlns:a16="http://schemas.microsoft.com/office/drawing/2014/main" id="{87B82C09-1589-8F97-5CD9-5964CFD349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4133" y="2732919"/>
            <a:ext cx="1153281" cy="1153281"/>
          </a:xfrm>
          <a:prstGeom prst="rect">
            <a:avLst/>
          </a:prstGeom>
        </p:spPr>
      </p:pic>
    </p:spTree>
    <p:extLst>
      <p:ext uri="{BB962C8B-B14F-4D97-AF65-F5344CB8AC3E}">
        <p14:creationId xmlns:p14="http://schemas.microsoft.com/office/powerpoint/2010/main" val="3961538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21453-825A-53B7-3CC7-EAE8C7134E99}"/>
            </a:ext>
          </a:extLst>
        </p:cNvPr>
        <p:cNvGrpSpPr/>
        <p:nvPr/>
      </p:nvGrpSpPr>
      <p:grpSpPr>
        <a:xfrm>
          <a:off x="0" y="0"/>
          <a:ext cx="0" cy="0"/>
          <a:chOff x="0" y="0"/>
          <a:chExt cx="0" cy="0"/>
        </a:xfrm>
      </p:grpSpPr>
      <p:sp>
        <p:nvSpPr>
          <p:cNvPr id="59" name="Title 1">
            <a:extLst>
              <a:ext uri="{FF2B5EF4-FFF2-40B4-BE49-F238E27FC236}">
                <a16:creationId xmlns:a16="http://schemas.microsoft.com/office/drawing/2014/main" id="{6CD5224A-46E8-735B-8F43-E2A0D2883BAA}"/>
              </a:ext>
            </a:extLst>
          </p:cNvPr>
          <p:cNvSpPr>
            <a:spLocks noGrp="1"/>
          </p:cNvSpPr>
          <p:nvPr>
            <p:ph type="title"/>
          </p:nvPr>
        </p:nvSpPr>
        <p:spPr>
          <a:xfrm>
            <a:off x="616065" y="1591945"/>
            <a:ext cx="3590175" cy="3939540"/>
          </a:xfrm>
        </p:spPr>
        <p:txBody>
          <a:bodyPr wrap="square">
            <a:spAutoFit/>
          </a:bodyPr>
          <a:lstStyle/>
          <a:p>
            <a:pPr lvl="0"/>
            <a:r>
              <a:rPr lang="en-US" dirty="0"/>
              <a:t>Implications for plan sponsors</a:t>
            </a:r>
            <a:br>
              <a:rPr lang="en-US" sz="2800" dirty="0"/>
            </a:br>
            <a:br>
              <a:rPr lang="en-US" sz="2800" dirty="0"/>
            </a:br>
            <a:r>
              <a:rPr lang="en-US" sz="2800" b="0" dirty="0"/>
              <a:t>The need for clarity </a:t>
            </a:r>
            <a:br>
              <a:rPr lang="en-US" sz="2800" b="0" dirty="0"/>
            </a:br>
            <a:r>
              <a:rPr lang="en-US" sz="2800" b="0" dirty="0"/>
              <a:t>and understanding</a:t>
            </a:r>
            <a:br>
              <a:rPr lang="en-US" sz="2800" b="0" dirty="0"/>
            </a:br>
            <a:br>
              <a:rPr lang="en-US" sz="2800" b="0" dirty="0"/>
            </a:br>
            <a:endParaRPr lang="en-US" dirty="0"/>
          </a:p>
        </p:txBody>
      </p:sp>
      <p:sp>
        <p:nvSpPr>
          <p:cNvPr id="2" name="Content Placeholder 1">
            <a:extLst>
              <a:ext uri="{FF2B5EF4-FFF2-40B4-BE49-F238E27FC236}">
                <a16:creationId xmlns:a16="http://schemas.microsoft.com/office/drawing/2014/main" id="{01520293-AD15-F87B-928B-4A85C57C3173}"/>
              </a:ext>
            </a:extLst>
          </p:cNvPr>
          <p:cNvSpPr>
            <a:spLocks noGrp="1"/>
          </p:cNvSpPr>
          <p:nvPr>
            <p:ph idx="1"/>
          </p:nvPr>
        </p:nvSpPr>
        <p:spPr>
          <a:xfrm>
            <a:off x="5054289" y="1755648"/>
            <a:ext cx="7681997" cy="4693071"/>
          </a:xfrm>
        </p:spPr>
        <p:txBody>
          <a:bodyPr/>
          <a:lstStyle/>
          <a:p>
            <a:pPr marL="465138" lvl="0" indent="-465138">
              <a:spcAft>
                <a:spcPts val="1200"/>
              </a:spcAft>
            </a:pPr>
            <a:r>
              <a:rPr lang="en-US" sz="2400" b="1" dirty="0"/>
              <a:t>❌</a:t>
            </a:r>
            <a:r>
              <a:rPr lang="en-US" sz="3200" b="1" dirty="0"/>
              <a:t> Don’t</a:t>
            </a:r>
            <a:r>
              <a:rPr lang="en-US" sz="3200" dirty="0"/>
              <a:t> assume that participants are giving this a lot of thought </a:t>
            </a:r>
          </a:p>
          <a:p>
            <a:pPr marL="465138" lvl="0" indent="-465138"/>
            <a:r>
              <a:rPr lang="en-US" sz="2400" b="1" dirty="0"/>
              <a:t>❌ 	</a:t>
            </a:r>
            <a:r>
              <a:rPr lang="en-US" sz="3200" b="1" dirty="0"/>
              <a:t>Don’t</a:t>
            </a:r>
            <a:r>
              <a:rPr lang="en-US" sz="3200" dirty="0"/>
              <a:t> overestimate their understanding and/or confidence </a:t>
            </a:r>
          </a:p>
          <a:p>
            <a:pPr marL="465138" lvl="0" indent="-465138"/>
            <a:r>
              <a:rPr lang="en-US" sz="4000" b="1" dirty="0">
                <a:solidFill>
                  <a:schemeClr val="accent5"/>
                </a:solidFill>
              </a:rPr>
              <a:t>✓</a:t>
            </a:r>
            <a:r>
              <a:rPr lang="en-US" sz="3600" b="1" dirty="0">
                <a:solidFill>
                  <a:schemeClr val="accent5"/>
                </a:solidFill>
              </a:rPr>
              <a:t>	</a:t>
            </a:r>
            <a:r>
              <a:rPr lang="en-US" sz="3200" b="1" dirty="0"/>
              <a:t>Do </a:t>
            </a:r>
            <a:r>
              <a:rPr lang="en-US" sz="3200" dirty="0"/>
              <a:t>seize the opportunity to provide education and advice</a:t>
            </a:r>
          </a:p>
          <a:p>
            <a:endParaRPr lang="en-US" sz="3200" dirty="0"/>
          </a:p>
        </p:txBody>
      </p:sp>
      <p:sp>
        <p:nvSpPr>
          <p:cNvPr id="4" name="Text Placeholder 3">
            <a:extLst>
              <a:ext uri="{FF2B5EF4-FFF2-40B4-BE49-F238E27FC236}">
                <a16:creationId xmlns:a16="http://schemas.microsoft.com/office/drawing/2014/main" id="{F1EA3A58-0333-E3C6-F486-D7B7D0644487}"/>
              </a:ext>
            </a:extLst>
          </p:cNvPr>
          <p:cNvSpPr>
            <a:spLocks noGrp="1"/>
          </p:cNvSpPr>
          <p:nvPr>
            <p:ph type="body" sz="quarter" idx="11"/>
          </p:nvPr>
        </p:nvSpPr>
        <p:spPr/>
        <p:txBody>
          <a:bodyPr/>
          <a:lstStyle/>
          <a:p>
            <a:endParaRPr lang="en-US" dirty="0"/>
          </a:p>
        </p:txBody>
      </p:sp>
      <p:sp>
        <p:nvSpPr>
          <p:cNvPr id="3" name="TextBox 2">
            <a:extLst>
              <a:ext uri="{FF2B5EF4-FFF2-40B4-BE49-F238E27FC236}">
                <a16:creationId xmlns:a16="http://schemas.microsoft.com/office/drawing/2014/main" id="{BED759AD-DA4F-44B2-D0BE-F286E7B0466C}"/>
              </a:ext>
            </a:extLst>
          </p:cNvPr>
          <p:cNvSpPr txBox="1"/>
          <p:nvPr/>
        </p:nvSpPr>
        <p:spPr>
          <a:xfrm>
            <a:off x="532907" y="7522649"/>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648397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5FDF5-5946-3D77-C004-A028E9F3E1EC}"/>
              </a:ext>
            </a:extLst>
          </p:cNvPr>
          <p:cNvSpPr>
            <a:spLocks noGrp="1"/>
          </p:cNvSpPr>
          <p:nvPr>
            <p:ph type="title"/>
          </p:nvPr>
        </p:nvSpPr>
        <p:spPr/>
        <p:txBody>
          <a:bodyPr/>
          <a:lstStyle/>
          <a:p>
            <a:r>
              <a:rPr lang="en-US" dirty="0"/>
              <a:t>Key survey findings</a:t>
            </a:r>
          </a:p>
        </p:txBody>
      </p:sp>
      <p:sp>
        <p:nvSpPr>
          <p:cNvPr id="3" name="Content Placeholder 2">
            <a:extLst>
              <a:ext uri="{FF2B5EF4-FFF2-40B4-BE49-F238E27FC236}">
                <a16:creationId xmlns:a16="http://schemas.microsoft.com/office/drawing/2014/main" id="{FA8E20CD-267F-0863-39B4-0C4118E56C91}"/>
              </a:ext>
            </a:extLst>
          </p:cNvPr>
          <p:cNvSpPr>
            <a:spLocks noGrp="1"/>
          </p:cNvSpPr>
          <p:nvPr>
            <p:ph idx="1"/>
          </p:nvPr>
        </p:nvSpPr>
        <p:spPr>
          <a:xfrm>
            <a:off x="4920539" y="1154764"/>
            <a:ext cx="7497013" cy="4693071"/>
          </a:xfrm>
        </p:spPr>
        <p:txBody>
          <a:bodyPr/>
          <a:lstStyle/>
          <a:p>
            <a:pPr>
              <a:lnSpc>
                <a:spcPct val="95000"/>
              </a:lnSpc>
              <a:spcBef>
                <a:spcPts val="0"/>
              </a:spcBef>
              <a:spcAft>
                <a:spcPts val="2100"/>
              </a:spcAft>
            </a:pPr>
            <a:r>
              <a:rPr lang="en-US" sz="2400" b="1" dirty="0"/>
              <a:t>Nine in 10 401(k) participants:</a:t>
            </a:r>
          </a:p>
          <a:p>
            <a:pPr marL="347663" indent="-347663">
              <a:lnSpc>
                <a:spcPct val="95000"/>
              </a:lnSpc>
              <a:spcBef>
                <a:spcPts val="0"/>
              </a:spcBef>
              <a:spcAft>
                <a:spcPts val="2100"/>
              </a:spcAft>
              <a:buFont typeface="Arial" panose="020B0604020202020204" pitchFamily="34" charset="0"/>
              <a:buChar char="•"/>
            </a:pPr>
            <a:r>
              <a:rPr lang="en-US" sz="2400" dirty="0"/>
              <a:t>﻿﻿Think retirement income is a shared responsibility with employers </a:t>
            </a:r>
          </a:p>
          <a:p>
            <a:pPr marL="347663" indent="-347663">
              <a:lnSpc>
                <a:spcPct val="95000"/>
              </a:lnSpc>
              <a:spcBef>
                <a:spcPts val="0"/>
              </a:spcBef>
              <a:spcAft>
                <a:spcPts val="2100"/>
              </a:spcAft>
              <a:buFont typeface="Arial" panose="020B0604020202020204" pitchFamily="34" charset="0"/>
              <a:buChar char="•"/>
            </a:pPr>
            <a:r>
              <a:rPr lang="en-US" sz="2400" dirty="0"/>
              <a:t>﻿﻿Think 401(k) plans should provide a way to turn savings into monthly retirement income</a:t>
            </a:r>
          </a:p>
          <a:p>
            <a:pPr marL="347663" indent="-347663">
              <a:lnSpc>
                <a:spcPct val="95000"/>
              </a:lnSpc>
              <a:spcBef>
                <a:spcPts val="0"/>
              </a:spcBef>
              <a:spcAft>
                <a:spcPts val="2100"/>
              </a:spcAft>
              <a:buFont typeface="Arial" panose="020B0604020202020204" pitchFamily="34" charset="0"/>
              <a:buChar char="•"/>
            </a:pPr>
            <a:r>
              <a:rPr lang="en-US" sz="2400" dirty="0"/>
              <a:t>﻿﻿Think it would be valuable for plans to include a fixed annuity</a:t>
            </a:r>
          </a:p>
          <a:p>
            <a:pPr marL="347663" indent="-347663">
              <a:lnSpc>
                <a:spcPct val="95000"/>
              </a:lnSpc>
              <a:spcBef>
                <a:spcPts val="0"/>
              </a:spcBef>
              <a:spcAft>
                <a:spcPts val="2100"/>
              </a:spcAft>
              <a:buFont typeface="Arial" panose="020B0604020202020204" pitchFamily="34" charset="0"/>
              <a:buChar char="•"/>
            </a:pPr>
            <a:r>
              <a:rPr lang="en-US" sz="2400" dirty="0"/>
              <a:t>﻿﻿Would be interested in using a fixed annuity for income in retirement</a:t>
            </a:r>
          </a:p>
          <a:p>
            <a:pPr marL="347663" indent="-347663">
              <a:lnSpc>
                <a:spcPct val="95000"/>
              </a:lnSpc>
              <a:spcBef>
                <a:spcPts val="0"/>
              </a:spcBef>
              <a:spcAft>
                <a:spcPts val="2100"/>
              </a:spcAft>
              <a:buFont typeface="Arial" panose="020B0604020202020204" pitchFamily="34" charset="0"/>
              <a:buChar char="•"/>
            </a:pPr>
            <a:r>
              <a:rPr lang="en-US" sz="2400" dirty="0"/>
              <a:t>Would be interested in saving for retirement using a fixed annuity</a:t>
            </a:r>
          </a:p>
        </p:txBody>
      </p:sp>
      <p:sp>
        <p:nvSpPr>
          <p:cNvPr id="4" name="Text Placeholder 3">
            <a:extLst>
              <a:ext uri="{FF2B5EF4-FFF2-40B4-BE49-F238E27FC236}">
                <a16:creationId xmlns:a16="http://schemas.microsoft.com/office/drawing/2014/main" id="{9F2D1C94-BAF0-F31A-11EF-0E72A350E54B}"/>
              </a:ext>
            </a:extLst>
          </p:cNvPr>
          <p:cNvSpPr>
            <a:spLocks noGrp="1"/>
          </p:cNvSpPr>
          <p:nvPr>
            <p:ph type="body" sz="quarter" idx="11"/>
          </p:nvPr>
        </p:nvSpPr>
        <p:spPr/>
        <p:txBody>
          <a:bodyPr/>
          <a:lstStyle/>
          <a:p>
            <a:r>
              <a:rPr lang="en-US" dirty="0"/>
              <a:t>Source: Nuveen and TIAA Institute Participant Sentiment Survey on Lifetime Income (2024).</a:t>
            </a:r>
          </a:p>
        </p:txBody>
      </p:sp>
    </p:spTree>
    <p:extLst>
      <p:ext uri="{BB962C8B-B14F-4D97-AF65-F5344CB8AC3E}">
        <p14:creationId xmlns:p14="http://schemas.microsoft.com/office/powerpoint/2010/main" val="1108002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6F4F9"/>
        </a:solidFill>
        <a:effectLst/>
      </p:bgPr>
    </p:bg>
    <p:spTree>
      <p:nvGrpSpPr>
        <p:cNvPr id="1" name="">
          <a:extLst>
            <a:ext uri="{FF2B5EF4-FFF2-40B4-BE49-F238E27FC236}">
              <a16:creationId xmlns:a16="http://schemas.microsoft.com/office/drawing/2014/main" id="{234459C6-E458-1402-1745-76E9B8491E39}"/>
            </a:ext>
          </a:extLst>
        </p:cNvPr>
        <p:cNvGrpSpPr/>
        <p:nvPr/>
      </p:nvGrpSpPr>
      <p:grpSpPr>
        <a:xfrm>
          <a:off x="0" y="0"/>
          <a:ext cx="0" cy="0"/>
          <a:chOff x="0" y="0"/>
          <a:chExt cx="0" cy="0"/>
        </a:xfrm>
      </p:grpSpPr>
      <p:sp>
        <p:nvSpPr>
          <p:cNvPr id="68" name="Rectangle: Single Corner Rounded 67">
            <a:extLst>
              <a:ext uri="{FF2B5EF4-FFF2-40B4-BE49-F238E27FC236}">
                <a16:creationId xmlns:a16="http://schemas.microsoft.com/office/drawing/2014/main" id="{64E11509-0642-CDC7-F8B3-951D2BAC9998}"/>
              </a:ext>
            </a:extLst>
          </p:cNvPr>
          <p:cNvSpPr/>
          <p:nvPr/>
        </p:nvSpPr>
        <p:spPr>
          <a:xfrm>
            <a:off x="-11994" y="599722"/>
            <a:ext cx="10631713" cy="6153151"/>
          </a:xfrm>
          <a:prstGeom prst="round1Rect">
            <a:avLst>
              <a:gd name="adj" fmla="val 23355"/>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p>
        </p:txBody>
      </p:sp>
      <p:sp>
        <p:nvSpPr>
          <p:cNvPr id="2" name="Title 1">
            <a:extLst>
              <a:ext uri="{FF2B5EF4-FFF2-40B4-BE49-F238E27FC236}">
                <a16:creationId xmlns:a16="http://schemas.microsoft.com/office/drawing/2014/main" id="{D85FFAD2-86ED-2514-6836-A59B36BAB218}"/>
              </a:ext>
            </a:extLst>
          </p:cNvPr>
          <p:cNvSpPr>
            <a:spLocks noGrp="1"/>
          </p:cNvSpPr>
          <p:nvPr>
            <p:ph type="title"/>
          </p:nvPr>
        </p:nvSpPr>
        <p:spPr>
          <a:xfrm>
            <a:off x="628073" y="1790236"/>
            <a:ext cx="8952664" cy="2954250"/>
          </a:xfrm>
        </p:spPr>
        <p:txBody>
          <a:bodyPr/>
          <a:lstStyle/>
          <a:p>
            <a:r>
              <a:rPr lang="en-US" sz="4000" dirty="0">
                <a:solidFill>
                  <a:schemeClr val="accent6"/>
                </a:solidFill>
              </a:rPr>
              <a:t>The Way Forward</a:t>
            </a:r>
            <a:endParaRPr lang="en-US" dirty="0">
              <a:solidFill>
                <a:schemeClr val="accent6"/>
              </a:solidFill>
            </a:endParaRPr>
          </a:p>
        </p:txBody>
      </p:sp>
      <p:cxnSp>
        <p:nvCxnSpPr>
          <p:cNvPr id="5" name="Straight Connector 4">
            <a:extLst>
              <a:ext uri="{FF2B5EF4-FFF2-40B4-BE49-F238E27FC236}">
                <a16:creationId xmlns:a16="http://schemas.microsoft.com/office/drawing/2014/main" id="{D3A8DDC3-7224-BB91-AF5C-26144F1E835C}"/>
              </a:ext>
            </a:extLst>
          </p:cNvPr>
          <p:cNvCxnSpPr/>
          <p:nvPr/>
        </p:nvCxnSpPr>
        <p:spPr>
          <a:xfrm>
            <a:off x="628073" y="7095744"/>
            <a:ext cx="12561455" cy="0"/>
          </a:xfrm>
          <a:prstGeom prst="line">
            <a:avLst/>
          </a:prstGeom>
          <a:ln w="25400">
            <a:solidFill>
              <a:schemeClr val="tx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327941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BD67C-FDC5-7E9B-BA27-F81ABE701738}"/>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60190F24-0E95-FB73-8E0E-A7227B24161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think-cell data - do not delete" hidden="1">
                        <a:extLst>
                          <a:ext uri="{FF2B5EF4-FFF2-40B4-BE49-F238E27FC236}">
                            <a16:creationId xmlns:a16="http://schemas.microsoft.com/office/drawing/2014/main" id="{60190F24-0E95-FB73-8E0E-A7227B24161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5" name="Picture 34" descr="A close-up of a building&#10;&#10;AI-generated content may be incorrect.">
            <a:extLst>
              <a:ext uri="{FF2B5EF4-FFF2-40B4-BE49-F238E27FC236}">
                <a16:creationId xmlns:a16="http://schemas.microsoft.com/office/drawing/2014/main" id="{859348DA-8427-2698-3935-7CF942269AFC}"/>
              </a:ext>
            </a:extLst>
          </p:cNvPr>
          <p:cNvPicPr>
            <a:picLocks noChangeAspect="1"/>
          </p:cNvPicPr>
          <p:nvPr/>
        </p:nvPicPr>
        <p:blipFill rotWithShape="1">
          <a:blip r:embed="rId6"/>
          <a:srcRect t="7808" b="7808"/>
          <a:stretch/>
        </p:blipFill>
        <p:spPr>
          <a:xfrm>
            <a:off x="-1" y="0"/>
            <a:ext cx="13817601" cy="7772400"/>
          </a:xfrm>
          <a:prstGeom prst="rect">
            <a:avLst/>
          </a:prstGeom>
        </p:spPr>
      </p:pic>
      <p:sp>
        <p:nvSpPr>
          <p:cNvPr id="8" name="Rectangle: Single Corner Rounded 7">
            <a:extLst>
              <a:ext uri="{FF2B5EF4-FFF2-40B4-BE49-F238E27FC236}">
                <a16:creationId xmlns:a16="http://schemas.microsoft.com/office/drawing/2014/main" id="{297A8216-80BD-5D39-B2E9-0599CC9AB75E}"/>
              </a:ext>
            </a:extLst>
          </p:cNvPr>
          <p:cNvSpPr/>
          <p:nvPr/>
        </p:nvSpPr>
        <p:spPr>
          <a:xfrm>
            <a:off x="624387" y="951540"/>
            <a:ext cx="12561455" cy="5921700"/>
          </a:xfrm>
          <a:prstGeom prst="round1Rect">
            <a:avLst>
              <a:gd name="adj" fmla="val 45904"/>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solidFill>
                <a:schemeClr val="bg1"/>
              </a:solidFill>
            </a:endParaRPr>
          </a:p>
        </p:txBody>
      </p:sp>
      <p:sp>
        <p:nvSpPr>
          <p:cNvPr id="2" name="Title 1">
            <a:extLst>
              <a:ext uri="{FF2B5EF4-FFF2-40B4-BE49-F238E27FC236}">
                <a16:creationId xmlns:a16="http://schemas.microsoft.com/office/drawing/2014/main" id="{1DB1EEFD-C463-1A9F-22EE-11DA009F219A}"/>
              </a:ext>
            </a:extLst>
          </p:cNvPr>
          <p:cNvSpPr>
            <a:spLocks noGrp="1"/>
          </p:cNvSpPr>
          <p:nvPr>
            <p:ph type="title"/>
          </p:nvPr>
        </p:nvSpPr>
        <p:spPr>
          <a:xfrm>
            <a:off x="1700213" y="1770871"/>
            <a:ext cx="8946016" cy="3939540"/>
          </a:xfrm>
        </p:spPr>
        <p:txBody>
          <a:bodyPr vert="horz" wrap="square">
            <a:spAutoFit/>
          </a:bodyPr>
          <a:lstStyle/>
          <a:p>
            <a:pPr lvl="0"/>
            <a:r>
              <a:rPr lang="en-US" b="0" dirty="0">
                <a:solidFill>
                  <a:schemeClr val="bg1"/>
                </a:solidFill>
              </a:rPr>
              <a:t>Plan sponsors that offer in-plan lifetime income options, along with education and advice, can </a:t>
            </a:r>
            <a:r>
              <a:rPr lang="en-US" dirty="0">
                <a:solidFill>
                  <a:schemeClr val="accent6"/>
                </a:solidFill>
              </a:rPr>
              <a:t>better equip workers </a:t>
            </a:r>
            <a:r>
              <a:rPr lang="en-US" b="0" dirty="0">
                <a:solidFill>
                  <a:schemeClr val="bg1"/>
                </a:solidFill>
              </a:rPr>
              <a:t>for a successful and secure retirement.</a:t>
            </a:r>
            <a:br>
              <a:rPr lang="en-US" b="0" dirty="0">
                <a:solidFill>
                  <a:schemeClr val="bg1"/>
                </a:solidFill>
              </a:rPr>
            </a:br>
            <a:br>
              <a:rPr lang="en-US" b="0" dirty="0">
                <a:solidFill>
                  <a:schemeClr val="bg1"/>
                </a:solidFill>
              </a:rPr>
            </a:br>
            <a:r>
              <a:rPr lang="en-US" b="0" dirty="0">
                <a:solidFill>
                  <a:schemeClr val="bg1"/>
                </a:solidFill>
              </a:rPr>
              <a:t>They can also </a:t>
            </a:r>
            <a:r>
              <a:rPr lang="en-US" dirty="0">
                <a:solidFill>
                  <a:schemeClr val="accent6"/>
                </a:solidFill>
              </a:rPr>
              <a:t>foster employee loyalty </a:t>
            </a:r>
            <a:r>
              <a:rPr lang="en-US" b="0" dirty="0">
                <a:solidFill>
                  <a:schemeClr val="bg1"/>
                </a:solidFill>
              </a:rPr>
              <a:t>and retention and may create a competitive advantage in their pursuit of new talent.</a:t>
            </a:r>
          </a:p>
        </p:txBody>
      </p:sp>
      <p:sp>
        <p:nvSpPr>
          <p:cNvPr id="14" name="TextBox 13">
            <a:extLst>
              <a:ext uri="{FF2B5EF4-FFF2-40B4-BE49-F238E27FC236}">
                <a16:creationId xmlns:a16="http://schemas.microsoft.com/office/drawing/2014/main" id="{35C08009-2DCF-7A0A-484F-F483CED7101C}"/>
              </a:ext>
            </a:extLst>
          </p:cNvPr>
          <p:cNvSpPr txBox="1"/>
          <p:nvPr/>
        </p:nvSpPr>
        <p:spPr>
          <a:xfrm>
            <a:off x="12826924" y="7218462"/>
            <a:ext cx="362603" cy="300786"/>
          </a:xfrm>
          <a:prstGeom prst="rect">
            <a:avLst/>
          </a:prstGeom>
          <a:noFill/>
        </p:spPr>
        <p:txBody>
          <a:bodyPr wrap="square" lIns="0" tIns="0" rIns="0" bIns="0" rtlCol="0">
            <a:noAutofit/>
          </a:bodyPr>
          <a:lstStyle/>
          <a:p>
            <a:pPr algn="r"/>
            <a:fld id="{5463D488-B33C-44D1-8C6D-19E9BAD2ABCF}" type="slidenum">
              <a:rPr lang="en-US" sz="1200" b="1" smtClean="0">
                <a:solidFill>
                  <a:schemeClr val="bg1"/>
                </a:solidFill>
                <a:latin typeface="Arial" panose="020B0604020202020204" pitchFamily="34" charset="0"/>
                <a:cs typeface="Arial" panose="020B0604020202020204" pitchFamily="34" charset="0"/>
              </a:rPr>
              <a:pPr algn="r"/>
              <a:t>54</a:t>
            </a:fld>
            <a:endParaRPr lang="en-US" sz="800" b="1"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5F50F3C0-D70D-703F-E051-28051E575C09}"/>
              </a:ext>
            </a:extLst>
          </p:cNvPr>
          <p:cNvCxnSpPr/>
          <p:nvPr/>
        </p:nvCxnSpPr>
        <p:spPr>
          <a:xfrm>
            <a:off x="628073" y="7095744"/>
            <a:ext cx="12561455"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F4ABCD86-E800-B758-B09D-B9EF5A8FC64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5721" y="6941921"/>
            <a:ext cx="1851039" cy="770844"/>
          </a:xfrm>
          <a:prstGeom prst="rect">
            <a:avLst/>
          </a:prstGeom>
        </p:spPr>
      </p:pic>
      <p:sp>
        <p:nvSpPr>
          <p:cNvPr id="17" name="Text Placeholder 3">
            <a:extLst>
              <a:ext uri="{FF2B5EF4-FFF2-40B4-BE49-F238E27FC236}">
                <a16:creationId xmlns:a16="http://schemas.microsoft.com/office/drawing/2014/main" id="{2A279462-48AE-A6DE-B9DE-727474A8E083}"/>
              </a:ext>
            </a:extLst>
          </p:cNvPr>
          <p:cNvSpPr txBox="1">
            <a:spLocks/>
          </p:cNvSpPr>
          <p:nvPr/>
        </p:nvSpPr>
        <p:spPr>
          <a:xfrm>
            <a:off x="4868008" y="7214616"/>
            <a:ext cx="7826565" cy="365920"/>
          </a:xfrm>
          <a:prstGeom prst="rect">
            <a:avLst/>
          </a:prstGeom>
        </p:spPr>
        <p:txBody>
          <a:bodyPr lIns="0" tIns="0" rIns="0" bIns="0"/>
          <a:lstStyle>
            <a:lvl1pPr marL="0" indent="0" algn="r" defTabSz="502920" rtl="0" eaLnBrk="1" latinLnBrk="0" hangingPunct="1">
              <a:lnSpc>
                <a:spcPct val="100000"/>
              </a:lnSpc>
              <a:spcBef>
                <a:spcPts val="0"/>
              </a:spcBef>
              <a:spcAft>
                <a:spcPts val="0"/>
              </a:spcAft>
              <a:buFont typeface="Arial"/>
              <a:buNone/>
              <a:defRPr sz="1200" i="1" kern="1200" baseline="0">
                <a:solidFill>
                  <a:schemeClr val="bg2"/>
                </a:solidFill>
                <a:latin typeface="+mn-lt"/>
                <a:ea typeface="+mn-ea"/>
                <a:cs typeface="+mn-cs"/>
              </a:defRPr>
            </a:lvl1pPr>
            <a:lvl2pPr marL="0" indent="0" algn="l" defTabSz="502920" rtl="0" eaLnBrk="1" latinLnBrk="0" hangingPunct="1">
              <a:lnSpc>
                <a:spcPct val="100000"/>
              </a:lnSpc>
              <a:spcBef>
                <a:spcPts val="432"/>
              </a:spcBef>
              <a:spcAft>
                <a:spcPts val="432"/>
              </a:spcAft>
              <a:buFont typeface="Arial" panose="020B0604020202020204" pitchFamily="34" charset="0"/>
              <a:buNone/>
              <a:defRPr sz="2000" b="1" kern="1200">
                <a:solidFill>
                  <a:schemeClr val="tx2"/>
                </a:solidFill>
                <a:latin typeface="+mn-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sz="1600" kern="1200">
                <a:solidFill>
                  <a:schemeClr val="tx2"/>
                </a:solidFill>
                <a:latin typeface="+mn-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chemeClr val="bg1"/>
                </a:solidFill>
              </a:rPr>
              <a:t>Retirement savings to retirement income</a:t>
            </a:r>
          </a:p>
        </p:txBody>
      </p:sp>
      <p:sp>
        <p:nvSpPr>
          <p:cNvPr id="3" name="TextBox 2">
            <a:extLst>
              <a:ext uri="{FF2B5EF4-FFF2-40B4-BE49-F238E27FC236}">
                <a16:creationId xmlns:a16="http://schemas.microsoft.com/office/drawing/2014/main" id="{24AFF589-4623-AD60-575A-EEECD865D586}"/>
              </a:ext>
            </a:extLst>
          </p:cNvPr>
          <p:cNvSpPr txBox="1"/>
          <p:nvPr/>
        </p:nvSpPr>
        <p:spPr>
          <a:xfrm>
            <a:off x="540938" y="7552594"/>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1650767768"/>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1056278-80D3-B09D-A80A-222DB3499168}"/>
              </a:ext>
            </a:extLst>
          </p:cNvPr>
          <p:cNvGraphicFramePr>
            <a:graphicFrameLocks noChangeAspect="1"/>
          </p:cNvGraphicFramePr>
          <p:nvPr>
            <p:custDataLst>
              <p:tags r:id="rId1"/>
            </p:custDataLst>
            <p:extLst>
              <p:ext uri="{D42A27DB-BD31-4B8C-83A1-F6EECF244321}">
                <p14:modId xmlns:p14="http://schemas.microsoft.com/office/powerpoint/2010/main" val="14436341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think-cell data - do not delete" hidden="1">
                        <a:extLst>
                          <a:ext uri="{FF2B5EF4-FFF2-40B4-BE49-F238E27FC236}">
                            <a16:creationId xmlns:a16="http://schemas.microsoft.com/office/drawing/2014/main" id="{51056278-80D3-B09D-A80A-222DB349916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7FB0E897-CA33-19F5-D193-745A40BFF6BC}"/>
              </a:ext>
            </a:extLst>
          </p:cNvPr>
          <p:cNvSpPr>
            <a:spLocks noGrp="1"/>
          </p:cNvSpPr>
          <p:nvPr>
            <p:ph type="title"/>
          </p:nvPr>
        </p:nvSpPr>
        <p:spPr>
          <a:xfrm>
            <a:off x="628073" y="630937"/>
            <a:ext cx="12561455" cy="1035139"/>
          </a:xfrm>
        </p:spPr>
        <p:txBody>
          <a:bodyPr vert="horz"/>
          <a:lstStyle/>
          <a:p>
            <a:r>
              <a:rPr lang="en-US" dirty="0"/>
              <a:t>Putting insights into action</a:t>
            </a:r>
          </a:p>
        </p:txBody>
      </p:sp>
      <p:sp>
        <p:nvSpPr>
          <p:cNvPr id="18" name="Text Placeholder 17">
            <a:extLst>
              <a:ext uri="{FF2B5EF4-FFF2-40B4-BE49-F238E27FC236}">
                <a16:creationId xmlns:a16="http://schemas.microsoft.com/office/drawing/2014/main" id="{848E2DB3-3731-4D64-E3CD-15743D28BEC0}"/>
              </a:ext>
            </a:extLst>
          </p:cNvPr>
          <p:cNvSpPr>
            <a:spLocks noGrp="1"/>
          </p:cNvSpPr>
          <p:nvPr>
            <p:ph type="body" sz="quarter" idx="11"/>
          </p:nvPr>
        </p:nvSpPr>
        <p:spPr/>
        <p:txBody>
          <a:bodyPr/>
          <a:lstStyle/>
          <a:p>
            <a:endParaRPr lang="en-US" dirty="0"/>
          </a:p>
        </p:txBody>
      </p:sp>
      <p:sp>
        <p:nvSpPr>
          <p:cNvPr id="14" name="TextBox 13">
            <a:extLst>
              <a:ext uri="{FF2B5EF4-FFF2-40B4-BE49-F238E27FC236}">
                <a16:creationId xmlns:a16="http://schemas.microsoft.com/office/drawing/2014/main" id="{8F700EC2-1DB0-5B86-38E6-8CB2EB7B17D8}"/>
              </a:ext>
            </a:extLst>
          </p:cNvPr>
          <p:cNvSpPr txBox="1"/>
          <p:nvPr/>
        </p:nvSpPr>
        <p:spPr>
          <a:xfrm>
            <a:off x="628073" y="1676332"/>
            <a:ext cx="12451532" cy="4419736"/>
          </a:xfrm>
          <a:prstGeom prst="rect">
            <a:avLst/>
          </a:prstGeom>
          <a:noFill/>
        </p:spPr>
        <p:txBody>
          <a:bodyPr wrap="square">
            <a:spAutoFit/>
          </a:bodyPr>
          <a:lstStyle/>
          <a:p>
            <a:pPr marL="622300" marR="0" lvl="0" indent="-622300">
              <a:lnSpc>
                <a:spcPct val="150000"/>
              </a:lnSpc>
              <a:spcBef>
                <a:spcPts val="400"/>
              </a:spcBef>
              <a:buFont typeface="Wingdings" pitchFamily="2" charset="2"/>
              <a:buChar char="q"/>
              <a:tabLst>
                <a:tab pos="1725613" algn="l"/>
              </a:tabLst>
            </a:pPr>
            <a:r>
              <a:rPr lang="en-US" sz="3000" kern="100" dirty="0">
                <a:effectLst/>
                <a:ea typeface="Aptos" panose="020B0004020202020204" pitchFamily="34" charset="0"/>
                <a:cs typeface="Times New Roman" panose="02020603050405020304" pitchFamily="18" charset="0"/>
              </a:rPr>
              <a:t>Review your plan</a:t>
            </a:r>
          </a:p>
          <a:p>
            <a:pPr marL="622300" marR="0" lvl="0" indent="-622300">
              <a:lnSpc>
                <a:spcPct val="150000"/>
              </a:lnSpc>
              <a:spcBef>
                <a:spcPts val="400"/>
              </a:spcBef>
              <a:buFont typeface="Wingdings" pitchFamily="2" charset="2"/>
              <a:buChar char="q"/>
              <a:tabLst>
                <a:tab pos="1725613" algn="l"/>
              </a:tabLst>
            </a:pPr>
            <a:r>
              <a:rPr lang="en-US" sz="3000" kern="100" dirty="0">
                <a:effectLst/>
                <a:ea typeface="Aptos" panose="020B0004020202020204" pitchFamily="34" charset="0"/>
                <a:cs typeface="Times New Roman" panose="02020603050405020304" pitchFamily="18" charset="0"/>
              </a:rPr>
              <a:t>Adapt your communications</a:t>
            </a:r>
          </a:p>
          <a:p>
            <a:pPr marL="622300" marR="0" lvl="0" indent="-622300">
              <a:lnSpc>
                <a:spcPct val="150000"/>
              </a:lnSpc>
              <a:spcBef>
                <a:spcPts val="400"/>
              </a:spcBef>
              <a:buFont typeface="Wingdings" pitchFamily="2" charset="2"/>
              <a:buChar char="q"/>
              <a:tabLst>
                <a:tab pos="1725613" algn="l"/>
              </a:tabLst>
            </a:pPr>
            <a:r>
              <a:rPr lang="en-US" sz="3000" kern="100" dirty="0">
                <a:effectLst/>
                <a:ea typeface="Aptos" panose="020B0004020202020204" pitchFamily="34" charset="0"/>
                <a:cs typeface="Times New Roman" panose="02020603050405020304" pitchFamily="18" charset="0"/>
              </a:rPr>
              <a:t>Educate participants</a:t>
            </a:r>
          </a:p>
          <a:p>
            <a:pPr marL="622300" marR="0" lvl="0" indent="-622300">
              <a:lnSpc>
                <a:spcPct val="150000"/>
              </a:lnSpc>
              <a:spcBef>
                <a:spcPts val="400"/>
              </a:spcBef>
              <a:buFont typeface="Wingdings" pitchFamily="2" charset="2"/>
              <a:buChar char="q"/>
              <a:tabLst>
                <a:tab pos="1725613" algn="l"/>
              </a:tabLst>
            </a:pPr>
            <a:r>
              <a:rPr lang="en-US" sz="3000" kern="100" dirty="0">
                <a:effectLst/>
                <a:ea typeface="Aptos" panose="020B0004020202020204" pitchFamily="34" charset="0"/>
                <a:cs typeface="Times New Roman" panose="02020603050405020304" pitchFamily="18" charset="0"/>
              </a:rPr>
              <a:t>Work with company leadership</a:t>
            </a:r>
          </a:p>
          <a:p>
            <a:pPr marL="622300" marR="0" lvl="0" indent="-622300">
              <a:lnSpc>
                <a:spcPct val="150000"/>
              </a:lnSpc>
              <a:spcBef>
                <a:spcPts val="400"/>
              </a:spcBef>
              <a:buFont typeface="Wingdings" pitchFamily="2" charset="2"/>
              <a:buChar char="q"/>
              <a:tabLst>
                <a:tab pos="1725613" algn="l"/>
              </a:tabLst>
            </a:pPr>
            <a:r>
              <a:rPr lang="en-US" sz="3000" kern="100" dirty="0">
                <a:effectLst/>
                <a:ea typeface="Aptos" panose="020B0004020202020204" pitchFamily="34" charset="0"/>
                <a:cs typeface="Times New Roman" panose="02020603050405020304" pitchFamily="18" charset="0"/>
              </a:rPr>
              <a:t>Engage your advisor or consultant</a:t>
            </a:r>
          </a:p>
          <a:p>
            <a:pPr marL="622300" marR="0" lvl="0" indent="-622300">
              <a:lnSpc>
                <a:spcPct val="150000"/>
              </a:lnSpc>
              <a:spcBef>
                <a:spcPts val="400"/>
              </a:spcBef>
              <a:buFont typeface="Wingdings" pitchFamily="2" charset="2"/>
              <a:buChar char="q"/>
              <a:tabLst>
                <a:tab pos="1725613" algn="l"/>
              </a:tabLst>
            </a:pPr>
            <a:r>
              <a:rPr lang="en-US" sz="3000" kern="100" dirty="0">
                <a:effectLst/>
                <a:ea typeface="Aptos" panose="020B0004020202020204" pitchFamily="34" charset="0"/>
                <a:cs typeface="Times New Roman" panose="02020603050405020304" pitchFamily="18" charset="0"/>
              </a:rPr>
              <a:t>Partner with a provider</a:t>
            </a:r>
          </a:p>
        </p:txBody>
      </p:sp>
    </p:spTree>
    <p:extLst>
      <p:ext uri="{BB962C8B-B14F-4D97-AF65-F5344CB8AC3E}">
        <p14:creationId xmlns:p14="http://schemas.microsoft.com/office/powerpoint/2010/main" val="2558985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wipe(left)">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wipe(left)">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wipe(left)">
                                      <p:cBhvr>
                                        <p:cTn id="22" dur="500"/>
                                        <p:tgtEl>
                                          <p:spTgt spid="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xEl>
                                              <p:pRg st="4" end="4"/>
                                            </p:txEl>
                                          </p:spTgt>
                                        </p:tgtEl>
                                        <p:attrNameLst>
                                          <p:attrName>style.visibility</p:attrName>
                                        </p:attrNameLst>
                                      </p:cBhvr>
                                      <p:to>
                                        <p:strVal val="visible"/>
                                      </p:to>
                                    </p:set>
                                    <p:animEffect transition="in" filter="wipe(left)">
                                      <p:cBhvr>
                                        <p:cTn id="27" dur="500"/>
                                        <p:tgtEl>
                                          <p:spTgt spid="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xEl>
                                              <p:pRg st="5" end="5"/>
                                            </p:txEl>
                                          </p:spTgt>
                                        </p:tgtEl>
                                        <p:attrNameLst>
                                          <p:attrName>style.visibility</p:attrName>
                                        </p:attrNameLst>
                                      </p:cBhvr>
                                      <p:to>
                                        <p:strVal val="visible"/>
                                      </p:to>
                                    </p:set>
                                    <p:animEffect transition="in" filter="wipe(left)">
                                      <p:cBhvr>
                                        <p:cTn id="32" dur="500"/>
                                        <p:tgtEl>
                                          <p:spTgt spid="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57F2A-14B8-497A-8C20-A213055C7DF0}"/>
              </a:ext>
            </a:extLst>
          </p:cNvPr>
          <p:cNvSpPr>
            <a:spLocks noGrp="1"/>
          </p:cNvSpPr>
          <p:nvPr>
            <p:ph type="title"/>
          </p:nvPr>
        </p:nvSpPr>
        <p:spPr/>
        <p:txBody>
          <a:bodyPr/>
          <a:lstStyle/>
          <a:p>
            <a:r>
              <a:rPr lang="en-US" dirty="0"/>
              <a:t>For more information</a:t>
            </a:r>
          </a:p>
        </p:txBody>
      </p:sp>
      <p:sp>
        <p:nvSpPr>
          <p:cNvPr id="5" name="Content Placeholder 4">
            <a:extLst>
              <a:ext uri="{FF2B5EF4-FFF2-40B4-BE49-F238E27FC236}">
                <a16:creationId xmlns:a16="http://schemas.microsoft.com/office/drawing/2014/main" id="{11FB20BF-B655-5621-4ED5-612BAF5AA3C3}"/>
              </a:ext>
            </a:extLst>
          </p:cNvPr>
          <p:cNvSpPr>
            <a:spLocks noGrp="1"/>
          </p:cNvSpPr>
          <p:nvPr>
            <p:ph type="body" sz="quarter" idx="11"/>
          </p:nvPr>
        </p:nvSpPr>
        <p:spPr/>
        <p:txBody>
          <a:bodyPr/>
          <a:lstStyle/>
          <a:p>
            <a:endParaRPr lang="en-US" dirty="0"/>
          </a:p>
        </p:txBody>
      </p:sp>
      <p:grpSp>
        <p:nvGrpSpPr>
          <p:cNvPr id="6" name="Group 5">
            <a:extLst>
              <a:ext uri="{FF2B5EF4-FFF2-40B4-BE49-F238E27FC236}">
                <a16:creationId xmlns:a16="http://schemas.microsoft.com/office/drawing/2014/main" id="{8D4890F4-F74C-0EC3-B1DE-06D1B20D03D7}"/>
              </a:ext>
            </a:extLst>
          </p:cNvPr>
          <p:cNvGrpSpPr/>
          <p:nvPr/>
        </p:nvGrpSpPr>
        <p:grpSpPr>
          <a:xfrm>
            <a:off x="5688046" y="3158628"/>
            <a:ext cx="2455575" cy="2864811"/>
            <a:chOff x="6319161" y="892102"/>
            <a:chExt cx="5046726" cy="5887792"/>
          </a:xfrm>
        </p:grpSpPr>
        <p:pic>
          <p:nvPicPr>
            <p:cNvPr id="7" name="Picture 6">
              <a:extLst>
                <a:ext uri="{FF2B5EF4-FFF2-40B4-BE49-F238E27FC236}">
                  <a16:creationId xmlns:a16="http://schemas.microsoft.com/office/drawing/2014/main" id="{85AD8607-11FD-F9E0-A1A8-57DD9CDFC1CD}"/>
                </a:ext>
              </a:extLst>
            </p:cNvPr>
            <p:cNvPicPr>
              <a:picLocks/>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470446" y="1028317"/>
              <a:ext cx="4895441" cy="5751577"/>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22FED6B-93F7-3749-F3FF-54672131C3D4}"/>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319161" y="892102"/>
              <a:ext cx="4895441" cy="5754188"/>
            </a:xfrm>
            <a:prstGeom prst="rect">
              <a:avLst/>
            </a:prstGeom>
            <a:ln>
              <a:solidFill>
                <a:schemeClr val="tx1"/>
              </a:solidFill>
            </a:ln>
            <a:effectLst>
              <a:outerShdw blurRad="50800" dist="38100" dir="2700000" algn="tl" rotWithShape="0">
                <a:prstClr val="black">
                  <a:alpha val="40000"/>
                </a:prstClr>
              </a:outerShdw>
            </a:effectLst>
          </p:spPr>
        </p:pic>
      </p:grpSp>
      <p:pic>
        <p:nvPicPr>
          <p:cNvPr id="10" name="Picture 9">
            <a:extLst>
              <a:ext uri="{FF2B5EF4-FFF2-40B4-BE49-F238E27FC236}">
                <a16:creationId xmlns:a16="http://schemas.microsoft.com/office/drawing/2014/main" id="{01D4A9F0-304B-EDA3-5CDA-3A0D487D6B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0263" y="3158628"/>
            <a:ext cx="4620227" cy="2795203"/>
          </a:xfrm>
          <a:prstGeom prst="rect">
            <a:avLst/>
          </a:prstGeom>
          <a:ln>
            <a:solidFill>
              <a:schemeClr val="tx1"/>
            </a:solidFill>
          </a:ln>
        </p:spPr>
      </p:pic>
      <p:sp>
        <p:nvSpPr>
          <p:cNvPr id="12" name="TextBox 11">
            <a:extLst>
              <a:ext uri="{FF2B5EF4-FFF2-40B4-BE49-F238E27FC236}">
                <a16:creationId xmlns:a16="http://schemas.microsoft.com/office/drawing/2014/main" id="{BABBF765-754F-4CCC-9DD2-BB09BF9D3393}"/>
              </a:ext>
            </a:extLst>
          </p:cNvPr>
          <p:cNvSpPr txBox="1"/>
          <p:nvPr/>
        </p:nvSpPr>
        <p:spPr>
          <a:xfrm>
            <a:off x="545956" y="1746879"/>
            <a:ext cx="10359292" cy="1446550"/>
          </a:xfrm>
          <a:prstGeom prst="rect">
            <a:avLst/>
          </a:prstGeom>
          <a:noFill/>
        </p:spPr>
        <p:txBody>
          <a:bodyPr wrap="square">
            <a:spAutoFit/>
          </a:bodyPr>
          <a:lstStyle/>
          <a:p>
            <a:r>
              <a:rPr lang="en-US" sz="2800" dirty="0"/>
              <a:t>Learn more about retirement income and explore the full survey report at the </a:t>
            </a:r>
            <a:r>
              <a:rPr lang="en-US" sz="2800" b="1" dirty="0">
                <a:hlinkClick r:id="rId7"/>
              </a:rPr>
              <a:t>Participant Sentiment Research Hub </a:t>
            </a:r>
            <a:endParaRPr lang="en-US" sz="2800" b="1" dirty="0"/>
          </a:p>
          <a:p>
            <a:endParaRPr lang="en-US" sz="3200" dirty="0"/>
          </a:p>
        </p:txBody>
      </p:sp>
    </p:spTree>
    <p:extLst>
      <p:ext uri="{BB962C8B-B14F-4D97-AF65-F5344CB8AC3E}">
        <p14:creationId xmlns:p14="http://schemas.microsoft.com/office/powerpoint/2010/main" val="380288189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1B0FB-4F4D-D735-EC45-D98052157FFE}"/>
            </a:ext>
          </a:extLst>
        </p:cNvPr>
        <p:cNvGrpSpPr/>
        <p:nvPr/>
      </p:nvGrpSpPr>
      <p:grpSpPr>
        <a:xfrm>
          <a:off x="0" y="0"/>
          <a:ext cx="0" cy="0"/>
          <a:chOff x="0" y="0"/>
          <a:chExt cx="0" cy="0"/>
        </a:xfrm>
      </p:grpSpPr>
      <p:sp>
        <p:nvSpPr>
          <p:cNvPr id="59" name="Title 1">
            <a:extLst>
              <a:ext uri="{FF2B5EF4-FFF2-40B4-BE49-F238E27FC236}">
                <a16:creationId xmlns:a16="http://schemas.microsoft.com/office/drawing/2014/main" id="{A3A847CC-2832-001A-B35B-6CDB5CD3BB77}"/>
              </a:ext>
            </a:extLst>
          </p:cNvPr>
          <p:cNvSpPr>
            <a:spLocks noGrp="1"/>
          </p:cNvSpPr>
          <p:nvPr>
            <p:ph type="title"/>
          </p:nvPr>
        </p:nvSpPr>
        <p:spPr>
          <a:xfrm>
            <a:off x="615950" y="1714500"/>
            <a:ext cx="3779838" cy="1035050"/>
          </a:xfrm>
        </p:spPr>
        <p:txBody>
          <a:bodyPr/>
          <a:lstStyle/>
          <a:p>
            <a:pPr lvl="0"/>
            <a:r>
              <a:rPr lang="en-US" dirty="0"/>
              <a:t>Closing thoughts</a:t>
            </a:r>
            <a:endParaRPr lang="en-US" dirty="0">
              <a:solidFill>
                <a:schemeClr val="accent6"/>
              </a:solidFill>
            </a:endParaRPr>
          </a:p>
        </p:txBody>
      </p:sp>
      <p:sp>
        <p:nvSpPr>
          <p:cNvPr id="2" name="Content Placeholder 1">
            <a:extLst>
              <a:ext uri="{FF2B5EF4-FFF2-40B4-BE49-F238E27FC236}">
                <a16:creationId xmlns:a16="http://schemas.microsoft.com/office/drawing/2014/main" id="{2DD4D697-DA2E-108B-6B3A-74C2DF62E5C2}"/>
              </a:ext>
            </a:extLst>
          </p:cNvPr>
          <p:cNvSpPr>
            <a:spLocks noGrp="1"/>
          </p:cNvSpPr>
          <p:nvPr>
            <p:ph idx="1"/>
          </p:nvPr>
        </p:nvSpPr>
        <p:spPr>
          <a:xfrm>
            <a:off x="5054600" y="1170780"/>
            <a:ext cx="8118475" cy="5118701"/>
          </a:xfrm>
        </p:spPr>
        <p:txBody>
          <a:bodyPr/>
          <a:lstStyle/>
          <a:p>
            <a:pPr marL="0" lvl="1" indent="0">
              <a:spcBef>
                <a:spcPts val="1200"/>
              </a:spcBef>
              <a:spcAft>
                <a:spcPts val="1200"/>
              </a:spcAft>
              <a:buNone/>
            </a:pPr>
            <a:r>
              <a:rPr lang="en-US" sz="2800" b="1" dirty="0">
                <a:solidFill>
                  <a:schemeClr val="tx1"/>
                </a:solidFill>
              </a:rPr>
              <a:t>When it comes to retirement security:</a:t>
            </a:r>
          </a:p>
          <a:p>
            <a:pPr marL="463550" lvl="1" indent="-463550">
              <a:spcBef>
                <a:spcPts val="1200"/>
              </a:spcBef>
              <a:spcAft>
                <a:spcPts val="1200"/>
              </a:spcAft>
              <a:buFont typeface="Wingdings" panose="05000000000000000000" pitchFamily="2" charset="2"/>
              <a:buChar char="q"/>
            </a:pPr>
            <a:r>
              <a:rPr lang="en-US" sz="2800" dirty="0">
                <a:solidFill>
                  <a:schemeClr val="tx1"/>
                </a:solidFill>
              </a:rPr>
              <a:t>401(k) participants are seeking employers’ help</a:t>
            </a:r>
          </a:p>
          <a:p>
            <a:pPr marL="463550" lvl="1" indent="-463550">
              <a:spcBef>
                <a:spcPts val="1200"/>
              </a:spcBef>
              <a:spcAft>
                <a:spcPts val="1200"/>
              </a:spcAft>
              <a:buFont typeface="Wingdings" panose="05000000000000000000" pitchFamily="2" charset="2"/>
              <a:buChar char="q"/>
            </a:pPr>
            <a:r>
              <a:rPr lang="en-US" sz="2800" dirty="0">
                <a:solidFill>
                  <a:schemeClr val="tx1"/>
                </a:solidFill>
              </a:rPr>
              <a:t>Participants are interested in retirement income</a:t>
            </a:r>
          </a:p>
          <a:p>
            <a:pPr marL="463550" lvl="1" indent="-463550">
              <a:spcBef>
                <a:spcPts val="1200"/>
              </a:spcBef>
              <a:spcAft>
                <a:spcPts val="1200"/>
              </a:spcAft>
              <a:buFont typeface="Wingdings" panose="05000000000000000000" pitchFamily="2" charset="2"/>
              <a:buChar char="q"/>
            </a:pPr>
            <a:r>
              <a:rPr lang="en-US" sz="2800" dirty="0">
                <a:solidFill>
                  <a:schemeClr val="tx1"/>
                </a:solidFill>
              </a:rPr>
              <a:t>There is growing interest in retirement income among plan sponsors</a:t>
            </a:r>
          </a:p>
          <a:p>
            <a:pPr marL="463550" lvl="1" indent="-463550">
              <a:spcBef>
                <a:spcPts val="1200"/>
              </a:spcBef>
              <a:spcAft>
                <a:spcPts val="1200"/>
              </a:spcAft>
              <a:buFont typeface="Wingdings" panose="05000000000000000000" pitchFamily="2" charset="2"/>
              <a:buChar char="q"/>
            </a:pPr>
            <a:r>
              <a:rPr lang="en-US" sz="2800" dirty="0">
                <a:solidFill>
                  <a:schemeClr val="tx1"/>
                </a:solidFill>
              </a:rPr>
              <a:t>Survey insights can foster innovation and help propel plan design </a:t>
            </a:r>
          </a:p>
          <a:p>
            <a:pPr marL="463550" lvl="1" indent="-463550">
              <a:spcBef>
                <a:spcPts val="1200"/>
              </a:spcBef>
              <a:spcAft>
                <a:spcPts val="1200"/>
              </a:spcAft>
              <a:buFont typeface="Wingdings" panose="05000000000000000000" pitchFamily="2" charset="2"/>
              <a:buChar char="q"/>
            </a:pPr>
            <a:r>
              <a:rPr lang="en-US" sz="2800" dirty="0">
                <a:solidFill>
                  <a:schemeClr val="tx1"/>
                </a:solidFill>
              </a:rPr>
              <a:t>We encourage you to take the next steps</a:t>
            </a:r>
          </a:p>
          <a:p>
            <a:pPr>
              <a:spcBef>
                <a:spcPts val="1200"/>
              </a:spcBef>
              <a:spcAft>
                <a:spcPts val="1200"/>
              </a:spcAft>
            </a:pPr>
            <a:endParaRPr lang="en-US" sz="3200" dirty="0"/>
          </a:p>
        </p:txBody>
      </p:sp>
      <p:sp>
        <p:nvSpPr>
          <p:cNvPr id="7" name="Text Placeholder 6">
            <a:extLst>
              <a:ext uri="{FF2B5EF4-FFF2-40B4-BE49-F238E27FC236}">
                <a16:creationId xmlns:a16="http://schemas.microsoft.com/office/drawing/2014/main" id="{63D7E9A3-7695-B21F-3311-5C988BA4CD63}"/>
              </a:ext>
            </a:extLst>
          </p:cNvPr>
          <p:cNvSpPr>
            <a:spLocks noGrp="1"/>
          </p:cNvSpPr>
          <p:nvPr>
            <p:ph type="body" sz="quarter" idx="11"/>
          </p:nvPr>
        </p:nvSpPr>
        <p:spPr/>
        <p:txBody>
          <a:bodyPr/>
          <a:lstStyle/>
          <a:p>
            <a:endParaRPr lang="en-US" dirty="0"/>
          </a:p>
        </p:txBody>
      </p:sp>
      <p:sp>
        <p:nvSpPr>
          <p:cNvPr id="3" name="TextBox 2">
            <a:extLst>
              <a:ext uri="{FF2B5EF4-FFF2-40B4-BE49-F238E27FC236}">
                <a16:creationId xmlns:a16="http://schemas.microsoft.com/office/drawing/2014/main" id="{9954DCCD-F183-FDBB-ADB4-54ECAE92D837}"/>
              </a:ext>
            </a:extLst>
          </p:cNvPr>
          <p:cNvSpPr txBox="1"/>
          <p:nvPr/>
        </p:nvSpPr>
        <p:spPr>
          <a:xfrm>
            <a:off x="615950" y="7556956"/>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23195048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C96C25-1386-2E90-6FD1-E0A53FD53D0F}"/>
              </a:ext>
            </a:extLst>
          </p:cNvPr>
          <p:cNvSpPr/>
          <p:nvPr/>
        </p:nvSpPr>
        <p:spPr>
          <a:xfrm>
            <a:off x="0" y="0"/>
            <a:ext cx="13817600" cy="7772400"/>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4036D33A-0C2F-2E0E-2F81-3596739FE370}"/>
              </a:ext>
            </a:extLst>
          </p:cNvPr>
          <p:cNvSpPr>
            <a:spLocks noGrp="1"/>
          </p:cNvSpPr>
          <p:nvPr>
            <p:ph type="body" sz="quarter" idx="11"/>
          </p:nvPr>
        </p:nvSpPr>
        <p:spPr>
          <a:xfrm>
            <a:off x="628073" y="1752600"/>
            <a:ext cx="12565139" cy="3556379"/>
          </a:xfrm>
        </p:spPr>
        <p:txBody>
          <a:bodyPr numCol="2" anchor="t"/>
          <a:lstStyle/>
          <a:p>
            <a:pPr>
              <a:spcAft>
                <a:spcPts val="600"/>
              </a:spcAft>
            </a:pPr>
            <a:r>
              <a:rPr lang="en-US" sz="1100" b="0" i="0" u="none" strike="noStrike" dirty="0">
                <a:solidFill>
                  <a:schemeClr val="bg1"/>
                </a:solidFill>
                <a:latin typeface="Arial" panose="020B0604020202020204" pitchFamily="34" charset="0"/>
                <a:cs typeface="Arial" panose="020B0604020202020204" pitchFamily="34" charset="0"/>
              </a:rPr>
              <a:t>This material is not intended to be a recommendation or investment advice, does not constitute a solicitation to buy, sell or hold a security or an investment strategy, and is not provided in a fiduciary capacity. The information provided does not take into account the specific objectives or circumstances of any particular investor, or suggest any specific course of action. Investment decisions should be made based on an investor’s objectives and circumstances and in consultation with his or her financial professionals.</a:t>
            </a:r>
          </a:p>
          <a:p>
            <a:pPr>
              <a:spcAft>
                <a:spcPts val="600"/>
              </a:spcAft>
            </a:pPr>
            <a:r>
              <a:rPr lang="en-US" sz="1100" b="0" i="0" u="none" strike="noStrike" dirty="0">
                <a:solidFill>
                  <a:schemeClr val="bg1"/>
                </a:solidFill>
                <a:latin typeface="Arial" panose="020B0604020202020204" pitchFamily="34" charset="0"/>
                <a:cs typeface="Arial" panose="020B0604020202020204" pitchFamily="34" charset="0"/>
              </a:rPr>
              <a:t>The views and opinions expressed are for informational and educational purposes only, as of the date of production/writing and may change without notice at any time based on numerous factors, such as market or other conditions, legal and regulatory developments, additional risks and uncertainties and may not come to pass. This material may contain “forward-looking” information that is not purely historical in nature. Such information may include, among other things, projections, forecasts, estimates of market returns, and proposed or expected portfolio composition. </a:t>
            </a:r>
          </a:p>
          <a:p>
            <a:pPr>
              <a:spcAft>
                <a:spcPts val="600"/>
              </a:spcAft>
            </a:pPr>
            <a:r>
              <a:rPr lang="en-US" sz="1100" b="0" i="0" u="none" strike="noStrike" dirty="0">
                <a:solidFill>
                  <a:schemeClr val="bg1"/>
                </a:solidFill>
                <a:latin typeface="Arial" panose="020B0604020202020204" pitchFamily="34" charset="0"/>
                <a:cs typeface="Arial" panose="020B0604020202020204" pitchFamily="34" charset="0"/>
              </a:rPr>
              <a:t>Any changes to assumptions that may have been made in preparing this material could have a material impact on the information presented herein by way of example.</a:t>
            </a:r>
          </a:p>
          <a:p>
            <a:pPr>
              <a:spcAft>
                <a:spcPts val="600"/>
              </a:spcAft>
            </a:pPr>
            <a:r>
              <a:rPr lang="en-US" sz="1100" b="0" i="0" u="none" strike="noStrike" dirty="0">
                <a:solidFill>
                  <a:schemeClr val="bg1"/>
                </a:solidFill>
                <a:latin typeface="Arial" panose="020B0604020202020204" pitchFamily="34" charset="0"/>
                <a:cs typeface="Arial" panose="020B0604020202020204" pitchFamily="34" charset="0"/>
              </a:rPr>
              <a:t>All information has been obtained from sources believed to be reliable, but its accuracy is not guaranteed. There is no representation or warranty as to the current accuracy, reliability or completeness of, nor liability for, decisions based on such information, and it should not be relied on as such.</a:t>
            </a:r>
          </a:p>
          <a:p>
            <a:pPr>
              <a:spcAft>
                <a:spcPts val="600"/>
              </a:spcAft>
            </a:pPr>
            <a:r>
              <a:rPr lang="en-US" sz="1100" b="0" i="0" u="none" strike="noStrike" dirty="0">
                <a:solidFill>
                  <a:schemeClr val="bg1"/>
                </a:solidFill>
                <a:latin typeface="Arial" panose="020B0604020202020204" pitchFamily="34" charset="0"/>
                <a:cs typeface="Arial" panose="020B0604020202020204" pitchFamily="34" charset="0"/>
              </a:rPr>
              <a:t>Any guarantees are backed by the claims-paying ability of the issuing company.</a:t>
            </a:r>
          </a:p>
          <a:p>
            <a:pPr>
              <a:spcAft>
                <a:spcPts val="600"/>
              </a:spcAft>
            </a:pPr>
            <a:r>
              <a:rPr lang="en-US" sz="1100" b="0" i="0" u="none" strike="noStrike" dirty="0">
                <a:solidFill>
                  <a:schemeClr val="bg1"/>
                </a:solidFill>
                <a:latin typeface="Arial" panose="020B0604020202020204" pitchFamily="34" charset="0"/>
                <a:cs typeface="Arial" panose="020B0604020202020204" pitchFamily="34" charset="0"/>
              </a:rPr>
              <a:t>Pension-like income refers to the income received from a guaranteed-interest annuity contract, not income provided by a defined benefit pension plan. </a:t>
            </a:r>
          </a:p>
          <a:p>
            <a:pPr>
              <a:spcAft>
                <a:spcPts val="600"/>
              </a:spcAft>
            </a:pPr>
            <a:r>
              <a:rPr lang="en-US" sz="1100" b="0" i="0" u="none" strike="noStrike" dirty="0">
                <a:solidFill>
                  <a:schemeClr val="bg1"/>
                </a:solidFill>
                <a:latin typeface="Arial" panose="020B0604020202020204" pitchFamily="34" charset="0"/>
                <a:cs typeface="Arial" panose="020B0604020202020204" pitchFamily="34" charset="0"/>
              </a:rPr>
              <a:t>Converting some or all of your savings to income benefits (referred to as “annuitization”) is a permanent decision. Once income benefit payments have begun, you are unable to change to another option. </a:t>
            </a:r>
          </a:p>
          <a:p>
            <a:pPr>
              <a:spcAft>
                <a:spcPts val="600"/>
              </a:spcAft>
            </a:pPr>
            <a:r>
              <a:rPr lang="en-US" sz="1100" b="1" i="0" u="none" strike="noStrike" dirty="0">
                <a:solidFill>
                  <a:schemeClr val="bg1"/>
                </a:solidFill>
                <a:latin typeface="Arial" panose="020B0604020202020204" pitchFamily="34" charset="0"/>
                <a:cs typeface="Arial" panose="020B0604020202020204" pitchFamily="34" charset="0"/>
              </a:rPr>
              <a:t>Past performance is no guarantee of future results. All investments carry a certain degree of risk, including the possible loss of principal, and there is no assurance that an investment will provide positive performance over any period of time. Certain products and services may not be available to all entities or persons. There is no guarantee that investment objectives will be achieved. </a:t>
            </a:r>
          </a:p>
          <a:p>
            <a:pPr>
              <a:spcAft>
                <a:spcPts val="600"/>
              </a:spcAft>
            </a:pPr>
            <a:r>
              <a:rPr lang="en-US" sz="1100" b="0" i="0" u="none" strike="noStrike" dirty="0">
                <a:solidFill>
                  <a:schemeClr val="bg1"/>
                </a:solidFill>
                <a:latin typeface="Arial" panose="020B0604020202020204" pitchFamily="34" charset="0"/>
                <a:cs typeface="Arial" panose="020B0604020202020204" pitchFamily="34" charset="0"/>
              </a:rPr>
              <a:t>TIAA Institute is a division of Teachers Insurance and Annuity Association of America (TIAA), New York, NY.</a:t>
            </a:r>
          </a:p>
          <a:p>
            <a:pPr>
              <a:spcAft>
                <a:spcPts val="600"/>
              </a:spcAft>
            </a:pPr>
            <a:r>
              <a:rPr lang="en-US" sz="1100" b="0" i="0" u="none" strike="noStrike" dirty="0">
                <a:solidFill>
                  <a:schemeClr val="bg1"/>
                </a:solidFill>
                <a:latin typeface="Arial" panose="020B0604020202020204" pitchFamily="34" charset="0"/>
                <a:cs typeface="Arial" panose="020B0604020202020204" pitchFamily="34" charset="0"/>
              </a:rPr>
              <a:t>Nuveen, LLC provides investment solutions through its investment specialists.</a:t>
            </a:r>
          </a:p>
        </p:txBody>
      </p:sp>
      <p:pic>
        <p:nvPicPr>
          <p:cNvPr id="8" name="Picture 7">
            <a:extLst>
              <a:ext uri="{FF2B5EF4-FFF2-40B4-BE49-F238E27FC236}">
                <a16:creationId xmlns:a16="http://schemas.microsoft.com/office/drawing/2014/main" id="{C2EAA7B5-4D4C-DC60-EF78-6E7252788F31}"/>
              </a:ext>
            </a:extLst>
          </p:cNvPr>
          <p:cNvPicPr>
            <a:picLocks/>
          </p:cNvPicPr>
          <p:nvPr/>
        </p:nvPicPr>
        <p:blipFill>
          <a:blip r:embed="rId3" cstate="email">
            <a:extLst>
              <a:ext uri="{28A0092B-C50C-407E-A947-70E740481C1C}">
                <a14:useLocalDpi xmlns:a14="http://schemas.microsoft.com/office/drawing/2010/main"/>
              </a:ext>
            </a:extLst>
          </a:blip>
          <a:srcRect/>
          <a:stretch/>
        </p:blipFill>
        <p:spPr>
          <a:xfrm>
            <a:off x="81336" y="5725505"/>
            <a:ext cx="3394999" cy="1630369"/>
          </a:xfrm>
          <a:prstGeom prst="rect">
            <a:avLst/>
          </a:prstGeom>
        </p:spPr>
      </p:pic>
      <p:sp>
        <p:nvSpPr>
          <p:cNvPr id="2" name="TextBox 1">
            <a:extLst>
              <a:ext uri="{FF2B5EF4-FFF2-40B4-BE49-F238E27FC236}">
                <a16:creationId xmlns:a16="http://schemas.microsoft.com/office/drawing/2014/main" id="{14841226-0810-AEDD-1A46-5AD3E618764D}"/>
              </a:ext>
            </a:extLst>
          </p:cNvPr>
          <p:cNvSpPr txBox="1"/>
          <p:nvPr/>
        </p:nvSpPr>
        <p:spPr>
          <a:xfrm>
            <a:off x="11887200" y="6908799"/>
            <a:ext cx="1301749" cy="309563"/>
          </a:xfrm>
          <a:prstGeom prst="rect">
            <a:avLst/>
          </a:prstGeom>
          <a:noFill/>
        </p:spPr>
        <p:txBody>
          <a:bodyPr wrap="square" lIns="0" tIns="0" rIns="0" bIns="0" rtlCol="0" anchor="b">
            <a:noAutofit/>
          </a:bodyPr>
          <a:lstStyle/>
          <a:p>
            <a:pPr algn="r">
              <a:spcAft>
                <a:spcPts val="600"/>
              </a:spcAft>
            </a:pPr>
            <a:endParaRPr lang="en-US" sz="1200" dirty="0">
              <a:solidFill>
                <a:schemeClr val="bg1"/>
              </a:solidFill>
              <a:latin typeface="Arial" panose="020B0604020202020204" pitchFamily="34" charset="0"/>
              <a:cs typeface="Arial" panose="020B0604020202020204" pitchFamily="34" charset="0"/>
            </a:endParaRPr>
          </a:p>
        </p:txBody>
      </p:sp>
      <p:sp>
        <p:nvSpPr>
          <p:cNvPr id="6" name="Text Placeholder 14">
            <a:extLst>
              <a:ext uri="{FF2B5EF4-FFF2-40B4-BE49-F238E27FC236}">
                <a16:creationId xmlns:a16="http://schemas.microsoft.com/office/drawing/2014/main" id="{D1499E92-EAF4-4F7E-CD03-69EEA23478C3}"/>
              </a:ext>
            </a:extLst>
          </p:cNvPr>
          <p:cNvSpPr txBox="1">
            <a:spLocks/>
          </p:cNvSpPr>
          <p:nvPr/>
        </p:nvSpPr>
        <p:spPr>
          <a:xfrm>
            <a:off x="628073" y="7376714"/>
            <a:ext cx="3514117" cy="169580"/>
          </a:xfrm>
          <a:prstGeom prst="rect">
            <a:avLst/>
          </a:prstGeom>
          <a:ln w="12700">
            <a:solidFill>
              <a:schemeClr val="bg1">
                <a:lumMod val="75000"/>
              </a:schemeClr>
            </a:solidFill>
          </a:ln>
        </p:spPr>
        <p:txBody>
          <a:bodyPr lIns="0" tIns="0" rIns="0" bIns="0" anchor="ctr" anchorCtr="0"/>
          <a:lstStyle>
            <a:lvl1pPr marL="0" indent="0" algn="l" defTabSz="502920" rtl="0" eaLnBrk="1" latinLnBrk="0" hangingPunct="1">
              <a:lnSpc>
                <a:spcPts val="2000"/>
              </a:lnSpc>
              <a:spcBef>
                <a:spcPts val="0"/>
              </a:spcBef>
              <a:spcAft>
                <a:spcPts val="432"/>
              </a:spcAft>
              <a:buFont typeface="Arial"/>
              <a:buNone/>
              <a:defRPr sz="800" kern="1200" cap="all" baseline="0">
                <a:solidFill>
                  <a:srgbClr val="7F7F7F"/>
                </a:solidFill>
                <a:latin typeface="Arial Narrow" panose="020B0606020202030204" pitchFamily="34" charset="0"/>
                <a:ea typeface="+mn-ea"/>
                <a:cs typeface="+mn-cs"/>
              </a:defRPr>
            </a:lvl1pPr>
            <a:lvl2pPr marL="0" indent="0" algn="l" defTabSz="502920" rtl="0" eaLnBrk="1" latinLnBrk="0" hangingPunct="1">
              <a:lnSpc>
                <a:spcPts val="1400"/>
              </a:lnSpc>
              <a:spcBef>
                <a:spcPts val="432"/>
              </a:spcBef>
              <a:spcAft>
                <a:spcPts val="432"/>
              </a:spcAft>
              <a:buFont typeface="Arial" panose="020B0604020202020204" pitchFamily="34" charset="0"/>
              <a:buNone/>
              <a:defRPr sz="1200" b="1" kern="1200">
                <a:solidFill>
                  <a:schemeClr val="tx2"/>
                </a:solidFill>
                <a:latin typeface="+mn-lt"/>
                <a:ea typeface="+mn-ea"/>
                <a:cs typeface="+mn-cs"/>
              </a:defRPr>
            </a:lvl2pPr>
            <a:lvl3pPr marL="114300" indent="-114300" algn="l" defTabSz="502920" rtl="0" eaLnBrk="1" latinLnBrk="0" hangingPunct="1">
              <a:lnSpc>
                <a:spcPts val="1400"/>
              </a:lnSpc>
              <a:spcBef>
                <a:spcPts val="0"/>
              </a:spcBef>
              <a:spcAft>
                <a:spcPts val="432"/>
              </a:spcAft>
              <a:buFont typeface="Arial" panose="020B0604020202020204" pitchFamily="34" charset="0"/>
              <a:buChar char="•"/>
              <a:defRPr sz="1200" kern="1200">
                <a:solidFill>
                  <a:schemeClr val="tx2"/>
                </a:solidFill>
                <a:latin typeface="+mn-lt"/>
                <a:ea typeface="+mn-ea"/>
                <a:cs typeface="+mn-cs"/>
              </a:defRPr>
            </a:lvl3pPr>
            <a:lvl4pPr marL="342900" indent="-171450" algn="l" defTabSz="502920" rtl="0" eaLnBrk="1" latinLnBrk="0" hangingPunct="1">
              <a:lnSpc>
                <a:spcPts val="1500"/>
              </a:lnSpc>
              <a:spcBef>
                <a:spcPts val="0"/>
              </a:spcBef>
              <a:spcAft>
                <a:spcPts val="0"/>
              </a:spcAft>
              <a:buFont typeface="Georgia" panose="02040502050405020303" pitchFamily="18" charset="0"/>
              <a:buChar char="—"/>
              <a:tabLst>
                <a:tab pos="342900" algn="l"/>
              </a:tabLst>
              <a:defRPr sz="1100" kern="1200">
                <a:solidFill>
                  <a:schemeClr val="tx2"/>
                </a:solidFill>
                <a:latin typeface="+mn-lt"/>
                <a:ea typeface="+mn-ea"/>
                <a:cs typeface="+mn-cs"/>
              </a:defRPr>
            </a:lvl4pPr>
            <a:lvl5pPr marL="514350" indent="-171450" algn="l" defTabSz="502920" rtl="0" eaLnBrk="1" latinLnBrk="0" hangingPunct="1">
              <a:lnSpc>
                <a:spcPts val="1500"/>
              </a:lnSpc>
              <a:spcBef>
                <a:spcPts val="0"/>
              </a:spcBef>
              <a:spcAft>
                <a:spcPts val="0"/>
              </a:spcAft>
              <a:buFont typeface="Arial" panose="020B0604020202020204" pitchFamily="34" charset="0"/>
              <a:buChar char="•"/>
              <a:defRPr sz="900" kern="1200">
                <a:solidFill>
                  <a:schemeClr val="tx2"/>
                </a:solidFill>
                <a:latin typeface="+mn-lt"/>
                <a:ea typeface="+mn-ea"/>
                <a:cs typeface="+mn-cs"/>
              </a:defRPr>
            </a:lvl5pPr>
            <a:lvl6pPr marL="685800" indent="-171450" algn="l" defTabSz="502920" rtl="0" eaLnBrk="1" latinLnBrk="0" hangingPunct="1">
              <a:lnSpc>
                <a:spcPts val="1500"/>
              </a:lnSpc>
              <a:spcBef>
                <a:spcPct val="20000"/>
              </a:spcBef>
              <a:buFont typeface="Georgia" panose="02040502050405020303" pitchFamily="18" charset="0"/>
              <a:buChar char="—"/>
              <a:defRPr sz="900" kern="120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22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pPr marL="0" marR="0" indent="0" algn="ctr" defTabSz="518158" rtl="0" eaLnBrk="1" fontAlgn="auto" latinLnBrk="0" hangingPunct="1">
              <a:lnSpc>
                <a:spcPct val="100000"/>
              </a:lnSpc>
              <a:spcBef>
                <a:spcPts val="0"/>
              </a:spcBef>
              <a:spcAft>
                <a:spcPts val="0"/>
              </a:spcAft>
              <a:buClrTx/>
              <a:buSzTx/>
              <a:buFont typeface="Arial"/>
              <a:buNone/>
              <a:tabLst/>
              <a:defRPr/>
            </a:pPr>
            <a:r>
              <a:rPr lang="en-US" sz="1000" b="1" dirty="0">
                <a:solidFill>
                  <a:schemeClr val="bg1">
                    <a:lumMod val="75000"/>
                  </a:schemeClr>
                </a:solidFill>
                <a:latin typeface="Arial Narrow" panose="020B0606020202030204" pitchFamily="34" charset="0"/>
              </a:rPr>
              <a:t>NOT FDIC INSURED </a:t>
            </a:r>
            <a:r>
              <a:rPr lang="en-US" sz="1000" b="1" baseline="18000" dirty="0">
                <a:solidFill>
                  <a:schemeClr val="bg1">
                    <a:lumMod val="75000"/>
                  </a:schemeClr>
                </a:solidFill>
                <a:latin typeface="Arial Narrow" panose="020B0606020202030204" pitchFamily="34" charset="0"/>
              </a:rPr>
              <a:t>|</a:t>
            </a:r>
            <a:r>
              <a:rPr lang="en-US" sz="1000" b="1" dirty="0">
                <a:solidFill>
                  <a:schemeClr val="bg1">
                    <a:lumMod val="75000"/>
                  </a:schemeClr>
                </a:solidFill>
                <a:latin typeface="Arial Narrow" panose="020B0606020202030204" pitchFamily="34" charset="0"/>
              </a:rPr>
              <a:t> NO BANK GUARANTEE </a:t>
            </a:r>
            <a:r>
              <a:rPr lang="en-US" sz="1000" b="1" baseline="18000" dirty="0">
                <a:solidFill>
                  <a:schemeClr val="bg1">
                    <a:lumMod val="75000"/>
                  </a:schemeClr>
                </a:solidFill>
                <a:latin typeface="Arial Narrow" panose="020B0606020202030204" pitchFamily="34" charset="0"/>
              </a:rPr>
              <a:t>|</a:t>
            </a:r>
            <a:r>
              <a:rPr lang="en-US" sz="1000" b="1" dirty="0">
                <a:solidFill>
                  <a:schemeClr val="bg1">
                    <a:lumMod val="75000"/>
                  </a:schemeClr>
                </a:solidFill>
                <a:latin typeface="Arial Narrow" panose="020B0606020202030204" pitchFamily="34" charset="0"/>
              </a:rPr>
              <a:t> MAY LOSE VALUE</a:t>
            </a:r>
          </a:p>
        </p:txBody>
      </p:sp>
      <p:sp>
        <p:nvSpPr>
          <p:cNvPr id="7" name="TextBox 6">
            <a:extLst>
              <a:ext uri="{FF2B5EF4-FFF2-40B4-BE49-F238E27FC236}">
                <a16:creationId xmlns:a16="http://schemas.microsoft.com/office/drawing/2014/main" id="{981DBD53-C5F4-0DD1-22F1-92D46FA9DD37}"/>
              </a:ext>
            </a:extLst>
          </p:cNvPr>
          <p:cNvSpPr txBox="1"/>
          <p:nvPr/>
        </p:nvSpPr>
        <p:spPr>
          <a:xfrm>
            <a:off x="12071587" y="7238517"/>
            <a:ext cx="1664677" cy="276999"/>
          </a:xfrm>
          <a:prstGeom prst="rect">
            <a:avLst/>
          </a:prstGeom>
          <a:noFill/>
        </p:spPr>
        <p:txBody>
          <a:bodyPr wrap="square">
            <a:spAutoFit/>
          </a:bodyPr>
          <a:lstStyle/>
          <a:p>
            <a:r>
              <a:rPr lang="en-US" sz="1050" b="0" i="0" dirty="0">
                <a:solidFill>
                  <a:schemeClr val="bg1"/>
                </a:solidFill>
                <a:effectLst/>
                <a:latin typeface="-apple-system"/>
              </a:rPr>
              <a:t>4747527</a:t>
            </a:r>
            <a:r>
              <a:rPr lang="en-US" sz="1200" b="0" i="0" dirty="0">
                <a:solidFill>
                  <a:schemeClr val="bg1"/>
                </a:solidFill>
                <a:effectLst/>
                <a:latin typeface="-apple-system"/>
              </a:rPr>
              <a:t> </a:t>
            </a:r>
            <a:endParaRPr lang="en-US" sz="1200" dirty="0">
              <a:solidFill>
                <a:schemeClr val="bg1"/>
              </a:solidFill>
            </a:endParaRPr>
          </a:p>
        </p:txBody>
      </p:sp>
      <p:sp>
        <p:nvSpPr>
          <p:cNvPr id="5" name="TextBox 4">
            <a:extLst>
              <a:ext uri="{FF2B5EF4-FFF2-40B4-BE49-F238E27FC236}">
                <a16:creationId xmlns:a16="http://schemas.microsoft.com/office/drawing/2014/main" id="{2D0BC703-ADD7-B7AB-E7AB-978DC546BA67}"/>
              </a:ext>
            </a:extLst>
          </p:cNvPr>
          <p:cNvSpPr txBox="1"/>
          <p:nvPr/>
        </p:nvSpPr>
        <p:spPr>
          <a:xfrm>
            <a:off x="628073" y="7048633"/>
            <a:ext cx="10105291" cy="215444"/>
          </a:xfrm>
          <a:prstGeom prst="rect">
            <a:avLst/>
          </a:prstGeom>
          <a:noFill/>
        </p:spPr>
        <p:txBody>
          <a:bodyPr wrap="square">
            <a:spAutoFit/>
          </a:bodyPr>
          <a:lstStyle/>
          <a:p>
            <a:r>
              <a:rPr lang="en-US" sz="800" cap="all" dirty="0">
                <a:solidFill>
                  <a:schemeClr val="bg1"/>
                </a:solidFill>
                <a:latin typeface="Arial Narrow" panose="020B0604020202020204" pitchFamily="34" charset="0"/>
              </a:rPr>
              <a:t>FOR INSTITUTIONAL INVESTOR USE ONLY. NOT FOR USE WITH OR DISTRIBUTION TO THE GENERAL PUBLIC</a:t>
            </a:r>
            <a:endParaRPr lang="en-US" sz="800" dirty="0">
              <a:solidFill>
                <a:schemeClr val="bg1"/>
              </a:solidFill>
            </a:endParaRPr>
          </a:p>
        </p:txBody>
      </p:sp>
    </p:spTree>
    <p:extLst>
      <p:ext uri="{BB962C8B-B14F-4D97-AF65-F5344CB8AC3E}">
        <p14:creationId xmlns:p14="http://schemas.microsoft.com/office/powerpoint/2010/main" val="64270863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9EAD5-9B15-BF5A-3D0A-DE48A7B75BD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A607C121-5BAC-3ECC-89D9-AC8AEB6DC402}"/>
              </a:ext>
            </a:extLst>
          </p:cNvPr>
          <p:cNvSpPr>
            <a:spLocks noGrp="1"/>
          </p:cNvSpPr>
          <p:nvPr>
            <p:ph type="title"/>
          </p:nvPr>
        </p:nvSpPr>
        <p:spPr>
          <a:xfrm>
            <a:off x="628073" y="1357745"/>
            <a:ext cx="3520339" cy="1661993"/>
          </a:xfrm>
        </p:spPr>
        <p:txBody>
          <a:bodyPr/>
          <a:lstStyle/>
          <a:p>
            <a:r>
              <a:rPr lang="en-US" dirty="0"/>
              <a:t>Now is the time for the “pension reinvention”</a:t>
            </a:r>
            <a:br>
              <a:rPr lang="en-US" dirty="0"/>
            </a:br>
            <a:endParaRPr lang="en-US" dirty="0"/>
          </a:p>
        </p:txBody>
      </p:sp>
      <p:sp>
        <p:nvSpPr>
          <p:cNvPr id="14" name="Text Placeholder 13">
            <a:extLst>
              <a:ext uri="{FF2B5EF4-FFF2-40B4-BE49-F238E27FC236}">
                <a16:creationId xmlns:a16="http://schemas.microsoft.com/office/drawing/2014/main" id="{E9A73849-F096-99EB-41C9-C4DE48B6C2F0}"/>
              </a:ext>
            </a:extLst>
          </p:cNvPr>
          <p:cNvSpPr>
            <a:spLocks noGrp="1"/>
          </p:cNvSpPr>
          <p:nvPr>
            <p:ph type="body" sz="quarter" idx="11"/>
          </p:nvPr>
        </p:nvSpPr>
        <p:spPr/>
        <p:txBody>
          <a:bodyPr/>
          <a:lstStyle/>
          <a:p>
            <a:endParaRPr lang="en-US" dirty="0"/>
          </a:p>
        </p:txBody>
      </p:sp>
      <p:grpSp>
        <p:nvGrpSpPr>
          <p:cNvPr id="7" name="Group 6">
            <a:extLst>
              <a:ext uri="{FF2B5EF4-FFF2-40B4-BE49-F238E27FC236}">
                <a16:creationId xmlns:a16="http://schemas.microsoft.com/office/drawing/2014/main" id="{E4B0B83B-AA09-5E13-2492-808FC205F4BE}"/>
              </a:ext>
            </a:extLst>
          </p:cNvPr>
          <p:cNvGrpSpPr/>
          <p:nvPr/>
        </p:nvGrpSpPr>
        <p:grpSpPr>
          <a:xfrm>
            <a:off x="5128344" y="2008018"/>
            <a:ext cx="8519302" cy="683795"/>
            <a:chOff x="5128344" y="2008018"/>
            <a:chExt cx="8519302" cy="683795"/>
          </a:xfrm>
        </p:grpSpPr>
        <p:pic>
          <p:nvPicPr>
            <p:cNvPr id="24" name="Graphic 23" descr="Ribbon outline">
              <a:extLst>
                <a:ext uri="{FF2B5EF4-FFF2-40B4-BE49-F238E27FC236}">
                  <a16:creationId xmlns:a16="http://schemas.microsoft.com/office/drawing/2014/main" id="{AA54E5D1-2487-3BD8-FC88-B4BE9EF57D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28344" y="2008018"/>
              <a:ext cx="683795" cy="683795"/>
            </a:xfrm>
            <a:prstGeom prst="rect">
              <a:avLst/>
            </a:prstGeom>
          </p:spPr>
        </p:pic>
        <p:sp>
          <p:nvSpPr>
            <p:cNvPr id="26" name="TextBox 25">
              <a:extLst>
                <a:ext uri="{FF2B5EF4-FFF2-40B4-BE49-F238E27FC236}">
                  <a16:creationId xmlns:a16="http://schemas.microsoft.com/office/drawing/2014/main" id="{EBDB576A-450F-5F18-092F-F4B87F9148FF}"/>
                </a:ext>
              </a:extLst>
            </p:cNvPr>
            <p:cNvSpPr txBox="1"/>
            <p:nvPr/>
          </p:nvSpPr>
          <p:spPr>
            <a:xfrm>
              <a:off x="5284966" y="2117120"/>
              <a:ext cx="8362680" cy="523220"/>
            </a:xfrm>
            <a:prstGeom prst="rect">
              <a:avLst/>
            </a:prstGeom>
            <a:noFill/>
          </p:spPr>
          <p:txBody>
            <a:bodyPr wrap="square">
              <a:spAutoFit/>
            </a:bodyPr>
            <a:lstStyle/>
            <a:p>
              <a:pPr marL="752475" marR="0" lvl="0" indent="0" algn="l" defTabSz="502920" rtl="0" eaLnBrk="1" fontAlgn="auto" latinLnBrk="0" hangingPunct="1">
                <a:lnSpc>
                  <a:spcPct val="100000"/>
                </a:lnSpc>
                <a:spcBef>
                  <a:spcPts val="2400"/>
                </a:spcBef>
                <a:spcAft>
                  <a:spcPts val="2232"/>
                </a:spcAft>
                <a:buClrTx/>
                <a:buSzTx/>
                <a:buFont typeface="Arial"/>
                <a:buNone/>
                <a:tabLst/>
                <a:defRPr/>
              </a:pPr>
              <a:r>
                <a:rPr kumimoji="0" lang="en-US" sz="2800" b="0" i="0" u="none" strike="noStrike" kern="1200" cap="none" spc="0" normalizeH="0" baseline="0" noProof="0" dirty="0">
                  <a:ln>
                    <a:noFill/>
                  </a:ln>
                  <a:solidFill>
                    <a:srgbClr val="263746"/>
                  </a:solidFill>
                  <a:effectLst/>
                  <a:uLnTx/>
                  <a:uFillTx/>
                  <a:latin typeface="Georgia"/>
                  <a:ea typeface="+mn-ea"/>
                  <a:cs typeface="+mn-cs"/>
                </a:rPr>
                <a:t>Competitive advantage in pursuit of talent</a:t>
              </a:r>
            </a:p>
          </p:txBody>
        </p:sp>
      </p:grpSp>
      <p:grpSp>
        <p:nvGrpSpPr>
          <p:cNvPr id="9" name="Group 8">
            <a:extLst>
              <a:ext uri="{FF2B5EF4-FFF2-40B4-BE49-F238E27FC236}">
                <a16:creationId xmlns:a16="http://schemas.microsoft.com/office/drawing/2014/main" id="{B7117D38-0391-996E-7753-C296A71802E0}"/>
              </a:ext>
            </a:extLst>
          </p:cNvPr>
          <p:cNvGrpSpPr/>
          <p:nvPr/>
        </p:nvGrpSpPr>
        <p:grpSpPr>
          <a:xfrm>
            <a:off x="5128344" y="2979662"/>
            <a:ext cx="8519302" cy="683795"/>
            <a:chOff x="5128344" y="2979662"/>
            <a:chExt cx="8519302" cy="683795"/>
          </a:xfrm>
        </p:grpSpPr>
        <p:pic>
          <p:nvPicPr>
            <p:cNvPr id="22" name="Graphic 21" descr="Construction worker male outline">
              <a:extLst>
                <a:ext uri="{FF2B5EF4-FFF2-40B4-BE49-F238E27FC236}">
                  <a16:creationId xmlns:a16="http://schemas.microsoft.com/office/drawing/2014/main" id="{498F17D4-BB70-B86E-0D93-5B8303AD84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28344" y="2979662"/>
              <a:ext cx="683795" cy="683795"/>
            </a:xfrm>
            <a:prstGeom prst="rect">
              <a:avLst/>
            </a:prstGeom>
          </p:spPr>
        </p:pic>
        <p:sp>
          <p:nvSpPr>
            <p:cNvPr id="3" name="TextBox 2">
              <a:extLst>
                <a:ext uri="{FF2B5EF4-FFF2-40B4-BE49-F238E27FC236}">
                  <a16:creationId xmlns:a16="http://schemas.microsoft.com/office/drawing/2014/main" id="{90CEE46A-66B3-9516-C825-CA3D4A3814CF}"/>
                </a:ext>
              </a:extLst>
            </p:cNvPr>
            <p:cNvSpPr txBox="1"/>
            <p:nvPr/>
          </p:nvSpPr>
          <p:spPr>
            <a:xfrm>
              <a:off x="5284966" y="3019738"/>
              <a:ext cx="8362680" cy="523220"/>
            </a:xfrm>
            <a:prstGeom prst="rect">
              <a:avLst/>
            </a:prstGeom>
            <a:noFill/>
          </p:spPr>
          <p:txBody>
            <a:bodyPr wrap="square">
              <a:spAutoFit/>
            </a:bodyPr>
            <a:lstStyle/>
            <a:p>
              <a:pPr marL="752475" marR="0" lvl="0" indent="0" algn="l" defTabSz="502920" rtl="0" eaLnBrk="1" fontAlgn="auto" latinLnBrk="0" hangingPunct="1">
                <a:lnSpc>
                  <a:spcPct val="100000"/>
                </a:lnSpc>
                <a:spcBef>
                  <a:spcPts val="2400"/>
                </a:spcBef>
                <a:spcAft>
                  <a:spcPts val="2232"/>
                </a:spcAft>
                <a:buClrTx/>
                <a:buSzTx/>
                <a:buFont typeface="Arial"/>
                <a:buNone/>
                <a:tabLst/>
                <a:defRPr/>
              </a:pPr>
              <a:r>
                <a:rPr kumimoji="0" lang="en-US" sz="2800" b="0" i="0" u="none" strike="noStrike" kern="1200" cap="none" spc="0" normalizeH="0" baseline="0" noProof="0" dirty="0">
                  <a:ln>
                    <a:noFill/>
                  </a:ln>
                  <a:solidFill>
                    <a:srgbClr val="263746"/>
                  </a:solidFill>
                  <a:effectLst/>
                  <a:uLnTx/>
                  <a:uFillTx/>
                  <a:latin typeface="Georgia"/>
                  <a:ea typeface="+mn-ea"/>
                  <a:cs typeface="+mn-cs"/>
                </a:rPr>
                <a:t>Increasing demand among workers </a:t>
              </a:r>
            </a:p>
          </p:txBody>
        </p:sp>
      </p:grpSp>
      <p:grpSp>
        <p:nvGrpSpPr>
          <p:cNvPr id="11" name="Group 10">
            <a:extLst>
              <a:ext uri="{FF2B5EF4-FFF2-40B4-BE49-F238E27FC236}">
                <a16:creationId xmlns:a16="http://schemas.microsoft.com/office/drawing/2014/main" id="{69B8C29E-5597-E8C4-6A81-F72AF5551716}"/>
              </a:ext>
            </a:extLst>
          </p:cNvPr>
          <p:cNvGrpSpPr/>
          <p:nvPr/>
        </p:nvGrpSpPr>
        <p:grpSpPr>
          <a:xfrm>
            <a:off x="5122011" y="3998604"/>
            <a:ext cx="8525635" cy="683795"/>
            <a:chOff x="5122011" y="3998604"/>
            <a:chExt cx="8525635" cy="683795"/>
          </a:xfrm>
        </p:grpSpPr>
        <p:pic>
          <p:nvPicPr>
            <p:cNvPr id="20" name="Graphic 19" descr="Court outline">
              <a:extLst>
                <a:ext uri="{FF2B5EF4-FFF2-40B4-BE49-F238E27FC236}">
                  <a16:creationId xmlns:a16="http://schemas.microsoft.com/office/drawing/2014/main" id="{DE5FBEC6-177C-623B-80C6-02C196122E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22011" y="3998604"/>
              <a:ext cx="683795" cy="683795"/>
            </a:xfrm>
            <a:prstGeom prst="rect">
              <a:avLst/>
            </a:prstGeom>
          </p:spPr>
        </p:pic>
        <p:sp>
          <p:nvSpPr>
            <p:cNvPr id="4" name="TextBox 3">
              <a:extLst>
                <a:ext uri="{FF2B5EF4-FFF2-40B4-BE49-F238E27FC236}">
                  <a16:creationId xmlns:a16="http://schemas.microsoft.com/office/drawing/2014/main" id="{D5CD31B0-1159-D2F3-F306-18C73B68238A}"/>
                </a:ext>
              </a:extLst>
            </p:cNvPr>
            <p:cNvSpPr txBox="1"/>
            <p:nvPr/>
          </p:nvSpPr>
          <p:spPr>
            <a:xfrm>
              <a:off x="5284966" y="4071616"/>
              <a:ext cx="8362680" cy="523220"/>
            </a:xfrm>
            <a:prstGeom prst="rect">
              <a:avLst/>
            </a:prstGeom>
            <a:noFill/>
          </p:spPr>
          <p:txBody>
            <a:bodyPr wrap="square">
              <a:spAutoFit/>
            </a:bodyPr>
            <a:lstStyle/>
            <a:p>
              <a:pPr marL="752475" marR="0" lvl="0" indent="0" algn="l" defTabSz="502920" rtl="0" eaLnBrk="1" fontAlgn="auto" latinLnBrk="0" hangingPunct="1">
                <a:lnSpc>
                  <a:spcPct val="100000"/>
                </a:lnSpc>
                <a:spcBef>
                  <a:spcPts val="2400"/>
                </a:spcBef>
                <a:spcAft>
                  <a:spcPts val="2232"/>
                </a:spcAft>
                <a:buClrTx/>
                <a:buSzTx/>
                <a:buFont typeface="Arial"/>
                <a:buNone/>
                <a:tabLst/>
                <a:defRPr/>
              </a:pPr>
              <a:r>
                <a:rPr kumimoji="0" lang="en-US" sz="2800" b="0" i="0" u="none" strike="noStrike" kern="1200" cap="none" spc="0" normalizeH="0" baseline="0" noProof="0" dirty="0">
                  <a:ln>
                    <a:noFill/>
                  </a:ln>
                  <a:solidFill>
                    <a:srgbClr val="263746"/>
                  </a:solidFill>
                  <a:effectLst/>
                  <a:uLnTx/>
                  <a:uFillTx/>
                  <a:latin typeface="Georgia"/>
                  <a:ea typeface="+mn-ea"/>
                  <a:cs typeface="+mn-cs"/>
                </a:rPr>
                <a:t>Favorable regulatory changes</a:t>
              </a:r>
            </a:p>
          </p:txBody>
        </p:sp>
      </p:grpSp>
      <p:sp>
        <p:nvSpPr>
          <p:cNvPr id="5" name="TextBox 4">
            <a:extLst>
              <a:ext uri="{FF2B5EF4-FFF2-40B4-BE49-F238E27FC236}">
                <a16:creationId xmlns:a16="http://schemas.microsoft.com/office/drawing/2014/main" id="{F1A20509-F764-9F28-2904-83F0FB84A424}"/>
              </a:ext>
            </a:extLst>
          </p:cNvPr>
          <p:cNvSpPr txBox="1"/>
          <p:nvPr/>
        </p:nvSpPr>
        <p:spPr>
          <a:xfrm>
            <a:off x="4984154" y="1357313"/>
            <a:ext cx="8362680" cy="461665"/>
          </a:xfrm>
          <a:prstGeom prst="rect">
            <a:avLst/>
          </a:prstGeom>
          <a:noFill/>
        </p:spPr>
        <p:txBody>
          <a:bodyPr wrap="square">
            <a:spAutoFit/>
          </a:bodyPr>
          <a:lstStyle/>
          <a:p>
            <a:pPr marL="0" marR="0" lvl="0" indent="0" algn="l" defTabSz="502920" rtl="0" eaLnBrk="1" fontAlgn="auto" latinLnBrk="0" hangingPunct="1">
              <a:lnSpc>
                <a:spcPct val="100000"/>
              </a:lnSpc>
              <a:spcBef>
                <a:spcPts val="1200"/>
              </a:spcBef>
              <a:spcAft>
                <a:spcPts val="432"/>
              </a:spcAft>
              <a:buClrTx/>
              <a:buSzTx/>
              <a:buFont typeface="Arial"/>
              <a:buNone/>
              <a:tabLst/>
              <a:defRPr/>
            </a:pPr>
            <a:r>
              <a:rPr kumimoji="0" lang="en-US" sz="2400" b="1" i="0" u="none" strike="noStrike" kern="1200" cap="none" spc="0" normalizeH="0" baseline="0" noProof="0" dirty="0">
                <a:ln>
                  <a:noFill/>
                </a:ln>
                <a:solidFill>
                  <a:srgbClr val="263746"/>
                </a:solidFill>
                <a:effectLst/>
                <a:uLnTx/>
                <a:uFillTx/>
                <a:latin typeface="Georgia"/>
                <a:ea typeface="+mn-ea"/>
                <a:cs typeface="+mn-cs"/>
              </a:rPr>
              <a:t>More 401(k) plans are exploring retirement income</a:t>
            </a:r>
            <a:endParaRPr kumimoji="0" lang="en-US" sz="2800" b="0" i="0" u="none" strike="noStrike" kern="1200" cap="none" spc="0" normalizeH="0" baseline="0" noProof="0" dirty="0">
              <a:ln>
                <a:noFill/>
              </a:ln>
              <a:solidFill>
                <a:srgbClr val="263746"/>
              </a:solidFill>
              <a:effectLst/>
              <a:uLnTx/>
              <a:uFillTx/>
              <a:latin typeface="Georgia"/>
              <a:ea typeface="+mn-ea"/>
              <a:cs typeface="+mn-cs"/>
            </a:endParaRPr>
          </a:p>
        </p:txBody>
      </p:sp>
      <p:grpSp>
        <p:nvGrpSpPr>
          <p:cNvPr id="10" name="Group 9">
            <a:extLst>
              <a:ext uri="{FF2B5EF4-FFF2-40B4-BE49-F238E27FC236}">
                <a16:creationId xmlns:a16="http://schemas.microsoft.com/office/drawing/2014/main" id="{0A48ED7F-D04A-3511-45CB-271B2974A824}"/>
              </a:ext>
            </a:extLst>
          </p:cNvPr>
          <p:cNvGrpSpPr/>
          <p:nvPr/>
        </p:nvGrpSpPr>
        <p:grpSpPr>
          <a:xfrm>
            <a:off x="5137777" y="5049075"/>
            <a:ext cx="8509869" cy="683795"/>
            <a:chOff x="5137777" y="5049075"/>
            <a:chExt cx="8509869" cy="683795"/>
          </a:xfrm>
        </p:grpSpPr>
        <p:pic>
          <p:nvPicPr>
            <p:cNvPr id="18" name="Graphic 17" descr="Clipboard Partially Checked outline">
              <a:extLst>
                <a:ext uri="{FF2B5EF4-FFF2-40B4-BE49-F238E27FC236}">
                  <a16:creationId xmlns:a16="http://schemas.microsoft.com/office/drawing/2014/main" id="{44C0D0EC-E37C-AECF-CEF6-E87D0DA73E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37777" y="5049075"/>
              <a:ext cx="683795" cy="683795"/>
            </a:xfrm>
            <a:prstGeom prst="rect">
              <a:avLst/>
            </a:prstGeom>
          </p:spPr>
        </p:pic>
        <p:sp>
          <p:nvSpPr>
            <p:cNvPr id="6" name="TextBox 5">
              <a:extLst>
                <a:ext uri="{FF2B5EF4-FFF2-40B4-BE49-F238E27FC236}">
                  <a16:creationId xmlns:a16="http://schemas.microsoft.com/office/drawing/2014/main" id="{487BE85C-3985-89E9-268A-94EA12815DDE}"/>
                </a:ext>
              </a:extLst>
            </p:cNvPr>
            <p:cNvSpPr txBox="1"/>
            <p:nvPr/>
          </p:nvSpPr>
          <p:spPr>
            <a:xfrm>
              <a:off x="5284966" y="5114110"/>
              <a:ext cx="8362680" cy="523220"/>
            </a:xfrm>
            <a:prstGeom prst="rect">
              <a:avLst/>
            </a:prstGeom>
            <a:noFill/>
          </p:spPr>
          <p:txBody>
            <a:bodyPr wrap="square">
              <a:spAutoFit/>
            </a:bodyPr>
            <a:lstStyle/>
            <a:p>
              <a:pPr marL="752475" marR="0" lvl="0" indent="0" algn="l" defTabSz="502920" rtl="0" eaLnBrk="1" fontAlgn="auto" latinLnBrk="0" hangingPunct="1">
                <a:lnSpc>
                  <a:spcPct val="100000"/>
                </a:lnSpc>
                <a:spcBef>
                  <a:spcPts val="2400"/>
                </a:spcBef>
                <a:spcAft>
                  <a:spcPts val="2232"/>
                </a:spcAft>
                <a:buClrTx/>
                <a:buSzTx/>
                <a:buFont typeface="Arial"/>
                <a:buNone/>
                <a:tabLst/>
                <a:defRPr/>
              </a:pPr>
              <a:r>
                <a:rPr kumimoji="0" lang="en-US" sz="2800" b="0" i="0" u="none" strike="noStrike" kern="1200" cap="none" spc="0" normalizeH="0" baseline="0" noProof="0" dirty="0">
                  <a:ln>
                    <a:noFill/>
                  </a:ln>
                  <a:solidFill>
                    <a:srgbClr val="263746"/>
                  </a:solidFill>
                  <a:effectLst/>
                  <a:uLnTx/>
                  <a:uFillTx/>
                  <a:latin typeface="Georgia"/>
                  <a:ea typeface="+mn-ea"/>
                  <a:cs typeface="+mn-cs"/>
                </a:rPr>
                <a:t>Relatively straightforward to implement</a:t>
              </a:r>
            </a:p>
          </p:txBody>
        </p:sp>
      </p:grpSp>
    </p:spTree>
    <p:extLst>
      <p:ext uri="{BB962C8B-B14F-4D97-AF65-F5344CB8AC3E}">
        <p14:creationId xmlns:p14="http://schemas.microsoft.com/office/powerpoint/2010/main" val="1400241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DA317-DA16-799D-FD2B-16F2FD4FD23B}"/>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17088658-9A2A-4E66-F62B-2F4B9F6441B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08" imgH="408" progId="TCLayout.ActiveDocument.1">
                  <p:embed/>
                </p:oleObj>
              </mc:Choice>
              <mc:Fallback>
                <p:oleObj name="think-cell Slide" r:id="rId4" imgW="408" imgH="408" progId="TCLayout.ActiveDocument.1">
                  <p:embed/>
                  <p:pic>
                    <p:nvPicPr>
                      <p:cNvPr id="4" name="think-cell data - do not delete" hidden="1">
                        <a:extLst>
                          <a:ext uri="{FF2B5EF4-FFF2-40B4-BE49-F238E27FC236}">
                            <a16:creationId xmlns:a16="http://schemas.microsoft.com/office/drawing/2014/main" id="{17088658-9A2A-4E66-F62B-2F4B9F6441B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35" name="Picture 34" descr="A close-up of a building&#10;&#10;AI-generated content may be incorrect.">
            <a:extLst>
              <a:ext uri="{FF2B5EF4-FFF2-40B4-BE49-F238E27FC236}">
                <a16:creationId xmlns:a16="http://schemas.microsoft.com/office/drawing/2014/main" id="{D49B1013-C3EF-D2F9-4483-6FDBC753CA2E}"/>
              </a:ext>
            </a:extLst>
          </p:cNvPr>
          <p:cNvPicPr>
            <a:picLocks noChangeAspect="1"/>
          </p:cNvPicPr>
          <p:nvPr/>
        </p:nvPicPr>
        <p:blipFill rotWithShape="1">
          <a:blip r:embed="rId6"/>
          <a:srcRect t="7808" b="7808"/>
          <a:stretch/>
        </p:blipFill>
        <p:spPr>
          <a:xfrm>
            <a:off x="-1" y="0"/>
            <a:ext cx="13817601" cy="7772400"/>
          </a:xfrm>
          <a:prstGeom prst="rect">
            <a:avLst/>
          </a:prstGeom>
        </p:spPr>
      </p:pic>
      <p:sp>
        <p:nvSpPr>
          <p:cNvPr id="8" name="Rectangle: Single Corner Rounded 7">
            <a:extLst>
              <a:ext uri="{FF2B5EF4-FFF2-40B4-BE49-F238E27FC236}">
                <a16:creationId xmlns:a16="http://schemas.microsoft.com/office/drawing/2014/main" id="{445C2879-9513-0E0B-BFCF-81CAA916C4D7}"/>
              </a:ext>
            </a:extLst>
          </p:cNvPr>
          <p:cNvSpPr/>
          <p:nvPr/>
        </p:nvSpPr>
        <p:spPr>
          <a:xfrm>
            <a:off x="624387" y="951540"/>
            <a:ext cx="12561455" cy="5921700"/>
          </a:xfrm>
          <a:prstGeom prst="round1Rect">
            <a:avLst>
              <a:gd name="adj" fmla="val 45904"/>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CA" dirty="0">
              <a:solidFill>
                <a:schemeClr val="bg1"/>
              </a:solidFill>
            </a:endParaRPr>
          </a:p>
        </p:txBody>
      </p:sp>
      <p:sp>
        <p:nvSpPr>
          <p:cNvPr id="2" name="Title 1">
            <a:extLst>
              <a:ext uri="{FF2B5EF4-FFF2-40B4-BE49-F238E27FC236}">
                <a16:creationId xmlns:a16="http://schemas.microsoft.com/office/drawing/2014/main" id="{151EED94-27D8-EF52-674D-EFADEF4B2F51}"/>
              </a:ext>
            </a:extLst>
          </p:cNvPr>
          <p:cNvSpPr>
            <a:spLocks noGrp="1"/>
          </p:cNvSpPr>
          <p:nvPr>
            <p:ph type="title"/>
          </p:nvPr>
        </p:nvSpPr>
        <p:spPr>
          <a:xfrm>
            <a:off x="1371600" y="1983192"/>
            <a:ext cx="6962503" cy="4431983"/>
          </a:xfrm>
        </p:spPr>
        <p:txBody>
          <a:bodyPr vert="horz" wrap="square">
            <a:spAutoFit/>
          </a:bodyPr>
          <a:lstStyle/>
          <a:p>
            <a:r>
              <a:rPr lang="en-US" sz="3600" b="0" dirty="0">
                <a:solidFill>
                  <a:schemeClr val="bg1"/>
                </a:solidFill>
              </a:rPr>
              <a:t>Retirement income solutions represent </a:t>
            </a:r>
            <a:r>
              <a:rPr lang="en-US" sz="3600" dirty="0">
                <a:solidFill>
                  <a:schemeClr val="accent6"/>
                </a:solidFill>
              </a:rPr>
              <a:t>true innovation</a:t>
            </a:r>
            <a:r>
              <a:rPr lang="en-US" sz="3600" b="0" dirty="0">
                <a:solidFill>
                  <a:schemeClr val="accent6"/>
                </a:solidFill>
              </a:rPr>
              <a:t> </a:t>
            </a:r>
            <a:r>
              <a:rPr lang="en-US" sz="3600" b="0" dirty="0">
                <a:solidFill>
                  <a:schemeClr val="bg1"/>
                </a:solidFill>
              </a:rPr>
              <a:t>in plan design.</a:t>
            </a:r>
            <a:br>
              <a:rPr lang="en-US" sz="3600" b="0" dirty="0">
                <a:solidFill>
                  <a:schemeClr val="bg1"/>
                </a:solidFill>
              </a:rPr>
            </a:br>
            <a:br>
              <a:rPr lang="en-US" sz="3600" b="0" dirty="0">
                <a:solidFill>
                  <a:schemeClr val="bg1"/>
                </a:solidFill>
              </a:rPr>
            </a:br>
            <a:r>
              <a:rPr lang="en-US" sz="3600" b="0" dirty="0">
                <a:solidFill>
                  <a:schemeClr val="bg1"/>
                </a:solidFill>
              </a:rPr>
              <a:t>But plan design changes should be </a:t>
            </a:r>
            <a:r>
              <a:rPr lang="en-US" sz="3600" dirty="0">
                <a:solidFill>
                  <a:schemeClr val="accent6"/>
                </a:solidFill>
              </a:rPr>
              <a:t>grounded in understanding </a:t>
            </a:r>
            <a:r>
              <a:rPr lang="en-US" sz="3600" b="0" dirty="0">
                <a:solidFill>
                  <a:schemeClr val="bg1"/>
                </a:solidFill>
              </a:rPr>
              <a:t>of participants’ needs and preferences.</a:t>
            </a:r>
          </a:p>
        </p:txBody>
      </p:sp>
      <p:sp>
        <p:nvSpPr>
          <p:cNvPr id="14" name="TextBox 13">
            <a:extLst>
              <a:ext uri="{FF2B5EF4-FFF2-40B4-BE49-F238E27FC236}">
                <a16:creationId xmlns:a16="http://schemas.microsoft.com/office/drawing/2014/main" id="{0721DF35-EB97-B0DF-A3DD-73A547EF02E0}"/>
              </a:ext>
            </a:extLst>
          </p:cNvPr>
          <p:cNvSpPr txBox="1"/>
          <p:nvPr/>
        </p:nvSpPr>
        <p:spPr>
          <a:xfrm>
            <a:off x="12826924" y="7218462"/>
            <a:ext cx="362603" cy="300786"/>
          </a:xfrm>
          <a:prstGeom prst="rect">
            <a:avLst/>
          </a:prstGeom>
          <a:noFill/>
        </p:spPr>
        <p:txBody>
          <a:bodyPr wrap="square" lIns="0" tIns="0" rIns="0" bIns="0" rtlCol="0">
            <a:noAutofit/>
          </a:bodyPr>
          <a:lstStyle/>
          <a:p>
            <a:pPr algn="r"/>
            <a:fld id="{5463D488-B33C-44D1-8C6D-19E9BAD2ABCF}" type="slidenum">
              <a:rPr lang="en-US" sz="1200" b="1" smtClean="0">
                <a:solidFill>
                  <a:schemeClr val="bg1"/>
                </a:solidFill>
                <a:latin typeface="Arial" panose="020B0604020202020204" pitchFamily="34" charset="0"/>
                <a:cs typeface="Arial" panose="020B0604020202020204" pitchFamily="34" charset="0"/>
              </a:rPr>
              <a:pPr algn="r"/>
              <a:t>7</a:t>
            </a:fld>
            <a:endParaRPr lang="en-US" sz="800" b="1" dirty="0">
              <a:solidFill>
                <a:schemeClr val="bg1"/>
              </a:solidFill>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2AB1D655-E8A5-2430-DCE8-B23E39AE001C}"/>
              </a:ext>
            </a:extLst>
          </p:cNvPr>
          <p:cNvCxnSpPr/>
          <p:nvPr/>
        </p:nvCxnSpPr>
        <p:spPr>
          <a:xfrm>
            <a:off x="628073" y="7095744"/>
            <a:ext cx="12561455" cy="0"/>
          </a:xfrm>
          <a:prstGeom prst="line">
            <a:avLst/>
          </a:prstGeom>
          <a:ln w="2540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7F3EB9DB-8FCA-7294-7228-8D9624271A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5721" y="6941921"/>
            <a:ext cx="1851039" cy="770844"/>
          </a:xfrm>
          <a:prstGeom prst="rect">
            <a:avLst/>
          </a:prstGeom>
        </p:spPr>
      </p:pic>
      <p:sp>
        <p:nvSpPr>
          <p:cNvPr id="17" name="Text Placeholder 3">
            <a:extLst>
              <a:ext uri="{FF2B5EF4-FFF2-40B4-BE49-F238E27FC236}">
                <a16:creationId xmlns:a16="http://schemas.microsoft.com/office/drawing/2014/main" id="{3E02D3F4-0077-3660-8700-811AD39EA63C}"/>
              </a:ext>
            </a:extLst>
          </p:cNvPr>
          <p:cNvSpPr txBox="1">
            <a:spLocks/>
          </p:cNvSpPr>
          <p:nvPr/>
        </p:nvSpPr>
        <p:spPr>
          <a:xfrm>
            <a:off x="4868008" y="7214616"/>
            <a:ext cx="7826565" cy="365920"/>
          </a:xfrm>
          <a:prstGeom prst="rect">
            <a:avLst/>
          </a:prstGeom>
        </p:spPr>
        <p:txBody>
          <a:bodyPr lIns="0" tIns="0" rIns="0" bIns="0"/>
          <a:lstStyle>
            <a:lvl1pPr marL="0" indent="0" algn="r" defTabSz="502920" rtl="0" eaLnBrk="1" latinLnBrk="0" hangingPunct="1">
              <a:lnSpc>
                <a:spcPct val="100000"/>
              </a:lnSpc>
              <a:spcBef>
                <a:spcPts val="0"/>
              </a:spcBef>
              <a:spcAft>
                <a:spcPts val="0"/>
              </a:spcAft>
              <a:buFont typeface="Arial"/>
              <a:buNone/>
              <a:defRPr sz="1200" i="1" kern="1200" baseline="0">
                <a:solidFill>
                  <a:schemeClr val="bg2"/>
                </a:solidFill>
                <a:latin typeface="+mn-lt"/>
                <a:ea typeface="+mn-ea"/>
                <a:cs typeface="+mn-cs"/>
              </a:defRPr>
            </a:lvl1pPr>
            <a:lvl2pPr marL="0" indent="0" algn="l" defTabSz="502920" rtl="0" eaLnBrk="1" latinLnBrk="0" hangingPunct="1">
              <a:lnSpc>
                <a:spcPct val="100000"/>
              </a:lnSpc>
              <a:spcBef>
                <a:spcPts val="432"/>
              </a:spcBef>
              <a:spcAft>
                <a:spcPts val="432"/>
              </a:spcAft>
              <a:buFont typeface="Arial" panose="020B0604020202020204" pitchFamily="34" charset="0"/>
              <a:buNone/>
              <a:defRPr sz="2000" b="1" kern="1200">
                <a:solidFill>
                  <a:schemeClr val="tx2"/>
                </a:solidFill>
                <a:latin typeface="+mn-lt"/>
                <a:ea typeface="+mn-ea"/>
                <a:cs typeface="+mn-cs"/>
              </a:defRPr>
            </a:lvl2pPr>
            <a:lvl3pPr marL="114300" indent="-11430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3pPr>
            <a:lvl4pPr marL="400050" indent="-228600" algn="l" defTabSz="502920" rtl="0" eaLnBrk="1" latinLnBrk="0" hangingPunct="1">
              <a:lnSpc>
                <a:spcPct val="100000"/>
              </a:lnSpc>
              <a:spcBef>
                <a:spcPts val="0"/>
              </a:spcBef>
              <a:spcAft>
                <a:spcPts val="432"/>
              </a:spcAft>
              <a:buFont typeface="Georgia" panose="02040502050405020303" pitchFamily="18" charset="0"/>
              <a:buChar char="—"/>
              <a:tabLst/>
              <a:defRPr sz="1600" kern="1200">
                <a:solidFill>
                  <a:schemeClr val="tx2"/>
                </a:solidFill>
                <a:latin typeface="+mn-lt"/>
                <a:ea typeface="+mn-ea"/>
                <a:cs typeface="+mn-cs"/>
              </a:defRPr>
            </a:lvl4pPr>
            <a:lvl5pPr marL="571500" indent="-171450" algn="l" defTabSz="502920" rtl="0" eaLnBrk="1" latinLnBrk="0" hangingPunct="1">
              <a:lnSpc>
                <a:spcPct val="100000"/>
              </a:lnSpc>
              <a:spcBef>
                <a:spcPts val="0"/>
              </a:spcBef>
              <a:spcAft>
                <a:spcPts val="432"/>
              </a:spcAft>
              <a:buFont typeface="Arial" panose="020B0604020202020204" pitchFamily="34" charset="0"/>
              <a:buChar char="•"/>
              <a:defRPr sz="1600" kern="1200">
                <a:solidFill>
                  <a:schemeClr val="tx2"/>
                </a:solidFill>
                <a:latin typeface="+mn-lt"/>
                <a:ea typeface="+mn-ea"/>
                <a:cs typeface="+mn-cs"/>
              </a:defRPr>
            </a:lvl5pPr>
            <a:lvl6pPr marL="742950" indent="-171450" algn="l" defTabSz="502920" rtl="0" eaLnBrk="1" latinLnBrk="0" hangingPunct="1">
              <a:lnSpc>
                <a:spcPct val="100000"/>
              </a:lnSpc>
              <a:spcBef>
                <a:spcPct val="20000"/>
              </a:spcBef>
              <a:spcAft>
                <a:spcPts val="432"/>
              </a:spcAft>
              <a:buFont typeface="Georgia" panose="02040502050405020303" pitchFamily="18" charset="0"/>
              <a:buChar char="—"/>
              <a:defRPr sz="1600" kern="1200" baseline="0">
                <a:solidFill>
                  <a:schemeClr val="tx2"/>
                </a:solidFill>
                <a:latin typeface="+mn-lt"/>
                <a:ea typeface="+mn-ea"/>
                <a:cs typeface="+mn-cs"/>
              </a:defRPr>
            </a:lvl6pPr>
            <a:lvl7pPr marL="3268980" indent="-251460" algn="l" defTabSz="502920" rtl="0" eaLnBrk="1" latinLnBrk="0" hangingPunct="1">
              <a:spcBef>
                <a:spcPct val="20000"/>
              </a:spcBef>
              <a:buFont typeface="Arial"/>
              <a:buChar char="•"/>
              <a:defRPr sz="800" kern="1200">
                <a:solidFill>
                  <a:schemeClr val="tx1"/>
                </a:solidFill>
                <a:latin typeface="+mn-lt"/>
                <a:ea typeface="+mn-ea"/>
                <a:cs typeface="+mn-cs"/>
              </a:defRPr>
            </a:lvl7pPr>
            <a:lvl8pPr marL="3771900" indent="-251460" algn="l" defTabSz="502920" rtl="0" eaLnBrk="1" latinLnBrk="0" hangingPunct="1">
              <a:spcBef>
                <a:spcPct val="20000"/>
              </a:spcBef>
              <a:buFont typeface="Arial"/>
              <a:buChar char="•"/>
              <a:defRPr sz="2200" kern="1200">
                <a:solidFill>
                  <a:schemeClr val="tx1"/>
                </a:solidFill>
                <a:latin typeface="+mn-lt"/>
                <a:ea typeface="+mn-ea"/>
                <a:cs typeface="+mn-cs"/>
              </a:defRPr>
            </a:lvl8pPr>
            <a:lvl9pPr marL="4274820" indent="-251460" algn="l" defTabSz="502920" rtl="0" eaLnBrk="1" latinLnBrk="0" hangingPunct="1">
              <a:spcBef>
                <a:spcPct val="20000"/>
              </a:spcBef>
              <a:buFont typeface="Arial"/>
              <a:buChar char="•"/>
              <a:defRPr sz="2200" kern="1200">
                <a:solidFill>
                  <a:schemeClr val="tx1"/>
                </a:solidFill>
                <a:latin typeface="+mn-lt"/>
                <a:ea typeface="+mn-ea"/>
                <a:cs typeface="+mn-cs"/>
              </a:defRPr>
            </a:lvl9pPr>
          </a:lstStyle>
          <a:p>
            <a:r>
              <a:rPr lang="en-US" dirty="0">
                <a:solidFill>
                  <a:schemeClr val="bg1"/>
                </a:solidFill>
              </a:rPr>
              <a:t>Retirement savings to retirement income</a:t>
            </a:r>
          </a:p>
        </p:txBody>
      </p:sp>
      <p:sp>
        <p:nvSpPr>
          <p:cNvPr id="3" name="TextBox 2">
            <a:extLst>
              <a:ext uri="{FF2B5EF4-FFF2-40B4-BE49-F238E27FC236}">
                <a16:creationId xmlns:a16="http://schemas.microsoft.com/office/drawing/2014/main" id="{AF139CA7-25B8-A882-7A41-04F156D32735}"/>
              </a:ext>
            </a:extLst>
          </p:cNvPr>
          <p:cNvSpPr txBox="1"/>
          <p:nvPr/>
        </p:nvSpPr>
        <p:spPr>
          <a:xfrm>
            <a:off x="624387" y="7545166"/>
            <a:ext cx="10105291" cy="215444"/>
          </a:xfrm>
          <a:prstGeom prst="rect">
            <a:avLst/>
          </a:prstGeom>
          <a:noFill/>
        </p:spPr>
        <p:txBody>
          <a:bodyPr wrap="square">
            <a:spAutoFit/>
          </a:bodyPr>
          <a:lstStyle/>
          <a:p>
            <a:r>
              <a:rPr lang="en-US" sz="800" cap="all" dirty="0">
                <a:latin typeface="Arial Narrow" panose="020B0604020202020204" pitchFamily="34" charset="0"/>
              </a:rPr>
              <a:t>FOR INSTITUTIONAL INVESTOR USE ONLY. NOT FOR USE WITH OR DISTRIBUTION TO THE GENERAL PUBLIC</a:t>
            </a:r>
            <a:endParaRPr lang="en-US" sz="800" dirty="0"/>
          </a:p>
        </p:txBody>
      </p:sp>
    </p:spTree>
    <p:extLst>
      <p:ext uri="{BB962C8B-B14F-4D97-AF65-F5344CB8AC3E}">
        <p14:creationId xmlns:p14="http://schemas.microsoft.com/office/powerpoint/2010/main" val="74704674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4D70-B063-3EB0-811F-444CA4D63ED2}"/>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09FF92A8-B867-35A1-963A-9CBDE3C1CFCB}"/>
              </a:ext>
            </a:extLst>
          </p:cNvPr>
          <p:cNvSpPr/>
          <p:nvPr/>
        </p:nvSpPr>
        <p:spPr>
          <a:xfrm>
            <a:off x="4558352" y="988624"/>
            <a:ext cx="9259248" cy="5316642"/>
          </a:xfrm>
          <a:prstGeom prst="rect">
            <a:avLst/>
          </a:prstGeom>
          <a:solidFill>
            <a:schemeClr val="accent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 name="Title 7">
            <a:extLst>
              <a:ext uri="{FF2B5EF4-FFF2-40B4-BE49-F238E27FC236}">
                <a16:creationId xmlns:a16="http://schemas.microsoft.com/office/drawing/2014/main" id="{40B4C40C-BBE5-4011-AA88-8DB6568BAC30}"/>
              </a:ext>
            </a:extLst>
          </p:cNvPr>
          <p:cNvSpPr>
            <a:spLocks noGrp="1"/>
          </p:cNvSpPr>
          <p:nvPr>
            <p:ph type="title"/>
          </p:nvPr>
        </p:nvSpPr>
        <p:spPr>
          <a:xfrm>
            <a:off x="628650" y="1357313"/>
            <a:ext cx="3519488" cy="2954655"/>
          </a:xfrm>
        </p:spPr>
        <p:txBody>
          <a:bodyPr/>
          <a:lstStyle/>
          <a:p>
            <a:pPr lvl="0"/>
            <a:r>
              <a:rPr lang="en-US" sz="3200" dirty="0"/>
              <a:t>The Nuveen and TIAA Institute Participant Sentiment Survey on Lifetime Income</a:t>
            </a:r>
          </a:p>
        </p:txBody>
      </p:sp>
      <p:grpSp>
        <p:nvGrpSpPr>
          <p:cNvPr id="14" name="Group 13">
            <a:extLst>
              <a:ext uri="{FF2B5EF4-FFF2-40B4-BE49-F238E27FC236}">
                <a16:creationId xmlns:a16="http://schemas.microsoft.com/office/drawing/2014/main" id="{ECA8356E-2027-100E-2404-5F548DA6A5AE}"/>
              </a:ext>
            </a:extLst>
          </p:cNvPr>
          <p:cNvGrpSpPr/>
          <p:nvPr/>
        </p:nvGrpSpPr>
        <p:grpSpPr>
          <a:xfrm>
            <a:off x="6252587" y="445211"/>
            <a:ext cx="5507613" cy="6425489"/>
            <a:chOff x="6319161" y="892102"/>
            <a:chExt cx="5046726" cy="5887792"/>
          </a:xfrm>
        </p:grpSpPr>
        <p:pic>
          <p:nvPicPr>
            <p:cNvPr id="12" name="Picture 11">
              <a:extLst>
                <a:ext uri="{FF2B5EF4-FFF2-40B4-BE49-F238E27FC236}">
                  <a16:creationId xmlns:a16="http://schemas.microsoft.com/office/drawing/2014/main" id="{52D7EB30-261D-72D0-EE75-1C2F2D3FB5C1}"/>
                </a:ext>
              </a:extLst>
            </p:cNvPr>
            <p:cNvPicPr>
              <a:picLocks/>
            </p:cNvPicPr>
            <p:nvPr/>
          </p:nvPicPr>
          <p:blipFill>
            <a:blip r:embed="rId3" cstate="emai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6470446" y="1028317"/>
              <a:ext cx="4895441" cy="5751577"/>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C05CFDD4-B8CC-269F-96FE-BC3E3108D5AC}"/>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319161" y="892102"/>
              <a:ext cx="4895441" cy="5754188"/>
            </a:xfrm>
            <a:prstGeom prst="rect">
              <a:avLst/>
            </a:prstGeom>
            <a:ln>
              <a:solidFill>
                <a:schemeClr val="tx1"/>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86742385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08A1-15D7-9008-F63D-EF39DF5DBC53}"/>
              </a:ext>
            </a:extLst>
          </p:cNvPr>
          <p:cNvSpPr>
            <a:spLocks noGrp="1"/>
          </p:cNvSpPr>
          <p:nvPr>
            <p:ph type="title"/>
          </p:nvPr>
        </p:nvSpPr>
        <p:spPr>
          <a:xfrm>
            <a:off x="628073" y="630937"/>
            <a:ext cx="12561455" cy="1035139"/>
          </a:xfrm>
        </p:spPr>
        <p:txBody>
          <a:bodyPr/>
          <a:lstStyle/>
          <a:p>
            <a:r>
              <a:rPr lang="en-US" dirty="0"/>
              <a:t>About the survey</a:t>
            </a:r>
          </a:p>
        </p:txBody>
      </p:sp>
      <p:sp>
        <p:nvSpPr>
          <p:cNvPr id="5" name="TextBox 4">
            <a:extLst>
              <a:ext uri="{FF2B5EF4-FFF2-40B4-BE49-F238E27FC236}">
                <a16:creationId xmlns:a16="http://schemas.microsoft.com/office/drawing/2014/main" id="{84516E81-A1B2-D973-E6F9-86DE86A6CB2E}"/>
              </a:ext>
            </a:extLst>
          </p:cNvPr>
          <p:cNvSpPr txBox="1"/>
          <p:nvPr/>
        </p:nvSpPr>
        <p:spPr>
          <a:xfrm>
            <a:off x="655782" y="1766468"/>
            <a:ext cx="4922008" cy="2554545"/>
          </a:xfrm>
          <a:prstGeom prst="rect">
            <a:avLst/>
          </a:prstGeom>
          <a:noFill/>
        </p:spPr>
        <p:txBody>
          <a:bodyPr wrap="square">
            <a:spAutoFit/>
          </a:bodyPr>
          <a:lstStyle/>
          <a:p>
            <a:pPr>
              <a:spcAft>
                <a:spcPts val="400"/>
              </a:spcAft>
            </a:pPr>
            <a:r>
              <a:rPr lang="en-US" sz="2000" b="1" dirty="0"/>
              <a:t>Survey responses were weighted by:</a:t>
            </a:r>
          </a:p>
          <a:p>
            <a:pPr marL="342900" indent="-342900">
              <a:spcAft>
                <a:spcPts val="400"/>
              </a:spcAft>
              <a:buFont typeface="Arial" panose="020B0604020202020204" pitchFamily="34" charset="0"/>
              <a:buChar char="•"/>
            </a:pPr>
            <a:r>
              <a:rPr lang="en-US" sz="2000" dirty="0"/>
              <a:t>Industry</a:t>
            </a:r>
          </a:p>
          <a:p>
            <a:pPr marL="342900" indent="-342900">
              <a:spcAft>
                <a:spcPts val="400"/>
              </a:spcAft>
              <a:buFont typeface="Arial" panose="020B0604020202020204" pitchFamily="34" charset="0"/>
              <a:buChar char="•"/>
            </a:pPr>
            <a:r>
              <a:rPr lang="en-US" sz="2000" dirty="0"/>
              <a:t>Generation </a:t>
            </a:r>
          </a:p>
          <a:p>
            <a:pPr marL="342900" indent="-342900">
              <a:spcAft>
                <a:spcPts val="400"/>
              </a:spcAft>
              <a:buFont typeface="Arial" panose="020B0604020202020204" pitchFamily="34" charset="0"/>
              <a:buChar char="•"/>
            </a:pPr>
            <a:r>
              <a:rPr lang="en-US" sz="2000" dirty="0"/>
              <a:t>Gender</a:t>
            </a:r>
          </a:p>
          <a:p>
            <a:pPr marL="342900" indent="-342900">
              <a:spcAft>
                <a:spcPts val="400"/>
              </a:spcAft>
              <a:buFont typeface="Arial" panose="020B0604020202020204" pitchFamily="34" charset="0"/>
              <a:buChar char="•"/>
            </a:pPr>
            <a:r>
              <a:rPr lang="en-US" sz="2000" dirty="0"/>
              <a:t>Education</a:t>
            </a:r>
          </a:p>
          <a:p>
            <a:pPr marL="342900" indent="-342900">
              <a:spcAft>
                <a:spcPts val="400"/>
              </a:spcAft>
              <a:buFont typeface="Arial" panose="020B0604020202020204" pitchFamily="34" charset="0"/>
              <a:buChar char="•"/>
            </a:pPr>
            <a:r>
              <a:rPr lang="en-US" sz="2000" dirty="0"/>
              <a:t>Race</a:t>
            </a:r>
          </a:p>
          <a:p>
            <a:pPr marL="342900" indent="-342900">
              <a:spcAft>
                <a:spcPts val="400"/>
              </a:spcAft>
              <a:buFont typeface="Arial" panose="020B0604020202020204" pitchFamily="34" charset="0"/>
              <a:buChar char="•"/>
            </a:pPr>
            <a:r>
              <a:rPr lang="en-US" sz="2000" dirty="0"/>
              <a:t>Ethnicity</a:t>
            </a:r>
          </a:p>
        </p:txBody>
      </p:sp>
      <p:sp>
        <p:nvSpPr>
          <p:cNvPr id="14" name="TextBox 13">
            <a:extLst>
              <a:ext uri="{FF2B5EF4-FFF2-40B4-BE49-F238E27FC236}">
                <a16:creationId xmlns:a16="http://schemas.microsoft.com/office/drawing/2014/main" id="{B9CE89FF-C594-1F1F-EE29-6718BA60DBE9}"/>
              </a:ext>
            </a:extLst>
          </p:cNvPr>
          <p:cNvSpPr txBox="1"/>
          <p:nvPr/>
        </p:nvSpPr>
        <p:spPr>
          <a:xfrm>
            <a:off x="7150985" y="1801492"/>
            <a:ext cx="6218651" cy="2144177"/>
          </a:xfrm>
          <a:prstGeom prst="rect">
            <a:avLst/>
          </a:prstGeom>
          <a:noFill/>
        </p:spPr>
        <p:txBody>
          <a:bodyPr wrap="square">
            <a:spAutoFit/>
          </a:bodyPr>
          <a:lstStyle/>
          <a:p>
            <a:pPr>
              <a:spcAft>
                <a:spcPts val="400"/>
              </a:spcAft>
            </a:pPr>
            <a:r>
              <a:rPr lang="en-US" sz="2000" b="1" dirty="0"/>
              <a:t>Survey included at least 500 respondents from each: </a:t>
            </a:r>
          </a:p>
          <a:p>
            <a:pPr marL="342900" indent="-342900">
              <a:spcAft>
                <a:spcPts val="400"/>
              </a:spcAft>
              <a:buFont typeface="Arial" panose="020B0604020202020204" pitchFamily="34" charset="0"/>
              <a:buChar char="•"/>
            </a:pPr>
            <a:r>
              <a:rPr lang="en-US" sz="2000" dirty="0"/>
              <a:t>Generation Z</a:t>
            </a:r>
          </a:p>
          <a:p>
            <a:pPr marL="342900" indent="-342900">
              <a:spcAft>
                <a:spcPts val="400"/>
              </a:spcAft>
              <a:buFont typeface="Arial" panose="020B0604020202020204" pitchFamily="34" charset="0"/>
              <a:buChar char="•"/>
            </a:pPr>
            <a:r>
              <a:rPr lang="en-US" sz="2000" dirty="0"/>
              <a:t>Millennials</a:t>
            </a:r>
          </a:p>
          <a:p>
            <a:pPr marL="342900" indent="-342900">
              <a:spcAft>
                <a:spcPts val="400"/>
              </a:spcAft>
              <a:buFont typeface="Arial" panose="020B0604020202020204" pitchFamily="34" charset="0"/>
              <a:buChar char="•"/>
            </a:pPr>
            <a:r>
              <a:rPr lang="en-US" sz="2000" dirty="0"/>
              <a:t>Generation X</a:t>
            </a:r>
          </a:p>
          <a:p>
            <a:pPr marL="342900" indent="-342900">
              <a:spcAft>
                <a:spcPts val="400"/>
              </a:spcAft>
              <a:buFont typeface="Arial" panose="020B0604020202020204" pitchFamily="34" charset="0"/>
              <a:buChar char="•"/>
            </a:pPr>
            <a:r>
              <a:rPr lang="en-US" sz="2000" dirty="0"/>
              <a:t>Baby boomers</a:t>
            </a:r>
          </a:p>
        </p:txBody>
      </p:sp>
      <p:sp>
        <p:nvSpPr>
          <p:cNvPr id="16" name="TextBox 15">
            <a:extLst>
              <a:ext uri="{FF2B5EF4-FFF2-40B4-BE49-F238E27FC236}">
                <a16:creationId xmlns:a16="http://schemas.microsoft.com/office/drawing/2014/main" id="{54C06881-3C07-A662-6D1F-4465B2CF7C90}"/>
              </a:ext>
            </a:extLst>
          </p:cNvPr>
          <p:cNvSpPr txBox="1"/>
          <p:nvPr/>
        </p:nvSpPr>
        <p:spPr>
          <a:xfrm>
            <a:off x="551874" y="1142068"/>
            <a:ext cx="13265726" cy="523220"/>
          </a:xfrm>
          <a:prstGeom prst="rect">
            <a:avLst/>
          </a:prstGeom>
          <a:noFill/>
        </p:spPr>
        <p:txBody>
          <a:bodyPr wrap="square">
            <a:spAutoFit/>
          </a:bodyPr>
          <a:lstStyle/>
          <a:p>
            <a:pPr>
              <a:spcAft>
                <a:spcPts val="1800"/>
              </a:spcAft>
            </a:pPr>
            <a:r>
              <a:rPr lang="en-US" sz="2800" b="1" dirty="0">
                <a:solidFill>
                  <a:schemeClr val="bg2"/>
                </a:solidFill>
              </a:rPr>
              <a:t>2,100+ 401(k) participants surveyed in the fall of 2024</a:t>
            </a:r>
          </a:p>
        </p:txBody>
      </p:sp>
      <p:graphicFrame>
        <p:nvGraphicFramePr>
          <p:cNvPr id="17" name="Table 16">
            <a:extLst>
              <a:ext uri="{FF2B5EF4-FFF2-40B4-BE49-F238E27FC236}">
                <a16:creationId xmlns:a16="http://schemas.microsoft.com/office/drawing/2014/main" id="{2D27CF13-C2C6-0677-54ED-137C9BBBCF4D}"/>
              </a:ext>
            </a:extLst>
          </p:cNvPr>
          <p:cNvGraphicFramePr>
            <a:graphicFrameLocks noGrp="1"/>
          </p:cNvGraphicFramePr>
          <p:nvPr>
            <p:extLst>
              <p:ext uri="{D42A27DB-BD31-4B8C-83A1-F6EECF244321}">
                <p14:modId xmlns:p14="http://schemas.microsoft.com/office/powerpoint/2010/main" val="1837149384"/>
              </p:ext>
            </p:extLst>
          </p:nvPr>
        </p:nvGraphicFramePr>
        <p:xfrm>
          <a:off x="655782" y="4932032"/>
          <a:ext cx="12603019" cy="1005840"/>
        </p:xfrm>
        <a:graphic>
          <a:graphicData uri="http://schemas.openxmlformats.org/drawingml/2006/table">
            <a:tbl>
              <a:tblPr firstRow="1" bandRow="1">
                <a:tableStyleId>{5C22544A-7EE6-4342-B048-85BDC9FD1C3A}</a:tableStyleId>
              </a:tblPr>
              <a:tblGrid>
                <a:gridCol w="1540880">
                  <a:extLst>
                    <a:ext uri="{9D8B030D-6E8A-4147-A177-3AD203B41FA5}">
                      <a16:colId xmlns:a16="http://schemas.microsoft.com/office/drawing/2014/main" val="3409743167"/>
                    </a:ext>
                  </a:extLst>
                </a:gridCol>
                <a:gridCol w="967162">
                  <a:extLst>
                    <a:ext uri="{9D8B030D-6E8A-4147-A177-3AD203B41FA5}">
                      <a16:colId xmlns:a16="http://schemas.microsoft.com/office/drawing/2014/main" val="2780831971"/>
                    </a:ext>
                  </a:extLst>
                </a:gridCol>
                <a:gridCol w="1481328">
                  <a:extLst>
                    <a:ext uri="{9D8B030D-6E8A-4147-A177-3AD203B41FA5}">
                      <a16:colId xmlns:a16="http://schemas.microsoft.com/office/drawing/2014/main" val="2946659527"/>
                    </a:ext>
                  </a:extLst>
                </a:gridCol>
                <a:gridCol w="1700784">
                  <a:extLst>
                    <a:ext uri="{9D8B030D-6E8A-4147-A177-3AD203B41FA5}">
                      <a16:colId xmlns:a16="http://schemas.microsoft.com/office/drawing/2014/main" val="35319089"/>
                    </a:ext>
                  </a:extLst>
                </a:gridCol>
                <a:gridCol w="1032326">
                  <a:extLst>
                    <a:ext uri="{9D8B030D-6E8A-4147-A177-3AD203B41FA5}">
                      <a16:colId xmlns:a16="http://schemas.microsoft.com/office/drawing/2014/main" val="1976943175"/>
                    </a:ext>
                  </a:extLst>
                </a:gridCol>
                <a:gridCol w="892903">
                  <a:extLst>
                    <a:ext uri="{9D8B030D-6E8A-4147-A177-3AD203B41FA5}">
                      <a16:colId xmlns:a16="http://schemas.microsoft.com/office/drawing/2014/main" val="3916690842"/>
                    </a:ext>
                  </a:extLst>
                </a:gridCol>
                <a:gridCol w="1357745">
                  <a:extLst>
                    <a:ext uri="{9D8B030D-6E8A-4147-A177-3AD203B41FA5}">
                      <a16:colId xmlns:a16="http://schemas.microsoft.com/office/drawing/2014/main" val="2924237941"/>
                    </a:ext>
                  </a:extLst>
                </a:gridCol>
                <a:gridCol w="1075576">
                  <a:extLst>
                    <a:ext uri="{9D8B030D-6E8A-4147-A177-3AD203B41FA5}">
                      <a16:colId xmlns:a16="http://schemas.microsoft.com/office/drawing/2014/main" val="216593581"/>
                    </a:ext>
                  </a:extLst>
                </a:gridCol>
                <a:gridCol w="1141151">
                  <a:extLst>
                    <a:ext uri="{9D8B030D-6E8A-4147-A177-3AD203B41FA5}">
                      <a16:colId xmlns:a16="http://schemas.microsoft.com/office/drawing/2014/main" val="2227311728"/>
                    </a:ext>
                  </a:extLst>
                </a:gridCol>
                <a:gridCol w="1413164">
                  <a:extLst>
                    <a:ext uri="{9D8B030D-6E8A-4147-A177-3AD203B41FA5}">
                      <a16:colId xmlns:a16="http://schemas.microsoft.com/office/drawing/2014/main" val="817607344"/>
                    </a:ext>
                  </a:extLst>
                </a:gridCol>
              </a:tblGrid>
              <a:tr h="370840">
                <a:tc>
                  <a:txBody>
                    <a:bodyPr/>
                    <a:lstStyle/>
                    <a:p>
                      <a:pPr algn="ctr"/>
                      <a:r>
                        <a:rPr lang="en-US" sz="1600" b="0" dirty="0">
                          <a:solidFill>
                            <a:schemeClr val="tx2"/>
                          </a:solidFill>
                        </a:rPr>
                        <a:t>Manufacturing</a:t>
                      </a:r>
                    </a:p>
                  </a:txBody>
                  <a:tcPr marL="18288" marR="18288" marT="137160" marB="137160" anchor="b">
                    <a:noFill/>
                  </a:tcPr>
                </a:tc>
                <a:tc>
                  <a:txBody>
                    <a:bodyPr/>
                    <a:lstStyle/>
                    <a:p>
                      <a:pPr algn="ctr"/>
                      <a:r>
                        <a:rPr lang="en-US" sz="1600" b="0" dirty="0">
                          <a:solidFill>
                            <a:schemeClr val="tx2"/>
                          </a:solidFill>
                        </a:rPr>
                        <a:t>Energy/ utilities</a:t>
                      </a:r>
                    </a:p>
                  </a:txBody>
                  <a:tcPr marL="18288" marR="18288" marT="137160" marB="137160" anchor="b">
                    <a:noFill/>
                  </a:tcPr>
                </a:tc>
                <a:tc>
                  <a:txBody>
                    <a:bodyPr/>
                    <a:lstStyle/>
                    <a:p>
                      <a:pPr algn="ctr"/>
                      <a:r>
                        <a:rPr lang="en-US" sz="1600" b="0" dirty="0">
                          <a:solidFill>
                            <a:schemeClr val="tx2"/>
                          </a:solidFill>
                        </a:rPr>
                        <a:t>Transportation</a:t>
                      </a:r>
                    </a:p>
                  </a:txBody>
                  <a:tcPr marL="18288" marR="18288" marT="137160" marB="137160" anchor="b">
                    <a:noFill/>
                  </a:tcPr>
                </a:tc>
                <a:tc>
                  <a:txBody>
                    <a:bodyPr/>
                    <a:lstStyle/>
                    <a:p>
                      <a:pPr algn="ctr"/>
                      <a:r>
                        <a:rPr lang="en-US" sz="1600" b="0" dirty="0">
                          <a:solidFill>
                            <a:schemeClr val="tx2"/>
                          </a:solidFill>
                        </a:rPr>
                        <a:t>Sports/media/ entertainment</a:t>
                      </a:r>
                    </a:p>
                  </a:txBody>
                  <a:tcPr marL="18288" marR="18288" marT="137160" marB="137160" anchor="b">
                    <a:noFill/>
                  </a:tcPr>
                </a:tc>
                <a:tc>
                  <a:txBody>
                    <a:bodyPr/>
                    <a:lstStyle/>
                    <a:p>
                      <a:pPr algn="ctr"/>
                      <a:r>
                        <a:rPr lang="en-US" sz="1600" b="0" dirty="0">
                          <a:solidFill>
                            <a:schemeClr val="tx2"/>
                          </a:solidFill>
                        </a:rPr>
                        <a:t>Healthcare providers</a:t>
                      </a:r>
                    </a:p>
                  </a:txBody>
                  <a:tcPr marL="18288" marR="18288" marT="137160" marB="137160" anchor="b">
                    <a:noFill/>
                  </a:tcPr>
                </a:tc>
                <a:tc>
                  <a:txBody>
                    <a:bodyPr/>
                    <a:lstStyle/>
                    <a:p>
                      <a:pPr marL="0" marR="0" lvl="0" indent="0" algn="ctr" defTabSz="5029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mn-lt"/>
                          <a:ea typeface="+mn-ea"/>
                          <a:cs typeface="+mn-cs"/>
                        </a:rPr>
                        <a:t>I.T.</a:t>
                      </a:r>
                    </a:p>
                  </a:txBody>
                  <a:tcPr marL="18288" marR="18288" marT="137160" marB="137160" anchor="b">
                    <a:noFill/>
                  </a:tcPr>
                </a:tc>
                <a:tc>
                  <a:txBody>
                    <a:bodyPr/>
                    <a:lstStyle/>
                    <a:p>
                      <a:pPr marL="0" marR="0" lvl="0" indent="0" algn="ctr" defTabSz="5029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mn-lt"/>
                          <a:ea typeface="+mn-ea"/>
                          <a:cs typeface="+mn-cs"/>
                        </a:rPr>
                        <a:t>Construction</a:t>
                      </a:r>
                    </a:p>
                  </a:txBody>
                  <a:tcPr marL="18288" marR="18288" marT="137160" marB="137160" anchor="b">
                    <a:noFill/>
                  </a:tcPr>
                </a:tc>
                <a:tc>
                  <a:txBody>
                    <a:bodyPr/>
                    <a:lstStyle/>
                    <a:p>
                      <a:pPr marL="0" marR="0" lvl="0" indent="0" algn="ctr" defTabSz="5029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mn-lt"/>
                          <a:ea typeface="+mn-ea"/>
                          <a:cs typeface="+mn-cs"/>
                        </a:rPr>
                        <a:t>Financial services</a:t>
                      </a:r>
                    </a:p>
                  </a:txBody>
                  <a:tcPr marL="18288" marR="18288" marT="137160" marB="137160" anchor="b">
                    <a:noFill/>
                  </a:tcPr>
                </a:tc>
                <a:tc>
                  <a:txBody>
                    <a:bodyPr/>
                    <a:lstStyle/>
                    <a:p>
                      <a:pPr marL="0" marR="0" lvl="0" indent="0" algn="ctr" defTabSz="5029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mn-lt"/>
                          <a:ea typeface="+mn-ea"/>
                          <a:cs typeface="+mn-cs"/>
                        </a:rPr>
                        <a:t>Wholesale and retail trade</a:t>
                      </a:r>
                    </a:p>
                  </a:txBody>
                  <a:tcPr marL="18288" marR="18288" marT="137160" marB="137160" anchor="b">
                    <a:noFill/>
                  </a:tcPr>
                </a:tc>
                <a:tc>
                  <a:txBody>
                    <a:bodyPr/>
                    <a:lstStyle/>
                    <a:p>
                      <a:pPr marL="0" marR="0" lvl="0" indent="0" algn="ctr" defTabSz="50292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tx2"/>
                          </a:solidFill>
                          <a:effectLst/>
                          <a:uLnTx/>
                          <a:uFillTx/>
                          <a:latin typeface="+mn-lt"/>
                          <a:ea typeface="+mn-ea"/>
                          <a:cs typeface="+mn-cs"/>
                        </a:rPr>
                        <a:t>Professional/ business services</a:t>
                      </a:r>
                      <a:endParaRPr lang="en-US" sz="1600" b="0" dirty="0">
                        <a:solidFill>
                          <a:schemeClr val="tx2"/>
                        </a:solidFill>
                      </a:endParaRPr>
                    </a:p>
                  </a:txBody>
                  <a:tcPr marL="18288" marR="18288" marT="137160" marB="137160" anchor="b">
                    <a:noFill/>
                  </a:tcPr>
                </a:tc>
                <a:extLst>
                  <a:ext uri="{0D108BD9-81ED-4DB2-BD59-A6C34878D82A}">
                    <a16:rowId xmlns:a16="http://schemas.microsoft.com/office/drawing/2014/main" val="461251355"/>
                  </a:ext>
                </a:extLst>
              </a:tr>
            </a:tbl>
          </a:graphicData>
        </a:graphic>
      </p:graphicFrame>
      <p:pic>
        <p:nvPicPr>
          <p:cNvPr id="23" name="Graphic 22" descr="Factory outline">
            <a:extLst>
              <a:ext uri="{FF2B5EF4-FFF2-40B4-BE49-F238E27FC236}">
                <a16:creationId xmlns:a16="http://schemas.microsoft.com/office/drawing/2014/main" id="{E413FBDE-EE07-41DD-5E50-5BF414D7D4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4135" y="5987298"/>
            <a:ext cx="548640" cy="548640"/>
          </a:xfrm>
          <a:prstGeom prst="rect">
            <a:avLst/>
          </a:prstGeom>
        </p:spPr>
      </p:pic>
      <p:pic>
        <p:nvPicPr>
          <p:cNvPr id="24" name="Graphic 23" descr="Lightbulb outline">
            <a:extLst>
              <a:ext uri="{FF2B5EF4-FFF2-40B4-BE49-F238E27FC236}">
                <a16:creationId xmlns:a16="http://schemas.microsoft.com/office/drawing/2014/main" id="{0994B316-D667-6C5F-8778-9439ECF982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7815" y="5987298"/>
            <a:ext cx="548640" cy="548640"/>
          </a:xfrm>
          <a:prstGeom prst="rect">
            <a:avLst/>
          </a:prstGeom>
        </p:spPr>
      </p:pic>
      <p:pic>
        <p:nvPicPr>
          <p:cNvPr id="26" name="Graphic 25" descr="Handshake outline">
            <a:extLst>
              <a:ext uri="{FF2B5EF4-FFF2-40B4-BE49-F238E27FC236}">
                <a16:creationId xmlns:a16="http://schemas.microsoft.com/office/drawing/2014/main" id="{4B272FE0-10E0-B4AB-3DE3-1BBD30A965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2347252" y="5987298"/>
            <a:ext cx="548640" cy="548640"/>
          </a:xfrm>
          <a:prstGeom prst="rect">
            <a:avLst/>
          </a:prstGeom>
        </p:spPr>
      </p:pic>
      <p:pic>
        <p:nvPicPr>
          <p:cNvPr id="28" name="Graphic 27" descr="Bank outline">
            <a:extLst>
              <a:ext uri="{FF2B5EF4-FFF2-40B4-BE49-F238E27FC236}">
                <a16:creationId xmlns:a16="http://schemas.microsoft.com/office/drawing/2014/main" id="{DFFF83C0-7750-115E-C884-27C10E5593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11038711" y="5987298"/>
            <a:ext cx="548640" cy="548640"/>
          </a:xfrm>
          <a:prstGeom prst="rect">
            <a:avLst/>
          </a:prstGeom>
        </p:spPr>
      </p:pic>
      <p:pic>
        <p:nvPicPr>
          <p:cNvPr id="30" name="Graphic 29" descr="Store outline">
            <a:extLst>
              <a:ext uri="{FF2B5EF4-FFF2-40B4-BE49-F238E27FC236}">
                <a16:creationId xmlns:a16="http://schemas.microsoft.com/office/drawing/2014/main" id="{1430CDBF-3C04-C511-9449-E6D5DDB3F14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a:off x="9839895" y="5987298"/>
            <a:ext cx="548640" cy="548640"/>
          </a:xfrm>
          <a:prstGeom prst="rect">
            <a:avLst/>
          </a:prstGeom>
        </p:spPr>
      </p:pic>
      <p:pic>
        <p:nvPicPr>
          <p:cNvPr id="32" name="Graphic 31" descr="Dump truck outline">
            <a:extLst>
              <a:ext uri="{FF2B5EF4-FFF2-40B4-BE49-F238E27FC236}">
                <a16:creationId xmlns:a16="http://schemas.microsoft.com/office/drawing/2014/main" id="{157EF171-3D92-7B2C-DB40-D11DC351510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8586215" y="5987298"/>
            <a:ext cx="548640" cy="548640"/>
          </a:xfrm>
          <a:prstGeom prst="rect">
            <a:avLst/>
          </a:prstGeom>
        </p:spPr>
      </p:pic>
      <p:pic>
        <p:nvPicPr>
          <p:cNvPr id="34" name="Graphic 33" descr="Internet outline">
            <a:extLst>
              <a:ext uri="{FF2B5EF4-FFF2-40B4-BE49-F238E27FC236}">
                <a16:creationId xmlns:a16="http://schemas.microsoft.com/office/drawing/2014/main" id="{45D8E16F-C29D-A049-ADC2-65A19E8A27A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7570279" y="5987298"/>
            <a:ext cx="548640" cy="548640"/>
          </a:xfrm>
          <a:prstGeom prst="rect">
            <a:avLst/>
          </a:prstGeom>
        </p:spPr>
      </p:pic>
      <p:pic>
        <p:nvPicPr>
          <p:cNvPr id="36" name="Graphic 35" descr="Heart with pulse outline">
            <a:extLst>
              <a:ext uri="{FF2B5EF4-FFF2-40B4-BE49-F238E27FC236}">
                <a16:creationId xmlns:a16="http://schemas.microsoft.com/office/drawing/2014/main" id="{7BCA6877-B10B-473A-31E0-9F9C147CBB9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a:off x="6444615" y="5987298"/>
            <a:ext cx="548640" cy="548640"/>
          </a:xfrm>
          <a:prstGeom prst="rect">
            <a:avLst/>
          </a:prstGeom>
        </p:spPr>
      </p:pic>
      <p:pic>
        <p:nvPicPr>
          <p:cNvPr id="38" name="Graphic 37" descr="Newspaper outline">
            <a:extLst>
              <a:ext uri="{FF2B5EF4-FFF2-40B4-BE49-F238E27FC236}">
                <a16:creationId xmlns:a16="http://schemas.microsoft.com/office/drawing/2014/main" id="{E84AD95B-0801-7AF4-4100-5A617482D8F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a:off x="5190935" y="5987298"/>
            <a:ext cx="548640" cy="548640"/>
          </a:xfrm>
          <a:prstGeom prst="rect">
            <a:avLst/>
          </a:prstGeom>
        </p:spPr>
      </p:pic>
      <p:pic>
        <p:nvPicPr>
          <p:cNvPr id="40" name="Graphic 39" descr="Train outline">
            <a:extLst>
              <a:ext uri="{FF2B5EF4-FFF2-40B4-BE49-F238E27FC236}">
                <a16:creationId xmlns:a16="http://schemas.microsoft.com/office/drawing/2014/main" id="{3212BAC8-0729-26D2-68F1-F586C6570EA5}"/>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a:off x="3644647" y="5987298"/>
            <a:ext cx="548640" cy="548640"/>
          </a:xfrm>
          <a:prstGeom prst="rect">
            <a:avLst/>
          </a:prstGeom>
        </p:spPr>
      </p:pic>
      <p:sp>
        <p:nvSpPr>
          <p:cNvPr id="43" name="TextBox 42">
            <a:extLst>
              <a:ext uri="{FF2B5EF4-FFF2-40B4-BE49-F238E27FC236}">
                <a16:creationId xmlns:a16="http://schemas.microsoft.com/office/drawing/2014/main" id="{078D580F-9250-900A-CD84-2A4CE8DEC713}"/>
              </a:ext>
            </a:extLst>
          </p:cNvPr>
          <p:cNvSpPr txBox="1"/>
          <p:nvPr/>
        </p:nvSpPr>
        <p:spPr>
          <a:xfrm>
            <a:off x="3046758" y="4485235"/>
            <a:ext cx="7599219" cy="400110"/>
          </a:xfrm>
          <a:prstGeom prst="rect">
            <a:avLst/>
          </a:prstGeom>
          <a:noFill/>
        </p:spPr>
        <p:txBody>
          <a:bodyPr wrap="square">
            <a:spAutoFit/>
          </a:bodyPr>
          <a:lstStyle/>
          <a:p>
            <a:pPr algn="ctr">
              <a:spcAft>
                <a:spcPts val="1200"/>
              </a:spcAft>
            </a:pPr>
            <a:r>
              <a:rPr lang="en-US" sz="2000" b="1" dirty="0"/>
              <a:t>Respondents included workers from various industries </a:t>
            </a:r>
          </a:p>
        </p:txBody>
      </p:sp>
      <p:grpSp>
        <p:nvGrpSpPr>
          <p:cNvPr id="7" name="Group 6">
            <a:extLst>
              <a:ext uri="{FF2B5EF4-FFF2-40B4-BE49-F238E27FC236}">
                <a16:creationId xmlns:a16="http://schemas.microsoft.com/office/drawing/2014/main" id="{9197CDED-1EEB-FAD9-1489-5D797E402D68}"/>
              </a:ext>
            </a:extLst>
          </p:cNvPr>
          <p:cNvGrpSpPr/>
          <p:nvPr/>
        </p:nvGrpSpPr>
        <p:grpSpPr>
          <a:xfrm>
            <a:off x="655782" y="4968608"/>
            <a:ext cx="12533746" cy="1773936"/>
            <a:chOff x="655782" y="4968608"/>
            <a:chExt cx="12533746" cy="1773936"/>
          </a:xfrm>
        </p:grpSpPr>
        <p:cxnSp>
          <p:nvCxnSpPr>
            <p:cNvPr id="4" name="Straight Connector 3">
              <a:extLst>
                <a:ext uri="{FF2B5EF4-FFF2-40B4-BE49-F238E27FC236}">
                  <a16:creationId xmlns:a16="http://schemas.microsoft.com/office/drawing/2014/main" id="{D0415D8C-E372-744F-CDFC-81A3218CBFBF}"/>
                </a:ext>
              </a:extLst>
            </p:cNvPr>
            <p:cNvCxnSpPr/>
            <p:nvPr/>
          </p:nvCxnSpPr>
          <p:spPr>
            <a:xfrm>
              <a:off x="655782" y="4968608"/>
              <a:ext cx="12533746" cy="0"/>
            </a:xfrm>
            <a:prstGeom prst="line">
              <a:avLst/>
            </a:prstGeom>
            <a:ln w="190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DAF7F6A2-7D05-B351-9A80-87A330A8A8C3}"/>
                </a:ext>
              </a:extLst>
            </p:cNvPr>
            <p:cNvCxnSpPr/>
            <p:nvPr/>
          </p:nvCxnSpPr>
          <p:spPr>
            <a:xfrm>
              <a:off x="655782" y="6742544"/>
              <a:ext cx="12533746" cy="0"/>
            </a:xfrm>
            <a:prstGeom prst="line">
              <a:avLst/>
            </a:prstGeom>
            <a:ln w="1905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95053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dissolve">
                                      <p:cBhvr>
                                        <p:cTn id="17" dur="500"/>
                                        <p:tgtEl>
                                          <p:spTgt spid="43"/>
                                        </p:tgtEl>
                                      </p:cBhvr>
                                    </p:animEffect>
                                  </p:childTnLst>
                                </p:cTn>
                              </p:par>
                              <p:par>
                                <p:cTn id="18" presetID="9"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dissolve">
                                      <p:cBhvr>
                                        <p:cTn id="20" dur="500"/>
                                        <p:tgtEl>
                                          <p:spTgt spid="17"/>
                                        </p:tgtEl>
                                      </p:cBhvr>
                                    </p:animEffect>
                                  </p:childTnLst>
                                </p:cTn>
                              </p:par>
                              <p:par>
                                <p:cTn id="21" presetID="9"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par>
                                <p:cTn id="24" presetID="9"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dissolve">
                                      <p:cBhvr>
                                        <p:cTn id="26" dur="500"/>
                                        <p:tgtEl>
                                          <p:spTgt spid="24"/>
                                        </p:tgtEl>
                                      </p:cBhvr>
                                    </p:animEffect>
                                  </p:childTnLst>
                                </p:cTn>
                              </p:par>
                              <p:par>
                                <p:cTn id="27" presetID="9"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dissolve">
                                      <p:cBhvr>
                                        <p:cTn id="29" dur="500"/>
                                        <p:tgtEl>
                                          <p:spTgt spid="26"/>
                                        </p:tgtEl>
                                      </p:cBhvr>
                                    </p:animEffect>
                                  </p:childTnLst>
                                </p:cTn>
                              </p:par>
                              <p:par>
                                <p:cTn id="30" presetID="9"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dissolve">
                                      <p:cBhvr>
                                        <p:cTn id="32" dur="500"/>
                                        <p:tgtEl>
                                          <p:spTgt spid="28"/>
                                        </p:tgtEl>
                                      </p:cBhvr>
                                    </p:animEffect>
                                  </p:childTnLst>
                                </p:cTn>
                              </p:par>
                              <p:par>
                                <p:cTn id="33" presetID="9"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dissolve">
                                      <p:cBhvr>
                                        <p:cTn id="35" dur="500"/>
                                        <p:tgtEl>
                                          <p:spTgt spid="30"/>
                                        </p:tgtEl>
                                      </p:cBhvr>
                                    </p:animEffect>
                                  </p:childTnLst>
                                </p:cTn>
                              </p:par>
                              <p:par>
                                <p:cTn id="36" presetID="9" presetClass="entr" presetSubtype="0"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dissolve">
                                      <p:cBhvr>
                                        <p:cTn id="38" dur="500"/>
                                        <p:tgtEl>
                                          <p:spTgt spid="32"/>
                                        </p:tgtEl>
                                      </p:cBhvr>
                                    </p:animEffect>
                                  </p:childTnLst>
                                </p:cTn>
                              </p:par>
                              <p:par>
                                <p:cTn id="39" presetID="9"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dissolve">
                                      <p:cBhvr>
                                        <p:cTn id="41" dur="500"/>
                                        <p:tgtEl>
                                          <p:spTgt spid="34"/>
                                        </p:tgtEl>
                                      </p:cBhvr>
                                    </p:animEffect>
                                  </p:childTnLst>
                                </p:cTn>
                              </p:par>
                              <p:par>
                                <p:cTn id="42" presetID="9"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dissolve">
                                      <p:cBhvr>
                                        <p:cTn id="44" dur="500"/>
                                        <p:tgtEl>
                                          <p:spTgt spid="36"/>
                                        </p:tgtEl>
                                      </p:cBhvr>
                                    </p:animEffect>
                                  </p:childTnLst>
                                </p:cTn>
                              </p:par>
                              <p:par>
                                <p:cTn id="45" presetID="9"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dissolve">
                                      <p:cBhvr>
                                        <p:cTn id="47" dur="500"/>
                                        <p:tgtEl>
                                          <p:spTgt spid="38"/>
                                        </p:tgtEl>
                                      </p:cBhvr>
                                    </p:animEffect>
                                  </p:childTnLst>
                                </p:cTn>
                              </p:par>
                              <p:par>
                                <p:cTn id="48" presetID="9" presetClass="entr" presetSubtype="0" fill="hold"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dissolve">
                                      <p:cBhvr>
                                        <p:cTn id="50" dur="500"/>
                                        <p:tgtEl>
                                          <p:spTgt spid="40"/>
                                        </p:tgtEl>
                                      </p:cBhvr>
                                    </p:animEffect>
                                  </p:childTnLst>
                                </p:cTn>
                              </p:par>
                              <p:par>
                                <p:cTn id="51" presetID="9" presetClass="entr" presetSubtype="0"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dissolve">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2017_Nuveen_PPT_Onscreen">
  <a:themeElements>
    <a:clrScheme name="Nuveen 2017">
      <a:dk1>
        <a:sysClr val="windowText" lastClr="000000"/>
      </a:dk1>
      <a:lt1>
        <a:sysClr val="window" lastClr="FFFFFF"/>
      </a:lt1>
      <a:dk2>
        <a:srgbClr val="263746"/>
      </a:dk2>
      <a:lt2>
        <a:srgbClr val="008FBE"/>
      </a:lt2>
      <a:accent1>
        <a:srgbClr val="008FBE"/>
      </a:accent1>
      <a:accent2>
        <a:srgbClr val="075156"/>
      </a:accent2>
      <a:accent3>
        <a:srgbClr val="00AD97"/>
      </a:accent3>
      <a:accent4>
        <a:srgbClr val="6EAFBD"/>
      </a:accent4>
      <a:accent5>
        <a:srgbClr val="25B34B"/>
      </a:accent5>
      <a:accent6>
        <a:srgbClr val="C3D62E"/>
      </a:accent6>
      <a:hlink>
        <a:srgbClr val="2B8B9D"/>
      </a:hlink>
      <a:folHlink>
        <a:srgbClr val="00B097"/>
      </a:folHlink>
    </a:clrScheme>
    <a:fontScheme name="Georgia">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ln w="12700">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spcAft>
            <a:spcPts val="600"/>
          </a:spcAft>
          <a:defRPr sz="2000" dirty="0" err="1" smtClean="0">
            <a:solidFill>
              <a:schemeClr val="bg2"/>
            </a:solidFill>
          </a:defRPr>
        </a:defPPr>
      </a:lstStyle>
    </a:txDef>
  </a:objectDefaults>
  <a:extraClrSchemeLst/>
  <a:extLst>
    <a:ext uri="{05A4C25C-085E-4340-85A3-A5531E510DB2}">
      <thm15:themeFamily xmlns:thm15="http://schemas.microsoft.com/office/thememl/2012/main" name="Nuveen_Widescreen_2025_Brand_Update.potx  -  Read-Only" id="{2666901D-D941-4DC6-8EB8-B66E340A7FCA}" vid="{A15B32AA-A7DA-4CBA-AB22-5F4BB63379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10.xml><?xml version="1.0" encoding="utf-8"?>
<VariableList UniqueId="d7d3fd99-8eaf-43af-bc09-2e15cdc12369" Name="Computed" ContentType="XML" MajorVersion="0" MinorVersion="1" isLocalCopy="False" IsBaseObject="False" DataSourceId="eae70883-dbe1-4131-9927-00f12cc8ee23" DataSourceMajorVersion="0" DataSourceMinorVersion="1"/>
</file>

<file path=customXml/item2.xml><?xml version="1.0" encoding="utf-8"?>
<ct:contentTypeSchema xmlns:ct="http://schemas.microsoft.com/office/2006/metadata/contentType" xmlns:ma="http://schemas.microsoft.com/office/2006/metadata/properties/metaAttributes" ct:_="" ma:_="" ma:contentTypeName="Document" ma:contentTypeID="0x0101007AD4F472C9649D4F9F41D43DCEC2E327" ma:contentTypeVersion="12" ma:contentTypeDescription="Create a new document." ma:contentTypeScope="" ma:versionID="4b2d42d001a784f8d2848d4ce6297b30">
  <xsd:schema xmlns:xsd="http://www.w3.org/2001/XMLSchema" xmlns:xs="http://www.w3.org/2001/XMLSchema" xmlns:p="http://schemas.microsoft.com/office/2006/metadata/properties" xmlns:ns2="9aa0245b-650a-444d-b387-57ca4964ec85" xmlns:ns3="0ed96fa4-6367-4194-acb4-3a306e79f2e4" targetNamespace="http://schemas.microsoft.com/office/2006/metadata/properties" ma:root="true" ma:fieldsID="710d9e56693c1e3210d6f38a7e79ed2b" ns2:_="" ns3:_="">
    <xsd:import namespace="9aa0245b-650a-444d-b387-57ca4964ec85"/>
    <xsd:import namespace="0ed96fa4-6367-4194-acb4-3a306e79f2e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a0245b-650a-444d-b387-57ca4964ec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c8e40be-7fb2-48ef-ad4b-9077c166029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ed96fa4-6367-4194-acb4-3a306e79f2e4"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a038021-fe33-4ada-8aec-d48546546d3b}" ma:internalName="TaxCatchAll" ma:showField="CatchAllData" ma:web="0ed96fa4-6367-4194-acb4-3a306e79f2e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a0245b-650a-444d-b387-57ca4964ec85">
      <Terms xmlns="http://schemas.microsoft.com/office/infopath/2007/PartnerControls"/>
    </lcf76f155ced4ddcb4097134ff3c332f>
    <TaxCatchAll xmlns="0ed96fa4-6367-4194-acb4-3a306e79f2e4" xsi:nil="true"/>
  </documentManagement>
</p:properties>
</file>

<file path=customXml/item4.xml><?xml version="1.0" encoding="utf-8"?>
<VariableListDefinition name="System" displayName="System" id="a400f88a-be79-439b-a337-eb493d34772c" isdomainofvalue="False" dataSourceId="3212513f-f2eb-4a85-af0c-6892ded4430d"/>
</file>

<file path=customXml/item5.xml><?xml version="1.0" encoding="utf-8"?>
<VariableList UniqueId="b16e8b46-63c1-41de-abf6-95a1bb231472" Name="AD_HOC" ContentType="XML" MajorVersion="0" MinorVersion="1" isLocalCopy="False" IsBaseObject="False" DataSourceId="104f7408-1a6c-449c-975a-d78c9d4d08e0" DataSourceMajorVersion="0" DataSourceMinorVersion="1"/>
</file>

<file path=customXml/item6.xml><?xml version="1.0" encoding="utf-8"?>
<VariableList UniqueId="a400f88a-be79-439b-a337-eb493d34772c" Name="System" ContentType="XML" MajorVersion="0" MinorVersion="1" isLocalCopy="False" IsBaseObject="False" DataSourceId="3212513f-f2eb-4a85-af0c-6892ded4430d" DataSourceMajorVersion="0" DataSourceMinorVersion="1"/>
</file>

<file path=customXml/item7.xml><?xml version="1.0" encoding="utf-8"?>
<VariableListDefinition name="Computed" displayName="Computed" id="d7d3fd99-8eaf-43af-bc09-2e15cdc12369" isdomainofvalue="False" dataSourceId="eae70883-dbe1-4131-9927-00f12cc8ee23"/>
</file>

<file path=customXml/item8.xml><?xml version="1.0" encoding="utf-8"?>
<VariableListDefinition name="AD_HOC" displayName="AD_HOC" id="b16e8b46-63c1-41de-abf6-95a1bb231472" isdomainofvalue="False" dataSourceId="104f7408-1a6c-449c-975a-d78c9d4d08e0"/>
</file>

<file path=customXml/item9.xml><?xml version="1.0" encoding="utf-8"?>
<AllExternalAdhocVariableMappings/>
</file>

<file path=customXml/itemProps1.xml><?xml version="1.0" encoding="utf-8"?>
<ds:datastoreItem xmlns:ds="http://schemas.openxmlformats.org/officeDocument/2006/customXml" ds:itemID="{75C4F434-E268-4321-823E-FCF604E325D8}">
  <ds:schemaRefs>
    <ds:schemaRef ds:uri="http://schemas.microsoft.com/sharepoint/v3/contenttype/forms"/>
  </ds:schemaRefs>
</ds:datastoreItem>
</file>

<file path=customXml/itemProps10.xml><?xml version="1.0" encoding="utf-8"?>
<ds:datastoreItem xmlns:ds="http://schemas.openxmlformats.org/officeDocument/2006/customXml" ds:itemID="{99B6E3D9-ADF7-4FBE-9A7F-D1A612AF0C9D}">
  <ds:schemaRefs/>
</ds:datastoreItem>
</file>

<file path=customXml/itemProps2.xml><?xml version="1.0" encoding="utf-8"?>
<ds:datastoreItem xmlns:ds="http://schemas.openxmlformats.org/officeDocument/2006/customXml" ds:itemID="{463E9CD7-E3DE-4E7D-A463-E7AA10CD22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a0245b-650a-444d-b387-57ca4964ec85"/>
    <ds:schemaRef ds:uri="0ed96fa4-6367-4194-acb4-3a306e79f2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91B926-8289-4866-BA90-0F78B7F32E9D}">
  <ds:schemaRefs>
    <ds:schemaRef ds:uri="http://schemas.microsoft.com/office/infopath/2007/PartnerControls"/>
    <ds:schemaRef ds:uri="http://purl.org/dc/dcmitype/"/>
    <ds:schemaRef ds:uri="http://purl.org/dc/terms/"/>
    <ds:schemaRef ds:uri="0ed96fa4-6367-4194-acb4-3a306e79f2e4"/>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elements/1.1/"/>
    <ds:schemaRef ds:uri="9aa0245b-650a-444d-b387-57ca4964ec85"/>
  </ds:schemaRefs>
</ds:datastoreItem>
</file>

<file path=customXml/itemProps4.xml><?xml version="1.0" encoding="utf-8"?>
<ds:datastoreItem xmlns:ds="http://schemas.openxmlformats.org/officeDocument/2006/customXml" ds:itemID="{20884518-27DF-4446-966E-1004FB3C94F4}">
  <ds:schemaRefs/>
</ds:datastoreItem>
</file>

<file path=customXml/itemProps5.xml><?xml version="1.0" encoding="utf-8"?>
<ds:datastoreItem xmlns:ds="http://schemas.openxmlformats.org/officeDocument/2006/customXml" ds:itemID="{AD09646C-9A91-4131-98F8-9D696B22B855}">
  <ds:schemaRefs/>
</ds:datastoreItem>
</file>

<file path=customXml/itemProps6.xml><?xml version="1.0" encoding="utf-8"?>
<ds:datastoreItem xmlns:ds="http://schemas.openxmlformats.org/officeDocument/2006/customXml" ds:itemID="{C3B68DCE-D801-4F72-B8AE-16972F95BADD}">
  <ds:schemaRefs/>
</ds:datastoreItem>
</file>

<file path=customXml/itemProps7.xml><?xml version="1.0" encoding="utf-8"?>
<ds:datastoreItem xmlns:ds="http://schemas.openxmlformats.org/officeDocument/2006/customXml" ds:itemID="{E6A036E9-19D3-4339-908D-B1F3DEA85AB5}">
  <ds:schemaRefs/>
</ds:datastoreItem>
</file>

<file path=customXml/itemProps8.xml><?xml version="1.0" encoding="utf-8"?>
<ds:datastoreItem xmlns:ds="http://schemas.openxmlformats.org/officeDocument/2006/customXml" ds:itemID="{7265A53F-D4D3-4AF8-93FE-540B4EADA780}">
  <ds:schemaRefs/>
</ds:datastoreItem>
</file>

<file path=customXml/itemProps9.xml><?xml version="1.0" encoding="utf-8"?>
<ds:datastoreItem xmlns:ds="http://schemas.openxmlformats.org/officeDocument/2006/customXml" ds:itemID="{7776BD68-FA7E-4FB9-936A-DEB857C52AC7}">
  <ds:schemaRefs/>
</ds:datastoreItem>
</file>

<file path=docProps/app.xml><?xml version="1.0" encoding="utf-8"?>
<Properties xmlns="http://schemas.openxmlformats.org/officeDocument/2006/extended-properties" xmlns:vt="http://schemas.openxmlformats.org/officeDocument/2006/docPropsVTypes">
  <Template>Nuveen_Widescreen_2025_Brand_Update.ppt</Template>
  <TotalTime>3272</TotalTime>
  <Words>12889</Words>
  <Application>Microsoft Office PowerPoint</Application>
  <PresentationFormat>Custom</PresentationFormat>
  <Paragraphs>1258</Paragraphs>
  <Slides>58</Slides>
  <Notes>58</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70" baseType="lpstr">
      <vt:lpstr>-apple-system</vt:lpstr>
      <vt:lpstr>Aptos</vt:lpstr>
      <vt:lpstr>Arial</vt:lpstr>
      <vt:lpstr>Arial Narrow</vt:lpstr>
      <vt:lpstr>Calibri</vt:lpstr>
      <vt:lpstr>Georgia</vt:lpstr>
      <vt:lpstr>Georgia Pro</vt:lpstr>
      <vt:lpstr>Ringside Narrow Book</vt:lpstr>
      <vt:lpstr>System Font Regular</vt:lpstr>
      <vt:lpstr>Wingdings</vt:lpstr>
      <vt:lpstr>2017_Nuveen_PPT_Onscreen</vt:lpstr>
      <vt:lpstr>think-cell Slide</vt:lpstr>
      <vt:lpstr>Retirement savings to retirement income</vt:lpstr>
      <vt:lpstr>Today’s presentation</vt:lpstr>
      <vt:lpstr>Workers’ greatest fear is running out of money in retirement.</vt:lpstr>
      <vt:lpstr>American workers planning for retirement face challenges</vt:lpstr>
      <vt:lpstr>Use of the  401(k) plan is widespread</vt:lpstr>
      <vt:lpstr>Now is the time for the “pension reinvention” </vt:lpstr>
      <vt:lpstr>Retirement income solutions represent true innovation in plan design.  But plan design changes should be grounded in understanding of participants’ needs and preferences.</vt:lpstr>
      <vt:lpstr>The Nuveen and TIAA Institute Participant Sentiment Survey on Lifetime Income</vt:lpstr>
      <vt:lpstr>About the survey</vt:lpstr>
      <vt:lpstr>Survey results 401(k) participants’ views on retirement security</vt:lpstr>
      <vt:lpstr>Who bears responsibility for a secure retirement?</vt:lpstr>
      <vt:lpstr>Who bears responsibility for a secure retirement?</vt:lpstr>
      <vt:lpstr>This sentiment comes across in participants’ views about retirement income</vt:lpstr>
      <vt:lpstr>A closer look: value placed on retirement income, by generation and gender</vt:lpstr>
      <vt:lpstr>PowerPoint Presentation</vt:lpstr>
      <vt:lpstr>Implications for plan sponsors  Participants’ views on retirement security</vt:lpstr>
      <vt:lpstr> </vt:lpstr>
      <vt:lpstr>Participants’ financial priorities</vt:lpstr>
      <vt:lpstr>The truth about annuities</vt:lpstr>
      <vt:lpstr>In-plan fixed annuity: description provided to survey participants </vt:lpstr>
      <vt:lpstr>How do participants feel about a fixed annuity? </vt:lpstr>
      <vt:lpstr>How do participants feel about a fixed annuity? </vt:lpstr>
      <vt:lpstr>A closer look: how do participants feel about a fixed annuity?</vt:lpstr>
      <vt:lpstr>PowerPoint Presentation</vt:lpstr>
      <vt:lpstr>But would they actually use an annuity for retirement income?</vt:lpstr>
      <vt:lpstr>But would they actually use an annuity for retirement income?</vt:lpstr>
      <vt:lpstr>A closer look:  using an in-plan annuity to provide retirement income</vt:lpstr>
      <vt:lpstr>PowerPoint Presentation</vt:lpstr>
      <vt:lpstr>There is similar interest in using a fixed annuity to save for retirement </vt:lpstr>
      <vt:lpstr>A closer look: using a fixed annuity to save for retirement</vt:lpstr>
      <vt:lpstr>PowerPoint Presentation</vt:lpstr>
      <vt:lpstr>401(k) participant interest in using an  in-plan fixed annuity for both savings and income</vt:lpstr>
      <vt:lpstr>PowerPoint Presentation</vt:lpstr>
      <vt:lpstr>A closer look: interest in using an in-plan fixed annuity for both savings and income</vt:lpstr>
      <vt:lpstr>PowerPoint Presentation</vt:lpstr>
      <vt:lpstr>Annuities help address common retirement risks</vt:lpstr>
      <vt:lpstr>In focus Fixed annuities and target date investments</vt:lpstr>
      <vt:lpstr>Our study finds that 401(k) participants are proponents of in-plan fixed annuities and would likely use them for saving and income when included in their plans.   Findings from this survey will contribute to the  continued evolution of 401(k) plan design.</vt:lpstr>
      <vt:lpstr>Implications for plan sponsors  401(k) participants’ views on retirement income</vt:lpstr>
      <vt:lpstr>Survey insights The need for clarity and understanding  </vt:lpstr>
      <vt:lpstr>How much can I (we) spend year-to-year?   What is the best strategy for withdrawing money to fund this spending?  How do I withdraw money for retirement?</vt:lpstr>
      <vt:lpstr>Participants have given this a lot of thought     </vt:lpstr>
      <vt:lpstr>A closer look: how much have you considered how you will withdraw money from your 401(k) plan?</vt:lpstr>
      <vt:lpstr>PowerPoint Presentation</vt:lpstr>
      <vt:lpstr>Participants are often not clear about how to withdraw for retirement </vt:lpstr>
      <vt:lpstr>Few are confident about how they will convert savings to income</vt:lpstr>
      <vt:lpstr>There’s a need for more advice on retirement</vt:lpstr>
      <vt:lpstr>A closer look: breakdown the of 401(k) participants that received advice within past two years   </vt:lpstr>
      <vt:lpstr>A closer look:  breakdown of those advised to use an annuity in the past two years   </vt:lpstr>
      <vt:lpstr>PowerPoint Presentation</vt:lpstr>
      <vt:lpstr>Implications for plan sponsors  The need for clarity  and understanding  </vt:lpstr>
      <vt:lpstr>Key survey findings</vt:lpstr>
      <vt:lpstr>The Way Forward</vt:lpstr>
      <vt:lpstr>Plan sponsors that offer in-plan lifetime income options, along with education and advice, can better equip workers for a successful and secure retirement.  They can also foster employee loyalty and retention and may create a competitive advantage in their pursuit of new talent.</vt:lpstr>
      <vt:lpstr>Putting insights into action</vt:lpstr>
      <vt:lpstr>For more information</vt:lpstr>
      <vt:lpstr>Closing thoughts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Leavitt, Gayle</dc:creator>
  <cp:lastModifiedBy>Leavitt, Gayle</cp:lastModifiedBy>
  <cp:revision>217</cp:revision>
  <cp:lastPrinted>2025-07-18T18:45:15Z</cp:lastPrinted>
  <dcterms:created xsi:type="dcterms:W3CDTF">2025-04-28T16:51:09Z</dcterms:created>
  <dcterms:modified xsi:type="dcterms:W3CDTF">2025-08-13T20:52:36Z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0x0101007AD4F472C9649D4F9F41D43DCEC2E327</vt:lpwstr>
  </property>
  <property fmtid="{D5CDD505-2E9C-101B-9397-08002B2CF9AE}" pid="3" name="MediaServiceImageTags">
    <vt:lpwstr/>
  </property>
  <property fmtid="{D5CDD505-2E9C-101B-9397-08002B2CF9AE}" pid="4" name="MSIP_Label_923fbcac-c1a0-42ae-9212-22391b0bb07a_Enabled">
    <vt:lpwstr>true</vt:lpwstr>
  </property>
  <property fmtid="{D5CDD505-2E9C-101B-9397-08002B2CF9AE}" pid="5" name="MSIP_Label_923fbcac-c1a0-42ae-9212-22391b0bb07a_SetDate">
    <vt:lpwstr>2025-05-05T19:30:06Z</vt:lpwstr>
  </property>
  <property fmtid="{D5CDD505-2E9C-101B-9397-08002B2CF9AE}" pid="6" name="MSIP_Label_923fbcac-c1a0-42ae-9212-22391b0bb07a_Method">
    <vt:lpwstr>Privileged</vt:lpwstr>
  </property>
  <property fmtid="{D5CDD505-2E9C-101B-9397-08002B2CF9AE}" pid="7" name="MSIP_Label_923fbcac-c1a0-42ae-9212-22391b0bb07a_Name">
    <vt:lpwstr>TIAA-Sensitivity-Public-Standard</vt:lpwstr>
  </property>
  <property fmtid="{D5CDD505-2E9C-101B-9397-08002B2CF9AE}" pid="8" name="MSIP_Label_923fbcac-c1a0-42ae-9212-22391b0bb07a_SiteId">
    <vt:lpwstr>67080e55-9c90-409b-9421-7fab7df8331b</vt:lpwstr>
  </property>
  <property fmtid="{D5CDD505-2E9C-101B-9397-08002B2CF9AE}" pid="9" name="MSIP_Label_923fbcac-c1a0-42ae-9212-22391b0bb07a_ActionId">
    <vt:lpwstr>6e3c56f7-d361-44b3-9609-a2691d7c4a7b</vt:lpwstr>
  </property>
  <property fmtid="{D5CDD505-2E9C-101B-9397-08002B2CF9AE}" pid="10" name="MSIP_Label_923fbcac-c1a0-42ae-9212-22391b0bb07a_ContentBits">
    <vt:lpwstr>0</vt:lpwstr>
  </property>
  <property fmtid="{D5CDD505-2E9C-101B-9397-08002B2CF9AE}" pid="11" name="MSIP_Label_923fbcac-c1a0-42ae-9212-22391b0bb07a_Tag">
    <vt:lpwstr>10, 0, 1, 2</vt:lpwstr>
  </property>
</Properties>
</file>