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18"/>
  </p:notesMasterIdLst>
  <p:handoutMasterIdLst>
    <p:handoutMasterId r:id="rId19"/>
  </p:handoutMasterIdLst>
  <p:sldIdLst>
    <p:sldId id="2142533513" r:id="rId12"/>
    <p:sldId id="2142533514" r:id="rId13"/>
    <p:sldId id="2142533515" r:id="rId14"/>
    <p:sldId id="2142533516" r:id="rId15"/>
    <p:sldId id="2142533517" r:id="rId16"/>
    <p:sldId id="2142533546" r:id="rId17"/>
  </p:sldIdLst>
  <p:sldSz cx="13817600" cy="7772400"/>
  <p:notesSz cx="7010400" cy="9296400"/>
  <p:custDataLst>
    <p:custData r:id="rId9"/>
    <p:custData r:id="rId4"/>
    <p:custData r:id="rId5"/>
    <p:custData r:id="rId2"/>
    <p:custData r:id="rId6"/>
    <p:custData r:id="rId8"/>
    <p:custData r:id="rId1"/>
    <p:tags r:id="rId20"/>
  </p:custDataLst>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9CE8BA-C80C-448F-9E84-038B29454226}">
          <p14:sldIdLst>
            <p14:sldId id="2142533513"/>
            <p14:sldId id="2142533514"/>
            <p14:sldId id="2142533515"/>
            <p14:sldId id="2142533516"/>
            <p14:sldId id="2142533517"/>
            <p14:sldId id="2142533546"/>
          </p14:sldIdLst>
        </p14:section>
      </p14:sectionLst>
    </p:ext>
    <p:ext uri="{EFAFB233-063F-42B5-8137-9DF3F51BA10A}">
      <p15:sldGuideLst xmlns:p15="http://schemas.microsoft.com/office/powerpoint/2012/main">
        <p15:guide id="2" orient="horz" pos="3888" userDrawn="1">
          <p15:clr>
            <a:srgbClr val="A4A3A4"/>
          </p15:clr>
        </p15:guide>
        <p15:guide id="3" pos="4352">
          <p15:clr>
            <a:srgbClr val="A4A3A4"/>
          </p15:clr>
        </p15:guide>
      </p15:sldGuideLst>
    </p:ext>
    <p:ext uri="{2D200454-40CA-4A62-9FC3-DE9A4176ACB9}">
      <p15:notesGuideLst xmlns:p15="http://schemas.microsoft.com/office/powerpoint/2012/main">
        <p15:guide id="1" orient="horz" pos="2832" userDrawn="1">
          <p15:clr>
            <a:srgbClr val="A4A3A4"/>
          </p15:clr>
        </p15:guide>
        <p15:guide id="2" pos="2376" userDrawn="1">
          <p15:clr>
            <a:srgbClr val="A4A3A4"/>
          </p15:clr>
        </p15:guide>
        <p15:guide id="3" orient="horz" pos="2928" userDrawn="1">
          <p15:clr>
            <a:srgbClr val="A4A3A4"/>
          </p15:clr>
        </p15:guide>
        <p15:guide id="4"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8D8C91-220D-2A8E-9F9F-0005C58FD3C8}" name="Faiella, Stephanie" initials="FS" userId="S::sfaiella@nuveen.com::22b88b3d-0707-4e25-a618-92f7d1f9e983" providerId="AD"/>
  <p188:author id="{F5060DF3-158E-5283-7FE9-2F5F17A3D807}" name="Munday, Elizabeth" initials="EM" userId="S::Elizabeth.Munday@tiaa.org::a921ee34-f531-4ed8-8387-754c22030b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ffman, Melanie" initials="HM" lastIdx="1" clrIdx="0"/>
  <p:cmAuthor id="2" name="Withers, Barb" initials="WB" lastIdx="8" clrIdx="1">
    <p:extLst>
      <p:ext uri="{19B8F6BF-5375-455C-9EA6-DF929625EA0E}">
        <p15:presenceInfo xmlns:p15="http://schemas.microsoft.com/office/powerpoint/2012/main" userId="S-1-5-21-2427478449-4063828735-1968950468-63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BED5"/>
    <a:srgbClr val="008FBE"/>
    <a:srgbClr val="595959"/>
    <a:srgbClr val="7F7F7F"/>
    <a:srgbClr val="263746"/>
    <a:srgbClr val="44546A"/>
    <a:srgbClr val="EDEEEE"/>
    <a:srgbClr val="6600CC"/>
    <a:srgbClr val="C3D62E"/>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16" autoAdjust="0"/>
    <p:restoredTop sz="89849" autoAdjust="0"/>
  </p:normalViewPr>
  <p:slideViewPr>
    <p:cSldViewPr snapToObjects="1" showGuides="1">
      <p:cViewPr varScale="1">
        <p:scale>
          <a:sx n="55" d="100"/>
          <a:sy n="55" d="100"/>
        </p:scale>
        <p:origin x="1048" y="36"/>
      </p:cViewPr>
      <p:guideLst>
        <p:guide orient="horz" pos="3888"/>
        <p:guide pos="4352"/>
      </p:guideLst>
    </p:cSldViewPr>
  </p:slideViewPr>
  <p:notesTextViewPr>
    <p:cViewPr>
      <p:scale>
        <a:sx n="125" d="100"/>
        <a:sy n="125" d="100"/>
      </p:scale>
      <p:origin x="0" y="0"/>
    </p:cViewPr>
  </p:notesTextViewPr>
  <p:sorterViewPr>
    <p:cViewPr varScale="1">
      <p:scale>
        <a:sx n="1" d="1"/>
        <a:sy n="1" d="1"/>
      </p:scale>
      <p:origin x="0" y="0"/>
    </p:cViewPr>
  </p:sorterViewPr>
  <p:notesViewPr>
    <p:cSldViewPr snapToObjects="1">
      <p:cViewPr varScale="1">
        <p:scale>
          <a:sx n="68" d="100"/>
          <a:sy n="68" d="100"/>
        </p:scale>
        <p:origin x="2724" y="72"/>
      </p:cViewPr>
      <p:guideLst>
        <p:guide orient="horz" pos="2832"/>
        <p:guide pos="2376"/>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notesMaster" Target="notesMasters/notes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6653" tIns="48327" rIns="96653" bIns="48327" rtlCol="0"/>
          <a:lstStyle>
            <a:lvl1pPr algn="r">
              <a:defRPr sz="1200"/>
            </a:lvl1pPr>
          </a:lstStyle>
          <a:p>
            <a:fld id="{84A12E58-8FC3-8547-9F9B-3A01EB113CB3}" type="datetimeFigureOut">
              <a:rPr lang="en-US" smtClean="0"/>
              <a:pPr/>
              <a:t>12/2/2024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6653" tIns="48327" rIns="96653" bIns="48327" rtlCol="0" anchor="b"/>
          <a:lstStyle>
            <a:lvl1pPr algn="r">
              <a:defRPr sz="1200"/>
            </a:lvl1pPr>
          </a:lstStyle>
          <a:p>
            <a:fld id="{178F25CE-8490-0E45-8DEC-136F20232716}" type="slidenum">
              <a:rPr lang="en-US" smtClean="0"/>
              <a:pPr/>
              <a:t>‹#›</a:t>
            </a:fld>
            <a:endParaRPr lang="en-US"/>
          </a:p>
        </p:txBody>
      </p:sp>
    </p:spTree>
    <p:extLst>
      <p:ext uri="{BB962C8B-B14F-4D97-AF65-F5344CB8AC3E}">
        <p14:creationId xmlns:p14="http://schemas.microsoft.com/office/powerpoint/2010/main" val="264042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6653" tIns="48327" rIns="96653" bIns="48327" rtlCol="0"/>
          <a:lstStyle>
            <a:lvl1pPr algn="r">
              <a:defRPr sz="1200"/>
            </a:lvl1pPr>
          </a:lstStyle>
          <a:p>
            <a:fld id="{E87FA6A0-8E5C-564C-9788-458373FD8A8F}" type="datetimeFigureOut">
              <a:rPr lang="en-US" smtClean="0"/>
              <a:pPr/>
              <a:t>12/2/2024</a:t>
            </a:fld>
            <a:endParaRPr lang="en-US"/>
          </a:p>
        </p:txBody>
      </p:sp>
      <p:sp>
        <p:nvSpPr>
          <p:cNvPr id="4" name="Slide Image Placeholder 3"/>
          <p:cNvSpPr>
            <a:spLocks noGrp="1" noRot="1" noChangeAspect="1"/>
          </p:cNvSpPr>
          <p:nvPr>
            <p:ph type="sldImg" idx="2"/>
          </p:nvPr>
        </p:nvSpPr>
        <p:spPr>
          <a:xfrm>
            <a:off x="406400" y="695325"/>
            <a:ext cx="6197600" cy="3487738"/>
          </a:xfrm>
          <a:prstGeom prst="rect">
            <a:avLst/>
          </a:prstGeom>
          <a:noFill/>
          <a:ln w="12700">
            <a:solidFill>
              <a:prstClr val="black"/>
            </a:solidFill>
          </a:ln>
        </p:spPr>
        <p:txBody>
          <a:bodyPr vert="horz" lIns="96653" tIns="48327" rIns="96653" bIns="48327" rtlCol="0" anchor="ctr"/>
          <a:lstStyle/>
          <a:p>
            <a:r>
              <a:rPr lang="en-US" dirty="0"/>
              <a:t>l</a:t>
            </a:r>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6653" tIns="48327" rIns="96653" bIns="48327" rtlCol="0" anchor="b"/>
          <a:lstStyle>
            <a:lvl1pPr algn="r">
              <a:defRPr sz="1200"/>
            </a:lvl1pPr>
          </a:lstStyle>
          <a:p>
            <a:fld id="{C832F44B-C367-AC45-8ED1-DB5A0EF77DB2}" type="slidenum">
              <a:rPr lang="en-US" smtClean="0"/>
              <a:pPr/>
              <a:t>‹#›</a:t>
            </a:fld>
            <a:endParaRPr lang="en-US"/>
          </a:p>
        </p:txBody>
      </p:sp>
    </p:spTree>
    <p:extLst>
      <p:ext uri="{BB962C8B-B14F-4D97-AF65-F5344CB8AC3E}">
        <p14:creationId xmlns:p14="http://schemas.microsoft.com/office/powerpoint/2010/main" val="836588355"/>
      </p:ext>
    </p:extLst>
  </p:cSld>
  <p:clrMap bg1="lt1" tx1="dk1" bg2="lt2" tx2="dk2" accent1="accent1" accent2="accent2" accent3="accent3" accent4="accent4" accent5="accent5" accent6="accent6" hlink="hlink" folHlink="folHlink"/>
  <p:hf hdr="0" ftr="0" dt="0"/>
  <p:notesStyle>
    <a:lvl1pPr marL="0" algn="l" defTabSz="509412" rtl="0" eaLnBrk="1" latinLnBrk="0" hangingPunct="1">
      <a:defRPr sz="1337" kern="1200">
        <a:solidFill>
          <a:schemeClr val="tx1"/>
        </a:solidFill>
        <a:latin typeface="+mn-lt"/>
        <a:ea typeface="+mn-ea"/>
        <a:cs typeface="+mn-cs"/>
      </a:defRPr>
    </a:lvl1pPr>
    <a:lvl2pPr marL="509412" algn="l" defTabSz="509412" rtl="0" eaLnBrk="1" latinLnBrk="0" hangingPunct="1">
      <a:defRPr sz="1337" kern="1200">
        <a:solidFill>
          <a:schemeClr val="tx1"/>
        </a:solidFill>
        <a:latin typeface="+mn-lt"/>
        <a:ea typeface="+mn-ea"/>
        <a:cs typeface="+mn-cs"/>
      </a:defRPr>
    </a:lvl2pPr>
    <a:lvl3pPr marL="1018824" algn="l" defTabSz="509412" rtl="0" eaLnBrk="1" latinLnBrk="0" hangingPunct="1">
      <a:defRPr sz="1337" kern="1200">
        <a:solidFill>
          <a:schemeClr val="tx1"/>
        </a:solidFill>
        <a:latin typeface="+mn-lt"/>
        <a:ea typeface="+mn-ea"/>
        <a:cs typeface="+mn-cs"/>
      </a:defRPr>
    </a:lvl3pPr>
    <a:lvl4pPr marL="1528237" algn="l" defTabSz="509412" rtl="0" eaLnBrk="1" latinLnBrk="0" hangingPunct="1">
      <a:defRPr sz="1337" kern="1200">
        <a:solidFill>
          <a:schemeClr val="tx1"/>
        </a:solidFill>
        <a:latin typeface="+mn-lt"/>
        <a:ea typeface="+mn-ea"/>
        <a:cs typeface="+mn-cs"/>
      </a:defRPr>
    </a:lvl4pPr>
    <a:lvl5pPr marL="2037649" algn="l" defTabSz="509412" rtl="0" eaLnBrk="1" latinLnBrk="0" hangingPunct="1">
      <a:defRPr sz="1337" kern="1200">
        <a:solidFill>
          <a:schemeClr val="tx1"/>
        </a:solidFill>
        <a:latin typeface="+mn-lt"/>
        <a:ea typeface="+mn-ea"/>
        <a:cs typeface="+mn-cs"/>
      </a:defRPr>
    </a:lvl5pPr>
    <a:lvl6pPr marL="2547061" algn="l" defTabSz="509412" rtl="0" eaLnBrk="1" latinLnBrk="0" hangingPunct="1">
      <a:defRPr sz="1337" kern="1200">
        <a:solidFill>
          <a:schemeClr val="tx1"/>
        </a:solidFill>
        <a:latin typeface="+mn-lt"/>
        <a:ea typeface="+mn-ea"/>
        <a:cs typeface="+mn-cs"/>
      </a:defRPr>
    </a:lvl6pPr>
    <a:lvl7pPr marL="3056473" algn="l" defTabSz="509412" rtl="0" eaLnBrk="1" latinLnBrk="0" hangingPunct="1">
      <a:defRPr sz="1337" kern="1200">
        <a:solidFill>
          <a:schemeClr val="tx1"/>
        </a:solidFill>
        <a:latin typeface="+mn-lt"/>
        <a:ea typeface="+mn-ea"/>
        <a:cs typeface="+mn-cs"/>
      </a:defRPr>
    </a:lvl7pPr>
    <a:lvl8pPr marL="3565886" algn="l" defTabSz="509412" rtl="0" eaLnBrk="1" latinLnBrk="0" hangingPunct="1">
      <a:defRPr sz="1337" kern="1200">
        <a:solidFill>
          <a:schemeClr val="tx1"/>
        </a:solidFill>
        <a:latin typeface="+mn-lt"/>
        <a:ea typeface="+mn-ea"/>
        <a:cs typeface="+mn-cs"/>
      </a:defRPr>
    </a:lvl8pPr>
    <a:lvl9pPr marL="4075298" algn="l" defTabSz="509412"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Guaranteed lifetime income plays a significant role to living securely and confidently in retirement. Navigating the lifetime income landscape can be a challenge. Retirement income options come with various strategies, trade-offs and risks.</a:t>
            </a:r>
          </a:p>
          <a:p>
            <a:endParaRPr lang="en-US" sz="1200" dirty="0"/>
          </a:p>
          <a:p>
            <a:r>
              <a:rPr lang="en-US" sz="1200" dirty="0"/>
              <a:t>As the offerings have expanded in the marketplace, it's important to have deeper conversations with plan sponsors and respective investment committees and conduct due diligence on the underlying investment options. Information should be communicated in a simple format so the decision makers can make informed decisions with the proper due diligence.</a:t>
            </a:r>
          </a:p>
        </p:txBody>
      </p:sp>
      <p:sp>
        <p:nvSpPr>
          <p:cNvPr id="4" name="Slide Number Placeholder 3"/>
          <p:cNvSpPr>
            <a:spLocks noGrp="1"/>
          </p:cNvSpPr>
          <p:nvPr>
            <p:ph type="sldNum" sz="quarter" idx="5"/>
          </p:nvPr>
        </p:nvSpPr>
        <p:spPr/>
        <p:txBody>
          <a:bodyPr/>
          <a:lstStyle/>
          <a:p>
            <a:fld id="{C832F44B-C367-AC45-8ED1-DB5A0EF77DB2}" type="slidenum">
              <a:rPr lang="en-US" smtClean="0"/>
              <a:pPr/>
              <a:t>1</a:t>
            </a:fld>
            <a:endParaRPr lang="en-US" dirty="0"/>
          </a:p>
        </p:txBody>
      </p:sp>
    </p:spTree>
    <p:extLst>
      <p:ext uri="{BB962C8B-B14F-4D97-AF65-F5344CB8AC3E}">
        <p14:creationId xmlns:p14="http://schemas.microsoft.com/office/powerpoint/2010/main" val="306832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00" dirty="0">
                <a:latin typeface="+mn-lt"/>
                <a:ea typeface="Calibri" panose="020F0502020204030204" pitchFamily="34" charset="0"/>
                <a:cs typeface="Times New Roman" panose="02020603050405020304" pitchFamily="18" charset="0"/>
              </a:rPr>
              <a:t>So , what are in-plan annuities? </a:t>
            </a:r>
          </a:p>
          <a:p>
            <a:pPr marL="285750" marR="0" lvl="0" indent="-285750" algn="l" defTabSz="509412" rtl="0" eaLnBrk="1" fontAlgn="auto" latinLnBrk="0" hangingPunct="1">
              <a:lnSpc>
                <a:spcPct val="107000"/>
              </a:lnSpc>
              <a:spcBef>
                <a:spcPts val="0"/>
              </a:spcBef>
              <a:spcAft>
                <a:spcPts val="800"/>
              </a:spcAft>
              <a:buClrTx/>
              <a:buSzTx/>
              <a:buFont typeface="Arial" panose="020B0604020202020204" pitchFamily="34" charset="0"/>
              <a:buChar char="•"/>
              <a:tabLst>
                <a:tab pos="2324100" algn="l"/>
              </a:tabLst>
              <a:defRPr/>
            </a:pPr>
            <a:r>
              <a:rPr lang="en-US" sz="1200" kern="100" dirty="0">
                <a:effectLst/>
                <a:latin typeface="+mn-lt"/>
                <a:ea typeface="Calibri" panose="020F0502020204030204" pitchFamily="34" charset="0"/>
                <a:cs typeface="Times New Roman" panose="02020603050405020304" pitchFamily="18" charset="0"/>
              </a:rPr>
              <a:t>During the working years, a portion of the employee’s contribution is allocated to a guaranteed income product. </a:t>
            </a:r>
          </a:p>
          <a:p>
            <a:pPr marL="285750" marR="0" lvl="0" indent="-285750" algn="l" defTabSz="509412" rtl="0" eaLnBrk="1" fontAlgn="auto" latinLnBrk="0" hangingPunct="1">
              <a:lnSpc>
                <a:spcPct val="107000"/>
              </a:lnSpc>
              <a:spcBef>
                <a:spcPts val="0"/>
              </a:spcBef>
              <a:spcAft>
                <a:spcPts val="800"/>
              </a:spcAft>
              <a:buClrTx/>
              <a:buSzTx/>
              <a:buFont typeface="Arial" panose="020B0604020202020204" pitchFamily="34" charset="0"/>
              <a:buChar char="•"/>
              <a:tabLst>
                <a:tab pos="2324100" algn="l"/>
              </a:tabLst>
              <a:defRPr/>
            </a:pPr>
            <a:r>
              <a:rPr lang="en-US" sz="1200" kern="100" dirty="0">
                <a:effectLst/>
                <a:latin typeface="+mn-lt"/>
                <a:ea typeface="Calibri" panose="020F0502020204030204" pitchFamily="34" charset="0"/>
                <a:cs typeface="Times New Roman" panose="02020603050405020304" pitchFamily="18" charset="0"/>
              </a:rPr>
              <a:t>In-plan annuities can be wrapped into a target date-like structure. An allocation to an annuity is built into the overall glidepath of the retirement plan. At retirement, around 40% is allocated to an annuity product. This percentage can vary depending on specifics. It could also be structured as part of a range of QDIA-eligible structures. </a:t>
            </a:r>
          </a:p>
          <a:p>
            <a:pPr marL="285750" marR="0" lvl="0" indent="-285750" algn="l" defTabSz="509412" rtl="0" eaLnBrk="1" fontAlgn="auto" latinLnBrk="0" hangingPunct="1">
              <a:lnSpc>
                <a:spcPct val="107000"/>
              </a:lnSpc>
              <a:spcBef>
                <a:spcPts val="0"/>
              </a:spcBef>
              <a:spcAft>
                <a:spcPts val="800"/>
              </a:spcAft>
              <a:buClrTx/>
              <a:buSzTx/>
              <a:buFont typeface="Arial" panose="020B0604020202020204" pitchFamily="34" charset="0"/>
              <a:buChar char="•"/>
              <a:tabLst>
                <a:tab pos="2324100" algn="l"/>
              </a:tabLst>
              <a:defRPr/>
            </a:pPr>
            <a:r>
              <a:rPr lang="en-US" sz="1200" kern="100" dirty="0">
                <a:effectLst/>
                <a:latin typeface="+mn-lt"/>
                <a:ea typeface="Calibri" panose="020F0502020204030204" pitchFamily="34" charset="0"/>
                <a:cs typeface="Times New Roman" panose="02020603050405020304" pitchFamily="18" charset="0"/>
              </a:rPr>
              <a:t>While annuities can be very complex, it’s easiest for investors to adopt these solutions by embedding them into something that the participants are already familiar with — such as a target date or managed account offering. </a:t>
            </a:r>
          </a:p>
          <a:p>
            <a:pPr marL="285750" marR="0" lvl="0" indent="-285750" algn="l" defTabSz="509412" rtl="0" eaLnBrk="1" fontAlgn="auto" latinLnBrk="0" hangingPunct="1">
              <a:lnSpc>
                <a:spcPct val="107000"/>
              </a:lnSpc>
              <a:spcBef>
                <a:spcPts val="0"/>
              </a:spcBef>
              <a:spcAft>
                <a:spcPts val="800"/>
              </a:spcAft>
              <a:buClrTx/>
              <a:buSzTx/>
              <a:buFont typeface="Arial" panose="020B0604020202020204" pitchFamily="34" charset="0"/>
              <a:buChar char="•"/>
              <a:tabLst>
                <a:tab pos="2324100" algn="l"/>
              </a:tabLst>
              <a:defRPr/>
            </a:pPr>
            <a:r>
              <a:rPr lang="en-US" sz="1200" kern="100" dirty="0">
                <a:effectLst/>
                <a:latin typeface="+mn-lt"/>
                <a:ea typeface="Calibri" panose="020F0502020204030204" pitchFamily="34" charset="0"/>
                <a:cs typeface="Times New Roman" panose="02020603050405020304" pitchFamily="18" charset="0"/>
              </a:rPr>
              <a:t>Again, the benefit of an in-plan annuity gives the option, but not the obligation, to convert those assets into a lifetime income stream at the point of retirement.</a:t>
            </a:r>
          </a:p>
        </p:txBody>
      </p:sp>
      <p:sp>
        <p:nvSpPr>
          <p:cNvPr id="4" name="Slide Number Placeholder 3"/>
          <p:cNvSpPr>
            <a:spLocks noGrp="1"/>
          </p:cNvSpPr>
          <p:nvPr>
            <p:ph type="sldNum" sz="quarter" idx="5"/>
          </p:nvPr>
        </p:nvSpPr>
        <p:spPr/>
        <p:txBody>
          <a:bodyPr/>
          <a:lstStyle/>
          <a:p>
            <a:fld id="{71777376-6231-4FF2-90FB-98434EA0AAC6}" type="slidenum">
              <a:rPr lang="en-US" smtClean="0"/>
              <a:t>2</a:t>
            </a:fld>
            <a:endParaRPr lang="en-US" dirty="0"/>
          </a:p>
        </p:txBody>
      </p:sp>
    </p:spTree>
    <p:extLst>
      <p:ext uri="{BB962C8B-B14F-4D97-AF65-F5344CB8AC3E}">
        <p14:creationId xmlns:p14="http://schemas.microsoft.com/office/powerpoint/2010/main" val="700888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i="0" dirty="0">
                <a:solidFill>
                  <a:schemeClr val="tx1"/>
                </a:solidFill>
                <a:latin typeface="Georgia" panose="02040502050405020303" pitchFamily="18" charset="0"/>
              </a:rPr>
              <a:t>When it comes to comparing lifetime income options, there are multiple options that range from preserving liquidity to mitigating longevity risk. The various strategies and tradeoffs come with different levels of risk. This is why it’s important to consider all options before recommending which solution is most appropriate for workforce.</a:t>
            </a:r>
          </a:p>
        </p:txBody>
      </p:sp>
      <p:sp>
        <p:nvSpPr>
          <p:cNvPr id="4" name="Slide Number Placeholder 3"/>
          <p:cNvSpPr>
            <a:spLocks noGrp="1"/>
          </p:cNvSpPr>
          <p:nvPr>
            <p:ph type="sldNum" sz="quarter" idx="5"/>
          </p:nvPr>
        </p:nvSpPr>
        <p:spPr/>
        <p:txBody>
          <a:bodyPr/>
          <a:lstStyle/>
          <a:p>
            <a:fld id="{FCE4A755-847A-4967-AC15-9A2371C18CD3}" type="slidenum">
              <a:rPr lang="en-US" smtClean="0"/>
              <a:t>3</a:t>
            </a:fld>
            <a:endParaRPr lang="en-US" dirty="0"/>
          </a:p>
        </p:txBody>
      </p:sp>
    </p:spTree>
    <p:extLst>
      <p:ext uri="{BB962C8B-B14F-4D97-AF65-F5344CB8AC3E}">
        <p14:creationId xmlns:p14="http://schemas.microsoft.com/office/powerpoint/2010/main" val="2525716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Systematic withdrawal</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Allows automated payments from an investment account.</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Payments are not guaranteed, but the accountholder has full access to the balance of the account.</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This option offers potential for growth, but the balance is exposed to market volatility.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It’s possible that the account will run out of funds in retirement.</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There is no insurance protection or guarantees.</a:t>
            </a:r>
          </a:p>
          <a:p>
            <a:pPr marL="0" marR="0">
              <a:lnSpc>
                <a:spcPct val="107000"/>
              </a:lnSpc>
              <a:spcBef>
                <a:spcPts val="0"/>
              </a:spcBef>
              <a:spcAft>
                <a:spcPts val="800"/>
              </a:spcAft>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Managed payout fund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 professional managed investment – typically within a mutual fund or Collective Investment Trust.</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It provides the accountholder regular income payments that can fluctuate and not guaranteed.</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As an actively managed fund, the participant has full access to the account balance.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There is the potential for growth in retirement.</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On the flip side, fees can run high.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balance is exposed to market volatility.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account could run out during retirement.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This type of investment does not offer insurance protection or guarantees.</a:t>
            </a:r>
          </a:p>
          <a:p>
            <a:pPr marL="0" marR="0">
              <a:lnSpc>
                <a:spcPct val="107000"/>
              </a:lnSpc>
              <a:spcBef>
                <a:spcPts val="0"/>
              </a:spcBef>
              <a:spcAft>
                <a:spcPts val="800"/>
              </a:spcAft>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Guaranteed minimum withdrawal benefit (GMWB)</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Guarantees a specified percentage of withdrawal from the participant’s accumulated balance which is invested in an underlying portfolio.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Once the account balance is exhausted, the provider guarantees a payout for life.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accountholder has full access to its investment.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There is the possibility of a minimum guaranteed return while saving, backed by the claims-paying ability of the issuer.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This is the only investment among retirement income options offering liquidity that guarantees income for life.</a:t>
            </a:r>
          </a:p>
          <a:p>
            <a:pPr marL="0" marR="0">
              <a:lnSpc>
                <a:spcPct val="107000"/>
              </a:lnSpc>
              <a:spcBef>
                <a:spcPts val="0"/>
              </a:spcBef>
              <a:spcAft>
                <a:spcPts val="800"/>
              </a:spcAft>
              <a:tabLst>
                <a:tab pos="457200" algn="l"/>
              </a:tabLst>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E4A755-847A-4967-AC15-9A2371C18CD3}" type="slidenum">
              <a:rPr lang="en-US" smtClean="0"/>
              <a:t>4</a:t>
            </a:fld>
            <a:endParaRPr lang="en-US" dirty="0"/>
          </a:p>
        </p:txBody>
      </p:sp>
    </p:spTree>
    <p:extLst>
      <p:ext uri="{BB962C8B-B14F-4D97-AF65-F5344CB8AC3E}">
        <p14:creationId xmlns:p14="http://schemas.microsoft.com/office/powerpoint/2010/main" val="797522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Deferred fixed annuity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Provides guaranteed returns during accumulation and guaranteed lifetime income during retirement.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Potentially offers lower portfolio fees and less risk of market volatility.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accountholder has full access to the account balance prior to annuitization but loses liquidity once the assets are annuitized.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investor enjoys guaranteed returns while saving</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There’s even the potential for increased income payments in retirement.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This type of annuity guarantees the retiree will receive guaranteed lifetime income.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Less upside potential than equity-linked instruments.</a:t>
            </a:r>
          </a:p>
          <a:p>
            <a:pPr marL="0" marR="0">
              <a:lnSpc>
                <a:spcPct val="107000"/>
              </a:lnSpc>
              <a:spcBef>
                <a:spcPts val="0"/>
              </a:spcBef>
              <a:spcAft>
                <a:spcPts val="800"/>
              </a:spcAft>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Deferred income annuity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Provides guaranteed income at a future date.</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account balance can be annuitized into a variable or fixed annuity.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This solution also offers the potential for lower portfolio fees and less risk of market volatility.</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Investors are guaranteed income for life and could even experience higher payout rates.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The participant loses liquidity once the assets are annuitized</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It isn’t possible to withdrawal fund prior payments beginning.</a:t>
            </a:r>
          </a:p>
          <a:p>
            <a:pPr marL="171450" marR="0" indent="-171450">
              <a:lnSpc>
                <a:spcPct val="107000"/>
              </a:lnSpc>
              <a:spcBef>
                <a:spcPts val="0"/>
              </a:spcBef>
              <a:spcAft>
                <a:spcPts val="800"/>
              </a:spcAft>
              <a:buFont typeface="Arial" panose="020B0604020202020204" pitchFamily="34" charset="0"/>
              <a:buChar char="•"/>
              <a:tabLst>
                <a:tab pos="457200" algn="l"/>
              </a:tabLst>
            </a:pPr>
            <a:endParaRPr lang="en-US" sz="1200" dirty="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457200" algn="l"/>
              </a:tabLst>
            </a:pPr>
            <a:r>
              <a:rPr lang="en-US" sz="1200" b="1" dirty="0">
                <a:effectLst/>
                <a:latin typeface="+mn-lt"/>
                <a:ea typeface="Calibri" panose="020F0502020204030204" pitchFamily="34" charset="0"/>
                <a:cs typeface="Times New Roman" panose="02020603050405020304" pitchFamily="18" charset="0"/>
              </a:rPr>
              <a:t>Qualified longevity annuity contract – or QLAC</a:t>
            </a:r>
            <a:r>
              <a:rPr lang="en-US" sz="1200" dirty="0">
                <a:effectLst/>
                <a:latin typeface="+mn-lt"/>
                <a:ea typeface="Calibri" panose="020F0502020204030204" pitchFamily="34" charset="0"/>
                <a:cs typeface="Times New Roman" panose="02020603050405020304" pitchFamily="18" charset="0"/>
              </a:rPr>
              <a: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A fixed annuity that provides income payments at a postponed, future date. This is typically 5, 10 or 20+ years post-purchase, in exchange for a higher payment rate after the age of 80.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Some of the benefits enjoyed with a QLAC includes an extended tax deferral and protects the investment from market volatility.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It also boasts the highest payment rates and guarantees income for life.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On the flipside, QLACs allow a limited purchase amount and have a long deferral period.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If there is no death benefit and should the investor pass before the income start date, the annuitized amount is lost. </a:t>
            </a:r>
          </a:p>
          <a:p>
            <a:pPr marL="171450" marR="0" indent="-171450">
              <a:lnSpc>
                <a:spcPct val="107000"/>
              </a:lnSpc>
              <a:spcBef>
                <a:spcPts val="0"/>
              </a:spcBef>
              <a:spcAft>
                <a:spcPts val="800"/>
              </a:spcAft>
              <a:buFont typeface="Arial" panose="020B0604020202020204" pitchFamily="34" charset="0"/>
              <a:buChar char="•"/>
              <a:tabLst>
                <a:tab pos="457200" algn="l"/>
              </a:tabLst>
            </a:pPr>
            <a:r>
              <a:rPr lang="en-US" sz="1200" dirty="0">
                <a:effectLst/>
                <a:latin typeface="+mn-lt"/>
                <a:ea typeface="Calibri" panose="020F0502020204030204" pitchFamily="34" charset="0"/>
                <a:cs typeface="Times New Roman" panose="02020603050405020304" pitchFamily="18" charset="0"/>
              </a:rPr>
              <a:t>In addition, the annuitant cannot make withdrawals against the balance before payments begin.</a:t>
            </a:r>
          </a:p>
          <a:p>
            <a:pPr marL="0" marR="0">
              <a:lnSpc>
                <a:spcPct val="107000"/>
              </a:lnSpc>
              <a:spcBef>
                <a:spcPts val="0"/>
              </a:spcBef>
              <a:spcAft>
                <a:spcPts val="800"/>
              </a:spcAft>
              <a:tabLst>
                <a:tab pos="457200" algn="l"/>
              </a:tabLst>
            </a:pPr>
            <a:endParaRPr lang="en-US" sz="1200" dirty="0">
              <a:effectLst/>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CE4A755-847A-4967-AC15-9A2371C18CD3}" type="slidenum">
              <a:rPr lang="en-US" smtClean="0"/>
              <a:t>5</a:t>
            </a:fld>
            <a:endParaRPr lang="en-US" dirty="0"/>
          </a:p>
        </p:txBody>
      </p:sp>
    </p:spTree>
    <p:extLst>
      <p:ext uri="{BB962C8B-B14F-4D97-AF65-F5344CB8AC3E}">
        <p14:creationId xmlns:p14="http://schemas.microsoft.com/office/powerpoint/2010/main" val="2659407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2F44B-C367-AC45-8ED1-DB5A0EF77DB2}" type="slidenum">
              <a:rPr lang="en-US" smtClean="0"/>
              <a:pPr/>
              <a:t>6</a:t>
            </a:fld>
            <a:endParaRPr lang="en-US"/>
          </a:p>
        </p:txBody>
      </p:sp>
    </p:spTree>
    <p:extLst>
      <p:ext uri="{BB962C8B-B14F-4D97-AF65-F5344CB8AC3E}">
        <p14:creationId xmlns:p14="http://schemas.microsoft.com/office/powerpoint/2010/main" val="1830987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accent3"/>
        </a:solidFill>
        <a:effectLst/>
      </p:bgPr>
    </p:bg>
    <p:spTree>
      <p:nvGrpSpPr>
        <p:cNvPr id="1" name=""/>
        <p:cNvGrpSpPr/>
        <p:nvPr/>
      </p:nvGrpSpPr>
      <p:grpSpPr>
        <a:xfrm>
          <a:off x="0" y="0"/>
          <a:ext cx="0" cy="0"/>
          <a:chOff x="0" y="0"/>
          <a:chExt cx="0" cy="0"/>
        </a:xfrm>
      </p:grpSpPr>
      <p:sp>
        <p:nvSpPr>
          <p:cNvPr id="15"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sp>
        <p:nvSpPr>
          <p:cNvPr id="2" name="Title 1"/>
          <p:cNvSpPr>
            <a:spLocks noGrp="1"/>
          </p:cNvSpPr>
          <p:nvPr>
            <p:ph type="ctrTitle"/>
          </p:nvPr>
        </p:nvSpPr>
        <p:spPr>
          <a:xfrm>
            <a:off x="2302039" y="1752600"/>
            <a:ext cx="9938328" cy="3150193"/>
          </a:xfrm>
        </p:spPr>
        <p:txBody>
          <a:bodyPr lIns="0" tIns="0" rIns="0" bIns="0" anchor="t">
            <a:noAutofit/>
          </a:bodyPr>
          <a:lstStyle>
            <a:lvl1pPr algn="l">
              <a:spcAft>
                <a:spcPts val="600"/>
              </a:spcAft>
              <a:defRPr sz="4400" b="1">
                <a:solidFill>
                  <a:schemeClr val="bg1"/>
                </a:solidFill>
                <a:latin typeface="+mn-lt"/>
              </a:defRPr>
            </a:lvl1pPr>
          </a:lstStyle>
          <a:p>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630" y="89903"/>
            <a:ext cx="3327400" cy="1626728"/>
          </a:xfrm>
          <a:prstGeom prst="rect">
            <a:avLst/>
          </a:prstGeom>
        </p:spPr>
      </p:pic>
      <p:sp>
        <p:nvSpPr>
          <p:cNvPr id="14" name="Text Placeholder 14"/>
          <p:cNvSpPr txBox="1">
            <a:spLocks/>
          </p:cNvSpPr>
          <p:nvPr userDrawn="1"/>
        </p:nvSpPr>
        <p:spPr>
          <a:xfrm>
            <a:off x="3098800" y="6812280"/>
            <a:ext cx="10090150" cy="1021080"/>
          </a:xfrm>
          <a:prstGeom prst="rect">
            <a:avLst/>
          </a:prstGeom>
        </p:spPr>
        <p:txBody>
          <a:bodyPr lIns="0" tIns="0" rIns="0" bIns="0" anchor="ctr" anchorCtr="0"/>
          <a:lstStyle>
            <a:lvl1pPr marL="0" indent="0" algn="l" defTabSz="502920" rtl="0" eaLnBrk="1" latinLnBrk="0" hangingPunct="1">
              <a:lnSpc>
                <a:spcPct val="100000"/>
              </a:lnSpc>
              <a:spcBef>
                <a:spcPts val="0"/>
              </a:spcBef>
              <a:spcAft>
                <a:spcPts val="432"/>
              </a:spcAft>
              <a:buFont typeface="Arial"/>
              <a:buNone/>
              <a:defRPr sz="10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lgn="r"/>
            <a:r>
              <a:rPr lang="en-US" sz="1000" b="1" kern="1200" cap="all" baseline="0" dirty="0">
                <a:solidFill>
                  <a:srgbClr val="BABCBC"/>
                </a:solidFill>
                <a:latin typeface="Arial Narrow" panose="020B0606020202030204" pitchFamily="34" charset="0"/>
                <a:ea typeface="+mn-ea"/>
                <a:cs typeface="+mn-cs"/>
              </a:rPr>
              <a:t>FOR FINANCIAL PROFESSIONAL USE ONLY. NOT FOR PUBLIC DISTRIBUTION AND NOT FOR USE BY RETAIL INVESTORS. PLEASE REFER TO DISCLOSURES FOR IMPORTANT INFORMATION.</a:t>
            </a:r>
          </a:p>
        </p:txBody>
      </p:sp>
    </p:spTree>
    <p:extLst>
      <p:ext uri="{BB962C8B-B14F-4D97-AF65-F5344CB8AC3E}">
        <p14:creationId xmlns:p14="http://schemas.microsoft.com/office/powerpoint/2010/main" val="2972733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B">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63056" y="2670048"/>
            <a:ext cx="7804726" cy="1049338"/>
          </a:xfrm>
        </p:spPr>
        <p:txBody>
          <a:bodyPr lIns="0" tIns="0" rIns="0" bIns="0" anchor="t">
            <a:noAutofit/>
          </a:bodyPr>
          <a:lstStyle>
            <a:lvl1pPr marL="12700" indent="0" algn="l" defTabSz="502920" rtl="0" eaLnBrk="1" latinLnBrk="0" hangingPunct="1">
              <a:buFont typeface="+mj-lt"/>
              <a:buNone/>
              <a:defRPr lang="en-US" sz="4000" b="1" kern="1200" spc="-10" baseline="0" dirty="0">
                <a:solidFill>
                  <a:schemeClr val="bg1"/>
                </a:solidFill>
                <a:latin typeface="Georgia"/>
                <a:ea typeface="+mj-ea"/>
                <a:cs typeface="Georgia"/>
              </a:defRPr>
            </a:lvl1pPr>
          </a:lstStyle>
          <a:p>
            <a:r>
              <a:rPr lang="en-US" dirty="0"/>
              <a:t>Divider Page</a:t>
            </a:r>
          </a:p>
        </p:txBody>
      </p:sp>
      <p:sp>
        <p:nvSpPr>
          <p:cNvPr id="4" name="Picture Placeholder 3"/>
          <p:cNvSpPr>
            <a:spLocks noGrp="1"/>
          </p:cNvSpPr>
          <p:nvPr>
            <p:ph type="pic" sz="quarter" idx="10"/>
          </p:nvPr>
        </p:nvSpPr>
        <p:spPr>
          <a:xfrm>
            <a:off x="0" y="0"/>
            <a:ext cx="13816584" cy="6811963"/>
          </a:xfrm>
          <a:ln>
            <a:noFill/>
          </a:ln>
        </p:spPr>
        <p:txBody>
          <a:bodyPr/>
          <a:lstStyle/>
          <a:p>
            <a:endParaRPr lang="en-US"/>
          </a:p>
        </p:txBody>
      </p:sp>
    </p:spTree>
    <p:extLst>
      <p:ext uri="{BB962C8B-B14F-4D97-AF65-F5344CB8AC3E}">
        <p14:creationId xmlns:p14="http://schemas.microsoft.com/office/powerpoint/2010/main" val="290990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B">
    <p:bg>
      <p:bgPr>
        <a:solidFill>
          <a:schemeClr val="accent3"/>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Large 2">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073" y="1755649"/>
            <a:ext cx="12561455" cy="4815995"/>
          </a:xfrm>
        </p:spPr>
        <p:txBody>
          <a:bodyPr lIns="0" tIns="0" rIns="0" bIns="0">
            <a:noAutofit/>
          </a:bodyPr>
          <a:lstStyle>
            <a:lvl1pPr marL="0" indent="0">
              <a:lnSpc>
                <a:spcPts val="3520"/>
              </a:lnSpc>
              <a:spcBef>
                <a:spcPts val="0"/>
              </a:spcBef>
              <a:buFont typeface="+mj-lt"/>
              <a:buNone/>
              <a:defRPr sz="2800" b="1">
                <a:solidFill>
                  <a:schemeClr val="tx2"/>
                </a:solidFill>
              </a:defRPr>
            </a:lvl1pPr>
            <a:lvl2pPr>
              <a:defRPr sz="2000">
                <a:solidFill>
                  <a:schemeClr val="tx2"/>
                </a:solidFill>
              </a:defRPr>
            </a:lvl2pPr>
          </a:lstStyle>
          <a:p>
            <a:pPr lvl="0"/>
            <a:r>
              <a:rPr lang="en-US" dirty="0"/>
              <a:t>Click to edit Master text styles</a:t>
            </a:r>
          </a:p>
          <a:p>
            <a:pPr lvl="1"/>
            <a:r>
              <a:rPr lang="en-US" dirty="0"/>
              <a:t>Second level</a:t>
            </a:r>
          </a:p>
        </p:txBody>
      </p:sp>
      <p:sp>
        <p:nvSpPr>
          <p:cNvPr id="18"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0" name="Text Placeholder 11"/>
          <p:cNvSpPr>
            <a:spLocks noGrp="1"/>
          </p:cNvSpPr>
          <p:nvPr>
            <p:ph type="body" sz="quarter" idx="11"/>
          </p:nvPr>
        </p:nvSpPr>
        <p:spPr>
          <a:xfrm>
            <a:off x="628073" y="6291072"/>
            <a:ext cx="12561455"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385013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13817600" cy="6816725"/>
          </a:xfrm>
          <a:ln>
            <a:noFill/>
          </a:ln>
        </p:spPr>
        <p:txBody>
          <a:bodyPr/>
          <a:lstStyle/>
          <a:p>
            <a:endParaRPr lang="en-US"/>
          </a:p>
        </p:txBody>
      </p:sp>
      <p:sp>
        <p:nvSpPr>
          <p:cNvPr id="3" name="object 4"/>
          <p:cNvSpPr/>
          <p:nvPr userDrawn="1"/>
        </p:nvSpPr>
        <p:spPr>
          <a:xfrm>
            <a:off x="8356600" y="-7407"/>
            <a:ext cx="5461000" cy="6817782"/>
          </a:xfrm>
          <a:custGeom>
            <a:avLst/>
            <a:gdLst/>
            <a:ahLst/>
            <a:cxnLst/>
            <a:rect l="l" t="t" r="r" b="b"/>
            <a:pathLst>
              <a:path w="4131945" h="5836920">
                <a:moveTo>
                  <a:pt x="0" y="5836920"/>
                </a:moveTo>
                <a:lnTo>
                  <a:pt x="4131779" y="5836920"/>
                </a:lnTo>
                <a:lnTo>
                  <a:pt x="4131779" y="0"/>
                </a:lnTo>
                <a:lnTo>
                  <a:pt x="0" y="0"/>
                </a:lnTo>
                <a:lnTo>
                  <a:pt x="0" y="5836920"/>
                </a:lnTo>
                <a:close/>
              </a:path>
            </a:pathLst>
          </a:custGeom>
          <a:solidFill>
            <a:srgbClr val="F1F1F1">
              <a:alpha val="91998"/>
            </a:srgbClr>
          </a:solidFill>
        </p:spPr>
        <p:txBody>
          <a:bodyPr wrap="square" lIns="0" tIns="0" rIns="0" bIns="0" rtlCol="0"/>
          <a:lstStyle/>
          <a:p>
            <a:endParaRPr/>
          </a:p>
        </p:txBody>
      </p:sp>
      <p:sp>
        <p:nvSpPr>
          <p:cNvPr id="2" name="Title 1"/>
          <p:cNvSpPr>
            <a:spLocks noGrp="1"/>
          </p:cNvSpPr>
          <p:nvPr>
            <p:ph type="title"/>
          </p:nvPr>
        </p:nvSpPr>
        <p:spPr>
          <a:xfrm>
            <a:off x="8890000" y="1752600"/>
            <a:ext cx="3918528" cy="3637464"/>
          </a:xfrm>
        </p:spPr>
        <p:txBody>
          <a:bodyPr/>
          <a:lstStyle/>
          <a:p>
            <a:r>
              <a:rPr lang="en-US"/>
              <a:t>Click to edit Master title style</a:t>
            </a:r>
          </a:p>
        </p:txBody>
      </p:sp>
    </p:spTree>
    <p:extLst>
      <p:ext uri="{BB962C8B-B14F-4D97-AF65-F5344CB8AC3E}">
        <p14:creationId xmlns:p14="http://schemas.microsoft.com/office/powerpoint/2010/main" val="36140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ullets A">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1755648"/>
            <a:ext cx="12561455" cy="4815996"/>
          </a:xfrm>
        </p:spPr>
        <p:txBody>
          <a:bodyPr lIns="0" tIns="0" rIns="0" bIns="0">
            <a:noAutofit/>
          </a:bodyPr>
          <a:lstStyle>
            <a:lvl1pPr marL="0" indent="0">
              <a:lnSpc>
                <a:spcPct val="100000"/>
              </a:lnSpc>
              <a:spcBef>
                <a:spcPts val="0"/>
              </a:spcBef>
              <a:buFont typeface="+mj-lt"/>
              <a:buNone/>
              <a:defRPr sz="2400">
                <a:solidFill>
                  <a:schemeClr val="accent3"/>
                </a:solidFill>
              </a:defRPr>
            </a:lvl1pPr>
            <a:lvl2pPr>
              <a:lnSpc>
                <a:spcPct val="100000"/>
              </a:lnSpc>
              <a:defRPr baseline="0">
                <a:solidFill>
                  <a:schemeClr val="tx2"/>
                </a:solidFill>
              </a:defRPr>
            </a:lvl2pPr>
            <a:lvl3pPr>
              <a:lnSpc>
                <a:spcPct val="100000"/>
              </a:lnSpc>
              <a:defRPr>
                <a:solidFill>
                  <a:schemeClr val="tx2"/>
                </a:solidFill>
              </a:defRPr>
            </a:lvl3pPr>
            <a:lvl4pPr>
              <a:lnSpc>
                <a:spcPct val="100000"/>
              </a:lnSpc>
              <a:defRPr>
                <a:solidFill>
                  <a:schemeClr val="tx2"/>
                </a:solidFill>
              </a:defRPr>
            </a:lvl4pPr>
            <a:lvl5pPr>
              <a:lnSpc>
                <a:spcPct val="100000"/>
              </a:lnSpc>
              <a:defRPr baseline="0">
                <a:solidFill>
                  <a:schemeClr val="tx2"/>
                </a:solidFill>
              </a:defRPr>
            </a:lvl5pPr>
            <a:lvl6pPr marL="804863" indent="-233363">
              <a:lnSpc>
                <a:spcPct val="100000"/>
              </a:lnSpc>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2" name="Text Placeholder 11">
            <a:extLst>
              <a:ext uri="{FF2B5EF4-FFF2-40B4-BE49-F238E27FC236}">
                <a16:creationId xmlns:a16="http://schemas.microsoft.com/office/drawing/2014/main" id="{4534953F-0D6E-6E73-27C1-B07127B130D4}"/>
              </a:ext>
            </a:extLst>
          </p:cNvPr>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430964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28073" y="630937"/>
            <a:ext cx="12561455" cy="1035139"/>
          </a:xfrm>
          <a:prstGeom prst="rect">
            <a:avLst/>
          </a:prstGeom>
        </p:spPr>
        <p:txBody>
          <a:bodyPr vert="horz" lIns="0" tIns="0" rIns="0" bIns="0" rtlCol="0" anchor="t">
            <a:noAutofit/>
          </a:bodyPr>
          <a:lstStyle/>
          <a:p>
            <a:r>
              <a:rPr lang="en-US" dirty="0"/>
              <a:t>Click to edit Master title style</a:t>
            </a:r>
          </a:p>
        </p:txBody>
      </p:sp>
      <p:sp>
        <p:nvSpPr>
          <p:cNvPr id="11" name="Text Placeholder 11"/>
          <p:cNvSpPr>
            <a:spLocks noGrp="1"/>
          </p:cNvSpPr>
          <p:nvPr>
            <p:ph type="body" sz="quarter" idx="11"/>
          </p:nvPr>
        </p:nvSpPr>
        <p:spPr>
          <a:xfrm>
            <a:off x="628073" y="6291072"/>
            <a:ext cx="12565139" cy="372140"/>
          </a:xfrm>
        </p:spPr>
        <p:txBody>
          <a:bodyPr numCol="2" spcCol="457200" anchor="b"/>
          <a:lstStyle>
            <a:lvl1pPr marL="0" algn="l" defTabSz="509412" rtl="0" eaLnBrk="1" latinLnBrk="0" hangingPunct="1">
              <a:lnSpc>
                <a:spcPct val="100000"/>
              </a:lnSpc>
              <a:spcAft>
                <a:spcPts val="0"/>
              </a:spcAft>
              <a:defRPr lang="en-US" sz="900" b="0" i="0" u="none" strike="noStrike" kern="1200" baseline="0" dirty="0" smtClean="0">
                <a:solidFill>
                  <a:schemeClr val="bg1">
                    <a:lumMod val="50000"/>
                  </a:schemeClr>
                </a:solidFill>
                <a:latin typeface="Arial Narrow" pitchFamily="34" charset="0"/>
                <a:ea typeface="+mn-ea"/>
                <a:cs typeface="+mn-cs"/>
              </a:defRPr>
            </a:lvl1pPr>
            <a:lvl2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2pPr>
            <a:lvl3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3pPr>
            <a:lvl4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4pPr>
            <a:lvl5pPr marL="0" algn="l" defTabSz="509412" rtl="0" eaLnBrk="1" latinLnBrk="0" hangingPunct="1">
              <a:defRPr lang="en-US" sz="800" b="0" i="0" u="none" strike="noStrike" kern="1200" baseline="0" dirty="0" smtClean="0">
                <a:solidFill>
                  <a:schemeClr val="bg1">
                    <a:lumMod val="50000"/>
                  </a:schemeClr>
                </a:solidFill>
                <a:latin typeface="Arial Narrow" pitchFamily="34" charset="0"/>
                <a:ea typeface="+mn-ea"/>
                <a:cs typeface="+mn-cs"/>
              </a:defRPr>
            </a:lvl5pPr>
          </a:lstStyle>
          <a:p>
            <a:pPr lvl="0"/>
            <a:endParaRPr lang="en-US" dirty="0"/>
          </a:p>
        </p:txBody>
      </p:sp>
    </p:spTree>
    <p:extLst>
      <p:ext uri="{BB962C8B-B14F-4D97-AF65-F5344CB8AC3E}">
        <p14:creationId xmlns:p14="http://schemas.microsoft.com/office/powerpoint/2010/main" val="8246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osures">
    <p:spTree>
      <p:nvGrpSpPr>
        <p:cNvPr id="1" name=""/>
        <p:cNvGrpSpPr/>
        <p:nvPr/>
      </p:nvGrpSpPr>
      <p:grpSpPr>
        <a:xfrm>
          <a:off x="0" y="0"/>
          <a:ext cx="0" cy="0"/>
          <a:chOff x="0" y="0"/>
          <a:chExt cx="0" cy="0"/>
        </a:xfrm>
      </p:grpSpPr>
      <p:sp>
        <p:nvSpPr>
          <p:cNvPr id="8" name="Content Placeholder 7"/>
          <p:cNvSpPr>
            <a:spLocks noGrp="1"/>
          </p:cNvSpPr>
          <p:nvPr>
            <p:ph sz="quarter" idx="13" hasCustomPrompt="1"/>
          </p:nvPr>
        </p:nvSpPr>
        <p:spPr>
          <a:xfrm>
            <a:off x="628073" y="1752601"/>
            <a:ext cx="12561455" cy="4922043"/>
          </a:xfrm>
          <a:ln>
            <a:noFill/>
          </a:ln>
        </p:spPr>
        <p:txBody>
          <a:bodyPr numCol="2" spcCol="228600">
            <a:noAutofit/>
          </a:bodyPr>
          <a:lstStyle>
            <a:lvl1pPr marL="0" indent="0">
              <a:lnSpc>
                <a:spcPct val="100000"/>
              </a:lnSpc>
              <a:spcBef>
                <a:spcPts val="600"/>
              </a:spcBef>
              <a:spcAft>
                <a:spcPts val="600"/>
              </a:spcAft>
              <a:buFontTx/>
              <a:buNone/>
              <a:defRPr sz="1000" b="0">
                <a:solidFill>
                  <a:schemeClr val="tx1">
                    <a:lumMod val="50000"/>
                    <a:lumOff val="50000"/>
                  </a:schemeClr>
                </a:solidFill>
                <a:latin typeface="Arial" panose="020B0604020202020204" pitchFamily="34" charset="0"/>
                <a:cs typeface="Arial" panose="020B0604020202020204" pitchFamily="34" charset="0"/>
              </a:defRPr>
            </a:lvl1pPr>
            <a:lvl2pPr marL="0" indent="0">
              <a:lnSpc>
                <a:spcPct val="100000"/>
              </a:lnSpc>
              <a:spcBef>
                <a:spcPts val="600"/>
              </a:spcBef>
              <a:spcAft>
                <a:spcPts val="600"/>
              </a:spcAft>
              <a:buClr>
                <a:schemeClr val="tx2"/>
              </a:buClr>
              <a:buFontTx/>
              <a:buNone/>
              <a:defRPr sz="1200" b="0" baseline="0">
                <a:solidFill>
                  <a:schemeClr val="tx1">
                    <a:lumMod val="50000"/>
                    <a:lumOff val="50000"/>
                  </a:schemeClr>
                </a:solidFill>
                <a:latin typeface="Arial" panose="020B0604020202020204" pitchFamily="34" charset="0"/>
                <a:cs typeface="Arial" panose="020B0604020202020204" pitchFamily="34" charset="0"/>
              </a:defRPr>
            </a:lvl2pPr>
            <a:lvl3pPr>
              <a:buFont typeface="Wingdings" charset="2"/>
              <a:buChar char="§"/>
              <a:defRPr>
                <a:solidFill>
                  <a:srgbClr val="2D4769"/>
                </a:solidFill>
              </a:defRPr>
            </a:lvl3pPr>
            <a:lvl4pPr>
              <a:buFontTx/>
              <a:buNone/>
              <a:defRPr>
                <a:solidFill>
                  <a:srgbClr val="2D4769"/>
                </a:solidFill>
              </a:defRPr>
            </a:lvl4pPr>
            <a:lvl5pPr>
              <a:buFontTx/>
              <a:buNone/>
              <a:defRPr>
                <a:solidFill>
                  <a:srgbClr val="2D4769"/>
                </a:solidFill>
              </a:defRPr>
            </a:lvl5pPr>
          </a:lstStyle>
          <a:p>
            <a:pPr lvl="0"/>
            <a:r>
              <a:rPr lang="en-US" dirty="0"/>
              <a:t>Click to edit 10 </a:t>
            </a:r>
            <a:r>
              <a:rPr lang="en-US" dirty="0" err="1"/>
              <a:t>pt</a:t>
            </a:r>
            <a:r>
              <a:rPr lang="en-US" dirty="0"/>
              <a:t> disclosure</a:t>
            </a:r>
          </a:p>
          <a:p>
            <a:pPr lvl="1"/>
            <a:r>
              <a:rPr lang="en-US" dirty="0"/>
              <a:t>Second Level to edit 12 </a:t>
            </a:r>
            <a:r>
              <a:rPr lang="en-US" dirty="0" err="1"/>
              <a:t>pt</a:t>
            </a:r>
            <a:r>
              <a:rPr lang="en-US" dirty="0"/>
              <a:t> disclosure</a:t>
            </a:r>
          </a:p>
        </p:txBody>
      </p:sp>
      <p:sp>
        <p:nvSpPr>
          <p:cNvPr id="9" name="Text Placeholder 8"/>
          <p:cNvSpPr>
            <a:spLocks noGrp="1"/>
          </p:cNvSpPr>
          <p:nvPr>
            <p:ph type="body" sz="quarter" idx="20" hasCustomPrompt="1"/>
          </p:nvPr>
        </p:nvSpPr>
        <p:spPr>
          <a:xfrm rot="16200000">
            <a:off x="12337175" y="5588863"/>
            <a:ext cx="1981202" cy="190359"/>
          </a:xfrm>
        </p:spPr>
        <p:txBody>
          <a:bodyPr>
            <a:noAutofit/>
          </a:bodyPr>
          <a:lstStyle>
            <a:lvl1pPr marL="0" indent="0">
              <a:lnSpc>
                <a:spcPct val="100000"/>
              </a:lnSpc>
              <a:spcAft>
                <a:spcPts val="0"/>
              </a:spcAft>
              <a:buNone/>
              <a:defRPr sz="700" b="0" baseline="0">
                <a:solidFill>
                  <a:srgbClr val="8A8A8D"/>
                </a:solidFill>
                <a:latin typeface="Arial Narrow" panose="020B0606020202030204" pitchFamily="34" charset="0"/>
                <a:cs typeface="Adobe Gurmukhi" panose="01010101010101010101" pitchFamily="50" charset="0"/>
              </a:defRPr>
            </a:lvl1pPr>
            <a:lvl2pPr marL="218807" indent="0">
              <a:buNone/>
              <a:defRPr sz="582"/>
            </a:lvl2pPr>
            <a:lvl3pPr marL="437613" indent="0">
              <a:buNone/>
              <a:defRPr sz="582"/>
            </a:lvl3pPr>
            <a:lvl4pPr marL="610193" indent="0">
              <a:buNone/>
              <a:defRPr sz="582"/>
            </a:lvl4pPr>
            <a:lvl5pPr marL="781232" indent="0">
              <a:buNone/>
              <a:defRPr sz="582"/>
            </a:lvl5pPr>
          </a:lstStyle>
          <a:p>
            <a:pPr lvl="0"/>
            <a:r>
              <a:rPr lang="en-US" dirty="0"/>
              <a:t>Click to insert code</a:t>
            </a:r>
          </a:p>
        </p:txBody>
      </p:sp>
      <p:sp>
        <p:nvSpPr>
          <p:cNvPr id="10" name="Title Placeholder 1"/>
          <p:cNvSpPr>
            <a:spLocks noGrp="1"/>
          </p:cNvSpPr>
          <p:nvPr>
            <p:ph type="title"/>
          </p:nvPr>
        </p:nvSpPr>
        <p:spPr>
          <a:xfrm>
            <a:off x="628073" y="630937"/>
            <a:ext cx="12859157" cy="1035139"/>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25573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3543D-F9FC-C303-D701-42E1511F86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630BB2-8932-9F70-432F-153D710CA4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12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DEEEE"/>
        </a:solidFill>
        <a:effectLst/>
      </p:bgPr>
    </p:bg>
    <p:spTree>
      <p:nvGrpSpPr>
        <p:cNvPr id="1" name=""/>
        <p:cNvGrpSpPr/>
        <p:nvPr/>
      </p:nvGrpSpPr>
      <p:grpSpPr>
        <a:xfrm>
          <a:off x="0" y="0"/>
          <a:ext cx="0" cy="0"/>
          <a:chOff x="0" y="0"/>
          <a:chExt cx="0" cy="0"/>
        </a:xfrm>
      </p:grpSpPr>
      <p:sp>
        <p:nvSpPr>
          <p:cNvPr id="17" name="object 3"/>
          <p:cNvSpPr/>
          <p:nvPr userDrawn="1"/>
        </p:nvSpPr>
        <p:spPr>
          <a:xfrm>
            <a:off x="1" y="6812280"/>
            <a:ext cx="13817600" cy="1021080"/>
          </a:xfrm>
          <a:custGeom>
            <a:avLst/>
            <a:gdLst/>
            <a:ahLst/>
            <a:cxnLst/>
            <a:rect l="l" t="t" r="r" b="b"/>
            <a:pathLst>
              <a:path w="12189460" h="1021079">
                <a:moveTo>
                  <a:pt x="0" y="1021079"/>
                </a:moveTo>
                <a:lnTo>
                  <a:pt x="12188952" y="1021079"/>
                </a:lnTo>
                <a:lnTo>
                  <a:pt x="12188952" y="0"/>
                </a:lnTo>
                <a:lnTo>
                  <a:pt x="0" y="0"/>
                </a:lnTo>
                <a:lnTo>
                  <a:pt x="0" y="1021079"/>
                </a:lnTo>
                <a:close/>
              </a:path>
            </a:pathLst>
          </a:custGeom>
          <a:solidFill>
            <a:schemeClr val="tx2"/>
          </a:solidFill>
        </p:spPr>
        <p:txBody>
          <a:bodyPr wrap="square" lIns="0" tIns="0" rIns="0" bIns="0" rtlCol="0"/>
          <a:lstStyle/>
          <a:p>
            <a:endParaRPr/>
          </a:p>
        </p:txBody>
      </p:sp>
      <p:graphicFrame>
        <p:nvGraphicFramePr>
          <p:cNvPr id="4" name="Object 3" hidden="1"/>
          <p:cNvGraphicFramePr>
            <a:graphicFrameLocks noChangeAspect="1"/>
          </p:cNvGraphicFramePr>
          <p:nvPr userDrawn="1">
            <p:custDataLst>
              <p:tags r:id="rId11"/>
            </p:custDataLst>
            <p:extLst>
              <p:ext uri="{D42A27DB-BD31-4B8C-83A1-F6EECF244321}">
                <p14:modId xmlns:p14="http://schemas.microsoft.com/office/powerpoint/2010/main" val="2901899139"/>
              </p:ext>
            </p:extLst>
          </p:nvPr>
        </p:nvGraphicFramePr>
        <p:xfrm>
          <a:off x="2182" y="1589"/>
          <a:ext cx="2180" cy="1587"/>
        </p:xfrm>
        <a:graphic>
          <a:graphicData uri="http://schemas.openxmlformats.org/presentationml/2006/ole">
            <mc:AlternateContent xmlns:mc="http://schemas.openxmlformats.org/markup-compatibility/2006">
              <mc:Choice xmlns:v="urn:schemas-microsoft-com:vml" Requires="v">
                <p:oleObj name="think-cell Slide" r:id="rId15" imgW="270" imgH="270" progId="TCLayout.ActiveDocument.1">
                  <p:embed/>
                </p:oleObj>
              </mc:Choice>
              <mc:Fallback>
                <p:oleObj name="think-cell Slide" r:id="rId15" imgW="270" imgH="270" progId="TCLayout.ActiveDocument.1">
                  <p:embed/>
                  <p:pic>
                    <p:nvPicPr>
                      <p:cNvPr id="4" name="Object 3" hidden="1"/>
                      <p:cNvPicPr/>
                      <p:nvPr/>
                    </p:nvPicPr>
                    <p:blipFill>
                      <a:blip r:embed="rId16"/>
                      <a:stretch>
                        <a:fillRect/>
                      </a:stretch>
                    </p:blipFill>
                    <p:spPr>
                      <a:xfrm>
                        <a:off x="2182" y="1589"/>
                        <a:ext cx="2180" cy="1587"/>
                      </a:xfrm>
                      <a:prstGeom prst="rect">
                        <a:avLst/>
                      </a:prstGeom>
                    </p:spPr>
                  </p:pic>
                </p:oleObj>
              </mc:Fallback>
            </mc:AlternateContent>
          </a:graphicData>
        </a:graphic>
      </p:graphicFrame>
      <p:sp>
        <p:nvSpPr>
          <p:cNvPr id="6" name="Rectangle 5" hidden="1"/>
          <p:cNvSpPr/>
          <p:nvPr userDrawn="1">
            <p:custDataLst>
              <p:tags r:id="rId12"/>
            </p:custDataLst>
          </p:nvPr>
        </p:nvSpPr>
        <p:spPr>
          <a:xfrm>
            <a:off x="0" y="0"/>
            <a:ext cx="158750" cy="158750"/>
          </a:xfrm>
          <a:prstGeom prst="rect">
            <a:avLst/>
          </a:prstGeom>
          <a:noFill/>
        </p:spPr>
        <p:style>
          <a:lnRef idx="2">
            <a:schemeClr val="accent1"/>
          </a:lnRef>
          <a:fillRef idx="1">
            <a:schemeClr val="lt1"/>
          </a:fillRef>
          <a:effectRef idx="0">
            <a:schemeClr val="accent1"/>
          </a:effectRef>
          <a:fontRef idx="minor">
            <a:schemeClr val="dk1"/>
          </a:fontRef>
        </p:style>
        <p:txBody>
          <a:bodyPr wrap="none" lIns="0" tIns="0" rIns="0" bIns="0" rtlCol="0" anchor="ctr"/>
          <a:lstStyle/>
          <a:p>
            <a:pPr marL="0" lvl="0" indent="0" algn="ctr" eaLnBrk="1">
              <a:lnSpc>
                <a:spcPct val="100000"/>
              </a:lnSpc>
              <a:spcBef>
                <a:spcPct val="0"/>
              </a:spcBef>
              <a:spcAft>
                <a:spcPct val="0"/>
              </a:spcAft>
            </a:pPr>
            <a:endParaRPr lang="en-US" sz="3200" b="1" i="0" baseline="0" dirty="0">
              <a:latin typeface="Georgia" panose="02040502050405020303" pitchFamily="18" charset="0"/>
              <a:ea typeface="+mj-ea"/>
              <a:cs typeface="+mj-cs"/>
              <a:sym typeface="Georgia" panose="02040502050405020303" pitchFamily="18" charset="0"/>
            </a:endParaRPr>
          </a:p>
        </p:txBody>
      </p:sp>
      <p:sp>
        <p:nvSpPr>
          <p:cNvPr id="2" name="Title Placeholder 1"/>
          <p:cNvSpPr>
            <a:spLocks noGrp="1"/>
          </p:cNvSpPr>
          <p:nvPr>
            <p:ph type="title"/>
          </p:nvPr>
        </p:nvSpPr>
        <p:spPr>
          <a:xfrm>
            <a:off x="628073" y="629736"/>
            <a:ext cx="12561455" cy="819341"/>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628073" y="1755649"/>
            <a:ext cx="12561455" cy="418795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900" dirty="0"/>
              <a:t>Sixth level</a:t>
            </a:r>
            <a:endParaRPr lang="en-US" dirty="0"/>
          </a:p>
        </p:txBody>
      </p:sp>
      <p:sp>
        <p:nvSpPr>
          <p:cNvPr id="14" name="TextBox 13"/>
          <p:cNvSpPr txBox="1"/>
          <p:nvPr/>
        </p:nvSpPr>
        <p:spPr>
          <a:xfrm>
            <a:off x="12826924" y="7218462"/>
            <a:ext cx="362603" cy="300786"/>
          </a:xfrm>
          <a:prstGeom prst="rect">
            <a:avLst/>
          </a:prstGeom>
          <a:noFill/>
        </p:spPr>
        <p:txBody>
          <a:bodyPr wrap="square" lIns="0" tIns="0" rIns="0" bIns="0" rtlCol="0">
            <a:noAutofit/>
          </a:bodyPr>
          <a:lstStyle/>
          <a:p>
            <a:pPr algn="r"/>
            <a:fld id="{5463D488-B33C-44D1-8C6D-19E9BAD2ABCF}" type="slidenum">
              <a:rPr lang="en-US" sz="1600" b="0" smtClean="0">
                <a:solidFill>
                  <a:schemeClr val="bg1"/>
                </a:solidFill>
                <a:latin typeface="Georgia" charset="0"/>
                <a:ea typeface="Georgia" charset="0"/>
                <a:cs typeface="Georgia" charset="0"/>
              </a:rPr>
              <a:pPr algn="r"/>
              <a:t>‹#›</a:t>
            </a:fld>
            <a:endParaRPr lang="en-US" sz="1600" b="0" dirty="0">
              <a:solidFill>
                <a:schemeClr val="bg1"/>
              </a:solidFill>
              <a:latin typeface="Georgia" charset="0"/>
              <a:ea typeface="Georgia" charset="0"/>
              <a:cs typeface="Georgia" charset="0"/>
            </a:endParaRPr>
          </a:p>
        </p:txBody>
      </p:sp>
      <p:pic>
        <p:nvPicPr>
          <p:cNvPr id="5" name="Picture 4"/>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335721" y="6941921"/>
            <a:ext cx="1851039" cy="770844"/>
          </a:xfrm>
          <a:prstGeom prst="rect">
            <a:avLst/>
          </a:prstGeom>
        </p:spPr>
      </p:pic>
      <p:sp>
        <p:nvSpPr>
          <p:cNvPr id="9" name="Text Placeholder 14"/>
          <p:cNvSpPr txBox="1">
            <a:spLocks/>
          </p:cNvSpPr>
          <p:nvPr userDrawn="1"/>
        </p:nvSpPr>
        <p:spPr>
          <a:xfrm>
            <a:off x="2292754" y="7091725"/>
            <a:ext cx="4324060" cy="387766"/>
          </a:xfrm>
          <a:prstGeom prst="rect">
            <a:avLst/>
          </a:prstGeom>
        </p:spPr>
        <p:txBody>
          <a:bodyPr lIns="0" tIns="0" rIns="0" bIns="0" anchor="ctr" anchorCtr="0"/>
          <a:lstStyle>
            <a:lvl1pPr marL="0" indent="0" algn="l" defTabSz="502920" rtl="0" eaLnBrk="1" latinLnBrk="0" hangingPunct="1">
              <a:lnSpc>
                <a:spcPct val="100000"/>
              </a:lnSpc>
              <a:spcBef>
                <a:spcPts val="0"/>
              </a:spcBef>
              <a:spcAft>
                <a:spcPts val="432"/>
              </a:spcAft>
              <a:buFont typeface="Arial"/>
              <a:buNone/>
              <a:defRPr sz="1000" kern="1200" cap="all" baseline="0">
                <a:solidFill>
                  <a:srgbClr val="7F7F7F"/>
                </a:solidFill>
                <a:latin typeface="Arial Narrow" panose="020B0606020202030204" pitchFamily="34" charset="0"/>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pPr>
              <a:spcAft>
                <a:spcPts val="0"/>
              </a:spcAft>
            </a:pPr>
            <a:endParaRPr lang="en-US" sz="1000" b="1" kern="1200" cap="all" baseline="0" dirty="0">
              <a:solidFill>
                <a:srgbClr val="BABCBC"/>
              </a:solidFill>
              <a:latin typeface="Arial Narrow" panose="020B0606020202030204" pitchFamily="34" charset="0"/>
              <a:ea typeface="+mn-ea"/>
              <a:cs typeface="+mn-cs"/>
            </a:endParaRPr>
          </a:p>
        </p:txBody>
      </p:sp>
      <p:sp>
        <p:nvSpPr>
          <p:cNvPr id="7" name="TextBox 6" hidden="1"/>
          <p:cNvSpPr txBox="1"/>
          <p:nvPr userDrawn="1">
            <p:custDataLst>
              <p:tags r:id="rId13"/>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gorave6301merpalert</a:t>
            </a:r>
            <a:endParaRPr lang="en-US" sz="2000" dirty="0" err="1">
              <a:solidFill>
                <a:schemeClr val="bg2"/>
              </a:solidFill>
            </a:endParaRPr>
          </a:p>
        </p:txBody>
      </p:sp>
      <p:pic>
        <p:nvPicPr>
          <p:cNvPr id="18" name="Picture 17"/>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54816" y="6797040"/>
            <a:ext cx="2154977" cy="1051560"/>
          </a:xfrm>
          <a:prstGeom prst="rect">
            <a:avLst/>
          </a:prstGeom>
        </p:spPr>
      </p:pic>
      <p:sp>
        <p:nvSpPr>
          <p:cNvPr id="10" name="TextBox 9" hidden="1"/>
          <p:cNvSpPr txBox="1"/>
          <p:nvPr userDrawn="1">
            <p:custDataLst>
              <p:tags r:id="rId14"/>
            </p:custDataLst>
          </p:nvPr>
        </p:nvSpPr>
        <p:spPr>
          <a:xfrm>
            <a:off x="12700000" y="12700000"/>
            <a:ext cx="12700" cy="12700"/>
          </a:xfrm>
          <a:prstGeom prst="rect">
            <a:avLst/>
          </a:prstGeom>
          <a:noFill/>
        </p:spPr>
        <p:txBody>
          <a:bodyPr vert="horz" wrap="square" lIns="0" tIns="0" rIns="0" bIns="0" rtlCol="0">
            <a:noAutofit/>
          </a:bodyPr>
          <a:lstStyle/>
          <a:p>
            <a:pPr>
              <a:spcAft>
                <a:spcPts val="600"/>
              </a:spcAft>
            </a:pPr>
            <a:r>
              <a:rPr lang="en-US" sz="2000">
                <a:solidFill>
                  <a:schemeClr val="bg2"/>
                </a:solidFill>
              </a:rPr>
              <a:t>wryged201kastsk : {LikelihoodValues:{HC:0.09,C:0.55,I:0.18,P:0.18},Classification:Confidential,Keywords:[1:1,6:1,7:1,8:1,123:3,133:1,223:3,252:9,307:1,361:1,407:1,426:1,451:1,517:1,598:8,608:4,610:1,674:1,1027:4,1028:1,1087:1,1137:1,1501:3,1916:1,2086:9,2107:1,2115:1,2280:1,2413:1,2433:1,2458:1,2868:12,2878:1,3189:1,3294:1,3907:1,3964:2,4139:1,4170:1,4179:4,4352:2,4446:21,4467:1,4604:1,4789:1,4857:1,4859:1,5312:1,5434:1,5460:1,5666:1,5809:1,5967:28,6239:1,6357:1,6372:1,6396:1,6453:1,6533:2,6600:1,6690:2,6692:4,6727:1,6760:1,6856:1,7091:1,7225:6,7487:1,8150:1,8158:9,8395:1,8569:1,8756:2,8912:1,8946:1,9070:1,9367:1,9472:1,9798:1,9989:1,10030:1,10035:2,10036:2,10453:5,10489:1,10847:1,11000:1,11015:1,11033:1,11053:1,11207:1,11225:1,11296:1,11469:15,11599:2,11681:3,11695:1,11741:1,12182:1,12232:1,12665:1,12735:4,12847:1,12936:1,13169:2,13286:2,13291:1,13820:1,13903:2,14033:2,14153:1,14185:1,14221:2,14338:7,14352:1,14711:1,15042:1,15089:1,15090:1,15195:1,15424:1,15456:1,15591:1,15592:12,15597:1,15619:1,16536:1,17170:2,17564:1,17795:1,18001:1,18033:1,18140:1,18298:1,18315:1,18363:1,18731:1,18738:1,18794:1,18889:1,18996:1,19136:1,19237:1,19248:5,19502:1,19606:1,20143:1,20268:1,20553:1,21133:4,21218:2,21256:1,21299:1,21696:1,22120:1,22166:1,22287:1,22405:2,22407:4,22594:1,22645:6,22657:1,22670:3,22911:1,22913:4,23069:1,23100:3,23281:1,23589:1,23595:1,23599:1,23610:1,23619:2,23802:1,23998:2,24005:3,24025:2,24235:1,24267:1,24269:1,24291:5,24497:3,24596:1,24714:1,24803:2,24813:1,24843:1,24847:1,24853:2,24975:1,25009:4,25010:2,25014:1,25296:2,25636:2,25780:2,25900:1,26210:12,26255:1,26285:1,26411:3,26479:1,26546:2,26566:1,26641:1,26648:1,26657:2,26662:1,26666:5,26714:8,26970:2,27084:1,27501:1,27810:1,27964:1,28237:1,28266:2,28275:1,28331:1,28462:1,28466:7,28483:1,28764:1,29343:1,29387:1,29402:1,29486:2,29568:1,29578:2,29609:1,29998:1,30008:1,30090:1,30257:1,30282:1,30330:1,30475:1,30502:1,30623:1,30954:1,30970:1,31236:1,31316:1,31356:2,31437:1,31738:2,31984:2,32017:3,32156:3,32166:2,32184:4,32186:1,32189:1,32202:4,32389:1,32407:1,32611:1,32807:1,32923:1,33403:4,34321:3,34903:2,34939:2,35145:1,35202:3,35228:3]}</a:t>
            </a:r>
            <a:endParaRPr lang="en-US" sz="2000" dirty="0" err="1">
              <a:solidFill>
                <a:schemeClr val="bg2"/>
              </a:solidFill>
            </a:endParaRPr>
          </a:p>
        </p:txBody>
      </p:sp>
      <p:sp>
        <p:nvSpPr>
          <p:cNvPr id="13" name="Text Placeholder 3"/>
          <p:cNvSpPr txBox="1">
            <a:spLocks/>
          </p:cNvSpPr>
          <p:nvPr userDrawn="1"/>
        </p:nvSpPr>
        <p:spPr>
          <a:xfrm>
            <a:off x="5156200" y="7218462"/>
            <a:ext cx="7614574" cy="266154"/>
          </a:xfrm>
          <a:prstGeom prst="rect">
            <a:avLst/>
          </a:prstGeom>
        </p:spPr>
        <p:txBody>
          <a:bodyPr lIns="0" tIns="0" rIns="0" bIns="0"/>
          <a:lstStyle>
            <a:lvl1pPr marL="0" indent="0" algn="r" defTabSz="502920" rtl="0" eaLnBrk="1" latinLnBrk="0" hangingPunct="1">
              <a:lnSpc>
                <a:spcPct val="100000"/>
              </a:lnSpc>
              <a:spcBef>
                <a:spcPts val="0"/>
              </a:spcBef>
              <a:spcAft>
                <a:spcPts val="0"/>
              </a:spcAft>
              <a:buFont typeface="Arial"/>
              <a:buNone/>
              <a:defRPr sz="1200" i="1" kern="1200" baseline="0">
                <a:solidFill>
                  <a:schemeClr val="bg2"/>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a:lstStyle>
          <a:p>
            <a:r>
              <a:rPr lang="en-US" sz="1400" b="1" i="0" dirty="0">
                <a:solidFill>
                  <a:schemeClr val="accent6"/>
                </a:solidFill>
              </a:rPr>
              <a:t>Implementing lifetime income: Moving from the why to the how</a:t>
            </a:r>
            <a:endParaRPr lang="en-US" sz="1400" b="1" i="0" dirty="0">
              <a:solidFill>
                <a:srgbClr val="C3D62E"/>
              </a:solidFill>
            </a:endParaRPr>
          </a:p>
        </p:txBody>
      </p:sp>
    </p:spTree>
    <p:extLst>
      <p:ext uri="{BB962C8B-B14F-4D97-AF65-F5344CB8AC3E}">
        <p14:creationId xmlns:p14="http://schemas.microsoft.com/office/powerpoint/2010/main" val="1483667998"/>
      </p:ext>
    </p:extLst>
  </p:cSld>
  <p:clrMap bg1="lt1" tx1="dk1" bg2="lt2" tx2="dk2" accent1="accent1" accent2="accent2" accent3="accent3" accent4="accent4" accent5="accent5" accent6="accent6" hlink="hlink" folHlink="folHlink"/>
  <p:sldLayoutIdLst>
    <p:sldLayoutId id="2147483689" r:id="rId1"/>
    <p:sldLayoutId id="2147483662" r:id="rId2"/>
    <p:sldLayoutId id="2147483755" r:id="rId3"/>
    <p:sldLayoutId id="2147483690" r:id="rId4"/>
    <p:sldLayoutId id="2147483756" r:id="rId5"/>
    <p:sldLayoutId id="2147483664" r:id="rId6"/>
    <p:sldLayoutId id="2147483680" r:id="rId7"/>
    <p:sldLayoutId id="2147483685" r:id="rId8"/>
    <p:sldLayoutId id="2147483758" r:id="rId9"/>
  </p:sldLayoutIdLst>
  <p:hf hdr="0" ftr="0"/>
  <p:txStyles>
    <p:titleStyle>
      <a:lvl1pPr algn="l" defTabSz="502920" rtl="0" eaLnBrk="1" latinLnBrk="0" hangingPunct="1">
        <a:spcBef>
          <a:spcPct val="0"/>
        </a:spcBef>
        <a:buNone/>
        <a:defRPr sz="3200" b="1" kern="1200">
          <a:solidFill>
            <a:schemeClr val="accent3"/>
          </a:solidFill>
          <a:latin typeface="+mj-lt"/>
          <a:ea typeface="+mj-ea"/>
          <a:cs typeface="+mj-cs"/>
        </a:defRPr>
      </a:lvl1pPr>
    </p:titleStyle>
    <p:bodyStyle>
      <a:lvl1pPr marL="0" indent="0" algn="l" defTabSz="502920" rtl="0" eaLnBrk="1" latinLnBrk="0" hangingPunct="1">
        <a:lnSpc>
          <a:spcPct val="100000"/>
        </a:lnSpc>
        <a:spcBef>
          <a:spcPts val="0"/>
        </a:spcBef>
        <a:spcAft>
          <a:spcPts val="432"/>
        </a:spcAft>
        <a:buFont typeface="Arial"/>
        <a:buNone/>
        <a:defRPr sz="2400" kern="1200">
          <a:solidFill>
            <a:schemeClr val="accent3"/>
          </a:solidFill>
          <a:latin typeface="+mn-lt"/>
          <a:ea typeface="+mn-ea"/>
          <a:cs typeface="+mn-cs"/>
        </a:defRPr>
      </a:lvl1pPr>
      <a:lvl2pPr marL="0" indent="0" algn="l" defTabSz="502920" rtl="0" eaLnBrk="1" latinLnBrk="0" hangingPunct="1">
        <a:lnSpc>
          <a:spcPct val="100000"/>
        </a:lnSpc>
        <a:spcBef>
          <a:spcPts val="432"/>
        </a:spcBef>
        <a:spcAft>
          <a:spcPts val="432"/>
        </a:spcAft>
        <a:buFont typeface="Arial" panose="020B0604020202020204" pitchFamily="34" charset="0"/>
        <a:buNone/>
        <a:defRPr sz="2000" b="1" kern="1200">
          <a:solidFill>
            <a:schemeClr val="tx2"/>
          </a:solidFill>
          <a:latin typeface="+mn-lt"/>
          <a:ea typeface="+mn-ea"/>
          <a:cs typeface="+mn-cs"/>
        </a:defRPr>
      </a:lvl2pPr>
      <a:lvl3pPr marL="114300" indent="-11430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3pPr>
      <a:lvl4pPr marL="400050" indent="-228600" algn="l" defTabSz="502920" rtl="0" eaLnBrk="1" latinLnBrk="0" hangingPunct="1">
        <a:lnSpc>
          <a:spcPct val="100000"/>
        </a:lnSpc>
        <a:spcBef>
          <a:spcPts val="0"/>
        </a:spcBef>
        <a:spcAft>
          <a:spcPts val="432"/>
        </a:spcAft>
        <a:buFont typeface="Georgia" panose="02040502050405020303" pitchFamily="18" charset="0"/>
        <a:buChar char="—"/>
        <a:tabLst/>
        <a:defRPr sz="1600" kern="1200">
          <a:solidFill>
            <a:schemeClr val="tx2"/>
          </a:solidFill>
          <a:latin typeface="+mn-lt"/>
          <a:ea typeface="+mn-ea"/>
          <a:cs typeface="+mn-cs"/>
        </a:defRPr>
      </a:lvl4pPr>
      <a:lvl5pPr marL="571500" indent="-171450" algn="l" defTabSz="502920" rtl="0" eaLnBrk="1" latinLnBrk="0" hangingPunct="1">
        <a:lnSpc>
          <a:spcPct val="100000"/>
        </a:lnSpc>
        <a:spcBef>
          <a:spcPts val="0"/>
        </a:spcBef>
        <a:spcAft>
          <a:spcPts val="432"/>
        </a:spcAft>
        <a:buFont typeface="Arial" panose="020B0604020202020204" pitchFamily="34" charset="0"/>
        <a:buChar char="•"/>
        <a:defRPr sz="1600" kern="1200">
          <a:solidFill>
            <a:schemeClr val="tx2"/>
          </a:solidFill>
          <a:latin typeface="+mn-lt"/>
          <a:ea typeface="+mn-ea"/>
          <a:cs typeface="+mn-cs"/>
        </a:defRPr>
      </a:lvl5pPr>
      <a:lvl6pPr marL="742950" indent="-171450" algn="l" defTabSz="502920" rtl="0" eaLnBrk="1" latinLnBrk="0" hangingPunct="1">
        <a:lnSpc>
          <a:spcPct val="100000"/>
        </a:lnSpc>
        <a:spcBef>
          <a:spcPct val="20000"/>
        </a:spcBef>
        <a:spcAft>
          <a:spcPts val="432"/>
        </a:spcAft>
        <a:buFont typeface="Georgia" panose="02040502050405020303" pitchFamily="18" charset="0"/>
        <a:buChar char="—"/>
        <a:defRPr sz="1600" kern="1200" baseline="0">
          <a:solidFill>
            <a:schemeClr val="tx2"/>
          </a:solidFill>
          <a:latin typeface="+mn-lt"/>
          <a:ea typeface="+mn-ea"/>
          <a:cs typeface="+mn-cs"/>
        </a:defRPr>
      </a:lvl6pPr>
      <a:lvl7pPr marL="3268980" indent="-251460" algn="l" defTabSz="502920" rtl="0" eaLnBrk="1" latinLnBrk="0" hangingPunct="1">
        <a:spcBef>
          <a:spcPct val="20000"/>
        </a:spcBef>
        <a:buFont typeface="Arial"/>
        <a:buChar char="•"/>
        <a:defRPr sz="800" kern="1200">
          <a:solidFill>
            <a:schemeClr val="tx1"/>
          </a:solidFill>
          <a:latin typeface="+mn-lt"/>
          <a:ea typeface="+mn-ea"/>
          <a:cs typeface="+mn-cs"/>
        </a:defRPr>
      </a:lvl7pPr>
      <a:lvl8pPr marL="3771900" indent="-251460" algn="l" defTabSz="502920" rtl="0" eaLnBrk="1" latinLnBrk="0" hangingPunct="1">
        <a:spcBef>
          <a:spcPct val="20000"/>
        </a:spcBef>
        <a:buFont typeface="Arial"/>
        <a:buChar char="•"/>
        <a:defRPr sz="2200" kern="1200">
          <a:solidFill>
            <a:schemeClr val="tx1"/>
          </a:solidFill>
          <a:latin typeface="+mn-lt"/>
          <a:ea typeface="+mn-ea"/>
          <a:cs typeface="+mn-cs"/>
        </a:defRPr>
      </a:lvl8pPr>
      <a:lvl9pPr marL="4274820" indent="-251460" algn="l" defTabSz="50292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2920" rtl="0" eaLnBrk="1" latinLnBrk="0" hangingPunct="1">
        <a:defRPr sz="1980" kern="1200">
          <a:solidFill>
            <a:schemeClr val="tx1"/>
          </a:solidFill>
          <a:latin typeface="+mn-lt"/>
          <a:ea typeface="+mn-ea"/>
          <a:cs typeface="+mn-cs"/>
        </a:defRPr>
      </a:lvl1pPr>
      <a:lvl2pPr marL="502920" algn="l" defTabSz="502920" rtl="0" eaLnBrk="1" latinLnBrk="0" hangingPunct="1">
        <a:defRPr sz="1980" kern="1200">
          <a:solidFill>
            <a:schemeClr val="tx1"/>
          </a:solidFill>
          <a:latin typeface="+mn-lt"/>
          <a:ea typeface="+mn-ea"/>
          <a:cs typeface="+mn-cs"/>
        </a:defRPr>
      </a:lvl2pPr>
      <a:lvl3pPr marL="1005840" algn="l" defTabSz="502920" rtl="0" eaLnBrk="1" latinLnBrk="0" hangingPunct="1">
        <a:defRPr sz="1980" kern="1200">
          <a:solidFill>
            <a:schemeClr val="tx1"/>
          </a:solidFill>
          <a:latin typeface="+mn-lt"/>
          <a:ea typeface="+mn-ea"/>
          <a:cs typeface="+mn-cs"/>
        </a:defRPr>
      </a:lvl3pPr>
      <a:lvl4pPr marL="1508760" algn="l" defTabSz="502920" rtl="0" eaLnBrk="1" latinLnBrk="0" hangingPunct="1">
        <a:defRPr sz="1980" kern="1200">
          <a:solidFill>
            <a:schemeClr val="tx1"/>
          </a:solidFill>
          <a:latin typeface="+mn-lt"/>
          <a:ea typeface="+mn-ea"/>
          <a:cs typeface="+mn-cs"/>
        </a:defRPr>
      </a:lvl4pPr>
      <a:lvl5pPr marL="2011680" algn="l" defTabSz="502920" rtl="0" eaLnBrk="1" latinLnBrk="0" hangingPunct="1">
        <a:defRPr sz="1980" kern="1200">
          <a:solidFill>
            <a:schemeClr val="tx1"/>
          </a:solidFill>
          <a:latin typeface="+mn-lt"/>
          <a:ea typeface="+mn-ea"/>
          <a:cs typeface="+mn-cs"/>
        </a:defRPr>
      </a:lvl5pPr>
      <a:lvl6pPr marL="2514600" algn="l" defTabSz="502920" rtl="0" eaLnBrk="1" latinLnBrk="0" hangingPunct="1">
        <a:defRPr sz="1980" kern="1200">
          <a:solidFill>
            <a:schemeClr val="tx1"/>
          </a:solidFill>
          <a:latin typeface="+mn-lt"/>
          <a:ea typeface="+mn-ea"/>
          <a:cs typeface="+mn-cs"/>
        </a:defRPr>
      </a:lvl6pPr>
      <a:lvl7pPr marL="3017520" algn="l" defTabSz="502920" rtl="0" eaLnBrk="1" latinLnBrk="0" hangingPunct="1">
        <a:defRPr sz="1980" kern="1200">
          <a:solidFill>
            <a:schemeClr val="tx1"/>
          </a:solidFill>
          <a:latin typeface="+mn-lt"/>
          <a:ea typeface="+mn-ea"/>
          <a:cs typeface="+mn-cs"/>
        </a:defRPr>
      </a:lvl7pPr>
      <a:lvl8pPr marL="3520440" algn="l" defTabSz="502920" rtl="0" eaLnBrk="1" latinLnBrk="0" hangingPunct="1">
        <a:defRPr sz="1980" kern="1200">
          <a:solidFill>
            <a:schemeClr val="tx1"/>
          </a:solidFill>
          <a:latin typeface="+mn-lt"/>
          <a:ea typeface="+mn-ea"/>
          <a:cs typeface="+mn-cs"/>
        </a:defRPr>
      </a:lvl8pPr>
      <a:lvl9pPr marL="4023360" algn="l" defTabSz="502920" rtl="0" eaLnBrk="1" latinLnBrk="0" hangingPunct="1">
        <a:defRPr sz="19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48" userDrawn="1">
          <p15:clr>
            <a:srgbClr val="F26B43"/>
          </p15:clr>
        </p15:guide>
        <p15:guide id="2" pos="4352" userDrawn="1">
          <p15:clr>
            <a:srgbClr val="F26B43"/>
          </p15:clr>
        </p15:guide>
        <p15:guide id="3" orient="horz" pos="1104" userDrawn="1">
          <p15:clr>
            <a:srgbClr val="F26B43"/>
          </p15:clr>
        </p15:guide>
        <p15:guide id="4" orient="horz" pos="4547" userDrawn="1">
          <p15:clr>
            <a:srgbClr val="F26B43"/>
          </p15:clr>
        </p15:guide>
        <p15:guide id="5" pos="396" userDrawn="1">
          <p15:clr>
            <a:srgbClr val="F26B43"/>
          </p15:clr>
        </p15:guide>
        <p15:guide id="6" pos="8308" userDrawn="1">
          <p15:clr>
            <a:srgbClr val="F26B43"/>
          </p15:clr>
        </p15:guide>
        <p15:guide id="7" orient="horz" pos="394" userDrawn="1">
          <p15:clr>
            <a:srgbClr val="F26B43"/>
          </p15:clr>
        </p15:guide>
        <p15:guide id="8" pos="4454" userDrawn="1">
          <p15:clr>
            <a:srgbClr val="F26B43"/>
          </p15:clr>
        </p15:guide>
        <p15:guide id="9" pos="425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8.svg"/><Relationship Id="rId4" Type="http://schemas.openxmlformats.org/officeDocument/2006/relationships/image" Target="../media/image13.sv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2.png"/><Relationship Id="rId10" Type="http://schemas.openxmlformats.org/officeDocument/2006/relationships/image" Target="../media/image21.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ECADBC1C-0C4C-2A11-B31C-B555A875A28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0" y="0"/>
            <a:ext cx="13817600" cy="6811963"/>
          </a:xfrm>
          <a:prstGeom prst="rect">
            <a:avLst/>
          </a:prstGeom>
          <a:ln>
            <a:noFill/>
          </a:ln>
        </p:spPr>
      </p:pic>
      <p:sp>
        <p:nvSpPr>
          <p:cNvPr id="7" name="Rectangle 6">
            <a:extLst>
              <a:ext uri="{FF2B5EF4-FFF2-40B4-BE49-F238E27FC236}">
                <a16:creationId xmlns:a16="http://schemas.microsoft.com/office/drawing/2014/main" id="{DF6D34A5-4DAB-D357-B25F-025280ED74FD}"/>
              </a:ext>
            </a:extLst>
          </p:cNvPr>
          <p:cNvSpPr/>
          <p:nvPr/>
        </p:nvSpPr>
        <p:spPr>
          <a:xfrm>
            <a:off x="7823200" y="0"/>
            <a:ext cx="5993384" cy="6811963"/>
          </a:xfrm>
          <a:prstGeom prst="rect">
            <a:avLst/>
          </a:prstGeom>
          <a:solidFill>
            <a:schemeClr val="accent3">
              <a:alpha val="89625"/>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3" name="Title 2">
            <a:extLst>
              <a:ext uri="{FF2B5EF4-FFF2-40B4-BE49-F238E27FC236}">
                <a16:creationId xmlns:a16="http://schemas.microsoft.com/office/drawing/2014/main" id="{E6125D26-306C-832C-915D-F428E3464942}"/>
              </a:ext>
            </a:extLst>
          </p:cNvPr>
          <p:cNvSpPr>
            <a:spLocks noGrp="1"/>
          </p:cNvSpPr>
          <p:nvPr>
            <p:ph type="title"/>
          </p:nvPr>
        </p:nvSpPr>
        <p:spPr>
          <a:xfrm>
            <a:off x="8509000" y="2286000"/>
            <a:ext cx="4800600" cy="3429000"/>
          </a:xfrm>
        </p:spPr>
        <p:txBody>
          <a:bodyPr/>
          <a:lstStyle/>
          <a:p>
            <a:r>
              <a:rPr lang="en-US" sz="4400" b="0" dirty="0"/>
              <a:t>Know the lifetime income landscape</a:t>
            </a:r>
          </a:p>
        </p:txBody>
      </p:sp>
    </p:spTree>
    <p:extLst>
      <p:ext uri="{BB962C8B-B14F-4D97-AF65-F5344CB8AC3E}">
        <p14:creationId xmlns:p14="http://schemas.microsoft.com/office/powerpoint/2010/main" val="4203250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26BEB7-BB30-BD8E-169B-C088C9B2F164}"/>
              </a:ext>
            </a:extLst>
          </p:cNvPr>
          <p:cNvSpPr/>
          <p:nvPr/>
        </p:nvSpPr>
        <p:spPr>
          <a:xfrm>
            <a:off x="0" y="2590800"/>
            <a:ext cx="13817600" cy="36576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6" name="Title 5">
            <a:extLst>
              <a:ext uri="{FF2B5EF4-FFF2-40B4-BE49-F238E27FC236}">
                <a16:creationId xmlns:a16="http://schemas.microsoft.com/office/drawing/2014/main" id="{8F560EC8-583D-606D-A0A8-8CE00FF506A9}"/>
              </a:ext>
            </a:extLst>
          </p:cNvPr>
          <p:cNvSpPr>
            <a:spLocks noGrp="1"/>
          </p:cNvSpPr>
          <p:nvPr>
            <p:ph type="title"/>
          </p:nvPr>
        </p:nvSpPr>
        <p:spPr/>
        <p:txBody>
          <a:bodyPr/>
          <a:lstStyle/>
          <a:p>
            <a:r>
              <a:rPr lang="en-US" dirty="0"/>
              <a:t>A closer look at in-plan annuities</a:t>
            </a:r>
          </a:p>
        </p:txBody>
      </p:sp>
      <p:grpSp>
        <p:nvGrpSpPr>
          <p:cNvPr id="16" name="Group 15">
            <a:extLst>
              <a:ext uri="{FF2B5EF4-FFF2-40B4-BE49-F238E27FC236}">
                <a16:creationId xmlns:a16="http://schemas.microsoft.com/office/drawing/2014/main" id="{F47FF402-ED34-56DB-74F8-347F21C33FB5}"/>
              </a:ext>
            </a:extLst>
          </p:cNvPr>
          <p:cNvGrpSpPr/>
          <p:nvPr/>
        </p:nvGrpSpPr>
        <p:grpSpPr>
          <a:xfrm>
            <a:off x="792687" y="1600202"/>
            <a:ext cx="1656557" cy="1656557"/>
            <a:chOff x="617537" y="1752600"/>
            <a:chExt cx="1656557" cy="1656557"/>
          </a:xfrm>
        </p:grpSpPr>
        <p:grpSp>
          <p:nvGrpSpPr>
            <p:cNvPr id="15" name="Group 14">
              <a:extLst>
                <a:ext uri="{FF2B5EF4-FFF2-40B4-BE49-F238E27FC236}">
                  <a16:creationId xmlns:a16="http://schemas.microsoft.com/office/drawing/2014/main" id="{F4CD4CF6-1F48-6F3C-DD16-F4388C3EFE41}"/>
                </a:ext>
              </a:extLst>
            </p:cNvPr>
            <p:cNvGrpSpPr/>
            <p:nvPr/>
          </p:nvGrpSpPr>
          <p:grpSpPr>
            <a:xfrm>
              <a:off x="617537" y="1752600"/>
              <a:ext cx="1656557" cy="1656557"/>
              <a:chOff x="507999" y="1916634"/>
              <a:chExt cx="1656557" cy="1656557"/>
            </a:xfrm>
          </p:grpSpPr>
          <p:sp>
            <p:nvSpPr>
              <p:cNvPr id="14" name="Rectangle 13">
                <a:extLst>
                  <a:ext uri="{FF2B5EF4-FFF2-40B4-BE49-F238E27FC236}">
                    <a16:creationId xmlns:a16="http://schemas.microsoft.com/office/drawing/2014/main" id="{5A450CD3-1C87-5CAA-EF14-3647B05AAED7}"/>
                  </a:ext>
                </a:extLst>
              </p:cNvPr>
              <p:cNvSpPr/>
              <p:nvPr/>
            </p:nvSpPr>
            <p:spPr>
              <a:xfrm>
                <a:off x="507999" y="1916634"/>
                <a:ext cx="1656557" cy="1656557"/>
              </a:xfrm>
              <a:prstGeom prst="rect">
                <a:avLst/>
              </a:prstGeom>
              <a:solidFill>
                <a:schemeClr val="accent3">
                  <a:alpha val="2607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5" name="Rectangle 4">
                <a:extLst>
                  <a:ext uri="{FF2B5EF4-FFF2-40B4-BE49-F238E27FC236}">
                    <a16:creationId xmlns:a16="http://schemas.microsoft.com/office/drawing/2014/main" id="{DED8A89C-5FD9-4040-1123-3808C4753DFE}"/>
                  </a:ext>
                </a:extLst>
              </p:cNvPr>
              <p:cNvSpPr/>
              <p:nvPr/>
            </p:nvSpPr>
            <p:spPr>
              <a:xfrm>
                <a:off x="634602" y="2043237"/>
                <a:ext cx="1403350" cy="1403350"/>
              </a:xfrm>
              <a:prstGeom prst="rect">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2" name="Graphic 1">
              <a:extLst>
                <a:ext uri="{FF2B5EF4-FFF2-40B4-BE49-F238E27FC236}">
                  <a16:creationId xmlns:a16="http://schemas.microsoft.com/office/drawing/2014/main" id="{A253D786-4F2E-DD0A-E6E2-CC1550C82C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sp>
        <p:nvSpPr>
          <p:cNvPr id="3" name="TextBox 2">
            <a:extLst>
              <a:ext uri="{FF2B5EF4-FFF2-40B4-BE49-F238E27FC236}">
                <a16:creationId xmlns:a16="http://schemas.microsoft.com/office/drawing/2014/main" id="{94D4C4B9-0C92-7A35-C069-C607EAF880A0}"/>
              </a:ext>
            </a:extLst>
          </p:cNvPr>
          <p:cNvSpPr txBox="1"/>
          <p:nvPr/>
        </p:nvSpPr>
        <p:spPr>
          <a:xfrm>
            <a:off x="884486" y="3571800"/>
            <a:ext cx="3357314" cy="1970923"/>
          </a:xfrm>
          <a:prstGeom prst="rect">
            <a:avLst/>
          </a:prstGeom>
          <a:noFill/>
        </p:spPr>
        <p:txBody>
          <a:bodyPr wrap="square" lIns="0" tIns="0" rIns="0" bIns="0" rtlCol="0">
            <a:noAutofit/>
          </a:bodyPr>
          <a:lstStyle/>
          <a:p>
            <a:pPr>
              <a:spcAft>
                <a:spcPts val="600"/>
              </a:spcAft>
            </a:pPr>
            <a:r>
              <a:rPr lang="en-US" sz="2400" dirty="0">
                <a:solidFill>
                  <a:schemeClr val="tx2"/>
                </a:solidFill>
              </a:rPr>
              <a:t>Integrates a lifetime income solution into a target-date fund or managed account which is made available through the investment menu</a:t>
            </a:r>
          </a:p>
        </p:txBody>
      </p:sp>
      <p:sp>
        <p:nvSpPr>
          <p:cNvPr id="10" name="TextBox 9">
            <a:extLst>
              <a:ext uri="{FF2B5EF4-FFF2-40B4-BE49-F238E27FC236}">
                <a16:creationId xmlns:a16="http://schemas.microsoft.com/office/drawing/2014/main" id="{25DB286B-DEEB-CCA8-F329-47A69ECE9A59}"/>
              </a:ext>
            </a:extLst>
          </p:cNvPr>
          <p:cNvSpPr txBox="1"/>
          <p:nvPr/>
        </p:nvSpPr>
        <p:spPr>
          <a:xfrm>
            <a:off x="5080000" y="3571800"/>
            <a:ext cx="3200400" cy="1970923"/>
          </a:xfrm>
          <a:prstGeom prst="rect">
            <a:avLst/>
          </a:prstGeom>
          <a:noFill/>
        </p:spPr>
        <p:txBody>
          <a:bodyPr wrap="square" lIns="0" tIns="0" rIns="0" bIns="0" rtlCol="0">
            <a:noAutofit/>
          </a:bodyPr>
          <a:lstStyle/>
          <a:p>
            <a:pPr>
              <a:spcAft>
                <a:spcPts val="600"/>
              </a:spcAft>
            </a:pPr>
            <a:r>
              <a:rPr lang="en-US" sz="2400" dirty="0">
                <a:solidFill>
                  <a:schemeClr val="tx2"/>
                </a:solidFill>
              </a:rPr>
              <a:t>Gives the option – without the obligation – to roll assets into a guaranteed income stream.</a:t>
            </a:r>
          </a:p>
        </p:txBody>
      </p:sp>
      <p:sp>
        <p:nvSpPr>
          <p:cNvPr id="12" name="TextBox 11">
            <a:extLst>
              <a:ext uri="{FF2B5EF4-FFF2-40B4-BE49-F238E27FC236}">
                <a16:creationId xmlns:a16="http://schemas.microsoft.com/office/drawing/2014/main" id="{577A7139-608C-AF71-D8A5-9137A94EC11D}"/>
              </a:ext>
            </a:extLst>
          </p:cNvPr>
          <p:cNvSpPr txBox="1"/>
          <p:nvPr/>
        </p:nvSpPr>
        <p:spPr>
          <a:xfrm>
            <a:off x="9204036" y="3571800"/>
            <a:ext cx="3495964" cy="1970923"/>
          </a:xfrm>
          <a:prstGeom prst="rect">
            <a:avLst/>
          </a:prstGeom>
          <a:noFill/>
        </p:spPr>
        <p:txBody>
          <a:bodyPr wrap="square" lIns="0" tIns="0" rIns="0" bIns="0" rtlCol="0">
            <a:noAutofit/>
          </a:bodyPr>
          <a:lstStyle/>
          <a:p>
            <a:pPr>
              <a:spcAft>
                <a:spcPts val="600"/>
              </a:spcAft>
            </a:pPr>
            <a:r>
              <a:rPr lang="en-US" sz="2400" dirty="0">
                <a:solidFill>
                  <a:schemeClr val="tx2"/>
                </a:solidFill>
              </a:rPr>
              <a:t>One of the easiest lifetime income solutions to adopt – when embedded in a familiar target date or managed account structure</a:t>
            </a:r>
          </a:p>
        </p:txBody>
      </p:sp>
      <p:grpSp>
        <p:nvGrpSpPr>
          <p:cNvPr id="17" name="Group 16">
            <a:extLst>
              <a:ext uri="{FF2B5EF4-FFF2-40B4-BE49-F238E27FC236}">
                <a16:creationId xmlns:a16="http://schemas.microsoft.com/office/drawing/2014/main" id="{3C31DE22-4745-1C9B-9184-44BB488B4BCE}"/>
              </a:ext>
            </a:extLst>
          </p:cNvPr>
          <p:cNvGrpSpPr/>
          <p:nvPr/>
        </p:nvGrpSpPr>
        <p:grpSpPr>
          <a:xfrm>
            <a:off x="5008818" y="1600202"/>
            <a:ext cx="1656557" cy="1656557"/>
            <a:chOff x="617537" y="1752600"/>
            <a:chExt cx="1656557" cy="1656557"/>
          </a:xfrm>
        </p:grpSpPr>
        <p:grpSp>
          <p:nvGrpSpPr>
            <p:cNvPr id="18" name="Group 17">
              <a:extLst>
                <a:ext uri="{FF2B5EF4-FFF2-40B4-BE49-F238E27FC236}">
                  <a16:creationId xmlns:a16="http://schemas.microsoft.com/office/drawing/2014/main" id="{45227FAB-D905-E37D-7E53-F8B674373393}"/>
                </a:ext>
              </a:extLst>
            </p:cNvPr>
            <p:cNvGrpSpPr/>
            <p:nvPr/>
          </p:nvGrpSpPr>
          <p:grpSpPr>
            <a:xfrm>
              <a:off x="617537" y="1752600"/>
              <a:ext cx="1656557" cy="1656557"/>
              <a:chOff x="507999" y="1916634"/>
              <a:chExt cx="1656557" cy="1656557"/>
            </a:xfrm>
          </p:grpSpPr>
          <p:sp>
            <p:nvSpPr>
              <p:cNvPr id="20" name="Rectangle 19">
                <a:extLst>
                  <a:ext uri="{FF2B5EF4-FFF2-40B4-BE49-F238E27FC236}">
                    <a16:creationId xmlns:a16="http://schemas.microsoft.com/office/drawing/2014/main" id="{17870B31-187D-1590-2E36-CD602C8D3FFC}"/>
                  </a:ext>
                </a:extLst>
              </p:cNvPr>
              <p:cNvSpPr/>
              <p:nvPr/>
            </p:nvSpPr>
            <p:spPr>
              <a:xfrm>
                <a:off x="507999" y="1916634"/>
                <a:ext cx="1656557" cy="1656557"/>
              </a:xfrm>
              <a:prstGeom prst="rect">
                <a:avLst/>
              </a:prstGeom>
              <a:solidFill>
                <a:schemeClr val="accent3">
                  <a:alpha val="2607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1AF61B5C-FB04-8463-D030-FEAE48B837B7}"/>
                  </a:ext>
                </a:extLst>
              </p:cNvPr>
              <p:cNvSpPr/>
              <p:nvPr/>
            </p:nvSpPr>
            <p:spPr>
              <a:xfrm>
                <a:off x="634602" y="2043237"/>
                <a:ext cx="1403350" cy="1403350"/>
              </a:xfrm>
              <a:prstGeom prst="rect">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19" name="Graphic 18">
              <a:extLst>
                <a:ext uri="{FF2B5EF4-FFF2-40B4-BE49-F238E27FC236}">
                  <a16:creationId xmlns:a16="http://schemas.microsoft.com/office/drawing/2014/main" id="{C3AE971F-10CC-3883-FE02-64A9588202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grpSp>
        <p:nvGrpSpPr>
          <p:cNvPr id="22" name="Group 21">
            <a:extLst>
              <a:ext uri="{FF2B5EF4-FFF2-40B4-BE49-F238E27FC236}">
                <a16:creationId xmlns:a16="http://schemas.microsoft.com/office/drawing/2014/main" id="{B8418411-FBA9-117D-2282-BE5A3CA0EFCB}"/>
              </a:ext>
            </a:extLst>
          </p:cNvPr>
          <p:cNvGrpSpPr/>
          <p:nvPr/>
        </p:nvGrpSpPr>
        <p:grpSpPr>
          <a:xfrm>
            <a:off x="9113023" y="1600202"/>
            <a:ext cx="1656557" cy="1656557"/>
            <a:chOff x="617537" y="1752600"/>
            <a:chExt cx="1656557" cy="1656557"/>
          </a:xfrm>
        </p:grpSpPr>
        <p:grpSp>
          <p:nvGrpSpPr>
            <p:cNvPr id="23" name="Group 22">
              <a:extLst>
                <a:ext uri="{FF2B5EF4-FFF2-40B4-BE49-F238E27FC236}">
                  <a16:creationId xmlns:a16="http://schemas.microsoft.com/office/drawing/2014/main" id="{2C9C4D5C-BE02-490E-C7BD-E50AF0AC68E3}"/>
                </a:ext>
              </a:extLst>
            </p:cNvPr>
            <p:cNvGrpSpPr/>
            <p:nvPr/>
          </p:nvGrpSpPr>
          <p:grpSpPr>
            <a:xfrm>
              <a:off x="617537" y="1752600"/>
              <a:ext cx="1656557" cy="1656557"/>
              <a:chOff x="507999" y="1916634"/>
              <a:chExt cx="1656557" cy="1656557"/>
            </a:xfrm>
          </p:grpSpPr>
          <p:sp>
            <p:nvSpPr>
              <p:cNvPr id="25" name="Rectangle 24">
                <a:extLst>
                  <a:ext uri="{FF2B5EF4-FFF2-40B4-BE49-F238E27FC236}">
                    <a16:creationId xmlns:a16="http://schemas.microsoft.com/office/drawing/2014/main" id="{15112DF9-EC06-0CBA-02BF-2E781C2EFAD3}"/>
                  </a:ext>
                </a:extLst>
              </p:cNvPr>
              <p:cNvSpPr/>
              <p:nvPr/>
            </p:nvSpPr>
            <p:spPr>
              <a:xfrm>
                <a:off x="507999" y="1916634"/>
                <a:ext cx="1656557" cy="1656557"/>
              </a:xfrm>
              <a:prstGeom prst="rect">
                <a:avLst/>
              </a:prstGeom>
              <a:solidFill>
                <a:schemeClr val="accent3">
                  <a:alpha val="2607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53E44A9-3F82-5D21-9697-092221D3DE1F}"/>
                  </a:ext>
                </a:extLst>
              </p:cNvPr>
              <p:cNvSpPr/>
              <p:nvPr/>
            </p:nvSpPr>
            <p:spPr>
              <a:xfrm>
                <a:off x="634602" y="2043237"/>
                <a:ext cx="1403350" cy="1403350"/>
              </a:xfrm>
              <a:prstGeom prst="rect">
                <a:avLst/>
              </a:prstGeom>
              <a:solidFill>
                <a:schemeClr val="accent2">
                  <a:lumMod val="90000"/>
                  <a:lumOff val="10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pic>
          <p:nvPicPr>
            <p:cNvPr id="24" name="Graphic 23">
              <a:extLst>
                <a:ext uri="{FF2B5EF4-FFF2-40B4-BE49-F238E27FC236}">
                  <a16:creationId xmlns:a16="http://schemas.microsoft.com/office/drawing/2014/main" id="{5909CE25-D9A3-2B48-8C43-691088338C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7600" y="2181224"/>
              <a:ext cx="766495" cy="656996"/>
            </a:xfrm>
            <a:prstGeom prst="rect">
              <a:avLst/>
            </a:prstGeom>
          </p:spPr>
        </p:pic>
      </p:grpSp>
    </p:spTree>
    <p:extLst>
      <p:ext uri="{BB962C8B-B14F-4D97-AF65-F5344CB8AC3E}">
        <p14:creationId xmlns:p14="http://schemas.microsoft.com/office/powerpoint/2010/main" val="341218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261-6BE8-99E8-5439-BC497870B522}"/>
              </a:ext>
            </a:extLst>
          </p:cNvPr>
          <p:cNvSpPr>
            <a:spLocks noGrp="1"/>
          </p:cNvSpPr>
          <p:nvPr>
            <p:ph type="title"/>
          </p:nvPr>
        </p:nvSpPr>
        <p:spPr>
          <a:xfrm>
            <a:off x="628073" y="630937"/>
            <a:ext cx="12561455" cy="1035139"/>
          </a:xfrm>
        </p:spPr>
        <p:txBody>
          <a:bodyPr>
            <a:normAutofit/>
          </a:bodyPr>
          <a:lstStyle/>
          <a:p>
            <a:r>
              <a:rPr lang="en-US" dirty="0"/>
              <a:t>Understanding the lifetime income landscape</a:t>
            </a:r>
            <a:r>
              <a:rPr lang="en-US" baseline="30000" dirty="0"/>
              <a:t>1</a:t>
            </a:r>
          </a:p>
        </p:txBody>
      </p:sp>
      <p:sp>
        <p:nvSpPr>
          <p:cNvPr id="7" name="Text Placeholder 6">
            <a:extLst>
              <a:ext uri="{FF2B5EF4-FFF2-40B4-BE49-F238E27FC236}">
                <a16:creationId xmlns:a16="http://schemas.microsoft.com/office/drawing/2014/main" id="{0C984D40-C561-3713-AA53-1E04D96B2451}"/>
              </a:ext>
            </a:extLst>
          </p:cNvPr>
          <p:cNvSpPr>
            <a:spLocks noGrp="1"/>
          </p:cNvSpPr>
          <p:nvPr>
            <p:ph type="body" sz="quarter" idx="11"/>
          </p:nvPr>
        </p:nvSpPr>
        <p:spPr>
          <a:xfrm>
            <a:off x="628073" y="6291072"/>
            <a:ext cx="12565139" cy="372140"/>
          </a:xfrm>
        </p:spPr>
        <p:txBody>
          <a:bodyPr/>
          <a:lstStyle/>
          <a:p>
            <a:r>
              <a:rPr lang="en-US" b="1" dirty="0"/>
              <a:t>1</a:t>
            </a:r>
            <a:r>
              <a:rPr lang="en-US" dirty="0"/>
              <a:t> Insurance product guarantees are backed by the claims-paying ability of the issuer.</a:t>
            </a:r>
          </a:p>
        </p:txBody>
      </p:sp>
      <p:sp>
        <p:nvSpPr>
          <p:cNvPr id="12" name="Rectangle 11">
            <a:extLst>
              <a:ext uri="{FF2B5EF4-FFF2-40B4-BE49-F238E27FC236}">
                <a16:creationId xmlns:a16="http://schemas.microsoft.com/office/drawing/2014/main" id="{5772BF5D-15A2-B884-ECB1-EEC91E9DCC0F}"/>
              </a:ext>
            </a:extLst>
          </p:cNvPr>
          <p:cNvSpPr/>
          <p:nvPr/>
        </p:nvSpPr>
        <p:spPr>
          <a:xfrm>
            <a:off x="0" y="1752600"/>
            <a:ext cx="13817600" cy="3304414"/>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863ABA3D-2AC7-E599-428B-3B4AFF16FF44}"/>
              </a:ext>
            </a:extLst>
          </p:cNvPr>
          <p:cNvCxnSpPr>
            <a:cxnSpLocks/>
          </p:cNvCxnSpPr>
          <p:nvPr/>
        </p:nvCxnSpPr>
        <p:spPr>
          <a:xfrm>
            <a:off x="25402" y="2822191"/>
            <a:ext cx="13817598" cy="0"/>
          </a:xfrm>
          <a:prstGeom prst="line">
            <a:avLst/>
          </a:prstGeom>
          <a:ln w="50800" cap="rnd">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2D335D0-2114-E90B-6306-EE5A9C83C018}"/>
              </a:ext>
            </a:extLst>
          </p:cNvPr>
          <p:cNvSpPr txBox="1"/>
          <p:nvPr/>
        </p:nvSpPr>
        <p:spPr>
          <a:xfrm>
            <a:off x="889000" y="3779432"/>
            <a:ext cx="3200400" cy="1001289"/>
          </a:xfrm>
          <a:prstGeom prst="rect">
            <a:avLst/>
          </a:prstGeom>
          <a:noFill/>
        </p:spPr>
        <p:txBody>
          <a:bodyPr wrap="square" lIns="0" tIns="0" rIns="0" bIns="0" rtlCol="0">
            <a:noAutofit/>
          </a:bodyPr>
          <a:lstStyle/>
          <a:p>
            <a:pPr marL="0" algn="l"/>
            <a:r>
              <a:rPr lang="en-US" sz="3200" b="1" dirty="0">
                <a:solidFill>
                  <a:schemeClr val="tx2"/>
                </a:solidFill>
              </a:rPr>
              <a:t>Emphasizes liquidity</a:t>
            </a:r>
          </a:p>
        </p:txBody>
      </p:sp>
      <p:sp>
        <p:nvSpPr>
          <p:cNvPr id="9" name="TextBox 8">
            <a:extLst>
              <a:ext uri="{FF2B5EF4-FFF2-40B4-BE49-F238E27FC236}">
                <a16:creationId xmlns:a16="http://schemas.microsoft.com/office/drawing/2014/main" id="{C22E0142-FBC2-A0DA-3BE2-0C299DC7C12B}"/>
              </a:ext>
            </a:extLst>
          </p:cNvPr>
          <p:cNvSpPr txBox="1"/>
          <p:nvPr/>
        </p:nvSpPr>
        <p:spPr>
          <a:xfrm>
            <a:off x="7070725" y="3779432"/>
            <a:ext cx="5156200" cy="1001289"/>
          </a:xfrm>
          <a:prstGeom prst="rect">
            <a:avLst/>
          </a:prstGeom>
          <a:noFill/>
        </p:spPr>
        <p:txBody>
          <a:bodyPr wrap="square" lIns="0" tIns="0" rIns="0" bIns="0" rtlCol="0">
            <a:noAutofit/>
          </a:bodyPr>
          <a:lstStyle/>
          <a:p>
            <a:pPr marL="0" algn="l"/>
            <a:r>
              <a:rPr lang="en-US" sz="3200" b="1" dirty="0">
                <a:solidFill>
                  <a:schemeClr val="tx2"/>
                </a:solidFill>
              </a:rPr>
              <a:t>Emphasizes longevity risk protection</a:t>
            </a:r>
          </a:p>
        </p:txBody>
      </p:sp>
      <p:graphicFrame>
        <p:nvGraphicFramePr>
          <p:cNvPr id="19" name="Table 18">
            <a:extLst>
              <a:ext uri="{FF2B5EF4-FFF2-40B4-BE49-F238E27FC236}">
                <a16:creationId xmlns:a16="http://schemas.microsoft.com/office/drawing/2014/main" id="{E6201F14-BAD9-F3CF-434D-9F0B826BD886}"/>
              </a:ext>
            </a:extLst>
          </p:cNvPr>
          <p:cNvGraphicFramePr>
            <a:graphicFrameLocks noGrp="1"/>
          </p:cNvGraphicFramePr>
          <p:nvPr>
            <p:extLst>
              <p:ext uri="{D42A27DB-BD31-4B8C-83A1-F6EECF244321}">
                <p14:modId xmlns:p14="http://schemas.microsoft.com/office/powerpoint/2010/main" val="2845754643"/>
              </p:ext>
            </p:extLst>
          </p:nvPr>
        </p:nvGraphicFramePr>
        <p:xfrm>
          <a:off x="0" y="5057013"/>
          <a:ext cx="6349999" cy="1089069"/>
        </p:xfrm>
        <a:graphic>
          <a:graphicData uri="http://schemas.openxmlformats.org/drawingml/2006/table">
            <a:tbl>
              <a:tblPr firstRow="1" bandRow="1">
                <a:tableStyleId>{5C22544A-7EE6-4342-B048-85BDC9FD1C3A}</a:tableStyleId>
              </a:tblPr>
              <a:tblGrid>
                <a:gridCol w="874999">
                  <a:extLst>
                    <a:ext uri="{9D8B030D-6E8A-4147-A177-3AD203B41FA5}">
                      <a16:colId xmlns:a16="http://schemas.microsoft.com/office/drawing/2014/main" val="3984741009"/>
                    </a:ext>
                  </a:extLst>
                </a:gridCol>
                <a:gridCol w="1546401">
                  <a:extLst>
                    <a:ext uri="{9D8B030D-6E8A-4147-A177-3AD203B41FA5}">
                      <a16:colId xmlns:a16="http://schemas.microsoft.com/office/drawing/2014/main" val="2577583529"/>
                    </a:ext>
                  </a:extLst>
                </a:gridCol>
                <a:gridCol w="1630739">
                  <a:extLst>
                    <a:ext uri="{9D8B030D-6E8A-4147-A177-3AD203B41FA5}">
                      <a16:colId xmlns:a16="http://schemas.microsoft.com/office/drawing/2014/main" val="520878606"/>
                    </a:ext>
                  </a:extLst>
                </a:gridCol>
                <a:gridCol w="2297860">
                  <a:extLst>
                    <a:ext uri="{9D8B030D-6E8A-4147-A177-3AD203B41FA5}">
                      <a16:colId xmlns:a16="http://schemas.microsoft.com/office/drawing/2014/main" val="2381179960"/>
                    </a:ext>
                  </a:extLst>
                </a:gridCol>
              </a:tblGrid>
              <a:tr h="1089069">
                <a:tc>
                  <a:txBody>
                    <a:bodyPr/>
                    <a:lstStyle/>
                    <a:p>
                      <a:endParaRPr lang="en-US" sz="1400" b="1" dirty="0">
                        <a:solidFill>
                          <a:schemeClr val="tx1"/>
                        </a:solidFill>
                        <a:latin typeface="Georgia" panose="02040502050405020303" pitchFamily="18" charset="0"/>
                      </a:endParaRPr>
                    </a:p>
                  </a:txBody>
                  <a:tcPr marL="182880" marR="0" marT="18288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400" b="1" dirty="0">
                          <a:solidFill>
                            <a:schemeClr val="bg1"/>
                          </a:solidFill>
                          <a:latin typeface="Georgia" panose="02040502050405020303" pitchFamily="18" charset="0"/>
                        </a:rPr>
                        <a:t>Systematic withdrawal</a:t>
                      </a:r>
                    </a:p>
                  </a:txBody>
                  <a:tcPr marL="182880" marR="0" marT="18288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Georgia" panose="02040502050405020303" pitchFamily="18" charset="0"/>
                        </a:rPr>
                        <a:t>Managed </a:t>
                      </a:r>
                      <a:br>
                        <a:rPr lang="en-US" sz="1400" b="1" dirty="0">
                          <a:solidFill>
                            <a:schemeClr val="bg1"/>
                          </a:solidFill>
                          <a:latin typeface="Georgia" panose="02040502050405020303" pitchFamily="18" charset="0"/>
                        </a:rPr>
                      </a:br>
                      <a:r>
                        <a:rPr lang="en-US" sz="1400" b="1" dirty="0">
                          <a:solidFill>
                            <a:schemeClr val="bg1"/>
                          </a:solidFill>
                          <a:latin typeface="Georgia" panose="02040502050405020303" pitchFamily="18" charset="0"/>
                        </a:rPr>
                        <a:t>payout funds</a:t>
                      </a:r>
                    </a:p>
                  </a:txBody>
                  <a:tcPr marL="182880" marR="0" marT="1828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Georgia" panose="02040502050405020303" pitchFamily="18" charset="0"/>
                        </a:rPr>
                        <a:t>Guaranteed minimum withdrawal benefit </a:t>
                      </a:r>
                      <a:r>
                        <a:rPr lang="en-US" sz="1400" b="0" dirty="0">
                          <a:solidFill>
                            <a:schemeClr val="bg1"/>
                          </a:solidFill>
                          <a:latin typeface="Georgia" panose="02040502050405020303" pitchFamily="18" charset="0"/>
                        </a:rPr>
                        <a:t>(GMWB)</a:t>
                      </a:r>
                    </a:p>
                  </a:txBody>
                  <a:tcPr marL="182880" marR="0" marT="18288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223493232"/>
                  </a:ext>
                </a:extLst>
              </a:tr>
            </a:tbl>
          </a:graphicData>
        </a:graphic>
      </p:graphicFrame>
      <p:graphicFrame>
        <p:nvGraphicFramePr>
          <p:cNvPr id="20" name="Table 19">
            <a:extLst>
              <a:ext uri="{FF2B5EF4-FFF2-40B4-BE49-F238E27FC236}">
                <a16:creationId xmlns:a16="http://schemas.microsoft.com/office/drawing/2014/main" id="{7899913F-9D42-5D5B-0E00-AAF7C89E76D4}"/>
              </a:ext>
            </a:extLst>
          </p:cNvPr>
          <p:cNvGraphicFramePr>
            <a:graphicFrameLocks noGrp="1"/>
          </p:cNvGraphicFramePr>
          <p:nvPr>
            <p:extLst>
              <p:ext uri="{D42A27DB-BD31-4B8C-83A1-F6EECF244321}">
                <p14:modId xmlns:p14="http://schemas.microsoft.com/office/powerpoint/2010/main" val="3949478018"/>
              </p:ext>
            </p:extLst>
          </p:nvPr>
        </p:nvGraphicFramePr>
        <p:xfrm>
          <a:off x="7070725" y="5057013"/>
          <a:ext cx="6746873" cy="1089069"/>
        </p:xfrm>
        <a:graphic>
          <a:graphicData uri="http://schemas.openxmlformats.org/drawingml/2006/table">
            <a:tbl>
              <a:tblPr firstRow="1" bandRow="1">
                <a:tableStyleId>{5C22544A-7EE6-4342-B048-85BDC9FD1C3A}</a:tableStyleId>
              </a:tblPr>
              <a:tblGrid>
                <a:gridCol w="1971675">
                  <a:extLst>
                    <a:ext uri="{9D8B030D-6E8A-4147-A177-3AD203B41FA5}">
                      <a16:colId xmlns:a16="http://schemas.microsoft.com/office/drawing/2014/main" val="642277898"/>
                    </a:ext>
                  </a:extLst>
                </a:gridCol>
                <a:gridCol w="1828800">
                  <a:extLst>
                    <a:ext uri="{9D8B030D-6E8A-4147-A177-3AD203B41FA5}">
                      <a16:colId xmlns:a16="http://schemas.microsoft.com/office/drawing/2014/main" val="2300253628"/>
                    </a:ext>
                  </a:extLst>
                </a:gridCol>
                <a:gridCol w="2286000">
                  <a:extLst>
                    <a:ext uri="{9D8B030D-6E8A-4147-A177-3AD203B41FA5}">
                      <a16:colId xmlns:a16="http://schemas.microsoft.com/office/drawing/2014/main" val="974442196"/>
                    </a:ext>
                  </a:extLst>
                </a:gridCol>
                <a:gridCol w="660398">
                  <a:extLst>
                    <a:ext uri="{9D8B030D-6E8A-4147-A177-3AD203B41FA5}">
                      <a16:colId xmlns:a16="http://schemas.microsoft.com/office/drawing/2014/main" val="315687432"/>
                    </a:ext>
                  </a:extLst>
                </a:gridCol>
              </a:tblGrid>
              <a:tr h="1089069">
                <a:tc>
                  <a:txBody>
                    <a:bodyPr/>
                    <a:lstStyle/>
                    <a:p>
                      <a:r>
                        <a:rPr lang="en-US" sz="1400" b="1" dirty="0">
                          <a:solidFill>
                            <a:schemeClr val="bg1"/>
                          </a:solidFill>
                          <a:latin typeface="Georgia" panose="02040502050405020303" pitchFamily="18" charset="0"/>
                        </a:rPr>
                        <a:t>Deferred fixed annuity</a:t>
                      </a:r>
                    </a:p>
                  </a:txBody>
                  <a:tcPr marL="182880" marR="0" marT="18288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Georgia" panose="02040502050405020303" pitchFamily="18" charset="0"/>
                        </a:rPr>
                        <a:t>Deferred income annuity</a:t>
                      </a:r>
                    </a:p>
                  </a:txBody>
                  <a:tcPr marL="182880" marR="0" marT="18288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90000"/>
                        <a:lumOff val="1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Georgia" panose="02040502050405020303" pitchFamily="18" charset="0"/>
                        </a:rPr>
                        <a:t>Qualified longevity annuity contract </a:t>
                      </a:r>
                      <a:r>
                        <a:rPr lang="en-US" sz="1400" b="0" dirty="0">
                          <a:solidFill>
                            <a:schemeClr val="bg1"/>
                          </a:solidFill>
                          <a:latin typeface="Georgia" panose="02040502050405020303" pitchFamily="18" charset="0"/>
                        </a:rPr>
                        <a:t>(QLAC)</a:t>
                      </a:r>
                    </a:p>
                  </a:txBody>
                  <a:tcPr marL="182880" marR="0" marT="18288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latin typeface="Georgia" panose="02040502050405020303" pitchFamily="18" charset="0"/>
                      </a:endParaRPr>
                    </a:p>
                  </a:txBody>
                  <a:tcPr marL="182880" marR="0" marT="18288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272756"/>
                  </a:ext>
                </a:extLst>
              </a:tr>
            </a:tbl>
          </a:graphicData>
        </a:graphic>
      </p:graphicFrame>
      <p:grpSp>
        <p:nvGrpSpPr>
          <p:cNvPr id="4" name="Group 3">
            <a:extLst>
              <a:ext uri="{FF2B5EF4-FFF2-40B4-BE49-F238E27FC236}">
                <a16:creationId xmlns:a16="http://schemas.microsoft.com/office/drawing/2014/main" id="{0E7DF5F2-8F16-3788-7BA1-3AF2ABBEE37F}"/>
              </a:ext>
            </a:extLst>
          </p:cNvPr>
          <p:cNvGrpSpPr/>
          <p:nvPr/>
        </p:nvGrpSpPr>
        <p:grpSpPr>
          <a:xfrm>
            <a:off x="889000" y="2136391"/>
            <a:ext cx="1371600" cy="1371600"/>
            <a:chOff x="615176" y="2136391"/>
            <a:chExt cx="1371600" cy="1371600"/>
          </a:xfrm>
        </p:grpSpPr>
        <p:sp>
          <p:nvSpPr>
            <p:cNvPr id="10" name="Oval 9">
              <a:extLst>
                <a:ext uri="{FF2B5EF4-FFF2-40B4-BE49-F238E27FC236}">
                  <a16:creationId xmlns:a16="http://schemas.microsoft.com/office/drawing/2014/main" id="{B3E3B178-9397-608F-9E7D-6C0D1E1F4621}"/>
                </a:ext>
              </a:extLst>
            </p:cNvPr>
            <p:cNvSpPr/>
            <p:nvPr/>
          </p:nvSpPr>
          <p:spPr>
            <a:xfrm>
              <a:off x="615176" y="2136391"/>
              <a:ext cx="1371600" cy="1371600"/>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2" name="Graphic 21">
              <a:extLst>
                <a:ext uri="{FF2B5EF4-FFF2-40B4-BE49-F238E27FC236}">
                  <a16:creationId xmlns:a16="http://schemas.microsoft.com/office/drawing/2014/main" id="{53A58753-870E-737D-D7DE-B8183E71CF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831" y="2392456"/>
              <a:ext cx="936210" cy="859471"/>
            </a:xfrm>
            <a:prstGeom prst="rect">
              <a:avLst/>
            </a:prstGeom>
          </p:spPr>
        </p:pic>
      </p:grpSp>
      <p:grpSp>
        <p:nvGrpSpPr>
          <p:cNvPr id="6" name="Group 5">
            <a:extLst>
              <a:ext uri="{FF2B5EF4-FFF2-40B4-BE49-F238E27FC236}">
                <a16:creationId xmlns:a16="http://schemas.microsoft.com/office/drawing/2014/main" id="{71951913-2DEC-14E9-D9EB-F2B9269AD05C}"/>
              </a:ext>
            </a:extLst>
          </p:cNvPr>
          <p:cNvGrpSpPr/>
          <p:nvPr/>
        </p:nvGrpSpPr>
        <p:grpSpPr>
          <a:xfrm>
            <a:off x="7070725" y="2136392"/>
            <a:ext cx="1371598" cy="1371598"/>
            <a:chOff x="6745636" y="2136391"/>
            <a:chExt cx="1371598" cy="1371598"/>
          </a:xfrm>
        </p:grpSpPr>
        <p:sp>
          <p:nvSpPr>
            <p:cNvPr id="16" name="Oval 15">
              <a:extLst>
                <a:ext uri="{FF2B5EF4-FFF2-40B4-BE49-F238E27FC236}">
                  <a16:creationId xmlns:a16="http://schemas.microsoft.com/office/drawing/2014/main" id="{5B0D5F9B-C804-5E1F-F06D-56B4337B2BC6}"/>
                </a:ext>
              </a:extLst>
            </p:cNvPr>
            <p:cNvSpPr/>
            <p:nvPr/>
          </p:nvSpPr>
          <p:spPr>
            <a:xfrm>
              <a:off x="6745636" y="2136391"/>
              <a:ext cx="1371598" cy="1371598"/>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0F622C6E-043A-3EC0-7E92-CB21054DC9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48705" y="2423105"/>
              <a:ext cx="765460" cy="870523"/>
            </a:xfrm>
            <a:prstGeom prst="rect">
              <a:avLst/>
            </a:prstGeom>
          </p:spPr>
        </p:pic>
      </p:grpSp>
    </p:spTree>
    <p:extLst>
      <p:ext uri="{BB962C8B-B14F-4D97-AF65-F5344CB8AC3E}">
        <p14:creationId xmlns:p14="http://schemas.microsoft.com/office/powerpoint/2010/main" val="1022358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DA93D-2518-285A-E377-D334FCA213A4}"/>
              </a:ext>
            </a:extLst>
          </p:cNvPr>
          <p:cNvSpPr>
            <a:spLocks noGrp="1"/>
          </p:cNvSpPr>
          <p:nvPr>
            <p:ph type="title"/>
          </p:nvPr>
        </p:nvSpPr>
        <p:spPr>
          <a:xfrm>
            <a:off x="628073" y="630937"/>
            <a:ext cx="12561455" cy="1035139"/>
          </a:xfrm>
        </p:spPr>
        <p:txBody>
          <a:bodyPr>
            <a:normAutofit/>
          </a:bodyPr>
          <a:lstStyle/>
          <a:p>
            <a:r>
              <a:rPr lang="en-US" b="1" dirty="0">
                <a:solidFill>
                  <a:schemeClr val="tx2"/>
                </a:solidFill>
                <a:latin typeface="Georgia" panose="02040502050405020303" pitchFamily="18" charset="0"/>
              </a:rPr>
              <a:t>Options emphasizing liquidity</a:t>
            </a:r>
            <a:endParaRPr lang="en-US" dirty="0">
              <a:solidFill>
                <a:schemeClr val="tx2"/>
              </a:solidFill>
            </a:endParaRPr>
          </a:p>
        </p:txBody>
      </p:sp>
      <p:sp>
        <p:nvSpPr>
          <p:cNvPr id="8" name="Text Placeholder 7">
            <a:extLst>
              <a:ext uri="{FF2B5EF4-FFF2-40B4-BE49-F238E27FC236}">
                <a16:creationId xmlns:a16="http://schemas.microsoft.com/office/drawing/2014/main" id="{D6E14384-8E9C-F72B-C0B2-07EB934163C4}"/>
              </a:ext>
            </a:extLst>
          </p:cNvPr>
          <p:cNvSpPr>
            <a:spLocks noGrp="1"/>
          </p:cNvSpPr>
          <p:nvPr>
            <p:ph type="body" sz="quarter" idx="11"/>
          </p:nvPr>
        </p:nvSpPr>
        <p:spPr/>
        <p:txBody>
          <a:bodyPr/>
          <a:lstStyle/>
          <a:p>
            <a:r>
              <a:rPr lang="en-US" dirty="0"/>
              <a:t>* Insurance product guarantees are backed by the claims-paying ability of the issuer.</a:t>
            </a:r>
          </a:p>
        </p:txBody>
      </p:sp>
      <p:graphicFrame>
        <p:nvGraphicFramePr>
          <p:cNvPr id="16" name="Table 15">
            <a:extLst>
              <a:ext uri="{FF2B5EF4-FFF2-40B4-BE49-F238E27FC236}">
                <a16:creationId xmlns:a16="http://schemas.microsoft.com/office/drawing/2014/main" id="{AF7E07C1-815F-512D-A79F-7988E95B28CE}"/>
              </a:ext>
            </a:extLst>
          </p:cNvPr>
          <p:cNvGraphicFramePr>
            <a:graphicFrameLocks noGrp="1"/>
          </p:cNvGraphicFramePr>
          <p:nvPr>
            <p:extLst>
              <p:ext uri="{D42A27DB-BD31-4B8C-83A1-F6EECF244321}">
                <p14:modId xmlns:p14="http://schemas.microsoft.com/office/powerpoint/2010/main" val="4139047433"/>
              </p:ext>
            </p:extLst>
          </p:nvPr>
        </p:nvGraphicFramePr>
        <p:xfrm>
          <a:off x="0" y="2064811"/>
          <a:ext cx="13817600" cy="4380716"/>
        </p:xfrm>
        <a:graphic>
          <a:graphicData uri="http://schemas.openxmlformats.org/drawingml/2006/table">
            <a:tbl>
              <a:tblPr firstRow="1" bandRow="1">
                <a:tableStyleId>{2D5ABB26-0587-4C30-8999-92F81FD0307C}</a:tableStyleId>
              </a:tblPr>
              <a:tblGrid>
                <a:gridCol w="621413">
                  <a:extLst>
                    <a:ext uri="{9D8B030D-6E8A-4147-A177-3AD203B41FA5}">
                      <a16:colId xmlns:a16="http://schemas.microsoft.com/office/drawing/2014/main" val="1335418186"/>
                    </a:ext>
                  </a:extLst>
                </a:gridCol>
                <a:gridCol w="1474821">
                  <a:extLst>
                    <a:ext uri="{9D8B030D-6E8A-4147-A177-3AD203B41FA5}">
                      <a16:colId xmlns:a16="http://schemas.microsoft.com/office/drawing/2014/main" val="3996122449"/>
                    </a:ext>
                  </a:extLst>
                </a:gridCol>
                <a:gridCol w="3212366">
                  <a:extLst>
                    <a:ext uri="{9D8B030D-6E8A-4147-A177-3AD203B41FA5}">
                      <a16:colId xmlns:a16="http://schemas.microsoft.com/office/drawing/2014/main" val="2044324428"/>
                    </a:ext>
                  </a:extLst>
                </a:gridCol>
                <a:gridCol w="3657600">
                  <a:extLst>
                    <a:ext uri="{9D8B030D-6E8A-4147-A177-3AD203B41FA5}">
                      <a16:colId xmlns:a16="http://schemas.microsoft.com/office/drawing/2014/main" val="3324875706"/>
                    </a:ext>
                  </a:extLst>
                </a:gridCol>
                <a:gridCol w="4223026">
                  <a:extLst>
                    <a:ext uri="{9D8B030D-6E8A-4147-A177-3AD203B41FA5}">
                      <a16:colId xmlns:a16="http://schemas.microsoft.com/office/drawing/2014/main" val="1676440907"/>
                    </a:ext>
                  </a:extLst>
                </a:gridCol>
                <a:gridCol w="628374">
                  <a:extLst>
                    <a:ext uri="{9D8B030D-6E8A-4147-A177-3AD203B41FA5}">
                      <a16:colId xmlns:a16="http://schemas.microsoft.com/office/drawing/2014/main" val="1016372727"/>
                    </a:ext>
                  </a:extLst>
                </a:gridCol>
              </a:tblGrid>
              <a:tr h="796268">
                <a:tc>
                  <a:txBody>
                    <a:bodyPr/>
                    <a:lstStyle/>
                    <a:p>
                      <a:endParaRPr lang="en-US" dirty="0"/>
                    </a:p>
                  </a:txBody>
                  <a:tcPr marL="0" marR="0" marT="0" marB="0" anchor="b">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marR="0" marT="91440" marB="0" anchor="b">
                    <a:lnB w="12700" cap="flat" cmpd="sng" algn="ctr">
                      <a:solidFill>
                        <a:schemeClr val="bg1">
                          <a:lumMod val="75000"/>
                        </a:schemeClr>
                      </a:solidFill>
                      <a:prstDash val="solid"/>
                      <a:round/>
                      <a:headEnd type="none" w="med" len="med"/>
                      <a:tailEnd type="none" w="med" len="med"/>
                    </a:lnB>
                    <a:no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eorgia" panose="02040502050405020303" pitchFamily="18" charset="0"/>
                        </a:rPr>
                        <a:t>Systematic </a:t>
                      </a:r>
                      <a:br>
                        <a:rPr lang="en-US" sz="2000" b="1" dirty="0">
                          <a:solidFill>
                            <a:schemeClr val="bg1"/>
                          </a:solidFill>
                          <a:latin typeface="Georgia" panose="02040502050405020303" pitchFamily="18" charset="0"/>
                        </a:rPr>
                      </a:br>
                      <a:r>
                        <a:rPr lang="en-US" sz="2000" b="1" dirty="0">
                          <a:solidFill>
                            <a:schemeClr val="bg1"/>
                          </a:solidFill>
                          <a:latin typeface="Georgia" panose="02040502050405020303" pitchFamily="18" charset="0"/>
                        </a:rPr>
                        <a:t>withdrawal</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1"/>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eorgia" panose="02040502050405020303" pitchFamily="18" charset="0"/>
                        </a:rPr>
                        <a:t>Managed </a:t>
                      </a:r>
                      <a:br>
                        <a:rPr lang="en-US" sz="2000" b="1" dirty="0">
                          <a:solidFill>
                            <a:schemeClr val="bg1"/>
                          </a:solidFill>
                          <a:latin typeface="Georgia" panose="02040502050405020303" pitchFamily="18" charset="0"/>
                        </a:rPr>
                      </a:br>
                      <a:r>
                        <a:rPr lang="en-US" sz="2000" b="1" dirty="0">
                          <a:solidFill>
                            <a:schemeClr val="bg1"/>
                          </a:solidFill>
                          <a:latin typeface="Georgia" panose="02040502050405020303" pitchFamily="18" charset="0"/>
                        </a:rPr>
                        <a:t>payout funds</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1">
                        <a:lumMod val="75000"/>
                      </a:scheme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eorgia" panose="02040502050405020303" pitchFamily="18" charset="0"/>
                        </a:rPr>
                        <a:t>Guaranteed minimum withdrawal benefit </a:t>
                      </a:r>
                      <a:r>
                        <a:rPr lang="en-US" sz="2000" b="0" dirty="0">
                          <a:solidFill>
                            <a:schemeClr val="bg1"/>
                          </a:solidFill>
                          <a:latin typeface="Georgia" panose="02040502050405020303" pitchFamily="18" charset="0"/>
                        </a:rPr>
                        <a:t>(GMWB)</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1">
                        <a:lumMod val="50000"/>
                      </a:scheme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Georgia" panose="02040502050405020303" pitchFamily="18" charset="0"/>
                      </a:endParaRPr>
                    </a:p>
                  </a:txBody>
                  <a:tcPr marL="0" marR="0" marT="0" marB="0" anchor="b">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9903359"/>
                  </a:ext>
                </a:extLst>
              </a:tr>
              <a:tr h="1188720">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Product </a:t>
                      </a:r>
                    </a:p>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overview</a:t>
                      </a:r>
                    </a:p>
                  </a:txBody>
                  <a:tcPr marL="0" marR="0" marT="5486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Method of withdrawing funds from an investment account</a:t>
                      </a:r>
                    </a:p>
                    <a:p>
                      <a:pPr marL="0" indent="0">
                        <a:spcAft>
                          <a:spcPts val="600"/>
                        </a:spcAft>
                        <a:buFont typeface="Arial" panose="020B0604020202020204" pitchFamily="34" charset="0"/>
                        <a:buNone/>
                      </a:pPr>
                      <a:r>
                        <a:rPr lang="en-US" sz="1200" dirty="0">
                          <a:solidFill>
                            <a:schemeClr val="tx2"/>
                          </a:solidFill>
                          <a:latin typeface="Georgia" panose="02040502050405020303" pitchFamily="18" charset="0"/>
                        </a:rPr>
                        <a:t>Payments not guaranteed</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Professionally managed investments (i.e. mutual fund or CIT) that provide regular income payments to investors</a:t>
                      </a:r>
                    </a:p>
                    <a:p>
                      <a:pPr marL="0" indent="0">
                        <a:spcAft>
                          <a:spcPts val="600"/>
                        </a:spcAft>
                        <a:buFont typeface="Arial" panose="020B0604020202020204" pitchFamily="34" charset="0"/>
                        <a:buNone/>
                      </a:pPr>
                      <a:r>
                        <a:rPr lang="en-US" sz="1200" dirty="0">
                          <a:solidFill>
                            <a:schemeClr val="tx2"/>
                          </a:solidFill>
                          <a:latin typeface="Georgia" panose="02040502050405020303" pitchFamily="18" charset="0"/>
                        </a:rPr>
                        <a:t>Payments can fluctuate and are not guaranteed</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Guarantees a specified withdrawal percentage from participants’ accumulated balance from an underlying investment portfolio</a:t>
                      </a:r>
                    </a:p>
                    <a:p>
                      <a:pPr>
                        <a:spcAft>
                          <a:spcPts val="600"/>
                        </a:spcAft>
                      </a:pPr>
                      <a:r>
                        <a:rPr lang="en-US" sz="1200" dirty="0">
                          <a:solidFill>
                            <a:schemeClr val="tx2"/>
                          </a:solidFill>
                          <a:latin typeface="Georgia" panose="02040502050405020303" pitchFamily="18" charset="0"/>
                        </a:rPr>
                        <a:t>Once total balance depleted, the provider pays a guaranteed payout for life</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8331956"/>
                  </a:ext>
                </a:extLst>
              </a:tr>
              <a:tr h="1207008">
                <a:tc>
                  <a:txBody>
                    <a:bodyPr/>
                    <a:lstStyle/>
                    <a:p>
                      <a:endParaRPr lang="en-US"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400" b="1" dirty="0">
                          <a:solidFill>
                            <a:schemeClr val="tx2"/>
                          </a:solidFill>
                          <a:latin typeface="Georgia" panose="02040502050405020303" pitchFamily="18" charset="0"/>
                        </a:rPr>
                        <a:t>Benefits</a:t>
                      </a:r>
                      <a:endParaRPr lang="en-US" sz="1400" b="1" dirty="0">
                        <a:solidFill>
                          <a:schemeClr val="tx2"/>
                        </a:solidFill>
                      </a:endParaRPr>
                    </a:p>
                  </a:txBody>
                  <a:tcPr marL="0" marR="0" marT="64008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1450" indent="-171450">
                        <a:spcAft>
                          <a:spcPts val="400"/>
                        </a:spcAft>
                        <a:buFont typeface="Arial" panose="020B0604020202020204" pitchFamily="34" charset="0"/>
                        <a:buChar char="•"/>
                      </a:pPr>
                      <a:r>
                        <a:rPr lang="en-US" sz="1200" dirty="0">
                          <a:solidFill>
                            <a:schemeClr val="tx2"/>
                          </a:solidFill>
                          <a:latin typeface="Georgia" panose="02040502050405020303" pitchFamily="18" charset="0"/>
                        </a:rPr>
                        <a:t>Participant has full access to</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account value</a:t>
                      </a:r>
                    </a:p>
                    <a:p>
                      <a:pPr marL="171450" indent="-171450">
                        <a:spcAft>
                          <a:spcPts val="400"/>
                        </a:spcAft>
                        <a:buFont typeface="Arial" panose="020B0604020202020204" pitchFamily="34" charset="0"/>
                        <a:buChar char="•"/>
                      </a:pPr>
                      <a:r>
                        <a:rPr lang="en-US" sz="1200" dirty="0">
                          <a:solidFill>
                            <a:schemeClr val="tx2"/>
                          </a:solidFill>
                          <a:latin typeface="Georgia" panose="02040502050405020303" pitchFamily="18" charset="0"/>
                        </a:rPr>
                        <a:t>Potential for growth in retirement</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Actively managed fund</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Participant has full access to account balance</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Potential for growth in retirement</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Participant has full access to account balance</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May have a minimum guaranteed return while saving*</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Guaranteed income for life*</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4058778"/>
                  </a:ext>
                </a:extLst>
              </a:tr>
              <a:tr h="1188720">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Drawbacks</a:t>
                      </a:r>
                    </a:p>
                  </a:txBody>
                  <a:tcPr marL="0" marR="0" marT="64008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Balance is exposed to market volatility</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Account value may run out during retirement</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No insurance protection or guarantees</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Potentially high fees</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Balance is exposed to market volatility</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Account value may run out during retirement</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No insurance protection or guarantees</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Potentially high fees</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Complicated rules and provisions</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Excess withdrawals from account balance may reduce income</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745985406"/>
                  </a:ext>
                </a:extLst>
              </a:tr>
            </a:tbl>
          </a:graphicData>
        </a:graphic>
      </p:graphicFrame>
      <p:cxnSp>
        <p:nvCxnSpPr>
          <p:cNvPr id="17" name="Straight Connector 16">
            <a:extLst>
              <a:ext uri="{FF2B5EF4-FFF2-40B4-BE49-F238E27FC236}">
                <a16:creationId xmlns:a16="http://schemas.microsoft.com/office/drawing/2014/main" id="{874ED9B3-BC9F-25A3-FA46-1F4C6973D92B}"/>
              </a:ext>
            </a:extLst>
          </p:cNvPr>
          <p:cNvCxnSpPr>
            <a:cxnSpLocks/>
          </p:cNvCxnSpPr>
          <p:nvPr/>
        </p:nvCxnSpPr>
        <p:spPr>
          <a:xfrm>
            <a:off x="37548" y="2042270"/>
            <a:ext cx="13805452" cy="0"/>
          </a:xfrm>
          <a:prstGeom prst="line">
            <a:avLst/>
          </a:prstGeom>
          <a:ln w="50800" cap="rnd">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pic>
        <p:nvPicPr>
          <p:cNvPr id="21" name="Graphic 20">
            <a:extLst>
              <a:ext uri="{FF2B5EF4-FFF2-40B4-BE49-F238E27FC236}">
                <a16:creationId xmlns:a16="http://schemas.microsoft.com/office/drawing/2014/main" id="{04A9FB94-A093-4458-333E-EEF6293708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2551" y="4170630"/>
            <a:ext cx="457993" cy="457993"/>
          </a:xfrm>
          <a:prstGeom prst="rect">
            <a:avLst/>
          </a:prstGeom>
        </p:spPr>
      </p:pic>
      <p:pic>
        <p:nvPicPr>
          <p:cNvPr id="22" name="Graphic 21">
            <a:extLst>
              <a:ext uri="{FF2B5EF4-FFF2-40B4-BE49-F238E27FC236}">
                <a16:creationId xmlns:a16="http://schemas.microsoft.com/office/drawing/2014/main" id="{E1D9CD72-E7B4-886E-261B-64A0F74C738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9753" y="2927629"/>
            <a:ext cx="457993" cy="457993"/>
          </a:xfrm>
          <a:prstGeom prst="rect">
            <a:avLst/>
          </a:prstGeom>
        </p:spPr>
      </p:pic>
      <p:pic>
        <p:nvPicPr>
          <p:cNvPr id="23" name="Graphic 22">
            <a:extLst>
              <a:ext uri="{FF2B5EF4-FFF2-40B4-BE49-F238E27FC236}">
                <a16:creationId xmlns:a16="http://schemas.microsoft.com/office/drawing/2014/main" id="{F323DD07-1B89-F814-BA40-1ACBA9D795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753" y="5367131"/>
            <a:ext cx="471245" cy="471245"/>
          </a:xfrm>
          <a:prstGeom prst="rect">
            <a:avLst/>
          </a:prstGeom>
        </p:spPr>
      </p:pic>
      <p:sp>
        <p:nvSpPr>
          <p:cNvPr id="28" name="Oval 27">
            <a:extLst>
              <a:ext uri="{FF2B5EF4-FFF2-40B4-BE49-F238E27FC236}">
                <a16:creationId xmlns:a16="http://schemas.microsoft.com/office/drawing/2014/main" id="{8D327839-43A1-4E26-A8BE-D3F86228EAF9}"/>
              </a:ext>
            </a:extLst>
          </p:cNvPr>
          <p:cNvSpPr/>
          <p:nvPr/>
        </p:nvSpPr>
        <p:spPr>
          <a:xfrm>
            <a:off x="626520" y="1766986"/>
            <a:ext cx="786384" cy="786384"/>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29" name="Graphic 28">
            <a:extLst>
              <a:ext uri="{FF2B5EF4-FFF2-40B4-BE49-F238E27FC236}">
                <a16:creationId xmlns:a16="http://schemas.microsoft.com/office/drawing/2014/main" id="{EC43B9B2-E1FA-7137-093B-E22DCB3F5A6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5576" y="1913797"/>
            <a:ext cx="536760" cy="492763"/>
          </a:xfrm>
          <a:prstGeom prst="rect">
            <a:avLst/>
          </a:prstGeom>
        </p:spPr>
      </p:pic>
    </p:spTree>
    <p:extLst>
      <p:ext uri="{BB962C8B-B14F-4D97-AF65-F5344CB8AC3E}">
        <p14:creationId xmlns:p14="http://schemas.microsoft.com/office/powerpoint/2010/main" val="477825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870305-07EA-AB21-93F1-68C52C142D8F}"/>
              </a:ext>
            </a:extLst>
          </p:cNvPr>
          <p:cNvCxnSpPr>
            <a:cxnSpLocks/>
          </p:cNvCxnSpPr>
          <p:nvPr/>
        </p:nvCxnSpPr>
        <p:spPr>
          <a:xfrm>
            <a:off x="37548" y="2042270"/>
            <a:ext cx="13805452" cy="0"/>
          </a:xfrm>
          <a:prstGeom prst="line">
            <a:avLst/>
          </a:prstGeom>
          <a:ln w="50800" cap="rnd">
            <a:solidFill>
              <a:schemeClr val="bg1">
                <a:lumMod val="50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Oval 16">
            <a:extLst>
              <a:ext uri="{FF2B5EF4-FFF2-40B4-BE49-F238E27FC236}">
                <a16:creationId xmlns:a16="http://schemas.microsoft.com/office/drawing/2014/main" id="{2A1D6635-F471-DBED-19FE-D5BC9F14EF34}"/>
              </a:ext>
            </a:extLst>
          </p:cNvPr>
          <p:cNvSpPr/>
          <p:nvPr/>
        </p:nvSpPr>
        <p:spPr>
          <a:xfrm>
            <a:off x="626520" y="1766986"/>
            <a:ext cx="786384" cy="786384"/>
          </a:xfrm>
          <a:prstGeom prst="ellipse">
            <a:avLst/>
          </a:prstGeom>
          <a:solidFill>
            <a:schemeClr val="accent6"/>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aphicFrame>
        <p:nvGraphicFramePr>
          <p:cNvPr id="3" name="Table 2">
            <a:extLst>
              <a:ext uri="{FF2B5EF4-FFF2-40B4-BE49-F238E27FC236}">
                <a16:creationId xmlns:a16="http://schemas.microsoft.com/office/drawing/2014/main" id="{FD9156D9-5EE9-0166-379F-E3EA243C5A16}"/>
              </a:ext>
            </a:extLst>
          </p:cNvPr>
          <p:cNvGraphicFramePr>
            <a:graphicFrameLocks noGrp="1"/>
          </p:cNvGraphicFramePr>
          <p:nvPr>
            <p:extLst>
              <p:ext uri="{D42A27DB-BD31-4B8C-83A1-F6EECF244321}">
                <p14:modId xmlns:p14="http://schemas.microsoft.com/office/powerpoint/2010/main" val="696640177"/>
              </p:ext>
            </p:extLst>
          </p:nvPr>
        </p:nvGraphicFramePr>
        <p:xfrm>
          <a:off x="0" y="2064811"/>
          <a:ext cx="13817600" cy="4382748"/>
        </p:xfrm>
        <a:graphic>
          <a:graphicData uri="http://schemas.openxmlformats.org/drawingml/2006/table">
            <a:tbl>
              <a:tblPr firstRow="1" bandRow="1">
                <a:tableStyleId>{2D5ABB26-0587-4C30-8999-92F81FD0307C}</a:tableStyleId>
              </a:tblPr>
              <a:tblGrid>
                <a:gridCol w="621413">
                  <a:extLst>
                    <a:ext uri="{9D8B030D-6E8A-4147-A177-3AD203B41FA5}">
                      <a16:colId xmlns:a16="http://schemas.microsoft.com/office/drawing/2014/main" val="1335418186"/>
                    </a:ext>
                  </a:extLst>
                </a:gridCol>
                <a:gridCol w="1474821">
                  <a:extLst>
                    <a:ext uri="{9D8B030D-6E8A-4147-A177-3AD203B41FA5}">
                      <a16:colId xmlns:a16="http://schemas.microsoft.com/office/drawing/2014/main" val="3996122449"/>
                    </a:ext>
                  </a:extLst>
                </a:gridCol>
                <a:gridCol w="4230783">
                  <a:extLst>
                    <a:ext uri="{9D8B030D-6E8A-4147-A177-3AD203B41FA5}">
                      <a16:colId xmlns:a16="http://schemas.microsoft.com/office/drawing/2014/main" val="2044324428"/>
                    </a:ext>
                  </a:extLst>
                </a:gridCol>
                <a:gridCol w="2791583">
                  <a:extLst>
                    <a:ext uri="{9D8B030D-6E8A-4147-A177-3AD203B41FA5}">
                      <a16:colId xmlns:a16="http://schemas.microsoft.com/office/drawing/2014/main" val="3324875706"/>
                    </a:ext>
                  </a:extLst>
                </a:gridCol>
                <a:gridCol w="4070626">
                  <a:extLst>
                    <a:ext uri="{9D8B030D-6E8A-4147-A177-3AD203B41FA5}">
                      <a16:colId xmlns:a16="http://schemas.microsoft.com/office/drawing/2014/main" val="1676440907"/>
                    </a:ext>
                  </a:extLst>
                </a:gridCol>
                <a:gridCol w="628374">
                  <a:extLst>
                    <a:ext uri="{9D8B030D-6E8A-4147-A177-3AD203B41FA5}">
                      <a16:colId xmlns:a16="http://schemas.microsoft.com/office/drawing/2014/main" val="1016372727"/>
                    </a:ext>
                  </a:extLst>
                </a:gridCol>
              </a:tblGrid>
              <a:tr h="796268">
                <a:tc>
                  <a:txBody>
                    <a:bodyPr/>
                    <a:lstStyle/>
                    <a:p>
                      <a:endParaRPr lang="en-US" dirty="0"/>
                    </a:p>
                  </a:txBody>
                  <a:tcPr marL="0" marR="0" marT="0" marB="0" anchor="b">
                    <a:lnB w="12700" cap="flat" cmpd="sng" algn="ctr">
                      <a:solidFill>
                        <a:schemeClr val="bg1">
                          <a:lumMod val="75000"/>
                        </a:schemeClr>
                      </a:solidFill>
                      <a:prstDash val="solid"/>
                      <a:round/>
                      <a:headEnd type="none" w="med" len="med"/>
                      <a:tailEnd type="none" w="med" len="med"/>
                    </a:lnB>
                    <a:noFill/>
                  </a:tcPr>
                </a:tc>
                <a:tc>
                  <a:txBody>
                    <a:bodyPr/>
                    <a:lstStyle/>
                    <a:p>
                      <a:endParaRPr lang="en-US" dirty="0"/>
                    </a:p>
                  </a:txBody>
                  <a:tcPr marR="0" marT="91440" marB="0" anchor="b">
                    <a:lnB w="12700" cap="flat" cmpd="sng" algn="ctr">
                      <a:solidFill>
                        <a:schemeClr val="bg1">
                          <a:lumMod val="75000"/>
                        </a:schemeClr>
                      </a:solidFill>
                      <a:prstDash val="solid"/>
                      <a:round/>
                      <a:headEnd type="none" w="med" len="med"/>
                      <a:tailEnd type="none" w="med" len="med"/>
                    </a:lnB>
                    <a:noFill/>
                  </a:tcPr>
                </a:tc>
                <a:tc>
                  <a:txBody>
                    <a:bodyPr/>
                    <a:lstStyle/>
                    <a:p>
                      <a:r>
                        <a:rPr lang="en-US" sz="2000" b="1" dirty="0">
                          <a:solidFill>
                            <a:schemeClr val="bg1"/>
                          </a:solidFill>
                          <a:latin typeface="Georgia" panose="02040502050405020303" pitchFamily="18" charset="0"/>
                        </a:rPr>
                        <a:t>Deferred </a:t>
                      </a:r>
                    </a:p>
                    <a:p>
                      <a:r>
                        <a:rPr lang="en-US" sz="2000" b="1" dirty="0">
                          <a:solidFill>
                            <a:schemeClr val="bg1"/>
                          </a:solidFill>
                          <a:latin typeface="Georgia" panose="02040502050405020303" pitchFamily="18" charset="0"/>
                        </a:rPr>
                        <a:t>fixed annuity</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2">
                        <a:lumMod val="75000"/>
                        <a:lumOff val="25000"/>
                      </a:schemeClr>
                    </a:solidFill>
                  </a:tcPr>
                </a:tc>
                <a:tc>
                  <a:txBody>
                    <a:bodyPr/>
                    <a:lstStyle/>
                    <a:p>
                      <a:r>
                        <a:rPr lang="en-US" sz="2000" b="1" dirty="0">
                          <a:solidFill>
                            <a:schemeClr val="bg1"/>
                          </a:solidFill>
                          <a:latin typeface="Georgia" panose="02040502050405020303" pitchFamily="18" charset="0"/>
                        </a:rPr>
                        <a:t>Deferred </a:t>
                      </a:r>
                    </a:p>
                    <a:p>
                      <a:r>
                        <a:rPr lang="en-US" sz="2000" b="1" dirty="0">
                          <a:solidFill>
                            <a:schemeClr val="bg1"/>
                          </a:solidFill>
                          <a:latin typeface="Georgia" panose="02040502050405020303" pitchFamily="18" charset="0"/>
                        </a:rPr>
                        <a:t>income annuity</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2">
                        <a:lumMod val="90000"/>
                        <a:lumOff val="10000"/>
                      </a:schemeClr>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Georgia" panose="02040502050405020303" pitchFamily="18" charset="0"/>
                        </a:rPr>
                        <a:t>Qualified longevity annuity contract </a:t>
                      </a:r>
                      <a:r>
                        <a:rPr lang="en-US" sz="2000" b="0" dirty="0">
                          <a:solidFill>
                            <a:schemeClr val="bg1"/>
                          </a:solidFill>
                          <a:latin typeface="Georgia" panose="02040502050405020303" pitchFamily="18" charset="0"/>
                        </a:rPr>
                        <a:t>(QLAC)</a:t>
                      </a:r>
                    </a:p>
                  </a:txBody>
                  <a:tcPr marL="182880" marR="0" marT="91440" marB="91440" anchor="b">
                    <a:lnB w="12700" cap="flat" cmpd="sng" algn="ctr">
                      <a:solidFill>
                        <a:schemeClr val="bg1">
                          <a:lumMod val="75000"/>
                        </a:schemeClr>
                      </a:solidFill>
                      <a:prstDash val="solid"/>
                      <a:round/>
                      <a:headEnd type="none" w="med" len="med"/>
                      <a:tailEnd type="none" w="med" len="med"/>
                    </a:lnB>
                    <a:solidFill>
                      <a:schemeClr val="accent2"/>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b="1" dirty="0">
                        <a:solidFill>
                          <a:schemeClr val="tx1"/>
                        </a:solidFill>
                        <a:latin typeface="Georgia" panose="02040502050405020303" pitchFamily="18" charset="0"/>
                      </a:endParaRPr>
                    </a:p>
                  </a:txBody>
                  <a:tcPr marL="0" marR="0" marT="0" marB="0" anchor="b">
                    <a:lnB w="1270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729903359"/>
                  </a:ext>
                </a:extLst>
              </a:tr>
              <a:tr h="1188720">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Product </a:t>
                      </a:r>
                    </a:p>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overview</a:t>
                      </a:r>
                    </a:p>
                  </a:txBody>
                  <a:tcPr marL="0" marR="0" marT="5486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Provides guaranteed returns during accumulation </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and guaranteed lifetime income during retirement</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Provides guaranteed income at </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a future date; can be a variable or </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fixed annuity</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spcAft>
                          <a:spcPts val="600"/>
                        </a:spcAft>
                      </a:pPr>
                      <a:r>
                        <a:rPr lang="en-US" sz="1200" dirty="0">
                          <a:solidFill>
                            <a:schemeClr val="tx2"/>
                          </a:solidFill>
                          <a:latin typeface="Georgia" panose="02040502050405020303" pitchFamily="18" charset="0"/>
                        </a:rPr>
                        <a:t>A fixed annuity that provides income payments at a postponed, future date, typically 5, 10. or 20+ years </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post-purchase, in exchange for a higher payment rate after 80 years of age</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38331956"/>
                  </a:ext>
                </a:extLst>
              </a:tr>
              <a:tr h="1188720">
                <a:tc>
                  <a:txBody>
                    <a:bodyPr/>
                    <a:lstStyle/>
                    <a:p>
                      <a:endParaRPr lang="en-US" dirty="0"/>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1400" b="1" dirty="0">
                          <a:solidFill>
                            <a:schemeClr val="tx2"/>
                          </a:solidFill>
                          <a:latin typeface="Georgia" panose="02040502050405020303" pitchFamily="18" charset="0"/>
                        </a:rPr>
                        <a:t>Benefits</a:t>
                      </a:r>
                      <a:endParaRPr lang="en-US" sz="1400" b="1" dirty="0">
                        <a:solidFill>
                          <a:schemeClr val="tx2"/>
                        </a:solidFill>
                      </a:endParaRPr>
                    </a:p>
                  </a:txBody>
                  <a:tcPr marL="0" marR="0" marT="64008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3038" marR="0" indent="-173038" algn="l" defTabSz="50292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Potential to lower portfolio fees and market volatility</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Full access to account value before annuitization</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Guaranteed returns while saving</a:t>
                      </a:r>
                      <a:r>
                        <a:rPr lang="en-US" sz="1200" baseline="30000" dirty="0">
                          <a:solidFill>
                            <a:schemeClr val="tx2"/>
                          </a:solidFill>
                          <a:latin typeface="Georgia" panose="02040502050405020303" pitchFamily="18" charset="0"/>
                        </a:rPr>
                        <a:t>1</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Potential for increasing income payments in retirement</a:t>
                      </a:r>
                      <a:r>
                        <a:rPr lang="en-US" sz="1200" baseline="30000" dirty="0">
                          <a:solidFill>
                            <a:schemeClr val="tx2"/>
                          </a:solidFill>
                          <a:latin typeface="Georgia" panose="02040502050405020303" pitchFamily="18" charset="0"/>
                        </a:rPr>
                        <a:t>2</a:t>
                      </a:r>
                      <a:endParaRPr lang="en-US" sz="1200" dirty="0">
                        <a:solidFill>
                          <a:schemeClr val="tx2"/>
                        </a:solidFill>
                        <a:latin typeface="Georgia" panose="02040502050405020303" pitchFamily="18" charset="0"/>
                      </a:endParaRP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Guaranteed income for life</a:t>
                      </a:r>
                      <a:r>
                        <a:rPr lang="en-US" sz="1200" baseline="30000" dirty="0">
                          <a:solidFill>
                            <a:schemeClr val="tx2"/>
                          </a:solidFill>
                          <a:latin typeface="Georgia" panose="02040502050405020303" pitchFamily="18" charset="0"/>
                        </a:rPr>
                        <a:t>1</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Potential to lower portfolio fees </a:t>
                      </a:r>
                      <a:br>
                        <a:rPr lang="en-US" sz="1200" dirty="0">
                          <a:solidFill>
                            <a:schemeClr val="tx2"/>
                          </a:solidFill>
                          <a:latin typeface="Georgia" panose="02040502050405020303" pitchFamily="18" charset="0"/>
                        </a:rPr>
                      </a:br>
                      <a:r>
                        <a:rPr lang="en-US" sz="1200" dirty="0">
                          <a:solidFill>
                            <a:schemeClr val="tx2"/>
                          </a:solidFill>
                          <a:latin typeface="Georgia" panose="02040502050405020303" pitchFamily="18" charset="0"/>
                        </a:rPr>
                        <a:t>and market volatility</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Potentially higher payout rates</a:t>
                      </a:r>
                    </a:p>
                    <a:p>
                      <a:pPr marL="173038" marR="0" lvl="0" indent="-173038"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Guaranteed income for life</a:t>
                      </a:r>
                      <a:r>
                        <a:rPr lang="en-US" sz="1200" baseline="30000" dirty="0">
                          <a:solidFill>
                            <a:schemeClr val="tx2"/>
                          </a:solidFill>
                          <a:latin typeface="Georgia" panose="02040502050405020303" pitchFamily="18" charset="0"/>
                        </a:rPr>
                        <a:t>1</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Extended tax deferral</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Protected from market volatility</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Highest payout rates</a:t>
                      </a:r>
                    </a:p>
                    <a:p>
                      <a:pPr marL="169863" marR="0" lvl="0" indent="-1698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Guaranteed income for life</a:t>
                      </a:r>
                      <a:r>
                        <a:rPr lang="en-US" sz="1200" baseline="30000" dirty="0">
                          <a:solidFill>
                            <a:schemeClr val="tx2"/>
                          </a:solidFill>
                          <a:latin typeface="Georgia" panose="02040502050405020303" pitchFamily="18" charset="0"/>
                        </a:rPr>
                        <a:t>1</a:t>
                      </a:r>
                    </a:p>
                  </a:txBody>
                  <a:tcPr marL="182880" marT="9144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74058778"/>
                  </a:ext>
                </a:extLst>
              </a:tr>
              <a:tr h="1188720">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endParaRPr lang="en-US" sz="2000" dirty="0">
                        <a:solidFill>
                          <a:schemeClr val="tx1"/>
                        </a:solidFill>
                        <a:latin typeface="Georgia" panose="02040502050405020303" pitchFamily="18" charset="0"/>
                      </a:endParaRPr>
                    </a:p>
                  </a:txBody>
                  <a:tcPr marL="0" marR="0" marT="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0" marR="0" lvl="0" indent="0" algn="l" defTabSz="502920" rtl="0" eaLnBrk="1" fontAlgn="auto" latinLnBrk="0" hangingPunct="1">
                        <a:lnSpc>
                          <a:spcPct val="100000"/>
                        </a:lnSpc>
                        <a:spcBef>
                          <a:spcPts val="0"/>
                        </a:spcBef>
                        <a:spcAft>
                          <a:spcPts val="0"/>
                        </a:spcAft>
                        <a:buClrTx/>
                        <a:buSzTx/>
                        <a:buFontTx/>
                        <a:buNone/>
                        <a:tabLst/>
                        <a:defRPr/>
                      </a:pPr>
                      <a:r>
                        <a:rPr lang="en-US" sz="1400" b="1" dirty="0">
                          <a:solidFill>
                            <a:schemeClr val="tx2"/>
                          </a:solidFill>
                          <a:latin typeface="Georgia" panose="02040502050405020303" pitchFamily="18" charset="0"/>
                        </a:rPr>
                        <a:t>Drawbacks</a:t>
                      </a:r>
                    </a:p>
                  </a:txBody>
                  <a:tcPr marL="0" marR="0" marT="64008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Participant loses liquidity to annuitized assets</a:t>
                      </a:r>
                    </a:p>
                    <a:p>
                      <a:pPr marL="173038" indent="-173038">
                        <a:spcAft>
                          <a:spcPts val="400"/>
                        </a:spcAft>
                        <a:buFont typeface="Arial" panose="020B0604020202020204" pitchFamily="34" charset="0"/>
                        <a:buChar char="•"/>
                      </a:pPr>
                      <a:r>
                        <a:rPr lang="en-US" sz="1200" dirty="0">
                          <a:solidFill>
                            <a:schemeClr val="tx2"/>
                          </a:solidFill>
                          <a:latin typeface="Georgia" panose="02040502050405020303" pitchFamily="18" charset="0"/>
                        </a:rPr>
                        <a:t>Less upside potential than equity-linked instruments</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4625" marR="0" lvl="0" indent="-174625"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200" dirty="0">
                          <a:solidFill>
                            <a:schemeClr val="tx2"/>
                          </a:solidFill>
                          <a:latin typeface="Georgia" panose="02040502050405020303" pitchFamily="18" charset="0"/>
                        </a:rPr>
                        <a:t>Participant loses liquidity to annuitized assets</a:t>
                      </a:r>
                    </a:p>
                    <a:p>
                      <a:pPr marL="174625" indent="-174625">
                        <a:spcAft>
                          <a:spcPts val="400"/>
                        </a:spcAft>
                        <a:buFont typeface="Arial" panose="020B0604020202020204" pitchFamily="34" charset="0"/>
                        <a:buChar char="•"/>
                      </a:pPr>
                      <a:r>
                        <a:rPr lang="en-US" sz="1200" dirty="0">
                          <a:solidFill>
                            <a:schemeClr val="tx2"/>
                          </a:solidFill>
                          <a:latin typeface="Georgia" panose="02040502050405020303" pitchFamily="18" charset="0"/>
                        </a:rPr>
                        <a:t>No ability to withdraw balance before payments begin</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pPr marL="174625" indent="-174625">
                        <a:spcAft>
                          <a:spcPts val="400"/>
                        </a:spcAft>
                        <a:buFont typeface="Arial" panose="020B0604020202020204" pitchFamily="34" charset="0"/>
                        <a:buChar char="•"/>
                      </a:pPr>
                      <a:r>
                        <a:rPr lang="en-US" sz="1200" dirty="0">
                          <a:solidFill>
                            <a:schemeClr val="tx2"/>
                          </a:solidFill>
                          <a:latin typeface="Georgia" panose="02040502050405020303" pitchFamily="18" charset="0"/>
                        </a:rPr>
                        <a:t>Limited purchase amount</a:t>
                      </a:r>
                    </a:p>
                    <a:p>
                      <a:pPr marL="174625" indent="-174625">
                        <a:spcAft>
                          <a:spcPts val="400"/>
                        </a:spcAft>
                        <a:buFont typeface="Arial" panose="020B0604020202020204" pitchFamily="34" charset="0"/>
                        <a:buChar char="•"/>
                      </a:pPr>
                      <a:r>
                        <a:rPr lang="en-US" sz="1200" dirty="0">
                          <a:solidFill>
                            <a:schemeClr val="tx2"/>
                          </a:solidFill>
                          <a:latin typeface="Georgia" panose="02040502050405020303" pitchFamily="18" charset="0"/>
                        </a:rPr>
                        <a:t>Long deferral period</a:t>
                      </a:r>
                    </a:p>
                    <a:p>
                      <a:pPr marL="174625" indent="-174625">
                        <a:spcAft>
                          <a:spcPts val="400"/>
                        </a:spcAft>
                        <a:buFont typeface="Arial" panose="020B0604020202020204" pitchFamily="34" charset="0"/>
                        <a:buChar char="•"/>
                      </a:pPr>
                      <a:r>
                        <a:rPr lang="en-US" sz="1200" dirty="0">
                          <a:solidFill>
                            <a:schemeClr val="tx2"/>
                          </a:solidFill>
                          <a:latin typeface="Georgia" panose="02040502050405020303" pitchFamily="18" charset="0"/>
                        </a:rPr>
                        <a:t>If no death benefit, amounts annuitized are lost if investor passes before income start date</a:t>
                      </a:r>
                    </a:p>
                    <a:p>
                      <a:pPr marL="174625" indent="-174625">
                        <a:spcAft>
                          <a:spcPts val="400"/>
                        </a:spcAft>
                        <a:buFont typeface="Arial" panose="020B0604020202020204" pitchFamily="34" charset="0"/>
                        <a:buChar char="•"/>
                      </a:pPr>
                      <a:r>
                        <a:rPr lang="en-US" sz="1200" dirty="0">
                          <a:solidFill>
                            <a:schemeClr val="tx2"/>
                          </a:solidFill>
                          <a:latin typeface="Georgia" panose="02040502050405020303" pitchFamily="18" charset="0"/>
                        </a:rPr>
                        <a:t>No ability to withdraw balance before payments begin</a:t>
                      </a:r>
                    </a:p>
                  </a:txBody>
                  <a:tcPr marL="182880" marT="91440" marB="0">
                    <a:lnT w="12700" cap="flat" cmpd="sng" algn="ctr">
                      <a:solidFill>
                        <a:schemeClr val="bg1">
                          <a:lumMod val="75000"/>
                        </a:schemeClr>
                      </a:solidFill>
                      <a:prstDash val="solid"/>
                      <a:round/>
                      <a:headEnd type="none" w="med" len="med"/>
                      <a:tailEnd type="none" w="med" len="med"/>
                    </a:lnT>
                    <a:solidFill>
                      <a:schemeClr val="bg1"/>
                    </a:solidFill>
                  </a:tcPr>
                </a:tc>
                <a:tc>
                  <a:txBody>
                    <a:bodyPr/>
                    <a:lstStyle/>
                    <a:p>
                      <a:endParaRPr lang="en-US" dirty="0">
                        <a:solidFill>
                          <a:schemeClr val="tx2"/>
                        </a:solidFill>
                      </a:endParaRPr>
                    </a:p>
                  </a:txBody>
                  <a:tcPr marL="0" marR="0" marT="0" marB="0">
                    <a:lnT w="12700" cap="flat" cmpd="sng" algn="ctr">
                      <a:solidFill>
                        <a:schemeClr val="bg1">
                          <a:lumMod val="75000"/>
                        </a:schemeClr>
                      </a:solidFill>
                      <a:prstDash val="solid"/>
                      <a:round/>
                      <a:headEnd type="none" w="med" len="med"/>
                      <a:tailEnd type="none" w="med" len="med"/>
                    </a:lnT>
                    <a:solidFill>
                      <a:schemeClr val="bg1"/>
                    </a:solidFill>
                  </a:tcPr>
                </a:tc>
                <a:extLst>
                  <a:ext uri="{0D108BD9-81ED-4DB2-BD59-A6C34878D82A}">
                    <a16:rowId xmlns:a16="http://schemas.microsoft.com/office/drawing/2014/main" val="1745985406"/>
                  </a:ext>
                </a:extLst>
              </a:tr>
            </a:tbl>
          </a:graphicData>
        </a:graphic>
      </p:graphicFrame>
      <p:sp>
        <p:nvSpPr>
          <p:cNvPr id="2" name="Title 1">
            <a:extLst>
              <a:ext uri="{FF2B5EF4-FFF2-40B4-BE49-F238E27FC236}">
                <a16:creationId xmlns:a16="http://schemas.microsoft.com/office/drawing/2014/main" id="{E50DA93D-2518-285A-E377-D334FCA213A4}"/>
              </a:ext>
            </a:extLst>
          </p:cNvPr>
          <p:cNvSpPr>
            <a:spLocks noGrp="1"/>
          </p:cNvSpPr>
          <p:nvPr>
            <p:ph type="title"/>
          </p:nvPr>
        </p:nvSpPr>
        <p:spPr>
          <a:xfrm>
            <a:off x="628073" y="630937"/>
            <a:ext cx="13138727" cy="1035139"/>
          </a:xfrm>
        </p:spPr>
        <p:txBody>
          <a:bodyPr>
            <a:normAutofit/>
          </a:bodyPr>
          <a:lstStyle/>
          <a:p>
            <a:r>
              <a:rPr lang="en-US" b="1" dirty="0">
                <a:solidFill>
                  <a:schemeClr val="tx2"/>
                </a:solidFill>
                <a:latin typeface="Georgia" panose="02040502050405020303" pitchFamily="18" charset="0"/>
              </a:rPr>
              <a:t>Options emphasizing longevity risk protection</a:t>
            </a:r>
            <a:endParaRPr lang="en-US" dirty="0">
              <a:solidFill>
                <a:schemeClr val="tx2"/>
              </a:solidFill>
            </a:endParaRPr>
          </a:p>
        </p:txBody>
      </p:sp>
      <p:sp>
        <p:nvSpPr>
          <p:cNvPr id="8" name="Text Placeholder 7">
            <a:extLst>
              <a:ext uri="{FF2B5EF4-FFF2-40B4-BE49-F238E27FC236}">
                <a16:creationId xmlns:a16="http://schemas.microsoft.com/office/drawing/2014/main" id="{D6E14384-8E9C-F72B-C0B2-07EB934163C4}"/>
              </a:ext>
            </a:extLst>
          </p:cNvPr>
          <p:cNvSpPr>
            <a:spLocks noGrp="1"/>
          </p:cNvSpPr>
          <p:nvPr>
            <p:ph type="body" sz="quarter" idx="11"/>
          </p:nvPr>
        </p:nvSpPr>
        <p:spPr/>
        <p:txBody>
          <a:bodyPr/>
          <a:lstStyle/>
          <a:p>
            <a:r>
              <a:rPr lang="en-US" b="1" dirty="0"/>
              <a:t>1</a:t>
            </a:r>
            <a:r>
              <a:rPr lang="en-US" dirty="0"/>
              <a:t> Insurance product guarantees are backed by the claims-paying ability of the issuer.  </a:t>
            </a:r>
            <a:r>
              <a:rPr lang="en-US" b="1" dirty="0"/>
              <a:t>2</a:t>
            </a:r>
            <a:r>
              <a:rPr lang="en-US" dirty="0"/>
              <a:t> Product feature is not universal and may vary by product.</a:t>
            </a:r>
          </a:p>
        </p:txBody>
      </p:sp>
      <p:pic>
        <p:nvPicPr>
          <p:cNvPr id="10" name="Graphic 9">
            <a:extLst>
              <a:ext uri="{FF2B5EF4-FFF2-40B4-BE49-F238E27FC236}">
                <a16:creationId xmlns:a16="http://schemas.microsoft.com/office/drawing/2014/main" id="{8C5E5208-BABE-659F-A6F5-85BB5A22A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800" y="1930809"/>
            <a:ext cx="411938" cy="468479"/>
          </a:xfrm>
          <a:prstGeom prst="rect">
            <a:avLst/>
          </a:prstGeom>
        </p:spPr>
      </p:pic>
      <p:pic>
        <p:nvPicPr>
          <p:cNvPr id="12" name="Graphic 11">
            <a:extLst>
              <a:ext uri="{FF2B5EF4-FFF2-40B4-BE49-F238E27FC236}">
                <a16:creationId xmlns:a16="http://schemas.microsoft.com/office/drawing/2014/main" id="{BC26852D-DF4F-CA02-7D8F-5332C333BF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2551" y="4170630"/>
            <a:ext cx="457993" cy="457993"/>
          </a:xfrm>
          <a:prstGeom prst="rect">
            <a:avLst/>
          </a:prstGeom>
        </p:spPr>
      </p:pic>
      <p:pic>
        <p:nvPicPr>
          <p:cNvPr id="13" name="Graphic 12">
            <a:extLst>
              <a:ext uri="{FF2B5EF4-FFF2-40B4-BE49-F238E27FC236}">
                <a16:creationId xmlns:a16="http://schemas.microsoft.com/office/drawing/2014/main" id="{C0C33998-1517-5845-6B0F-CDF47239ADD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629753" y="2927629"/>
            <a:ext cx="457993" cy="457993"/>
          </a:xfrm>
          <a:prstGeom prst="rect">
            <a:avLst/>
          </a:prstGeom>
        </p:spPr>
      </p:pic>
      <p:pic>
        <p:nvPicPr>
          <p:cNvPr id="14" name="Graphic 13">
            <a:extLst>
              <a:ext uri="{FF2B5EF4-FFF2-40B4-BE49-F238E27FC236}">
                <a16:creationId xmlns:a16="http://schemas.microsoft.com/office/drawing/2014/main" id="{87104C35-30D6-EC70-33AF-1CAB939A1B2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753" y="5367131"/>
            <a:ext cx="471245" cy="471245"/>
          </a:xfrm>
          <a:prstGeom prst="rect">
            <a:avLst/>
          </a:prstGeom>
        </p:spPr>
      </p:pic>
    </p:spTree>
    <p:extLst>
      <p:ext uri="{BB962C8B-B14F-4D97-AF65-F5344CB8AC3E}">
        <p14:creationId xmlns:p14="http://schemas.microsoft.com/office/powerpoint/2010/main" val="377436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13">
            <a:extLst>
              <a:ext uri="{FF2B5EF4-FFF2-40B4-BE49-F238E27FC236}">
                <a16:creationId xmlns:a16="http://schemas.microsoft.com/office/drawing/2014/main" id="{AC7CEFBD-753F-419F-3C2B-F8D2474979ED}"/>
              </a:ext>
            </a:extLst>
          </p:cNvPr>
          <p:cNvSpPr>
            <a:spLocks noGrp="1"/>
          </p:cNvSpPr>
          <p:nvPr>
            <p:ph sz="quarter" idx="13"/>
          </p:nvPr>
        </p:nvSpPr>
        <p:spPr>
          <a:xfrm>
            <a:off x="600744" y="1485900"/>
            <a:ext cx="12560300" cy="4457700"/>
          </a:xfrm>
        </p:spPr>
        <p:txBody>
          <a:bodyPr spcCol="320040"/>
          <a:lstStyle/>
          <a:p>
            <a:r>
              <a:rPr lang="en-US" dirty="0"/>
              <a:t>Any guarantees are backed by the claims-paying ability of the issuing company. Annuity contracts and certificates are issued by Teachers Insurance and </a:t>
            </a:r>
            <a:r>
              <a:rPr lang="en-US" strike="sngStrike" dirty="0"/>
              <a:t>Annuity</a:t>
            </a:r>
            <a:r>
              <a:rPr lang="en-US" dirty="0"/>
              <a:t> Association of America (TIAA). </a:t>
            </a:r>
          </a:p>
          <a:p>
            <a:r>
              <a:rPr lang="en-US" dirty="0"/>
              <a:t>The views and opinions expressed are for informational and educational purposes only as of the date of production/writing and may change without notice at any time based on numerous factors, such as market or other conditions, legal and regulatory developments, additional risks and uncertainties and may not come to pass. This material may contain “forward-looking” information that is not purely historical in nature. Such information may include, among other things, projections, forecasts, estimates of market returns, and proposed or expected portfolio composition. Any changes to assumptions that may have been made in preparing this material could have a material impact on the information presented herein by way of example. </a:t>
            </a:r>
            <a:endParaRPr lang="en-US" b="1" dirty="0"/>
          </a:p>
          <a:p>
            <a:r>
              <a:rPr lang="en-US" dirty="0"/>
              <a:t>This material is not intended to be a recommendation or investment advice, does not constitute a solicitation to buy, sell or hold a security or an investment strategy, and is not provided in a fiduciary capacity. The information provided does not take into account the specific objectives or circumstances of any particular investor or suggest any specific course of action. Investment decisions should be made based on an investor’s objectives and circumstances and in consultation with his or her financial professionals. </a:t>
            </a:r>
          </a:p>
          <a:p>
            <a:r>
              <a:rPr lang="en-US" dirty="0"/>
              <a:t>Please note that this information should not replace a client’s consultation with a tax professional regarding their tax situation. Nuveen is not a tax advisor. Clients should consult their professional advisors before making any tax or investment decisions. </a:t>
            </a:r>
          </a:p>
          <a:p>
            <a:r>
              <a:rPr lang="en-US" dirty="0"/>
              <a:t>Nuveen, LLC provides investment solutions through its investment specialists.</a:t>
            </a:r>
            <a:br>
              <a:rPr lang="en-US" dirty="0"/>
            </a:br>
            <a:r>
              <a:rPr lang="en-US" b="1" dirty="0"/>
              <a:t>Important information on risk</a:t>
            </a:r>
          </a:p>
          <a:p>
            <a:r>
              <a:rPr lang="en-US" b="1" dirty="0"/>
              <a:t>Past performance is no guarantee of future results. All investments carry a certain degree of risk, including the possible loss of principal, and there is no assurance that an investment will provide positive performance over any period of time. Certain products and services may not be available to all entities or persons. There is no guarantee that investment objectives will be achieved.</a:t>
            </a:r>
          </a:p>
          <a:p>
            <a:endParaRPr lang="en-US" b="1" strike="sngStrike" dirty="0">
              <a:highlight>
                <a:srgbClr val="FFFF00"/>
              </a:highlight>
              <a:latin typeface="Segoe UI" panose="020B0502040204020203" pitchFamily="34" charset="0"/>
            </a:endParaRPr>
          </a:p>
          <a:p>
            <a:endParaRPr lang="en-US" b="1" strike="sngStrike" dirty="0">
              <a:highlight>
                <a:srgbClr val="FFFF00"/>
              </a:highlight>
              <a:latin typeface="Segoe UI" panose="020B0502040204020203" pitchFamily="34" charset="0"/>
            </a:endParaRPr>
          </a:p>
          <a:p>
            <a:r>
              <a:rPr lang="en-US" dirty="0">
                <a:effectLst/>
                <a:latin typeface="Segoe UI" panose="020B0502040204020203" pitchFamily="34" charset="0"/>
              </a:rPr>
              <a:t>The principal value of target date funds is not guaranteed at any time, including at the target date. After 30 years past when the target date has been reached, the funds may be merged into another target date fund with the same asset allocation. The unit value of the funds will fluctuate, and investors may lose money. The fund may not achieve its target allocations and even if they do, the asset allocations may not achieve the desired risk-return characteristics and may result in the fund underperforming other similar funds. Allocations are subject to change. </a:t>
            </a:r>
            <a:endParaRPr lang="en-US" sz="1200" b="1" dirty="0"/>
          </a:p>
          <a:p>
            <a:r>
              <a:rPr lang="en-US" sz="1800" b="1" dirty="0"/>
              <a:t>You should consider the investment objectives, risks, charges, and expenses carefully before investing. Please call 877-518-9161 or go to </a:t>
            </a:r>
            <a:r>
              <a:rPr lang="en-US" sz="1800" b="1" dirty="0" err="1"/>
              <a:t>TIAA.org</a:t>
            </a:r>
            <a:r>
              <a:rPr lang="en-US" sz="1800" b="1" dirty="0"/>
              <a:t>/prospectuses for current product and fund prospectuses that contain this and other information. Please read the prospectuses carefully before investing.</a:t>
            </a:r>
          </a:p>
          <a:p>
            <a:r>
              <a:rPr lang="en-US" dirty="0"/>
              <a:t>Annuities are designed for retirement or other long-term goals, and offer a variety of income options, including lifetime income. Payments from variable annuity accounts are not guaranteed and will rise or fall based on investment performance. </a:t>
            </a:r>
          </a:p>
          <a:p>
            <a:r>
              <a:rPr lang="en-US" dirty="0"/>
              <a:t>TIAA-CREF Individual &amp; Institutional Services, LLC, Member FINRA, distributes securities products. Annuity contracts and certificates are issued by Teachers Insurance and Annuity Association of America (TIAA) and College Retirement Equities Fund (CREF), New York, NY. Each is solely responsible for its own financial condition and contractual obligations. </a:t>
            </a:r>
          </a:p>
          <a:p>
            <a:r>
              <a:rPr lang="en-US" dirty="0"/>
              <a:t>©2024 Teachers Insurance and Annuity Association of America-College Retirement Equities Fund, 730 Third Avenue, New York, NY 10017</a:t>
            </a:r>
          </a:p>
        </p:txBody>
      </p:sp>
      <p:sp>
        <p:nvSpPr>
          <p:cNvPr id="4" name="Text Placeholder 3">
            <a:extLst>
              <a:ext uri="{FF2B5EF4-FFF2-40B4-BE49-F238E27FC236}">
                <a16:creationId xmlns:a16="http://schemas.microsoft.com/office/drawing/2014/main" id="{49C0D39A-1B80-9FAF-47A4-CB12CC8E4D56}"/>
              </a:ext>
            </a:extLst>
          </p:cNvPr>
          <p:cNvSpPr>
            <a:spLocks noGrp="1"/>
          </p:cNvSpPr>
          <p:nvPr>
            <p:ph type="body" sz="quarter" idx="20"/>
          </p:nvPr>
        </p:nvSpPr>
        <p:spPr>
          <a:xfrm rot="16200000">
            <a:off x="12337175" y="5588863"/>
            <a:ext cx="1981202" cy="190359"/>
          </a:xfrm>
        </p:spPr>
        <p:txBody>
          <a:bodyPr/>
          <a:lstStyle/>
          <a:p>
            <a:r>
              <a:rPr lang="en-US" sz="900" dirty="0">
                <a:effectLst/>
                <a:latin typeface="Calibri" panose="020F0502020204030204" pitchFamily="34" charset="0"/>
                <a:ea typeface="Calibri" panose="020F0502020204030204" pitchFamily="34" charset="0"/>
              </a:rPr>
              <a:t>4058997-1226</a:t>
            </a:r>
            <a:endParaRPr lang="en-US" sz="900" b="1" dirty="0"/>
          </a:p>
        </p:txBody>
      </p:sp>
      <p:sp>
        <p:nvSpPr>
          <p:cNvPr id="3" name="Title 2">
            <a:extLst>
              <a:ext uri="{FF2B5EF4-FFF2-40B4-BE49-F238E27FC236}">
                <a16:creationId xmlns:a16="http://schemas.microsoft.com/office/drawing/2014/main" id="{64849D86-F332-4A7C-909D-6264615BC5A7}"/>
              </a:ext>
            </a:extLst>
          </p:cNvPr>
          <p:cNvSpPr>
            <a:spLocks noGrp="1"/>
          </p:cNvSpPr>
          <p:nvPr>
            <p:ph type="title"/>
          </p:nvPr>
        </p:nvSpPr>
        <p:spPr>
          <a:xfrm>
            <a:off x="628073" y="630937"/>
            <a:ext cx="12859157" cy="1035139"/>
          </a:xfrm>
        </p:spPr>
        <p:txBody>
          <a:bodyPr/>
          <a:lstStyle/>
          <a:p>
            <a:r>
              <a:rPr lang="en-US" dirty="0"/>
              <a:t>Important information</a:t>
            </a:r>
          </a:p>
        </p:txBody>
      </p:sp>
    </p:spTree>
    <p:extLst>
      <p:ext uri="{BB962C8B-B14F-4D97-AF65-F5344CB8AC3E}">
        <p14:creationId xmlns:p14="http://schemas.microsoft.com/office/powerpoint/2010/main" val="2047093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TH3Brw_SIWN12H6gpKb_A"/>
</p:tagLst>
</file>

<file path=ppt/tags/tag4.xml><?xml version="1.0" encoding="utf-8"?>
<p:tagLst xmlns:a="http://schemas.openxmlformats.org/drawingml/2006/main" xmlns:r="http://schemas.openxmlformats.org/officeDocument/2006/relationships" xmlns:p="http://schemas.openxmlformats.org/presentationml/2006/main">
  <p:tag name="HIDDENSTRINGTEXTBOXDEFAULTNAME123" val="HiddenStringTextBoxDefaultName123"/>
</p:tagLst>
</file>

<file path=ppt/tags/tag5.xml><?xml version="1.0" encoding="utf-8"?>
<p:tagLst xmlns:a="http://schemas.openxmlformats.org/drawingml/2006/main" xmlns:r="http://schemas.openxmlformats.org/officeDocument/2006/relationships" xmlns:p="http://schemas.openxmlformats.org/presentationml/2006/main">
  <p:tag name="HIDDENSTRINGTEXTBOXRECOMMANDATION" val="HiddenStringTextBoxRecommandation"/>
</p:tagLst>
</file>

<file path=ppt/theme/theme1.xml><?xml version="1.0" encoding="utf-8"?>
<a:theme xmlns:a="http://schemas.openxmlformats.org/drawingml/2006/main" name="2017_Nuveen_PPT_Onscreen">
  <a:themeElements>
    <a:clrScheme name="Nuveen 2017">
      <a:dk1>
        <a:sysClr val="windowText" lastClr="000000"/>
      </a:dk1>
      <a:lt1>
        <a:sysClr val="window" lastClr="FFFFFF"/>
      </a:lt1>
      <a:dk2>
        <a:srgbClr val="263746"/>
      </a:dk2>
      <a:lt2>
        <a:srgbClr val="008FBE"/>
      </a:lt2>
      <a:accent1>
        <a:srgbClr val="008FBE"/>
      </a:accent1>
      <a:accent2>
        <a:srgbClr val="075156"/>
      </a:accent2>
      <a:accent3>
        <a:srgbClr val="00AD97"/>
      </a:accent3>
      <a:accent4>
        <a:srgbClr val="6EAFBD"/>
      </a:accent4>
      <a:accent5>
        <a:srgbClr val="25B34B"/>
      </a:accent5>
      <a:accent6>
        <a:srgbClr val="C3D62E"/>
      </a:accent6>
      <a:hlink>
        <a:srgbClr val="2B8B9D"/>
      </a:hlink>
      <a:folHlink>
        <a:srgbClr val="00B097"/>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lnRef>
        <a:fillRef idx="1">
          <a:schemeClr val="lt1"/>
        </a:fillRef>
        <a:effectRef idx="0">
          <a:schemeClr val="accent1"/>
        </a:effectRef>
        <a:fontRef idx="minor">
          <a:schemeClr val="dk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0" algn="l">
          <a:defRPr sz="2400" b="0" dirty="0" smtClean="0">
            <a:solidFill>
              <a:schemeClr val="bg2"/>
            </a:solidFill>
          </a:defRPr>
        </a:defPPr>
      </a:lstStyle>
    </a:txDef>
  </a:objectDefaults>
  <a:extraClrSchemeLst/>
  <a:extLst>
    <a:ext uri="{05A4C25C-085E-4340-85A3-A5531E510DB2}">
      <thm15:themeFamily xmlns:thm15="http://schemas.microsoft.com/office/thememl/2012/main" name="2017_Nuveen_PPT_Onscreen.potx" id="{196601DE-38E0-41B7-9754-FAD2EE04D059}" vid="{C507750E-3849-42A7-B99B-BD106287085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 UniqueId="c6772d44-2273-4ed4-81d0-cd6f7549201b" Name="AD_HOC" ContentType="XML" MajorVersion="0" MinorVersion="1" isLocalCopy="False" IsBaseObject="False" DataSourceId="6dcb4b75-2a6f-463a-b901-3b1c856a91cf" DataSourceMajorVersion="0" DataSourceMinorVersion="1"/>
</file>

<file path=customXml/item10.xml><?xml version="1.0" encoding="utf-8"?>
<ct:contentTypeSchema xmlns:ct="http://schemas.microsoft.com/office/2006/metadata/contentType" xmlns:ma="http://schemas.microsoft.com/office/2006/metadata/properties/metaAttributes" ct:_="" ma:_="" ma:contentTypeName="Document" ma:contentTypeID="0x0101009F6B2A694DC5E944B06B92ADB42E3817" ma:contentTypeVersion="15" ma:contentTypeDescription="Create a new document." ma:contentTypeScope="" ma:versionID="a6e939a775cfb246fb4eeea5615826a3">
  <xsd:schema xmlns:xsd="http://www.w3.org/2001/XMLSchema" xmlns:xs="http://www.w3.org/2001/XMLSchema" xmlns:p="http://schemas.microsoft.com/office/2006/metadata/properties" xmlns:ns2="383c6cdf-da49-48e2-9624-06d20b59bcdf" xmlns:ns3="c79e9e08-a3e3-44cd-b0b9-6de56c592b9b" targetNamespace="http://schemas.microsoft.com/office/2006/metadata/properties" ma:root="true" ma:fieldsID="306eb8b8c693a071391a43f7b5e6511b" ns2:_="" ns3:_="">
    <xsd:import namespace="383c6cdf-da49-48e2-9624-06d20b59bcdf"/>
    <xsd:import namespace="c79e9e08-a3e3-44cd-b0b9-6de56c592b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3c6cdf-da49-48e2-9624-06d20b59bc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6f051e93-a185-415f-b6e1-484cc9e84e9f"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9e9e08-a3e3-44cd-b0b9-6de56c592b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7e8c4de-8ece-423e-a551-713115edcbf2}" ma:internalName="TaxCatchAll" ma:showField="CatchAllData" ma:web="c79e9e08-a3e3-44cd-b0b9-6de56c592b9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VariableList UniqueId="f00b805d-c98a-492b-9c90-4af3a6b7f3e3" Name="System" ContentType="XML" MajorVersion="0" MinorVersion="1" isLocalCopy="False" IsBaseObject="False" DataSourceId="bb8f5da4-1dc8-4a38-851d-874d4613a3b3" DataSourceMajorVersion="0" DataSourceMinorVersion="1"/>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83c6cdf-da49-48e2-9624-06d20b59bcdf">
      <Terms xmlns="http://schemas.microsoft.com/office/infopath/2007/PartnerControls"/>
    </lcf76f155ced4ddcb4097134ff3c332f>
    <TaxCatchAll xmlns="c79e9e08-a3e3-44cd-b0b9-6de56c592b9b" xsi:nil="true"/>
  </documentManagement>
</p:properties>
</file>

<file path=customXml/item4.xml><?xml version="1.0" encoding="utf-8"?>
<VariableList UniqueId="67f01067-ff37-417d-acb7-f8f14e2b8557" Name="Computed" ContentType="XML" MajorVersion="0" MinorVersion="1" isLocalCopy="False" IsBaseObject="False" DataSourceId="454abd97-ee05-4b20-a755-229281a89322" DataSourceMajorVersion="0" DataSourceMinorVersion="1"/>
</file>

<file path=customXml/item5.xml><?xml version="1.0" encoding="utf-8"?>
<VariableListDefinition name="System" displayName="System" id="f00b805d-c98a-492b-9c90-4af3a6b7f3e3" isdomainofvalue="False" dataSourceId="bb8f5da4-1dc8-4a38-851d-874d4613a3b3"/>
</file>

<file path=customXml/item6.xml><?xml version="1.0" encoding="utf-8"?>
<AllExternalAdhocVariableMappings/>
</file>

<file path=customXml/item7.xml><?xml version="1.0" encoding="utf-8"?>
<?mso-contentType ?>
<FormTemplates xmlns="http://schemas.microsoft.com/sharepoint/v3/contenttype/forms">
  <Display>DocumentLibraryForm</Display>
  <Edit>DocumentLibraryForm</Edit>
  <New>DocumentLibraryForm</New>
</FormTemplates>
</file>

<file path=customXml/item8.xml><?xml version="1.0" encoding="utf-8"?>
<VariableListDefinition name="AD_HOC" displayName="AD_HOC" id="c6772d44-2273-4ed4-81d0-cd6f7549201b" isdomainofvalue="False" dataSourceId="6dcb4b75-2a6f-463a-b901-3b1c856a91cf"/>
</file>

<file path=customXml/item9.xml><?xml version="1.0" encoding="utf-8"?>
<VariableListDefinition name="Computed" displayName="Computed" id="67f01067-ff37-417d-acb7-f8f14e2b8557" isdomainofvalue="False" dataSourceId="454abd97-ee05-4b20-a755-229281a89322"/>
</file>

<file path=customXml/itemProps1.xml><?xml version="1.0" encoding="utf-8"?>
<ds:datastoreItem xmlns:ds="http://schemas.openxmlformats.org/officeDocument/2006/customXml" ds:itemID="{E6561EF3-5564-4B1C-8B6F-325644C2F09E}">
  <ds:schemaRefs/>
</ds:datastoreItem>
</file>

<file path=customXml/itemProps10.xml><?xml version="1.0" encoding="utf-8"?>
<ds:datastoreItem xmlns:ds="http://schemas.openxmlformats.org/officeDocument/2006/customXml" ds:itemID="{5738604B-CA50-49F3-A7E2-501195ED52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3c6cdf-da49-48e2-9624-06d20b59bcdf"/>
    <ds:schemaRef ds:uri="c79e9e08-a3e3-44cd-b0b9-6de56c592b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560A9B-35E4-4AD2-893B-8E12A56E6FBA}">
  <ds:schemaRefs/>
</ds:datastoreItem>
</file>

<file path=customXml/itemProps3.xml><?xml version="1.0" encoding="utf-8"?>
<ds:datastoreItem xmlns:ds="http://schemas.openxmlformats.org/officeDocument/2006/customXml" ds:itemID="{1950C8D3-9646-4715-9AA6-0F062BE486C6}">
  <ds:schemaRefs>
    <ds:schemaRef ds:uri="c79e9e08-a3e3-44cd-b0b9-6de56c592b9b"/>
    <ds:schemaRef ds:uri="http://schemas.microsoft.com/office/infopath/2007/PartnerControls"/>
    <ds:schemaRef ds:uri="http://purl.org/dc/terms/"/>
    <ds:schemaRef ds:uri="http://www.w3.org/XML/1998/namespace"/>
    <ds:schemaRef ds:uri="http://purl.org/dc/elements/1.1/"/>
    <ds:schemaRef ds:uri="http://schemas.openxmlformats.org/package/2006/metadata/core-properties"/>
    <ds:schemaRef ds:uri="http://schemas.microsoft.com/office/2006/documentManagement/types"/>
    <ds:schemaRef ds:uri="383c6cdf-da49-48e2-9624-06d20b59bcdf"/>
    <ds:schemaRef ds:uri="http://schemas.microsoft.com/office/2006/metadata/properties"/>
    <ds:schemaRef ds:uri="http://purl.org/dc/dcmitype/"/>
  </ds:schemaRefs>
</ds:datastoreItem>
</file>

<file path=customXml/itemProps4.xml><?xml version="1.0" encoding="utf-8"?>
<ds:datastoreItem xmlns:ds="http://schemas.openxmlformats.org/officeDocument/2006/customXml" ds:itemID="{601B4D6B-8395-474D-8043-DB3BA0E69253}">
  <ds:schemaRefs/>
</ds:datastoreItem>
</file>

<file path=customXml/itemProps5.xml><?xml version="1.0" encoding="utf-8"?>
<ds:datastoreItem xmlns:ds="http://schemas.openxmlformats.org/officeDocument/2006/customXml" ds:itemID="{5890ECF6-C2ED-4211-9BDB-318B1734DB83}">
  <ds:schemaRefs/>
</ds:datastoreItem>
</file>

<file path=customXml/itemProps6.xml><?xml version="1.0" encoding="utf-8"?>
<ds:datastoreItem xmlns:ds="http://schemas.openxmlformats.org/officeDocument/2006/customXml" ds:itemID="{D6BAEF47-C222-4DEB-BF8B-EAD1228ACD33}">
  <ds:schemaRefs/>
</ds:datastoreItem>
</file>

<file path=customXml/itemProps7.xml><?xml version="1.0" encoding="utf-8"?>
<ds:datastoreItem xmlns:ds="http://schemas.openxmlformats.org/officeDocument/2006/customXml" ds:itemID="{0C0AB1E0-5DEA-41FD-9612-54E3CD0BBC99}">
  <ds:schemaRefs>
    <ds:schemaRef ds:uri="http://schemas.microsoft.com/sharepoint/v3/contenttype/forms"/>
  </ds:schemaRefs>
</ds:datastoreItem>
</file>

<file path=customXml/itemProps8.xml><?xml version="1.0" encoding="utf-8"?>
<ds:datastoreItem xmlns:ds="http://schemas.openxmlformats.org/officeDocument/2006/customXml" ds:itemID="{F66F9B3D-270E-4E84-9009-7E2840E4E7CD}">
  <ds:schemaRefs/>
</ds:datastoreItem>
</file>

<file path=customXml/itemProps9.xml><?xml version="1.0" encoding="utf-8"?>
<ds:datastoreItem xmlns:ds="http://schemas.openxmlformats.org/officeDocument/2006/customXml" ds:itemID="{16EE0997-7715-43C5-AA77-277EF0F45D8B}">
  <ds:schemaRefs/>
</ds:datastoreItem>
</file>

<file path=docProps/app.xml><?xml version="1.0" encoding="utf-8"?>
<Properties xmlns="http://schemas.openxmlformats.org/officeDocument/2006/extended-properties" xmlns:vt="http://schemas.openxmlformats.org/officeDocument/2006/docPropsVTypes">
  <Template>2017_Nuveen_PPT_Onscreen</Template>
  <TotalTime>41785</TotalTime>
  <Words>2051</Words>
  <Application>Microsoft Office PowerPoint</Application>
  <PresentationFormat>Custom</PresentationFormat>
  <Paragraphs>159</Paragraphs>
  <Slides>6</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4" baseType="lpstr">
      <vt:lpstr>Arial</vt:lpstr>
      <vt:lpstr>Arial Narrow</vt:lpstr>
      <vt:lpstr>Calibri</vt:lpstr>
      <vt:lpstr>Georgia</vt:lpstr>
      <vt:lpstr>Segoe UI</vt:lpstr>
      <vt:lpstr>Wingdings</vt:lpstr>
      <vt:lpstr>2017_Nuveen_PPT_Onscreen</vt:lpstr>
      <vt:lpstr>think-cell Slide</vt:lpstr>
      <vt:lpstr>Know the lifetime income landscape</vt:lpstr>
      <vt:lpstr>A closer look at in-plan annuities</vt:lpstr>
      <vt:lpstr>Understanding the lifetime income landscape1</vt:lpstr>
      <vt:lpstr>Options emphasizing liquidity</vt:lpstr>
      <vt:lpstr>Options emphasizing longevity risk protection</vt:lpstr>
      <vt:lpstr>Important information</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RR Donnelley</dc:creator>
  <cp:lastModifiedBy>Faiella, Stephanie</cp:lastModifiedBy>
  <cp:revision>1280</cp:revision>
  <cp:lastPrinted>2020-08-06T17:08:50Z</cp:lastPrinted>
  <dcterms:created xsi:type="dcterms:W3CDTF">2017-06-07T15:44:00Z</dcterms:created>
  <dcterms:modified xsi:type="dcterms:W3CDTF">2024-12-02T20:36:53Z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0x0101009F6B2A694DC5E944B06B92ADB42E3817</vt:lpwstr>
  </property>
  <property fmtid="{D5CDD505-2E9C-101B-9397-08002B2CF9AE}" pid="3" name="ClassificationId">
    <vt:lpwstr>caad1aa0-b4bf-47aa-b84e-cdf82d47dcf5</vt:lpwstr>
  </property>
  <property fmtid="{D5CDD505-2E9C-101B-9397-08002B2CF9AE}" pid="4" name="ClassificationContentMarkingFooterLocations">
    <vt:lpwstr>2017_Nuveen_PPT_Onscreen:11</vt:lpwstr>
  </property>
  <property fmtid="{D5CDD505-2E9C-101B-9397-08002B2CF9AE}" pid="5" name="ClassificationContentMarkingFooterText">
    <vt:lpwstr>Confidential (C)</vt:lpwstr>
  </property>
  <property fmtid="{D5CDD505-2E9C-101B-9397-08002B2CF9AE}" pid="6" name="MSIP_Label_923fbcac-c1a0-42ae-9212-22391b0bb07a_Enabled">
    <vt:lpwstr>true</vt:lpwstr>
  </property>
  <property fmtid="{D5CDD505-2E9C-101B-9397-08002B2CF9AE}" pid="7" name="MSIP_Label_923fbcac-c1a0-42ae-9212-22391b0bb07a_SetDate">
    <vt:lpwstr>2023-09-19T17:31:01Z</vt:lpwstr>
  </property>
  <property fmtid="{D5CDD505-2E9C-101B-9397-08002B2CF9AE}" pid="8" name="MSIP_Label_923fbcac-c1a0-42ae-9212-22391b0bb07a_Method">
    <vt:lpwstr>Privileged</vt:lpwstr>
  </property>
  <property fmtid="{D5CDD505-2E9C-101B-9397-08002B2CF9AE}" pid="9" name="MSIP_Label_923fbcac-c1a0-42ae-9212-22391b0bb07a_Name">
    <vt:lpwstr>TIAA-Sensitivity-Public-Standard</vt:lpwstr>
  </property>
  <property fmtid="{D5CDD505-2E9C-101B-9397-08002B2CF9AE}" pid="10" name="MSIP_Label_923fbcac-c1a0-42ae-9212-22391b0bb07a_SiteId">
    <vt:lpwstr>67080e55-9c90-409b-9421-7fab7df8331b</vt:lpwstr>
  </property>
  <property fmtid="{D5CDD505-2E9C-101B-9397-08002B2CF9AE}" pid="11" name="MSIP_Label_923fbcac-c1a0-42ae-9212-22391b0bb07a_ActionId">
    <vt:lpwstr>6ddc2ec0-0502-4ed7-97d5-7e9d1903e356</vt:lpwstr>
  </property>
  <property fmtid="{D5CDD505-2E9C-101B-9397-08002B2CF9AE}" pid="12" name="MSIP_Label_923fbcac-c1a0-42ae-9212-22391b0bb07a_ContentBits">
    <vt:lpwstr>0</vt:lpwstr>
  </property>
  <property fmtid="{D5CDD505-2E9C-101B-9397-08002B2CF9AE}" pid="13" name="MediaServiceImageTags">
    <vt:lpwstr/>
  </property>
</Properties>
</file>